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10" r:id="rId1"/>
  </p:sldMasterIdLst>
  <p:notesMasterIdLst>
    <p:notesMasterId r:id="rId39"/>
  </p:notesMasterIdLst>
  <p:handoutMasterIdLst>
    <p:handoutMasterId r:id="rId40"/>
  </p:handoutMasterIdLst>
  <p:sldIdLst>
    <p:sldId id="258" r:id="rId2"/>
    <p:sldId id="259" r:id="rId3"/>
    <p:sldId id="297" r:id="rId4"/>
    <p:sldId id="296" r:id="rId5"/>
    <p:sldId id="260" r:id="rId6"/>
    <p:sldId id="263" r:id="rId7"/>
    <p:sldId id="264" r:id="rId8"/>
    <p:sldId id="266" r:id="rId9"/>
    <p:sldId id="265" r:id="rId10"/>
    <p:sldId id="267" r:id="rId11"/>
    <p:sldId id="268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5" r:id="rId30"/>
    <p:sldId id="289" r:id="rId31"/>
    <p:sldId id="291" r:id="rId32"/>
    <p:sldId id="290" r:id="rId33"/>
    <p:sldId id="293" r:id="rId34"/>
    <p:sldId id="294" r:id="rId35"/>
    <p:sldId id="298" r:id="rId36"/>
    <p:sldId id="274" r:id="rId37"/>
    <p:sldId id="292" r:id="rId3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B1C989-1108-744F-93AA-87447D438689}">
          <p14:sldIdLst>
            <p14:sldId id="258"/>
            <p14:sldId id="259"/>
            <p14:sldId id="297"/>
            <p14:sldId id="296"/>
            <p14:sldId id="260"/>
            <p14:sldId id="263"/>
            <p14:sldId id="264"/>
            <p14:sldId id="266"/>
            <p14:sldId id="265"/>
            <p14:sldId id="267"/>
            <p14:sldId id="268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5"/>
            <p14:sldId id="289"/>
            <p14:sldId id="291"/>
            <p14:sldId id="290"/>
            <p14:sldId id="293"/>
            <p14:sldId id="294"/>
          </p14:sldIdLst>
        </p14:section>
        <p14:section name="Backup" id="{82415B63-3409-4649-9626-DA2CD84828DE}">
          <p14:sldIdLst>
            <p14:sldId id="298"/>
            <p14:sldId id="274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0027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/>
    <p:restoredTop sz="87711"/>
  </p:normalViewPr>
  <p:slideViewPr>
    <p:cSldViewPr>
      <p:cViewPr varScale="1">
        <p:scale>
          <a:sx n="138" d="100"/>
          <a:sy n="138" d="100"/>
        </p:scale>
        <p:origin x="112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77" d="100"/>
          <a:sy n="77" d="100"/>
        </p:scale>
        <p:origin x="5504" y="24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9AAF3D2-EDFA-BA42-9460-032E57456FC5}" type="datetimeFigureOut">
              <a:rPr lang="en-US"/>
              <a:pPr>
                <a:defRPr/>
              </a:pPr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3E6B18D-BC97-A741-A494-5A40B396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</a:defRPr>
            </a:lvl1pPr>
          </a:lstStyle>
          <a:p>
            <a:pPr>
              <a:defRPr/>
            </a:pPr>
            <a:fld id="{2B24F439-14CB-B64A-A38E-43868DBA8F9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ＭＳ Ｐゴシック" charset="0"/>
        <a:cs typeface="Geneva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fld id="{A4676FBE-E17B-9F40-B294-2A0EC4B80004}" type="slidenum">
              <a:rPr lang="en-US" altLang="x-none" sz="1200">
                <a:latin typeface="Open Sans" charset="0"/>
              </a:rPr>
              <a:pPr/>
              <a:t>1</a:t>
            </a:fld>
            <a:endParaRPr lang="en-US" altLang="x-none" sz="1200">
              <a:latin typeface="Open Sans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Geneva" charset="0"/>
              </a:rPr>
              <a:t>Main title: 40 pt. Arial</a:t>
            </a:r>
          </a:p>
          <a:p>
            <a:pPr eaLnBrk="1" hangingPunct="1"/>
            <a:br>
              <a:rPr lang="en-US" altLang="x-none">
                <a:ea typeface="ＭＳ Ｐゴシック" charset="-128"/>
                <a:cs typeface="Geneva" charset="0"/>
              </a:rPr>
            </a:br>
            <a:r>
              <a:rPr lang="en-US" altLang="x-none">
                <a:ea typeface="ＭＳ Ｐゴシック" charset="-128"/>
                <a:cs typeface="Geneva" charset="0"/>
              </a:rPr>
              <a:t>Presenter Name: 16 pt. Arial</a:t>
            </a:r>
          </a:p>
          <a:p>
            <a:pPr eaLnBrk="1" hangingPunct="1"/>
            <a:r>
              <a:rPr lang="en-US" altLang="x-none">
                <a:ea typeface="ＭＳ Ｐゴシック" charset="-128"/>
                <a:cs typeface="Geneva" charset="0"/>
              </a:rPr>
              <a:t>Presenters Title: 16 pt. Arial Italic</a:t>
            </a:r>
          </a:p>
          <a:p>
            <a:pPr eaLnBrk="1" hangingPunct="1"/>
            <a:endParaRPr lang="en-US" altLang="x-none">
              <a:ea typeface="ＭＳ Ｐゴシック" charset="-128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Bollmann also shows that the choice of origin does not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455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Dissociation is also called wetting!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043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condition at the interface is called a ”natural condition”; it boils down to a force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144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is the excess free energy of “dry” GB without any complexion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𝛾_𝐺𝐵^0</a:t>
                </a:r>
                <a:r>
                  <a:rPr lang="en-US" dirty="0"/>
                  <a:t> is the excess free energy of “dry” GB without any complexion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707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B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>
              <a:latin typeface="Open Sans Regular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5350"/>
            <a:ext cx="342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_Plaid-Digital_FINAL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7" t="23988" r="4771" b="1990"/>
          <a:stretch>
            <a:fillRect/>
          </a:stretch>
        </p:blipFill>
        <p:spPr bwMode="auto">
          <a:xfrm>
            <a:off x="457200" y="0"/>
            <a:ext cx="790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B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>
              <a:latin typeface="Open Sans Regular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5350"/>
            <a:ext cx="342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_Plaid-Digital_FINAL-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7" t="23988" r="4771" b="1990"/>
          <a:stretch>
            <a:fillRect/>
          </a:stretch>
        </p:blipFill>
        <p:spPr bwMode="auto">
          <a:xfrm>
            <a:off x="457200" y="0"/>
            <a:ext cx="790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1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1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742950"/>
            <a:ext cx="8229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39624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27448" y="1212300"/>
            <a:ext cx="39593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2766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0960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1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5654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736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7818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06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33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3" descr="_Plaid-Digital_FINAL-NEW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20876" r="39888" b="2893"/>
          <a:stretch>
            <a:fillRect/>
          </a:stretch>
        </p:blipFill>
        <p:spPr bwMode="auto">
          <a:xfrm rot="5400000" flipH="1">
            <a:off x="3168890" y="1657102"/>
            <a:ext cx="5032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4295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First level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72A1F-6B92-6C45-8025-7EA30D966B8E}"/>
              </a:ext>
            </a:extLst>
          </p:cNvPr>
          <p:cNvSpPr txBox="1"/>
          <p:nvPr userDrawn="1"/>
        </p:nvSpPr>
        <p:spPr>
          <a:xfrm>
            <a:off x="76200" y="484505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7FEB56-E19E-3542-A032-FB363979D8F2}" type="slidenum">
              <a:rPr lang="en-US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996CC-3673-AD48-A1F0-E1B30EEE598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64300" y="4731473"/>
            <a:ext cx="2583873" cy="227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Helvetica" pitchFamily="2" charset="0"/>
        <a:buChar char="−"/>
        <a:defRPr sz="200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2pPr>
      <a:lvl3pPr marL="12001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PingFang SC Regular" panose="020B0400000000000000" pitchFamily="34" charset="-122"/>
        <a:buChar char="﹥"/>
        <a:defRPr sz="2000" i="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3pPr>
      <a:lvl4pPr marL="16573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Arial" charset="0"/>
        <a:buChar char="•"/>
        <a:defRPr sz="1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SzPct val="110000"/>
        <a:buFont typeface=".AppleSystemUIFont" charset="-120"/>
        <a:buChar char="–"/>
        <a:defRPr sz="1400" i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n.wikipedia.org/wiki/John_W._Cah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ahn_prewet.n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hyperlink" Target="https://en.wikipedia.org/wiki/Frederick_Charles_Frank" TargetMode="External"/><Relationship Id="rId7" Type="http://schemas.openxmlformats.org/officeDocument/2006/relationships/hyperlink" Target="https://en.wikipedia.org/wiki/User:Slinky_Puppe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CSL_GB.nb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1" name="Straight Connector 11"/>
          <p:cNvCxnSpPr>
            <a:cxnSpLocks noChangeShapeType="1"/>
          </p:cNvCxnSpPr>
          <p:nvPr/>
        </p:nvCxnSpPr>
        <p:spPr bwMode="auto">
          <a:xfrm>
            <a:off x="2209800" y="3486150"/>
            <a:ext cx="5486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" name="Text Placeholder 14"/>
          <p:cNvSpPr txBox="1">
            <a:spLocks/>
          </p:cNvSpPr>
          <p:nvPr/>
        </p:nvSpPr>
        <p:spPr bwMode="auto">
          <a:xfrm>
            <a:off x="2133600" y="2038350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  <a:t>Grain boundaries and Complexions</a:t>
            </a:r>
          </a:p>
        </p:txBody>
      </p:sp>
      <p:sp>
        <p:nvSpPr>
          <p:cNvPr id="5123" name="Text Placeholder 16"/>
          <p:cNvSpPr txBox="1">
            <a:spLocks/>
          </p:cNvSpPr>
          <p:nvPr/>
        </p:nvSpPr>
        <p:spPr bwMode="auto">
          <a:xfrm>
            <a:off x="2133600" y="3638550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 dirty="0">
                <a:solidFill>
                  <a:srgbClr val="FFFFFF"/>
                </a:solidFill>
                <a:ea typeface="ＭＳ Ｐゴシック" charset="-128"/>
              </a:rPr>
              <a:t>Victor Venturi</a:t>
            </a:r>
          </a:p>
          <a:p>
            <a:pPr>
              <a:spcBef>
                <a:spcPct val="20000"/>
              </a:spcBef>
            </a:pPr>
            <a:r>
              <a:rPr lang="en-US" altLang="x-none" sz="1600" i="1" dirty="0">
                <a:solidFill>
                  <a:srgbClr val="FFFFFF"/>
                </a:solidFill>
                <a:ea typeface="ＭＳ Ｐゴシック" charset="-128"/>
              </a:rPr>
              <a:t>JCD Leader</a:t>
            </a:r>
          </a:p>
        </p:txBody>
      </p:sp>
    </p:spTree>
    <p:extLst>
      <p:ext uri="{BB962C8B-B14F-4D97-AF65-F5344CB8AC3E}">
        <p14:creationId xmlns:p14="http://schemas.microsoft.com/office/powerpoint/2010/main" val="17864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F640-BA10-794F-B0CB-8D07964F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0-lattice closing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83C41-290F-0741-965A-DF457C7B28E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Pros</a:t>
                </a:r>
              </a:p>
              <a:p>
                <a:pPr lvl="1"/>
                <a:r>
                  <a:rPr lang="en-US" dirty="0"/>
                  <a:t>Fully mathematical</a:t>
                </a:r>
              </a:p>
              <a:p>
                <a:pPr lvl="2"/>
                <a:r>
                  <a:rPr lang="en-US" dirty="0"/>
                  <a:t>If you know the “misorientation” between the two crystals, you know what the ideal boundary looks like</a:t>
                </a:r>
              </a:p>
              <a:p>
                <a:pPr lvl="2"/>
                <a:r>
                  <a:rPr lang="en-US" dirty="0"/>
                  <a:t>Constructing GB for simulations becomes simpler</a:t>
                </a:r>
              </a:p>
              <a:p>
                <a:pPr lvl="1"/>
                <a:r>
                  <a:rPr lang="en-US" dirty="0"/>
                  <a:t>Formal introduction of DSC</a:t>
                </a:r>
              </a:p>
              <a:p>
                <a:r>
                  <a:rPr lang="en-US" dirty="0"/>
                  <a:t>Cons</a:t>
                </a:r>
              </a:p>
              <a:p>
                <a:pPr lvl="1"/>
                <a:r>
                  <a:rPr lang="en-US" dirty="0"/>
                  <a:t>From a computational standpoint, some 0-lattices can be too large</a:t>
                </a:r>
              </a:p>
              <a:p>
                <a:pPr lvl="1"/>
                <a:r>
                  <a:rPr lang="en-US" dirty="0"/>
                  <a:t>Small changes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matrix yield different 0-lattices, but that is not realistic. </a:t>
                </a:r>
                <a:endParaRPr lang="en-US" b="1" dirty="0"/>
              </a:p>
              <a:p>
                <a:pPr lvl="1"/>
                <a:r>
                  <a:rPr lang="en-US" dirty="0"/>
                  <a:t>Real grain boundaries rarely look ideal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83C41-290F-0741-965A-DF457C7B28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17" t="-977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3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BB31-23AB-7449-9B4B-C4D9F510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 boundary “phases”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5E67-CB50-654F-9D37-D98805323D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42950"/>
            <a:ext cx="3581400" cy="3886200"/>
          </a:xfrm>
        </p:spPr>
        <p:txBody>
          <a:bodyPr/>
          <a:lstStyle/>
          <a:p>
            <a:r>
              <a:rPr lang="en-US" dirty="0"/>
              <a:t>At the interfaces between grains, new phases, sometimes different from bulk, can form</a:t>
            </a:r>
          </a:p>
          <a:p>
            <a:pPr lvl="1"/>
            <a:r>
              <a:rPr lang="en-US" dirty="0"/>
              <a:t>These new phases are commonly called complexions</a:t>
            </a:r>
          </a:p>
          <a:p>
            <a:pPr lvl="1"/>
            <a:r>
              <a:rPr lang="en-US" dirty="0"/>
              <a:t>They can exhibit phase-like transitions in their structure and chemistry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DECF7-3E39-5F4B-A9B3-207D50B0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047750"/>
            <a:ext cx="4908176" cy="3160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B0EAD-3EAB-124C-ADC8-8B13E6D4A006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126787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43CB-7AB4-A349-A569-5CEC629A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pure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FE50E-0D27-3F49-8B12-2F325A979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19150"/>
            <a:ext cx="2590800" cy="3810000"/>
          </a:xfrm>
        </p:spPr>
        <p:txBody>
          <a:bodyPr/>
          <a:lstStyle/>
          <a:p>
            <a:r>
              <a:rPr lang="en-US" dirty="0"/>
              <a:t>Congruent transitions (rare)</a:t>
            </a:r>
          </a:p>
          <a:p>
            <a:pPr lvl="1"/>
            <a:r>
              <a:rPr lang="en-US" dirty="0"/>
              <a:t>No change in geometrical parameters of GB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8ECC36E-6A6A-7E4C-B573-54CEC8AD5E56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3276600" y="819150"/>
                <a:ext cx="2590800" cy="3810000"/>
              </a:xfrm>
            </p:spPr>
            <p:txBody>
              <a:bodyPr/>
              <a:lstStyle/>
              <a:p>
                <a:r>
                  <a:rPr lang="en-US" dirty="0"/>
                  <a:t>Non-congruent transitions</a:t>
                </a:r>
              </a:p>
              <a:p>
                <a:pPr lvl="1"/>
                <a:r>
                  <a:rPr lang="en-US" dirty="0"/>
                  <a:t>Faceting: maintains the misorientation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, but forms different inclinations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8ECC36E-6A6A-7E4C-B573-54CEC8AD5E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3276600" y="819150"/>
                <a:ext cx="2590800" cy="3810000"/>
              </a:xfrm>
              <a:blipFill>
                <a:blip r:embed="rId3"/>
                <a:stretch>
                  <a:fillRect l="-1951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2393194-5ECD-9C43-A1C1-76DEFA0689E5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6096000" y="819150"/>
                <a:ext cx="2590800" cy="3810000"/>
              </a:xfrm>
            </p:spPr>
            <p:txBody>
              <a:bodyPr/>
              <a:lstStyle/>
              <a:p>
                <a:r>
                  <a:rPr lang="en-US" dirty="0"/>
                  <a:t>Non-congruent transitions</a:t>
                </a:r>
              </a:p>
              <a:p>
                <a:pPr lvl="1"/>
                <a:r>
                  <a:rPr lang="en-US" dirty="0"/>
                  <a:t>Dissociation: creates two GBs separated by a bulk phase;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2393194-5ECD-9C43-A1C1-76DEFA068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6096000" y="819150"/>
                <a:ext cx="2590800" cy="3810000"/>
              </a:xfrm>
              <a:blipFill>
                <a:blip r:embed="rId4"/>
                <a:stretch>
                  <a:fillRect l="-1961" t="-997"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19EB251-351E-E144-8626-B7207B416E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" t="2835" r="184" b="24380"/>
          <a:stretch/>
        </p:blipFill>
        <p:spPr>
          <a:xfrm>
            <a:off x="283894" y="3486150"/>
            <a:ext cx="8576211" cy="114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E9B62-44F4-7346-9304-AD1DA143126B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155553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5DCAA57-DE43-7D4A-A2E2-49ECB8136619}"/>
              </a:ext>
            </a:extLst>
          </p:cNvPr>
          <p:cNvGrpSpPr/>
          <p:nvPr/>
        </p:nvGrpSpPr>
        <p:grpSpPr>
          <a:xfrm>
            <a:off x="5889337" y="2028338"/>
            <a:ext cx="3254663" cy="2687441"/>
            <a:chOff x="6004516" y="2114550"/>
            <a:chExt cx="3117547" cy="25350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0CD7DD-C252-DF42-86AD-2EB3B8110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4516" y="2114550"/>
              <a:ext cx="3117547" cy="253504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6BF1D9-33E2-6D4C-B0C6-267A6DC7D5B6}"/>
                </a:ext>
              </a:extLst>
            </p:cNvPr>
            <p:cNvSpPr/>
            <p:nvPr/>
          </p:nvSpPr>
          <p:spPr bwMode="auto">
            <a:xfrm>
              <a:off x="6004516" y="2114550"/>
              <a:ext cx="243884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348708-6DD5-F54A-ACB9-5F235379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3CADE-33CD-DA45-B645-DBCE59A7D5C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742950"/>
                <a:ext cx="5638800" cy="3886200"/>
              </a:xfrm>
            </p:spPr>
            <p:txBody>
              <a:bodyPr/>
              <a:lstStyle/>
              <a:p>
                <a:r>
                  <a:rPr lang="en-US" dirty="0"/>
                  <a:t>Adsorption/Segregation Langmuir-McLean model</a:t>
                </a:r>
              </a:p>
              <a:p>
                <a:pPr lvl="1"/>
                <a:r>
                  <a:rPr lang="en-US" dirty="0"/>
                  <a:t>Fixed number of adsorption sites per unit area </a:t>
                </a:r>
              </a:p>
              <a:p>
                <a:pPr lvl="1"/>
                <a:r>
                  <a:rPr lang="en-US" dirty="0"/>
                  <a:t>GB is an entity in equilibrium with bulk</a:t>
                </a:r>
              </a:p>
              <a:p>
                <a:pPr lvl="1"/>
                <a:r>
                  <a:rPr lang="en-US" dirty="0"/>
                  <a:t>GB is a regular solution with interaction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𝑏𝑢𝑙𝑘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𝑏𝑢𝑙𝑘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𝑎𝑑𝑠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Strong adsorbate-adsorbate attraction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1</a:t>
                </a:r>
                <a:r>
                  <a:rPr lang="en-US" baseline="30000" dirty="0"/>
                  <a:t>st</a:t>
                </a:r>
                <a:r>
                  <a:rPr lang="en-US" dirty="0"/>
                  <a:t> order phase transition </a:t>
                </a:r>
              </a:p>
              <a:p>
                <a:pPr lvl="2"/>
                <a:r>
                  <a:rPr lang="en-US" dirty="0"/>
                  <a:t>This is exactly the same as a regular solution!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3CADE-33CD-DA45-B645-DBCE59A7D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742950"/>
                <a:ext cx="5638800" cy="3886200"/>
              </a:xfrm>
              <a:blipFill>
                <a:blip r:embed="rId3"/>
                <a:stretch>
                  <a:fillRect l="-901" t="-977" r="-1351" b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73548C-36D7-EC46-B4C3-A9638B9EDC66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379248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AEBB0-2A61-A645-A9F3-784F6BA0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02" y="656599"/>
            <a:ext cx="2585282" cy="407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C022A-6259-A643-849C-52F5AC0D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9EB70-3912-9A49-9806-CFA593F7F4B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742950"/>
                <a:ext cx="5638800" cy="3886200"/>
              </a:xfrm>
            </p:spPr>
            <p:txBody>
              <a:bodyPr/>
              <a:lstStyle/>
              <a:p>
                <a:r>
                  <a:rPr lang="en-US" dirty="0"/>
                  <a:t>Prewetting</a:t>
                </a:r>
              </a:p>
              <a:p>
                <a:pPr lvl="1"/>
                <a:r>
                  <a:rPr lang="en-US" dirty="0"/>
                  <a:t>Introduction</a:t>
                </a:r>
              </a:p>
              <a:p>
                <a:pPr lvl="2"/>
                <a:r>
                  <a:rPr lang="en-US" dirty="0"/>
                  <a:t>Fixed wall: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perfect wetting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dirty="0"/>
                  <a:t>Three phases in contact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𝛽𝛾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𝛾𝛼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9EB70-3912-9A49-9806-CFA593F7F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742950"/>
                <a:ext cx="5638800" cy="3886200"/>
              </a:xfrm>
              <a:blipFill>
                <a:blip r:embed="rId3"/>
                <a:stretch>
                  <a:fillRect l="-901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19077B-AF11-6A47-AF95-0E49126D84F0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Cahn, J. W. “Critical point wetting"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Chem. Phys.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(1977).</a:t>
            </a:r>
          </a:p>
        </p:txBody>
      </p:sp>
    </p:spTree>
    <p:extLst>
      <p:ext uri="{BB962C8B-B14F-4D97-AF65-F5344CB8AC3E}">
        <p14:creationId xmlns:p14="http://schemas.microsoft.com/office/powerpoint/2010/main" val="36672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84CD-D31B-D349-B585-53FEB9E6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4AB3A-6551-3D47-B170-63386CA4327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742950"/>
                <a:ext cx="8534400" cy="3886200"/>
              </a:xfrm>
            </p:spPr>
            <p:txBody>
              <a:bodyPr/>
              <a:lstStyle/>
              <a:p>
                <a:r>
                  <a:rPr lang="en-US" dirty="0"/>
                  <a:t>Prewetting: </a:t>
                </a:r>
                <a:r>
                  <a:rPr lang="en-US" dirty="0">
                    <a:hlinkClick r:id="rId2"/>
                  </a:rPr>
                  <a:t>Cahn</a:t>
                </a:r>
                <a:r>
                  <a:rPr lang="en-US" dirty="0"/>
                  <a:t> model / Critical Point Wetting – CPWT</a:t>
                </a:r>
              </a:p>
              <a:p>
                <a:pPr lvl="1"/>
                <a:r>
                  <a:rPr lang="en-US" dirty="0"/>
                  <a:t>Material with a miscibility gap between phases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Planar surface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 short-range interaction energy with material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Excess free energy of surface given by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𝑑𝑐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bulk composition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is the energy needed to create a unit volume with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a reservoir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4AB3A-6551-3D47-B170-63386CA432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742950"/>
                <a:ext cx="8534400" cy="3886200"/>
              </a:xfrm>
              <a:blipFill>
                <a:blip r:embed="rId3"/>
                <a:stretch>
                  <a:fillRect l="-595" t="-977" r="-1190" b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01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EBFA-AFFE-BB4D-ADDF-D1DB90F7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BC764-7B2E-8841-8CCC-F08CD322F96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Prewetting: Cahn model / CPWT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minimized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𝑑𝑐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interface: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𝑑𝑐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&lt;0⇒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hlinkClick r:id="rId3"/>
                  </a:rPr>
                  <a:t>Getting a better feel for what this all means…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BC764-7B2E-8841-8CCC-F08CD322F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4"/>
                <a:stretch>
                  <a:fillRect l="-617" t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65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5AFF-114E-7A41-969D-287D623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2437-580E-5F48-BA35-F306B7B1B6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Prewetting: Cahn model / CPWT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59CD2-CECC-4343-BD73-81682D78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8" y="1343226"/>
            <a:ext cx="8366864" cy="3285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C0021-26E2-744F-A781-BDFE4D5B4F96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156371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BD3A-426F-0D49-A82B-ECA772DB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7660A-9C20-C24F-9397-AD5D1E37355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Prewetting: Cahn model / CPWT</a:t>
                </a:r>
              </a:p>
              <a:p>
                <a:pPr lvl="1"/>
                <a:r>
                  <a:rPr lang="en-US" dirty="0"/>
                  <a:t>At incoherent GB between solid phases with lattice mismatch, CPWT fails because it does not account for strain energy</a:t>
                </a:r>
              </a:p>
              <a:p>
                <a:pPr lvl="1"/>
                <a:r>
                  <a:rPr lang="en-US" dirty="0"/>
                  <a:t>Only considers short-range interactions at the surface: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7660A-9C20-C24F-9397-AD5D1E373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17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97F7FBB-61D3-A04C-B3D4-182F39A75704}"/>
              </a:ext>
            </a:extLst>
          </p:cNvPr>
          <p:cNvGrpSpPr/>
          <p:nvPr/>
        </p:nvGrpSpPr>
        <p:grpSpPr>
          <a:xfrm>
            <a:off x="1245774" y="2190750"/>
            <a:ext cx="6298026" cy="2517695"/>
            <a:chOff x="1245774" y="2190750"/>
            <a:chExt cx="6298026" cy="25176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2126A9-43B8-2E45-B09B-B1ECA20E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700" y="2190750"/>
              <a:ext cx="6134100" cy="251769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033707-596D-9649-9CE2-C05881AAD2C0}"/>
                </a:ext>
              </a:extLst>
            </p:cNvPr>
            <p:cNvSpPr/>
            <p:nvPr/>
          </p:nvSpPr>
          <p:spPr bwMode="auto">
            <a:xfrm>
              <a:off x="1245774" y="2228049"/>
              <a:ext cx="381000" cy="3322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17FDF7-257A-B74C-8844-DBEE23106503}"/>
                </a:ext>
              </a:extLst>
            </p:cNvPr>
            <p:cNvSpPr/>
            <p:nvPr/>
          </p:nvSpPr>
          <p:spPr bwMode="auto">
            <a:xfrm>
              <a:off x="4381180" y="2239494"/>
              <a:ext cx="457200" cy="2835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E8FFBA-E731-7E4D-A34A-FF59B935A174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291599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CFC0-A12C-E24F-9A0A-5A3D4CFE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00CF2-FA71-B74E-A944-91DB5C877E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 err="1"/>
                  <a:t>Premelting</a:t>
                </a:r>
                <a:r>
                  <a:rPr lang="en-US" dirty="0"/>
                  <a:t>: Kobayashi-Warren-Carter (KWC)</a:t>
                </a:r>
              </a:p>
              <a:p>
                <a:pPr lvl="1"/>
                <a:r>
                  <a:rPr lang="en-US" dirty="0"/>
                  <a:t>Surfaces and interfaces melt at lower temperature than bulk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Melting can be understood as a special case of wetting</a:t>
                </a:r>
              </a:p>
              <a:p>
                <a:pPr lvl="1"/>
                <a:r>
                  <a:rPr lang="en-US" dirty="0"/>
                  <a:t>Mean-field modeling: excess free energy of planar GB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a measure of crystallinity;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a perfect crystal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measures grain misorientation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dirty="0"/>
                  <a:t> is the penalty of a misorientation,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minimized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 step function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!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00CF2-FA71-B74E-A944-91DB5C877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17" t="-977" b="-4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7A796C6-9F5A-4945-BE00-5EDB4B521F71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330959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342D-DA01-0046-AFD4-E49AA05F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3ACA-7EFF-B844-8692-9A4D896C7D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42950"/>
            <a:ext cx="8229600" cy="3886200"/>
          </a:xfrm>
        </p:spPr>
        <p:txBody>
          <a:bodyPr/>
          <a:lstStyle/>
          <a:p>
            <a:r>
              <a:rPr lang="en-US" dirty="0"/>
              <a:t>Initial motivation</a:t>
            </a:r>
          </a:p>
          <a:p>
            <a:r>
              <a:rPr lang="en-US" dirty="0"/>
              <a:t>Grain boundaries </a:t>
            </a:r>
          </a:p>
          <a:p>
            <a:pPr lvl="1"/>
            <a:r>
              <a:rPr lang="en-US" dirty="0"/>
              <a:t>Brief Classification</a:t>
            </a:r>
          </a:p>
          <a:p>
            <a:pPr lvl="1"/>
            <a:r>
              <a:rPr lang="en-US" dirty="0"/>
              <a:t>Coincidence Site Lattice</a:t>
            </a:r>
          </a:p>
          <a:p>
            <a:pPr lvl="1"/>
            <a:r>
              <a:rPr lang="en-US" dirty="0"/>
              <a:t>0-lattice</a:t>
            </a:r>
          </a:p>
          <a:p>
            <a:r>
              <a:rPr lang="en-US" dirty="0"/>
              <a:t>Complexions</a:t>
            </a:r>
          </a:p>
          <a:p>
            <a:pPr lvl="1"/>
            <a:r>
              <a:rPr lang="en-US" dirty="0"/>
              <a:t>Pure and non-pure materials</a:t>
            </a:r>
          </a:p>
          <a:p>
            <a:pPr lvl="1"/>
            <a:r>
              <a:rPr lang="en-US" dirty="0"/>
              <a:t>Types of complexions and transitions</a:t>
            </a:r>
          </a:p>
        </p:txBody>
      </p:sp>
    </p:spTree>
    <p:extLst>
      <p:ext uri="{BB962C8B-B14F-4D97-AF65-F5344CB8AC3E}">
        <p14:creationId xmlns:p14="http://schemas.microsoft.com/office/powerpoint/2010/main" val="218655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351F-FF31-2B47-9152-97E493F4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A1BE4-20F2-DC41-A9A4-2B0FE4A9E20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666750"/>
                <a:ext cx="8229600" cy="1905000"/>
              </a:xfrm>
            </p:spPr>
            <p:txBody>
              <a:bodyPr/>
              <a:lstStyle/>
              <a:p>
                <a:r>
                  <a:rPr lang="en-US" dirty="0" err="1"/>
                  <a:t>Premelting</a:t>
                </a:r>
                <a:r>
                  <a:rPr lang="en-US" dirty="0"/>
                  <a:t>: KWC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𝐺𝐵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very similar to CPWT!!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A1BE4-20F2-DC41-A9A4-2B0FE4A9E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666750"/>
                <a:ext cx="8229600" cy="1905000"/>
              </a:xfrm>
              <a:blipFill>
                <a:blip r:embed="rId2"/>
                <a:stretch>
                  <a:fillRect l="-617" t="-45695" b="-53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3D4402C-A645-1640-A114-E6909EE833A3}"/>
              </a:ext>
            </a:extLst>
          </p:cNvPr>
          <p:cNvGrpSpPr/>
          <p:nvPr/>
        </p:nvGrpSpPr>
        <p:grpSpPr>
          <a:xfrm>
            <a:off x="838200" y="2114550"/>
            <a:ext cx="7467600" cy="2612212"/>
            <a:chOff x="838200" y="2114550"/>
            <a:chExt cx="7467600" cy="26122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795B5F-C266-6B4D-8C5C-DD85B925A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114550"/>
              <a:ext cx="7467600" cy="261221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533A3-4D3C-B84E-9B86-3E9D7FB46101}"/>
                </a:ext>
              </a:extLst>
            </p:cNvPr>
            <p:cNvSpPr/>
            <p:nvPr/>
          </p:nvSpPr>
          <p:spPr bwMode="auto">
            <a:xfrm>
              <a:off x="914400" y="219075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7C366B-0212-A847-9A38-9BEA41A10127}"/>
                </a:ext>
              </a:extLst>
            </p:cNvPr>
            <p:cNvSpPr/>
            <p:nvPr/>
          </p:nvSpPr>
          <p:spPr bwMode="auto">
            <a:xfrm>
              <a:off x="5334000" y="219075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07DF64-CDCF-4542-83DA-603A20763D5F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31160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7DA62C-8932-A846-B9ED-9A629CCD1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33550"/>
            <a:ext cx="3886200" cy="3054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1EA4B-0707-714E-BA7E-3F946A8C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7F501-AD93-D64D-ADDB-A3D9E905D85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CPWT (composition) + KWC (order-disorder)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𝐺𝐵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num>
                                        <m:den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𝑑𝑐</m:t>
                                          </m:r>
                                        </m:num>
                                        <m:den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7F501-AD93-D64D-ADDB-A3D9E905D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617" t="-19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851E5E8-C2CB-B947-838B-6EB28D4CA6F4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374294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22F9C-7BC0-3F43-8105-AE35F090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28750"/>
            <a:ext cx="8610600" cy="3304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F3764-D010-D44E-94E7-5877C920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0504-ADD1-6E45-A380-2D4B611B4D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666750"/>
            <a:ext cx="8229600" cy="3886200"/>
          </a:xfrm>
        </p:spPr>
        <p:txBody>
          <a:bodyPr/>
          <a:lstStyle/>
          <a:p>
            <a:r>
              <a:rPr lang="en-US" dirty="0"/>
              <a:t>Discrete complexions: Dillon-Harmer</a:t>
            </a:r>
          </a:p>
          <a:p>
            <a:pPr lvl="1"/>
            <a:r>
              <a:rPr lang="en-US" dirty="0"/>
              <a:t>Experimentally observed GBs with discrete thicknesses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6DDF0-166D-544F-BE92-6AA1D5CA08CD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12566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7AB6-DB48-EF4A-A430-0E9C6A1F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C9F4A-B5D9-5347-A66C-FFD81FBE596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742950"/>
                <a:ext cx="3505202" cy="3886200"/>
              </a:xfrm>
            </p:spPr>
            <p:txBody>
              <a:bodyPr/>
              <a:lstStyle/>
              <a:p>
                <a:r>
                  <a:rPr lang="en-US" dirty="0"/>
                  <a:t>Discrete complexions: Dillon-Harmer</a:t>
                </a:r>
              </a:p>
              <a:p>
                <a:pPr lvl="1"/>
                <a:r>
                  <a:rPr lang="en-US" dirty="0"/>
                  <a:t>Colloidal theories suggest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+.25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Beyond a certain point, the barrier to increase the thickness is so small we can consider these complexions as continuous but finite inter-granular films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C9F4A-B5D9-5347-A66C-FFD81FBE5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742950"/>
                <a:ext cx="3505202" cy="3886200"/>
              </a:xfrm>
              <a:blipFill>
                <a:blip r:embed="rId2"/>
                <a:stretch>
                  <a:fillRect l="-1449" t="-977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997A3EF-0BCF-A046-B0D0-9F21B32EF5F6}"/>
              </a:ext>
            </a:extLst>
          </p:cNvPr>
          <p:cNvGrpSpPr/>
          <p:nvPr/>
        </p:nvGrpSpPr>
        <p:grpSpPr>
          <a:xfrm>
            <a:off x="3962402" y="742950"/>
            <a:ext cx="5096306" cy="3886200"/>
            <a:chOff x="3962402" y="742950"/>
            <a:chExt cx="5096306" cy="3886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3669A9-DE02-3547-BF6C-AD9230D2B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2" y="742950"/>
              <a:ext cx="5096306" cy="38862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795875-3F99-9B44-8C2D-C55A404B9076}"/>
                </a:ext>
              </a:extLst>
            </p:cNvPr>
            <p:cNvSpPr/>
            <p:nvPr/>
          </p:nvSpPr>
          <p:spPr bwMode="auto">
            <a:xfrm>
              <a:off x="4114800" y="81915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62280-5E6D-3044-B7C7-F80B12D9DD1C}"/>
                </a:ext>
              </a:extLst>
            </p:cNvPr>
            <p:cNvSpPr/>
            <p:nvPr/>
          </p:nvSpPr>
          <p:spPr bwMode="auto">
            <a:xfrm>
              <a:off x="4109037" y="222885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CC84CE5-C1D9-F34A-872E-46E2FACAC1FA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10828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4758-4396-514F-B13B-1FF658D3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6634C-6C6D-C540-BA11-9BFF90501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37" y="682918"/>
            <a:ext cx="5699125" cy="3996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65FC1-A895-E744-9345-B95BBA37AB76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1745172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65B2-EF2C-7846-AAF8-A206D483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1F27-EBD7-544D-891A-226C3BD703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Dillon-Harmer “shortcomings”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5387F-FE7D-8240-8180-485AB7943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2" t="37991"/>
          <a:stretch/>
        </p:blipFill>
        <p:spPr>
          <a:xfrm>
            <a:off x="990600" y="1200149"/>
            <a:ext cx="4191000" cy="329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F187B-F34B-9A4F-A0CA-D574E3AE7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84" t="1833" r="33243" b="62025"/>
          <a:stretch/>
        </p:blipFill>
        <p:spPr>
          <a:xfrm>
            <a:off x="6019800" y="1311536"/>
            <a:ext cx="2514600" cy="3070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35C31-165E-124B-AB70-11CDE1078507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255516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DA66-EE95-E345-AFDF-88172436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Complexions in non-pure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9D7A-844B-784B-A823-67840D90DD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  <a:p>
            <a:pPr lvl="1"/>
            <a:r>
              <a:rPr lang="en-US" dirty="0"/>
              <a:t>GB complexions formation and transitions are quite complex and material dependent, and this not accounting for:</a:t>
            </a:r>
          </a:p>
          <a:p>
            <a:pPr lvl="2"/>
            <a:r>
              <a:rPr lang="en-US" dirty="0"/>
              <a:t>Directional bonds</a:t>
            </a:r>
          </a:p>
          <a:p>
            <a:pPr lvl="2"/>
            <a:r>
              <a:rPr lang="en-US" dirty="0"/>
              <a:t>Cations and anions</a:t>
            </a:r>
          </a:p>
          <a:p>
            <a:pPr lvl="2"/>
            <a:r>
              <a:rPr lang="en-US" dirty="0"/>
              <a:t>Electrostatic space charge</a:t>
            </a:r>
          </a:p>
          <a:p>
            <a:pPr lvl="2"/>
            <a:r>
              <a:rPr lang="en-US" dirty="0"/>
              <a:t>van der Waals interactions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3ACF7-48C3-154C-A390-D1C3B14ECF76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22448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C3E7-99C1-3E42-B427-CBD59D7C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72994-6457-2A48-9906-6E35D24C602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742950"/>
                <a:ext cx="4114800" cy="3886200"/>
              </a:xfrm>
            </p:spPr>
            <p:txBody>
              <a:bodyPr/>
              <a:lstStyle/>
              <a:p>
                <a:r>
                  <a:rPr lang="en-US" dirty="0"/>
                  <a:t>How to represent a phase diagram when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/>
                  <a:t> variables?</a:t>
                </a:r>
              </a:p>
              <a:p>
                <a:pPr lvl="1"/>
                <a:r>
                  <a:rPr lang="en-US" dirty="0"/>
                  <a:t>Holding all geometric parameters constant, this becomes similar to a phase diagram</a:t>
                </a:r>
              </a:p>
              <a:p>
                <a:pPr lvl="1"/>
                <a:r>
                  <a:rPr lang="en-US" dirty="0"/>
                  <a:t>Overlay bulk and complexion diagram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72994-6457-2A48-9906-6E35D24C6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742950"/>
                <a:ext cx="4114800" cy="3886200"/>
              </a:xfrm>
              <a:blipFill>
                <a:blip r:embed="rId2"/>
                <a:stretch>
                  <a:fillRect l="-1235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C475C15-2F32-314D-BCC8-8757160E8C21}"/>
              </a:ext>
            </a:extLst>
          </p:cNvPr>
          <p:cNvGrpSpPr/>
          <p:nvPr/>
        </p:nvGrpSpPr>
        <p:grpSpPr>
          <a:xfrm>
            <a:off x="4572000" y="1047750"/>
            <a:ext cx="4560570" cy="3200400"/>
            <a:chOff x="4572000" y="1047750"/>
            <a:chExt cx="4560570" cy="320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86238D-40EE-3E4C-A0DC-3C8252D55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01" t="4093" r="1251" b="2340"/>
            <a:stretch/>
          </p:blipFill>
          <p:spPr>
            <a:xfrm>
              <a:off x="4572000" y="1047750"/>
              <a:ext cx="4560570" cy="32004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E47784-DCDD-D643-A3F4-4399F809EBD6}"/>
                </a:ext>
              </a:extLst>
            </p:cNvPr>
            <p:cNvSpPr/>
            <p:nvPr/>
          </p:nvSpPr>
          <p:spPr bwMode="auto">
            <a:xfrm>
              <a:off x="4572000" y="1047750"/>
              <a:ext cx="3048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B26A08B-CE77-EB49-BF4A-073FC0AD287B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244743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44EE-CCD7-7348-941B-23196297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4562C-DD18-6E47-9A42-16E8C6A5C5D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Thermodynamic approach</a:t>
                </a:r>
              </a:p>
              <a:p>
                <a:pPr lvl="1"/>
                <a:r>
                  <a:rPr lang="en-US" dirty="0"/>
                  <a:t>Here, only for quasi-liquid complexions</a:t>
                </a:r>
              </a:p>
              <a:p>
                <a:pPr lvl="1"/>
                <a:r>
                  <a:rPr lang="en-US" dirty="0"/>
                  <a:t>Stability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Relative interfacial energy can be expressed as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𝐺𝐵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𝑎𝑚𝑜𝑟𝑝h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𝑣𝑜𝑙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Maximum thickness of quasi-liquid inter-granular film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𝑎𝑚𝑜𝑟𝑝h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4562C-DD18-6E47-9A42-16E8C6A5C5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617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656B47-AD2A-DB42-9DDB-B0C858BD8577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7800" y="2199678"/>
            <a:ext cx="609600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2FF063-F6FF-694C-9449-3F9A60743592}"/>
              </a:ext>
            </a:extLst>
          </p:cNvPr>
          <p:cNvSpPr txBox="1"/>
          <p:nvPr/>
        </p:nvSpPr>
        <p:spPr>
          <a:xfrm>
            <a:off x="3886201" y="270230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order and gradient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9E190B-5CB8-A04F-84CB-F62F59615D64}"/>
              </a:ext>
            </a:extLst>
          </p:cNvPr>
          <p:cNvCxnSpPr>
            <a:cxnSpLocks/>
          </p:cNvCxnSpPr>
          <p:nvPr/>
        </p:nvCxnSpPr>
        <p:spPr bwMode="auto">
          <a:xfrm>
            <a:off x="6705600" y="2199678"/>
            <a:ext cx="457200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9BDE3F-A8F4-CC42-9497-3D313944E0AD}"/>
              </a:ext>
            </a:extLst>
          </p:cNvPr>
          <p:cNvSpPr txBox="1"/>
          <p:nvPr/>
        </p:nvSpPr>
        <p:spPr>
          <a:xfrm>
            <a:off x="6710082" y="272139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interfacial interactions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7EE96-2306-8E4B-906A-99A969961DFB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30327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B0C0-6383-C24C-BC95-64148B42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 diagrams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023151-9DF3-8B49-B5D0-AFB6165EF52C}"/>
              </a:ext>
            </a:extLst>
          </p:cNvPr>
          <p:cNvGrpSpPr/>
          <p:nvPr/>
        </p:nvGrpSpPr>
        <p:grpSpPr>
          <a:xfrm>
            <a:off x="1125009" y="547537"/>
            <a:ext cx="6893981" cy="4048425"/>
            <a:chOff x="1125009" y="547537"/>
            <a:chExt cx="6893981" cy="4048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073C99-CE25-8C4B-86FB-9639946E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5009" y="547537"/>
              <a:ext cx="6893981" cy="4048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4FBD87-FC0D-1243-99F0-DF731475043C}"/>
                </a:ext>
              </a:extLst>
            </p:cNvPr>
            <p:cNvSpPr/>
            <p:nvPr/>
          </p:nvSpPr>
          <p:spPr bwMode="auto">
            <a:xfrm>
              <a:off x="1125009" y="582916"/>
              <a:ext cx="475191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AD1E3-9A55-A442-97D5-B0CD81BCE800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97892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3D439B-41EA-E348-9DCC-16F10DED9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" r="65000"/>
          <a:stretch/>
        </p:blipFill>
        <p:spPr>
          <a:xfrm>
            <a:off x="0" y="1047750"/>
            <a:ext cx="2995492" cy="2044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1F92A-B720-2C44-86ED-60CCA27E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FD172-25A1-0240-B8C2-7BB16A80FA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42950"/>
            <a:ext cx="8229600" cy="3886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u="sng" dirty="0"/>
              <a:t>Classical MD </a:t>
            </a:r>
            <a:r>
              <a:rPr lang="en-US" dirty="0"/>
              <a:t>indicates LLZO grain boundaries hinder Li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80704-5AFD-9D4F-8F46-714F5258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57" y="1335261"/>
            <a:ext cx="3531917" cy="328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F7D79-6F36-A048-8C27-05660A1C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907" y="2035406"/>
            <a:ext cx="3091569" cy="2724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5C4DEB-CB43-1C49-8686-EF4DC8D239A3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Yu, S., et al. “Grain boundary contributions to Li-ion transport in the solid electrolyte LLZO"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Chem. Mater.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(2017).</a:t>
            </a:r>
          </a:p>
        </p:txBody>
      </p:sp>
    </p:spTree>
    <p:extLst>
      <p:ext uri="{BB962C8B-B14F-4D97-AF65-F5344CB8AC3E}">
        <p14:creationId xmlns:p14="http://schemas.microsoft.com/office/powerpoint/2010/main" val="3454857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075F-1B38-F445-ADCA-BB3A5425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6A905F-3D70-BA42-BC5A-DA90FEED375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666750"/>
                <a:ext cx="8229600" cy="3886200"/>
              </a:xfrm>
            </p:spPr>
            <p:txBody>
              <a:bodyPr/>
              <a:lstStyle/>
              <a:p>
                <a:r>
                  <a:rPr lang="en-US" dirty="0"/>
                  <a:t>Transitions</a:t>
                </a:r>
              </a:p>
              <a:p>
                <a:pPr lvl="1"/>
                <a:r>
                  <a:rPr lang="en-US" dirty="0"/>
                  <a:t>Geometry</a:t>
                </a:r>
              </a:p>
              <a:p>
                <a:pPr lvl="2"/>
                <a:r>
                  <a:rPr lang="en-US" dirty="0"/>
                  <a:t>Congruent vs. Non-congruent: do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change?</a:t>
                </a:r>
              </a:p>
              <a:p>
                <a:pPr lvl="2"/>
                <a:r>
                  <a:rPr lang="en-US" dirty="0"/>
                  <a:t>Structural: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dirty="0"/>
                  <a:t>) held constant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change; atomic structure changes</a:t>
                </a:r>
              </a:p>
              <a:p>
                <a:pPr lvl="2"/>
                <a:r>
                  <a:rPr lang="en-US" dirty="0"/>
                  <a:t>Faceting: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changes but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 not</a:t>
                </a:r>
              </a:p>
              <a:p>
                <a:pPr lvl="2"/>
                <a:r>
                  <a:rPr lang="en-US" dirty="0"/>
                  <a:t>Dissociation/wetting: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changes but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does not</a:t>
                </a:r>
              </a:p>
              <a:p>
                <a:pPr lvl="1"/>
                <a:r>
                  <a:rPr lang="en-US" dirty="0"/>
                  <a:t>Order/composition</a:t>
                </a:r>
              </a:p>
              <a:p>
                <a:pPr lvl="2"/>
                <a:r>
                  <a:rPr lang="en-US" dirty="0"/>
                  <a:t>Prewetting: nanolayer of different composition forms near wetting</a:t>
                </a:r>
              </a:p>
              <a:p>
                <a:pPr lvl="2"/>
                <a:r>
                  <a:rPr lang="en-US" dirty="0" err="1"/>
                  <a:t>Premelting</a:t>
                </a:r>
                <a:r>
                  <a:rPr lang="en-US" dirty="0"/>
                  <a:t>: disordered liquid-like structure below melting point</a:t>
                </a:r>
              </a:p>
              <a:p>
                <a:pPr lvl="2"/>
                <a:r>
                  <a:rPr lang="en-US" dirty="0"/>
                  <a:t>Adsorption: dramatic change in solute adsorption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6A905F-3D70-BA42-BC5A-DA90FEED3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666750"/>
                <a:ext cx="8229600" cy="3886200"/>
              </a:xfrm>
              <a:blipFill>
                <a:blip r:embed="rId2"/>
                <a:stretch>
                  <a:fillRect l="-617" t="-977" b="-1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8420563-59BC-E042-A1A5-A76455E7F5C1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287135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DD2-66D4-E04E-AE4C-E95727CE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EAFCA-EBE4-8344-82BD-CBF684AE3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3" r="33333"/>
          <a:stretch/>
        </p:blipFill>
        <p:spPr>
          <a:xfrm>
            <a:off x="914400" y="819150"/>
            <a:ext cx="6019800" cy="3772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D1804-C0F2-FB4E-999E-77486C2118FB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584369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9579-683D-DB45-8B76-7DEF31CB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Complexion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057E-B3D7-4A4D-9504-ACB3C60C36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  <a:p>
            <a:pPr lvl="1"/>
            <a:r>
              <a:rPr lang="en-US" dirty="0"/>
              <a:t>Composition</a:t>
            </a:r>
          </a:p>
          <a:p>
            <a:pPr lvl="2"/>
            <a:r>
              <a:rPr lang="en-US" dirty="0"/>
              <a:t>Intrinsic: pure material, complexion composition equal to bulk, but density might be different </a:t>
            </a:r>
          </a:p>
          <a:p>
            <a:pPr lvl="2"/>
            <a:r>
              <a:rPr lang="en-US" dirty="0"/>
              <a:t>Extrinsic: non-pure material; complexion composition usually different from bulk</a:t>
            </a:r>
          </a:p>
          <a:p>
            <a:pPr lvl="1"/>
            <a:r>
              <a:rPr lang="en-US" dirty="0"/>
              <a:t>Thickness (and composition)</a:t>
            </a:r>
          </a:p>
          <a:p>
            <a:pPr lvl="2"/>
            <a:r>
              <a:rPr lang="en-US" dirty="0"/>
              <a:t>Dry (clean; monolayer), Moist (bi/tri/nanolayer), Wet (bulk film)</a:t>
            </a:r>
          </a:p>
          <a:p>
            <a:pPr lvl="1"/>
            <a:r>
              <a:rPr lang="en-US" dirty="0"/>
              <a:t>Periodicity</a:t>
            </a:r>
          </a:p>
          <a:p>
            <a:pPr lvl="2"/>
            <a:r>
              <a:rPr lang="en-US" dirty="0"/>
              <a:t>Ordered vs. Disordered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859AD-EBA6-FB43-8FFC-2F460F4A318C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Cantwell, P. R., et al. “Grain boundary complexions"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(2014).</a:t>
            </a:r>
          </a:p>
        </p:txBody>
      </p:sp>
    </p:spTree>
    <p:extLst>
      <p:ext uri="{BB962C8B-B14F-4D97-AF65-F5344CB8AC3E}">
        <p14:creationId xmlns:p14="http://schemas.microsoft.com/office/powerpoint/2010/main" val="1651958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AD00-B843-9E4F-9D09-8408F474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complexions affect the material?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E89B1-C061-1E4A-97CD-3EC7E37ABD4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Embrittlement</a:t>
                </a:r>
              </a:p>
              <a:p>
                <a:r>
                  <a:rPr lang="en-US" dirty="0"/>
                  <a:t>GB mobility and abnormal grain growth</a:t>
                </a:r>
              </a:p>
              <a:p>
                <a:r>
                  <a:rPr lang="en-US" dirty="0"/>
                  <a:t>Diffusivity along complexion</a:t>
                </a:r>
              </a:p>
              <a:p>
                <a:pPr lvl="1"/>
                <a:r>
                  <a:rPr lang="en-US" dirty="0"/>
                  <a:t>Empirical observation: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𝑏𝑢𝑙𝑘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Some evidence that complexions can affect electrical, thermal, optical, chemical, and magnetic properties</a:t>
                </a:r>
              </a:p>
              <a:p>
                <a:pPr lvl="1"/>
                <a:r>
                  <a:rPr lang="en-US" dirty="0"/>
                  <a:t>Example: decrease in thickness of Y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r>
                  <a:rPr lang="en-US" baseline="-25000" dirty="0"/>
                  <a:t>3</a:t>
                </a:r>
                <a:r>
                  <a:rPr lang="en-US" dirty="0"/>
                  <a:t>-based intergranular film in </a:t>
                </a:r>
                <a:r>
                  <a:rPr lang="en-US" dirty="0" err="1"/>
                  <a:t>AlN</a:t>
                </a:r>
                <a:r>
                  <a:rPr lang="en-US" dirty="0"/>
                  <a:t> is correlated with an increase in bulk thermal conductivity of 24%</a:t>
                </a:r>
              </a:p>
              <a:p>
                <a:r>
                  <a:rPr lang="en-US" dirty="0"/>
                  <a:t>More tangible example: lithium phosphate based surficial films on cathode particles can enhance discharge rate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E89B1-C061-1E4A-97CD-3EC7E37AB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17" t="-977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156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CC62-C986-964E-ACDD-A795A5FD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(My) Final thoughts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03901-0A95-5942-8FBA-8EABD3415EB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04800" y="628650"/>
                <a:ext cx="8382000" cy="3886200"/>
              </a:xfrm>
            </p:spPr>
            <p:txBody>
              <a:bodyPr/>
              <a:lstStyle/>
              <a:p>
                <a:r>
                  <a:rPr lang="en-US" dirty="0"/>
                  <a:t>Metallurgic thrust during the 1900s: need for better understanding of GB</a:t>
                </a:r>
              </a:p>
              <a:p>
                <a:r>
                  <a:rPr lang="en-US" dirty="0"/>
                  <a:t>Several studies on GB for pure metallic systems, binary systems; few on other simpler systems; myriad of important strides were made. However:</a:t>
                </a:r>
              </a:p>
              <a:p>
                <a:pPr lvl="1"/>
                <a:r>
                  <a:rPr lang="en-US" dirty="0"/>
                  <a:t>Difficulties in experimentally observing complexion transitions; most measurements are done “indirectly”; many complexions only stable at high temperatures but quenching freezes them at low temperature</a:t>
                </a:r>
              </a:p>
              <a:p>
                <a:pPr lvl="1"/>
                <a:r>
                  <a:rPr lang="en-US" dirty="0"/>
                  <a:t>Hard to validate theoretical models, which are already relatively simplistic (they are still difficult to understand, but they don’t account for a lot of stuff)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case-by-case basis without a general unifying theory</a:t>
                </a:r>
              </a:p>
              <a:p>
                <a:pPr lvl="1"/>
                <a:r>
                  <a:rPr lang="en-US" dirty="0"/>
                  <a:t>Mechanism and kinetics of complexion transitions relatively unknow</a:t>
                </a:r>
              </a:p>
              <a:p>
                <a:r>
                  <a:rPr lang="en-US" dirty="0"/>
                  <a:t>More complicated materials (such as solid electrolytes) may have an even larger plethora of complexions and transitions!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03901-0A95-5942-8FBA-8EABD3415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04800" y="628650"/>
                <a:ext cx="8382000" cy="3886200"/>
              </a:xfrm>
              <a:blipFill>
                <a:blip r:embed="rId2"/>
                <a:stretch>
                  <a:fillRect l="-606" t="-651" b="-8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09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59AB-91C5-6446-9C64-859501FE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0-lattice behavior upon translation of lattice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1BB9C-6E5B-CC43-98C1-2D5A6C18A4E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Translate crystal 2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Decompose displaced 0-lattice: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1BB9C-6E5B-CC43-98C1-2D5A6C18A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17" t="-651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6A2998-4840-0646-8725-23CD4E80F959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3600" y="3562350"/>
            <a:ext cx="11430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80268C-B062-B44C-A2C6-DD0CE05B3866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3563791"/>
            <a:ext cx="11430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737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AF2E-AC77-3F44-A261-F8BEBA2F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between surface energy and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48BAD-CA16-7843-887E-1B1F272709E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742950"/>
                <a:ext cx="5587351" cy="3886200"/>
              </a:xfrm>
            </p:spPr>
            <p:txBody>
              <a:bodyPr/>
              <a:lstStyle/>
              <a:p>
                <a:r>
                  <a:rPr lang="en-US" dirty="0"/>
                  <a:t>Apply a stress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edge of a surface to extend the other edge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stress is equal in magnitude to the surface tension</a:t>
                </a:r>
              </a:p>
              <a:p>
                <a:pPr lvl="1"/>
                <a:r>
                  <a:rPr lang="en-US" dirty="0"/>
                  <a:t>Increase in area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Increase in total energy of surface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Work done by force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𝑃h𝑠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h𝑠𝑃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Surface energy and surface tension are “equivalent”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48BAD-CA16-7843-887E-1B1F27270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742950"/>
                <a:ext cx="5587351" cy="3886200"/>
              </a:xfrm>
              <a:blipFill>
                <a:blip r:embed="rId2"/>
                <a:stretch>
                  <a:fillRect l="-909" t="-977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B9BB656-3B39-514A-A783-1E00F3FCCAC7}"/>
              </a:ext>
            </a:extLst>
          </p:cNvPr>
          <p:cNvGrpSpPr/>
          <p:nvPr/>
        </p:nvGrpSpPr>
        <p:grpSpPr>
          <a:xfrm>
            <a:off x="6096000" y="2114550"/>
            <a:ext cx="2870849" cy="1901537"/>
            <a:chOff x="5053951" y="1314450"/>
            <a:chExt cx="2870849" cy="19015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DB62AD-55AF-D44D-A65F-A161CAC838E4}"/>
                </a:ext>
              </a:extLst>
            </p:cNvPr>
            <p:cNvSpPr/>
            <p:nvPr/>
          </p:nvSpPr>
          <p:spPr bwMode="auto">
            <a:xfrm>
              <a:off x="5486400" y="1352550"/>
              <a:ext cx="1447800" cy="1447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C55E39-1339-2341-B007-9085F9051892}"/>
                </a:ext>
              </a:extLst>
            </p:cNvPr>
            <p:cNvSpPr/>
            <p:nvPr/>
          </p:nvSpPr>
          <p:spPr bwMode="auto">
            <a:xfrm>
              <a:off x="6934200" y="1352550"/>
              <a:ext cx="609600" cy="1447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1F1B3CB-E67F-544E-B1CA-9AF89D4DCD8A}"/>
                </a:ext>
              </a:extLst>
            </p:cNvPr>
            <p:cNvCxnSpPr/>
            <p:nvPr/>
          </p:nvCxnSpPr>
          <p:spPr bwMode="auto">
            <a:xfrm>
              <a:off x="7543800" y="135255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FB2DC0-BA54-C04F-B543-F2D53C7706F8}"/>
                </a:ext>
              </a:extLst>
            </p:cNvPr>
            <p:cNvCxnSpPr/>
            <p:nvPr/>
          </p:nvCxnSpPr>
          <p:spPr bwMode="auto">
            <a:xfrm>
              <a:off x="7543800" y="173355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DA2BC3-948B-1D45-9E1A-FA7D30088EBD}"/>
                </a:ext>
              </a:extLst>
            </p:cNvPr>
            <p:cNvCxnSpPr/>
            <p:nvPr/>
          </p:nvCxnSpPr>
          <p:spPr bwMode="auto">
            <a:xfrm>
              <a:off x="7543800" y="211455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0560411-E932-5F46-BDB0-27F76CF31036}"/>
                </a:ext>
              </a:extLst>
            </p:cNvPr>
            <p:cNvCxnSpPr/>
            <p:nvPr/>
          </p:nvCxnSpPr>
          <p:spPr bwMode="auto">
            <a:xfrm>
              <a:off x="7543800" y="249555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2A35F5-4077-5E40-8238-0A987962EF11}"/>
                </a:ext>
              </a:extLst>
            </p:cNvPr>
            <p:cNvCxnSpPr/>
            <p:nvPr/>
          </p:nvCxnSpPr>
          <p:spPr bwMode="auto">
            <a:xfrm>
              <a:off x="7543800" y="280035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2043208B-F474-FD46-AD77-4A851F775196}"/>
                </a:ext>
              </a:extLst>
            </p:cNvPr>
            <p:cNvSpPr/>
            <p:nvPr/>
          </p:nvSpPr>
          <p:spPr bwMode="auto">
            <a:xfrm>
              <a:off x="5334000" y="1314450"/>
              <a:ext cx="76200" cy="1524000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737F84A5-7685-E846-B9B0-9D502C380CD8}"/>
                </a:ext>
              </a:extLst>
            </p:cNvPr>
            <p:cNvSpPr/>
            <p:nvPr/>
          </p:nvSpPr>
          <p:spPr bwMode="auto">
            <a:xfrm rot="16200000">
              <a:off x="7203055" y="2612006"/>
              <a:ext cx="71889" cy="609600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A915AF0-743C-E640-884A-F982CCFC4BED}"/>
                    </a:ext>
                  </a:extLst>
                </p:cNvPr>
                <p:cNvSpPr txBox="1"/>
                <p:nvPr/>
              </p:nvSpPr>
              <p:spPr>
                <a:xfrm>
                  <a:off x="7086599" y="284665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A915AF0-743C-E640-884A-F982CCFC4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599" y="2846655"/>
                  <a:ext cx="3048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40C816-243A-6F44-ABC6-EAD45107C104}"/>
                    </a:ext>
                  </a:extLst>
                </p:cNvPr>
                <p:cNvSpPr txBox="1"/>
                <p:nvPr/>
              </p:nvSpPr>
              <p:spPr>
                <a:xfrm>
                  <a:off x="5053951" y="189178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40C816-243A-6F44-ABC6-EAD45107C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51" y="1891784"/>
                  <a:ext cx="3048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7354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1EA7-550B-494D-BA41-3244CFA7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Premelting</a:t>
            </a:r>
            <a:r>
              <a:rPr lang="en-US" dirty="0"/>
              <a:t> curves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C71C7-BB78-FD4D-A28B-60EA76D4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951"/>
            <a:ext cx="9144000" cy="2639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4C7BE-BC70-ED4E-AC72-4BEE0095E95A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Tang, M., et al. “Diffuse interface model for structural transitions of grain boundaries"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B 73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024102 (2006).</a:t>
            </a:r>
          </a:p>
        </p:txBody>
      </p:sp>
    </p:spTree>
    <p:extLst>
      <p:ext uri="{BB962C8B-B14F-4D97-AF65-F5344CB8AC3E}">
        <p14:creationId xmlns:p14="http://schemas.microsoft.com/office/powerpoint/2010/main" val="225484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9A84-2549-6544-A114-DDCF4A62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E1DA-B5AC-EB41-ACC6-F0F1F04702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u="sng" dirty="0"/>
              <a:t>Surface studies </a:t>
            </a:r>
            <a:r>
              <a:rPr lang="en-US" dirty="0"/>
              <a:t>suggest LLZO grain boundaries allow for Li plating in the solid electrolyte!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CDF98-13F6-6243-B042-8B1DCC46B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"/>
          <a:stretch/>
        </p:blipFill>
        <p:spPr>
          <a:xfrm>
            <a:off x="0" y="1504950"/>
            <a:ext cx="4343400" cy="2588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78194-7C83-5F46-BF87-1CE5EA974AE0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Tian, H., et al. “Interfacial electronic properties dictate Li dendrite growth in solid electrolytes"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Chem. Mater.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(2019).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0B798-11F3-8341-8D5B-43B927CDE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6"/>
          <a:stretch/>
        </p:blipFill>
        <p:spPr>
          <a:xfrm>
            <a:off x="4407130" y="1809750"/>
            <a:ext cx="4584470" cy="19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388-8CEE-9D43-82D9-C0FF62C9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grain boundary?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2D6AF-CA2D-FB41-927E-0A7105E275D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Physical perspective</a:t>
                </a:r>
              </a:p>
              <a:p>
                <a:pPr lvl="1"/>
                <a:r>
                  <a:rPr lang="en-US" dirty="0"/>
                  <a:t>Interface between two grains of a crystal</a:t>
                </a:r>
              </a:p>
              <a:p>
                <a:pPr lvl="2"/>
                <a:r>
                  <a:rPr lang="en-US" dirty="0"/>
                  <a:t>Note: the crystal on either side need not be of the same material</a:t>
                </a:r>
              </a:p>
              <a:p>
                <a:r>
                  <a:rPr lang="en-US" dirty="0"/>
                  <a:t>How to define this mathematically?</a:t>
                </a:r>
              </a:p>
              <a:p>
                <a:pPr lvl="1"/>
                <a:r>
                  <a:rPr lang="en-US" dirty="0"/>
                  <a:t>First, define boundary by its normal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Next, define relative grain misorientation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How many variables are needed to fully describe a GB?</a:t>
                </a:r>
              </a:p>
              <a:p>
                <a:pPr lvl="2"/>
                <a:r>
                  <a:rPr lang="en-US" dirty="0"/>
                  <a:t>Geometric: 5</a:t>
                </a:r>
              </a:p>
              <a:p>
                <a:pPr lvl="2"/>
                <a:r>
                  <a:rPr lang="en-US" dirty="0"/>
                  <a:t>Thermodynamic: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number of components)</a:t>
                </a:r>
              </a:p>
              <a:p>
                <a:pPr lvl="2"/>
                <a:r>
                  <a:rPr lang="en-US" dirty="0"/>
                  <a:t>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/>
                  <a:t> (not accounting for translations along and orthogonal to the boundary)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2D6AF-CA2D-FB41-927E-0A7105E27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17" t="-977" b="-8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18C88-0745-C342-B9CB-B4637D88EBE5}"/>
                  </a:ext>
                </a:extLst>
              </p:cNvPr>
              <p:cNvSpPr txBox="1"/>
              <p:nvPr/>
            </p:nvSpPr>
            <p:spPr>
              <a:xfrm>
                <a:off x="304800" y="4895019"/>
                <a:ext cx="78486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other ways to define the misorientation vector (such as quaternion), but for simplicity, we will stick with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acc>
                      <m:accPr>
                        <m:chr m:val="̂"/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 sz="1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18C88-0745-C342-B9CB-B4637D88E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95019"/>
                <a:ext cx="7848600" cy="246221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3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17CA29AA-9569-5C43-AC1F-1396831B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84" y="2257647"/>
            <a:ext cx="2271680" cy="2025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8C77F6-D38B-A348-9D7A-B771DC4D130F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4727448" y="678900"/>
                <a:ext cx="4340352" cy="3962400"/>
              </a:xfrm>
            </p:spPr>
            <p:txBody>
              <a:bodyPr/>
              <a:lstStyle/>
              <a:p>
                <a:r>
                  <a:rPr lang="en-US" dirty="0"/>
                  <a:t>Total magnitude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Small angle</a:t>
                </a:r>
              </a:p>
              <a:p>
                <a:pPr lvl="2"/>
                <a:r>
                  <a:rPr lang="en-US" dirty="0">
                    <a:hlinkClick r:id="rId3"/>
                  </a:rPr>
                  <a:t>Frank</a:t>
                </a:r>
                <a:r>
                  <a:rPr lang="en-US" dirty="0"/>
                  <a:t>’s formula (simple):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Large angle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8C77F6-D38B-A348-9D7A-B771DC4D1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4727448" y="678900"/>
                <a:ext cx="4340352" cy="3962400"/>
              </a:xfrm>
              <a:blipFill>
                <a:blip r:embed="rId4"/>
                <a:stretch>
                  <a:fillRect l="-1170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A40FA62-CC54-124E-9AAD-0DBA3D72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classify GBs?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43935-61A9-DE4E-B165-03CCD07E223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6200" y="666750"/>
                <a:ext cx="4343400" cy="3962400"/>
              </a:xfrm>
            </p:spPr>
            <p:txBody>
              <a:bodyPr/>
              <a:lstStyle/>
              <a:p>
                <a:r>
                  <a:rPr lang="en-US" dirty="0"/>
                  <a:t>Relative orientation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Pure tilt: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Pure twist: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43935-61A9-DE4E-B165-03CCD07E2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6200" y="666750"/>
                <a:ext cx="4343400" cy="3962400"/>
              </a:xfrm>
              <a:blipFill>
                <a:blip r:embed="rId5"/>
                <a:stretch>
                  <a:fillRect l="-1166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3365A2C1-C675-C846-9C0F-9674E93C8D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433"/>
          <a:stretch/>
        </p:blipFill>
        <p:spPr>
          <a:xfrm>
            <a:off x="1219200" y="1657350"/>
            <a:ext cx="2438400" cy="3226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4E08B-54BA-8849-836E-67696939D18A}"/>
              </a:ext>
            </a:extLst>
          </p:cNvPr>
          <p:cNvSpPr txBox="1"/>
          <p:nvPr/>
        </p:nvSpPr>
        <p:spPr>
          <a:xfrm>
            <a:off x="65868" y="4546753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Slinky Puppet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FD72B0-3269-3D4B-AC72-17D4A3AE69F6}"/>
                  </a:ext>
                </a:extLst>
              </p:cNvPr>
              <p:cNvSpPr txBox="1"/>
              <p:nvPr/>
            </p:nvSpPr>
            <p:spPr>
              <a:xfrm>
                <a:off x="381000" y="4897279"/>
                <a:ext cx="868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theory,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Burgers vector of the DSC lattice, but small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CSL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FD72B0-3269-3D4B-AC72-17D4A3AE6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97279"/>
                <a:ext cx="8686800" cy="246221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8EB633E8-77D5-4B46-8911-849349F0626E}"/>
              </a:ext>
            </a:extLst>
          </p:cNvPr>
          <p:cNvSpPr/>
          <p:nvPr/>
        </p:nvSpPr>
        <p:spPr bwMode="auto">
          <a:xfrm>
            <a:off x="2667000" y="1047750"/>
            <a:ext cx="304800" cy="762000"/>
          </a:xfrm>
          <a:prstGeom prst="rightBrace">
            <a:avLst>
              <a:gd name="adj1" fmla="val 43627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B85AB-54B2-D84C-937B-D0E40C0CF48E}"/>
              </a:ext>
            </a:extLst>
          </p:cNvPr>
          <p:cNvSpPr txBox="1"/>
          <p:nvPr/>
        </p:nvSpPr>
        <p:spPr>
          <a:xfrm>
            <a:off x="2898159" y="1102631"/>
            <a:ext cx="167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is a “general” GB</a:t>
            </a:r>
          </a:p>
        </p:txBody>
      </p:sp>
    </p:spTree>
    <p:extLst>
      <p:ext uri="{BB962C8B-B14F-4D97-AF65-F5344CB8AC3E}">
        <p14:creationId xmlns:p14="http://schemas.microsoft.com/office/powerpoint/2010/main" val="97528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7B13-C350-D246-A7DB-131DC98A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cases: CSL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F093C-E945-C14C-BB3C-EFA60BCA26D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Normally, regions along the GB where the crystals “disagree” increase the overall energy of the GB</a:t>
                </a:r>
              </a:p>
              <a:p>
                <a:pPr lvl="1"/>
                <a:r>
                  <a:rPr lang="en-US" dirty="0"/>
                  <a:t>One way to decrease this energy is by having atoms along the GB that are undisturbed in both sides of the boundary</a:t>
                </a:r>
              </a:p>
              <a:p>
                <a:r>
                  <a:rPr lang="en-US" dirty="0">
                    <a:hlinkClick r:id="rId2"/>
                  </a:rPr>
                  <a:t>Coincidence Site Lattice</a:t>
                </a:r>
                <a:r>
                  <a:rPr lang="en-US" dirty="0"/>
                  <a:t> (and Displacement Shift Complete interlude)</a:t>
                </a:r>
              </a:p>
              <a:p>
                <a:pPr lvl="1"/>
                <a:r>
                  <a:rPr lang="en-US" dirty="0"/>
                  <a:t>Super-lattice composed of lattice points of both interpenetrating crystals that occupy the same position in space</a:t>
                </a:r>
              </a:p>
              <a:p>
                <a:pPr lvl="1"/>
                <a:r>
                  <a:rPr lang="en-US" dirty="0"/>
                  <a:t>Generally, ratio between volume of CSL and original crystal given by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F093C-E945-C14C-BB3C-EFA60BCA2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617" t="-977" b="-55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93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B68D-A9EA-AA46-8B8B-155F905F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CSL energies for Cu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CC61BF-1D7C-9745-B12E-36CF7492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66750"/>
            <a:ext cx="4673757" cy="4028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6B68E-7879-5D44-A08B-A88D0407C9A3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Monzen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et al. "Correlation between the boundary energy and precipitation in copper-[011] symmetric tilt boundaries." (1990).</a:t>
            </a:r>
          </a:p>
        </p:txBody>
      </p:sp>
    </p:spTree>
    <p:extLst>
      <p:ext uri="{BB962C8B-B14F-4D97-AF65-F5344CB8AC3E}">
        <p14:creationId xmlns:p14="http://schemas.microsoft.com/office/powerpoint/2010/main" val="349290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EC45-7266-F34E-B121-67AA933A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0-lattice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2EA6A-85B9-1849-90A9-043B2BFA1E0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666750"/>
                <a:ext cx="8229600" cy="3962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Transformation from crystal 1 to crystal 2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Bef>
                    <a:spcPts val="200"/>
                  </a:spcBef>
                </a:pPr>
                <a:r>
                  <a:rPr lang="en-US" dirty="0"/>
                  <a:t>The points in each crystal can be binned into classes based on their internal coordinates (in each lattice):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coincidence site happens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aseline="-250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Some interesting aspects I will not talk about: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matrices can give origin to same crystal 2; which to pick?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What happens when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≠3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The “birth” of DSC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2EA6A-85B9-1849-90A9-043B2BFA1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666750"/>
                <a:ext cx="8229600" cy="3962400"/>
              </a:xfrm>
              <a:blipFill>
                <a:blip r:embed="rId3"/>
                <a:stretch>
                  <a:fillRect l="-617" t="-958" r="-463" b="-8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C7AC2CD-CB96-5346-930B-B013501CBCD1}"/>
              </a:ext>
            </a:extLst>
          </p:cNvPr>
          <p:cNvSpPr txBox="1"/>
          <p:nvPr/>
        </p:nvSpPr>
        <p:spPr>
          <a:xfrm>
            <a:off x="304800" y="48972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Bollmann, W. "Crystal Defects and Crystalline Interfaces, 1970." (1982).</a:t>
            </a:r>
          </a:p>
        </p:txBody>
      </p:sp>
    </p:spTree>
    <p:extLst>
      <p:ext uri="{BB962C8B-B14F-4D97-AF65-F5344CB8AC3E}">
        <p14:creationId xmlns:p14="http://schemas.microsoft.com/office/powerpoint/2010/main" val="735293832"/>
      </p:ext>
    </p:extLst>
  </p:cSld>
  <p:clrMapOvr>
    <a:masterClrMapping/>
  </p:clrMapOvr>
</p:sld>
</file>

<file path=ppt/theme/theme1.xml><?xml version="1.0" encoding="utf-8"?>
<a:theme xmlns:a="http://schemas.openxmlformats.org/drawingml/2006/main" name="CMU PPT Theme">
  <a:themeElements>
    <a:clrScheme name="Custom 1">
      <a:dk1>
        <a:srgbClr val="000000"/>
      </a:dk1>
      <a:lt1>
        <a:srgbClr val="FFFFFF"/>
      </a:lt1>
      <a:dk2>
        <a:srgbClr val="75787B"/>
      </a:dk2>
      <a:lt2>
        <a:srgbClr val="C8C9C7"/>
      </a:lt2>
      <a:accent1>
        <a:srgbClr val="BB0000"/>
      </a:accent1>
      <a:accent2>
        <a:srgbClr val="75787B"/>
      </a:accent2>
      <a:accent3>
        <a:srgbClr val="00833C"/>
      </a:accent3>
      <a:accent4>
        <a:srgbClr val="F2A900"/>
      </a:accent4>
      <a:accent5>
        <a:srgbClr val="002C71"/>
      </a:accent5>
      <a:accent6>
        <a:srgbClr val="C8C9C7"/>
      </a:accent6>
      <a:hlink>
        <a:srgbClr val="BB0000"/>
      </a:hlink>
      <a:folHlink>
        <a:srgbClr val="82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5E272080-BDD8-9E4A-927C-D5B149C3EDC6}" vid="{413E197D-FBA2-D846-9132-F9F1B9B75C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 PPT Theme</Template>
  <TotalTime>14236</TotalTime>
  <Words>2378</Words>
  <Application>Microsoft Macintosh PowerPoint</Application>
  <PresentationFormat>On-screen Show (16:9)</PresentationFormat>
  <Paragraphs>270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PingFang SC Regular</vt:lpstr>
      <vt:lpstr>.AppleSystemUIFont</vt:lpstr>
      <vt:lpstr>45 Helvetica Light</vt:lpstr>
      <vt:lpstr>Arial</vt:lpstr>
      <vt:lpstr>Cambria Math</vt:lpstr>
      <vt:lpstr>Helvetica</vt:lpstr>
      <vt:lpstr>Open Sans</vt:lpstr>
      <vt:lpstr>Open Sans Regular</vt:lpstr>
      <vt:lpstr>Times</vt:lpstr>
      <vt:lpstr>Times New Roman</vt:lpstr>
      <vt:lpstr>CMU PPT Theme</vt:lpstr>
      <vt:lpstr>PowerPoint Presentation</vt:lpstr>
      <vt:lpstr>Outline</vt:lpstr>
      <vt:lpstr>Initial motivation</vt:lpstr>
      <vt:lpstr>Initial motivation</vt:lpstr>
      <vt:lpstr>What is a grain boundary?</vt:lpstr>
      <vt:lpstr>How to classify GBs?</vt:lpstr>
      <vt:lpstr>Special cases: CSL</vt:lpstr>
      <vt:lpstr>CSL energies for Cu</vt:lpstr>
      <vt:lpstr>0-lattice theory</vt:lpstr>
      <vt:lpstr>0-lattice closing comments</vt:lpstr>
      <vt:lpstr>Grain boundary “phases”</vt:lpstr>
      <vt:lpstr>Complexions in 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Complexions in non-pure materials</vt:lpstr>
      <vt:lpstr>Complexion diagrams</vt:lpstr>
      <vt:lpstr>Complexion diagrams</vt:lpstr>
      <vt:lpstr>Complexion diagrams</vt:lpstr>
      <vt:lpstr>Complexion terminology</vt:lpstr>
      <vt:lpstr>Complexion terminology</vt:lpstr>
      <vt:lpstr>Complexion terminology</vt:lpstr>
      <vt:lpstr>How can complexions affect the material?</vt:lpstr>
      <vt:lpstr>(My) Final thoughts</vt:lpstr>
      <vt:lpstr>0-lattice behavior upon translation of lattice 2</vt:lpstr>
      <vt:lpstr>Equivalence between surface energy and tension</vt:lpstr>
      <vt:lpstr>Premelting curves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vventuri</dc:creator>
  <cp:lastModifiedBy>vventuri</cp:lastModifiedBy>
  <cp:revision>277</cp:revision>
  <cp:lastPrinted>2016-12-06T18:52:42Z</cp:lastPrinted>
  <dcterms:created xsi:type="dcterms:W3CDTF">2020-09-14T18:29:49Z</dcterms:created>
  <dcterms:modified xsi:type="dcterms:W3CDTF">2020-09-29T18:52:14Z</dcterms:modified>
</cp:coreProperties>
</file>