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2" r:id="rId4"/>
    <p:sldId id="257" r:id="rId5"/>
    <p:sldId id="259" r:id="rId6"/>
    <p:sldId id="268" r:id="rId7"/>
    <p:sldId id="269" r:id="rId8"/>
    <p:sldId id="270" r:id="rId9"/>
    <p:sldId id="273" r:id="rId10"/>
    <p:sldId id="261" r:id="rId11"/>
    <p:sldId id="275" r:id="rId12"/>
    <p:sldId id="262" r:id="rId13"/>
    <p:sldId id="287" r:id="rId14"/>
    <p:sldId id="280" r:id="rId15"/>
    <p:sldId id="281" r:id="rId16"/>
    <p:sldId id="282" r:id="rId17"/>
    <p:sldId id="283" r:id="rId18"/>
    <p:sldId id="267" r:id="rId19"/>
    <p:sldId id="285" r:id="rId20"/>
    <p:sldId id="286" r:id="rId21"/>
    <p:sldId id="276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74059" autoAdjust="0"/>
  </p:normalViewPr>
  <p:slideViewPr>
    <p:cSldViewPr snapToGrid="0">
      <p:cViewPr varScale="1">
        <p:scale>
          <a:sx n="62" d="100"/>
          <a:sy n="62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53410267238192E-2"/>
          <c:y val="7.5959344784107583E-2"/>
          <c:w val="0.95299264917466708"/>
          <c:h val="0.7692036597253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E-4227-B288-45C9C4893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43363200"/>
        <c:axId val="443360248"/>
      </c:barChart>
      <c:catAx>
        <c:axId val="4433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60248"/>
        <c:crosses val="autoZero"/>
        <c:auto val="1"/>
        <c:lblAlgn val="ctr"/>
        <c:lblOffset val="100"/>
        <c:noMultiLvlLbl val="0"/>
      </c:catAx>
      <c:valAx>
        <c:axId val="443360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3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53410267238192E-2"/>
          <c:y val="7.5959344784107583E-2"/>
          <c:w val="0.95299264917466708"/>
          <c:h val="0.7692036597253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B-44D8-A15B-B318384C470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C3B-44D8-A15B-B318384C470D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B-44D8-A15B-B318384C4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43363200"/>
        <c:axId val="443360248"/>
      </c:barChart>
      <c:catAx>
        <c:axId val="44336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360248"/>
        <c:crosses val="autoZero"/>
        <c:auto val="1"/>
        <c:lblAlgn val="ctr"/>
        <c:lblOffset val="100"/>
        <c:noMultiLvlLbl val="0"/>
      </c:catAx>
      <c:valAx>
        <c:axId val="443360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3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53410267238192E-2"/>
          <c:y val="7.5959344784107583E-2"/>
          <c:w val="0.95299264917466708"/>
          <c:h val="0.7692036597253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8-432D-9723-DB20A0C21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43363200"/>
        <c:axId val="443360248"/>
      </c:barChart>
      <c:catAx>
        <c:axId val="4433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60248"/>
        <c:crosses val="autoZero"/>
        <c:auto val="1"/>
        <c:lblAlgn val="ctr"/>
        <c:lblOffset val="100"/>
        <c:noMultiLvlLbl val="0"/>
      </c:catAx>
      <c:valAx>
        <c:axId val="443360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3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53410267238192E-2"/>
          <c:y val="7.5959344784107583E-2"/>
          <c:w val="0.95299264917466708"/>
          <c:h val="0.7692036597253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C9-4849-B704-C2F159A1DEA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38100" cap="flat" cmpd="sng" algn="ctr">
                <a:solidFill>
                  <a:srgbClr val="C0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C9-4849-B704-C2F159A1DEA4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C9-4849-B704-C2F159A1D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43363200"/>
        <c:axId val="443360248"/>
      </c:barChart>
      <c:catAx>
        <c:axId val="443363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3360248"/>
        <c:crosses val="autoZero"/>
        <c:auto val="1"/>
        <c:lblAlgn val="ctr"/>
        <c:lblOffset val="100"/>
        <c:noMultiLvlLbl val="0"/>
      </c:catAx>
      <c:valAx>
        <c:axId val="443360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3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53410267238192E-2"/>
          <c:y val="7.5959344784107583E-2"/>
          <c:w val="0.95299264917466708"/>
          <c:h val="0.76920365972537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D-4777-A3A3-60F8CB25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43363200"/>
        <c:axId val="443360248"/>
      </c:barChart>
      <c:catAx>
        <c:axId val="4433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360248"/>
        <c:crosses val="autoZero"/>
        <c:auto val="1"/>
        <c:lblAlgn val="ctr"/>
        <c:lblOffset val="100"/>
        <c:noMultiLvlLbl val="0"/>
      </c:catAx>
      <c:valAx>
        <c:axId val="443360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33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33C-295D-4F59-822D-1127F0F9A6F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DFA83-467D-4E3D-8538-375C69283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fact, many of these (massive)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sets take a form of a data stream.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Monitoring..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 in Scientific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7B7-5336-4C14-A5B3-25962A40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led to streaming model of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7B7-5336-4C14-A5B3-25962A404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distribution is proportional</a:t>
            </a:r>
            <a:r>
              <a:rPr lang="en-US" baseline="0" dirty="0" smtClean="0"/>
              <a:t> to the frequency of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817B7-5336-4C14-A5B3-25962A404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7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8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1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75E6-1F59-475F-97DA-2B6FC4E2844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129A-5827-4525-A116-E5C1A604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0.png"/><Relationship Id="rId11" Type="http://schemas.openxmlformats.org/officeDocument/2006/relationships/oleObject" Target="../embeddings/oleObject5.bin"/><Relationship Id="rId5" Type="http://schemas.openxmlformats.org/officeDocument/2006/relationships/chart" Target="../charts/chart5.xml"/><Relationship Id="rId10" Type="http://schemas.openxmlformats.org/officeDocument/2006/relationships/image" Target="../media/image21.emf"/><Relationship Id="rId4" Type="http://schemas.openxmlformats.org/officeDocument/2006/relationships/chart" Target="../charts/chart4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ato" panose="020F0502020204030203" pitchFamily="34" charset="0"/>
              </a:rPr>
              <a:t>(Learned) Frequency Estimation Algorithms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3728"/>
            <a:ext cx="9144000" cy="23454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ato" panose="020F0502020204030203" pitchFamily="34" charset="0"/>
              </a:rPr>
              <a:t>Ali </a:t>
            </a:r>
            <a:r>
              <a:rPr lang="en-US" sz="3200" dirty="0" err="1" smtClean="0">
                <a:latin typeface="Lato" panose="020F0502020204030203" pitchFamily="34" charset="0"/>
              </a:rPr>
              <a:t>Vakilian</a:t>
            </a:r>
            <a:endParaRPr lang="en-US" sz="3200" dirty="0" smtClean="0">
              <a:latin typeface="Lato" panose="020F0502020204030203" pitchFamily="34" charset="0"/>
            </a:endParaRPr>
          </a:p>
          <a:p>
            <a:r>
              <a:rPr lang="en-US" b="1" dirty="0" smtClean="0">
                <a:latin typeface="Lato" panose="020F0502020204030203" pitchFamily="34" charset="0"/>
              </a:rPr>
              <a:t>MIT</a:t>
            </a:r>
            <a:r>
              <a:rPr lang="en-US" dirty="0" smtClean="0">
                <a:latin typeface="Lato" panose="020F0502020204030203" pitchFamily="34" charset="0"/>
              </a:rPr>
              <a:t> (will join </a:t>
            </a:r>
            <a:r>
              <a:rPr lang="en-US" b="1" dirty="0" smtClean="0">
                <a:latin typeface="Lato" panose="020F0502020204030203" pitchFamily="34" charset="0"/>
              </a:rPr>
              <a:t>WISC</a:t>
            </a:r>
            <a:r>
              <a:rPr lang="en-US" dirty="0" smtClean="0">
                <a:latin typeface="Lato" panose="020F0502020204030203" pitchFamily="34" charset="0"/>
              </a:rPr>
              <a:t> as a postdoctoral researcher)</a:t>
            </a:r>
          </a:p>
          <a:p>
            <a:endParaRPr lang="en-US" dirty="0" smtClean="0">
              <a:latin typeface="Lato" panose="020F0502020204030203" pitchFamily="34" charset="0"/>
            </a:endParaRPr>
          </a:p>
          <a:p>
            <a:r>
              <a:rPr lang="en-US" dirty="0" smtClean="0">
                <a:latin typeface="Lato" panose="020F0502020204030203" pitchFamily="34" charset="0"/>
              </a:rPr>
              <a:t>Joint works with </a:t>
            </a:r>
            <a:r>
              <a:rPr lang="en-US" b="1" dirty="0" smtClean="0">
                <a:latin typeface="Lato" panose="020F0502020204030203" pitchFamily="34" charset="0"/>
              </a:rPr>
              <a:t>Anders </a:t>
            </a:r>
            <a:r>
              <a:rPr lang="en-US" b="1" dirty="0" err="1" smtClean="0">
                <a:latin typeface="Lato" panose="020F0502020204030203" pitchFamily="34" charset="0"/>
              </a:rPr>
              <a:t>Aamand</a:t>
            </a:r>
            <a:r>
              <a:rPr lang="en-US" dirty="0" smtClean="0">
                <a:latin typeface="Lato" panose="020F0502020204030203" pitchFamily="34" charset="0"/>
              </a:rPr>
              <a:t>, </a:t>
            </a:r>
            <a:r>
              <a:rPr lang="en-US" b="1" dirty="0" smtClean="0">
                <a:latin typeface="Lato" panose="020F0502020204030203" pitchFamily="34" charset="0"/>
              </a:rPr>
              <a:t>Chen-Yu Hsu</a:t>
            </a:r>
            <a:r>
              <a:rPr lang="en-US" dirty="0" smtClean="0">
                <a:latin typeface="Lato" panose="020F0502020204030203" pitchFamily="34" charset="0"/>
              </a:rPr>
              <a:t>, </a:t>
            </a:r>
            <a:r>
              <a:rPr lang="en-US" b="1" dirty="0" smtClean="0">
                <a:latin typeface="Lato" panose="020F0502020204030203" pitchFamily="34" charset="0"/>
              </a:rPr>
              <a:t>Piotr </a:t>
            </a:r>
            <a:r>
              <a:rPr lang="en-US" b="1" dirty="0" err="1" smtClean="0">
                <a:latin typeface="Lato" panose="020F0502020204030203" pitchFamily="34" charset="0"/>
              </a:rPr>
              <a:t>Indyk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smtClean="0">
                <a:latin typeface="Lato" panose="020F0502020204030203" pitchFamily="34" charset="0"/>
              </a:rPr>
              <a:t>and </a:t>
            </a:r>
            <a:r>
              <a:rPr lang="en-US" b="1" dirty="0" smtClean="0">
                <a:latin typeface="Lato" panose="020F0502020204030203" pitchFamily="34" charset="0"/>
              </a:rPr>
              <a:t>Dina </a:t>
            </a:r>
            <a:r>
              <a:rPr lang="en-US" b="1" dirty="0" err="1" smtClean="0">
                <a:latin typeface="Lato" panose="020F0502020204030203" pitchFamily="34" charset="0"/>
              </a:rPr>
              <a:t>Katabi</a:t>
            </a:r>
            <a:endParaRPr lang="en-US" b="1" dirty="0">
              <a:latin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10" y="4230221"/>
            <a:ext cx="1726551" cy="1011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383277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59358" y="2754673"/>
            <a:ext cx="3073251" cy="2853076"/>
            <a:chOff x="8759358" y="2754673"/>
            <a:chExt cx="3073251" cy="2853076"/>
          </a:xfrm>
        </p:grpSpPr>
        <p:sp>
          <p:nvSpPr>
            <p:cNvPr id="13" name="Right Arrow 12"/>
            <p:cNvSpPr/>
            <p:nvPr/>
          </p:nvSpPr>
          <p:spPr>
            <a:xfrm rot="19800000">
              <a:off x="9104830" y="3484377"/>
              <a:ext cx="924320" cy="394334"/>
            </a:xfrm>
            <a:prstGeom prst="rightArrow">
              <a:avLst>
                <a:gd name="adj1" fmla="val 32609"/>
                <a:gd name="adj2" fmla="val 50000"/>
              </a:avLst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1800000">
              <a:off x="9104988" y="4478770"/>
              <a:ext cx="924320" cy="394334"/>
            </a:xfrm>
            <a:prstGeom prst="rightArrow">
              <a:avLst>
                <a:gd name="adj1" fmla="val 32609"/>
                <a:gd name="adj2" fmla="val 50000"/>
              </a:avLst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20386" y="4998149"/>
              <a:ext cx="1135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>
                  <a:latin typeface="Lato" panose="020F0502020204030203" pitchFamily="34" charset="0"/>
                </a:rPr>
                <a:t>Heavy</a:t>
              </a:r>
              <a:endParaRPr lang="en-US" sz="2000" b="1" u="sng" dirty="0">
                <a:latin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59358" y="2754673"/>
              <a:ext cx="1255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>
                  <a:latin typeface="Lato" panose="020F0502020204030203" pitchFamily="34" charset="0"/>
                </a:rPr>
                <a:t>Not Heavy</a:t>
              </a:r>
              <a:endParaRPr lang="en-US" sz="2000" b="1" u="sng" dirty="0">
                <a:latin typeface="Lato" panose="020F050202020403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139854" y="4659744"/>
              <a:ext cx="1692729" cy="9480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Unique Bucket</a:t>
              </a:r>
              <a:endParaRPr lang="en-US" sz="2000" b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100944" y="2777604"/>
              <a:ext cx="1731665" cy="94800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Sketching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Alg</a:t>
              </a:r>
              <a:r>
                <a:rPr lang="en-US" sz="2000" b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(e.g. CM)</a:t>
              </a:r>
              <a:endParaRPr lang="en-US" sz="2000" b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65435" y="2599857"/>
            <a:ext cx="7382023" cy="3134306"/>
            <a:chOff x="4665435" y="2599857"/>
            <a:chExt cx="7382023" cy="3134306"/>
          </a:xfrm>
        </p:grpSpPr>
        <p:sp>
          <p:nvSpPr>
            <p:cNvPr id="20" name="Rectangle 19"/>
            <p:cNvSpPr/>
            <p:nvPr/>
          </p:nvSpPr>
          <p:spPr>
            <a:xfrm>
              <a:off x="7048738" y="2665526"/>
              <a:ext cx="4998720" cy="3068637"/>
            </a:xfrm>
            <a:prstGeom prst="rect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727" y="2703627"/>
              <a:ext cx="909684" cy="1435117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7502917" y="3623424"/>
              <a:ext cx="1301442" cy="10515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  <a:latin typeface="Lato" panose="020F0502020204030203" pitchFamily="34" charset="0"/>
                </a:rPr>
                <a:t>Learned Oracle</a:t>
              </a:r>
              <a:endParaRPr lang="en-US" sz="2000" b="1" dirty="0">
                <a:solidFill>
                  <a:srgbClr val="C00000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324838" y="3930130"/>
              <a:ext cx="952500" cy="394334"/>
            </a:xfrm>
            <a:prstGeom prst="rightArrow">
              <a:avLst>
                <a:gd name="adj1" fmla="val 32609"/>
                <a:gd name="adj2" fmla="val 50000"/>
              </a:avLst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4857735" y="3670395"/>
              <a:ext cx="1481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Lato" panose="020F0502020204030203" pitchFamily="34" charset="0"/>
                </a:rPr>
                <a:t>Next in the stream</a:t>
              </a:r>
              <a:endParaRPr lang="en-US" dirty="0">
                <a:latin typeface="Lato" panose="020F0502020204030203" pitchFamily="34" charset="0"/>
              </a:endParaRPr>
            </a:p>
          </p:txBody>
        </p:sp>
        <p:graphicFrame>
          <p:nvGraphicFramePr>
            <p:cNvPr id="23" name="Chart 22"/>
            <p:cNvGraphicFramePr/>
            <p:nvPr>
              <p:extLst/>
            </p:nvPr>
          </p:nvGraphicFramePr>
          <p:xfrm>
            <a:off x="7124332" y="2599857"/>
            <a:ext cx="879091" cy="6674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5" name="Chart 24"/>
            <p:cNvGraphicFramePr/>
            <p:nvPr>
              <p:extLst/>
            </p:nvPr>
          </p:nvGraphicFramePr>
          <p:xfrm>
            <a:off x="4665435" y="4885089"/>
            <a:ext cx="2255771" cy="8490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4694301" y="4446921"/>
              <a:ext cx="21980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Lato" panose="020F0502020204030203" pitchFamily="34" charset="0"/>
                </a:rPr>
                <a:t>…8</a:t>
              </a:r>
              <a:r>
                <a:rPr lang="en-US" sz="1400" dirty="0">
                  <a:latin typeface="Lato" panose="020F0502020204030203" pitchFamily="34" charset="0"/>
                </a:rPr>
                <a:t>, 1, 7, 4, 6, 4, 10, 4, 4, 6, </a:t>
              </a:r>
              <a:endParaRPr lang="en-US" sz="1400" dirty="0" smtClean="0">
                <a:latin typeface="Lato" panose="020F0502020204030203" pitchFamily="34" charset="0"/>
              </a:endParaRPr>
            </a:p>
            <a:p>
              <a:r>
                <a:rPr lang="en-US" sz="1400" dirty="0" smtClean="0">
                  <a:latin typeface="Lato" panose="020F0502020204030203" pitchFamily="34" charset="0"/>
                </a:rPr>
                <a:t>8</a:t>
              </a:r>
              <a:r>
                <a:rPr lang="en-US" sz="1400" dirty="0">
                  <a:latin typeface="Lato" panose="020F0502020204030203" pitchFamily="34" charset="0"/>
                </a:rPr>
                <a:t>, 7, 5, 4, 2, 5, 6, 3, 9, </a:t>
              </a:r>
              <a:r>
                <a:rPr lang="en-US" sz="1400" dirty="0" smtClean="0">
                  <a:latin typeface="Lato" panose="020F0502020204030203" pitchFamily="34" charset="0"/>
                </a:rPr>
                <a:t>2, …</a:t>
              </a:r>
              <a:endParaRPr lang="en-US" sz="1400" dirty="0">
                <a:latin typeface="Lato" panose="020F0502020204030203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Learning-based Frequency Estimation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8751" y="3067168"/>
            <a:ext cx="4348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Train an oracle to detect “heavy”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Treat heavy elements   differently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62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83D29C-822B-A848-907E-4E59C421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897816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Data </a:t>
            </a:r>
            <a:r>
              <a:rPr lang="en-US" dirty="0"/>
              <a:t>sets:</a:t>
            </a:r>
          </a:p>
          <a:p>
            <a:pPr lvl="1"/>
            <a:r>
              <a:rPr lang="en-US" dirty="0"/>
              <a:t>Network traffic from CAIDA data set</a:t>
            </a:r>
          </a:p>
          <a:p>
            <a:pPr lvl="2"/>
            <a:r>
              <a:rPr lang="en-US" dirty="0"/>
              <a:t>A backbone link of a Tier1 ISP between Chicago and Seattle in 2016</a:t>
            </a:r>
          </a:p>
          <a:p>
            <a:pPr lvl="2"/>
            <a:r>
              <a:rPr lang="en-US" dirty="0"/>
              <a:t>One hour of traffic; 30 million packets per minute</a:t>
            </a:r>
          </a:p>
          <a:p>
            <a:pPr lvl="2"/>
            <a:r>
              <a:rPr lang="en-US" dirty="0"/>
              <a:t>Used the first 7 minutes for training</a:t>
            </a:r>
          </a:p>
          <a:p>
            <a:pPr lvl="2"/>
            <a:r>
              <a:rPr lang="en-US" dirty="0"/>
              <a:t>Remaining minutes for validation/testing</a:t>
            </a:r>
          </a:p>
          <a:p>
            <a:pPr lvl="1"/>
            <a:r>
              <a:rPr lang="en-US" dirty="0"/>
              <a:t>AOL query log dataset:</a:t>
            </a:r>
          </a:p>
          <a:p>
            <a:pPr lvl="2"/>
            <a:r>
              <a:rPr lang="en-US" dirty="0"/>
              <a:t>21 million search queries collected from </a:t>
            </a:r>
            <a:r>
              <a:rPr lang="en-US" dirty="0" smtClean="0"/>
              <a:t>650k </a:t>
            </a:r>
            <a:r>
              <a:rPr lang="en-US" dirty="0"/>
              <a:t>users over 90 days</a:t>
            </a:r>
          </a:p>
          <a:p>
            <a:pPr lvl="2"/>
            <a:r>
              <a:rPr lang="en-US" dirty="0"/>
              <a:t>Used first 5 days for training</a:t>
            </a:r>
          </a:p>
          <a:p>
            <a:pPr lvl="2"/>
            <a:r>
              <a:rPr lang="en-US" dirty="0"/>
              <a:t>Remaining minutes for validation/testing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Oracle</a:t>
            </a:r>
            <a:r>
              <a:rPr lang="en-US" dirty="0"/>
              <a:t>: Recurrent Neural Network</a:t>
            </a:r>
          </a:p>
          <a:p>
            <a:pPr lvl="1"/>
            <a:r>
              <a:rPr lang="en-US" dirty="0"/>
              <a:t>CAIDA: 64 units</a:t>
            </a:r>
          </a:p>
          <a:p>
            <a:pPr lvl="1"/>
            <a:r>
              <a:rPr lang="en-US" dirty="0"/>
              <a:t>AOL: 256 units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616D9-3777-E94C-AB18-D98D974D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251" y="3848104"/>
            <a:ext cx="237903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9AEEC-E7A1-F34A-92F9-E8F045357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593" y="1409700"/>
            <a:ext cx="2459222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1048" y="6254692"/>
            <a:ext cx="3337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Almost </a:t>
            </a:r>
            <a:r>
              <a:rPr lang="en-US" sz="2000" b="1" dirty="0" err="1" smtClean="0">
                <a:solidFill>
                  <a:srgbClr val="FF0000"/>
                </a:solidFill>
              </a:rPr>
              <a:t>Zipfian</a:t>
            </a:r>
            <a:r>
              <a:rPr lang="en-US" sz="2000" b="1" dirty="0" smtClean="0">
                <a:solidFill>
                  <a:srgbClr val="FF0000"/>
                </a:solidFill>
              </a:rPr>
              <a:t> Distribution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15429"/>
            <a:ext cx="10515600" cy="1325563"/>
          </a:xfrm>
        </p:spPr>
        <p:txBody>
          <a:bodyPr/>
          <a:lstStyle/>
          <a:p>
            <a:r>
              <a:rPr lang="en-US" dirty="0" smtClean="0"/>
              <a:t>Theoretical Results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10080" y="1422236"/>
                <a:ext cx="4854723" cy="983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Lato" panose="020F0502020204030203" pitchFamily="34" charset="0"/>
                  </a:rPr>
                  <a:t>Err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(</a:t>
                </a:r>
                <a:r>
                  <a:rPr lang="en-US" sz="2000" i="1" dirty="0" smtClean="0"/>
                  <a:t>query </a:t>
                </a:r>
                <a:r>
                  <a:rPr lang="en-US" sz="2000" i="1" dirty="0"/>
                  <a:t>distribution </a:t>
                </a:r>
                <a:r>
                  <a:rPr lang="en-US" sz="2000" i="1" dirty="0" smtClean="0"/>
                  <a:t>= </a:t>
                </a:r>
                <a:r>
                  <a:rPr lang="en-US" sz="2000" i="1" dirty="0"/>
                  <a:t>frequency distribution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80" y="1422236"/>
                <a:ext cx="4854723" cy="983346"/>
              </a:xfrm>
              <a:prstGeom prst="rect">
                <a:avLst/>
              </a:prstGeom>
              <a:blipFill>
                <a:blip r:embed="rId2"/>
                <a:stretch>
                  <a:fillRect l="-2509" t="-4938" r="-627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052" y="1396542"/>
                <a:ext cx="4878272" cy="515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Zipfian Distribution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∝1/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1" dirty="0"/>
                  <a:t>) </a:t>
                </a:r>
                <a:endParaRPr lang="en-US" sz="2400" i="1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052" y="1396542"/>
                <a:ext cx="4878272" cy="515969"/>
              </a:xfrm>
              <a:blipFill>
                <a:blip r:embed="rId3"/>
                <a:stretch>
                  <a:fillRect l="-2000" t="-1647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919938"/>
                  </p:ext>
                </p:extLst>
              </p:nvPr>
            </p:nvGraphicFramePr>
            <p:xfrm>
              <a:off x="518160" y="2643152"/>
              <a:ext cx="6093655" cy="4124376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3123809">
                      <a:extLst>
                        <a:ext uri="{9D8B030D-6E8A-4147-A177-3AD203B41FA5}">
                          <a16:colId xmlns:a16="http://schemas.microsoft.com/office/drawing/2014/main" val="2935643121"/>
                        </a:ext>
                      </a:extLst>
                    </a:gridCol>
                    <a:gridCol w="2969846">
                      <a:extLst>
                        <a:ext uri="{9D8B030D-6E8A-4147-A177-3AD203B41FA5}">
                          <a16:colId xmlns:a16="http://schemas.microsoft.com/office/drawing/2014/main" val="1651871815"/>
                        </a:ext>
                      </a:extLst>
                    </a:gridCol>
                  </a:tblGrid>
                  <a:tr h="566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/>
                            <a:t>Method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Expected 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endParaRPr lang="en-US" sz="2000" b="1" dirty="0" smtClean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34333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err="1" smtClean="0"/>
                            <a:t>CountMin</a:t>
                          </a:r>
                          <a:r>
                            <a:rPr lang="en-US" sz="2400" b="1" dirty="0" smtClean="0"/>
                            <a:t> (k rows)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3388831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/>
                            <a:t>Learned </a:t>
                          </a:r>
                          <a:r>
                            <a:rPr lang="en-US" sz="2400" b="1" dirty="0" err="1" smtClean="0"/>
                            <a:t>CountMin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117786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r>
                            <a:rPr lang="en-US" sz="2400" b="1" dirty="0" smtClean="0">
                              <a:latin typeface="Lato" panose="020F0502020204030203" pitchFamily="34" charset="0"/>
                            </a:rPr>
                            <a:t> </a:t>
                          </a:r>
                          <a:r>
                            <a:rPr lang="en-US" sz="2400" b="1" dirty="0" smtClean="0"/>
                            <a:t>(k rows)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b="0" dirty="0" smtClean="0">
                              <a:latin typeface="Lato" panose="020F0502020204030203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8831047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>
                              <a:latin typeface="Lato" panose="020F0502020204030203" pitchFamily="34" charset="0"/>
                            </a:rPr>
                            <a:t>Learned </a:t>
                          </a:r>
                          <a:r>
                            <a:rPr lang="en-US" sz="24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sz="24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561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919938"/>
                  </p:ext>
                </p:extLst>
              </p:nvPr>
            </p:nvGraphicFramePr>
            <p:xfrm>
              <a:off x="518160" y="2643152"/>
              <a:ext cx="6093655" cy="4124376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3123809">
                      <a:extLst>
                        <a:ext uri="{9D8B030D-6E8A-4147-A177-3AD203B41FA5}">
                          <a16:colId xmlns:a16="http://schemas.microsoft.com/office/drawing/2014/main" val="2935643121"/>
                        </a:ext>
                      </a:extLst>
                    </a:gridCol>
                    <a:gridCol w="2969846">
                      <a:extLst>
                        <a:ext uri="{9D8B030D-6E8A-4147-A177-3AD203B41FA5}">
                          <a16:colId xmlns:a16="http://schemas.microsoft.com/office/drawing/2014/main" val="1651871815"/>
                        </a:ext>
                      </a:extLst>
                    </a:gridCol>
                  </a:tblGrid>
                  <a:tr h="5660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/>
                            <a:t>Method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/>
                            <a:t>Expected </a:t>
                          </a:r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endParaRPr lang="en-US" sz="2000" b="1" dirty="0" smtClean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34333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err="1" smtClean="0"/>
                            <a:t>CountMin</a:t>
                          </a:r>
                          <a:r>
                            <a:rPr lang="en-US" sz="2400" b="1" dirty="0" smtClean="0"/>
                            <a:t> (k rows)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9" t="-65753" r="-616" b="-3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388831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/>
                            <a:t>Learned </a:t>
                          </a:r>
                          <a:r>
                            <a:rPr lang="en-US" sz="2400" b="1" dirty="0" err="1" smtClean="0"/>
                            <a:t>CountMin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9" t="-164626" r="-616" b="-200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117786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r>
                            <a:rPr lang="en-US" sz="2400" b="1" dirty="0" smtClean="0">
                              <a:latin typeface="Lato" panose="020F0502020204030203" pitchFamily="34" charset="0"/>
                            </a:rPr>
                            <a:t> </a:t>
                          </a:r>
                          <a:r>
                            <a:rPr lang="en-US" sz="2400" b="1" dirty="0" smtClean="0"/>
                            <a:t>(k rows)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9" t="-266438" r="-616" b="-10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31047"/>
                      </a:ext>
                    </a:extLst>
                  </a:tr>
                  <a:tr h="88957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 dirty="0" smtClean="0">
                              <a:latin typeface="Lato" panose="020F0502020204030203" pitchFamily="34" charset="0"/>
                            </a:rPr>
                            <a:t>Learned </a:t>
                          </a:r>
                          <a:r>
                            <a:rPr lang="en-US" sz="24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endParaRPr lang="en-US" sz="24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5339" t="-366438" r="-616" b="-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561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15429"/>
            <a:ext cx="10515600" cy="1325563"/>
          </a:xfrm>
        </p:spPr>
        <p:txBody>
          <a:bodyPr/>
          <a:lstStyle/>
          <a:p>
            <a:r>
              <a:rPr lang="en-US" dirty="0" smtClean="0"/>
              <a:t>Theoretical Results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67" y="5184059"/>
            <a:ext cx="1613133" cy="1613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10080" y="1422236"/>
                <a:ext cx="4854723" cy="1227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Lato" panose="020F0502020204030203" pitchFamily="34" charset="0"/>
                  </a:rPr>
                  <a:t>Err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⋅|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800" dirty="0" smtClean="0"/>
                  <a:t> </a:t>
                </a:r>
              </a:p>
              <a:p>
                <a:r>
                  <a:rPr lang="en-US" sz="2800" dirty="0" smtClean="0"/>
                  <a:t>(</a:t>
                </a:r>
                <a:r>
                  <a:rPr lang="en-US" sz="2000" i="1" dirty="0" smtClean="0"/>
                  <a:t>query </a:t>
                </a:r>
                <a:r>
                  <a:rPr lang="en-US" sz="2000" i="1" dirty="0"/>
                  <a:t>distribution </a:t>
                </a:r>
                <a:r>
                  <a:rPr lang="en-US" sz="2000" i="1" dirty="0" smtClean="0"/>
                  <a:t>= </a:t>
                </a:r>
                <a:r>
                  <a:rPr lang="en-US" sz="2000" i="1" dirty="0"/>
                  <a:t>frequency distribution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080" y="1422236"/>
                <a:ext cx="4854723" cy="1227708"/>
              </a:xfrm>
              <a:prstGeom prst="rect">
                <a:avLst/>
              </a:prstGeom>
              <a:blipFill>
                <a:blip r:embed="rId4"/>
                <a:stretch>
                  <a:fillRect l="-2509" r="-627" b="-9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052" y="1396542"/>
                <a:ext cx="4878272" cy="5159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Zipfian Distribution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b="1" dirty="0"/>
                  <a:t>) </a:t>
                </a:r>
                <a:endParaRPr lang="en-US" sz="2400" i="1" dirty="0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052" y="1396542"/>
                <a:ext cx="4878272" cy="515969"/>
              </a:xfrm>
              <a:blipFill>
                <a:blip r:embed="rId5"/>
                <a:stretch>
                  <a:fillRect l="-2000" t="-16471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55301" y="3040278"/>
                <a:ext cx="4502402" cy="3671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800" dirty="0" smtClean="0">
                    <a:solidFill>
                      <a:srgbClr val="002060"/>
                    </a:solidFill>
                    <a:latin typeface="Lato" panose="020F0502020204030203" pitchFamily="34" charset="0"/>
                  </a:rPr>
                  <a:t>Learned CM and CS improve upon CM and CS by a factor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Lato" panose="020F050202020403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800" dirty="0" smtClean="0">
                    <a:solidFill>
                      <a:srgbClr val="002060"/>
                    </a:solidFill>
                    <a:latin typeface="Lato" panose="020F0502020204030203" pitchFamily="34" charset="0"/>
                  </a:rPr>
                  <a:t>Even when the oracle predicts poorly, asymptotically the 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  <a:latin typeface="Lato" panose="020F0502020204030203" pitchFamily="34" charset="0"/>
                  </a:rPr>
                  <a:t>    same as CM &amp; CS</a:t>
                </a:r>
                <a:endParaRPr lang="en-US" sz="2800" dirty="0">
                  <a:solidFill>
                    <a:srgbClr val="002060"/>
                  </a:solidFill>
                  <a:latin typeface="Lato" panose="020F0502020204030203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301" y="3040278"/>
                <a:ext cx="4502402" cy="3671839"/>
              </a:xfrm>
              <a:prstGeom prst="rect">
                <a:avLst/>
              </a:prstGeom>
              <a:blipFill>
                <a:blip r:embed="rId6"/>
                <a:stretch>
                  <a:fillRect l="-2439" t="-1827" r="-1897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1318" y="1785303"/>
            <a:ext cx="490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5"/>
                </a:solidFill>
              </a:rPr>
              <a:t>n</a:t>
            </a:r>
            <a:r>
              <a:rPr lang="en-US" sz="2400" i="1" dirty="0"/>
              <a:t>: #items with non-zero frequency</a:t>
            </a:r>
          </a:p>
          <a:p>
            <a:r>
              <a:rPr lang="en-US" sz="2400" i="1" dirty="0">
                <a:solidFill>
                  <a:schemeClr val="accent5"/>
                </a:solidFill>
              </a:rPr>
              <a:t>B</a:t>
            </a:r>
            <a:r>
              <a:rPr lang="en-US" sz="2400" i="1" dirty="0"/>
              <a:t>: amount of available space in </a:t>
            </a:r>
            <a:r>
              <a:rPr lang="en-US" sz="2400" i="1" dirty="0" smtClean="0"/>
              <a:t>words</a:t>
            </a:r>
            <a:endParaRPr lang="en-US" sz="24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77417" y="3925198"/>
            <a:ext cx="1653414" cy="1042637"/>
            <a:chOff x="5677417" y="3857743"/>
            <a:chExt cx="1653414" cy="1042637"/>
          </a:xfrm>
        </p:grpSpPr>
        <p:sp>
          <p:nvSpPr>
            <p:cNvPr id="15" name="Curved Left Arrow 14"/>
            <p:cNvSpPr/>
            <p:nvPr/>
          </p:nvSpPr>
          <p:spPr>
            <a:xfrm rot="1336198">
              <a:off x="5677417" y="3857743"/>
              <a:ext cx="477804" cy="104263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96000" y="4009292"/>
                  <a:ext cx="1234831" cy="814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009292"/>
                  <a:ext cx="1234831" cy="8144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5673508" y="5711020"/>
            <a:ext cx="1653414" cy="1042637"/>
            <a:chOff x="5677417" y="3857743"/>
            <a:chExt cx="1653414" cy="1042637"/>
          </a:xfrm>
        </p:grpSpPr>
        <p:sp>
          <p:nvSpPr>
            <p:cNvPr id="19" name="Curved Left Arrow 18"/>
            <p:cNvSpPr/>
            <p:nvPr/>
          </p:nvSpPr>
          <p:spPr>
            <a:xfrm rot="1336198">
              <a:off x="5677417" y="3857743"/>
              <a:ext cx="477804" cy="104263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096000" y="4009292"/>
                  <a:ext cx="1234831" cy="814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009292"/>
                  <a:ext cx="1234831" cy="814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62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6848" y="4487365"/>
            <a:ext cx="48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5"/>
                </a:solidFill>
              </a:rPr>
              <a:t>B</a:t>
            </a:r>
            <a:r>
              <a:rPr lang="en-US" sz="2400" i="1" dirty="0"/>
              <a:t>: amount of available space in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193" y="5523267"/>
                <a:ext cx="5154562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Heavy items (B most frequent items)</a:t>
                </a: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3" y="5523267"/>
                <a:ext cx="5154562" cy="1011687"/>
              </a:xfrm>
              <a:prstGeom prst="rect">
                <a:avLst/>
              </a:prstGeom>
              <a:blipFill>
                <a:blip r:embed="rId3"/>
                <a:stretch>
                  <a:fillRect l="-1893" t="-4819" r="-106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17342" y="5520811"/>
                <a:ext cx="5218478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Light items (n-B least frequent items)</a:t>
                </a:r>
              </a:p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𝔼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]\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42" y="5520811"/>
                <a:ext cx="5218478" cy="1011687"/>
              </a:xfrm>
              <a:prstGeom prst="rect">
                <a:avLst/>
              </a:prstGeom>
              <a:blipFill>
                <a:blip r:embed="rId4"/>
                <a:stretch>
                  <a:fillRect l="-1752" t="-4819" r="-128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4393" y="5037970"/>
                <a:ext cx="5147691" cy="496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i="1" dirty="0"/>
                  <a:t>: </a:t>
                </a:r>
                <a:r>
                  <a:rPr lang="en-US" sz="2400" i="1" dirty="0" err="1" smtClean="0"/>
                  <a:t>r.v</a:t>
                </a:r>
                <a:r>
                  <a:rPr lang="en-US" sz="2400" i="1" dirty="0" smtClean="0"/>
                  <a:t>. whether item j collides with item </a:t>
                </a:r>
                <a:r>
                  <a:rPr lang="en-US" sz="2400" i="1" dirty="0" err="1" smtClean="0"/>
                  <a:t>i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93" y="5037970"/>
                <a:ext cx="5147691" cy="496674"/>
              </a:xfrm>
              <a:prstGeom prst="rect">
                <a:avLst/>
              </a:prstGeom>
              <a:blipFill>
                <a:blip r:embed="rId5"/>
                <a:stretch>
                  <a:fillRect l="-474" t="-10976" r="-829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874274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bg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1874274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2340" t="-6410" r="-57846" b="-535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4135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46631" t="-150476" r="-2199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40157" t="-150476" r="-11417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0696" t="-150476" r="-92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bg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46631" t="-241284" r="-219946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40157" t="-241284" r="-114173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300696" t="-241284" r="-928" b="-118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550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40157" t="-300000" r="-114173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696" t="-300000" r="-928" b="-4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54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6848" y="4487365"/>
            <a:ext cx="48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5"/>
                </a:solidFill>
              </a:rPr>
              <a:t>B</a:t>
            </a:r>
            <a:r>
              <a:rPr lang="en-US" sz="2400" i="1" dirty="0"/>
              <a:t>: amount of available space in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6191" y="5523267"/>
                <a:ext cx="11003749" cy="1087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Heavy items (</a:t>
                </a:r>
                <a:r>
                  <a:rPr lang="en-US" sz="2400" b="1" i="1" dirty="0" smtClean="0"/>
                  <a:t>B/k</a:t>
                </a:r>
                <a:r>
                  <a:rPr lang="en-US" sz="2400" b="1" dirty="0" smtClean="0"/>
                  <a:t> most frequent items)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𝑡𝑛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--- moreover, by Bennett’s </a:t>
                </a:r>
                <a:r>
                  <a:rPr lang="en-US" sz="2400" dirty="0" err="1" smtClean="0"/>
                  <a:t>ineq</a:t>
                </a:r>
                <a:r>
                  <a:rPr lang="en-US" sz="2400" dirty="0" smtClean="0"/>
                  <a:t>., the bound is tight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91" y="5523267"/>
                <a:ext cx="11003749" cy="1087349"/>
              </a:xfrm>
              <a:prstGeom prst="rect">
                <a:avLst/>
              </a:prstGeom>
              <a:blipFill>
                <a:blip r:embed="rId3"/>
                <a:stretch>
                  <a:fillRect l="-886" t="-4494" r="-222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27217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27217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340" t="-6410" r="-57846" b="-535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4135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46631" t="-150476" r="-2199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40157" t="-150476" r="-11417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0696" t="-150476" r="-92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6631" t="-241284" r="-219946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40157" t="-241284" r="-114173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300696" t="-241284" r="-928" b="-118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550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0157" t="-300000" r="-114173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696" t="-300000" r="-928" b="-4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93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230788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230788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340" t="-6410" r="-57846" b="-535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4135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6631" t="-150476" r="-2199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0157" t="-150476" r="-11417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96" t="-150476" r="-92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6631" t="-241284" r="-219946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40157" t="-241284" r="-114173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00696" t="-241284" r="-928" b="-118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550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0157" t="-300000" r="-114173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96" t="-300000" r="-928" b="-4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6848" y="4487365"/>
            <a:ext cx="48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5"/>
                </a:solidFill>
              </a:rPr>
              <a:t>B</a:t>
            </a:r>
            <a:r>
              <a:rPr lang="en-US" sz="2400" i="1" dirty="0"/>
              <a:t>: amount of available space in words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192" y="5523267"/>
            <a:ext cx="1069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Heavy items have no contribution in the estimation error of other items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estimation errors of heavy items are zero</a:t>
            </a:r>
          </a:p>
        </p:txBody>
      </p:sp>
    </p:spTree>
    <p:extLst>
      <p:ext uri="{BB962C8B-B14F-4D97-AF65-F5344CB8AC3E}">
        <p14:creationId xmlns:p14="http://schemas.microsoft.com/office/powerpoint/2010/main" val="8716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6848" y="4487365"/>
            <a:ext cx="48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accent5"/>
                </a:solidFill>
              </a:rPr>
              <a:t>B</a:t>
            </a:r>
            <a:r>
              <a:rPr lang="en-US" sz="2400" i="1" dirty="0"/>
              <a:t>: amount of available space in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5436" y="5590923"/>
            <a:ext cx="9432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Theorem.</a:t>
            </a:r>
            <a:r>
              <a:rPr lang="en-US" sz="2400" dirty="0" smtClean="0"/>
              <a:t> </a:t>
            </a:r>
            <a:r>
              <a:rPr lang="en-US" sz="2400" i="1" dirty="0" smtClean="0"/>
              <a:t>Learned </a:t>
            </a:r>
            <a:r>
              <a:rPr lang="en-US" sz="2400" i="1" dirty="0" err="1" smtClean="0"/>
              <a:t>CountMin</a:t>
            </a:r>
            <a:r>
              <a:rPr lang="en-US" sz="2400" i="1" dirty="0" smtClean="0"/>
              <a:t> is an asymptotically optimal </a:t>
            </a:r>
            <a:r>
              <a:rPr lang="en-US" sz="2400" i="1" dirty="0" err="1" smtClean="0"/>
              <a:t>CountMin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676014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676014"/>
                  </p:ext>
                </p:extLst>
              </p:nvPr>
            </p:nvGraphicFramePr>
            <p:xfrm>
              <a:off x="838199" y="1577149"/>
              <a:ext cx="10516849" cy="298843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306581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63515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323475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623278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2340" t="-6410" r="-57846" b="-5358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41350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6631" t="-150476" r="-219946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0157" t="-150476" r="-11417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00696" t="-150476" r="-92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6631" t="-241284" r="-219946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40157" t="-241284" r="-114173" b="-118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00696" t="-241284" r="-928" b="-118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5501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CountMin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0157" t="-300000" r="-114173" b="-4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696" t="-300000" r="-928" b="-4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3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847736" y="5520811"/>
            <a:ext cx="538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items (n-B least frequent items)</a:t>
            </a:r>
          </a:p>
          <a:p>
            <a:r>
              <a:rPr lang="en-US" sz="2400" dirty="0" smtClean="0"/>
              <a:t>By </a:t>
            </a:r>
            <a:r>
              <a:rPr lang="en-US" sz="2400" dirty="0" err="1"/>
              <a:t>Khintchine</a:t>
            </a:r>
            <a:r>
              <a:rPr lang="en-US" sz="2400" dirty="0"/>
              <a:t> inequality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225107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E[Contribution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bg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225107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174" t="-6410" r="-56022" b="-5243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38556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62873" t="-150476" r="-201897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81159" t="-150476" r="-115942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30402" t="-150476" r="-503" b="-21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bg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873" t="-241284" r="-201897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1159" t="-241284" r="-115942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30402" t="-241284" r="-503" b="-1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17741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159" t="-315254" r="-11594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0402" t="-315254" r="-503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 </a:t>
            </a:r>
            <a:r>
              <a:rPr lang="en-US" sz="4000" dirty="0" smtClean="0"/>
              <a:t>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i.i.d</a:t>
                </a:r>
                <a:r>
                  <a:rPr lang="en-US" sz="2400" dirty="0" smtClean="0"/>
                  <a:t>. Bernoulli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indep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Rademachers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blipFill>
                <a:blip r:embed="rId3"/>
                <a:stretch>
                  <a:fillRect l="-4815" t="-116667" b="-16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4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643277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E[Contribution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1643277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174" t="-6410" r="-56022" b="-5243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38556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62873" t="-150476" r="-201897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81159" t="-150476" r="-115942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30402" t="-150476" r="-503" b="-21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873" t="-241284" r="-201897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1159" t="-241284" r="-115942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30402" t="-241284" r="-503" b="-1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17741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bg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159" t="-315254" r="-11594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0402" t="-315254" r="-503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 </a:t>
            </a:r>
            <a:r>
              <a:rPr lang="en-US" sz="4000" dirty="0" smtClean="0"/>
              <a:t>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i.i.d</a:t>
                </a:r>
                <a:r>
                  <a:rPr lang="en-US" sz="2400" dirty="0" smtClean="0"/>
                  <a:t>. Bernoulli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indep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Rademachers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blipFill>
                <a:blip r:embed="rId3"/>
                <a:stretch>
                  <a:fillRect l="-4815" t="-116667" b="-16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47736" y="5520811"/>
            <a:ext cx="538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items (n-B least frequent items)</a:t>
            </a:r>
          </a:p>
          <a:p>
            <a:r>
              <a:rPr lang="en-US" sz="2400" dirty="0" err="1" smtClean="0"/>
              <a:t>Littlewood-Offord</a:t>
            </a:r>
            <a:r>
              <a:rPr lang="en-US" sz="2400" dirty="0" smtClean="0"/>
              <a:t> bound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66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124"/>
          </a:xfrm>
        </p:spPr>
        <p:txBody>
          <a:bodyPr>
            <a:normAutofit/>
          </a:bodyPr>
          <a:lstStyle/>
          <a:p>
            <a:r>
              <a:rPr lang="en-US" dirty="0" smtClean="0"/>
              <a:t>Network 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High-speed links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Low space (and CPU)</a:t>
            </a:r>
          </a:p>
          <a:p>
            <a:pPr marL="457200" lvl="1" indent="0">
              <a:buNone/>
            </a:pPr>
            <a:r>
              <a:rPr lang="en-US" dirty="0" smtClean="0"/>
              <a:t>Applications: anomaly detection, network billing, …</a:t>
            </a:r>
          </a:p>
          <a:p>
            <a:endParaRPr lang="en-US" dirty="0" smtClean="0"/>
          </a:p>
          <a:p>
            <a:r>
              <a:rPr lang="en-US" dirty="0" smtClean="0"/>
              <a:t>Scientific Data Generation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Satellite Observation</a:t>
            </a:r>
          </a:p>
          <a:p>
            <a:pPr marL="914400" lvl="2" indent="0">
              <a:buNone/>
            </a:pPr>
            <a:r>
              <a:rPr lang="en-US" dirty="0" smtClean="0"/>
              <a:t>Sentinel satellite only: 4TB/day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CERN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LHCb</a:t>
            </a:r>
            <a:r>
              <a:rPr lang="en-US" dirty="0" smtClean="0"/>
              <a:t> experiment: 4TB/s</a:t>
            </a:r>
          </a:p>
          <a:p>
            <a:r>
              <a:rPr lang="en-US" dirty="0" smtClean="0"/>
              <a:t>Databases, Medical Data, Financial Data, …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66" y="1283515"/>
            <a:ext cx="2778174" cy="204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313" y="3891742"/>
            <a:ext cx="2692608" cy="1854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37" y="3884103"/>
            <a:ext cx="2806806" cy="18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31096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E[Contribution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575522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√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376885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431096"/>
                  </p:ext>
                </p:extLst>
              </p:nvPr>
            </p:nvGraphicFramePr>
            <p:xfrm>
              <a:off x="838200" y="1577149"/>
              <a:ext cx="10429568" cy="294836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54287">
                      <a:extLst>
                        <a:ext uri="{9D8B030D-6E8A-4147-A177-3AD203B41FA5}">
                          <a16:colId xmlns:a16="http://schemas.microsoft.com/office/drawing/2014/main" val="2541018155"/>
                        </a:ext>
                      </a:extLst>
                    </a:gridCol>
                    <a:gridCol w="2246243">
                      <a:extLst>
                        <a:ext uri="{9D8B030D-6E8A-4147-A177-3AD203B41FA5}">
                          <a16:colId xmlns:a16="http://schemas.microsoft.com/office/drawing/2014/main" val="763485055"/>
                        </a:ext>
                      </a:extLst>
                    </a:gridCol>
                    <a:gridCol w="2102928">
                      <a:extLst>
                        <a:ext uri="{9D8B030D-6E8A-4147-A177-3AD203B41FA5}">
                          <a16:colId xmlns:a16="http://schemas.microsoft.com/office/drawing/2014/main" val="1297827619"/>
                        </a:ext>
                      </a:extLst>
                    </a:gridCol>
                    <a:gridCol w="2426110">
                      <a:extLst>
                        <a:ext uri="{9D8B030D-6E8A-4147-A177-3AD203B41FA5}">
                          <a16:colId xmlns:a16="http://schemas.microsoft.com/office/drawing/2014/main" val="3449605710"/>
                        </a:ext>
                      </a:extLst>
                    </a:gridCol>
                  </a:tblGrid>
                  <a:tr h="472821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174" t="-6410" r="-56022" b="-52435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𝔼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]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(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Zipf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2535028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Heavy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by Light Items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9508821"/>
                      </a:ext>
                    </a:extLst>
                  </a:tr>
                  <a:tr h="638556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one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row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62873" t="-150476" r="-201897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81159" t="-150476" r="-115942" b="-2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30402" t="-150476" r="-503" b="-21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8387155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w/ </a:t>
                          </a:r>
                          <a:r>
                            <a:rPr lang="en-US" sz="2400" b="1" i="1" baseline="0" dirty="0" smtClean="0">
                              <a:solidFill>
                                <a:schemeClr val="tx1"/>
                              </a:solidFill>
                            </a:rPr>
                            <a:t>k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rows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873" t="-241284" r="-201897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1159" t="-241284" r="-115942" b="-110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30402" t="-241284" r="-503" b="-110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4212431"/>
                      </a:ext>
                    </a:extLst>
                  </a:tr>
                  <a:tr h="717741"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</a:rPr>
                            <a:t>Learned</a:t>
                          </a: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solidFill>
                                <a:schemeClr val="tx1"/>
                              </a:solidFill>
                            </a:rPr>
                            <a:t>CountSketch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1159" t="-315254" r="-11594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0402" t="-315254" r="-503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08345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“</a:t>
            </a:r>
            <a:r>
              <a:rPr lang="en-US" dirty="0" err="1" smtClean="0"/>
              <a:t>Heavyhitters</a:t>
            </a:r>
            <a:r>
              <a:rPr lang="en-US" dirty="0" smtClean="0"/>
              <a:t>” Oracle helps </a:t>
            </a:r>
            <a:r>
              <a:rPr lang="en-US" sz="4000" dirty="0" smtClean="0"/>
              <a:t>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i.i.d</a:t>
                </a:r>
                <a:r>
                  <a:rPr lang="en-US" sz="2400" dirty="0" smtClean="0"/>
                  <a:t>. Bernoulli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indep</a:t>
                </a:r>
                <a:r>
                  <a:rPr lang="en-US" sz="2400" dirty="0" smtClean="0"/>
                  <a:t>. </a:t>
                </a:r>
                <a:r>
                  <a:rPr lang="en-US" sz="2400" dirty="0" err="1" smtClean="0"/>
                  <a:t>Rademachers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9" y="4753328"/>
                <a:ext cx="9874988" cy="512191"/>
              </a:xfrm>
              <a:prstGeom prst="rect">
                <a:avLst/>
              </a:prstGeom>
              <a:blipFill>
                <a:blip r:embed="rId3"/>
                <a:stretch>
                  <a:fillRect l="-4815" t="-116667" b="-16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6192" y="5523267"/>
            <a:ext cx="1069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Heavy items have no contribution in the estimation error of other items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estimation errors of heavy items are zero</a:t>
            </a:r>
          </a:p>
        </p:txBody>
      </p:sp>
    </p:spTree>
    <p:extLst>
      <p:ext uri="{BB962C8B-B14F-4D97-AF65-F5344CB8AC3E}">
        <p14:creationId xmlns:p14="http://schemas.microsoft.com/office/powerpoint/2010/main" val="23612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2399" y="2057400"/>
          <a:ext cx="2574325" cy="24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Acrobat Document" r:id="rId3" imgW="2509816" imgH="2395176" progId="AcroExch.Document.DC">
                  <p:embed/>
                </p:oleObj>
              </mc:Choice>
              <mc:Fallback>
                <p:oleObj name="Acrobat Document" r:id="rId3" imgW="2509816" imgH="2395176" progId="AcroExch.Document.DC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" y="2057400"/>
                        <a:ext cx="2574325" cy="245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201331" y="2057400"/>
          <a:ext cx="2574325" cy="24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Acrobat Document" r:id="rId5" imgW="2509816" imgH="2395176" progId="AcroExch.Document.DC">
                  <p:embed/>
                </p:oleObj>
              </mc:Choice>
              <mc:Fallback>
                <p:oleObj name="Acrobat Document" r:id="rId5" imgW="2509816" imgH="2395176" progId="AcroExch.Document.DC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1331" y="2057400"/>
                        <a:ext cx="2574325" cy="245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9274771" y="2057400"/>
          <a:ext cx="2549900" cy="24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Acrobat Document" r:id="rId7" imgW="2485748" imgH="2395176" progId="AcroExch.Document.DC">
                  <p:embed/>
                </p:oleObj>
              </mc:Choice>
              <mc:Fallback>
                <p:oleObj name="Acrobat Document" r:id="rId7" imgW="2485748" imgH="2395176" progId="AcroExch.Document.DC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4771" y="2057400"/>
                        <a:ext cx="2549900" cy="245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250263" y="2057400"/>
          <a:ext cx="2549900" cy="245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Acrobat Document" r:id="rId9" imgW="2485748" imgH="2395176" progId="AcroExch.Document.DC">
                  <p:embed/>
                </p:oleObj>
              </mc:Choice>
              <mc:Fallback>
                <p:oleObj name="Acrobat Document" r:id="rId9" imgW="2485748" imgH="2395176" progId="AcroExch.Document.DC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50263" y="2057400"/>
                        <a:ext cx="2549900" cy="245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7231" y="1521577"/>
            <a:ext cx="560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Internet Traffic Estimation (20th minute)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149" y="1524957"/>
            <a:ext cx="541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Lato" panose="020F0502020204030203" pitchFamily="34" charset="0"/>
              </a:rPr>
              <a:t>Search Query Estimation (50th day)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EF0DC6-90A2-E440-997F-A2459FC5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800600"/>
            <a:ext cx="9671539" cy="1881554"/>
          </a:xfrm>
        </p:spPr>
        <p:txBody>
          <a:bodyPr>
            <a:noAutofit/>
          </a:bodyPr>
          <a:lstStyle/>
          <a:p>
            <a:r>
              <a:rPr lang="en-US" sz="2400" dirty="0" smtClean="0"/>
              <a:t>Table lookup: oracle stores heavy hitters from the training set 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dirty="0"/>
              <a:t>Learning augmented (</a:t>
            </a:r>
            <a:r>
              <a:rPr lang="en-US" sz="2400" dirty="0" err="1"/>
              <a:t>Nnet</a:t>
            </a:r>
            <a:r>
              <a:rPr lang="en-US" sz="2400" dirty="0"/>
              <a:t>): our </a:t>
            </a:r>
            <a:r>
              <a:rPr lang="en-US" sz="2400" dirty="0" smtClean="0"/>
              <a:t>algorithm </a:t>
            </a:r>
            <a:endParaRPr lang="en-US" sz="2400" dirty="0"/>
          </a:p>
          <a:p>
            <a:r>
              <a:rPr lang="en-US" sz="2400" dirty="0"/>
              <a:t>Ideal: </a:t>
            </a:r>
            <a:r>
              <a:rPr lang="en-US" sz="2400" dirty="0" smtClean="0"/>
              <a:t>with </a:t>
            </a:r>
            <a:r>
              <a:rPr lang="en-US" sz="2400" dirty="0"/>
              <a:t>a perfect </a:t>
            </a:r>
            <a:r>
              <a:rPr lang="en-US" sz="2400" dirty="0" err="1" smtClean="0"/>
              <a:t>heavyhitter</a:t>
            </a:r>
            <a:r>
              <a:rPr lang="en-US" sz="2400" dirty="0" smtClean="0"/>
              <a:t> oracle</a:t>
            </a:r>
            <a:endParaRPr lang="en-US" sz="2400" dirty="0"/>
          </a:p>
          <a:p>
            <a:r>
              <a:rPr lang="en-US" sz="2400" dirty="0"/>
              <a:t>Space amortized over multiple minutes (CAIDA) or days </a:t>
            </a:r>
            <a:r>
              <a:rPr lang="en-US" sz="2400" dirty="0" smtClean="0"/>
              <a:t>(</a:t>
            </a:r>
            <a:r>
              <a:rPr lang="en-US" sz="2400" dirty="0"/>
              <a:t>AOL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140088" y="5486403"/>
            <a:ext cx="789354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140088" y="5021386"/>
            <a:ext cx="789354" cy="1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140088" y="5927968"/>
            <a:ext cx="789354" cy="1"/>
          </a:xfrm>
          <a:prstGeom prst="line">
            <a:avLst/>
          </a:prstGeom>
          <a:ln w="762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7907" y="301884"/>
            <a:ext cx="6271889" cy="2311025"/>
            <a:chOff x="4665435" y="2599857"/>
            <a:chExt cx="7382023" cy="3134306"/>
          </a:xfrm>
        </p:grpSpPr>
        <p:grpSp>
          <p:nvGrpSpPr>
            <p:cNvPr id="4" name="Group 3"/>
            <p:cNvGrpSpPr/>
            <p:nvPr/>
          </p:nvGrpSpPr>
          <p:grpSpPr>
            <a:xfrm>
              <a:off x="8759358" y="2754673"/>
              <a:ext cx="3073251" cy="2853076"/>
              <a:chOff x="8759358" y="2754673"/>
              <a:chExt cx="3073251" cy="2853076"/>
            </a:xfrm>
          </p:grpSpPr>
          <p:sp>
            <p:nvSpPr>
              <p:cNvPr id="5" name="Right Arrow 4"/>
              <p:cNvSpPr/>
              <p:nvPr/>
            </p:nvSpPr>
            <p:spPr>
              <a:xfrm rot="19800000">
                <a:off x="9104830" y="3484377"/>
                <a:ext cx="924320" cy="394334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Arrow 5"/>
              <p:cNvSpPr/>
              <p:nvPr/>
            </p:nvSpPr>
            <p:spPr>
              <a:xfrm rot="1800000">
                <a:off x="9104988" y="4478770"/>
                <a:ext cx="924320" cy="394334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820386" y="4998149"/>
                <a:ext cx="1135384" cy="41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 smtClean="0">
                    <a:latin typeface="Lato" panose="020F0502020204030203" pitchFamily="34" charset="0"/>
                  </a:rPr>
                  <a:t>Heavy</a:t>
                </a:r>
                <a:endParaRPr lang="en-US" b="1" u="sng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759358" y="2754673"/>
                <a:ext cx="1255386" cy="730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 smtClean="0">
                    <a:latin typeface="Lato" panose="020F0502020204030203" pitchFamily="34" charset="0"/>
                  </a:rPr>
                  <a:t>Not Heavy</a:t>
                </a:r>
                <a:endParaRPr lang="en-US" b="1" u="sng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0139854" y="4659744"/>
                <a:ext cx="1692729" cy="94800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Lato" panose="020F0502020204030203" pitchFamily="34" charset="0"/>
                  </a:rPr>
                  <a:t>Unique Bucket</a:t>
                </a:r>
                <a:endParaRPr lang="en-US" sz="1600" b="1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0100944" y="2777604"/>
                <a:ext cx="1731665" cy="94800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Lato" panose="020F0502020204030203" pitchFamily="34" charset="0"/>
                  </a:rPr>
                  <a:t>Sketching </a:t>
                </a:r>
                <a:r>
                  <a:rPr lang="en-US" sz="1600" b="1" dirty="0" err="1" smtClean="0">
                    <a:solidFill>
                      <a:schemeClr val="tx1"/>
                    </a:solidFill>
                    <a:latin typeface="Lato" panose="020F0502020204030203" pitchFamily="34" charset="0"/>
                  </a:rPr>
                  <a:t>Alg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Lato" panose="020F0502020204030203" pitchFamily="34" charset="0"/>
                  </a:rPr>
                  <a:t> (e.g. CM)</a:t>
                </a:r>
                <a:endParaRPr lang="en-US" sz="1600" b="1" dirty="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65435" y="2599857"/>
              <a:ext cx="7382023" cy="3134306"/>
              <a:chOff x="4665435" y="2599857"/>
              <a:chExt cx="7382023" cy="313430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048738" y="2665526"/>
                <a:ext cx="4998720" cy="3068637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8727" y="2703627"/>
                <a:ext cx="909684" cy="1435117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7502917" y="3623424"/>
                <a:ext cx="1301442" cy="105156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  <a:latin typeface="Lato" panose="020F0502020204030203" pitchFamily="34" charset="0"/>
                  </a:rPr>
                  <a:t>Learned Oracle</a:t>
                </a:r>
                <a:endParaRPr lang="en-US" b="1" dirty="0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6324838" y="3930130"/>
                <a:ext cx="952500" cy="394334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flipH="1">
                <a:off x="4857735" y="3670395"/>
                <a:ext cx="1481272" cy="66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Lato" panose="020F0502020204030203" pitchFamily="34" charset="0"/>
                  </a:rPr>
                  <a:t>Next in the stream</a:t>
                </a:r>
                <a:endParaRPr lang="en-US" sz="1400" dirty="0">
                  <a:latin typeface="Lato" panose="020F0502020204030203" pitchFamily="34" charset="0"/>
                </a:endParaRPr>
              </a:p>
            </p:txBody>
          </p:sp>
          <p:graphicFrame>
            <p:nvGraphicFramePr>
              <p:cNvPr id="17" name="Chart 16"/>
              <p:cNvGraphicFramePr/>
              <p:nvPr>
                <p:extLst/>
              </p:nvPr>
            </p:nvGraphicFramePr>
            <p:xfrm>
              <a:off x="7124332" y="2599857"/>
              <a:ext cx="879091" cy="6674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8" name="Chart 17"/>
              <p:cNvGraphicFramePr/>
              <p:nvPr>
                <p:extLst/>
              </p:nvPr>
            </p:nvGraphicFramePr>
            <p:xfrm>
              <a:off x="4665435" y="4885089"/>
              <a:ext cx="2255771" cy="84907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9" name="Rectangle 18"/>
              <p:cNvSpPr/>
              <p:nvPr/>
            </p:nvSpPr>
            <p:spPr>
              <a:xfrm>
                <a:off x="4694301" y="4446921"/>
                <a:ext cx="2011829" cy="521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Lato" panose="020F0502020204030203" pitchFamily="34" charset="0"/>
                  </a:rPr>
                  <a:t>…8</a:t>
                </a:r>
                <a:r>
                  <a:rPr lang="en-US" sz="1200" dirty="0">
                    <a:latin typeface="Lato" panose="020F0502020204030203" pitchFamily="34" charset="0"/>
                  </a:rPr>
                  <a:t>, 1, 7, 4, 6, 4, 10, 4, 4, 6, </a:t>
                </a:r>
                <a:endParaRPr lang="en-US" sz="1200" dirty="0" smtClean="0">
                  <a:latin typeface="Lato" panose="020F0502020204030203" pitchFamily="34" charset="0"/>
                </a:endParaRPr>
              </a:p>
              <a:p>
                <a:r>
                  <a:rPr lang="en-US" sz="1200" dirty="0" smtClean="0">
                    <a:latin typeface="Lato" panose="020F0502020204030203" pitchFamily="34" charset="0"/>
                  </a:rPr>
                  <a:t>8</a:t>
                </a:r>
                <a:r>
                  <a:rPr lang="en-US" sz="1200" dirty="0">
                    <a:latin typeface="Lato" panose="020F0502020204030203" pitchFamily="34" charset="0"/>
                  </a:rPr>
                  <a:t>, 7, 5, 4, 2, 5, 6, 3, 9, </a:t>
                </a:r>
                <a:r>
                  <a:rPr lang="en-US" sz="1200" dirty="0" smtClean="0">
                    <a:latin typeface="Lato" panose="020F0502020204030203" pitchFamily="34" charset="0"/>
                  </a:rPr>
                  <a:t>2, …</a:t>
                </a:r>
                <a:endParaRPr lang="en-US" sz="1200" dirty="0">
                  <a:latin typeface="Lato" panose="020F0502020204030203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880316"/>
                  </p:ext>
                </p:extLst>
              </p:nvPr>
            </p:nvGraphicFramePr>
            <p:xfrm>
              <a:off x="7513983" y="109421"/>
              <a:ext cx="4193464" cy="2651378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2224232">
                      <a:extLst>
                        <a:ext uri="{9D8B030D-6E8A-4147-A177-3AD203B41FA5}">
                          <a16:colId xmlns:a16="http://schemas.microsoft.com/office/drawing/2014/main" val="2935643121"/>
                        </a:ext>
                      </a:extLst>
                    </a:gridCol>
                    <a:gridCol w="1969232">
                      <a:extLst>
                        <a:ext uri="{9D8B030D-6E8A-4147-A177-3AD203B41FA5}">
                          <a16:colId xmlns:a16="http://schemas.microsoft.com/office/drawing/2014/main" val="1651871815"/>
                        </a:ext>
                      </a:extLst>
                    </a:gridCol>
                  </a:tblGrid>
                  <a:tr h="34016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/>
                            <a:t>Method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Expected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endParaRPr lang="en-US" sz="1400" b="1" dirty="0" smtClean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34333"/>
                      </a:ext>
                    </a:extLst>
                  </a:tr>
                  <a:tr h="5345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err="1" smtClean="0"/>
                            <a:t>CountMin</a:t>
                          </a:r>
                          <a:r>
                            <a:rPr lang="en-US" sz="1600" b="1" dirty="0" smtClean="0"/>
                            <a:t> (k rows)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𝑘𝑛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r>
                                  <a:rPr lang="en-US" sz="16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3388831"/>
                      </a:ext>
                    </a:extLst>
                  </a:tr>
                  <a:tr h="57705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/>
                            <a:t>Learned </a:t>
                          </a:r>
                          <a:r>
                            <a:rPr lang="en-US" sz="1600" b="1" dirty="0" err="1" smtClean="0"/>
                            <a:t>CountMin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16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117786"/>
                      </a:ext>
                    </a:extLst>
                  </a:tr>
                  <a:tr h="5345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r>
                            <a:rPr lang="en-US" sz="1600" b="1" dirty="0" smtClean="0">
                              <a:latin typeface="Lato" panose="020F0502020204030203" pitchFamily="34" charset="0"/>
                            </a:rPr>
                            <a:t> </a:t>
                          </a:r>
                          <a:r>
                            <a:rPr lang="en-US" sz="1600" b="1" dirty="0" smtClean="0"/>
                            <a:t>(k rows)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600" b="0" dirty="0" smtClean="0">
                              <a:latin typeface="Lato" panose="020F0502020204030203" pitchFamily="34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6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8831047"/>
                      </a:ext>
                    </a:extLst>
                  </a:tr>
                  <a:tr h="55368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latin typeface="Lato" panose="020F0502020204030203" pitchFamily="34" charset="0"/>
                            </a:rPr>
                            <a:t>Learned </a:t>
                          </a:r>
                          <a:r>
                            <a:rPr lang="en-US" sz="16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den>
                                </m:f>
                                <m:r>
                                  <a:rPr lang="en-US" sz="16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dirty="0">
                            <a:latin typeface="Lato" panose="020F0502020204030203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5610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9880316"/>
                  </p:ext>
                </p:extLst>
              </p:nvPr>
            </p:nvGraphicFramePr>
            <p:xfrm>
              <a:off x="7513983" y="109421"/>
              <a:ext cx="4193464" cy="2651378"/>
            </p:xfrm>
            <a:graphic>
              <a:graphicData uri="http://schemas.openxmlformats.org/drawingml/2006/table">
                <a:tbl>
                  <a:tblPr>
                    <a:tableStyleId>{7DF18680-E054-41AD-8BC1-D1AEF772440D}</a:tableStyleId>
                  </a:tblPr>
                  <a:tblGrid>
                    <a:gridCol w="2224232">
                      <a:extLst>
                        <a:ext uri="{9D8B030D-6E8A-4147-A177-3AD203B41FA5}">
                          <a16:colId xmlns:a16="http://schemas.microsoft.com/office/drawing/2014/main" val="2935643121"/>
                        </a:ext>
                      </a:extLst>
                    </a:gridCol>
                    <a:gridCol w="1969232">
                      <a:extLst>
                        <a:ext uri="{9D8B030D-6E8A-4147-A177-3AD203B41FA5}">
                          <a16:colId xmlns:a16="http://schemas.microsoft.com/office/drawing/2014/main" val="1651871815"/>
                        </a:ext>
                      </a:extLst>
                    </a:gridCol>
                  </a:tblGrid>
                  <a:tr h="34016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/>
                            <a:t>Method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/>
                            <a:t>Expected 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Err</a:t>
                          </a:r>
                          <a:endParaRPr lang="en-US" sz="1400" b="1" dirty="0" smtClean="0">
                            <a:solidFill>
                              <a:srgbClr val="FF0000"/>
                            </a:solidFill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34333"/>
                      </a:ext>
                    </a:extLst>
                  </a:tr>
                  <a:tr h="55435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err="1" smtClean="0"/>
                            <a:t>CountMin</a:t>
                          </a:r>
                          <a:r>
                            <a:rPr lang="en-US" sz="1600" b="1" dirty="0" smtClean="0"/>
                            <a:t> (k rows)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2654" t="-63736" r="-309" b="-318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3388831"/>
                      </a:ext>
                    </a:extLst>
                  </a:tr>
                  <a:tr h="62357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/>
                            <a:t>Learned </a:t>
                          </a:r>
                          <a:r>
                            <a:rPr lang="en-US" sz="1600" b="1" dirty="0" err="1" smtClean="0"/>
                            <a:t>CountMin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2654" t="-144660" r="-309" b="-1815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117786"/>
                      </a:ext>
                    </a:extLst>
                  </a:tr>
                  <a:tr h="53454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r>
                            <a:rPr lang="en-US" sz="1600" b="1" dirty="0" smtClean="0">
                              <a:latin typeface="Lato" panose="020F0502020204030203" pitchFamily="34" charset="0"/>
                            </a:rPr>
                            <a:t> </a:t>
                          </a:r>
                          <a:r>
                            <a:rPr lang="en-US" sz="1600" b="1" dirty="0" smtClean="0"/>
                            <a:t>(k rows)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2654" t="-286364" r="-309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31047"/>
                      </a:ext>
                    </a:extLst>
                  </a:tr>
                  <a:tr h="5987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1" dirty="0" smtClean="0">
                              <a:latin typeface="Lato" panose="020F0502020204030203" pitchFamily="34" charset="0"/>
                            </a:rPr>
                            <a:t>Learned </a:t>
                          </a:r>
                          <a:r>
                            <a:rPr lang="en-US" sz="1600" b="1" dirty="0" err="1" smtClean="0">
                              <a:latin typeface="Lato" panose="020F0502020204030203" pitchFamily="34" charset="0"/>
                            </a:rPr>
                            <a:t>CountSketch</a:t>
                          </a:r>
                          <a:endParaRPr lang="en-US" sz="1600" b="1" dirty="0">
                            <a:latin typeface="Lato" panose="020F050202020403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12654" t="-346939" r="-309" b="-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75610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 25"/>
          <p:cNvGrpSpPr/>
          <p:nvPr/>
        </p:nvGrpSpPr>
        <p:grpSpPr>
          <a:xfrm>
            <a:off x="1899142" y="3024554"/>
            <a:ext cx="8393717" cy="1247657"/>
            <a:chOff x="152399" y="2057400"/>
            <a:chExt cx="11672272" cy="2457088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340473"/>
                </p:ext>
              </p:extLst>
            </p:nvPr>
          </p:nvGraphicFramePr>
          <p:xfrm>
            <a:off x="152399" y="2057400"/>
            <a:ext cx="2574325" cy="245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Acrobat Document" r:id="rId7" imgW="2509816" imgH="2395176" progId="AcroExch.Document.DC">
                    <p:embed/>
                  </p:oleObj>
                </mc:Choice>
                <mc:Fallback>
                  <p:oleObj name="Acrobat Document" r:id="rId7" imgW="2509816" imgH="2395176" progId="AcroExch.Document.DC">
                    <p:embed/>
                    <p:pic>
                      <p:nvPicPr>
                        <p:cNvPr id="8" name="Object 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399" y="2057400"/>
                          <a:ext cx="2574325" cy="2457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6050005"/>
                </p:ext>
              </p:extLst>
            </p:nvPr>
          </p:nvGraphicFramePr>
          <p:xfrm>
            <a:off x="3201331" y="2057400"/>
            <a:ext cx="2574325" cy="245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Acrobat Document" r:id="rId9" imgW="2509816" imgH="2395176" progId="AcroExch.Document.DC">
                    <p:embed/>
                  </p:oleObj>
                </mc:Choice>
                <mc:Fallback>
                  <p:oleObj name="Acrobat Document" r:id="rId9" imgW="2509816" imgH="2395176" progId="AcroExch.Document.DC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01331" y="2057400"/>
                          <a:ext cx="2574325" cy="2457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7081883"/>
                </p:ext>
              </p:extLst>
            </p:nvPr>
          </p:nvGraphicFramePr>
          <p:xfrm>
            <a:off x="9274771" y="2057400"/>
            <a:ext cx="2549900" cy="245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Acrobat Document" r:id="rId11" imgW="2485748" imgH="2395176" progId="AcroExch.Document.DC">
                    <p:embed/>
                  </p:oleObj>
                </mc:Choice>
                <mc:Fallback>
                  <p:oleObj name="Acrobat Document" r:id="rId11" imgW="2485748" imgH="2395176" progId="AcroExch.Document.DC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274771" y="2057400"/>
                          <a:ext cx="2549900" cy="2457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249517"/>
                </p:ext>
              </p:extLst>
            </p:nvPr>
          </p:nvGraphicFramePr>
          <p:xfrm>
            <a:off x="6250263" y="2057400"/>
            <a:ext cx="2549900" cy="2457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Acrobat Document" r:id="rId13" imgW="2485748" imgH="2395176" progId="AcroExch.Document.DC">
                    <p:embed/>
                  </p:oleObj>
                </mc:Choice>
                <mc:Fallback>
                  <p:oleObj name="Acrobat Document" r:id="rId13" imgW="2485748" imgH="2395176" progId="AcroExch.Document.DC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50263" y="2057400"/>
                          <a:ext cx="2549900" cy="24570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211015" y="4806464"/>
            <a:ext cx="83546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Question.</a:t>
            </a:r>
            <a:r>
              <a:rPr lang="en-US" sz="2800" dirty="0" smtClean="0"/>
              <a:t> Learning-Based (Streaming) Algorithms?</a:t>
            </a:r>
          </a:p>
          <a:p>
            <a:pPr lvl="1"/>
            <a:r>
              <a:rPr lang="en-US" sz="2400" dirty="0" smtClean="0"/>
              <a:t>low-rank approximation (with </a:t>
            </a:r>
            <a:r>
              <a:rPr lang="en-US" sz="2400" dirty="0" err="1" smtClean="0"/>
              <a:t>Indyk</a:t>
            </a:r>
            <a:r>
              <a:rPr lang="en-US" sz="2400" dirty="0" smtClean="0"/>
              <a:t> and Yuan)</a:t>
            </a:r>
            <a:endParaRPr lang="en-US" sz="28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315569" y="5595815"/>
            <a:ext cx="382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70C0"/>
                </a:solidFill>
              </a:rPr>
              <a:t>Thank You!</a:t>
            </a:r>
            <a:endParaRPr lang="en-US" sz="5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651435" cy="5032375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Input</a:t>
                </a:r>
                <a:r>
                  <a:rPr lang="en-US" b="1" dirty="0"/>
                  <a:t>:</a:t>
                </a:r>
                <a:r>
                  <a:rPr lang="en-US" dirty="0"/>
                  <a:t> a massively long data stream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I)  Sublinear </a:t>
                </a:r>
                <a:r>
                  <a:rPr lang="en-US" b="1" dirty="0">
                    <a:solidFill>
                      <a:srgbClr val="002060"/>
                    </a:solidFill>
                  </a:rPr>
                  <a:t>storage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)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u="sng" dirty="0" smtClean="0"/>
              </a:p>
              <a:p>
                <a:pPr lvl="1"/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II) Small </a:t>
                </a:r>
                <a:r>
                  <a:rPr lang="en-US" b="1" dirty="0">
                    <a:solidFill>
                      <a:srgbClr val="002060"/>
                    </a:solidFill>
                  </a:rPr>
                  <a:t>number of 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passes</a:t>
                </a:r>
                <a:r>
                  <a:rPr lang="en-US" dirty="0" smtClean="0"/>
                  <a:t> (ideally one pass) </a:t>
                </a:r>
                <a:r>
                  <a:rPr lang="en-US" dirty="0"/>
                  <a:t>over the </a:t>
                </a:r>
                <a:r>
                  <a:rPr lang="en-US" dirty="0" smtClean="0"/>
                  <a:t>stream</a:t>
                </a:r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/>
                  <a:t>: compute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given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b="1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Many developments since 90s: e.g., data analytic tasks such as </a:t>
                </a:r>
                <a:r>
                  <a:rPr lang="en-US" b="1" i="1" dirty="0" smtClean="0"/>
                  <a:t>distinct element</a:t>
                </a:r>
                <a:r>
                  <a:rPr lang="en-US" i="1" dirty="0" smtClean="0"/>
                  <a:t>, </a:t>
                </a:r>
                <a:r>
                  <a:rPr lang="en-US" b="1" i="1" dirty="0" smtClean="0"/>
                  <a:t>frequency moments</a:t>
                </a:r>
                <a:r>
                  <a:rPr lang="en-US" i="1" dirty="0" smtClean="0"/>
                  <a:t> and </a:t>
                </a:r>
                <a:r>
                  <a:rPr lang="en-US" b="1" i="1" dirty="0" smtClean="0"/>
                  <a:t>frequency estimation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651435" cy="5032375"/>
              </a:xfrm>
              <a:blipFill>
                <a:blip r:embed="rId3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224481" y="1612594"/>
            <a:ext cx="7743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Available memory is much </a:t>
            </a:r>
            <a:r>
              <a:rPr lang="en-US" sz="2800" b="1" dirty="0" smtClean="0">
                <a:solidFill>
                  <a:srgbClr val="FF0000"/>
                </a:solidFill>
              </a:rPr>
              <a:t>smaller </a:t>
            </a:r>
            <a:r>
              <a:rPr lang="en-US" sz="2800" b="1" dirty="0">
                <a:solidFill>
                  <a:srgbClr val="FF0000"/>
                </a:solidFill>
              </a:rPr>
              <a:t>than the </a:t>
            </a:r>
            <a:r>
              <a:rPr lang="en-US" sz="2800" b="1" dirty="0" smtClean="0">
                <a:solidFill>
                  <a:srgbClr val="FF0000"/>
                </a:solidFill>
              </a:rPr>
              <a:t>size of the </a:t>
            </a:r>
            <a:r>
              <a:rPr lang="en-US" sz="2800" b="1" dirty="0">
                <a:solidFill>
                  <a:srgbClr val="FF0000"/>
                </a:solidFill>
              </a:rPr>
              <a:t>input </a:t>
            </a:r>
            <a:r>
              <a:rPr lang="en-US" sz="2800" b="1" dirty="0" smtClean="0">
                <a:solidFill>
                  <a:srgbClr val="FF0000"/>
                </a:solidFill>
              </a:rPr>
              <a:t>stream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Estimation Problem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278" y="1862495"/>
            <a:ext cx="11676967" cy="45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ato" panose="020F0502020204030203" pitchFamily="34" charset="0"/>
              </a:rPr>
              <a:t>8, 1, 7, 4, 6, 4, 10, 4, 4, 6, 8, 7, 5, 4, 2, 5, 6, 3, 9, 2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ato" panose="020F0502020204030203" pitchFamily="34" charset="0"/>
              </a:rPr>
              <a:t> Fundamental subroutine in </a:t>
            </a:r>
            <a:r>
              <a:rPr lang="en-US" b="1" dirty="0" smtClean="0">
                <a:solidFill>
                  <a:srgbClr val="002060"/>
                </a:solidFill>
                <a:latin typeface="Lato" panose="020F0502020204030203" pitchFamily="34" charset="0"/>
              </a:rPr>
              <a:t>Data Analysis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ato" panose="020F0502020204030203" pitchFamily="34" charset="0"/>
              </a:rPr>
              <a:t> Applications in </a:t>
            </a:r>
          </a:p>
          <a:p>
            <a:pPr marL="914400" lvl="2" indent="0">
              <a:buNone/>
            </a:pPr>
            <a:r>
              <a:rPr lang="en-US" dirty="0" smtClean="0">
                <a:latin typeface="Lato" panose="020F0502020204030203" pitchFamily="34" charset="0"/>
              </a:rPr>
              <a:t>Computational Biology, NLP, Network Measurements, Database Optimization, …</a:t>
            </a:r>
            <a:endParaRPr lang="en-US" dirty="0">
              <a:latin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latin typeface="Lato" panose="020F050202020403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Lato" panose="020F0502020204030203" pitchFamily="34" charset="0"/>
              </a:rPr>
              <a:t> Hashing-based approaches</a:t>
            </a:r>
          </a:p>
          <a:p>
            <a:pPr marL="457200" lvl="1" indent="0">
              <a:buNone/>
            </a:pPr>
            <a:r>
              <a:rPr lang="en-US" dirty="0" smtClean="0">
                <a:latin typeface="Lato" panose="020F0502020204030203" pitchFamily="34" charset="0"/>
              </a:rPr>
              <a:t>E.g., </a:t>
            </a:r>
            <a:r>
              <a:rPr lang="en-US" b="1" dirty="0" smtClean="0">
                <a:latin typeface="Lato" panose="020F0502020204030203" pitchFamily="34" charset="0"/>
              </a:rPr>
              <a:t>Count-Min </a:t>
            </a:r>
            <a:r>
              <a:rPr lang="en-US" sz="2000" b="1" dirty="0" smtClean="0">
                <a:latin typeface="Lato" panose="020F0502020204030203" pitchFamily="34" charset="0"/>
              </a:rPr>
              <a:t>[</a:t>
            </a:r>
            <a:r>
              <a:rPr lang="en-US" sz="2000" b="1" dirty="0" smtClean="0"/>
              <a:t>Cormode</a:t>
            </a:r>
            <a:r>
              <a:rPr lang="en-US" sz="2000" b="1" dirty="0" smtClean="0">
                <a:latin typeface="Lato" panose="020F0502020204030203" pitchFamily="34" charset="0"/>
              </a:rPr>
              <a:t>&amp;</a:t>
            </a:r>
            <a:r>
              <a:rPr lang="en-US" sz="2000" b="1" dirty="0" smtClean="0"/>
              <a:t>Muthukrishnan’03</a:t>
            </a:r>
            <a:r>
              <a:rPr lang="en-US" sz="2000" b="1" dirty="0" smtClean="0">
                <a:latin typeface="Lato" panose="020F0502020204030203" pitchFamily="34" charset="0"/>
              </a:rPr>
              <a:t>]</a:t>
            </a:r>
            <a:r>
              <a:rPr lang="en-US" dirty="0" smtClean="0">
                <a:latin typeface="Lato" panose="020F0502020204030203" pitchFamily="34" charset="0"/>
              </a:rPr>
              <a:t> </a:t>
            </a:r>
            <a:r>
              <a:rPr lang="en-US" sz="2000" dirty="0" smtClean="0">
                <a:latin typeface="Lato" panose="020F0502020204030203" pitchFamily="34" charset="0"/>
              </a:rPr>
              <a:t>(also [Estan&amp;Varghese’02] and [Fang et al.’98])</a:t>
            </a:r>
            <a:endParaRPr lang="en-US" dirty="0" smtClean="0">
              <a:latin typeface="Lato" panose="020F0502020204030203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Lato" panose="020F0502020204030203" pitchFamily="34" charset="0"/>
              </a:rPr>
              <a:t>and </a:t>
            </a:r>
            <a:r>
              <a:rPr lang="en-US" b="1" dirty="0" smtClean="0">
                <a:latin typeface="Lato" panose="020F0502020204030203" pitchFamily="34" charset="0"/>
              </a:rPr>
              <a:t>Count-Sketch </a:t>
            </a:r>
            <a:r>
              <a:rPr lang="en-US" sz="2000" b="1" dirty="0" smtClean="0">
                <a:latin typeface="Lato" panose="020F0502020204030203" pitchFamily="34" charset="0"/>
              </a:rPr>
              <a:t>[Charikar,Chen,</a:t>
            </a:r>
            <a:r>
              <a:rPr lang="en-US" sz="2000" b="1" dirty="0" smtClean="0"/>
              <a:t>Farach-Colton’04</a:t>
            </a:r>
            <a:r>
              <a:rPr lang="en-US" sz="2000" b="1" dirty="0" smtClean="0">
                <a:latin typeface="Lato" panose="020F0502020204030203" pitchFamily="34" charset="0"/>
              </a:rPr>
              <a:t>]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142865"/>
              </p:ext>
            </p:extLst>
          </p:nvPr>
        </p:nvGraphicFramePr>
        <p:xfrm>
          <a:off x="7511561" y="1833354"/>
          <a:ext cx="4511040" cy="177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9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Learning-Based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3200" dirty="0" smtClean="0"/>
              <a:t>Augment classical algorithms for frequency estimation </a:t>
            </a:r>
            <a:r>
              <a:rPr lang="en-US" sz="3200" dirty="0" err="1" smtClean="0"/>
              <a:t>s.t.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Better performance</a:t>
            </a:r>
            <a:r>
              <a:rPr lang="en-US" sz="2800" dirty="0" smtClean="0"/>
              <a:t> when the input has </a:t>
            </a:r>
            <a:r>
              <a:rPr lang="en-US" sz="2800" b="1" dirty="0" smtClean="0">
                <a:solidFill>
                  <a:srgbClr val="002060"/>
                </a:solidFill>
              </a:rPr>
              <a:t>nice patterns</a:t>
            </a:r>
          </a:p>
          <a:p>
            <a:pPr marL="914400" lvl="2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	</a:t>
            </a:r>
            <a:r>
              <a:rPr lang="en-US" sz="2400" b="1" dirty="0" smtClean="0">
                <a:solidFill>
                  <a:srgbClr val="002060"/>
                </a:solidFill>
              </a:rPr>
              <a:t>“</a:t>
            </a:r>
            <a:r>
              <a:rPr lang="en-US" sz="2400" i="1" dirty="0" smtClean="0"/>
              <a:t>Via Machine Learning (mostly DL) based approaches”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sz="2800" dirty="0" smtClean="0"/>
              <a:t>Provide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worst-case guarantees</a:t>
            </a:r>
          </a:p>
          <a:p>
            <a:pPr marL="1371600" lvl="3" indent="0">
              <a:buNone/>
            </a:pPr>
            <a:r>
              <a:rPr lang="en-US" sz="2400" i="1" dirty="0" smtClean="0"/>
              <a:t>	(Ideally) “no matter how the ML-based module performs”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6468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Learning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4292" cy="4351338"/>
          </a:xfrm>
        </p:spPr>
        <p:txBody>
          <a:bodyPr/>
          <a:lstStyle/>
          <a:p>
            <a:r>
              <a:rPr lang="en-US" dirty="0" smtClean="0"/>
              <a:t>“Structure” in the data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Word (related) Data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E.g., it is known that shorter words tend to be used more frequently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b="1" dirty="0" smtClean="0"/>
              <a:t>Network Data</a:t>
            </a:r>
          </a:p>
          <a:p>
            <a:pPr marL="457200" lvl="1" indent="0">
              <a:buNone/>
            </a:pPr>
            <a:r>
              <a:rPr lang="en-US" dirty="0" smtClean="0"/>
              <a:t>Some domains (e.g., </a:t>
            </a:r>
            <a:r>
              <a:rPr lang="en-US" b="1" dirty="0" smtClean="0"/>
              <a:t>ttic.edu</a:t>
            </a:r>
            <a:r>
              <a:rPr lang="en-US" dirty="0" smtClean="0"/>
              <a:t>) </a:t>
            </a:r>
          </a:p>
          <a:p>
            <a:pPr marL="457200" lvl="1" indent="0">
              <a:buNone/>
            </a:pPr>
            <a:r>
              <a:rPr lang="en-US" dirty="0" smtClean="0"/>
              <a:t>are more popular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27" y="1352064"/>
            <a:ext cx="4614983" cy="28057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292481" y="4260850"/>
            <a:ext cx="6505713" cy="2280627"/>
            <a:chOff x="5292481" y="4260850"/>
            <a:chExt cx="6505713" cy="2280627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782576"/>
                </p:ext>
              </p:extLst>
            </p:nvPr>
          </p:nvGraphicFramePr>
          <p:xfrm>
            <a:off x="8679719" y="4295289"/>
            <a:ext cx="3118475" cy="2222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Acrobat Document" r:id="rId4" imgW="1342698" imgH="956967" progId="Acrobat.Document.2015">
                    <p:embed/>
                  </p:oleObj>
                </mc:Choice>
                <mc:Fallback>
                  <p:oleObj name="Acrobat Document" r:id="rId4" imgW="1342698" imgH="956967" progId="Acrobat.Document.20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679719" y="4295289"/>
                          <a:ext cx="3118475" cy="22227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15157"/>
                </p:ext>
              </p:extLst>
            </p:nvPr>
          </p:nvGraphicFramePr>
          <p:xfrm>
            <a:off x="5292481" y="4260850"/>
            <a:ext cx="3120260" cy="2280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Acrobat Document" r:id="rId6" imgW="1309555" imgH="956967" progId="Acrobat.Document.2015">
                    <p:embed/>
                  </p:oleObj>
                </mc:Choice>
                <mc:Fallback>
                  <p:oleObj name="Acrobat Document" r:id="rId6" imgW="1309555" imgH="956967" progId="Acrobat.Document.2015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292481" y="4260850"/>
                          <a:ext cx="3120260" cy="22806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5494215" y="5588000"/>
              <a:ext cx="1047262" cy="7971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58738" y="5591910"/>
              <a:ext cx="1047262" cy="7971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2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 for Frequency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979072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Count-Min:</a:t>
                </a:r>
              </a:p>
              <a:p>
                <a:pPr lvl="1"/>
                <a:r>
                  <a:rPr lang="en-US" dirty="0" smtClean="0"/>
                  <a:t>Random hash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{1…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Maintain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i="1" dirty="0"/>
                  <a:t> </a:t>
                </a:r>
                <a:r>
                  <a:rPr lang="en-US" i="1" dirty="0" smtClean="0"/>
                  <a:t>It </a:t>
                </a:r>
                <a:r>
                  <a:rPr lang="en-US" b="1" i="1" dirty="0" smtClean="0"/>
                  <a:t>never underestimates</a:t>
                </a:r>
                <a:r>
                  <a:rPr lang="en-US" i="1" dirty="0" smtClean="0"/>
                  <a:t> the true frequency</a:t>
                </a:r>
                <a:r>
                  <a:rPr lang="en-US" b="1" i="1" dirty="0" smtClean="0"/>
                  <a:t> </a:t>
                </a:r>
                <a:endParaRPr lang="fa-IR" b="1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Count-Sketch:</a:t>
                </a:r>
              </a:p>
              <a:p>
                <a:pPr lvl="1"/>
                <a:r>
                  <a:rPr lang="en-US" dirty="0" smtClean="0"/>
                  <a:t>Arrows have signs (errors cancel out)</a:t>
                </a: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i="1" dirty="0" smtClean="0"/>
                  <a:t>It </a:t>
                </a:r>
                <a:r>
                  <a:rPr lang="en-US" b="1" i="1" dirty="0" smtClean="0"/>
                  <a:t>may underestimate</a:t>
                </a:r>
                <a:r>
                  <a:rPr lang="en-US" i="1" dirty="0" smtClean="0"/>
                  <a:t> the true frequency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9790722" cy="4351338"/>
              </a:xfrm>
              <a:blipFill>
                <a:blip r:embed="rId2"/>
                <a:stretch>
                  <a:fillRect l="-1308" t="-238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8531153" y="2280138"/>
            <a:ext cx="3048000" cy="1295400"/>
            <a:chOff x="8531153" y="2280138"/>
            <a:chExt cx="3048000" cy="1295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934C1F-7A58-5744-A117-4BFC8CDD5209}"/>
                </a:ext>
              </a:extLst>
            </p:cNvPr>
            <p:cNvGrpSpPr/>
            <p:nvPr/>
          </p:nvGrpSpPr>
          <p:grpSpPr>
            <a:xfrm>
              <a:off x="9445553" y="3270738"/>
              <a:ext cx="1828800" cy="304800"/>
              <a:chOff x="6629400" y="2971800"/>
              <a:chExt cx="1828800" cy="304800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91E96B14-78A7-914C-87D2-03DACB659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971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B3E11B32-D1B7-9F47-9670-3B10848AD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D74B308-5040-CB40-B0CE-69B1BF8F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0ECC762A-321F-DB41-82D6-D18F4F09E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461" y="2971800"/>
                <a:ext cx="311939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88BE37C8-A798-5C42-BB4F-76298B859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4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14" name="Rectangle 6">
                <a:extLst>
                  <a:ext uri="{FF2B5EF4-FFF2-40B4-BE49-F238E27FC236}">
                    <a16:creationId xmlns:a16="http://schemas.microsoft.com/office/drawing/2014/main" id="{AD68C19A-92EB-864F-A943-F78BA3D1F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6661" y="2971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C33EF027-0D66-7541-828E-86DD00F70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153" y="2280138"/>
              <a:ext cx="3048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9A62B948-6E31-4F47-9FCA-539DFE8F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953" y="2280138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AC8DB2B1-6BF6-B345-AC22-7551C2F0C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1214" y="2584938"/>
              <a:ext cx="153113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78028C9A-B4BE-8F40-9D0B-FF951E4FD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8474" y="2584938"/>
              <a:ext cx="62387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50700DF5-0984-BD43-9407-7ECB7D6A4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553" y="2280138"/>
              <a:ext cx="297659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F4135BEA-CE20-E648-A618-DEFB4FC8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1153" y="2280138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6568C81E-ACD0-C349-BCEC-95955284B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753" y="2280138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4C219064-9E98-5F43-8760-67EF8610A8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83553" y="2584938"/>
              <a:ext cx="1219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30F8D1EE-DB62-D24B-B779-2BEA5DF31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4752" y="2280138"/>
              <a:ext cx="319079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>
                <a:solidFill>
                  <a:srgbClr val="0070C0"/>
                </a:solidFill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282213C1-2EA4-6640-BEBC-785B48169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100535" y="2584938"/>
              <a:ext cx="32621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21FD802-3622-B945-B351-468DFE127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3212" y="2280138"/>
              <a:ext cx="319079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29E84B47-6272-9648-842E-AE85C57E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2292" y="2280138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29" name="Rectangle 18">
              <a:extLst>
                <a:ext uri="{FF2B5EF4-FFF2-40B4-BE49-F238E27FC236}">
                  <a16:creationId xmlns:a16="http://schemas.microsoft.com/office/drawing/2014/main" id="{14172595-69DF-8547-A47B-F9E10A191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6692" y="2280138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30" name="Line 12">
              <a:extLst>
                <a:ext uri="{FF2B5EF4-FFF2-40B4-BE49-F238E27FC236}">
                  <a16:creationId xmlns:a16="http://schemas.microsoft.com/office/drawing/2014/main" id="{E0029582-E25F-EB44-9B2C-72DD1E19A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5213" y="2584938"/>
              <a:ext cx="60959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0B61E92D-79BF-0B43-B4C7-5ACF84111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5093" y="2584938"/>
              <a:ext cx="119778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3A0B55ED-8C33-3140-A8C8-D567AF943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3153" y="2584938"/>
              <a:ext cx="892982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960CFD45-53FA-D447-BDBF-83122FCAE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1830" y="2584938"/>
              <a:ext cx="566763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796F9D58-EF02-3D4F-A1B5-8D27F4EA4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40913" y="2584938"/>
              <a:ext cx="26196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02753" y="2252058"/>
            <a:ext cx="1177228" cy="1018674"/>
            <a:chOff x="9902753" y="3994890"/>
            <a:chExt cx="1177228" cy="1018674"/>
          </a:xfrm>
        </p:grpSpPr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F2FA30B6-6EA4-8B4A-B9DB-211C16DDE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02753" y="4327764"/>
              <a:ext cx="907261" cy="6858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1BA6261-E9FA-8949-B7F3-F0BE81777DD2}"/>
                    </a:ext>
                  </a:extLst>
                </p:cNvPr>
                <p:cNvSpPr/>
                <p:nvPr/>
              </p:nvSpPr>
              <p:spPr>
                <a:xfrm>
                  <a:off x="10665957" y="3994890"/>
                  <a:ext cx="4140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en-US" dirty="0">
                      <a:solidFill>
                        <a:srgbClr val="0070C0"/>
                      </a:solidFill>
                      <a:cs typeface="Arial" panose="020B060402020202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1BA6261-E9FA-8949-B7F3-F0BE81777D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957" y="3994890"/>
                  <a:ext cx="41402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412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9743761" y="3230791"/>
            <a:ext cx="414024" cy="381195"/>
            <a:chOff x="9743761" y="4973627"/>
            <a:chExt cx="414024" cy="381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231157D-1CF3-1F4F-AD90-9175FC87289C}"/>
                    </a:ext>
                  </a:extLst>
                </p:cNvPr>
                <p:cNvSpPr/>
                <p:nvPr/>
              </p:nvSpPr>
              <p:spPr>
                <a:xfrm>
                  <a:off x="9743761" y="4973627"/>
                  <a:ext cx="414024" cy="3811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231157D-1CF3-1F4F-AD90-9175FC8728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3761" y="4973627"/>
                  <a:ext cx="414024" cy="381195"/>
                </a:xfrm>
                <a:prstGeom prst="rect">
                  <a:avLst/>
                </a:prstGeom>
                <a:blipFill>
                  <a:blip r:embed="rId4"/>
                  <a:stretch>
                    <a:fillRect l="-4412" t="-1587" r="-8824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ounded Rectangle 38"/>
            <p:cNvSpPr/>
            <p:nvPr/>
          </p:nvSpPr>
          <p:spPr>
            <a:xfrm>
              <a:off x="9753600" y="5017474"/>
              <a:ext cx="304800" cy="30480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9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8393723" y="2922956"/>
            <a:ext cx="2932725" cy="400110"/>
            <a:chOff x="8393723" y="2922956"/>
            <a:chExt cx="2932725" cy="400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388283-DFBD-C842-8750-33D298D3AEA8}"/>
                </a:ext>
              </a:extLst>
            </p:cNvPr>
            <p:cNvGrpSpPr/>
            <p:nvPr/>
          </p:nvGrpSpPr>
          <p:grpSpPr>
            <a:xfrm>
              <a:off x="9497648" y="2970611"/>
              <a:ext cx="1828800" cy="304800"/>
              <a:chOff x="6629400" y="2971800"/>
              <a:chExt cx="1828800" cy="304800"/>
            </a:xfrm>
          </p:grpSpPr>
          <p:sp>
            <p:nvSpPr>
              <p:cNvPr id="38" name="Rectangle 6">
                <a:extLst>
                  <a:ext uri="{FF2B5EF4-FFF2-40B4-BE49-F238E27FC236}">
                    <a16:creationId xmlns:a16="http://schemas.microsoft.com/office/drawing/2014/main" id="{F4011A0D-324E-874F-8B2F-CA579D6F5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2971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39" name="Rectangle 7">
                <a:extLst>
                  <a:ext uri="{FF2B5EF4-FFF2-40B4-BE49-F238E27FC236}">
                    <a16:creationId xmlns:a16="http://schemas.microsoft.com/office/drawing/2014/main" id="{850A170E-2AC4-CE49-BFD2-1FE48C730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0" name="Rectangle 9">
                <a:extLst>
                  <a:ext uri="{FF2B5EF4-FFF2-40B4-BE49-F238E27FC236}">
                    <a16:creationId xmlns:a16="http://schemas.microsoft.com/office/drawing/2014/main" id="{54EDEC18-CE18-C04E-9A62-DE8F39D41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28200056-7ACF-BB47-ABD5-194ACDC34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1461" y="2971800"/>
                <a:ext cx="311939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5E67B0FD-DCDA-5E40-8C0F-A8BAEE3B6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3400" y="2971800"/>
                <a:ext cx="304800" cy="304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43" name="Rectangle 6">
                <a:extLst>
                  <a:ext uri="{FF2B5EF4-FFF2-40B4-BE49-F238E27FC236}">
                    <a16:creationId xmlns:a16="http://schemas.microsoft.com/office/drawing/2014/main" id="{CB34539F-9A30-FC4C-BD48-84FD606EA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6661" y="2971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93723" y="2922956"/>
                  <a:ext cx="515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723" y="2922956"/>
                  <a:ext cx="515815" cy="40011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 for Frequency Estimation </a:t>
            </a:r>
            <a:r>
              <a:rPr lang="en-US" sz="4000" dirty="0" smtClean="0"/>
              <a:t>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23435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Count-Min (with one row):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 </m:t>
                    </m:r>
                    <m:box>
                      <m:box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box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Count-Min (with </a:t>
                </a:r>
                <a:r>
                  <a:rPr lang="en-US" b="1" i="1" dirty="0" smtClean="0"/>
                  <a:t>k</a:t>
                </a:r>
                <a:r>
                  <a:rPr lang="en-US" b="1" dirty="0" smtClean="0"/>
                  <a:t> rows):</a:t>
                </a:r>
              </a:p>
              <a:p>
                <a:pPr lvl="1"/>
                <a:r>
                  <a:rPr lang="en-US" dirty="0" smtClean="0"/>
                  <a:t>Maintain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arrays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9"/>
                              </m:r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m:rPr>
                                <m:brk m:alnAt="9"/>
                              </m:r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9"/>
                              </m:r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m:rPr>
                            <m:brk m:alnAt="9"/>
                          </m:r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lvl="1"/>
                <a:r>
                  <a:rPr lang="en-US" dirty="0" smtClean="0"/>
                  <a:t>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return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lim>
                    </m:limLow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endParaRPr lang="fa-IR" b="1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err="1" smtClean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 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234353" cy="4351338"/>
              </a:xfrm>
              <a:blipFill>
                <a:blip r:embed="rId3"/>
                <a:stretch>
                  <a:fillRect l="-244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47DC98B-8CAD-BD45-B066-2E7169C00B83}"/>
              </a:ext>
            </a:extLst>
          </p:cNvPr>
          <p:cNvGrpSpPr/>
          <p:nvPr/>
        </p:nvGrpSpPr>
        <p:grpSpPr>
          <a:xfrm>
            <a:off x="8583248" y="1981200"/>
            <a:ext cx="3048000" cy="990600"/>
            <a:chOff x="5715000" y="1981200"/>
            <a:chExt cx="3048000" cy="990600"/>
          </a:xfrm>
        </p:grpSpPr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DE635447-844E-0048-B11C-4CCF63334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981200"/>
              <a:ext cx="3048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2FEC31A7-67D0-AD4A-B54A-E424984E9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981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5F08F9C5-08AE-6549-A0CD-77C37183F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5061" y="2286000"/>
              <a:ext cx="153113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3A2974C8-0A8B-964D-A314-B9244FB08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2321" y="2286000"/>
              <a:ext cx="62387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Rectangle 18">
              <a:extLst>
                <a:ext uri="{FF2B5EF4-FFF2-40B4-BE49-F238E27FC236}">
                  <a16:creationId xmlns:a16="http://schemas.microsoft.com/office/drawing/2014/main" id="{44882BEA-9903-F84A-A019-3B6EDDC2E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1981200"/>
              <a:ext cx="297659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0" name="Rectangle 19">
              <a:extLst>
                <a:ext uri="{FF2B5EF4-FFF2-40B4-BE49-F238E27FC236}">
                  <a16:creationId xmlns:a16="http://schemas.microsoft.com/office/drawing/2014/main" id="{D4C4859F-6D57-3742-A08C-CE7C8715D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1981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1" name="Rectangle 21">
              <a:extLst>
                <a:ext uri="{FF2B5EF4-FFF2-40B4-BE49-F238E27FC236}">
                  <a16:creationId xmlns:a16="http://schemas.microsoft.com/office/drawing/2014/main" id="{76F9A336-3361-F448-9671-DA5C8F2CC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981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8589B9F2-96C7-754D-969E-66BCAA904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2286000"/>
              <a:ext cx="1219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Rectangle 23">
              <a:extLst>
                <a:ext uri="{FF2B5EF4-FFF2-40B4-BE49-F238E27FC236}">
                  <a16:creationId xmlns:a16="http://schemas.microsoft.com/office/drawing/2014/main" id="{E0F43045-B94D-394D-A0E3-25E16BDEA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599" y="1981200"/>
              <a:ext cx="319079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4" name="Line 25">
              <a:extLst>
                <a:ext uri="{FF2B5EF4-FFF2-40B4-BE49-F238E27FC236}">
                  <a16:creationId xmlns:a16="http://schemas.microsoft.com/office/drawing/2014/main" id="{1E6125DD-164E-4247-B07F-19876840D9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84382" y="2286000"/>
              <a:ext cx="326218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Rectangle 18">
              <a:extLst>
                <a:ext uri="{FF2B5EF4-FFF2-40B4-BE49-F238E27FC236}">
                  <a16:creationId xmlns:a16="http://schemas.microsoft.com/office/drawing/2014/main" id="{1F190F6F-DB9F-FC43-A39D-3A452EE89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7059" y="1981200"/>
              <a:ext cx="319079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6" name="Rectangle 18">
              <a:extLst>
                <a:ext uri="{FF2B5EF4-FFF2-40B4-BE49-F238E27FC236}">
                  <a16:creationId xmlns:a16="http://schemas.microsoft.com/office/drawing/2014/main" id="{7CBF5D13-3C73-0647-898C-AF8A5212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6139" y="1981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280E5A02-E654-1646-ADB3-F7227401A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0539" y="1981200"/>
              <a:ext cx="3048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aseline="0" dirty="0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F5202205-B626-CC42-A0EC-41234758D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9060" y="2286000"/>
              <a:ext cx="609599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11">
              <a:extLst>
                <a:ext uri="{FF2B5EF4-FFF2-40B4-BE49-F238E27FC236}">
                  <a16:creationId xmlns:a16="http://schemas.microsoft.com/office/drawing/2014/main" id="{00DE9F4E-E5D6-C341-85FB-EC82CD74D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8940" y="2286000"/>
              <a:ext cx="119778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Line 10">
              <a:extLst>
                <a:ext uri="{FF2B5EF4-FFF2-40B4-BE49-F238E27FC236}">
                  <a16:creationId xmlns:a16="http://schemas.microsoft.com/office/drawing/2014/main" id="{CAD152FB-C01E-8241-81A3-E2455CBDF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7000" y="2286000"/>
              <a:ext cx="892982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Line 12">
              <a:extLst>
                <a:ext uri="{FF2B5EF4-FFF2-40B4-BE49-F238E27FC236}">
                  <a16:creationId xmlns:a16="http://schemas.microsoft.com/office/drawing/2014/main" id="{95A4B37B-E6D8-9C4F-A191-E1DB49EAD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677" y="2286000"/>
              <a:ext cx="566763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Line 12">
              <a:extLst>
                <a:ext uri="{FF2B5EF4-FFF2-40B4-BE49-F238E27FC236}">
                  <a16:creationId xmlns:a16="http://schemas.microsoft.com/office/drawing/2014/main" id="{0007CD45-72A7-3547-9877-399EA2935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4760" y="2286000"/>
              <a:ext cx="26196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2985FB-CAD1-C64C-A89A-FE3BFE53D7C4}"/>
                  </a:ext>
                </a:extLst>
              </p:cNvPr>
              <p:cNvSpPr/>
              <p:nvPr/>
            </p:nvSpPr>
            <p:spPr>
              <a:xfrm>
                <a:off x="10718052" y="1953126"/>
                <a:ext cx="4140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A2985FB-CAD1-C64C-A89A-FE3BFE53D7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052" y="1953126"/>
                <a:ext cx="414024" cy="369332"/>
              </a:xfrm>
              <a:prstGeom prst="rect">
                <a:avLst/>
              </a:prstGeom>
              <a:blipFill>
                <a:blip r:embed="rId4"/>
                <a:stretch>
                  <a:fillRect l="-441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2">
            <a:extLst>
              <a:ext uri="{FF2B5EF4-FFF2-40B4-BE49-F238E27FC236}">
                <a16:creationId xmlns:a16="http://schemas.microsoft.com/office/drawing/2014/main" id="{0D1F48CF-67D2-7E47-8309-1DA5D5E978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61985" y="2294021"/>
            <a:ext cx="907261" cy="68580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393723" y="2306828"/>
            <a:ext cx="2939864" cy="2055681"/>
            <a:chOff x="8393723" y="2306828"/>
            <a:chExt cx="2939864" cy="205568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6A80A9-A7FE-9F49-B636-35B9EAC61C0F}"/>
                </a:ext>
              </a:extLst>
            </p:cNvPr>
            <p:cNvGrpSpPr/>
            <p:nvPr/>
          </p:nvGrpSpPr>
          <p:grpSpPr>
            <a:xfrm>
              <a:off x="10581279" y="2306828"/>
              <a:ext cx="644246" cy="1716142"/>
              <a:chOff x="7713031" y="2306828"/>
              <a:chExt cx="644246" cy="1716142"/>
            </a:xfrm>
          </p:grpSpPr>
          <p:sp>
            <p:nvSpPr>
              <p:cNvPr id="80" name="Line 12">
                <a:extLst>
                  <a:ext uri="{FF2B5EF4-FFF2-40B4-BE49-F238E27FC236}">
                    <a16:creationId xmlns:a16="http://schemas.microsoft.com/office/drawing/2014/main" id="{25A8CEF8-F968-614D-8B6E-981BA55F3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3031" y="2306828"/>
                <a:ext cx="289317" cy="1182742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" name="Line 12">
                <a:extLst>
                  <a:ext uri="{FF2B5EF4-FFF2-40B4-BE49-F238E27FC236}">
                    <a16:creationId xmlns:a16="http://schemas.microsoft.com/office/drawing/2014/main" id="{CAFDA424-781B-C947-AC1B-CE5EBE1C5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3698" y="2306828"/>
                <a:ext cx="353579" cy="1716142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393723" y="3481757"/>
              <a:ext cx="2939864" cy="400110"/>
              <a:chOff x="8393723" y="3481757"/>
              <a:chExt cx="2939864" cy="40011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D5334A1-3E9F-1C40-8CE5-B97746E617B2}"/>
                  </a:ext>
                </a:extLst>
              </p:cNvPr>
              <p:cNvGrpSpPr/>
              <p:nvPr/>
            </p:nvGrpSpPr>
            <p:grpSpPr>
              <a:xfrm>
                <a:off x="9504787" y="3529412"/>
                <a:ext cx="1828800" cy="304800"/>
                <a:chOff x="6629400" y="2971800"/>
                <a:chExt cx="1828800" cy="304800"/>
              </a:xfrm>
            </p:grpSpPr>
            <p:sp>
              <p:nvSpPr>
                <p:cNvPr id="64" name="Rectangle 6">
                  <a:extLst>
                    <a:ext uri="{FF2B5EF4-FFF2-40B4-BE49-F238E27FC236}">
                      <a16:creationId xmlns:a16="http://schemas.microsoft.com/office/drawing/2014/main" id="{E4F54BC1-9471-864B-9506-AE8368409E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200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65" name="Rectangle 7">
                  <a:extLst>
                    <a:ext uri="{FF2B5EF4-FFF2-40B4-BE49-F238E27FC236}">
                      <a16:creationId xmlns:a16="http://schemas.microsoft.com/office/drawing/2014/main" id="{A29C709D-D968-A440-ABFF-932A627778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66" name="Rectangle 9">
                  <a:extLst>
                    <a:ext uri="{FF2B5EF4-FFF2-40B4-BE49-F238E27FC236}">
                      <a16:creationId xmlns:a16="http://schemas.microsoft.com/office/drawing/2014/main" id="{4D7F469F-6A1E-AB44-84AB-55B678D2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67" name="Rectangle 16">
                  <a:extLst>
                    <a:ext uri="{FF2B5EF4-FFF2-40B4-BE49-F238E27FC236}">
                      <a16:creationId xmlns:a16="http://schemas.microsoft.com/office/drawing/2014/main" id="{4539C09C-BBDA-994E-81D0-D62C77DF62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1461" y="2971800"/>
                  <a:ext cx="31193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68" name="Rectangle 17">
                  <a:extLst>
                    <a:ext uri="{FF2B5EF4-FFF2-40B4-BE49-F238E27FC236}">
                      <a16:creationId xmlns:a16="http://schemas.microsoft.com/office/drawing/2014/main" id="{5AA688C9-8D32-3C49-80A3-C00EB18FA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3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69" name="Rectangle 6">
                  <a:extLst>
                    <a:ext uri="{FF2B5EF4-FFF2-40B4-BE49-F238E27FC236}">
                      <a16:creationId xmlns:a16="http://schemas.microsoft.com/office/drawing/2014/main" id="{4E47DDD7-410D-FA4D-A8AA-FC2E641EE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6661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8393723" y="3481757"/>
                    <a:ext cx="5158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3723" y="3481757"/>
                    <a:ext cx="515815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/>
            <p:cNvGrpSpPr/>
            <p:nvPr/>
          </p:nvGrpSpPr>
          <p:grpSpPr>
            <a:xfrm>
              <a:off x="8393723" y="3962399"/>
              <a:ext cx="2939864" cy="400110"/>
              <a:chOff x="8393723" y="3962399"/>
              <a:chExt cx="2939864" cy="40011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6D8C56-BA60-F548-81D5-FC7BC3937850}"/>
                  </a:ext>
                </a:extLst>
              </p:cNvPr>
              <p:cNvGrpSpPr/>
              <p:nvPr/>
            </p:nvGrpSpPr>
            <p:grpSpPr>
              <a:xfrm>
                <a:off x="9504787" y="4010054"/>
                <a:ext cx="1828800" cy="304800"/>
                <a:chOff x="6629400" y="2971800"/>
                <a:chExt cx="1828800" cy="304800"/>
              </a:xfrm>
            </p:grpSpPr>
            <p:sp>
              <p:nvSpPr>
                <p:cNvPr id="71" name="Rectangle 6">
                  <a:extLst>
                    <a:ext uri="{FF2B5EF4-FFF2-40B4-BE49-F238E27FC236}">
                      <a16:creationId xmlns:a16="http://schemas.microsoft.com/office/drawing/2014/main" id="{EB03C800-B544-E041-8C04-C7E68DF14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200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72" name="Rectangle 7">
                  <a:extLst>
                    <a:ext uri="{FF2B5EF4-FFF2-40B4-BE49-F238E27FC236}">
                      <a16:creationId xmlns:a16="http://schemas.microsoft.com/office/drawing/2014/main" id="{926AA3CC-3007-EA48-8179-5CE00E759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73" name="Rectangle 9">
                  <a:extLst>
                    <a:ext uri="{FF2B5EF4-FFF2-40B4-BE49-F238E27FC236}">
                      <a16:creationId xmlns:a16="http://schemas.microsoft.com/office/drawing/2014/main" id="{92092620-E078-7E42-99CC-B23A83E62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74" name="Rectangle 16">
                  <a:extLst>
                    <a:ext uri="{FF2B5EF4-FFF2-40B4-BE49-F238E27FC236}">
                      <a16:creationId xmlns:a16="http://schemas.microsoft.com/office/drawing/2014/main" id="{A8A2C77B-D40F-9A43-82DD-D4A52038DE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1461" y="2971800"/>
                  <a:ext cx="31193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75" name="Rectangle 17">
                  <a:extLst>
                    <a:ext uri="{FF2B5EF4-FFF2-40B4-BE49-F238E27FC236}">
                      <a16:creationId xmlns:a16="http://schemas.microsoft.com/office/drawing/2014/main" id="{CC0E474F-23D0-AC48-85CB-705F1B3BF4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3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76" name="Rectangle 6">
                  <a:extLst>
                    <a:ext uri="{FF2B5EF4-FFF2-40B4-BE49-F238E27FC236}">
                      <a16:creationId xmlns:a16="http://schemas.microsoft.com/office/drawing/2014/main" id="{DC15A838-87DF-9041-9A67-BC89D5033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6661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8393723" y="3962399"/>
                    <a:ext cx="51581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3723" y="3962399"/>
                    <a:ext cx="515815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036193"/>
                  </p:ext>
                </p:extLst>
              </p:nvPr>
            </p:nvGraphicFramePr>
            <p:xfrm>
              <a:off x="6373446" y="4674250"/>
              <a:ext cx="5310554" cy="2014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6585">
                      <a:extLst>
                        <a:ext uri="{9D8B030D-6E8A-4147-A177-3AD203B41FA5}">
                          <a16:colId xmlns:a16="http://schemas.microsoft.com/office/drawing/2014/main" val="979476788"/>
                        </a:ext>
                      </a:extLst>
                    </a:gridCol>
                    <a:gridCol w="1906953">
                      <a:extLst>
                        <a:ext uri="{9D8B030D-6E8A-4147-A177-3AD203B41FA5}">
                          <a16:colId xmlns:a16="http://schemas.microsoft.com/office/drawing/2014/main" val="808574871"/>
                        </a:ext>
                      </a:extLst>
                    </a:gridCol>
                    <a:gridCol w="1227016">
                      <a:extLst>
                        <a:ext uri="{9D8B030D-6E8A-4147-A177-3AD203B41FA5}">
                          <a16:colId xmlns:a16="http://schemas.microsoft.com/office/drawing/2014/main" val="31131308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Space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Error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8014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Count-Min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13938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Count-Sketch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sz="2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sz="2400" b="0" i="1" dirty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unc>
                                  <m:funcPr>
                                    <m:ctrlP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6138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036193"/>
                  </p:ext>
                </p:extLst>
              </p:nvPr>
            </p:nvGraphicFramePr>
            <p:xfrm>
              <a:off x="6373446" y="4674250"/>
              <a:ext cx="5310554" cy="20144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76585">
                      <a:extLst>
                        <a:ext uri="{9D8B030D-6E8A-4147-A177-3AD203B41FA5}">
                          <a16:colId xmlns:a16="http://schemas.microsoft.com/office/drawing/2014/main" val="979476788"/>
                        </a:ext>
                      </a:extLst>
                    </a:gridCol>
                    <a:gridCol w="1906953">
                      <a:extLst>
                        <a:ext uri="{9D8B030D-6E8A-4147-A177-3AD203B41FA5}">
                          <a16:colId xmlns:a16="http://schemas.microsoft.com/office/drawing/2014/main" val="808574871"/>
                        </a:ext>
                      </a:extLst>
                    </a:gridCol>
                    <a:gridCol w="1227016">
                      <a:extLst>
                        <a:ext uri="{9D8B030D-6E8A-4147-A177-3AD203B41FA5}">
                          <a16:colId xmlns:a16="http://schemas.microsoft.com/office/drawing/2014/main" val="311313084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Space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Error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801473"/>
                      </a:ext>
                    </a:extLst>
                  </a:tr>
                  <a:tr h="77863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Count-Min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14013" t="-63566" r="-64650" b="-100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34328" t="-63566" r="-995" b="-100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1393814"/>
                      </a:ext>
                    </a:extLst>
                  </a:tr>
                  <a:tr h="778637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Count-Sketch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013" t="-164844" r="-6465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34328" t="-164844" r="-995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1389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68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734" y="997436"/>
            <a:ext cx="10515600" cy="1218989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/>
              <a:t>Source of Error?</a:t>
            </a:r>
            <a:endParaRPr lang="en-US" sz="6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85191" y="3379306"/>
            <a:ext cx="10664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</a:rPr>
              <a:t>Avoid Collisions</a:t>
            </a:r>
            <a:r>
              <a:rPr lang="en-US" sz="6600" i="1" dirty="0"/>
              <a:t>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86578" y="4442792"/>
            <a:ext cx="11618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with Heavy (i.e. frequent) Items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921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1162</Words>
  <Application>Microsoft Office PowerPoint</Application>
  <PresentationFormat>Widescreen</PresentationFormat>
  <Paragraphs>330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Courier New</vt:lpstr>
      <vt:lpstr>Lato</vt:lpstr>
      <vt:lpstr>Wingdings</vt:lpstr>
      <vt:lpstr>Office Theme</vt:lpstr>
      <vt:lpstr>Acrobat Document</vt:lpstr>
      <vt:lpstr>(Learned) Frequency Estimation Algorithms</vt:lpstr>
      <vt:lpstr>Massive Streams</vt:lpstr>
      <vt:lpstr>Streaming Model</vt:lpstr>
      <vt:lpstr>Frequency Estimation Problem</vt:lpstr>
      <vt:lpstr>Learning-Based Approaches</vt:lpstr>
      <vt:lpstr>Why Learning Can Help</vt:lpstr>
      <vt:lpstr>Sketches for Frequency Estimation</vt:lpstr>
      <vt:lpstr>Sketches for Frequency Estimation (contd.)</vt:lpstr>
      <vt:lpstr>Source of Error?</vt:lpstr>
      <vt:lpstr>Learning-based Frequency Estimation</vt:lpstr>
      <vt:lpstr>Empirical Evaluation</vt:lpstr>
      <vt:lpstr>Theoretical Results</vt:lpstr>
      <vt:lpstr>Theoretical Results</vt:lpstr>
      <vt:lpstr>How “Heavyhitters” Oracle helps</vt:lpstr>
      <vt:lpstr>How “Heavyhitters” Oracle helps</vt:lpstr>
      <vt:lpstr>How “Heavyhitters” Oracle helps</vt:lpstr>
      <vt:lpstr>How “Heavyhitters” Oracle helps</vt:lpstr>
      <vt:lpstr>How “Heavyhitters” Oracle helps (contd.)</vt:lpstr>
      <vt:lpstr>How “Heavyhitters” Oracle helps (contd.)</vt:lpstr>
      <vt:lpstr>How “Heavyhitters” Oracle helps (contd.)</vt:lpstr>
      <vt:lpstr>Empirical 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(Learned) Frequency Estimation Algorithms</dc:title>
  <dc:creator>Windows User</dc:creator>
  <cp:lastModifiedBy>Windows User</cp:lastModifiedBy>
  <cp:revision>74</cp:revision>
  <dcterms:created xsi:type="dcterms:W3CDTF">2019-08-10T16:57:16Z</dcterms:created>
  <dcterms:modified xsi:type="dcterms:W3CDTF">2019-08-12T23:17:35Z</dcterms:modified>
</cp:coreProperties>
</file>