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8"/>
  </p:notesMasterIdLst>
  <p:sldIdLst>
    <p:sldId id="272" r:id="rId2"/>
    <p:sldId id="274" r:id="rId3"/>
    <p:sldId id="339" r:id="rId4"/>
    <p:sldId id="275" r:id="rId5"/>
    <p:sldId id="277" r:id="rId6"/>
    <p:sldId id="278" r:id="rId7"/>
    <p:sldId id="338" r:id="rId8"/>
    <p:sldId id="326" r:id="rId9"/>
    <p:sldId id="340" r:id="rId10"/>
    <p:sldId id="319" r:id="rId11"/>
    <p:sldId id="321" r:id="rId12"/>
    <p:sldId id="322" r:id="rId13"/>
    <p:sldId id="317" r:id="rId14"/>
    <p:sldId id="332" r:id="rId15"/>
    <p:sldId id="333" r:id="rId16"/>
    <p:sldId id="300" r:id="rId17"/>
    <p:sldId id="341" r:id="rId18"/>
    <p:sldId id="344" r:id="rId19"/>
    <p:sldId id="342" r:id="rId20"/>
    <p:sldId id="293" r:id="rId21"/>
    <p:sldId id="294" r:id="rId22"/>
    <p:sldId id="298" r:id="rId23"/>
    <p:sldId id="301" r:id="rId24"/>
    <p:sldId id="302" r:id="rId25"/>
    <p:sldId id="303" r:id="rId26"/>
    <p:sldId id="305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Libre Franklin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, Le" initials="SL" lastIdx="1" clrIdx="0">
    <p:extLst>
      <p:ext uri="{19B8F6BF-5375-455C-9EA6-DF929625EA0E}">
        <p15:presenceInfo xmlns:p15="http://schemas.microsoft.com/office/powerpoint/2012/main" userId="S::song9@gatech.edu::fa328998-38e1-4e01-97a4-402bed565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00"/>
    <a:srgbClr val="0000FF"/>
    <a:srgbClr val="BFBFBF"/>
    <a:srgbClr val="00B000"/>
    <a:srgbClr val="A63603"/>
    <a:srgbClr val="FDC592"/>
    <a:srgbClr val="E6540C"/>
    <a:srgbClr val="A63604"/>
    <a:srgbClr val="FDC089"/>
    <a:srgbClr val="E65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313" autoAdjust="0"/>
  </p:normalViewPr>
  <p:slideViewPr>
    <p:cSldViewPr snapToGrid="0">
      <p:cViewPr varScale="1">
        <p:scale>
          <a:sx n="85" d="100"/>
          <a:sy n="85" d="100"/>
        </p:scale>
        <p:origin x="6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db97eada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db97eada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033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db97eada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db97eada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100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db97eada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db97eada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728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db97eada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db97eada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d43daabd2_2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d43daabd2_2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70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d43daabd2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d43daabd2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46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db97eada5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db97eada5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471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43daabd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43daabd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399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d43daabd2_2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Google Shape;391;g5d43daabd2_2_278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indent="-355600">
                  <a:buSzPts val="2000"/>
                </a:pPr>
                <a:r>
                  <a:rPr lang="en-US" sz="2000" dirty="0">
                    <a:solidFill>
                      <a:schemeClr val="tx1"/>
                    </a:solidFill>
                  </a:rPr>
                  <a:t>Guide progressive expansion</a:t>
                </a:r>
              </a:p>
              <a:p>
                <a:pPr indent="-355600">
                  <a:buSzPts val="2000"/>
                </a:pPr>
                <a:r>
                  <a:rPr lang="en-US" sz="2000" dirty="0">
                    <a:solidFill>
                      <a:schemeClr val="tx1"/>
                    </a:solidFill>
                  </a:rPr>
                  <a:t>Naively applying UCB is not doable since:</a:t>
                </a:r>
                <a:r>
                  <a:rPr lang="en-US" sz="2000" dirty="0"/>
                  <a:t> 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dirty="0"/>
                  <a:t>The number of arms for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𝑝𝑎𝑟𝑒𝑛𝑡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changing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grows;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dirty="0">
                    <a:solidFill>
                      <a:schemeClr val="tx1"/>
                    </a:solidFill>
                  </a:rPr>
                  <a:t>The arms for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continuous</a:t>
                </a:r>
                <a:r>
                  <a:rPr lang="en-US" dirty="0">
                    <a:solidFill>
                      <a:schemeClr val="tx1"/>
                    </a:solidFill>
                  </a:rPr>
                  <a:t>;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>
                    <a:solidFill>
                      <a:schemeClr val="tx1"/>
                    </a:solidFill>
                  </a:rPr>
                  <a:t>Reward obtained from random roll-out is extremely sparse.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91" name="Google Shape;391;g5d43daabd2_2_278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indent="-355600">
                  <a:buSzPts val="2000"/>
                </a:pPr>
                <a:r>
                  <a:rPr lang="en-US" sz="2000" dirty="0">
                    <a:solidFill>
                      <a:schemeClr val="tx1"/>
                    </a:solidFill>
                  </a:rPr>
                  <a:t>Guide progressive expansion</a:t>
                </a:r>
              </a:p>
              <a:p>
                <a:pPr indent="-355600">
                  <a:buSzPts val="2000"/>
                </a:pPr>
                <a:r>
                  <a:rPr lang="en-US" sz="2000" dirty="0">
                    <a:solidFill>
                      <a:schemeClr val="tx1"/>
                    </a:solidFill>
                  </a:rPr>
                  <a:t>Naively applying UCB is not doable since:</a:t>
                </a:r>
                <a:r>
                  <a:rPr lang="en-US" sz="2000" dirty="0"/>
                  <a:t> 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dirty="0"/>
                  <a:t>The number of arms for sampling </a:t>
                </a:r>
                <a:r>
                  <a:rPr lang="en-US" b="0" i="0">
                    <a:latin typeface="Cambria Math" panose="02040503050406030204" pitchFamily="18" charset="0"/>
                  </a:rPr>
                  <a:t>𝑠_𝑝𝑎𝑟𝑒𝑛𝑡</a:t>
                </a:r>
                <a:r>
                  <a:rPr lang="en-US" sz="2000" dirty="0">
                    <a:solidFill>
                      <a:schemeClr val="tx1"/>
                    </a:solidFill>
                  </a:rPr>
                  <a:t> is changing as </a:t>
                </a:r>
                <a:r>
                  <a:rPr lang="en-US" sz="20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𝒯</a:t>
                </a:r>
                <a:r>
                  <a:rPr lang="en-US" sz="2000" dirty="0">
                    <a:solidFill>
                      <a:schemeClr val="tx1"/>
                    </a:solidFill>
                  </a:rPr>
                  <a:t> grows;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dirty="0">
                    <a:solidFill>
                      <a:schemeClr val="tx1"/>
                    </a:solidFill>
                  </a:rPr>
                  <a:t>The arms for sampling </a:t>
                </a:r>
                <a:r>
                  <a:rPr 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𝑠_𝑛𝑒𝑤</a:t>
                </a:r>
                <a:r>
                  <a:rPr lang="en-US" sz="2000" dirty="0">
                    <a:solidFill>
                      <a:schemeClr val="tx1"/>
                    </a:solidFill>
                  </a:rPr>
                  <a:t> are continuous</a:t>
                </a:r>
                <a:r>
                  <a:rPr lang="en-US" dirty="0">
                    <a:solidFill>
                      <a:schemeClr val="tx1"/>
                    </a:solidFill>
                  </a:rPr>
                  <a:t>;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>
                    <a:solidFill>
                      <a:schemeClr val="tx1"/>
                    </a:solidFill>
                  </a:rPr>
                  <a:t>Reward obtained from random roll-out is extremely sparse.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797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d43daabd2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d43daabd2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52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d43daab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d43daabd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d43daabd2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d43daabd2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db97eada5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5db97eada5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d43daabd2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0" name="Google Shape;600;g5d43daabd2_2_17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indent="-355600">
                  <a:buSzPts val="2000"/>
                </a:pPr>
                <a:r>
                  <a:rPr lang="en-US" dirty="0"/>
                  <a:t>NEXT				</a:t>
                </a:r>
                <a:r>
                  <a:rPr lang="en-US" sz="2000" dirty="0"/>
                  <a:t>-- MSIL using training set.</a:t>
                </a:r>
                <a:endParaRPr lang="en-US" dirty="0"/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NEXT-KS			-- use kernel smoothing to define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NEXT-GP			-- use Gaussian process to define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558800" lvl="1" indent="0">
                  <a:spcBef>
                    <a:spcPts val="0"/>
                  </a:spcBef>
                  <a:buSzPts val="2000"/>
                  <a:buNone/>
                </a:pPr>
                <a:endParaRPr lang="en-US" sz="2000" dirty="0"/>
              </a:p>
              <a:p>
                <a:pPr indent="-355600">
                  <a:buSzPts val="2000"/>
                </a:pPr>
                <a:r>
                  <a:rPr lang="en-US" dirty="0"/>
                  <a:t>Traditional TSA			</a:t>
                </a:r>
                <a:r>
                  <a:rPr lang="en-US" sz="2000" dirty="0"/>
                  <a:t>-- no training needed.</a:t>
                </a:r>
                <a:endParaRPr lang="en-US" dirty="0"/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RRT*				-- TSA representative.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BIT*				-- One of the most effective sampling-					based planning algorithm.</a:t>
                </a:r>
              </a:p>
              <a:p>
                <a:pPr marL="558800" lvl="1" indent="0">
                  <a:spcBef>
                    <a:spcPts val="0"/>
                  </a:spcBef>
                  <a:buSzPts val="2000"/>
                  <a:buNone/>
                </a:pPr>
                <a:endParaRPr lang="en-US" sz="2000" dirty="0"/>
              </a:p>
              <a:p>
                <a:pPr indent="-355600">
                  <a:buSzPts val="2000"/>
                </a:pPr>
                <a:r>
                  <a:rPr lang="en-US" dirty="0"/>
                  <a:t>Learning-based TSA		</a:t>
                </a:r>
                <a:r>
                  <a:rPr lang="en-US" sz="2000" dirty="0"/>
                  <a:t>-- SL/RL using training set.</a:t>
                </a:r>
                <a:endParaRPr lang="en-US" dirty="0"/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CVAE-plan			-- supervised by RRT* output.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Reinforce-plan			-- use a learned rejection sampling 					policy trained by REINFORCE</a:t>
                </a:r>
                <a:endParaRPr dirty="0"/>
              </a:p>
            </p:txBody>
          </p:sp>
        </mc:Choice>
        <mc:Fallback xmlns="">
          <p:sp>
            <p:nvSpPr>
              <p:cNvPr id="600" name="Google Shape;600;g5d43daabd2_2_17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indent="-355600">
                  <a:buSzPts val="2000"/>
                </a:pPr>
                <a:r>
                  <a:rPr lang="en-US" dirty="0"/>
                  <a:t>NEXT				</a:t>
                </a:r>
                <a:r>
                  <a:rPr lang="en-US" sz="2000" dirty="0"/>
                  <a:t>-- MSIL using training set.</a:t>
                </a:r>
                <a:endParaRPr lang="en-US" dirty="0"/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NEXT-KS			-- use kernel smoothing to define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𝜙</a:t>
                </a:r>
                <a:r>
                  <a:rPr lang="en-US" sz="2000" dirty="0"/>
                  <a:t>.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NEXT-GP			-- use Gaussian process to define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𝜙</a:t>
                </a:r>
                <a:r>
                  <a:rPr lang="en-US" sz="2000" dirty="0"/>
                  <a:t>.</a:t>
                </a:r>
              </a:p>
              <a:p>
                <a:pPr marL="558800" lvl="1" indent="0">
                  <a:spcBef>
                    <a:spcPts val="0"/>
                  </a:spcBef>
                  <a:buSzPts val="2000"/>
                  <a:buNone/>
                </a:pPr>
                <a:endParaRPr lang="en-US" sz="2000" dirty="0"/>
              </a:p>
              <a:p>
                <a:pPr indent="-355600">
                  <a:buSzPts val="2000"/>
                </a:pPr>
                <a:r>
                  <a:rPr lang="en-US" dirty="0"/>
                  <a:t>Traditional TSA			</a:t>
                </a:r>
                <a:r>
                  <a:rPr lang="en-US" sz="2000" dirty="0"/>
                  <a:t>-- no training needed.</a:t>
                </a:r>
                <a:endParaRPr lang="en-US" dirty="0"/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RRT*				-- TSA representative.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BIT*				-- One of the most effective sampling-					based planning algorithm.</a:t>
                </a:r>
              </a:p>
              <a:p>
                <a:pPr marL="558800" lvl="1" indent="0">
                  <a:spcBef>
                    <a:spcPts val="0"/>
                  </a:spcBef>
                  <a:buSzPts val="2000"/>
                  <a:buNone/>
                </a:pPr>
                <a:endParaRPr lang="en-US" sz="2000" dirty="0"/>
              </a:p>
              <a:p>
                <a:pPr indent="-355600">
                  <a:buSzPts val="2000"/>
                </a:pPr>
                <a:r>
                  <a:rPr lang="en-US" dirty="0"/>
                  <a:t>Learning-based TSA		</a:t>
                </a:r>
                <a:r>
                  <a:rPr lang="en-US" sz="2000" dirty="0"/>
                  <a:t>-- SL/RL using training set.</a:t>
                </a:r>
                <a:endParaRPr lang="en-US" dirty="0"/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CVAE-plan			-- supervised by RRT* output.</a:t>
                </a:r>
              </a:p>
              <a:p>
                <a:pPr lvl="1" indent="-355600">
                  <a:spcBef>
                    <a:spcPts val="0"/>
                  </a:spcBef>
                  <a:buSzPts val="2000"/>
                </a:pPr>
                <a:r>
                  <a:rPr lang="en-US" sz="2000" dirty="0"/>
                  <a:t>Reinforce-plan			-- use a learned rejection sampling 					policy trained by REINFORCE</a:t>
                </a:r>
                <a:endParaRPr dirty="0"/>
              </a:p>
            </p:txBody>
          </p:sp>
        </mc:Fallback>
      </mc:AlternateContent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5db97eada5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5db97eada5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db97eada5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db97eada5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db97eada5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db97eada5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5d43daabd2_2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5d43daabd2_2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d43daab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d43daabd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21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b97eada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b97eada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latin typeface="Libre Franklin" panose="00000500000000000000" charset="0"/>
              </a:rPr>
              <a:t>Free space doesn’t have an easy-to-optimize parametric form.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98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43daabd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43daabd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43daabd2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43daabd2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The performance of TSA heavily depends on the quality of the samples.</a:t>
            </a:r>
            <a:endParaRPr lang="en-US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However, TSA typically samples from uniform random distributions, which is very uninformative and inefficient, especially in high dimensions.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sz="1200" dirty="0"/>
              <a:t>Need a more effective sampler to bias search in promising directions.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43daabd2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43daabd2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SzPts val="2000"/>
            </a:pPr>
            <a:r>
              <a:rPr lang="en-US" sz="1200" dirty="0"/>
              <a:t>However, TSA does not improve itself after seeing/solving many similar problems.</a:t>
            </a:r>
          </a:p>
          <a:p>
            <a:pPr indent="-355600">
              <a:buSzPts val="2000"/>
            </a:pPr>
            <a:r>
              <a:rPr lang="en-US" sz="1200" dirty="0"/>
              <a:t>Need to exploit past planning experience.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91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43daabd2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43daabd2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SzPts val="2000"/>
            </a:pPr>
            <a:r>
              <a:rPr lang="en-US" sz="1200" dirty="0"/>
              <a:t>However, TSA does not improve itself after seeing/solving many similar problems.</a:t>
            </a:r>
          </a:p>
          <a:p>
            <a:pPr indent="-355600">
              <a:buSzPts val="2000"/>
            </a:pPr>
            <a:r>
              <a:rPr lang="en-US" sz="1200" dirty="0"/>
              <a:t>Need to exploit past planning experience.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69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43daabd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43daabd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21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  <a:defRPr sz="6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1194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938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98200" cy="69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848783"/>
            <a:ext cx="10998200" cy="53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.jp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0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90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10" Type="http://schemas.openxmlformats.org/officeDocument/2006/relationships/image" Target="../media/image14.png"/><Relationship Id="rId4" Type="http://schemas.openxmlformats.org/officeDocument/2006/relationships/image" Target="../media/image7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85033" y="923778"/>
            <a:ext cx="9221933" cy="2145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800" dirty="0"/>
              <a:t>Learning to Plan via Neural Exploration-Exploitation Trees  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760286" y="3619892"/>
            <a:ext cx="8520600" cy="911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SzPts val="3700"/>
            </a:pPr>
            <a:r>
              <a:rPr lang="en-US" sz="4000" dirty="0"/>
              <a:t>Le Song</a:t>
            </a:r>
            <a:endParaRPr lang="en-US" dirty="0"/>
          </a:p>
          <a:p>
            <a:pPr marL="0" lvl="0" indent="0">
              <a:lnSpc>
                <a:spcPct val="70000"/>
              </a:lnSpc>
              <a:buSzPts val="2960"/>
            </a:pPr>
            <a:endParaRPr lang="en-US" sz="3200" dirty="0"/>
          </a:p>
          <a:p>
            <a:pPr marL="0" lvl="0" indent="0">
              <a:lnSpc>
                <a:spcPct val="70000"/>
              </a:lnSpc>
              <a:buSzPts val="2220"/>
            </a:pPr>
            <a:r>
              <a:rPr lang="en-US" dirty="0"/>
              <a:t>Georgia Tech</a:t>
            </a:r>
          </a:p>
          <a:p>
            <a:pPr marL="0" lvl="0" indent="0">
              <a:lnSpc>
                <a:spcPct val="70000"/>
              </a:lnSpc>
              <a:buSzPts val="2220"/>
            </a:pPr>
            <a:r>
              <a:rPr lang="en-US" dirty="0"/>
              <a:t>Joint work with </a:t>
            </a:r>
            <a:r>
              <a:rPr lang="en-US" dirty="0" err="1"/>
              <a:t>Binghong</a:t>
            </a:r>
            <a:r>
              <a:rPr lang="en-US" dirty="0"/>
              <a:t> Chen and Bo Dai</a:t>
            </a:r>
          </a:p>
          <a:p>
            <a:pPr marL="0" lvl="0" indent="0">
              <a:lnSpc>
                <a:spcPct val="70000"/>
              </a:lnSpc>
              <a:buSzPts val="2220"/>
            </a:pPr>
            <a:endParaRPr lang="en-US" dirty="0"/>
          </a:p>
          <a:p>
            <a:pPr marL="0" lvl="0" indent="0">
              <a:lnSpc>
                <a:spcPct val="70000"/>
              </a:lnSpc>
              <a:buSzPts val="2220"/>
            </a:pPr>
            <a:endParaRPr lang="en-US" dirty="0"/>
          </a:p>
          <a:p>
            <a:pPr marL="0" lvl="0" indent="0">
              <a:lnSpc>
                <a:spcPct val="70000"/>
              </a:lnSpc>
              <a:buSzPts val="2220"/>
            </a:pPr>
            <a:endParaRPr lang="en-US" dirty="0"/>
          </a:p>
          <a:p>
            <a:pPr marL="0" lvl="0" indent="0">
              <a:lnSpc>
                <a:spcPct val="70000"/>
              </a:lnSpc>
              <a:buSzPts val="2220"/>
            </a:pPr>
            <a:endParaRPr lang="en-US" dirty="0"/>
          </a:p>
          <a:p>
            <a:pPr marL="0" lvl="0" indent="0">
              <a:lnSpc>
                <a:spcPct val="70000"/>
              </a:lnSpc>
              <a:buSzPts val="2220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480" y="2081030"/>
            <a:ext cx="8520602" cy="295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/>
          <p:nvPr/>
        </p:nvSpPr>
        <p:spPr>
          <a:xfrm>
            <a:off x="1912625" y="2766625"/>
            <a:ext cx="459900" cy="7089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32"/>
          <p:cNvSpPr txBox="1"/>
          <p:nvPr/>
        </p:nvSpPr>
        <p:spPr>
          <a:xfrm>
            <a:off x="1524000" y="1356875"/>
            <a:ext cx="26037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>
                <a:solidFill>
                  <a:srgbClr val="0000FF"/>
                </a:solidFill>
              </a:rPr>
              <a:t>Workspace state, i.e. spatial locations</a:t>
            </a:r>
            <a:endParaRPr sz="2000">
              <a:solidFill>
                <a:srgbClr val="0000FF"/>
              </a:solidFill>
            </a:endParaRPr>
          </a:p>
        </p:txBody>
      </p:sp>
      <p:cxnSp>
        <p:nvCxnSpPr>
          <p:cNvPr id="252" name="Google Shape;252;p32"/>
          <p:cNvCxnSpPr>
            <a:endCxn id="250" idx="0"/>
          </p:cNvCxnSpPr>
          <p:nvPr/>
        </p:nvCxnSpPr>
        <p:spPr>
          <a:xfrm flipH="1">
            <a:off x="2142575" y="2034325"/>
            <a:ext cx="21000" cy="73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32"/>
          <p:cNvSpPr txBox="1"/>
          <p:nvPr/>
        </p:nvSpPr>
        <p:spPr>
          <a:xfrm>
            <a:off x="2706900" y="5381700"/>
            <a:ext cx="67782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>
                <a:solidFill>
                  <a:schemeClr val="tx1"/>
                </a:solidFill>
              </a:rPr>
              <a:t>Attention-based state embedding module. For illustration purpose, assume workspace is 2d and map shape is 3x3.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9" name="Google Shape;67;p15">
            <a:extLst>
              <a:ext uri="{FF2B5EF4-FFF2-40B4-BE49-F238E27FC236}">
                <a16:creationId xmlns:a16="http://schemas.microsoft.com/office/drawing/2014/main" id="{A8860A51-7A14-4729-817D-00F4538313C0}"/>
              </a:ext>
            </a:extLst>
          </p:cNvPr>
          <p:cNvSpPr txBox="1">
            <a:spLocks/>
          </p:cNvSpPr>
          <p:nvPr/>
        </p:nvSpPr>
        <p:spPr>
          <a:xfrm>
            <a:off x="1160481" y="17276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Attention-based State Embedding</a:t>
            </a:r>
            <a:endParaRPr lang="en-US" sz="4000" dirty="0"/>
          </a:p>
        </p:txBody>
      </p:sp>
      <p:sp>
        <p:nvSpPr>
          <p:cNvPr id="10" name="Google Shape;265;p33">
            <a:extLst>
              <a:ext uri="{FF2B5EF4-FFF2-40B4-BE49-F238E27FC236}">
                <a16:creationId xmlns:a16="http://schemas.microsoft.com/office/drawing/2014/main" id="{777669D1-D0C4-4A0D-AD09-0F20FE4C81F7}"/>
              </a:ext>
            </a:extLst>
          </p:cNvPr>
          <p:cNvSpPr/>
          <p:nvPr/>
        </p:nvSpPr>
        <p:spPr>
          <a:xfrm>
            <a:off x="8318600" y="1948175"/>
            <a:ext cx="2037600" cy="1387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266;p33">
            <a:extLst>
              <a:ext uri="{FF2B5EF4-FFF2-40B4-BE49-F238E27FC236}">
                <a16:creationId xmlns:a16="http://schemas.microsoft.com/office/drawing/2014/main" id="{30E96D60-5F55-45BC-80ED-C33CA3DCE31F}"/>
              </a:ext>
            </a:extLst>
          </p:cNvPr>
          <p:cNvSpPr txBox="1"/>
          <p:nvPr/>
        </p:nvSpPr>
        <p:spPr>
          <a:xfrm>
            <a:off x="8265775" y="2696900"/>
            <a:ext cx="953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softmax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135D8-3EAD-4447-80BB-E2CCC67D4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75" y="3522026"/>
            <a:ext cx="1219325" cy="11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480" y="2081030"/>
            <a:ext cx="8520602" cy="295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/>
          <p:nvPr/>
        </p:nvSpPr>
        <p:spPr>
          <a:xfrm>
            <a:off x="1923125" y="3335975"/>
            <a:ext cx="459900" cy="9066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5" name="Google Shape;275;p34"/>
          <p:cNvSpPr txBox="1"/>
          <p:nvPr/>
        </p:nvSpPr>
        <p:spPr>
          <a:xfrm>
            <a:off x="1524000" y="1356875"/>
            <a:ext cx="26037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>
                <a:solidFill>
                  <a:srgbClr val="0000FF"/>
                </a:solidFill>
              </a:rPr>
              <a:t>Remaining state, i.e. configurations</a:t>
            </a:r>
            <a:endParaRPr sz="2000">
              <a:solidFill>
                <a:srgbClr val="0000FF"/>
              </a:solidFill>
            </a:endParaRPr>
          </a:p>
        </p:txBody>
      </p:sp>
      <p:cxnSp>
        <p:nvCxnSpPr>
          <p:cNvPr id="276" name="Google Shape;276;p34"/>
          <p:cNvCxnSpPr>
            <a:endCxn id="274" idx="0"/>
          </p:cNvCxnSpPr>
          <p:nvPr/>
        </p:nvCxnSpPr>
        <p:spPr>
          <a:xfrm flipH="1">
            <a:off x="2153075" y="2034275"/>
            <a:ext cx="335700" cy="1301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7" name="Google Shape;277;p34"/>
          <p:cNvSpPr txBox="1"/>
          <p:nvPr/>
        </p:nvSpPr>
        <p:spPr>
          <a:xfrm>
            <a:off x="2706900" y="5381700"/>
            <a:ext cx="67782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>
                <a:solidFill>
                  <a:schemeClr val="tx1"/>
                </a:solidFill>
              </a:rPr>
              <a:t>Attention-based state embedding module. For illustration purpose, assume workspace is 2d and map shape is 3x3.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8318600" y="1948175"/>
            <a:ext cx="2037600" cy="1387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34"/>
          <p:cNvSpPr txBox="1"/>
          <p:nvPr/>
        </p:nvSpPr>
        <p:spPr>
          <a:xfrm>
            <a:off x="8265775" y="2696900"/>
            <a:ext cx="953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softmax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3390149" y="3335975"/>
            <a:ext cx="2037600" cy="17553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3453501" y="4058180"/>
            <a:ext cx="953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softmax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" name="Google Shape;67;p15">
            <a:extLst>
              <a:ext uri="{FF2B5EF4-FFF2-40B4-BE49-F238E27FC236}">
                <a16:creationId xmlns:a16="http://schemas.microsoft.com/office/drawing/2014/main" id="{C639E17C-CF94-4E83-9D18-2CE4CF47F6C6}"/>
              </a:ext>
            </a:extLst>
          </p:cNvPr>
          <p:cNvSpPr txBox="1">
            <a:spLocks/>
          </p:cNvSpPr>
          <p:nvPr/>
        </p:nvSpPr>
        <p:spPr>
          <a:xfrm>
            <a:off x="1160481" y="17276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Attention-based State Embedding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CF76D-4422-9D40-BFE4-B2AB5D8B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75" y="3522026"/>
            <a:ext cx="1219325" cy="11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288" name="Google Shape;2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480" y="2081030"/>
            <a:ext cx="8520602" cy="295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5"/>
          <p:cNvSpPr txBox="1"/>
          <p:nvPr/>
        </p:nvSpPr>
        <p:spPr>
          <a:xfrm>
            <a:off x="2706900" y="5381700"/>
            <a:ext cx="67782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>
                <a:solidFill>
                  <a:schemeClr val="tx1"/>
                </a:solidFill>
              </a:rPr>
              <a:t>Attention-based state embedding module. For illustration purpose, assume workspace is 2d and map shape is 3x3.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90" name="Google Shape;290;p35"/>
          <p:cNvSpPr/>
          <p:nvPr/>
        </p:nvSpPr>
        <p:spPr>
          <a:xfrm>
            <a:off x="3390149" y="3335975"/>
            <a:ext cx="2037600" cy="17553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1" name="Google Shape;291;p35"/>
          <p:cNvSpPr txBox="1"/>
          <p:nvPr/>
        </p:nvSpPr>
        <p:spPr>
          <a:xfrm>
            <a:off x="8265775" y="2696900"/>
            <a:ext cx="953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softmax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3453501" y="4058180"/>
            <a:ext cx="953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softmax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8318600" y="1948175"/>
            <a:ext cx="2037600" cy="1387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4" name="Google Shape;294;p35"/>
          <p:cNvSpPr txBox="1"/>
          <p:nvPr/>
        </p:nvSpPr>
        <p:spPr>
          <a:xfrm>
            <a:off x="5849279" y="3767546"/>
            <a:ext cx="1475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outer product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8145550" y="3481200"/>
            <a:ext cx="2782280" cy="16101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6" name="Google Shape;296;p35"/>
          <p:cNvSpPr txBox="1"/>
          <p:nvPr/>
        </p:nvSpPr>
        <p:spPr>
          <a:xfrm>
            <a:off x="9557373" y="3447596"/>
            <a:ext cx="1255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solidFill>
                  <a:srgbClr val="0000FF"/>
                </a:solidFill>
              </a:rPr>
              <a:t>entries &gt;= 0</a:t>
            </a:r>
            <a:endParaRPr b="1" dirty="0">
              <a:solidFill>
                <a:srgbClr val="0000FF"/>
              </a:solidFill>
            </a:endParaRPr>
          </a:p>
          <a:p>
            <a:r>
              <a:rPr lang="en" b="1" dirty="0">
                <a:solidFill>
                  <a:srgbClr val="0000FF"/>
                </a:solidFill>
              </a:rPr>
              <a:t>sum to 1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3" name="Google Shape;67;p15">
            <a:extLst>
              <a:ext uri="{FF2B5EF4-FFF2-40B4-BE49-F238E27FC236}">
                <a16:creationId xmlns:a16="http://schemas.microsoft.com/office/drawing/2014/main" id="{FF2E6D79-39BC-4D84-915D-1FADF272EFB3}"/>
              </a:ext>
            </a:extLst>
          </p:cNvPr>
          <p:cNvSpPr txBox="1">
            <a:spLocks/>
          </p:cNvSpPr>
          <p:nvPr/>
        </p:nvSpPr>
        <p:spPr>
          <a:xfrm>
            <a:off x="1160481" y="17276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Attention-based State Embedding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F5D8F-BBE5-E34B-A440-2BB592F3B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75" y="3522026"/>
            <a:ext cx="1219325" cy="11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0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9996458" y="722219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074" y="2534705"/>
            <a:ext cx="8839203" cy="254939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Google Shape;226;p30"/>
              <p:cNvSpPr txBox="1"/>
              <p:nvPr/>
            </p:nvSpPr>
            <p:spPr>
              <a:xfrm>
                <a:off x="3014400" y="5288725"/>
                <a:ext cx="6163200" cy="84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Embedded value iteration for parametrizing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6" name="Google Shape;226;p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400" y="5288725"/>
                <a:ext cx="6163200" cy="848400"/>
              </a:xfrm>
              <a:prstGeom prst="rect">
                <a:avLst/>
              </a:prstGeom>
              <a:blipFill>
                <a:blip r:embed="rId4"/>
                <a:stretch>
                  <a:fillRect l="-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67;p15">
            <a:extLst>
              <a:ext uri="{FF2B5EF4-FFF2-40B4-BE49-F238E27FC236}">
                <a16:creationId xmlns:a16="http://schemas.microsoft.com/office/drawing/2014/main" id="{EBA58B6C-C9BB-4940-BD2F-AD0AEF96DCBA}"/>
              </a:ext>
            </a:extLst>
          </p:cNvPr>
          <p:cNvSpPr txBox="1">
            <a:spLocks/>
          </p:cNvSpPr>
          <p:nvPr/>
        </p:nvSpPr>
        <p:spPr>
          <a:xfrm>
            <a:off x="1160481" y="17276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Value Iteration Network</a:t>
            </a:r>
            <a:endParaRPr lang="en-US" sz="4000" dirty="0"/>
          </a:p>
        </p:txBody>
      </p:sp>
      <p:sp>
        <p:nvSpPr>
          <p:cNvPr id="10" name="Google Shape;241;p31">
            <a:extLst>
              <a:ext uri="{FF2B5EF4-FFF2-40B4-BE49-F238E27FC236}">
                <a16:creationId xmlns:a16="http://schemas.microsoft.com/office/drawing/2014/main" id="{2E6ABC9F-8E23-4ABA-9C59-DA174C10413A}"/>
              </a:ext>
            </a:extLst>
          </p:cNvPr>
          <p:cNvSpPr/>
          <p:nvPr/>
        </p:nvSpPr>
        <p:spPr>
          <a:xfrm>
            <a:off x="7255323" y="2498630"/>
            <a:ext cx="2771100" cy="1606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242;p31">
            <a:extLst>
              <a:ext uri="{FF2B5EF4-FFF2-40B4-BE49-F238E27FC236}">
                <a16:creationId xmlns:a16="http://schemas.microsoft.com/office/drawing/2014/main" id="{1C545C2E-1FD0-4864-B1CD-72A49F3C973D}"/>
              </a:ext>
            </a:extLst>
          </p:cNvPr>
          <p:cNvSpPr txBox="1"/>
          <p:nvPr/>
        </p:nvSpPr>
        <p:spPr>
          <a:xfrm>
            <a:off x="10138604" y="2660050"/>
            <a:ext cx="1901739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 err="1">
                <a:solidFill>
                  <a:srgbClr val="0000FF"/>
                </a:solidFill>
              </a:rPr>
              <a:t>Neuralized</a:t>
            </a:r>
            <a:r>
              <a:rPr lang="en" sz="2000" dirty="0">
                <a:solidFill>
                  <a:srgbClr val="0000FF"/>
                </a:solidFill>
              </a:rPr>
              <a:t> value </a:t>
            </a:r>
          </a:p>
          <a:p>
            <a:r>
              <a:rPr lang="en" sz="2000" dirty="0">
                <a:solidFill>
                  <a:srgbClr val="0000FF"/>
                </a:solidFill>
              </a:rPr>
              <a:t>iteration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5AC75-1B10-A24C-BF50-8D9F562FE2D2}"/>
              </a:ext>
            </a:extLst>
          </p:cNvPr>
          <p:cNvSpPr txBox="1"/>
          <p:nvPr/>
        </p:nvSpPr>
        <p:spPr>
          <a:xfrm>
            <a:off x="1519287" y="6377454"/>
            <a:ext cx="9689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 Tamar, Aviv, et al. "Value iteration networks." </a:t>
            </a:r>
            <a:r>
              <a:rPr lang="en-US" i="1" dirty="0"/>
              <a:t>Advances in Neural Information Processing Systems</a:t>
            </a:r>
            <a:r>
              <a:rPr lang="en-US" dirty="0"/>
              <a:t>. 2016.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59073-8793-0E4F-B0F5-72D3A1A05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21" y="2955700"/>
            <a:ext cx="872803" cy="853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AA2D99-1346-CB4B-95EA-74EC20BC1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21" y="4173172"/>
            <a:ext cx="925713" cy="905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26;p30">
                <a:extLst>
                  <a:ext uri="{FF2B5EF4-FFF2-40B4-BE49-F238E27FC236}">
                    <a16:creationId xmlns:a16="http://schemas.microsoft.com/office/drawing/2014/main" id="{4CA87183-4BB7-8F40-8FAB-D8E9D66E07BC}"/>
                  </a:ext>
                </a:extLst>
              </p:cNvPr>
              <p:cNvSpPr txBox="1"/>
              <p:nvPr/>
            </p:nvSpPr>
            <p:spPr>
              <a:xfrm>
                <a:off x="1275592" y="917021"/>
                <a:ext cx="7447064" cy="84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lim>
                      </m:limLow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Google Shape;226;p30">
                <a:extLst>
                  <a:ext uri="{FF2B5EF4-FFF2-40B4-BE49-F238E27FC236}">
                    <a16:creationId xmlns:a16="http://schemas.microsoft.com/office/drawing/2014/main" id="{4CA87183-4BB7-8F40-8FAB-D8E9D66E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92" y="917021"/>
                <a:ext cx="7447064" cy="848400"/>
              </a:xfrm>
              <a:prstGeom prst="rect">
                <a:avLst/>
              </a:prstGeom>
              <a:blipFill>
                <a:blip r:embed="rId6"/>
                <a:stretch>
                  <a:fillRect t="-131343" b="-205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242;p31">
            <a:extLst>
              <a:ext uri="{FF2B5EF4-FFF2-40B4-BE49-F238E27FC236}">
                <a16:creationId xmlns:a16="http://schemas.microsoft.com/office/drawing/2014/main" id="{1CAA4A33-40E6-6C40-A32A-6DD38957ACA8}"/>
              </a:ext>
            </a:extLst>
          </p:cNvPr>
          <p:cNvSpPr txBox="1"/>
          <p:nvPr/>
        </p:nvSpPr>
        <p:spPr>
          <a:xfrm>
            <a:off x="5522041" y="1640262"/>
            <a:ext cx="3074678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" sz="2000" dirty="0" err="1">
                <a:solidFill>
                  <a:srgbClr val="0000FF"/>
                </a:solidFill>
              </a:rPr>
              <a:t>arametrize</a:t>
            </a:r>
            <a:r>
              <a:rPr lang="en" sz="2000" dirty="0">
                <a:solidFill>
                  <a:srgbClr val="0000FF"/>
                </a:solidFill>
              </a:rPr>
              <a:t> as convolution filter</a:t>
            </a:r>
            <a:endParaRPr sz="2000" dirty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C93973-47F4-AD4F-AB60-834421820C5B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650377" y="1569549"/>
            <a:ext cx="871664" cy="36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9" name="Google Shape;499;p4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41749" y="3429000"/>
                <a:ext cx="8520600" cy="2488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indent="-355600">
                  <a:spcAft>
                    <a:spcPts val="600"/>
                  </a:spcAft>
                  <a:buSzPts val="2000"/>
                </a:pPr>
                <a:r>
                  <a:rPr lang="en" sz="2000" dirty="0"/>
                  <a:t>Extract the shortest paths from past RRT* plans</a:t>
                </a:r>
              </a:p>
              <a:p>
                <a:pPr indent="-355600">
                  <a:spcAft>
                    <a:spcPts val="600"/>
                  </a:spcAft>
                  <a:buSzPts val="2000"/>
                </a:pPr>
                <a:r>
                  <a:rPr lang="en-US" sz="2000" dirty="0"/>
                  <a:t>Two adjacent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) in  a path as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and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</a:p>
              <a:p>
                <a:pPr indent="-355600">
                  <a:spcAft>
                    <a:spcPts val="600"/>
                  </a:spcAft>
                  <a:buSzPts val="2000"/>
                </a:pPr>
                <a:r>
                  <a:rPr lang="en-US" sz="2000" dirty="0"/>
                  <a:t>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for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as the negative cost of the remaining path to the goa</a:t>
                </a:r>
                <a:r>
                  <a:rPr lang="en-US" altLang="zh-CN" sz="2000" dirty="0"/>
                  <a:t>l,</a:t>
                </a:r>
              </a:p>
              <a:p>
                <a:pPr indent="-355600">
                  <a:spcAft>
                    <a:spcPts val="600"/>
                  </a:spcAft>
                  <a:buSzPts val="2000"/>
                </a:pPr>
                <a:r>
                  <a:rPr lang="en-US" sz="2000" dirty="0"/>
                  <a:t>Minimize</a:t>
                </a:r>
              </a:p>
              <a:p>
                <a:pPr marL="101600" indent="0" algn="ctr">
                  <a:spcAft>
                    <a:spcPts val="600"/>
                  </a:spcAft>
                  <a:buSzPts val="2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(−</m:t>
                          </m:r>
                          <m:nary>
                            <m:naryPr>
                              <m:chr m:val="∑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ar-AE" sz="2000" dirty="0"/>
              </a:p>
              <a:p>
                <a:pPr indent="-355600">
                  <a:buSzPts val="2000"/>
                </a:pPr>
                <a:endParaRPr sz="2000" dirty="0"/>
              </a:p>
            </p:txBody>
          </p:sp>
        </mc:Choice>
        <mc:Fallback xmlns="">
          <p:sp>
            <p:nvSpPr>
              <p:cNvPr id="499" name="Google Shape;499;p4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1749" y="3429000"/>
                <a:ext cx="8520600" cy="2488800"/>
              </a:xfrm>
              <a:prstGeom prst="rect">
                <a:avLst/>
              </a:prstGeom>
              <a:blipFill>
                <a:blip r:embed="rId3"/>
                <a:stretch>
                  <a:fillRect t="-508" b="-65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0" name="Google Shape;500;p47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506" name="Google Shape;50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075" y="1194478"/>
            <a:ext cx="2625912" cy="20939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15">
            <a:extLst>
              <a:ext uri="{FF2B5EF4-FFF2-40B4-BE49-F238E27FC236}">
                <a16:creationId xmlns:a16="http://schemas.microsoft.com/office/drawing/2014/main" id="{C194D55C-19A8-4697-B026-7756258DA59B}"/>
              </a:ext>
            </a:extLst>
          </p:cNvPr>
          <p:cNvSpPr txBox="1">
            <a:spLocks/>
          </p:cNvSpPr>
          <p:nvPr/>
        </p:nvSpPr>
        <p:spPr>
          <a:xfrm>
            <a:off x="1160481" y="172767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Imitation Learning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069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6"/>
          <p:cNvSpPr txBox="1">
            <a:spLocks noGrp="1"/>
          </p:cNvSpPr>
          <p:nvPr>
            <p:ph type="body" idx="1"/>
          </p:nvPr>
        </p:nvSpPr>
        <p:spPr>
          <a:xfrm>
            <a:off x="1835700" y="5071621"/>
            <a:ext cx="8520600" cy="1020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5CA8F9"/>
                </a:solidFill>
              </a:rPr>
              <a:t>learned policy </a:t>
            </a:r>
            <a:r>
              <a:rPr lang="en-US" dirty="0"/>
              <a:t>is pointing to the </a:t>
            </a:r>
            <a:r>
              <a:rPr lang="en-US" dirty="0">
                <a:solidFill>
                  <a:srgbClr val="A93602"/>
                </a:solidFill>
              </a:rPr>
              <a:t>goal</a:t>
            </a:r>
            <a:r>
              <a:rPr lang="en-US" dirty="0"/>
              <a:t> and avoiding the obstacles.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75842"/>
                </a:solidFill>
              </a:rPr>
              <a:t>learned value </a:t>
            </a:r>
            <a:r>
              <a:rPr lang="en-US" dirty="0">
                <a:solidFill>
                  <a:schemeClr val="tx1"/>
                </a:solidFill>
              </a:rPr>
              <a:t>(heatmap) decreases as it moves away from the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993E0A"/>
                </a:solidFill>
              </a:rPr>
              <a:t>goal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285750" indent="-285750">
              <a:spcAft>
                <a:spcPts val="1600"/>
              </a:spcAft>
            </a:pPr>
            <a:endParaRPr dirty="0"/>
          </a:p>
        </p:txBody>
      </p:sp>
      <p:sp>
        <p:nvSpPr>
          <p:cNvPr id="613" name="Google Shape;613;p56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614" name="Google Shape;61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012" y="1410844"/>
            <a:ext cx="3475976" cy="34759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7;p15">
            <a:extLst>
              <a:ext uri="{FF2B5EF4-FFF2-40B4-BE49-F238E27FC236}">
                <a16:creationId xmlns:a16="http://schemas.microsoft.com/office/drawing/2014/main" id="{58A0F58B-A7BF-4296-B726-AD6CA854D000}"/>
              </a:ext>
            </a:extLst>
          </p:cNvPr>
          <p:cNvSpPr txBox="1">
            <a:spLocks/>
          </p:cNvSpPr>
          <p:nvPr/>
        </p:nvSpPr>
        <p:spPr>
          <a:xfrm>
            <a:off x="1160481" y="22932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Learned Policy and Value Function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240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57"/>
          <p:cNvPicPr preferRelativeResize="0"/>
          <p:nvPr/>
        </p:nvPicPr>
        <p:blipFill rotWithShape="1">
          <a:blip r:embed="rId3">
            <a:alphaModFix/>
          </a:blip>
          <a:srcRect t="45568" r="74658"/>
          <a:stretch/>
        </p:blipFill>
        <p:spPr>
          <a:xfrm>
            <a:off x="1313302" y="1211720"/>
            <a:ext cx="3903275" cy="44345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7;p15">
            <a:extLst>
              <a:ext uri="{FF2B5EF4-FFF2-40B4-BE49-F238E27FC236}">
                <a16:creationId xmlns:a16="http://schemas.microsoft.com/office/drawing/2014/main" id="{949C0A43-D894-4B1D-8F0A-0C3C30AB9455}"/>
              </a:ext>
            </a:extLst>
          </p:cNvPr>
          <p:cNvSpPr txBox="1">
            <a:spLocks/>
          </p:cNvSpPr>
          <p:nvPr/>
        </p:nvSpPr>
        <p:spPr>
          <a:xfrm>
            <a:off x="1160482" y="229329"/>
            <a:ext cx="91901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Search Tree Comparisons (2D)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06F60-3F18-4889-80FB-C90E3D110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6" name="Google Shape;621;p57">
            <a:extLst>
              <a:ext uri="{FF2B5EF4-FFF2-40B4-BE49-F238E27FC236}">
                <a16:creationId xmlns:a16="http://schemas.microsoft.com/office/drawing/2014/main" id="{622106CE-5C25-F448-B5A2-068E69235A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658" t="43850" r="49083"/>
          <a:stretch/>
        </p:blipFill>
        <p:spPr>
          <a:xfrm>
            <a:off x="6397691" y="992830"/>
            <a:ext cx="4379166" cy="4653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74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7;p15">
            <a:extLst>
              <a:ext uri="{FF2B5EF4-FFF2-40B4-BE49-F238E27FC236}">
                <a16:creationId xmlns:a16="http://schemas.microsoft.com/office/drawing/2014/main" id="{B07DF798-A6D3-46ED-9351-08295DDD9C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482" y="229329"/>
            <a:ext cx="9331552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No Backtracking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65D24F-5FB8-4AE2-81C3-81EB49D7AE29}"/>
                  </a:ext>
                </a:extLst>
              </p:cNvPr>
              <p:cNvSpPr txBox="1"/>
              <p:nvPr/>
            </p:nvSpPr>
            <p:spPr>
              <a:xfrm>
                <a:off x="1526149" y="4211138"/>
                <a:ext cx="6799867" cy="1392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TSA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Expand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Libre Franklin" panose="00000500000000000000" charset="0"/>
                </a:endParaRPr>
              </a:p>
              <a:p>
                <a:endParaRPr lang="en-US" sz="2000" dirty="0">
                  <a:latin typeface="Libre Franklin" panose="00000500000000000000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𝑝𝑎𝑟𝑒𝑛𝑡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>
                  <a:latin typeface="Libre Franklin" panose="00000500000000000000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𝑝𝑎𝑟𝑒𝑛𝑡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Libre Franklin" panose="00000500000000000000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65D24F-5FB8-4AE2-81C3-81EB49D7A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49" y="4211138"/>
                <a:ext cx="6799867" cy="1392882"/>
              </a:xfrm>
              <a:prstGeom prst="rect">
                <a:avLst/>
              </a:prstGeom>
              <a:blipFill>
                <a:blip r:embed="rId3"/>
                <a:stretch>
                  <a:fillRect l="-89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B56DA50-C9CC-4188-A1AD-DE8B956EE797}"/>
              </a:ext>
            </a:extLst>
          </p:cNvPr>
          <p:cNvSpPr txBox="1"/>
          <p:nvPr/>
        </p:nvSpPr>
        <p:spPr>
          <a:xfrm>
            <a:off x="6319635" y="4788278"/>
            <a:ext cx="615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ibre Franklin" panose="00000500000000000000" charset="0"/>
              </a:rPr>
              <a:t>Learned policy may get you stuck.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5F01A4-F926-4F49-9012-5F459BA1C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23" y="1330096"/>
            <a:ext cx="3502886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AE2082-1043-4040-8C88-468D8E9C328A}"/>
                  </a:ext>
                </a:extLst>
              </p:cNvPr>
              <p:cNvSpPr txBox="1"/>
              <p:nvPr/>
            </p:nvSpPr>
            <p:spPr>
              <a:xfrm>
                <a:off x="3872203" y="3139629"/>
                <a:ext cx="1474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AE2082-1043-4040-8C88-468D8E9C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203" y="3139629"/>
                <a:ext cx="1474236" cy="369332"/>
              </a:xfrm>
              <a:prstGeom prst="rect">
                <a:avLst/>
              </a:prstGeom>
              <a:blipFill>
                <a:blip r:embed="rId6"/>
                <a:stretch>
                  <a:fillRect r="-1652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F4D298-A040-41E3-A094-81B676B52BB5}"/>
                  </a:ext>
                </a:extLst>
              </p:cNvPr>
              <p:cNvSpPr txBox="1"/>
              <p:nvPr/>
            </p:nvSpPr>
            <p:spPr>
              <a:xfrm>
                <a:off x="4292082" y="2719470"/>
                <a:ext cx="1604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(⋅|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parent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F4D298-A040-41E3-A094-81B676B52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82" y="2719470"/>
                <a:ext cx="1604248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C8BC8B16-419B-4435-87EF-8309E5697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212" y="1130671"/>
            <a:ext cx="3657607" cy="365760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C0D1-235D-4B95-A0B8-DA675453C4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215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16" name="Google Shape;67;p15">
            <a:extLst>
              <a:ext uri="{FF2B5EF4-FFF2-40B4-BE49-F238E27FC236}">
                <a16:creationId xmlns:a16="http://schemas.microsoft.com/office/drawing/2014/main" id="{72ED4F99-8A6D-48CE-907E-6156CCA18A97}"/>
              </a:ext>
            </a:extLst>
          </p:cNvPr>
          <p:cNvSpPr txBox="1">
            <a:spLocks/>
          </p:cNvSpPr>
          <p:nvPr/>
        </p:nvSpPr>
        <p:spPr>
          <a:xfrm>
            <a:off x="1160481" y="229329"/>
            <a:ext cx="101045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Expand </a:t>
            </a:r>
            <a:r>
              <a:rPr lang="en-US" sz="4000" dirty="0"/>
              <a:t>with Exploration-Exploitation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973C37-D9E9-7E4E-98AF-AAE88B0C925B}"/>
              </a:ext>
            </a:extLst>
          </p:cNvPr>
          <p:cNvGrpSpPr/>
          <p:nvPr/>
        </p:nvGrpSpPr>
        <p:grpSpPr>
          <a:xfrm>
            <a:off x="2081445" y="1040695"/>
            <a:ext cx="9719924" cy="1462821"/>
            <a:chOff x="1545107" y="1402487"/>
            <a:chExt cx="9719924" cy="1462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404;p41">
                  <a:extLst>
                    <a:ext uri="{FF2B5EF4-FFF2-40B4-BE49-F238E27FC236}">
                      <a16:creationId xmlns:a16="http://schemas.microsoft.com/office/drawing/2014/main" id="{519893E9-A535-4549-AD1F-E1DB1A42DCA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45107" y="1402487"/>
                  <a:ext cx="9719924" cy="14628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4290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Char char="●"/>
                    <a:defRPr sz="24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1pPr>
                  <a:lvl2pPr marL="914400" marR="0" lvl="1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Char char="○"/>
                    <a:defRPr sz="20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2pPr>
                  <a:lvl3pPr marL="1371600" marR="0" lvl="2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Char char="■"/>
                    <a:defRPr sz="18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3pPr>
                  <a:lvl4pPr marL="1828800" marR="0" lvl="3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Char char="●"/>
                    <a:defRPr sz="16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4pPr>
                  <a:lvl5pPr marL="2286000" marR="0" lvl="4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Char char="○"/>
                    <a:defRPr sz="16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5pPr>
                  <a:lvl6pPr marL="2743200" marR="0" lvl="5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Char char="■"/>
                    <a:defRPr sz="18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6pPr>
                  <a:lvl7pPr marL="3200400" marR="0" lvl="6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Char char="●"/>
                    <a:defRPr sz="18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7pPr>
                  <a:lvl8pPr marL="3657600" marR="0" lvl="7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Char char="○"/>
                    <a:defRPr sz="18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8pPr>
                  <a:lvl9pPr marL="4114800" marR="0" lvl="8" indent="-317500" algn="l" rtl="0">
                    <a:lnSpc>
                      <a:spcPct val="90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chemeClr val="dk1"/>
                    </a:buClr>
                    <a:buSzPts val="1400"/>
                    <a:buFont typeface="Arial"/>
                    <a:buChar char="■"/>
                    <a:defRPr sz="1800" b="0" i="0" u="none" strike="noStrike" cap="none">
                      <a:solidFill>
                        <a:schemeClr val="dk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defRPr>
                  </a:lvl9pPr>
                </a:lstStyle>
                <a:p>
                  <a:pPr indent="-355600">
                    <a:buSzPts val="2000"/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Step 1, select from tree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𝒯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with:						</a:t>
                  </a:r>
                </a:p>
                <a:p>
                  <a:pPr indent="-355600">
                    <a:buSzPts val="2000"/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Step 2, expand in the neighborhood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sub>
                      </m:sSub>
                    </m:oMath>
                  </a14:m>
                  <a:r>
                    <a:rPr lang="ar-AE" sz="2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000" dirty="0">
                      <a:solidFill>
                        <a:schemeClr val="tx1"/>
                      </a:solidFill>
                    </a:rPr>
                    <a:t>with:</a:t>
                  </a:r>
                </a:p>
                <a:p>
                  <a:pPr indent="-355600">
                    <a:buSzPts val="2000"/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pPr indent="-355600">
                    <a:buSzPts val="2000"/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pPr indent="-355600">
                    <a:buSzPts val="2000"/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Google Shape;404;p41">
                  <a:extLst>
                    <a:ext uri="{FF2B5EF4-FFF2-40B4-BE49-F238E27FC236}">
                      <a16:creationId xmlns:a16="http://schemas.microsoft.com/office/drawing/2014/main" id="{519893E9-A535-4549-AD1F-E1DB1A42D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107" y="1402487"/>
                  <a:ext cx="9719924" cy="14628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Google Shape;405;p41">
              <a:extLst>
                <a:ext uri="{FF2B5EF4-FFF2-40B4-BE49-F238E27FC236}">
                  <a16:creationId xmlns:a16="http://schemas.microsoft.com/office/drawing/2014/main" id="{C1D321E8-2C04-482B-9A42-6382295331A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73688" y="1473327"/>
              <a:ext cx="2828088" cy="31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406;p41">
              <a:extLst>
                <a:ext uri="{FF2B5EF4-FFF2-40B4-BE49-F238E27FC236}">
                  <a16:creationId xmlns:a16="http://schemas.microsoft.com/office/drawing/2014/main" id="{15B3EA60-6733-4E57-84C4-1AFE7DC2167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02013" y="2104544"/>
              <a:ext cx="3328732" cy="6338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47B846-1A00-0744-A9AC-DCCDC9CEFD5D}"/>
              </a:ext>
            </a:extLst>
          </p:cNvPr>
          <p:cNvGrpSpPr/>
          <p:nvPr/>
        </p:nvGrpSpPr>
        <p:grpSpPr>
          <a:xfrm>
            <a:off x="1358666" y="2209365"/>
            <a:ext cx="2943349" cy="2343257"/>
            <a:chOff x="2830339" y="3922552"/>
            <a:chExt cx="2943349" cy="2343257"/>
          </a:xfrm>
        </p:grpSpPr>
        <p:pic>
          <p:nvPicPr>
            <p:cNvPr id="42" name="Google Shape;328;p38">
              <a:extLst>
                <a:ext uri="{FF2B5EF4-FFF2-40B4-BE49-F238E27FC236}">
                  <a16:creationId xmlns:a16="http://schemas.microsoft.com/office/drawing/2014/main" id="{38434505-8C3C-481B-B1DE-C1DDB25561E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30339" y="3922552"/>
              <a:ext cx="2943349" cy="2343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334;p38">
              <a:extLst>
                <a:ext uri="{FF2B5EF4-FFF2-40B4-BE49-F238E27FC236}">
                  <a16:creationId xmlns:a16="http://schemas.microsoft.com/office/drawing/2014/main" id="{D93DB07A-F9E2-4968-A45A-4CA3B648F036}"/>
                </a:ext>
              </a:extLst>
            </p:cNvPr>
            <p:cNvSpPr txBox="1"/>
            <p:nvPr/>
          </p:nvSpPr>
          <p:spPr>
            <a:xfrm>
              <a:off x="4680116" y="3997958"/>
              <a:ext cx="107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tx1"/>
                  </a:solidFill>
                </a:rPr>
                <a:t>Step 1</a:t>
              </a:r>
              <a:endParaRPr sz="2000" dirty="0">
                <a:solidFill>
                  <a:schemeClr val="tx1"/>
                </a:solidFill>
              </a:endParaRPr>
            </a:p>
          </p:txBody>
        </p:sp>
        <p:pic>
          <p:nvPicPr>
            <p:cNvPr id="45" name="Google Shape;338;p38" descr="s_{parent}" title="MathEquation,#000000">
              <a:extLst>
                <a:ext uri="{FF2B5EF4-FFF2-40B4-BE49-F238E27FC236}">
                  <a16:creationId xmlns:a16="http://schemas.microsoft.com/office/drawing/2014/main" id="{72246FB2-ADF0-4F6E-B963-36A2867A6936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915927" y="5111272"/>
              <a:ext cx="738910" cy="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FEE7CE-2521-2A40-B28E-85C6A6A55B6E}"/>
              </a:ext>
            </a:extLst>
          </p:cNvPr>
          <p:cNvGrpSpPr/>
          <p:nvPr/>
        </p:nvGrpSpPr>
        <p:grpSpPr>
          <a:xfrm>
            <a:off x="1343424" y="4532308"/>
            <a:ext cx="2943350" cy="2344176"/>
            <a:chOff x="6355650" y="3922533"/>
            <a:chExt cx="2943350" cy="2344176"/>
          </a:xfrm>
        </p:grpSpPr>
        <p:pic>
          <p:nvPicPr>
            <p:cNvPr id="41" name="Google Shape;327;p38">
              <a:extLst>
                <a:ext uri="{FF2B5EF4-FFF2-40B4-BE49-F238E27FC236}">
                  <a16:creationId xmlns:a16="http://schemas.microsoft.com/office/drawing/2014/main" id="{E361C9F7-855B-4621-BC50-A09AA83C0A08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355650" y="3922533"/>
              <a:ext cx="2943350" cy="2344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335;p38">
              <a:extLst>
                <a:ext uri="{FF2B5EF4-FFF2-40B4-BE49-F238E27FC236}">
                  <a16:creationId xmlns:a16="http://schemas.microsoft.com/office/drawing/2014/main" id="{01910A15-449C-4A55-BC64-0860C616A41F}"/>
                </a:ext>
              </a:extLst>
            </p:cNvPr>
            <p:cNvSpPr txBox="1"/>
            <p:nvPr/>
          </p:nvSpPr>
          <p:spPr>
            <a:xfrm>
              <a:off x="8165150" y="4077491"/>
              <a:ext cx="107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tx1"/>
                  </a:solidFill>
                </a:rPr>
                <a:t>Step 2</a:t>
              </a:r>
              <a:endParaRPr sz="2000" dirty="0">
                <a:solidFill>
                  <a:schemeClr val="tx1"/>
                </a:solidFill>
              </a:endParaRPr>
            </a:p>
          </p:txBody>
        </p:sp>
        <p:pic>
          <p:nvPicPr>
            <p:cNvPr id="46" name="Google Shape;341;p38" descr="s_{parent}" title="MathEquation,#000000">
              <a:extLst>
                <a:ext uri="{FF2B5EF4-FFF2-40B4-BE49-F238E27FC236}">
                  <a16:creationId xmlns:a16="http://schemas.microsoft.com/office/drawing/2014/main" id="{D40DB87C-B4CB-4190-BD6F-40CDFE3F4998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44927" y="5111272"/>
              <a:ext cx="73891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42;p38" descr="s_{new}" title="MathEquation,#000000">
              <a:extLst>
                <a:ext uri="{FF2B5EF4-FFF2-40B4-BE49-F238E27FC236}">
                  <a16:creationId xmlns:a16="http://schemas.microsoft.com/office/drawing/2014/main" id="{2F60EAD5-E22B-4A2A-96DE-A3834E2EB1B6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855077" y="5215557"/>
              <a:ext cx="512100" cy="2195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AE88F-25C0-F948-B6B5-3C21ABD5238C}"/>
              </a:ext>
            </a:extLst>
          </p:cNvPr>
          <p:cNvGrpSpPr/>
          <p:nvPr/>
        </p:nvGrpSpPr>
        <p:grpSpPr>
          <a:xfrm>
            <a:off x="5130719" y="2379307"/>
            <a:ext cx="6072728" cy="3555807"/>
            <a:chOff x="4883234" y="2661815"/>
            <a:chExt cx="6072728" cy="35558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1AD104-1A98-864A-B44C-037185DC0146}"/>
                </a:ext>
              </a:extLst>
            </p:cNvPr>
            <p:cNvGrpSpPr/>
            <p:nvPr/>
          </p:nvGrpSpPr>
          <p:grpSpPr>
            <a:xfrm>
              <a:off x="4883234" y="2661815"/>
              <a:ext cx="6072728" cy="2828196"/>
              <a:chOff x="6088401" y="845976"/>
              <a:chExt cx="6072728" cy="2828196"/>
            </a:xfrm>
          </p:grpSpPr>
          <p:pic>
            <p:nvPicPr>
              <p:cNvPr id="409" name="Google Shape;409;p41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6088401" y="2674569"/>
                <a:ext cx="2453655" cy="361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8" name="Google Shape;408;p41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6088401" y="1706554"/>
                <a:ext cx="5354273" cy="962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0" name="Google Shape;410;p41" descr="r(s)=-V(s|U)" title="MathEquation,#000000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6108016" y="3166341"/>
                <a:ext cx="174171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B4B85A-9789-41C4-BDEA-BFCFD4FD20C2}"/>
                  </a:ext>
                </a:extLst>
              </p:cNvPr>
              <p:cNvSpPr txBox="1"/>
              <p:nvPr/>
            </p:nvSpPr>
            <p:spPr>
              <a:xfrm>
                <a:off x="10575954" y="2658509"/>
                <a:ext cx="14517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Libre Franklin" panose="00000500000000000000" charset="0"/>
                  </a:rPr>
                  <a:t>kernel</a:t>
                </a:r>
              </a:p>
              <a:p>
                <a:r>
                  <a:rPr lang="en-US" sz="2000" dirty="0">
                    <a:latin typeface="Libre Franklin" panose="00000500000000000000" charset="0"/>
                  </a:rPr>
                  <a:t>smoothed reward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F3FAB8-B17D-4C62-ACD6-BAFBC0AF85EA}"/>
                  </a:ext>
                </a:extLst>
              </p:cNvPr>
              <p:cNvSpPr txBox="1"/>
              <p:nvPr/>
            </p:nvSpPr>
            <p:spPr>
              <a:xfrm>
                <a:off x="10487765" y="845976"/>
                <a:ext cx="16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Libre Franklin" panose="00000500000000000000" charset="0"/>
                  </a:rPr>
                  <a:t>Promote exploration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41437A47-0F23-4436-8F1F-7D3FA3717279}"/>
                  </a:ext>
                </a:extLst>
              </p:cNvPr>
              <p:cNvCxnSpPr>
                <a:cxnSpLocks/>
                <a:stCxn id="2" idx="1"/>
              </p:cNvCxnSpPr>
              <p:nvPr/>
            </p:nvCxnSpPr>
            <p:spPr>
              <a:xfrm flipH="1" flipV="1">
                <a:off x="8930014" y="2398415"/>
                <a:ext cx="1645940" cy="7679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ECCF016-BCBC-4078-9C67-EB2A8CA6DC68}"/>
                  </a:ext>
                </a:extLst>
              </p:cNvPr>
              <p:cNvCxnSpPr>
                <a:cxnSpLocks/>
                <a:stCxn id="14" idx="2"/>
              </p:cNvCxnSpPr>
              <p:nvPr/>
            </p:nvCxnSpPr>
            <p:spPr>
              <a:xfrm flipH="1">
                <a:off x="11010507" y="1553862"/>
                <a:ext cx="313940" cy="2600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6D3D9B-2103-9346-8FFD-17908FF5DA50}"/>
                </a:ext>
              </a:extLst>
            </p:cNvPr>
            <p:cNvSpPr txBox="1"/>
            <p:nvPr/>
          </p:nvSpPr>
          <p:spPr>
            <a:xfrm>
              <a:off x="7830870" y="5201959"/>
              <a:ext cx="1451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ibre Franklin" panose="00000500000000000000" charset="0"/>
                </a:rPr>
                <a:t>kernel</a:t>
              </a:r>
            </a:p>
            <a:p>
              <a:r>
                <a:rPr lang="en-US" sz="2000" dirty="0">
                  <a:latin typeface="Libre Franklin" panose="00000500000000000000" charset="0"/>
                </a:rPr>
                <a:t>smoothed count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4DEC9A7-89AC-4341-A76F-DF1B644FC985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6934200" y="4851683"/>
              <a:ext cx="896670" cy="85810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49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;p15">
            <a:extLst>
              <a:ext uri="{FF2B5EF4-FFF2-40B4-BE49-F238E27FC236}">
                <a16:creationId xmlns:a16="http://schemas.microsoft.com/office/drawing/2014/main" id="{58A0F58B-A7BF-4296-B726-AD6CA854D000}"/>
              </a:ext>
            </a:extLst>
          </p:cNvPr>
          <p:cNvSpPr txBox="1">
            <a:spLocks/>
          </p:cNvSpPr>
          <p:nvPr/>
        </p:nvSpPr>
        <p:spPr>
          <a:xfrm>
            <a:off x="1160481" y="22932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/>
              <a:t>Escape from Bad Region</a:t>
            </a:r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FBD1481A-50B5-44D8-B809-664E9BF3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94" y="1600196"/>
            <a:ext cx="3657607" cy="3657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632D3-88F8-4FC8-A006-2557095A7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490" y="1600195"/>
            <a:ext cx="3657607" cy="3657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CF356-306A-484E-8994-85D04A08C5A2}"/>
                  </a:ext>
                </a:extLst>
              </p:cNvPr>
              <p:cNvSpPr txBox="1"/>
              <p:nvPr/>
            </p:nvSpPr>
            <p:spPr>
              <a:xfrm>
                <a:off x="1950775" y="5257802"/>
                <a:ext cx="37886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Libre Franklin" panose="00000500000000000000" charset="0"/>
                  </a:rPr>
                  <a:t>Stuck at some place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ibre Franklin" panose="00000500000000000000" charset="0"/>
                  </a:rPr>
                  <a:t> is making a bad prediction.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CF356-306A-484E-8994-85D04A08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75" y="5257802"/>
                <a:ext cx="3788684" cy="707886"/>
              </a:xfrm>
              <a:prstGeom prst="rect">
                <a:avLst/>
              </a:prstGeom>
              <a:blipFill>
                <a:blip r:embed="rId5"/>
                <a:stretch>
                  <a:fillRect l="-1608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7E4A7C7-31D8-445A-91FA-BAD2AB4266C3}"/>
              </a:ext>
            </a:extLst>
          </p:cNvPr>
          <p:cNvSpPr txBox="1"/>
          <p:nvPr/>
        </p:nvSpPr>
        <p:spPr>
          <a:xfrm>
            <a:off x="6978540" y="5257802"/>
            <a:ext cx="405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ibre Franklin" panose="00000500000000000000" charset="0"/>
              </a:rPr>
              <a:t>Successfully escape from it with guided progressive expansion!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54F3B0-568A-46EF-82E5-0C9D0B9A23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1026" name="Picture 2" descr="Image result for unhappy face">
            <a:extLst>
              <a:ext uri="{FF2B5EF4-FFF2-40B4-BE49-F238E27FC236}">
                <a16:creationId xmlns:a16="http://schemas.microsoft.com/office/drawing/2014/main" id="{2B585BDF-3FDD-4943-B88D-36D6E2D6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19" y="5231311"/>
            <a:ext cx="672662" cy="6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ppy face">
            <a:extLst>
              <a:ext uri="{FF2B5EF4-FFF2-40B4-BE49-F238E27FC236}">
                <a16:creationId xmlns:a16="http://schemas.microsoft.com/office/drawing/2014/main" id="{C5F11B54-BC32-4295-9AD3-52ECD0AF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24" y="5222577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6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1BB02E-B400-4C6B-9FF6-61A30AE55670}"/>
                  </a:ext>
                </a:extLst>
              </p:cNvPr>
              <p:cNvSpPr txBox="1"/>
              <p:nvPr/>
            </p:nvSpPr>
            <p:spPr>
              <a:xfrm>
                <a:off x="1019273" y="1156837"/>
                <a:ext cx="6608189" cy="2668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Obstacle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Free space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</m:oMath>
                </a14:m>
                <a:endParaRPr lang="en-US" sz="2400" dirty="0">
                  <a:latin typeface="Libre Franklin" panose="00000500000000000000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Start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</m:oMath>
                </a14:m>
                <a:endParaRPr lang="en-US" sz="2400" dirty="0">
                  <a:latin typeface="Libre Franklin" panose="00000500000000000000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Collision-free path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𝑓𝑟𝑒𝑒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Libre Franklin" panose="00000500000000000000" charset="0"/>
                  </a:rPr>
                  <a:t> 	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Goal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</m:oMath>
                </a14:m>
                <a:r>
                  <a:rPr lang="en-US" sz="2400" dirty="0">
                    <a:latin typeface="Libre Franklin" panose="00000500000000000000" charset="0"/>
                  </a:rPr>
                  <a:t> 	 	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Cost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>
                  <a:latin typeface="Libre Franklin" panose="00000500000000000000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1BB02E-B400-4C6B-9FF6-61A30AE5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73" y="1156837"/>
                <a:ext cx="6608189" cy="2668231"/>
              </a:xfrm>
              <a:prstGeom prst="rect">
                <a:avLst/>
              </a:prstGeom>
              <a:blipFill>
                <a:blip r:embed="rId3"/>
                <a:stretch>
                  <a:fillRect l="-1149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60482" y="229329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Path Planning </a:t>
            </a:r>
            <a:r>
              <a:rPr lang="en-US" altLang="zh-CN" sz="4000" dirty="0"/>
              <a:t>Problem</a:t>
            </a:r>
            <a:endParaRPr sz="4000"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297" y="1148223"/>
            <a:ext cx="3242550" cy="32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2570FA-8090-407B-9EC7-46F5FE3A62D9}"/>
              </a:ext>
            </a:extLst>
          </p:cNvPr>
          <p:cNvCxnSpPr>
            <a:cxnSpLocks/>
          </p:cNvCxnSpPr>
          <p:nvPr/>
        </p:nvCxnSpPr>
        <p:spPr>
          <a:xfrm>
            <a:off x="2728210" y="1379018"/>
            <a:ext cx="5011087" cy="0"/>
          </a:xfrm>
          <a:prstGeom prst="straightConnector1">
            <a:avLst/>
          </a:prstGeom>
          <a:ln w="38100">
            <a:solidFill>
              <a:srgbClr val="25349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C2CDEE-DC60-4F6A-8F37-EC429DD0C4C4}"/>
              </a:ext>
            </a:extLst>
          </p:cNvPr>
          <p:cNvCxnSpPr>
            <a:cxnSpLocks/>
          </p:cNvCxnSpPr>
          <p:nvPr/>
        </p:nvCxnSpPr>
        <p:spPr>
          <a:xfrm>
            <a:off x="3597639" y="2188840"/>
            <a:ext cx="4974062" cy="1"/>
          </a:xfrm>
          <a:prstGeom prst="straightConnector1">
            <a:avLst/>
          </a:prstGeom>
          <a:ln w="38100">
            <a:solidFill>
              <a:srgbClr val="E6550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5FF1D8-BA7F-479E-B068-E8FCBA555359}"/>
              </a:ext>
            </a:extLst>
          </p:cNvPr>
          <p:cNvCxnSpPr>
            <a:cxnSpLocks/>
          </p:cNvCxnSpPr>
          <p:nvPr/>
        </p:nvCxnSpPr>
        <p:spPr>
          <a:xfrm flipV="1">
            <a:off x="7395915" y="2640014"/>
            <a:ext cx="1343351" cy="2338"/>
          </a:xfrm>
          <a:prstGeom prst="straightConnector1">
            <a:avLst/>
          </a:prstGeom>
          <a:ln w="38100">
            <a:solidFill>
              <a:srgbClr val="FDC08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633B3F-67B2-4AF0-A5AB-BC250766C90D}"/>
              </a:ext>
            </a:extLst>
          </p:cNvPr>
          <p:cNvCxnSpPr>
            <a:cxnSpLocks/>
          </p:cNvCxnSpPr>
          <p:nvPr/>
        </p:nvCxnSpPr>
        <p:spPr>
          <a:xfrm>
            <a:off x="4874517" y="2994976"/>
            <a:ext cx="5396291" cy="0"/>
          </a:xfrm>
          <a:prstGeom prst="straightConnector1">
            <a:avLst/>
          </a:prstGeom>
          <a:ln w="38100">
            <a:solidFill>
              <a:srgbClr val="A6360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D9B892-62A2-4B3A-91DE-104EDC36A9D3}"/>
                  </a:ext>
                </a:extLst>
              </p:cNvPr>
              <p:cNvSpPr txBox="1"/>
              <p:nvPr/>
            </p:nvSpPr>
            <p:spPr>
              <a:xfrm>
                <a:off x="1019274" y="4406252"/>
                <a:ext cx="9148170" cy="1602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Optimal path planning as an optimization problem:</a:t>
                </a:r>
              </a:p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𝑔𝑜𝑎𝑙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Libre Franklin" panose="00000500000000000000" charset="0"/>
                </a:endParaRPr>
              </a:p>
              <a:p>
                <a:pPr lvl="4"/>
                <a:endParaRPr lang="en-US" sz="2400" dirty="0">
                  <a:latin typeface="Libre Franklin" panose="00000500000000000000" charset="0"/>
                </a:endParaRPr>
              </a:p>
              <a:p>
                <a:pPr lvl="8"/>
                <a:endParaRPr lang="en-US" sz="2400" dirty="0">
                  <a:latin typeface="Libre Franklin" panose="00000500000000000000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D9B892-62A2-4B3A-91DE-104EDC36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74" y="4406252"/>
                <a:ext cx="9148170" cy="1602362"/>
              </a:xfrm>
              <a:prstGeom prst="rect">
                <a:avLst/>
              </a:prstGeom>
              <a:blipFill>
                <a:blip r:embed="rId5"/>
                <a:stretch>
                  <a:fillRect l="-831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E3885E-9A55-4E1D-A095-54873E5B9D75}"/>
              </a:ext>
            </a:extLst>
          </p:cNvPr>
          <p:cNvCxnSpPr>
            <a:cxnSpLocks/>
          </p:cNvCxnSpPr>
          <p:nvPr/>
        </p:nvCxnSpPr>
        <p:spPr>
          <a:xfrm>
            <a:off x="3822492" y="1819373"/>
            <a:ext cx="4309194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529" name="Google Shape;5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011" y="1127924"/>
            <a:ext cx="2180723" cy="21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133" y="3952965"/>
            <a:ext cx="2733729" cy="218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0558" y="1128939"/>
            <a:ext cx="2180723" cy="216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0558" y="3952963"/>
            <a:ext cx="2180723" cy="218072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0"/>
          <p:cNvSpPr txBox="1">
            <a:spLocks noGrp="1"/>
          </p:cNvSpPr>
          <p:nvPr>
            <p:ph type="body" idx="1"/>
          </p:nvPr>
        </p:nvSpPr>
        <p:spPr>
          <a:xfrm>
            <a:off x="1931909" y="3300376"/>
            <a:ext cx="4466976" cy="516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" sz="2000" dirty="0"/>
              <a:t>2D workspace; </a:t>
            </a:r>
            <a:r>
              <a:rPr lang="en" sz="2000" b="1" u="sng" dirty="0"/>
              <a:t>2D</a:t>
            </a:r>
            <a:r>
              <a:rPr lang="en" sz="2000" dirty="0"/>
              <a:t> state space</a:t>
            </a:r>
            <a:endParaRPr sz="2000" dirty="0"/>
          </a:p>
        </p:txBody>
      </p:sp>
      <p:sp>
        <p:nvSpPr>
          <p:cNvPr id="534" name="Google Shape;534;p50"/>
          <p:cNvSpPr txBox="1">
            <a:spLocks noGrp="1"/>
          </p:cNvSpPr>
          <p:nvPr>
            <p:ph type="body" idx="1"/>
          </p:nvPr>
        </p:nvSpPr>
        <p:spPr>
          <a:xfrm>
            <a:off x="5910361" y="3300376"/>
            <a:ext cx="4466976" cy="516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" sz="2000" dirty="0"/>
              <a:t>2D workspace; </a:t>
            </a:r>
            <a:r>
              <a:rPr lang="en" sz="2000" b="1" u="sng" dirty="0"/>
              <a:t>3D</a:t>
            </a:r>
            <a:r>
              <a:rPr lang="en" sz="2000" dirty="0"/>
              <a:t> state space</a:t>
            </a:r>
            <a:endParaRPr sz="2000" dirty="0"/>
          </a:p>
        </p:txBody>
      </p:sp>
      <p:sp>
        <p:nvSpPr>
          <p:cNvPr id="535" name="Google Shape;535;p50"/>
          <p:cNvSpPr txBox="1">
            <a:spLocks noGrp="1"/>
          </p:cNvSpPr>
          <p:nvPr>
            <p:ph type="body" idx="1"/>
          </p:nvPr>
        </p:nvSpPr>
        <p:spPr>
          <a:xfrm>
            <a:off x="1931909" y="6133686"/>
            <a:ext cx="4466976" cy="516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" sz="2000" dirty="0"/>
              <a:t>2D workspace; </a:t>
            </a:r>
            <a:r>
              <a:rPr lang="en" sz="2000" b="1" u="sng" dirty="0"/>
              <a:t>5D</a:t>
            </a:r>
            <a:r>
              <a:rPr lang="en" sz="2000" dirty="0"/>
              <a:t> state space</a:t>
            </a:r>
            <a:endParaRPr sz="2000" dirty="0"/>
          </a:p>
        </p:txBody>
      </p:sp>
      <p:sp>
        <p:nvSpPr>
          <p:cNvPr id="536" name="Google Shape;536;p50"/>
          <p:cNvSpPr txBox="1">
            <a:spLocks noGrp="1"/>
          </p:cNvSpPr>
          <p:nvPr>
            <p:ph type="body" idx="1"/>
          </p:nvPr>
        </p:nvSpPr>
        <p:spPr>
          <a:xfrm>
            <a:off x="5910361" y="6133686"/>
            <a:ext cx="4466976" cy="516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" sz="2000" b="1" u="sng" dirty="0"/>
              <a:t>3D</a:t>
            </a:r>
            <a:r>
              <a:rPr lang="en" sz="2000" dirty="0"/>
              <a:t> workspace; </a:t>
            </a:r>
            <a:r>
              <a:rPr lang="en" sz="2000" b="1" u="sng" dirty="0"/>
              <a:t>7D</a:t>
            </a:r>
            <a:r>
              <a:rPr lang="en" sz="2000" dirty="0"/>
              <a:t> state space</a:t>
            </a:r>
            <a:endParaRPr sz="2000" dirty="0"/>
          </a:p>
        </p:txBody>
      </p:sp>
      <p:sp>
        <p:nvSpPr>
          <p:cNvPr id="14" name="Google Shape;67;p15">
            <a:extLst>
              <a:ext uri="{FF2B5EF4-FFF2-40B4-BE49-F238E27FC236}">
                <a16:creationId xmlns:a16="http://schemas.microsoft.com/office/drawing/2014/main" id="{F71613A6-2E4D-464B-923A-9755D8BF7A6D}"/>
              </a:ext>
            </a:extLst>
          </p:cNvPr>
          <p:cNvSpPr txBox="1">
            <a:spLocks/>
          </p:cNvSpPr>
          <p:nvPr/>
        </p:nvSpPr>
        <p:spPr>
          <a:xfrm>
            <a:off x="1160481" y="22932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More Experiments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1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543" name="Google Shape;5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946" y="2662929"/>
            <a:ext cx="953682" cy="94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025" y="5000978"/>
            <a:ext cx="1195526" cy="95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4947" y="1496676"/>
            <a:ext cx="953683" cy="94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4946" y="3829959"/>
            <a:ext cx="953682" cy="953697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1"/>
          <p:cNvSpPr txBox="1"/>
          <p:nvPr/>
        </p:nvSpPr>
        <p:spPr>
          <a:xfrm>
            <a:off x="3949525" y="1764588"/>
            <a:ext cx="5487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/>
              <a:t>2D</a:t>
            </a:r>
            <a:endParaRPr sz="2000" dirty="0"/>
          </a:p>
        </p:txBody>
      </p:sp>
      <p:sp>
        <p:nvSpPr>
          <p:cNvPr id="548" name="Google Shape;548;p51"/>
          <p:cNvSpPr txBox="1"/>
          <p:nvPr/>
        </p:nvSpPr>
        <p:spPr>
          <a:xfrm>
            <a:off x="3949525" y="2932913"/>
            <a:ext cx="5487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/>
              <a:t>3D</a:t>
            </a:r>
            <a:endParaRPr sz="2000"/>
          </a:p>
        </p:txBody>
      </p:sp>
      <p:sp>
        <p:nvSpPr>
          <p:cNvPr id="549" name="Google Shape;549;p51"/>
          <p:cNvSpPr txBox="1"/>
          <p:nvPr/>
        </p:nvSpPr>
        <p:spPr>
          <a:xfrm>
            <a:off x="3949525" y="4102088"/>
            <a:ext cx="5487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/>
              <a:t>5D</a:t>
            </a:r>
            <a:endParaRPr sz="2000"/>
          </a:p>
        </p:txBody>
      </p:sp>
      <p:sp>
        <p:nvSpPr>
          <p:cNvPr id="550" name="Google Shape;550;p51"/>
          <p:cNvSpPr txBox="1"/>
          <p:nvPr/>
        </p:nvSpPr>
        <p:spPr>
          <a:xfrm>
            <a:off x="3949525" y="5271263"/>
            <a:ext cx="5487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/>
              <a:t>7D</a:t>
            </a:r>
            <a:endParaRPr sz="2000"/>
          </a:p>
        </p:txBody>
      </p:sp>
      <p:sp>
        <p:nvSpPr>
          <p:cNvPr id="551" name="Google Shape;551;p51"/>
          <p:cNvSpPr txBox="1"/>
          <p:nvPr/>
        </p:nvSpPr>
        <p:spPr>
          <a:xfrm>
            <a:off x="1658725" y="2777600"/>
            <a:ext cx="43884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0000" dirty="0"/>
              <a:t>(	       ) </a:t>
            </a:r>
            <a:endParaRPr sz="10000" dirty="0"/>
          </a:p>
        </p:txBody>
      </p:sp>
      <p:sp>
        <p:nvSpPr>
          <p:cNvPr id="552" name="Google Shape;552;p51"/>
          <p:cNvSpPr txBox="1"/>
          <p:nvPr/>
        </p:nvSpPr>
        <p:spPr>
          <a:xfrm>
            <a:off x="7375350" y="3180200"/>
            <a:ext cx="3169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000" dirty="0"/>
              <a:t>distinct maps</a:t>
            </a:r>
            <a:endParaRPr sz="2000" dirty="0"/>
          </a:p>
          <a:p>
            <a:pPr algn="ctr"/>
            <a:r>
              <a:rPr lang="en" sz="2000" dirty="0"/>
              <a:t>(planning problems) </a:t>
            </a:r>
            <a:endParaRPr sz="2000" dirty="0"/>
          </a:p>
          <a:p>
            <a:pPr algn="ctr"/>
            <a:r>
              <a:rPr lang="en" sz="2000" dirty="0"/>
              <a:t>per environment</a:t>
            </a:r>
            <a:endParaRPr sz="2000" dirty="0"/>
          </a:p>
        </p:txBody>
      </p:sp>
      <p:sp>
        <p:nvSpPr>
          <p:cNvPr id="553" name="Google Shape;553;p51"/>
          <p:cNvSpPr txBox="1"/>
          <p:nvPr/>
        </p:nvSpPr>
        <p:spPr>
          <a:xfrm>
            <a:off x="4973938" y="3352550"/>
            <a:ext cx="3169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0"/>
              <a:t>⨉ 3000</a:t>
            </a:r>
            <a:endParaRPr sz="4000"/>
          </a:p>
        </p:txBody>
      </p:sp>
      <p:sp>
        <p:nvSpPr>
          <p:cNvPr id="554" name="Google Shape;554;p51"/>
          <p:cNvSpPr txBox="1"/>
          <p:nvPr/>
        </p:nvSpPr>
        <p:spPr>
          <a:xfrm>
            <a:off x="7338225" y="4783650"/>
            <a:ext cx="3860818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/>
              <a:t>2000	</a:t>
            </a:r>
            <a:r>
              <a:rPr lang="en-US" sz="2000" dirty="0"/>
              <a:t>T</a:t>
            </a:r>
            <a:r>
              <a:rPr lang="en" sz="2000" dirty="0"/>
              <a:t>raining (</a:t>
            </a:r>
            <a:r>
              <a:rPr lang="en-US" sz="2000" dirty="0"/>
              <a:t>SL/RL/MSIL)</a:t>
            </a:r>
            <a:endParaRPr sz="2000" dirty="0"/>
          </a:p>
        </p:txBody>
      </p:sp>
      <p:sp>
        <p:nvSpPr>
          <p:cNvPr id="555" name="Google Shape;555;p51"/>
          <p:cNvSpPr txBox="1"/>
          <p:nvPr/>
        </p:nvSpPr>
        <p:spPr>
          <a:xfrm>
            <a:off x="7338225" y="5430900"/>
            <a:ext cx="2002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/>
              <a:t>1000	testing</a:t>
            </a:r>
            <a:endParaRPr sz="2000" dirty="0"/>
          </a:p>
        </p:txBody>
      </p:sp>
      <p:cxnSp>
        <p:nvCxnSpPr>
          <p:cNvPr id="556" name="Google Shape;556;p51"/>
          <p:cNvCxnSpPr>
            <a:cxnSpLocks/>
            <a:stCxn id="553" idx="2"/>
            <a:endCxn id="554" idx="1"/>
          </p:cNvCxnSpPr>
          <p:nvPr/>
        </p:nvCxnSpPr>
        <p:spPr>
          <a:xfrm rot="16200000" flipH="1">
            <a:off x="6496831" y="4178056"/>
            <a:ext cx="903400" cy="77938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57" name="Google Shape;557;p51"/>
          <p:cNvCxnSpPr>
            <a:stCxn id="553" idx="2"/>
            <a:endCxn id="555" idx="1"/>
          </p:cNvCxnSpPr>
          <p:nvPr/>
        </p:nvCxnSpPr>
        <p:spPr>
          <a:xfrm rot="-5400000" flipH="1">
            <a:off x="6173188" y="4501700"/>
            <a:ext cx="1550700" cy="779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" name="Google Shape;67;p15">
            <a:extLst>
              <a:ext uri="{FF2B5EF4-FFF2-40B4-BE49-F238E27FC236}">
                <a16:creationId xmlns:a16="http://schemas.microsoft.com/office/drawing/2014/main" id="{60846C51-FE03-4929-9BA1-4FD45DB9FE00}"/>
              </a:ext>
            </a:extLst>
          </p:cNvPr>
          <p:cNvSpPr txBox="1">
            <a:spLocks/>
          </p:cNvSpPr>
          <p:nvPr/>
        </p:nvSpPr>
        <p:spPr>
          <a:xfrm>
            <a:off x="1160481" y="22932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Experimental Settings</a:t>
            </a:r>
            <a:endParaRPr lang="en-US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5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604" name="Google Shape;604;p55"/>
          <p:cNvPicPr preferRelativeResize="0"/>
          <p:nvPr/>
        </p:nvPicPr>
        <p:blipFill rotWithShape="1">
          <a:blip r:embed="rId3">
            <a:alphaModFix/>
          </a:blip>
          <a:srcRect b="46515"/>
          <a:stretch/>
        </p:blipFill>
        <p:spPr>
          <a:xfrm>
            <a:off x="404733" y="2138193"/>
            <a:ext cx="11632367" cy="365286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5"/>
          <p:cNvSpPr txBox="1">
            <a:spLocks noGrp="1"/>
          </p:cNvSpPr>
          <p:nvPr>
            <p:ph type="body" idx="1"/>
          </p:nvPr>
        </p:nvSpPr>
        <p:spPr>
          <a:xfrm>
            <a:off x="1281064" y="1249193"/>
            <a:ext cx="8520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2000" dirty="0"/>
              <a:t>Success rate / Average collision checks / Average path cost</a:t>
            </a:r>
            <a:endParaRPr sz="2000" dirty="0"/>
          </a:p>
        </p:txBody>
      </p:sp>
      <p:sp>
        <p:nvSpPr>
          <p:cNvPr id="8" name="Google Shape;67;p15">
            <a:extLst>
              <a:ext uri="{FF2B5EF4-FFF2-40B4-BE49-F238E27FC236}">
                <a16:creationId xmlns:a16="http://schemas.microsoft.com/office/drawing/2014/main" id="{1FC5EF2B-31B1-4A54-AF8B-E527F07EB7D2}"/>
              </a:ext>
            </a:extLst>
          </p:cNvPr>
          <p:cNvSpPr txBox="1">
            <a:spLocks/>
          </p:cNvSpPr>
          <p:nvPr/>
        </p:nvSpPr>
        <p:spPr>
          <a:xfrm>
            <a:off x="1160481" y="229329"/>
            <a:ext cx="93126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Results</a:t>
            </a: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8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pic>
        <p:nvPicPr>
          <p:cNvPr id="628" name="Google Shape;62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351" y="1572151"/>
            <a:ext cx="8457299" cy="47229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7;p15">
            <a:extLst>
              <a:ext uri="{FF2B5EF4-FFF2-40B4-BE49-F238E27FC236}">
                <a16:creationId xmlns:a16="http://schemas.microsoft.com/office/drawing/2014/main" id="{6504186B-EB2F-404F-9844-50F4D6AE6C98}"/>
              </a:ext>
            </a:extLst>
          </p:cNvPr>
          <p:cNvSpPr txBox="1">
            <a:spLocks/>
          </p:cNvSpPr>
          <p:nvPr/>
        </p:nvSpPr>
        <p:spPr>
          <a:xfrm>
            <a:off x="1160482" y="229329"/>
            <a:ext cx="91901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Search Tree Comparisons (3D)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9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pic>
        <p:nvPicPr>
          <p:cNvPr id="635" name="Google Shape;63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912" y="1569532"/>
            <a:ext cx="8446176" cy="472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7;p15">
            <a:extLst>
              <a:ext uri="{FF2B5EF4-FFF2-40B4-BE49-F238E27FC236}">
                <a16:creationId xmlns:a16="http://schemas.microsoft.com/office/drawing/2014/main" id="{3841F0B3-4D1D-4218-81AF-B3F1C2F4F99A}"/>
              </a:ext>
            </a:extLst>
          </p:cNvPr>
          <p:cNvSpPr txBox="1">
            <a:spLocks/>
          </p:cNvSpPr>
          <p:nvPr/>
        </p:nvSpPr>
        <p:spPr>
          <a:xfrm>
            <a:off x="1160482" y="229329"/>
            <a:ext cx="91901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Search Tree Comparisons (5D)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0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pic>
        <p:nvPicPr>
          <p:cNvPr id="642" name="Google Shape;64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175" y="1603108"/>
            <a:ext cx="8167658" cy="46918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7;p15">
            <a:extLst>
              <a:ext uri="{FF2B5EF4-FFF2-40B4-BE49-F238E27FC236}">
                <a16:creationId xmlns:a16="http://schemas.microsoft.com/office/drawing/2014/main" id="{6E3CE88B-18CC-4B8B-95FD-B29A0B56F861}"/>
              </a:ext>
            </a:extLst>
          </p:cNvPr>
          <p:cNvSpPr txBox="1">
            <a:spLocks/>
          </p:cNvSpPr>
          <p:nvPr/>
        </p:nvSpPr>
        <p:spPr>
          <a:xfrm>
            <a:off x="1160482" y="229329"/>
            <a:ext cx="91901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Experiments: Search Tree Comparisons (7D)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"/>
          <p:cNvSpPr txBox="1">
            <a:spLocks noGrp="1"/>
          </p:cNvSpPr>
          <p:nvPr>
            <p:ph type="body" idx="1"/>
          </p:nvPr>
        </p:nvSpPr>
        <p:spPr>
          <a:xfrm>
            <a:off x="1835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SzPts val="2000"/>
            </a:pPr>
            <a:r>
              <a:rPr lang="en-US" sz="2000" dirty="0"/>
              <a:t>Enhance existing algorithm with learned component</a:t>
            </a:r>
          </a:p>
          <a:p>
            <a:pPr indent="-355600">
              <a:buSzPts val="2000"/>
            </a:pPr>
            <a:endParaRPr lang="en-US" sz="2000" dirty="0"/>
          </a:p>
          <a:p>
            <a:pPr indent="-355600">
              <a:buSzPts val="2000"/>
            </a:pPr>
            <a:r>
              <a:rPr lang="en-US" sz="2000" dirty="0"/>
              <a:t>Neural Exploration Exploitation Tree (NEXT)</a:t>
            </a:r>
          </a:p>
          <a:p>
            <a:pPr indent="-355600">
              <a:buSzPts val="2000"/>
            </a:pPr>
            <a:endParaRPr lang="en-US" sz="2000" dirty="0"/>
          </a:p>
          <a:p>
            <a:pPr indent="-355600">
              <a:buSzPts val="2000"/>
            </a:pPr>
            <a:r>
              <a:rPr lang="en-US" sz="2000" dirty="0"/>
              <a:t>Fine-tune the model using RL algorithms</a:t>
            </a:r>
          </a:p>
          <a:p>
            <a:pPr indent="-355600">
              <a:buSzPts val="2000"/>
            </a:pPr>
            <a:endParaRPr lang="en-US" sz="2000" dirty="0"/>
          </a:p>
          <a:p>
            <a:pPr indent="-355600">
              <a:buSzPts val="2000"/>
            </a:pPr>
            <a:r>
              <a:rPr lang="en-US" sz="2000" dirty="0"/>
              <a:t>Planning with uncertainty</a:t>
            </a:r>
          </a:p>
          <a:p>
            <a:pPr lvl="1" indent="-355600">
              <a:spcBef>
                <a:spcPts val="0"/>
              </a:spcBef>
              <a:buSzPts val="2000"/>
            </a:pPr>
            <a:r>
              <a:rPr lang="en-US" sz="2000" dirty="0"/>
              <a:t>Uncertainty about the current state</a:t>
            </a:r>
          </a:p>
          <a:p>
            <a:pPr lvl="1" indent="-355600">
              <a:spcBef>
                <a:spcPts val="0"/>
              </a:spcBef>
              <a:buSzPts val="2000"/>
            </a:pPr>
            <a:r>
              <a:rPr lang="en-US" sz="2000" dirty="0"/>
              <a:t>Uncertainty about workspace map</a:t>
            </a:r>
          </a:p>
          <a:p>
            <a:pPr lvl="1" indent="-355600">
              <a:spcBef>
                <a:spcPts val="0"/>
              </a:spcBef>
              <a:buSzPts val="2000"/>
            </a:pPr>
            <a:r>
              <a:rPr lang="en-US" sz="2000" dirty="0"/>
              <a:t>Uncertainty about both</a:t>
            </a:r>
          </a:p>
          <a:p>
            <a:pPr lvl="2" indent="-355600">
              <a:spcBef>
                <a:spcPts val="0"/>
              </a:spcBef>
              <a:buSzPts val="2000"/>
            </a:pPr>
            <a:r>
              <a:rPr lang="en-US" sz="2000" dirty="0"/>
              <a:t>SLAM</a:t>
            </a:r>
          </a:p>
          <a:p>
            <a:pPr lvl="2" indent="-355600">
              <a:spcBef>
                <a:spcPts val="0"/>
              </a:spcBef>
              <a:buSzPts val="2000"/>
            </a:pPr>
            <a:endParaRPr lang="en-US" sz="2000" dirty="0"/>
          </a:p>
          <a:p>
            <a:pPr indent="-355600">
              <a:buSzPts val="2000"/>
            </a:pPr>
            <a:r>
              <a:rPr lang="en-US" sz="2000" dirty="0"/>
              <a:t>Experiment with more planning problems!</a:t>
            </a:r>
          </a:p>
        </p:txBody>
      </p:sp>
      <p:sp>
        <p:nvSpPr>
          <p:cNvPr id="656" name="Google Shape;656;p62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5" name="Google Shape;67;p15">
            <a:extLst>
              <a:ext uri="{FF2B5EF4-FFF2-40B4-BE49-F238E27FC236}">
                <a16:creationId xmlns:a16="http://schemas.microsoft.com/office/drawing/2014/main" id="{1971C4DF-3FEE-41E5-AF99-C2D7835D9EAF}"/>
              </a:ext>
            </a:extLst>
          </p:cNvPr>
          <p:cNvSpPr txBox="1">
            <a:spLocks/>
          </p:cNvSpPr>
          <p:nvPr/>
        </p:nvSpPr>
        <p:spPr>
          <a:xfrm>
            <a:off x="1160482" y="229329"/>
            <a:ext cx="91901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/>
              <a:t>Conclusion and Future Works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60482" y="229329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Applications </a:t>
            </a:r>
            <a:endParaRPr sz="40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68657-427B-5C42-8B8D-D56B4545E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37" y="1927579"/>
            <a:ext cx="3200777" cy="4053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ADF2B-52BC-3A4B-A7F4-956AF1DCF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068" y="1927578"/>
            <a:ext cx="3200779" cy="4053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0D7B3-DCCC-8E4C-8C95-CF5320A11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75" r="23586"/>
          <a:stretch/>
        </p:blipFill>
        <p:spPr>
          <a:xfrm>
            <a:off x="786605" y="1927578"/>
            <a:ext cx="3200779" cy="4053495"/>
          </a:xfrm>
          <a:prstGeom prst="rect">
            <a:avLst/>
          </a:prstGeom>
        </p:spPr>
      </p:pic>
      <p:sp>
        <p:nvSpPr>
          <p:cNvPr id="18" name="Google Shape;112;p19">
            <a:extLst>
              <a:ext uri="{FF2B5EF4-FFF2-40B4-BE49-F238E27FC236}">
                <a16:creationId xmlns:a16="http://schemas.microsoft.com/office/drawing/2014/main" id="{1D600D2A-5496-7942-B2DC-3446C8F9A6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0482" y="1210853"/>
            <a:ext cx="2167335" cy="498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SzPts val="2000"/>
              <a:buNone/>
            </a:pPr>
            <a:r>
              <a:rPr lang="en-US" sz="2000" dirty="0"/>
              <a:t>Robot Planning</a:t>
            </a:r>
            <a:endParaRPr lang="en" sz="2000" dirty="0"/>
          </a:p>
          <a:p>
            <a:pPr marL="558800" lvl="1" indent="0">
              <a:spcBef>
                <a:spcPts val="0"/>
              </a:spcBef>
              <a:buSzPts val="2000"/>
              <a:buNone/>
            </a:pPr>
            <a:endParaRPr sz="2000" dirty="0"/>
          </a:p>
        </p:txBody>
      </p:sp>
      <p:sp>
        <p:nvSpPr>
          <p:cNvPr id="20" name="Google Shape;112;p19">
            <a:extLst>
              <a:ext uri="{FF2B5EF4-FFF2-40B4-BE49-F238E27FC236}">
                <a16:creationId xmlns:a16="http://schemas.microsoft.com/office/drawing/2014/main" id="{A9955C9B-FFD9-AD44-982C-D2B79A26C411}"/>
              </a:ext>
            </a:extLst>
          </p:cNvPr>
          <p:cNvSpPr txBox="1">
            <a:spLocks/>
          </p:cNvSpPr>
          <p:nvPr/>
        </p:nvSpPr>
        <p:spPr>
          <a:xfrm>
            <a:off x="5012332" y="1210852"/>
            <a:ext cx="2647642" cy="49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101600" indent="0">
              <a:buSzPts val="2000"/>
              <a:buFont typeface="Arial"/>
              <a:buNone/>
            </a:pPr>
            <a:r>
              <a:rPr lang="en-US" sz="2000" dirty="0"/>
              <a:t>Chemical Synthesis </a:t>
            </a:r>
          </a:p>
          <a:p>
            <a:pPr marL="558800" lvl="1" indent="0" algn="ctr">
              <a:spcBef>
                <a:spcPts val="0"/>
              </a:spcBef>
              <a:buSzPts val="2000"/>
              <a:buFont typeface="Arial"/>
              <a:buNone/>
            </a:pPr>
            <a:endParaRPr lang="en-US" dirty="0"/>
          </a:p>
        </p:txBody>
      </p:sp>
      <p:sp>
        <p:nvSpPr>
          <p:cNvPr id="21" name="Google Shape;112;p19">
            <a:extLst>
              <a:ext uri="{FF2B5EF4-FFF2-40B4-BE49-F238E27FC236}">
                <a16:creationId xmlns:a16="http://schemas.microsoft.com/office/drawing/2014/main" id="{C77B69EA-3FFB-D440-B352-7730EEC3237F}"/>
              </a:ext>
            </a:extLst>
          </p:cNvPr>
          <p:cNvSpPr txBox="1">
            <a:spLocks/>
          </p:cNvSpPr>
          <p:nvPr/>
        </p:nvSpPr>
        <p:spPr>
          <a:xfrm>
            <a:off x="8486009" y="1192328"/>
            <a:ext cx="2647642" cy="49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101600" indent="0" algn="ctr">
              <a:buSzPts val="2000"/>
              <a:buFont typeface="Arial"/>
              <a:buNone/>
            </a:pPr>
            <a:r>
              <a:rPr lang="en-US" sz="2000" dirty="0"/>
              <a:t>Theorem Proving</a:t>
            </a:r>
          </a:p>
          <a:p>
            <a:pPr marL="558800" lvl="1" indent="0">
              <a:spcBef>
                <a:spcPts val="0"/>
              </a:spcBef>
              <a:buSzPts val="2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6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6AF287-CFC2-7445-9ADC-69AF8C97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931" y="5007422"/>
            <a:ext cx="2176919" cy="1084017"/>
          </a:xfrm>
          <a:prstGeom prst="rect">
            <a:avLst/>
          </a:prstGeom>
        </p:spPr>
      </p:pic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356" y="2831439"/>
            <a:ext cx="4294576" cy="320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814" y="2636958"/>
            <a:ext cx="3312325" cy="33375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2052754" y="6096351"/>
            <a:ext cx="2265237" cy="508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2000" dirty="0"/>
              <a:t>Workspace </a:t>
            </a:r>
            <a:r>
              <a:rPr lang="en-US" sz="2000" dirty="0"/>
              <a:t>View</a:t>
            </a:r>
            <a:endParaRPr sz="2000" dirty="0"/>
          </a:p>
        </p:txBody>
      </p:sp>
      <p:sp>
        <p:nvSpPr>
          <p:cNvPr id="7" name="Google Shape;67;p15">
            <a:extLst>
              <a:ext uri="{FF2B5EF4-FFF2-40B4-BE49-F238E27FC236}">
                <a16:creationId xmlns:a16="http://schemas.microsoft.com/office/drawing/2014/main" id="{29D2B35F-7C34-4F95-B52E-8BF7E7429A23}"/>
              </a:ext>
            </a:extLst>
          </p:cNvPr>
          <p:cNvSpPr txBox="1">
            <a:spLocks/>
          </p:cNvSpPr>
          <p:nvPr/>
        </p:nvSpPr>
        <p:spPr>
          <a:xfrm>
            <a:off x="1100410" y="0"/>
            <a:ext cx="987239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43A1-900D-433F-AB8F-B752A6620043}"/>
              </a:ext>
            </a:extLst>
          </p:cNvPr>
          <p:cNvSpPr txBox="1"/>
          <p:nvPr/>
        </p:nvSpPr>
        <p:spPr>
          <a:xfrm>
            <a:off x="5371097" y="2500228"/>
            <a:ext cx="129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bre Franklin" panose="00000500000000000000" charset="0"/>
              </a:rPr>
              <a:t>Obstacle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35AFBC-B00B-4EE0-B462-F45964705F4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671012" y="2700283"/>
            <a:ext cx="340214" cy="621658"/>
          </a:xfrm>
          <a:prstGeom prst="straightConnector1">
            <a:avLst/>
          </a:prstGeom>
          <a:ln w="38100">
            <a:solidFill>
              <a:srgbClr val="25349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C9C725-244E-47E9-BDB8-F71EE81E0693}"/>
              </a:ext>
            </a:extLst>
          </p:cNvPr>
          <p:cNvCxnSpPr>
            <a:cxnSpLocks/>
          </p:cNvCxnSpPr>
          <p:nvPr/>
        </p:nvCxnSpPr>
        <p:spPr>
          <a:xfrm>
            <a:off x="5742964" y="3770055"/>
            <a:ext cx="2991716" cy="514435"/>
          </a:xfrm>
          <a:prstGeom prst="straightConnector1">
            <a:avLst/>
          </a:prstGeom>
          <a:ln w="38100">
            <a:solidFill>
              <a:srgbClr val="A6360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DD8B4C-085A-400F-A42B-E9E6B9901ECA}"/>
              </a:ext>
            </a:extLst>
          </p:cNvPr>
          <p:cNvSpPr txBox="1"/>
          <p:nvPr/>
        </p:nvSpPr>
        <p:spPr>
          <a:xfrm>
            <a:off x="4756936" y="4806662"/>
            <a:ext cx="82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bre Franklin" panose="00000500000000000000" charset="0"/>
              </a:rPr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1181E-7A95-4C7F-B0EE-5E2278D0EB88}"/>
              </a:ext>
            </a:extLst>
          </p:cNvPr>
          <p:cNvSpPr txBox="1"/>
          <p:nvPr/>
        </p:nvSpPr>
        <p:spPr>
          <a:xfrm>
            <a:off x="4999230" y="3553169"/>
            <a:ext cx="7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ibre Franklin" panose="00000500000000000000" charset="0"/>
              </a:rPr>
              <a:t>Goal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45BE56-2B3B-4832-AE8E-C3887E8A3B0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582985" y="4629705"/>
            <a:ext cx="1088027" cy="377012"/>
          </a:xfrm>
          <a:prstGeom prst="straightConnector1">
            <a:avLst/>
          </a:prstGeom>
          <a:ln w="38100">
            <a:solidFill>
              <a:srgbClr val="E6550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0B9FF7-165B-412B-BC07-68BFD977430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568032" y="2700283"/>
            <a:ext cx="803065" cy="262312"/>
          </a:xfrm>
          <a:prstGeom prst="straightConnector1">
            <a:avLst/>
          </a:prstGeom>
          <a:ln w="38100">
            <a:solidFill>
              <a:srgbClr val="25349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9B4BDE-774C-4825-9E07-C547FC20B26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654391" y="5006717"/>
            <a:ext cx="2102545" cy="124964"/>
          </a:xfrm>
          <a:prstGeom prst="straightConnector1">
            <a:avLst/>
          </a:prstGeom>
          <a:ln w="38100">
            <a:solidFill>
              <a:srgbClr val="E6550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DFAFD3-C768-4351-A4F5-B7D0038C05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568032" y="3692369"/>
            <a:ext cx="431198" cy="60855"/>
          </a:xfrm>
          <a:prstGeom prst="straightConnector1">
            <a:avLst/>
          </a:prstGeom>
          <a:ln w="38100">
            <a:solidFill>
              <a:srgbClr val="A6360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80;p16">
            <a:extLst>
              <a:ext uri="{FF2B5EF4-FFF2-40B4-BE49-F238E27FC236}">
                <a16:creationId xmlns:a16="http://schemas.microsoft.com/office/drawing/2014/main" id="{991DFC19-A567-47C0-8DAE-FF284878273C}"/>
              </a:ext>
            </a:extLst>
          </p:cNvPr>
          <p:cNvSpPr txBox="1">
            <a:spLocks/>
          </p:cNvSpPr>
          <p:nvPr/>
        </p:nvSpPr>
        <p:spPr>
          <a:xfrm>
            <a:off x="5721842" y="6128668"/>
            <a:ext cx="3621295" cy="55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n-US" sz="2000" dirty="0"/>
              <a:t>Configuration Space View</a:t>
            </a:r>
          </a:p>
        </p:txBody>
      </p:sp>
      <p:sp>
        <p:nvSpPr>
          <p:cNvPr id="35" name="Google Shape;67;p15">
            <a:extLst>
              <a:ext uri="{FF2B5EF4-FFF2-40B4-BE49-F238E27FC236}">
                <a16:creationId xmlns:a16="http://schemas.microsoft.com/office/drawing/2014/main" id="{5827E8F1-E0A2-439D-A343-25AE1F7E1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482" y="229329"/>
            <a:ext cx="10019708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Challenges in High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4BCFA7-0AB4-4F2D-B98E-C5925D1C3B12}"/>
                  </a:ext>
                </a:extLst>
              </p:cNvPr>
              <p:cNvSpPr txBox="1"/>
              <p:nvPr/>
            </p:nvSpPr>
            <p:spPr>
              <a:xfrm>
                <a:off x="4641483" y="5774427"/>
                <a:ext cx="424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4BCFA7-0AB4-4F2D-B98E-C5925D1C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83" y="5774427"/>
                <a:ext cx="424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63291E-2B1C-4BA5-990D-7A666F56C7F1}"/>
                  </a:ext>
                </a:extLst>
              </p:cNvPr>
              <p:cNvSpPr txBox="1"/>
              <p:nvPr/>
            </p:nvSpPr>
            <p:spPr>
              <a:xfrm>
                <a:off x="1049676" y="2429887"/>
                <a:ext cx="424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63291E-2B1C-4BA5-990D-7A666F56C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76" y="2429887"/>
                <a:ext cx="424207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21FADB-2435-4C27-B0AC-E9D3078AE463}"/>
                  </a:ext>
                </a:extLst>
              </p:cNvPr>
              <p:cNvSpPr txBox="1"/>
              <p:nvPr/>
            </p:nvSpPr>
            <p:spPr>
              <a:xfrm>
                <a:off x="9793410" y="2988449"/>
                <a:ext cx="424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21FADB-2435-4C27-B0AC-E9D3078AE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410" y="2988449"/>
                <a:ext cx="42420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757A3B-B250-451B-83AB-A08598924D48}"/>
                  </a:ext>
                </a:extLst>
              </p:cNvPr>
              <p:cNvSpPr txBox="1"/>
              <p:nvPr/>
            </p:nvSpPr>
            <p:spPr>
              <a:xfrm>
                <a:off x="7491540" y="5896296"/>
                <a:ext cx="424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757A3B-B250-451B-83AB-A08598924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540" y="5896296"/>
                <a:ext cx="42420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67FA76-E4C8-4AB9-BE44-DE8974170EBA}"/>
                  </a:ext>
                </a:extLst>
              </p:cNvPr>
              <p:cNvSpPr txBox="1"/>
              <p:nvPr/>
            </p:nvSpPr>
            <p:spPr>
              <a:xfrm>
                <a:off x="9385209" y="5149321"/>
                <a:ext cx="424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67FA76-E4C8-4AB9-BE44-DE897417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09" y="5149321"/>
                <a:ext cx="424207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52741F-D923-47B7-B0A9-86D1FA6C804C}"/>
              </a:ext>
            </a:extLst>
          </p:cNvPr>
          <p:cNvSpPr txBox="1"/>
          <p:nvPr/>
        </p:nvSpPr>
        <p:spPr>
          <a:xfrm>
            <a:off x="1178883" y="1019021"/>
            <a:ext cx="1030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ibre Franklin" panose="00000500000000000000" charset="0"/>
              </a:rPr>
              <a:t>Configuration space high dimensional, not explicit, query only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AD8458-5686-4135-B2DE-E0825A4861EA}"/>
              </a:ext>
            </a:extLst>
          </p:cNvPr>
          <p:cNvSpPr txBox="1"/>
          <p:nvPr/>
        </p:nvSpPr>
        <p:spPr>
          <a:xfrm>
            <a:off x="7915747" y="2421394"/>
            <a:ext cx="1510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Libre Franklin" panose="00000500000000000000" charset="0"/>
              </a:rPr>
              <a:t>Free space</a:t>
            </a:r>
            <a:endParaRPr lang="en-US" sz="2000" dirty="0">
              <a:latin typeface="Libre Franklin" panose="00000500000000000000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746985-DBBF-4065-AB02-36B03831B564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8530315" y="2821504"/>
            <a:ext cx="140921" cy="62165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10FE96-93E3-418D-AE59-AD6D4172F5F5}"/>
              </a:ext>
            </a:extLst>
          </p:cNvPr>
          <p:cNvCxnSpPr>
            <a:cxnSpLocks/>
          </p:cNvCxnSpPr>
          <p:nvPr/>
        </p:nvCxnSpPr>
        <p:spPr>
          <a:xfrm flipH="1">
            <a:off x="3513882" y="2861033"/>
            <a:ext cx="5157354" cy="69903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AFDF86-C5D0-2045-B211-D3387B5ADABF}"/>
                  </a:ext>
                </a:extLst>
              </p:cNvPr>
              <p:cNvSpPr/>
              <p:nvPr/>
            </p:nvSpPr>
            <p:spPr>
              <a:xfrm>
                <a:off x="1179694" y="1471776"/>
                <a:ext cx="9170805" cy="851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4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Libre Franklin" panose="00000500000000000000" charset="0"/>
                  </a:rPr>
                  <a:t>Nonparametric form: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lvl="4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latin typeface="Libre Franklin" panose="00000500000000000000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AFDF86-C5D0-2045-B211-D3387B5AD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94" y="1471776"/>
                <a:ext cx="9170805" cy="851195"/>
              </a:xfrm>
              <a:prstGeom prst="rect">
                <a:avLst/>
              </a:prstGeom>
              <a:blipFill>
                <a:blip r:embed="rId10"/>
                <a:stretch>
                  <a:fillRect l="-830" t="-23529" b="-10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88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274929" y="616114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2" name="Google Shape;67;p15">
            <a:extLst>
              <a:ext uri="{FF2B5EF4-FFF2-40B4-BE49-F238E27FC236}">
                <a16:creationId xmlns:a16="http://schemas.microsoft.com/office/drawing/2014/main" id="{B07DF798-A6D3-46ED-9351-08295DDD9C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482" y="229329"/>
            <a:ext cx="9331552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Tree-based Sampling Algorithm (TSA)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65D24F-5FB8-4AE2-81C3-81EB49D7AE29}"/>
                  </a:ext>
                </a:extLst>
              </p:cNvPr>
              <p:cNvSpPr txBox="1"/>
              <p:nvPr/>
            </p:nvSpPr>
            <p:spPr>
              <a:xfrm>
                <a:off x="5138175" y="1209459"/>
                <a:ext cx="6799867" cy="260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Libre Franklin" panose="00000500000000000000" charset="0"/>
                  </a:rPr>
                  <a:t>Repeat</a:t>
                </a:r>
              </a:p>
              <a:p>
                <a:endParaRPr lang="en-US" sz="2000" dirty="0">
                  <a:latin typeface="Libre Franklin" panose="00000500000000000000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Libre Franklin" panose="00000500000000000000" charset="0"/>
                  </a:rPr>
                  <a:t>Sample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Libre Franklin" panose="00000500000000000000" charset="0"/>
                  </a:rPr>
                  <a:t>Find the nearest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𝑝𝑎𝑟𝑒𝑛𝑡</m:t>
                        </m:r>
                      </m:sub>
                    </m:sSub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 in current tree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Libre Franklin" panose="00000500000000000000" charset="0"/>
                  </a:rPr>
                  <a:t>Collision check;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Libre Franklin" panose="00000500000000000000" charset="0"/>
                  </a:rPr>
                  <a:t>If no collision,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;</a:t>
                </a:r>
              </a:p>
              <a:p>
                <a:endParaRPr lang="en-US" sz="2000" dirty="0">
                  <a:latin typeface="Libre Franklin" panose="00000500000000000000" charset="0"/>
                </a:endParaRPr>
              </a:p>
              <a:p>
                <a:r>
                  <a:rPr lang="en-US" sz="2000" dirty="0">
                    <a:latin typeface="Libre Franklin" panose="00000500000000000000" charset="0"/>
                  </a:rPr>
                  <a:t>Until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65D24F-5FB8-4AE2-81C3-81EB49D7A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175" y="1209459"/>
                <a:ext cx="6799867" cy="2603149"/>
              </a:xfrm>
              <a:prstGeom prst="rect">
                <a:avLst/>
              </a:prstGeom>
              <a:blipFill>
                <a:blip r:embed="rId3"/>
                <a:stretch>
                  <a:fillRect l="-933" t="-971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0EC9449B-BE9D-4B32-97B2-E2D054F8C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19" y="2285944"/>
            <a:ext cx="3500902" cy="2743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E2BB27A-4681-444A-B0F1-6D5659B0C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35" y="2285944"/>
            <a:ext cx="3502886" cy="2743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75EF6C2-107E-43BC-9EBA-2BB6176DA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35" y="2285944"/>
            <a:ext cx="3502886" cy="2743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3D2424D5-D127-43F8-BEF3-66DE75FA2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835" y="2285944"/>
            <a:ext cx="3502886" cy="2743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DE27765-0BC2-4191-AE80-98DC7956B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835" y="2285944"/>
            <a:ext cx="35028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B58EB-7036-4090-969E-CB39B631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412" y="1650567"/>
            <a:ext cx="3948769" cy="3948769"/>
          </a:xfrm>
          <a:prstGeom prst="rect">
            <a:avLst/>
          </a:prstGeom>
        </p:spPr>
      </p:pic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1160481" y="1240158"/>
            <a:ext cx="6392982" cy="307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SzPts val="2000"/>
              <a:buNone/>
            </a:pPr>
            <a:r>
              <a:rPr lang="en-US" sz="2000" dirty="0"/>
              <a:t>Ineffective samples from uniform distribution:</a:t>
            </a:r>
            <a:endParaRPr lang="en" sz="2000" dirty="0"/>
          </a:p>
          <a:p>
            <a:pPr marL="558800" lvl="1" indent="0">
              <a:spcBef>
                <a:spcPts val="0"/>
              </a:spcBef>
              <a:buSzPts val="2000"/>
              <a:buNone/>
            </a:pPr>
            <a:endParaRPr sz="2000" dirty="0"/>
          </a:p>
        </p:txBody>
      </p:sp>
      <p:sp>
        <p:nvSpPr>
          <p:cNvPr id="8" name="Google Shape;67;p15">
            <a:extLst>
              <a:ext uri="{FF2B5EF4-FFF2-40B4-BE49-F238E27FC236}">
                <a16:creationId xmlns:a16="http://schemas.microsoft.com/office/drawing/2014/main" id="{1C01B1D7-2EF0-4465-93CD-87B0ACAF7C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481" y="229329"/>
            <a:ext cx="9312697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Limitation: Sample Inefficient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0" name="Google Shape;86;p17">
            <a:extLst>
              <a:ext uri="{FF2B5EF4-FFF2-40B4-BE49-F238E27FC236}">
                <a16:creationId xmlns:a16="http://schemas.microsoft.com/office/drawing/2014/main" id="{34C37EDF-9D07-4D35-ACF7-25CBCFC8D21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368" y="1767130"/>
            <a:ext cx="3738222" cy="3738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2A72A4-0DFE-4814-89E0-1D9C73DEC371}"/>
              </a:ext>
            </a:extLst>
          </p:cNvPr>
          <p:cNvSpPr/>
          <p:nvPr/>
        </p:nvSpPr>
        <p:spPr>
          <a:xfrm>
            <a:off x="2173031" y="5496312"/>
            <a:ext cx="3457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Libre Franklin" panose="00000500000000000000" charset="0"/>
              </a:rPr>
              <a:t>Over 80% of the samples collide with the obstacles.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B6BEE-900D-49A8-BE1C-AF35728B4634}"/>
              </a:ext>
            </a:extLst>
          </p:cNvPr>
          <p:cNvSpPr/>
          <p:nvPr/>
        </p:nvSpPr>
        <p:spPr>
          <a:xfrm>
            <a:off x="7223760" y="4022794"/>
            <a:ext cx="711200" cy="180624"/>
          </a:xfrm>
          <a:prstGeom prst="rect">
            <a:avLst/>
          </a:prstGeom>
          <a:noFill/>
          <a:ln w="28575">
            <a:solidFill>
              <a:srgbClr val="F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9CC30-EE49-4188-BE8A-9FA304B9EB99}"/>
              </a:ext>
            </a:extLst>
          </p:cNvPr>
          <p:cNvSpPr/>
          <p:nvPr/>
        </p:nvSpPr>
        <p:spPr>
          <a:xfrm>
            <a:off x="7003059" y="4022794"/>
            <a:ext cx="220701" cy="696525"/>
          </a:xfrm>
          <a:prstGeom prst="rect">
            <a:avLst/>
          </a:prstGeom>
          <a:noFill/>
          <a:ln w="28575">
            <a:solidFill>
              <a:srgbClr val="F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5B121-C2F6-4D65-81BE-22F21395150E}"/>
              </a:ext>
            </a:extLst>
          </p:cNvPr>
          <p:cNvSpPr/>
          <p:nvPr/>
        </p:nvSpPr>
        <p:spPr>
          <a:xfrm>
            <a:off x="7416800" y="4409440"/>
            <a:ext cx="2255520" cy="77818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5E68E-6783-49DA-AA7D-D4BDE1871AEB}"/>
              </a:ext>
            </a:extLst>
          </p:cNvPr>
          <p:cNvSpPr/>
          <p:nvPr/>
        </p:nvSpPr>
        <p:spPr>
          <a:xfrm>
            <a:off x="6809403" y="5492689"/>
            <a:ext cx="3510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Libre Franklin" panose="00000500000000000000" charset="0"/>
              </a:rPr>
              <a:t>Much higher probability of sampling in a </a:t>
            </a:r>
            <a:r>
              <a:rPr lang="en-US" sz="2000" dirty="0">
                <a:solidFill>
                  <a:srgbClr val="0000FF"/>
                </a:solidFill>
                <a:latin typeface="Libre Franklin" panose="00000500000000000000" charset="0"/>
              </a:rPr>
              <a:t>open space </a:t>
            </a:r>
            <a:r>
              <a:rPr lang="en-US" sz="2000" dirty="0">
                <a:latin typeface="Libre Franklin" panose="00000500000000000000" charset="0"/>
              </a:rPr>
              <a:t>than in a </a:t>
            </a:r>
            <a:r>
              <a:rPr lang="en-US" sz="2000" dirty="0">
                <a:solidFill>
                  <a:srgbClr val="FC0000"/>
                </a:solidFill>
                <a:latin typeface="Libre Franklin" panose="00000500000000000000" charset="0"/>
              </a:rPr>
              <a:t>narrow passage</a:t>
            </a:r>
            <a:r>
              <a:rPr lang="en-US" sz="2000" dirty="0">
                <a:solidFill>
                  <a:schemeClr val="tx1"/>
                </a:solidFill>
                <a:latin typeface="Libre Franklin" panose="00000500000000000000" charset="0"/>
              </a:rPr>
              <a:t>.</a:t>
            </a:r>
            <a:endParaRPr lang="en-US" sz="2000" dirty="0">
              <a:solidFill>
                <a:srgbClr val="FC0000"/>
              </a:solidFill>
              <a:latin typeface="Libre Franklin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8" name="Google Shape;67;p15">
            <a:extLst>
              <a:ext uri="{FF2B5EF4-FFF2-40B4-BE49-F238E27FC236}">
                <a16:creationId xmlns:a16="http://schemas.microsoft.com/office/drawing/2014/main" id="{1C01B1D7-2EF0-4465-93CD-87B0ACAF7C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481" y="229329"/>
            <a:ext cx="1025537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Limitation: </a:t>
            </a:r>
            <a:r>
              <a:rPr lang="en-US" sz="4000" dirty="0"/>
              <a:t>Ignore Global Pattern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Google Shape;112;p19">
            <a:extLst>
              <a:ext uri="{FF2B5EF4-FFF2-40B4-BE49-F238E27FC236}">
                <a16:creationId xmlns:a16="http://schemas.microsoft.com/office/drawing/2014/main" id="{D1DAC566-3A43-45D6-834A-A2B3057C0C28}"/>
              </a:ext>
            </a:extLst>
          </p:cNvPr>
          <p:cNvSpPr txBox="1">
            <a:spLocks/>
          </p:cNvSpPr>
          <p:nvPr/>
        </p:nvSpPr>
        <p:spPr>
          <a:xfrm>
            <a:off x="1160480" y="1240157"/>
            <a:ext cx="10888765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Libre Franklin" panose="00000500000000000000" charset="0"/>
              </a:rPr>
              <a:t>Similar global planning patterns, </a:t>
            </a:r>
            <a:r>
              <a:rPr lang="en-US" sz="2000" dirty="0" err="1">
                <a:latin typeface="Libre Franklin" panose="00000500000000000000" charset="0"/>
              </a:rPr>
              <a:t>eg.</a:t>
            </a:r>
            <a:r>
              <a:rPr lang="en-US" sz="2000" dirty="0">
                <a:latin typeface="Libre Franklin" panose="00000500000000000000" charset="0"/>
              </a:rPr>
              <a:t> first go vertically, then go horizontally.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60CFFB-4661-420E-94F1-AEB98622B363}"/>
              </a:ext>
            </a:extLst>
          </p:cNvPr>
          <p:cNvSpPr/>
          <p:nvPr/>
        </p:nvSpPr>
        <p:spPr>
          <a:xfrm>
            <a:off x="1550017" y="5278252"/>
            <a:ext cx="9321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Libre Franklin" panose="0000050000000000000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1A7213-2E68-F242-8402-937C23D3EC10}"/>
              </a:ext>
            </a:extLst>
          </p:cNvPr>
          <p:cNvGrpSpPr/>
          <p:nvPr/>
        </p:nvGrpSpPr>
        <p:grpSpPr>
          <a:xfrm>
            <a:off x="1574099" y="1620652"/>
            <a:ext cx="3657600" cy="3657600"/>
            <a:chOff x="528317" y="1602296"/>
            <a:chExt cx="3657600" cy="3657600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62A98398-E6B4-42A5-B28E-EA9D85A2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317" y="1602296"/>
              <a:ext cx="3657600" cy="365760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6528DA-C404-4592-AE30-CBC5BBE3F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8897" y="2560417"/>
              <a:ext cx="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F32636-9E18-43BC-9DCC-72533ADD4360}"/>
                </a:ext>
              </a:extLst>
            </p:cNvPr>
            <p:cNvCxnSpPr>
              <a:cxnSpLocks/>
            </p:cNvCxnSpPr>
            <p:nvPr/>
          </p:nvCxnSpPr>
          <p:spPr>
            <a:xfrm>
              <a:off x="1550017" y="2560417"/>
              <a:ext cx="174182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09D839-FBFE-C548-9FFE-6B6D9DF6575D}"/>
              </a:ext>
            </a:extLst>
          </p:cNvPr>
          <p:cNvGrpSpPr/>
          <p:nvPr/>
        </p:nvGrpSpPr>
        <p:grpSpPr>
          <a:xfrm flipH="1">
            <a:off x="6488728" y="1620652"/>
            <a:ext cx="3657599" cy="3657600"/>
            <a:chOff x="4250785" y="1602296"/>
            <a:chExt cx="3657600" cy="36576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28E8625-CCFB-0147-84A0-472C2C8CE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0785" y="1602296"/>
              <a:ext cx="3657600" cy="3657600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E8C45D-FC34-8C47-99B9-B5286AD404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5137" y="2174240"/>
              <a:ext cx="0" cy="23673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5BD1800-5075-9E4E-8385-F23504936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8640" y="2123440"/>
              <a:ext cx="12553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8B609A-415C-234B-A024-4A5E1E7C6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9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6CFC5-F24C-4C19-BA15-D410FF72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67" y="1764856"/>
            <a:ext cx="3847846" cy="3847846"/>
          </a:xfrm>
          <a:prstGeom prst="rect">
            <a:avLst/>
          </a:prstGeom>
        </p:spPr>
      </p:pic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9996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8" name="Google Shape;67;p15">
            <a:extLst>
              <a:ext uri="{FF2B5EF4-FFF2-40B4-BE49-F238E27FC236}">
                <a16:creationId xmlns:a16="http://schemas.microsoft.com/office/drawing/2014/main" id="{1C01B1D7-2EF0-4465-93CD-87B0ACAF7C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481" y="229329"/>
            <a:ext cx="1025537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Limitation: </a:t>
            </a:r>
            <a:r>
              <a:rPr lang="en-US" sz="4000" dirty="0"/>
              <a:t>Ignore Local Pattern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" name="Google Shape;112;p19">
            <a:extLst>
              <a:ext uri="{FF2B5EF4-FFF2-40B4-BE49-F238E27FC236}">
                <a16:creationId xmlns:a16="http://schemas.microsoft.com/office/drawing/2014/main" id="{5048E916-2BDD-43C0-B3EF-4DC0E7EBC6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0480" y="1240157"/>
            <a:ext cx="10888765" cy="524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latin typeface="Libre Franklin" panose="00000500000000000000" charset="0"/>
              </a:rPr>
              <a:t>Similar local patterns, </a:t>
            </a:r>
            <a:r>
              <a:rPr lang="en-US" sz="2000" dirty="0" err="1">
                <a:latin typeface="Libre Franklin" panose="00000500000000000000" charset="0"/>
              </a:rPr>
              <a:t>eg.</a:t>
            </a:r>
            <a:r>
              <a:rPr lang="en-US" sz="2000" dirty="0">
                <a:latin typeface="Libre Franklin" panose="00000500000000000000" charset="0"/>
              </a:rPr>
              <a:t>, a U-turn pattern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AC277F-47CC-47B2-883E-F992BBBD8DA4}"/>
              </a:ext>
            </a:extLst>
          </p:cNvPr>
          <p:cNvSpPr/>
          <p:nvPr/>
        </p:nvSpPr>
        <p:spPr>
          <a:xfrm>
            <a:off x="1783555" y="5612702"/>
            <a:ext cx="8487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re Franklin" panose="00000500000000000000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28810E-2672-4C6C-9110-B019194B6392}"/>
              </a:ext>
            </a:extLst>
          </p:cNvPr>
          <p:cNvSpPr/>
          <p:nvPr/>
        </p:nvSpPr>
        <p:spPr>
          <a:xfrm>
            <a:off x="4154240" y="4450081"/>
            <a:ext cx="793680" cy="782832"/>
          </a:xfrm>
          <a:prstGeom prst="rect">
            <a:avLst/>
          </a:prstGeom>
          <a:noFill/>
          <a:ln w="28575">
            <a:solidFill>
              <a:srgbClr val="F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3C513F-90BD-4F55-8FD7-D06DB494C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 flipV="1">
            <a:off x="6315488" y="1709308"/>
            <a:ext cx="3847847" cy="40096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09CB65-0B0A-49CC-AD4A-E1E80B353A68}"/>
              </a:ext>
            </a:extLst>
          </p:cNvPr>
          <p:cNvSpPr/>
          <p:nvPr/>
        </p:nvSpPr>
        <p:spPr>
          <a:xfrm rot="5400000" flipH="1" flipV="1">
            <a:off x="7589087" y="3981691"/>
            <a:ext cx="788449" cy="815754"/>
          </a:xfrm>
          <a:prstGeom prst="rect">
            <a:avLst/>
          </a:prstGeom>
          <a:noFill/>
          <a:ln w="28575">
            <a:solidFill>
              <a:srgbClr val="F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13;p19">
            <a:extLst>
              <a:ext uri="{FF2B5EF4-FFF2-40B4-BE49-F238E27FC236}">
                <a16:creationId xmlns:a16="http://schemas.microsoft.com/office/drawing/2014/main" id="{29DBBF2D-79B8-8E41-B5C7-AC69943790A0}"/>
              </a:ext>
            </a:extLst>
          </p:cNvPr>
          <p:cNvSpPr txBox="1">
            <a:spLocks/>
          </p:cNvSpPr>
          <p:nvPr/>
        </p:nvSpPr>
        <p:spPr>
          <a:xfrm>
            <a:off x="3426799" y="5612702"/>
            <a:ext cx="5615560" cy="56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>
              <a:spcAft>
                <a:spcPts val="1600"/>
              </a:spcAft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Can we improve by learning?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6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274929" y="616114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67;p15">
                <a:extLst>
                  <a:ext uri="{FF2B5EF4-FFF2-40B4-BE49-F238E27FC236}">
                    <a16:creationId xmlns:a16="http://schemas.microsoft.com/office/drawing/2014/main" id="{B07DF798-A6D3-46ED-9351-08295DDD9C99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160482" y="229329"/>
                <a:ext cx="9331552" cy="763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" sz="4000" dirty="0"/>
                  <a:t>Learn to Expand Tree: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Google Shape;67;p15">
                <a:extLst>
                  <a:ext uri="{FF2B5EF4-FFF2-40B4-BE49-F238E27FC236}">
                    <a16:creationId xmlns:a16="http://schemas.microsoft.com/office/drawing/2014/main" id="{B07DF798-A6D3-46ED-9351-08295DDD9C9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0482" y="229329"/>
                <a:ext cx="9331552" cy="763500"/>
              </a:xfrm>
              <a:prstGeom prst="rect">
                <a:avLst/>
              </a:prstGeom>
              <a:blipFill>
                <a:blip r:embed="rId3"/>
                <a:stretch>
                  <a:fillRect l="-2174" t="-14754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65D24F-5FB8-4AE2-81C3-81EB49D7AE29}"/>
                  </a:ext>
                </a:extLst>
              </p:cNvPr>
              <p:cNvSpPr txBox="1"/>
              <p:nvPr/>
            </p:nvSpPr>
            <p:spPr>
              <a:xfrm>
                <a:off x="1526149" y="4211138"/>
                <a:ext cx="6799867" cy="1392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TSA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Expand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Libre Franklin" panose="00000500000000000000" charset="0"/>
                </a:endParaRPr>
              </a:p>
              <a:p>
                <a:endParaRPr lang="en-US" sz="2000" dirty="0">
                  <a:latin typeface="Libre Franklin" panose="00000500000000000000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𝑝𝑎𝑟𝑒𝑛𝑡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>
                  <a:latin typeface="Libre Franklin" panose="00000500000000000000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𝑝𝑎𝑟𝑒𝑛𝑡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Libre Franklin" panose="00000500000000000000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65D24F-5FB8-4AE2-81C3-81EB49D7A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49" y="4211138"/>
                <a:ext cx="6799867" cy="1392882"/>
              </a:xfrm>
              <a:prstGeom prst="rect">
                <a:avLst/>
              </a:prstGeom>
              <a:blipFill>
                <a:blip r:embed="rId4"/>
                <a:stretch>
                  <a:fillRect l="-89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E5F01A4-F926-4F49-9012-5F459BA1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23" y="1330096"/>
            <a:ext cx="3502886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AE2082-1043-4040-8C88-468D8E9C328A}"/>
                  </a:ext>
                </a:extLst>
              </p:cNvPr>
              <p:cNvSpPr txBox="1"/>
              <p:nvPr/>
            </p:nvSpPr>
            <p:spPr>
              <a:xfrm>
                <a:off x="3872203" y="3139629"/>
                <a:ext cx="1474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AE2082-1043-4040-8C88-468D8E9C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203" y="3139629"/>
                <a:ext cx="1474236" cy="369332"/>
              </a:xfrm>
              <a:prstGeom prst="rect">
                <a:avLst/>
              </a:prstGeom>
              <a:blipFill>
                <a:blip r:embed="rId6"/>
                <a:stretch>
                  <a:fillRect r="-1652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F4D298-A040-41E3-A094-81B676B52BB5}"/>
                  </a:ext>
                </a:extLst>
              </p:cNvPr>
              <p:cNvSpPr txBox="1"/>
              <p:nvPr/>
            </p:nvSpPr>
            <p:spPr>
              <a:xfrm>
                <a:off x="4292082" y="2719470"/>
                <a:ext cx="1604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(⋅|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parent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F4D298-A040-41E3-A094-81B676B52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82" y="2719470"/>
                <a:ext cx="1604248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FBDE51-F1C3-544B-B3E8-BC7D6B65A4F5}"/>
                  </a:ext>
                </a:extLst>
              </p:cNvPr>
              <p:cNvSpPr txBox="1"/>
              <p:nvPr/>
            </p:nvSpPr>
            <p:spPr>
              <a:xfrm>
                <a:off x="5896330" y="1122590"/>
                <a:ext cx="6295670" cy="196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Libre Franklin" panose="00000500000000000000" charset="0"/>
                  </a:rPr>
                  <a:t>KEY idea:</a:t>
                </a:r>
              </a:p>
              <a:p>
                <a:endParaRPr lang="en-US" sz="2000" b="0" i="1" dirty="0">
                  <a:latin typeface="Libre Franklin" panose="00000500000000000000" charset="0"/>
                </a:endParaRPr>
              </a:p>
              <a:p>
                <a:r>
                  <a:rPr lang="en-US" sz="2000" b="0" dirty="0">
                    <a:latin typeface="Libre Franklin" panose="00000500000000000000" charset="0"/>
                  </a:rPr>
                  <a:t>For selecting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𝑝𝑎𝑟𝑒𝑛𝑡</m:t>
                        </m:r>
                      </m:sub>
                    </m:sSub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, learn a </a:t>
                </a:r>
                <a:r>
                  <a:rPr lang="en-US" sz="2000" b="1" dirty="0">
                    <a:latin typeface="Libre Franklin" panose="00000500000000000000" charset="0"/>
                  </a:rPr>
                  <a:t>value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Libre Franklin" panose="00000500000000000000" charset="0"/>
                </a:endParaRPr>
              </a:p>
              <a:p>
                <a:endParaRPr lang="en-US" sz="2000" dirty="0">
                  <a:latin typeface="Libre Franklin" panose="00000500000000000000" charset="0"/>
                </a:endParaRPr>
              </a:p>
              <a:p>
                <a:r>
                  <a:rPr lang="en-US" sz="2000" dirty="0">
                    <a:latin typeface="Libre Franklin" panose="00000500000000000000" charset="0"/>
                  </a:rPr>
                  <a:t>For selecting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2000" dirty="0">
                    <a:latin typeface="Libre Franklin" panose="00000500000000000000" charset="0"/>
                  </a:rPr>
                  <a:t>, learn a </a:t>
                </a:r>
                <a:r>
                  <a:rPr lang="en-US" sz="2000" b="1" dirty="0">
                    <a:latin typeface="Libre Franklin" panose="00000500000000000000" charset="0"/>
                  </a:rPr>
                  <a:t>policy</a:t>
                </a:r>
                <a:r>
                  <a:rPr lang="en-US" sz="2000" dirty="0">
                    <a:latin typeface="Libre Franklin" panose="00000500000000000000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2000" dirty="0">
                  <a:latin typeface="Libre Franklin" panose="00000500000000000000" charset="0"/>
                </a:endParaRPr>
              </a:p>
              <a:p>
                <a:endParaRPr lang="en-US" sz="2000" dirty="0">
                  <a:latin typeface="Libre Franklin" panose="00000500000000000000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FBDE51-F1C3-544B-B3E8-BC7D6B65A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330" y="1122590"/>
                <a:ext cx="6295670" cy="1962653"/>
              </a:xfrm>
              <a:prstGeom prst="rect">
                <a:avLst/>
              </a:prstGeom>
              <a:blipFill>
                <a:blip r:embed="rId8"/>
                <a:stretch>
                  <a:fillRect l="-805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622EFD8-3D66-DB4B-8886-DBBADB92D1D2}"/>
              </a:ext>
            </a:extLst>
          </p:cNvPr>
          <p:cNvSpPr/>
          <p:nvPr/>
        </p:nvSpPr>
        <p:spPr>
          <a:xfrm>
            <a:off x="5988758" y="3906920"/>
            <a:ext cx="4133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Libre Franklin" panose="00000500000000000000" charset="0"/>
              </a:rPr>
              <a:t>Learn representation for </a:t>
            </a:r>
            <a:r>
              <a:rPr lang="en-US" sz="2000" b="1" dirty="0">
                <a:solidFill>
                  <a:srgbClr val="FF0000"/>
                </a:solidFill>
                <a:latin typeface="Libre Franklin" panose="00000500000000000000" charset="0"/>
              </a:rPr>
              <a:t>global and local information </a:t>
            </a:r>
            <a:r>
              <a:rPr lang="en-US" sz="2000" dirty="0">
                <a:solidFill>
                  <a:srgbClr val="FF0000"/>
                </a:solidFill>
                <a:latin typeface="Libre Franklin" panose="00000500000000000000" charset="0"/>
              </a:rPr>
              <a:t>(workspace map, start and goal)?</a:t>
            </a:r>
          </a:p>
        </p:txBody>
      </p:sp>
    </p:spTree>
    <p:extLst>
      <p:ext uri="{BB962C8B-B14F-4D97-AF65-F5344CB8AC3E}">
        <p14:creationId xmlns:p14="http://schemas.microsoft.com/office/powerpoint/2010/main" val="19514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918</Words>
  <Application>Microsoft Macintosh PowerPoint</Application>
  <PresentationFormat>Widescreen</PresentationFormat>
  <Paragraphs>208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Libre Franklin</vt:lpstr>
      <vt:lpstr>Cambria Math</vt:lpstr>
      <vt:lpstr>Calibri</vt:lpstr>
      <vt:lpstr>Arial</vt:lpstr>
      <vt:lpstr>Office Theme</vt:lpstr>
      <vt:lpstr>Learning to Plan via Neural Exploration-Exploitation Trees  </vt:lpstr>
      <vt:lpstr>Path Planning Problem</vt:lpstr>
      <vt:lpstr>Applications </vt:lpstr>
      <vt:lpstr>Challenges in High Dimensions</vt:lpstr>
      <vt:lpstr>Tree-based Sampling Algorithm (TSA)</vt:lpstr>
      <vt:lpstr>Limitation: Sample Inefficient </vt:lpstr>
      <vt:lpstr>Limitation: Ignore Global Pattern </vt:lpstr>
      <vt:lpstr>Limitation: Ignore Local Pattern </vt:lpstr>
      <vt:lpstr>Learn to Expand Tree: (V, π)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Backtracking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Graph Neural Networks  Help Logic Inference?</dc:title>
  <cp:lastModifiedBy>Song, Le</cp:lastModifiedBy>
  <cp:revision>186</cp:revision>
  <cp:lastPrinted>2019-08-17T00:12:34Z</cp:lastPrinted>
  <dcterms:modified xsi:type="dcterms:W3CDTF">2019-08-17T00:13:12Z</dcterms:modified>
</cp:coreProperties>
</file>