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vml" ContentType="application/vnd.openxmlformats-officedocument.vmlDrawi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5156" r:id="rId1"/>
    <p:sldMasterId id="2147485171" r:id="rId2"/>
  </p:sldMasterIdLst>
  <p:notesMasterIdLst>
    <p:notesMasterId r:id="rId33"/>
  </p:notesMasterIdLst>
  <p:handoutMasterIdLst>
    <p:handoutMasterId r:id="rId34"/>
  </p:handoutMasterIdLst>
  <p:sldIdLst>
    <p:sldId id="256" r:id="rId3"/>
    <p:sldId id="418" r:id="rId4"/>
    <p:sldId id="419" r:id="rId5"/>
    <p:sldId id="395" r:id="rId6"/>
    <p:sldId id="396" r:id="rId7"/>
    <p:sldId id="420" r:id="rId8"/>
    <p:sldId id="421" r:id="rId9"/>
    <p:sldId id="422" r:id="rId10"/>
    <p:sldId id="423" r:id="rId11"/>
    <p:sldId id="431" r:id="rId12"/>
    <p:sldId id="398" r:id="rId13"/>
    <p:sldId id="400" r:id="rId14"/>
    <p:sldId id="399" r:id="rId15"/>
    <p:sldId id="425" r:id="rId16"/>
    <p:sldId id="434" r:id="rId17"/>
    <p:sldId id="435" r:id="rId18"/>
    <p:sldId id="426" r:id="rId19"/>
    <p:sldId id="432" r:id="rId20"/>
    <p:sldId id="427" r:id="rId21"/>
    <p:sldId id="428" r:id="rId22"/>
    <p:sldId id="403" r:id="rId23"/>
    <p:sldId id="404" r:id="rId24"/>
    <p:sldId id="415" r:id="rId25"/>
    <p:sldId id="414" r:id="rId26"/>
    <p:sldId id="413" r:id="rId27"/>
    <p:sldId id="412" r:id="rId28"/>
    <p:sldId id="416" r:id="rId29"/>
    <p:sldId id="430" r:id="rId30"/>
    <p:sldId id="429" r:id="rId31"/>
    <p:sldId id="408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-99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F53E49-8C3C-FB4B-B72F-CB732E5890C0}" type="datetimeFigureOut">
              <a:rPr lang="en-US" smtClean="0"/>
              <a:pPr/>
              <a:t>8/11/19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643965-6865-134A-920F-FB63DA3A95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0112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C71BB3-C09B-C342-BAD5-3AC9FBC14682}" type="datetimeFigureOut">
              <a:rPr lang="en-US" smtClean="0"/>
              <a:pPr/>
              <a:t>8/11/19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6DCB24-BEBF-6F44-A770-5E240E9A95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1010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7"/>
          <p:cNvGrpSpPr/>
          <p:nvPr/>
        </p:nvGrpSpPr>
        <p:grpSpPr>
          <a:xfrm>
            <a:off x="486873" y="411480"/>
            <a:ext cx="8170255" cy="6035040"/>
            <a:chOff x="486873" y="411480"/>
            <a:chExt cx="8170255" cy="6035040"/>
          </a:xfrm>
        </p:grpSpPr>
        <p:pic>
          <p:nvPicPr>
            <p:cNvPr id="12" name="Picture 11" descr="PaperPanel-Title.jpg"/>
            <p:cNvPicPr>
              <a:picLocks noChangeAspect="1"/>
            </p:cNvPicPr>
            <p:nvPr/>
          </p:nvPicPr>
          <p:blipFill>
            <a:blip r:embed="rId2"/>
            <a:srcRect r="2128"/>
            <a:stretch>
              <a:fillRect/>
            </a:stretch>
          </p:blipFill>
          <p:spPr>
            <a:xfrm>
              <a:off x="486873" y="411480"/>
              <a:ext cx="8170255" cy="6035040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78283FEE-CD93-2448-A6FB-D2C70EE046DF}" type="datetime1">
              <a:rPr lang="en-US" smtClean="0"/>
              <a:pPr/>
              <a:t>8/11/19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r>
              <a:rPr kumimoji="0" lang="en-US" smtClean="0"/>
              <a:t>STOC 2014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7BC41667-7291-42E8-B00B-345BA58408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21" name="Picture 20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3" name="Rectangle 22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6819F-9436-0D4F-9063-76C554E82453}" type="datetime1">
              <a:rPr lang="en-US" smtClean="0"/>
              <a:pPr/>
              <a:t>8/11/19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STOC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46F6A-A76E-E546-86F8-154CF33517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 rot="10800000">
            <a:off x="258763" y="1594462"/>
            <a:ext cx="357530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5" name="Rectangle 24"/>
          <p:cNvSpPr/>
          <p:nvPr/>
        </p:nvSpPr>
        <p:spPr>
          <a:xfrm rot="10800000">
            <a:off x="258763" y="1594462"/>
            <a:ext cx="357530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36" name="Picture 35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38" name="Rectangle 37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5" name="Rectangle 34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E3FA8-61E1-ED4E-B35B-E24E09777AF2}" type="datetime1">
              <a:rPr lang="en-US" smtClean="0"/>
              <a:pPr/>
              <a:t>8/11/19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STOC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46F6A-A76E-E546-86F8-154CF33517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6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36" name="Picture 35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9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38" name="Rectangle 37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39" name="Straight Connector 38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3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2E3-101A-5648-8272-82CB9CDDB0CC}" type="datetime1">
              <a:rPr lang="en-US" smtClean="0"/>
              <a:pPr/>
              <a:t>8/11/19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STOC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46F6A-A76E-E546-86F8-154CF33517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56032" y="4203192"/>
            <a:ext cx="8622792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Rectangle 19"/>
          <p:cNvSpPr/>
          <p:nvPr/>
        </p:nvSpPr>
        <p:spPr>
          <a:xfrm>
            <a:off x="256032" y="4203192"/>
            <a:ext cx="8622792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1" name="Picture 20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A534-E17D-3B4D-A8C4-BDAA8A66320A}" type="datetime1">
              <a:rPr lang="en-US" smtClean="0"/>
              <a:pPr/>
              <a:t>8/11/19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STOC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46F6A-A76E-E546-86F8-154CF33517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1" name="Picture 20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328BE-683C-F34C-AD1A-3BBD8A390F8D}" type="datetime1">
              <a:rPr lang="en-US" smtClean="0"/>
              <a:pPr/>
              <a:t>8/11/19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STOC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46F6A-A76E-E546-86F8-154CF33517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" name="Rectangle 25"/>
          <p:cNvSpPr/>
          <p:nvPr/>
        </p:nvSpPr>
        <p:spPr>
          <a:xfrm rot="5400000">
            <a:off x="4242277" y="3274090"/>
            <a:ext cx="613562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Rectangle 17"/>
          <p:cNvSpPr/>
          <p:nvPr/>
        </p:nvSpPr>
        <p:spPr>
          <a:xfrm rot="5400000">
            <a:off x="4242277" y="3274090"/>
            <a:ext cx="613562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D946F-9E9B-A04E-A4C3-363295C30911}" type="datetimeFigureOut">
              <a:rPr lang="en-US" smtClean="0"/>
              <a:pPr/>
              <a:t>8/11/19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9DC11-BC97-434D-81F4-51890266EB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D946F-9E9B-A04E-A4C3-363295C30911}" type="datetimeFigureOut">
              <a:rPr lang="en-US" smtClean="0"/>
              <a:pPr/>
              <a:t>8/11/19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9DC11-BC97-434D-81F4-51890266EB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D946F-9E9B-A04E-A4C3-363295C30911}" type="datetimeFigureOut">
              <a:rPr lang="en-US" smtClean="0"/>
              <a:pPr/>
              <a:t>8/11/19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9DC11-BC97-434D-81F4-51890266EB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D946F-9E9B-A04E-A4C3-363295C30911}" type="datetimeFigureOut">
              <a:rPr lang="en-US" smtClean="0"/>
              <a:pPr/>
              <a:t>8/11/19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9DC11-BC97-434D-81F4-51890266EB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D946F-9E9B-A04E-A4C3-363295C30911}" type="datetimeFigureOut">
              <a:rPr lang="en-US" smtClean="0"/>
              <a:pPr/>
              <a:t>8/11/19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9DC11-BC97-434D-81F4-51890266EB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7" name="Picture 16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CF0EC-1787-A94B-8AEA-26177EF78DDC}" type="datetime1">
              <a:rPr lang="en-US" smtClean="0"/>
              <a:pPr/>
              <a:t>8/11/19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STOC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46F6A-A76E-E546-86F8-154CF33517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D946F-9E9B-A04E-A4C3-363295C30911}" type="datetimeFigureOut">
              <a:rPr lang="en-US" smtClean="0"/>
              <a:pPr/>
              <a:t>8/11/19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9DC11-BC97-434D-81F4-51890266EB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D946F-9E9B-A04E-A4C3-363295C30911}" type="datetimeFigureOut">
              <a:rPr lang="en-US" smtClean="0"/>
              <a:pPr/>
              <a:t>8/11/19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9DC11-BC97-434D-81F4-51890266EB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D946F-9E9B-A04E-A4C3-363295C30911}" type="datetimeFigureOut">
              <a:rPr lang="en-US" smtClean="0"/>
              <a:pPr/>
              <a:t>8/11/19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9DC11-BC97-434D-81F4-51890266EB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D946F-9E9B-A04E-A4C3-363295C30911}" type="datetimeFigureOut">
              <a:rPr lang="en-US" smtClean="0"/>
              <a:pPr/>
              <a:t>8/11/19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9DC11-BC97-434D-81F4-51890266EB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D946F-9E9B-A04E-A4C3-363295C30911}" type="datetimeFigureOut">
              <a:rPr lang="en-US" smtClean="0"/>
              <a:pPr/>
              <a:t>8/11/19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9DC11-BC97-434D-81F4-51890266EB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D946F-9E9B-A04E-A4C3-363295C30911}" type="datetimeFigureOut">
              <a:rPr lang="en-US" smtClean="0"/>
              <a:pPr/>
              <a:t>8/11/19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9DC11-BC97-434D-81F4-51890266EB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aperPanel-Title.jpg"/>
          <p:cNvPicPr>
            <a:picLocks noChangeAspect="1"/>
          </p:cNvPicPr>
          <p:nvPr/>
        </p:nvPicPr>
        <p:blipFill>
          <a:blip r:embed="rId2"/>
          <a:srcRect r="2128"/>
          <a:stretch>
            <a:fillRect/>
          </a:stretch>
        </p:blipFill>
        <p:spPr>
          <a:xfrm>
            <a:off x="486873" y="411480"/>
            <a:ext cx="8170255" cy="6035040"/>
          </a:xfrm>
          <a:prstGeom prst="rect">
            <a:avLst/>
          </a:prstGeom>
          <a:noFill/>
          <a:ln w="12700"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  <a:scene3d>
            <a:camera prst="perspectiveFront" fov="4800000"/>
            <a:lightRig rig="threePt" dir="t"/>
          </a:scene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7236FB5F-A46E-0845-AD65-B63F03D4C500}" type="datetime1">
              <a:rPr lang="en-US" smtClean="0"/>
              <a:pPr/>
              <a:t>8/11/19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r>
              <a:rPr lang="en-US" smtClean="0"/>
              <a:t>STOC 2014</a:t>
            </a:r>
            <a:endParaRPr lang="en-US"/>
          </a:p>
        </p:txBody>
      </p:sp>
      <p:grpSp>
        <p:nvGrpSpPr>
          <p:cNvPr id="6" name="Group 11"/>
          <p:cNvGrpSpPr/>
          <p:nvPr/>
        </p:nvGrpSpPr>
        <p:grpSpPr>
          <a:xfrm>
            <a:off x="562842" y="475488"/>
            <a:ext cx="7982713" cy="5888736"/>
            <a:chOff x="562842" y="475488"/>
            <a:chExt cx="7982713" cy="5888736"/>
          </a:xfrm>
        </p:grpSpPr>
        <p:sp>
          <p:nvSpPr>
            <p:cNvPr id="8" name="Rectangle 7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62842" y="3427528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5" name="Picture 24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92433-C412-7C4F-A280-6CB2F69A1651}" type="datetime1">
              <a:rPr lang="en-US" smtClean="0"/>
              <a:pPr/>
              <a:t>8/11/19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STOC 2014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5" name="Picture 14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9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7" name="Rectangle 1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9" name="Rectangle 18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3B60F-E408-564E-A01B-FE3CA4573DD0}" type="datetime1">
              <a:rPr lang="en-US" smtClean="0"/>
              <a:pPr/>
              <a:t>8/11/19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STOC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46F6A-A76E-E546-86F8-154CF33517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6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8" name="Picture 17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11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0" name="Rectangle 19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2" name="Rectangle 21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AF88E-93D6-394F-8102-E67E6606B325}" type="datetime1">
              <a:rPr lang="en-US" smtClean="0"/>
              <a:pPr/>
              <a:t>8/11/19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STOC 2014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46F6A-A76E-E546-86F8-154CF33517F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rot="16200000" flipH="1">
            <a:off x="2217480" y="4026438"/>
            <a:ext cx="4711326" cy="2286"/>
          </a:xfrm>
          <a:prstGeom prst="line">
            <a:avLst/>
          </a:prstGeom>
          <a:noFill/>
          <a:ln w="12700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H="1">
            <a:off x="2217480" y="4026438"/>
            <a:ext cx="4711326" cy="2286"/>
          </a:xfrm>
          <a:prstGeom prst="line">
            <a:avLst/>
          </a:prstGeom>
          <a:noFill/>
          <a:ln w="12700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0" name="Picture 19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7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2" name="Rectangle 21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4" name="Rectangle 23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D618-FB5F-C642-98BD-CEB898A54EEA}" type="datetime1">
              <a:rPr lang="en-US" smtClean="0"/>
              <a:pPr/>
              <a:t>8/11/19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STOC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46F6A-A76E-E546-86F8-154CF33517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9" name="Picture 18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6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1" name="Rectangle 20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69EB0-5CD0-5942-A136-A778AA7AF996}" type="datetime1">
              <a:rPr lang="en-US" smtClean="0"/>
              <a:pPr/>
              <a:t>8/11/19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STOC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46F6A-A76E-E546-86F8-154CF33517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28" name="Picture 27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30" name="Rectangle 2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1A69-AEE9-7D41-B377-41720760651E}" type="datetime1">
              <a:rPr lang="en-US" smtClean="0"/>
              <a:pPr/>
              <a:t>8/11/19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STOC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32C8-1D34-B94D-AB03-0FA141232F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cs typeface="Brush Script MT"/>
              </a:defRPr>
            </a:lvl1pPr>
          </a:lstStyle>
          <a:p>
            <a:fld id="{866353AC-0B19-E845-8A76-AA7697D4BC5B}" type="datetime1">
              <a:rPr lang="en-US" smtClean="0"/>
              <a:pPr/>
              <a:t>8/11/19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STOC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E2D46F6A-A76E-E546-86F8-154CF33517F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5157" r:id="rId1"/>
    <p:sldLayoutId id="2147485158" r:id="rId2"/>
    <p:sldLayoutId id="2147485159" r:id="rId3"/>
    <p:sldLayoutId id="2147485160" r:id="rId4"/>
    <p:sldLayoutId id="2147485161" r:id="rId5"/>
    <p:sldLayoutId id="2147485162" r:id="rId6"/>
    <p:sldLayoutId id="2147485163" r:id="rId7"/>
    <p:sldLayoutId id="2147485164" r:id="rId8"/>
    <p:sldLayoutId id="2147485165" r:id="rId9"/>
    <p:sldLayoutId id="2147485166" r:id="rId10"/>
    <p:sldLayoutId id="2147485167" r:id="rId11"/>
    <p:sldLayoutId id="2147485168" r:id="rId12"/>
    <p:sldLayoutId id="2147485169" r:id="rId13"/>
    <p:sldLayoutId id="2147485170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00000"/>
        </a:lnSpc>
        <a:spcBef>
          <a:spcPts val="800"/>
        </a:spcBef>
        <a:spcAft>
          <a:spcPts val="0"/>
        </a:spcAft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lnSpc>
          <a:spcPts val="1500"/>
        </a:lnSpc>
        <a:spcBef>
          <a:spcPts val="600"/>
        </a:spcBef>
        <a:spcAft>
          <a:spcPts val="600"/>
        </a:spcAft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lnSpc>
          <a:spcPts val="1400"/>
        </a:lnSpc>
        <a:spcBef>
          <a:spcPts val="6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lnSpc>
          <a:spcPts val="1400"/>
        </a:lnSpc>
        <a:spcBef>
          <a:spcPts val="600"/>
        </a:spcBef>
        <a:spcAft>
          <a:spcPts val="600"/>
        </a:spcAft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lnSpc>
          <a:spcPts val="1400"/>
        </a:lnSpc>
        <a:spcBef>
          <a:spcPts val="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D946F-9E9B-A04E-A4C3-363295C30911}" type="datetimeFigureOut">
              <a:rPr lang="en-US" smtClean="0"/>
              <a:pPr/>
              <a:t>8/11/19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9DC11-BC97-434D-81F4-51890266EBE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72" r:id="rId1"/>
    <p:sldLayoutId id="2147485173" r:id="rId2"/>
    <p:sldLayoutId id="2147485174" r:id="rId3"/>
    <p:sldLayoutId id="2147485175" r:id="rId4"/>
    <p:sldLayoutId id="2147485176" r:id="rId5"/>
    <p:sldLayoutId id="2147485177" r:id="rId6"/>
    <p:sldLayoutId id="2147485178" r:id="rId7"/>
    <p:sldLayoutId id="2147485179" r:id="rId8"/>
    <p:sldLayoutId id="2147485180" r:id="rId9"/>
    <p:sldLayoutId id="2147485181" r:id="rId10"/>
    <p:sldLayoutId id="214748518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8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900112" y="1568968"/>
            <a:ext cx="7345363" cy="1441854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cs typeface="Calisto MT"/>
              </a:rPr>
              <a:t>Data-Driven   Algorithm Design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Text Placeholder 23"/>
          <p:cNvSpPr>
            <a:spLocks noGrp="1"/>
          </p:cNvSpPr>
          <p:nvPr>
            <p:ph type="body" idx="1"/>
          </p:nvPr>
        </p:nvSpPr>
        <p:spPr>
          <a:xfrm>
            <a:off x="900113" y="4165365"/>
            <a:ext cx="7345362" cy="977479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8000"/>
                </a:solidFill>
              </a:rPr>
              <a:t>Tim Roughgarden (Columbia)</a:t>
            </a:r>
            <a:endParaRPr lang="en-US" sz="3600" dirty="0">
              <a:solidFill>
                <a:srgbClr val="008000"/>
              </a:solidFill>
            </a:endParaRP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1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5" name="Text Placeholder 23"/>
          <p:cNvSpPr txBox="1">
            <a:spLocks/>
          </p:cNvSpPr>
          <p:nvPr/>
        </p:nvSpPr>
        <p:spPr>
          <a:xfrm>
            <a:off x="719667" y="5058610"/>
            <a:ext cx="7725833" cy="97747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ts val="1500"/>
              </a:lnSpc>
              <a:spcBef>
                <a:spcPts val="600"/>
              </a:spcBef>
              <a:spcAft>
                <a:spcPts val="600"/>
              </a:spcAft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rgbClr val="000090"/>
                </a:solidFill>
              </a:rPr>
              <a:t>joint work with Rishi Gupta</a:t>
            </a:r>
            <a:endParaRPr lang="en-US" sz="3600" dirty="0">
              <a:solidFill>
                <a:srgbClr val="00009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067" y="244158"/>
            <a:ext cx="8097931" cy="13398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Algorithm Design via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1894168"/>
            <a:ext cx="7759886" cy="4462182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Question: </a:t>
            </a:r>
            <a:r>
              <a:rPr lang="en-US" sz="2800" dirty="0" smtClean="0">
                <a:solidFill>
                  <a:schemeClr val="tx1"/>
                </a:solidFill>
              </a:rPr>
              <a:t>what would a theory of “application-specific algorithm </a:t>
            </a:r>
            <a:r>
              <a:rPr lang="en-US" sz="2800" dirty="0" smtClean="0">
                <a:solidFill>
                  <a:schemeClr val="tx1"/>
                </a:solidFill>
              </a:rPr>
              <a:t>design” </a:t>
            </a:r>
            <a:r>
              <a:rPr lang="en-US" sz="2800" dirty="0" smtClean="0">
                <a:solidFill>
                  <a:schemeClr val="tx1"/>
                </a:solidFill>
              </a:rPr>
              <a:t>look like?</a:t>
            </a:r>
            <a:endParaRPr lang="en-US" dirty="0">
              <a:solidFill>
                <a:schemeClr val="tx1"/>
              </a:solidFill>
            </a:endParaRPr>
          </a:p>
          <a:p>
            <a:pPr marL="571500" indent="-457200"/>
            <a:r>
              <a:rPr lang="en-US" sz="2800" dirty="0" smtClean="0">
                <a:solidFill>
                  <a:schemeClr val="tx1"/>
                </a:solidFill>
              </a:rPr>
              <a:t>need to go “beyond worst-case analysis”</a:t>
            </a:r>
          </a:p>
          <a:p>
            <a:pPr marL="1493838" lvl="4" indent="-457200"/>
            <a:endParaRPr lang="en-US" dirty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Idea: </a:t>
            </a:r>
            <a:r>
              <a:rPr lang="en-US" sz="2800" dirty="0" smtClean="0">
                <a:solidFill>
                  <a:schemeClr val="tx1"/>
                </a:solidFill>
              </a:rPr>
              <a:t>model </a:t>
            </a:r>
            <a:r>
              <a:rPr lang="en-US" sz="2800" dirty="0">
                <a:solidFill>
                  <a:schemeClr val="tx1"/>
                </a:solidFill>
              </a:rPr>
              <a:t>as a learning problem.</a:t>
            </a:r>
          </a:p>
          <a:p>
            <a:pPr marL="571500" indent="-457200"/>
            <a:r>
              <a:rPr lang="en-US" sz="2800" dirty="0" smtClean="0">
                <a:solidFill>
                  <a:schemeClr val="tx1"/>
                </a:solidFill>
              </a:rPr>
              <a:t>algorithms play role of concepts/hypotheses</a:t>
            </a:r>
          </a:p>
          <a:p>
            <a:pPr marL="571500" indent="-457200"/>
            <a:r>
              <a:rPr lang="en-US" sz="2800" dirty="0" smtClean="0">
                <a:solidFill>
                  <a:schemeClr val="tx1"/>
                </a:solidFill>
              </a:rPr>
              <a:t>algorithm performance acts as loss function</a:t>
            </a:r>
          </a:p>
          <a:p>
            <a:pPr marL="571500" indent="-457200"/>
            <a:r>
              <a:rPr lang="en-US" sz="2800" dirty="0" smtClean="0">
                <a:solidFill>
                  <a:schemeClr val="tx1"/>
                </a:solidFill>
              </a:rPr>
              <a:t>two models: offline (batch) learning and online </a:t>
            </a:r>
            <a:r>
              <a:rPr lang="en-US" sz="2800" dirty="0">
                <a:solidFill>
                  <a:schemeClr val="tx1"/>
                </a:solidFill>
              </a:rPr>
              <a:t>learning </a:t>
            </a:r>
            <a:r>
              <a:rPr lang="en-US" sz="2800" dirty="0" smtClean="0">
                <a:solidFill>
                  <a:schemeClr val="tx1"/>
                </a:solidFill>
              </a:rPr>
              <a:t>(i.e., regret</a:t>
            </a:r>
            <a:r>
              <a:rPr lang="en-US" sz="2800" dirty="0">
                <a:solidFill>
                  <a:schemeClr val="tx1"/>
                </a:solidFill>
              </a:rPr>
              <a:t>-minimization)</a:t>
            </a:r>
            <a:endParaRPr lang="en-US" sz="2800" dirty="0">
              <a:solidFill>
                <a:srgbClr val="FF6600"/>
              </a:solidFill>
            </a:endParaRPr>
          </a:p>
          <a:p>
            <a:pPr marL="114300" indent="0">
              <a:buNone/>
            </a:pP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46F6A-A76E-E546-86F8-154CF33517F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7294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2" y="244158"/>
            <a:ext cx="7498745" cy="1339850"/>
          </a:xfrm>
        </p:spPr>
        <p:txBody>
          <a:bodyPr>
            <a:normAutofit/>
          </a:bodyPr>
          <a:lstStyle/>
          <a:p>
            <a:r>
              <a:rPr lang="en-US" dirty="0" smtClean="0"/>
              <a:t>Formalism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1894168"/>
            <a:ext cx="7651221" cy="4462182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Given: </a:t>
            </a:r>
            <a:r>
              <a:rPr lang="en-US" dirty="0" smtClean="0">
                <a:solidFill>
                  <a:schemeClr val="tx1"/>
                </a:solidFill>
              </a:rPr>
              <a:t>a class C of algorithms for some problem π.</a:t>
            </a:r>
          </a:p>
          <a:p>
            <a:pPr marL="571500" indent="-457200"/>
            <a:r>
              <a:rPr lang="en-US" dirty="0" smtClean="0">
                <a:solidFill>
                  <a:schemeClr val="tx1"/>
                </a:solidFill>
              </a:rPr>
              <a:t>could be finite (coloring, SAT) or infinite (next)</a:t>
            </a:r>
          </a:p>
          <a:p>
            <a:pPr marL="1493838" lvl="4" indent="-457200"/>
            <a:endParaRPr lang="en-US" dirty="0" smtClean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Given: </a:t>
            </a:r>
            <a:r>
              <a:rPr lang="en-US" dirty="0" smtClean="0">
                <a:solidFill>
                  <a:schemeClr val="tx1"/>
                </a:solidFill>
              </a:rPr>
              <a:t>a cost function cost(</a:t>
            </a:r>
            <a:r>
              <a:rPr lang="en-US" dirty="0" err="1" smtClean="0">
                <a:solidFill>
                  <a:schemeClr val="tx1"/>
                </a:solidFill>
              </a:rPr>
              <a:t>A,z</a:t>
            </a:r>
            <a:r>
              <a:rPr lang="en-US" dirty="0" smtClean="0">
                <a:solidFill>
                  <a:schemeClr val="tx1"/>
                </a:solidFill>
              </a:rPr>
              <a:t>) of algorithm A on input z  (running time, solution quality, etc.)  (range = [0,1])</a:t>
            </a:r>
          </a:p>
          <a:p>
            <a:pPr marL="1379538" lvl="4"/>
            <a:endParaRPr lang="en-US" dirty="0" smtClean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Perspective: </a:t>
            </a:r>
            <a:r>
              <a:rPr lang="en-US" dirty="0" smtClean="0">
                <a:solidFill>
                  <a:schemeClr val="tx1"/>
                </a:solidFill>
              </a:rPr>
              <a:t>think of each algorithm A as a real-valued function:</a:t>
            </a:r>
            <a:endParaRPr lang="en-US" dirty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		z            cost(</a:t>
            </a:r>
            <a:r>
              <a:rPr lang="en-US" sz="3200" dirty="0" err="1" smtClean="0">
                <a:solidFill>
                  <a:schemeClr val="tx1"/>
                </a:solidFill>
              </a:rPr>
              <a:t>A,z</a:t>
            </a:r>
            <a:r>
              <a:rPr lang="en-US" sz="3200" dirty="0" smtClean="0">
                <a:solidFill>
                  <a:schemeClr val="tx1"/>
                </a:solidFill>
              </a:rPr>
              <a:t>)</a:t>
            </a:r>
          </a:p>
          <a:p>
            <a:pPr marL="114300" indent="0">
              <a:buNone/>
            </a:pPr>
            <a:endParaRPr lang="en-US" sz="400" dirty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	   </a:t>
            </a:r>
            <a:r>
              <a:rPr lang="en-US" sz="2000" dirty="0" smtClean="0">
                <a:solidFill>
                  <a:schemeClr val="tx1"/>
                </a:solidFill>
              </a:rPr>
              <a:t>       (input)</a:t>
            </a:r>
            <a:r>
              <a:rPr lang="en-US" sz="2000" dirty="0">
                <a:solidFill>
                  <a:schemeClr val="tx1"/>
                </a:solidFill>
              </a:rPr>
              <a:t>	 </a:t>
            </a:r>
            <a:r>
              <a:rPr lang="en-US" sz="2000" dirty="0" smtClean="0">
                <a:solidFill>
                  <a:schemeClr val="tx1"/>
                </a:solidFill>
              </a:rPr>
              <a:t>  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    (performance of A on input)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46F6A-A76E-E546-86F8-154CF33517F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3405549" y="5215063"/>
            <a:ext cx="654173" cy="25017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5713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2" y="244158"/>
            <a:ext cx="7498745" cy="1339850"/>
          </a:xfrm>
        </p:spPr>
        <p:txBody>
          <a:bodyPr>
            <a:normAutofit/>
          </a:bodyPr>
          <a:lstStyle/>
          <a:p>
            <a:r>
              <a:rPr lang="en-US" dirty="0" smtClean="0"/>
              <a:t>Example: Independent Set</a:t>
            </a:r>
            <a:endParaRPr lang="en-US" dirty="0"/>
          </a:p>
        </p:txBody>
      </p:sp>
      <p:pic>
        <p:nvPicPr>
          <p:cNvPr id="4" name="Content Placeholder 3" descr="wis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10" b="27010"/>
          <a:stretch>
            <a:fillRect/>
          </a:stretch>
        </p:blipFill>
        <p:spPr>
          <a:xfrm>
            <a:off x="1805598" y="1542496"/>
            <a:ext cx="5363480" cy="3191520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46F6A-A76E-E546-86F8-154CF33517F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69448" y="5037668"/>
            <a:ext cx="7391387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Example class C: </a:t>
            </a:r>
            <a:r>
              <a:rPr lang="en-US" sz="2400" dirty="0" smtClean="0">
                <a:solidFill>
                  <a:srgbClr val="000000"/>
                </a:solidFill>
              </a:rPr>
              <a:t>all greedy algorithms using scoring rules of the form </a:t>
            </a:r>
            <a:r>
              <a:rPr lang="en-US" sz="2400" dirty="0" err="1" smtClean="0">
                <a:solidFill>
                  <a:srgbClr val="000000"/>
                </a:solidFill>
              </a:rPr>
              <a:t>w</a:t>
            </a:r>
            <a:r>
              <a:rPr lang="en-US" sz="2400" baseline="-25000" dirty="0" err="1" smtClean="0">
                <a:solidFill>
                  <a:srgbClr val="000000"/>
                </a:solidFill>
              </a:rPr>
              <a:t>v</a:t>
            </a:r>
            <a:r>
              <a:rPr lang="en-US" sz="2400" dirty="0" smtClean="0">
                <a:solidFill>
                  <a:srgbClr val="000000"/>
                </a:solidFill>
              </a:rPr>
              <a:t>/(</a:t>
            </a:r>
            <a:r>
              <a:rPr lang="en-US" sz="2400" dirty="0" err="1" smtClean="0">
                <a:solidFill>
                  <a:srgbClr val="000000"/>
                </a:solidFill>
              </a:rPr>
              <a:t>deg</a:t>
            </a:r>
            <a:r>
              <a:rPr lang="en-US" sz="2400" dirty="0" smtClean="0">
                <a:solidFill>
                  <a:srgbClr val="000000"/>
                </a:solidFill>
              </a:rPr>
              <a:t>(v)+1)</a:t>
            </a:r>
            <a:r>
              <a:rPr lang="en-US" sz="2400" baseline="30000" dirty="0">
                <a:solidFill>
                  <a:srgbClr val="000000"/>
                </a:solidFill>
              </a:rPr>
              <a:t>p</a:t>
            </a:r>
            <a:r>
              <a:rPr lang="en-US" sz="2400" dirty="0" smtClean="0">
                <a:solidFill>
                  <a:srgbClr val="000000"/>
                </a:solidFill>
              </a:rPr>
              <a:t>  (for parameter p ≥ 0)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can be adaptive or non-adaptive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3036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884" y="244158"/>
            <a:ext cx="8035479" cy="133985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Model #1: Unknown Distribution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1894168"/>
            <a:ext cx="7498745" cy="4462182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>
                <a:solidFill>
                  <a:srgbClr val="FF0000"/>
                </a:solidFill>
              </a:rPr>
              <a:t>Offline (“Batch”) Learning Model: </a:t>
            </a:r>
            <a:r>
              <a:rPr lang="en-US" dirty="0">
                <a:solidFill>
                  <a:schemeClr val="tx1"/>
                </a:solidFill>
              </a:rPr>
              <a:t>(≈ PAC learning)</a:t>
            </a:r>
            <a:endParaRPr lang="en-US" dirty="0">
              <a:solidFill>
                <a:srgbClr val="FF0000"/>
              </a:solidFill>
            </a:endParaRPr>
          </a:p>
          <a:p>
            <a:pPr marL="457200"/>
            <a:r>
              <a:rPr lang="en-US" dirty="0" smtClean="0">
                <a:solidFill>
                  <a:schemeClr val="tx1"/>
                </a:solidFill>
              </a:rPr>
              <a:t>unknown distribution F over inputs z of problem </a:t>
            </a:r>
            <a:r>
              <a:rPr lang="en-US" dirty="0">
                <a:solidFill>
                  <a:schemeClr val="tx1"/>
                </a:solidFill>
              </a:rPr>
              <a:t>π</a:t>
            </a:r>
            <a:endParaRPr lang="en-US" dirty="0" smtClean="0">
              <a:solidFill>
                <a:schemeClr val="tx1"/>
              </a:solidFill>
            </a:endParaRPr>
          </a:p>
          <a:p>
            <a:pPr marL="457200"/>
            <a:r>
              <a:rPr lang="en-US" dirty="0" smtClean="0">
                <a:solidFill>
                  <a:schemeClr val="tx1"/>
                </a:solidFill>
              </a:rPr>
              <a:t>receive s </a:t>
            </a:r>
            <a:r>
              <a:rPr lang="en-US" dirty="0" err="1" smtClean="0">
                <a:solidFill>
                  <a:schemeClr val="tx1"/>
                </a:solidFill>
              </a:rPr>
              <a:t>i.i.d</a:t>
            </a:r>
            <a:r>
              <a:rPr lang="en-US" dirty="0" smtClean="0">
                <a:solidFill>
                  <a:schemeClr val="tx1"/>
                </a:solidFill>
              </a:rPr>
              <a:t>. samples z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r>
              <a:rPr lang="en-US" dirty="0" smtClean="0">
                <a:solidFill>
                  <a:schemeClr val="tx1"/>
                </a:solidFill>
              </a:rPr>
              <a:t>,...,</a:t>
            </a:r>
            <a:r>
              <a:rPr lang="en-US" dirty="0" err="1" smtClean="0">
                <a:solidFill>
                  <a:schemeClr val="tx1"/>
                </a:solidFill>
              </a:rPr>
              <a:t>z</a:t>
            </a:r>
            <a:r>
              <a:rPr lang="en-US" baseline="-25000" dirty="0" err="1" smtClean="0">
                <a:solidFill>
                  <a:schemeClr val="tx1"/>
                </a:solidFill>
              </a:rPr>
              <a:t>s</a:t>
            </a:r>
            <a:r>
              <a:rPr lang="en-US" dirty="0" smtClean="0">
                <a:solidFill>
                  <a:schemeClr val="tx1"/>
                </a:solidFill>
              </a:rPr>
              <a:t> from F</a:t>
            </a:r>
          </a:p>
          <a:p>
            <a:pPr marL="457200"/>
            <a:r>
              <a:rPr lang="en-US" dirty="0" smtClean="0">
                <a:solidFill>
                  <a:schemeClr val="tx1"/>
                </a:solidFill>
              </a:rPr>
              <a:t>based on sample, choose an algorithm A of C</a:t>
            </a:r>
          </a:p>
          <a:p>
            <a:pPr marL="1379538" lvl="4"/>
            <a:endParaRPr lang="en-US" dirty="0" smtClean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Goal: </a:t>
            </a:r>
            <a:r>
              <a:rPr lang="en-US" dirty="0" smtClean="0">
                <a:solidFill>
                  <a:schemeClr val="tx1"/>
                </a:solidFill>
              </a:rPr>
              <a:t>identify A</a:t>
            </a:r>
            <a:r>
              <a:rPr lang="en-US" baseline="30000" dirty="0" smtClean="0">
                <a:solidFill>
                  <a:schemeClr val="tx1"/>
                </a:solidFill>
              </a:rPr>
              <a:t>*</a:t>
            </a:r>
            <a:r>
              <a:rPr lang="en-US" dirty="0" smtClean="0">
                <a:solidFill>
                  <a:schemeClr val="tx1"/>
                </a:solidFill>
              </a:rPr>
              <a:t> that (approximately) minimizes </a:t>
            </a:r>
          </a:p>
          <a:p>
            <a:pPr marL="114300" indent="0">
              <a:buNone/>
            </a:pP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	     </a:t>
            </a:r>
            <a:r>
              <a:rPr lang="en-US" dirty="0" err="1" smtClean="0">
                <a:solidFill>
                  <a:schemeClr val="tx1"/>
                </a:solidFill>
              </a:rPr>
              <a:t>E</a:t>
            </a:r>
            <a:r>
              <a:rPr lang="en-US" baseline="-25000" dirty="0" err="1" smtClean="0">
                <a:solidFill>
                  <a:schemeClr val="tx1"/>
                </a:solidFill>
              </a:rPr>
              <a:t>z~F</a:t>
            </a:r>
            <a:r>
              <a:rPr lang="en-US" dirty="0" smtClean="0">
                <a:solidFill>
                  <a:schemeClr val="tx1"/>
                </a:solidFill>
              </a:rPr>
              <a:t>[cost(</a:t>
            </a:r>
            <a:r>
              <a:rPr lang="en-US" dirty="0" err="1" smtClean="0">
                <a:solidFill>
                  <a:schemeClr val="tx1"/>
                </a:solidFill>
              </a:rPr>
              <a:t>A,z</a:t>
            </a:r>
            <a:r>
              <a:rPr lang="en-US" dirty="0" smtClean="0">
                <a:solidFill>
                  <a:schemeClr val="tx1"/>
                </a:solidFill>
              </a:rPr>
              <a:t>)]     (over A in C)</a:t>
            </a:r>
          </a:p>
          <a:p>
            <a:pPr marL="11430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11430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Related: </a:t>
            </a:r>
            <a:r>
              <a:rPr lang="en-US" dirty="0" smtClean="0">
                <a:solidFill>
                  <a:schemeClr val="tx1"/>
                </a:solidFill>
              </a:rPr>
              <a:t>self</a:t>
            </a:r>
            <a:r>
              <a:rPr lang="en-US" dirty="0">
                <a:solidFill>
                  <a:schemeClr val="tx1"/>
                </a:solidFill>
              </a:rPr>
              <a:t>-improving </a:t>
            </a:r>
            <a:r>
              <a:rPr lang="en-US" dirty="0" smtClean="0">
                <a:solidFill>
                  <a:schemeClr val="tx1"/>
                </a:solidFill>
              </a:rPr>
              <a:t>algorithms </a:t>
            </a:r>
            <a:r>
              <a:rPr lang="en-US" sz="2000" dirty="0" smtClean="0">
                <a:solidFill>
                  <a:srgbClr val="008000"/>
                </a:solidFill>
              </a:rPr>
              <a:t>[</a:t>
            </a:r>
            <a:r>
              <a:rPr lang="en-US" sz="2000" dirty="0" err="1" smtClean="0">
                <a:solidFill>
                  <a:srgbClr val="008000"/>
                </a:solidFill>
              </a:rPr>
              <a:t>Ailon</a:t>
            </a:r>
            <a:r>
              <a:rPr lang="en-US" sz="2000" dirty="0" smtClean="0">
                <a:solidFill>
                  <a:srgbClr val="008000"/>
                </a:solidFill>
              </a:rPr>
              <a:t>/</a:t>
            </a:r>
            <a:r>
              <a:rPr lang="en-US" sz="2000" dirty="0" err="1" smtClean="0">
                <a:solidFill>
                  <a:srgbClr val="008000"/>
                </a:solidFill>
              </a:rPr>
              <a:t>Chazelle</a:t>
            </a:r>
            <a:r>
              <a:rPr lang="en-US" sz="2000" dirty="0" smtClean="0">
                <a:solidFill>
                  <a:srgbClr val="008000"/>
                </a:solidFill>
              </a:rPr>
              <a:t>/Liu/</a:t>
            </a:r>
            <a:r>
              <a:rPr lang="en-US" sz="2000" dirty="0" err="1" smtClean="0">
                <a:solidFill>
                  <a:srgbClr val="008000"/>
                </a:solidFill>
              </a:rPr>
              <a:t>Seshadhri</a:t>
            </a:r>
            <a:r>
              <a:rPr lang="en-US" sz="2000" dirty="0" smtClean="0">
                <a:solidFill>
                  <a:srgbClr val="008000"/>
                </a:solidFill>
              </a:rPr>
              <a:t> 06], [Clarkson/</a:t>
            </a:r>
            <a:r>
              <a:rPr lang="en-US" sz="2000" dirty="0" err="1" smtClean="0">
                <a:solidFill>
                  <a:srgbClr val="008000"/>
                </a:solidFill>
              </a:rPr>
              <a:t>Mulzer</a:t>
            </a:r>
            <a:r>
              <a:rPr lang="en-US" sz="2000" dirty="0" smtClean="0">
                <a:solidFill>
                  <a:srgbClr val="008000"/>
                </a:solidFill>
              </a:rPr>
              <a:t>/</a:t>
            </a:r>
            <a:r>
              <a:rPr lang="en-US" sz="2000" dirty="0" err="1" smtClean="0">
                <a:solidFill>
                  <a:srgbClr val="008000"/>
                </a:solidFill>
              </a:rPr>
              <a:t>Seshadhri</a:t>
            </a:r>
            <a:r>
              <a:rPr lang="en-US" sz="2000" dirty="0" smtClean="0">
                <a:solidFill>
                  <a:srgbClr val="008000"/>
                </a:solidFill>
              </a:rPr>
              <a:t> 10,12]</a:t>
            </a:r>
            <a:r>
              <a:rPr lang="en-US" dirty="0" smtClean="0">
                <a:solidFill>
                  <a:schemeClr val="tx1"/>
                </a:solidFill>
              </a:rPr>
              <a:t>, ...</a:t>
            </a:r>
            <a:endParaRPr lang="en-US" dirty="0">
              <a:solidFill>
                <a:schemeClr val="tx1"/>
              </a:solidFill>
            </a:endParaRPr>
          </a:p>
          <a:p>
            <a:pPr marL="114300" indent="0">
              <a:buNone/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46F6A-A76E-E546-86F8-154CF33517F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4739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2" y="244158"/>
            <a:ext cx="7498745" cy="133985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0000"/>
                </a:solidFill>
              </a:rPr>
              <a:t>High-Level Plan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2133600"/>
            <a:ext cx="7735888" cy="43209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Fact from statistical learning theory: </a:t>
            </a:r>
            <a:r>
              <a:rPr lang="en-US" dirty="0" smtClean="0">
                <a:solidFill>
                  <a:srgbClr val="000000"/>
                </a:solidFill>
              </a:rPr>
              <a:t>sample complexity scales linearly with </a:t>
            </a:r>
            <a:r>
              <a:rPr lang="en-US" i="1" dirty="0" err="1" smtClean="0">
                <a:solidFill>
                  <a:srgbClr val="000000"/>
                </a:solidFill>
              </a:rPr>
              <a:t>pseudodimension</a:t>
            </a:r>
            <a:r>
              <a:rPr lang="en-US" dirty="0" smtClean="0">
                <a:solidFill>
                  <a:srgbClr val="000000"/>
                </a:solidFill>
              </a:rPr>
              <a:t> of the function class induced by C.</a:t>
            </a:r>
            <a:endParaRPr lang="en-US" sz="2800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analog of VC dimension for real-valued </a:t>
            </a:r>
            <a:r>
              <a:rPr lang="en-US" dirty="0" smtClean="0">
                <a:solidFill>
                  <a:schemeClr val="tx1"/>
                </a:solidFill>
              </a:rPr>
              <a:t>functions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≤ log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 |C| if C is finite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≥ d only if exponential number of different function behaviors on some size-d sample</a:t>
            </a:r>
          </a:p>
          <a:p>
            <a:pPr lvl="3"/>
            <a:endParaRPr lang="en-US" sz="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lvl="4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623271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2" y="244158"/>
            <a:ext cx="7498745" cy="133985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Pseudodimension</a:t>
            </a:r>
            <a:r>
              <a:rPr lang="en-US" dirty="0" smtClean="0">
                <a:solidFill>
                  <a:srgbClr val="000000"/>
                </a:solidFill>
              </a:rPr>
              <a:t>: Implications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2133601"/>
            <a:ext cx="7498746" cy="4216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Theorem: </a:t>
            </a:r>
            <a:r>
              <a:rPr lang="en-US" sz="2000" dirty="0" smtClean="0">
                <a:solidFill>
                  <a:srgbClr val="008000"/>
                </a:solidFill>
              </a:rPr>
              <a:t>[Haussler 92], [</a:t>
            </a:r>
            <a:r>
              <a:rPr lang="en-US" sz="2000" dirty="0" smtClean="0">
                <a:solidFill>
                  <a:srgbClr val="008000"/>
                </a:solidFill>
              </a:rPr>
              <a:t>Anthony</a:t>
            </a:r>
            <a:r>
              <a:rPr lang="en-US" sz="2000" dirty="0" smtClean="0">
                <a:solidFill>
                  <a:srgbClr val="008000"/>
                </a:solidFill>
              </a:rPr>
              <a:t>/Bartlett 99] </a:t>
            </a:r>
            <a:r>
              <a:rPr lang="en-US" dirty="0" smtClean="0">
                <a:solidFill>
                  <a:schemeClr val="tx1"/>
                </a:solidFill>
              </a:rPr>
              <a:t>if C has low </a:t>
            </a:r>
            <a:r>
              <a:rPr lang="en-US" dirty="0" err="1" smtClean="0">
                <a:solidFill>
                  <a:schemeClr val="tx1"/>
                </a:solidFill>
              </a:rPr>
              <a:t>pseudodimension</a:t>
            </a:r>
            <a:r>
              <a:rPr lang="en-US" dirty="0" smtClean="0">
                <a:solidFill>
                  <a:schemeClr val="tx1"/>
                </a:solidFill>
              </a:rPr>
              <a:t>, then </a:t>
            </a:r>
            <a:r>
              <a:rPr lang="en-US" dirty="0" smtClean="0">
                <a:solidFill>
                  <a:schemeClr val="tx1"/>
                </a:solidFill>
              </a:rPr>
              <a:t>small number of samples sufficient to learn the best algorithm in </a:t>
            </a:r>
            <a:r>
              <a:rPr lang="en-US" dirty="0" smtClean="0">
                <a:solidFill>
                  <a:schemeClr val="tx1"/>
                </a:solidFill>
              </a:rPr>
              <a:t>C.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obtain			 samples </a:t>
            </a:r>
            <a:r>
              <a:rPr lang="en-US" dirty="0">
                <a:solidFill>
                  <a:schemeClr val="tx1"/>
                </a:solidFill>
              </a:rPr>
              <a:t>z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r>
              <a:rPr lang="en-US" dirty="0">
                <a:solidFill>
                  <a:schemeClr val="tx1"/>
                </a:solidFill>
              </a:rPr>
              <a:t>,...</a:t>
            </a:r>
            <a:r>
              <a:rPr lang="en-US" dirty="0" smtClean="0">
                <a:solidFill>
                  <a:schemeClr val="tx1"/>
                </a:solidFill>
              </a:rPr>
              <a:t>,</a:t>
            </a:r>
            <a:r>
              <a:rPr lang="en-US" dirty="0" err="1">
                <a:solidFill>
                  <a:schemeClr val="tx1"/>
                </a:solidFill>
              </a:rPr>
              <a:t>z</a:t>
            </a:r>
            <a:r>
              <a:rPr lang="en-US" baseline="-25000" dirty="0" err="1" smtClean="0">
                <a:solidFill>
                  <a:schemeClr val="tx1"/>
                </a:solidFill>
              </a:rPr>
              <a:t>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from F</a:t>
            </a:r>
            <a:r>
              <a:rPr lang="en-US" dirty="0">
                <a:solidFill>
                  <a:schemeClr val="tx1"/>
                </a:solidFill>
              </a:rPr>
              <a:t>,</a:t>
            </a:r>
            <a:r>
              <a:rPr lang="en-US" dirty="0" smtClean="0">
                <a:solidFill>
                  <a:schemeClr val="tx1"/>
                </a:solidFill>
              </a:rPr>
              <a:t>     where d = </a:t>
            </a:r>
            <a:r>
              <a:rPr lang="en-US" dirty="0" err="1" smtClean="0">
                <a:solidFill>
                  <a:schemeClr val="tx1"/>
                </a:solidFill>
              </a:rPr>
              <a:t>pseudodimension</a:t>
            </a:r>
            <a:r>
              <a:rPr lang="en-US" dirty="0" smtClean="0">
                <a:solidFill>
                  <a:schemeClr val="tx1"/>
                </a:solidFill>
              </a:rPr>
              <a:t> of C, </a:t>
            </a:r>
            <a:r>
              <a:rPr lang="en-US" dirty="0" smtClean="0">
                <a:solidFill>
                  <a:schemeClr val="tx1"/>
                </a:solidFill>
              </a:rPr>
              <a:t>cost(</a:t>
            </a:r>
            <a:r>
              <a:rPr lang="en-US" dirty="0" err="1" smtClean="0">
                <a:solidFill>
                  <a:schemeClr val="tx1"/>
                </a:solidFill>
              </a:rPr>
              <a:t>A,z</a:t>
            </a:r>
            <a:r>
              <a:rPr lang="en-US" dirty="0" smtClean="0">
                <a:solidFill>
                  <a:schemeClr val="tx1"/>
                </a:solidFill>
              </a:rPr>
              <a:t>) in </a:t>
            </a:r>
            <a:r>
              <a:rPr lang="en-US" dirty="0" smtClean="0">
                <a:solidFill>
                  <a:schemeClr val="tx1"/>
                </a:solidFill>
              </a:rPr>
              <a:t>[0,1]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let </a:t>
            </a:r>
            <a:r>
              <a:rPr lang="en-US" dirty="0" smtClean="0">
                <a:solidFill>
                  <a:schemeClr val="tx1"/>
                </a:solidFill>
              </a:rPr>
              <a:t>A</a:t>
            </a:r>
            <a:r>
              <a:rPr lang="en-US" baseline="30000" dirty="0" smtClean="0">
                <a:solidFill>
                  <a:schemeClr val="tx1"/>
                </a:solidFill>
              </a:rPr>
              <a:t>*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= </a:t>
            </a:r>
            <a:r>
              <a:rPr lang="en-US" dirty="0" smtClean="0">
                <a:solidFill>
                  <a:schemeClr val="tx1"/>
                </a:solidFill>
              </a:rPr>
              <a:t>algorithm of </a:t>
            </a:r>
            <a:r>
              <a:rPr lang="en-US" dirty="0" smtClean="0">
                <a:solidFill>
                  <a:schemeClr val="tx1"/>
                </a:solidFill>
              </a:rPr>
              <a:t>C with </a:t>
            </a:r>
            <a:r>
              <a:rPr lang="en-US" dirty="0" smtClean="0">
                <a:solidFill>
                  <a:schemeClr val="tx1"/>
                </a:solidFill>
              </a:rPr>
              <a:t>best average performance </a:t>
            </a:r>
            <a:r>
              <a:rPr lang="en-US" dirty="0" smtClean="0">
                <a:solidFill>
                  <a:schemeClr val="tx1"/>
                </a:solidFill>
              </a:rPr>
              <a:t>on </a:t>
            </a:r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dirty="0" smtClean="0">
                <a:solidFill>
                  <a:schemeClr val="tx1"/>
                </a:solidFill>
              </a:rPr>
              <a:t>samples (i.e., ERM)</a:t>
            </a:r>
            <a:endParaRPr lang="en-US" dirty="0" smtClean="0">
              <a:solidFill>
                <a:schemeClr val="tx1"/>
              </a:solidFill>
            </a:endParaRPr>
          </a:p>
          <a:p>
            <a:pPr lvl="4"/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Guarantee: </a:t>
            </a:r>
            <a:r>
              <a:rPr lang="en-US" dirty="0" smtClean="0">
                <a:solidFill>
                  <a:srgbClr val="000000"/>
                </a:solidFill>
              </a:rPr>
              <a:t>with high probability, expected </a:t>
            </a:r>
            <a:r>
              <a:rPr lang="en-US" dirty="0" smtClean="0">
                <a:solidFill>
                  <a:srgbClr val="000000"/>
                </a:solidFill>
              </a:rPr>
              <a:t>performance of </a:t>
            </a:r>
            <a:r>
              <a:rPr lang="en-US" dirty="0">
                <a:solidFill>
                  <a:srgbClr val="000000"/>
                </a:solidFill>
              </a:rPr>
              <a:t>A</a:t>
            </a:r>
            <a:r>
              <a:rPr lang="en-US" baseline="30000" dirty="0" smtClean="0">
                <a:solidFill>
                  <a:srgbClr val="000000"/>
                </a:solidFill>
              </a:rPr>
              <a:t>*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en-US" dirty="0" err="1" smtClean="0">
                <a:solidFill>
                  <a:srgbClr val="000000"/>
                </a:solidFill>
              </a:rPr>
              <a:t>w.r.t</a:t>
            </a:r>
            <a:r>
              <a:rPr lang="en-US" dirty="0" smtClean="0">
                <a:solidFill>
                  <a:srgbClr val="000000"/>
                </a:solidFill>
              </a:rPr>
              <a:t>. F) </a:t>
            </a:r>
            <a:r>
              <a:rPr lang="en-US" dirty="0" err="1" smtClean="0">
                <a:solidFill>
                  <a:srgbClr val="000000"/>
                </a:solidFill>
              </a:rPr>
              <a:t>withinε</a:t>
            </a:r>
            <a:r>
              <a:rPr lang="en-US" dirty="0" smtClean="0">
                <a:solidFill>
                  <a:srgbClr val="000000"/>
                </a:solidFill>
              </a:rPr>
              <a:t> of optimal </a:t>
            </a:r>
            <a:r>
              <a:rPr lang="en-US" dirty="0" smtClean="0">
                <a:solidFill>
                  <a:srgbClr val="000000"/>
                </a:solidFill>
              </a:rPr>
              <a:t>algorithm in </a:t>
            </a:r>
            <a:r>
              <a:rPr lang="en-US" dirty="0" smtClean="0">
                <a:solidFill>
                  <a:srgbClr val="000000"/>
                </a:solidFill>
              </a:rPr>
              <a:t>C.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57257"/>
              </p:ext>
            </p:extLst>
          </p:nvPr>
        </p:nvGraphicFramePr>
        <p:xfrm>
          <a:off x="2520950" y="3268663"/>
          <a:ext cx="1827213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3" imgW="749300" imgH="241300" progId="Equation.DSMT4">
                  <p:embed/>
                </p:oleObj>
              </mc:Choice>
              <mc:Fallback>
                <p:oleObj name="Equation" r:id="rId3" imgW="7493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20950" y="3268663"/>
                        <a:ext cx="1827213" cy="587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11889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2" y="244158"/>
            <a:ext cx="7498745" cy="133985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0000"/>
                </a:solidFill>
              </a:rPr>
              <a:t>But...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2133600"/>
            <a:ext cx="7735888" cy="43209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$</a:t>
            </a:r>
            <a:r>
              <a:rPr lang="en-US" sz="3200" dirty="0">
                <a:solidFill>
                  <a:srgbClr val="FF0000"/>
                </a:solidFill>
              </a:rPr>
              <a:t>64K question:</a:t>
            </a:r>
            <a:r>
              <a:rPr lang="en-US" sz="3200" dirty="0">
                <a:solidFill>
                  <a:schemeClr val="tx1"/>
                </a:solidFill>
              </a:rPr>
              <a:t> do interesting classes of algorithms have small </a:t>
            </a:r>
            <a:r>
              <a:rPr lang="en-US" sz="3200" dirty="0" err="1">
                <a:solidFill>
                  <a:schemeClr val="tx1"/>
                </a:solidFill>
              </a:rPr>
              <a:t>pseudodimension</a:t>
            </a:r>
            <a:r>
              <a:rPr lang="en-US" sz="3200" dirty="0">
                <a:solidFill>
                  <a:schemeClr val="tx1"/>
                </a:solidFill>
              </a:rPr>
              <a:t>?</a:t>
            </a:r>
          </a:p>
          <a:p>
            <a:pPr marL="0" indent="0" algn="ctr">
              <a:buNone/>
            </a:pPr>
            <a:endParaRPr lang="en-US" sz="3200" dirty="0" smtClean="0">
              <a:solidFill>
                <a:schemeClr val="tx1"/>
              </a:solidFill>
            </a:endParaRPr>
          </a:p>
          <a:p>
            <a:pPr lvl="4" algn="ctr"/>
            <a:endParaRPr lang="en-US" sz="1050" dirty="0" smtClean="0"/>
          </a:p>
        </p:txBody>
      </p:sp>
    </p:spTree>
    <p:extLst>
      <p:ext uri="{BB962C8B-B14F-4D97-AF65-F5344CB8AC3E}">
        <p14:creationId xmlns:p14="http://schemas.microsoft.com/office/powerpoint/2010/main" val="28188003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Example: WIS Heuristics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2054232"/>
            <a:ext cx="7500031" cy="422274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Let C = WIS greedy algorithms with scoring rule of </a:t>
            </a:r>
            <a:r>
              <a:rPr lang="en-US" dirty="0">
                <a:solidFill>
                  <a:schemeClr val="tx1"/>
                </a:solidFill>
              </a:rPr>
              <a:t>the form </a:t>
            </a:r>
            <a:r>
              <a:rPr lang="en-US" dirty="0" err="1">
                <a:solidFill>
                  <a:schemeClr val="tx1"/>
                </a:solidFill>
              </a:rPr>
              <a:t>w</a:t>
            </a:r>
            <a:r>
              <a:rPr lang="en-US" baseline="-25000" dirty="0" err="1">
                <a:solidFill>
                  <a:schemeClr val="tx1"/>
                </a:solidFill>
              </a:rPr>
              <a:t>v</a:t>
            </a:r>
            <a:r>
              <a:rPr lang="en-US" dirty="0">
                <a:solidFill>
                  <a:schemeClr val="tx1"/>
                </a:solidFill>
              </a:rPr>
              <a:t>/(</a:t>
            </a:r>
            <a:r>
              <a:rPr lang="en-US" dirty="0" err="1">
                <a:solidFill>
                  <a:schemeClr val="tx1"/>
                </a:solidFill>
              </a:rPr>
              <a:t>deg</a:t>
            </a:r>
            <a:r>
              <a:rPr lang="en-US" dirty="0">
                <a:solidFill>
                  <a:schemeClr val="tx1"/>
                </a:solidFill>
              </a:rPr>
              <a:t>(v)+1)</a:t>
            </a:r>
            <a:r>
              <a:rPr lang="en-US" baseline="30000" dirty="0">
                <a:solidFill>
                  <a:schemeClr val="tx1"/>
                </a:solidFill>
              </a:rPr>
              <a:t>p</a:t>
            </a:r>
            <a:r>
              <a:rPr lang="en-US" dirty="0">
                <a:solidFill>
                  <a:schemeClr val="tx1"/>
                </a:solidFill>
              </a:rPr>
              <a:t>  (e.g. for p ≥ 0)</a:t>
            </a:r>
          </a:p>
          <a:p>
            <a:pPr lvl="4"/>
            <a:endParaRPr lang="en-US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Claim: </a:t>
            </a:r>
            <a:r>
              <a:rPr lang="en-US" dirty="0" smtClean="0">
                <a:solidFill>
                  <a:schemeClr val="tx1"/>
                </a:solidFill>
              </a:rPr>
              <a:t>C can only shatter a </a:t>
            </a:r>
            <a:r>
              <a:rPr lang="en-US" dirty="0">
                <a:solidFill>
                  <a:schemeClr val="tx1"/>
                </a:solidFill>
              </a:rPr>
              <a:t>subset S=</a:t>
            </a:r>
            <a:r>
              <a:rPr lang="en-US" dirty="0" smtClean="0">
                <a:solidFill>
                  <a:schemeClr val="tx1"/>
                </a:solidFill>
              </a:rPr>
              <a:t>{z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r>
              <a:rPr lang="en-US" dirty="0">
                <a:solidFill>
                  <a:schemeClr val="tx1"/>
                </a:solidFill>
              </a:rPr>
              <a:t>,...</a:t>
            </a:r>
            <a:r>
              <a:rPr lang="en-US" dirty="0" smtClean="0">
                <a:solidFill>
                  <a:schemeClr val="tx1"/>
                </a:solidFill>
              </a:rPr>
              <a:t>,</a:t>
            </a:r>
            <a:r>
              <a:rPr lang="en-US" dirty="0" err="1">
                <a:solidFill>
                  <a:schemeClr val="tx1"/>
                </a:solidFill>
              </a:rPr>
              <a:t>z</a:t>
            </a:r>
            <a:r>
              <a:rPr lang="en-US" baseline="-25000" dirty="0" err="1" smtClean="0">
                <a:solidFill>
                  <a:schemeClr val="tx1"/>
                </a:solidFill>
              </a:rPr>
              <a:t>s</a:t>
            </a:r>
            <a:r>
              <a:rPr lang="en-US" b="1" dirty="0">
                <a:solidFill>
                  <a:schemeClr val="tx1"/>
                </a:solidFill>
              </a:rPr>
              <a:t>}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if s = O(log n).  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(hence </a:t>
            </a:r>
            <a:r>
              <a:rPr lang="en-US" sz="2000" dirty="0" err="1" smtClean="0">
                <a:solidFill>
                  <a:schemeClr val="tx1"/>
                </a:solidFill>
              </a:rPr>
              <a:t>pseudodimension</a:t>
            </a:r>
            <a:r>
              <a:rPr lang="en-US" sz="2000" dirty="0" smtClean="0">
                <a:solidFill>
                  <a:schemeClr val="tx1"/>
                </a:solidFill>
              </a:rPr>
              <a:t> = O(log n))</a:t>
            </a:r>
          </a:p>
          <a:p>
            <a:pPr lvl="4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46F6A-A76E-E546-86F8-154CF33517F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456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Example: WIS Heuristics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2054232"/>
            <a:ext cx="7500031" cy="422274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Let C = WIS greedy algorithms with scoring rule of </a:t>
            </a:r>
            <a:r>
              <a:rPr lang="en-US" dirty="0">
                <a:solidFill>
                  <a:schemeClr val="tx1"/>
                </a:solidFill>
              </a:rPr>
              <a:t>the form </a:t>
            </a:r>
            <a:r>
              <a:rPr lang="en-US" dirty="0" err="1">
                <a:solidFill>
                  <a:schemeClr val="tx1"/>
                </a:solidFill>
              </a:rPr>
              <a:t>w</a:t>
            </a:r>
            <a:r>
              <a:rPr lang="en-US" baseline="-25000" dirty="0" err="1">
                <a:solidFill>
                  <a:schemeClr val="tx1"/>
                </a:solidFill>
              </a:rPr>
              <a:t>v</a:t>
            </a:r>
            <a:r>
              <a:rPr lang="en-US" dirty="0">
                <a:solidFill>
                  <a:schemeClr val="tx1"/>
                </a:solidFill>
              </a:rPr>
              <a:t>/(</a:t>
            </a:r>
            <a:r>
              <a:rPr lang="en-US" dirty="0" err="1">
                <a:solidFill>
                  <a:schemeClr val="tx1"/>
                </a:solidFill>
              </a:rPr>
              <a:t>deg</a:t>
            </a:r>
            <a:r>
              <a:rPr lang="en-US" dirty="0">
                <a:solidFill>
                  <a:schemeClr val="tx1"/>
                </a:solidFill>
              </a:rPr>
              <a:t>(v)+1)</a:t>
            </a:r>
            <a:r>
              <a:rPr lang="en-US" baseline="30000" dirty="0">
                <a:solidFill>
                  <a:schemeClr val="tx1"/>
                </a:solidFill>
              </a:rPr>
              <a:t>p</a:t>
            </a:r>
            <a:r>
              <a:rPr lang="en-US" dirty="0">
                <a:solidFill>
                  <a:schemeClr val="tx1"/>
                </a:solidFill>
              </a:rPr>
              <a:t>  (e.g. for p ≥ 0)</a:t>
            </a:r>
          </a:p>
          <a:p>
            <a:pPr lvl="4"/>
            <a:endParaRPr lang="en-US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Claim: </a:t>
            </a:r>
            <a:r>
              <a:rPr lang="en-US" dirty="0" smtClean="0">
                <a:solidFill>
                  <a:schemeClr val="tx1"/>
                </a:solidFill>
              </a:rPr>
              <a:t>C can only shatter a </a:t>
            </a:r>
            <a:r>
              <a:rPr lang="en-US" dirty="0">
                <a:solidFill>
                  <a:schemeClr val="tx1"/>
                </a:solidFill>
              </a:rPr>
              <a:t>subset S=</a:t>
            </a:r>
            <a:r>
              <a:rPr lang="en-US" dirty="0" smtClean="0">
                <a:solidFill>
                  <a:schemeClr val="tx1"/>
                </a:solidFill>
              </a:rPr>
              <a:t>{z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r>
              <a:rPr lang="en-US" dirty="0">
                <a:solidFill>
                  <a:schemeClr val="tx1"/>
                </a:solidFill>
              </a:rPr>
              <a:t>,...</a:t>
            </a:r>
            <a:r>
              <a:rPr lang="en-US" dirty="0" smtClean="0">
                <a:solidFill>
                  <a:schemeClr val="tx1"/>
                </a:solidFill>
              </a:rPr>
              <a:t>,</a:t>
            </a:r>
            <a:r>
              <a:rPr lang="en-US" dirty="0" err="1">
                <a:solidFill>
                  <a:schemeClr val="tx1"/>
                </a:solidFill>
              </a:rPr>
              <a:t>z</a:t>
            </a:r>
            <a:r>
              <a:rPr lang="en-US" baseline="-25000" dirty="0" err="1" smtClean="0">
                <a:solidFill>
                  <a:schemeClr val="tx1"/>
                </a:solidFill>
              </a:rPr>
              <a:t>s</a:t>
            </a:r>
            <a:r>
              <a:rPr lang="en-US" b="1" dirty="0">
                <a:solidFill>
                  <a:schemeClr val="tx1"/>
                </a:solidFill>
              </a:rPr>
              <a:t>}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if s = O(log n).  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(hence </a:t>
            </a:r>
            <a:r>
              <a:rPr lang="en-US" sz="2000" dirty="0" err="1" smtClean="0">
                <a:solidFill>
                  <a:schemeClr val="tx1"/>
                </a:solidFill>
              </a:rPr>
              <a:t>pseudodimension</a:t>
            </a:r>
            <a:r>
              <a:rPr lang="en-US" sz="2000" dirty="0" smtClean="0">
                <a:solidFill>
                  <a:schemeClr val="tx1"/>
                </a:solidFill>
              </a:rPr>
              <a:t> = O(log n))</a:t>
            </a:r>
          </a:p>
          <a:p>
            <a:pPr lvl="4"/>
            <a:endParaRPr lang="en-US" sz="500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Proof idea: </a:t>
            </a:r>
            <a:r>
              <a:rPr lang="en-US" dirty="0" smtClean="0">
                <a:solidFill>
                  <a:schemeClr val="tx1"/>
                </a:solidFill>
              </a:rPr>
              <a:t>Fix S.  Call </a:t>
            </a:r>
            <a:r>
              <a:rPr lang="en-US" dirty="0" err="1" smtClean="0">
                <a:solidFill>
                  <a:schemeClr val="tx1"/>
                </a:solidFill>
              </a:rPr>
              <a:t>p,q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i="1" dirty="0" smtClean="0">
                <a:solidFill>
                  <a:schemeClr val="tx1"/>
                </a:solidFill>
              </a:rPr>
              <a:t>equivalent </a:t>
            </a:r>
            <a:r>
              <a:rPr lang="en-US" dirty="0" smtClean="0">
                <a:solidFill>
                  <a:schemeClr val="tx1"/>
                </a:solidFill>
              </a:rPr>
              <a:t>if they induce identical executions on all inputs of S.</a:t>
            </a:r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rgbClr val="000090"/>
                </a:solidFill>
              </a:rPr>
              <a:t>Lemma: </a:t>
            </a:r>
            <a:r>
              <a:rPr lang="en-US" sz="2000" dirty="0" smtClean="0">
                <a:solidFill>
                  <a:schemeClr val="tx1"/>
                </a:solidFill>
              </a:rPr>
              <a:t>number of equivalence classes can only grow </a:t>
            </a:r>
            <a:r>
              <a:rPr lang="en-US" sz="2000" dirty="0" err="1" smtClean="0">
                <a:solidFill>
                  <a:schemeClr val="tx1"/>
                </a:solidFill>
              </a:rPr>
              <a:t>polynomially</a:t>
            </a:r>
            <a:r>
              <a:rPr lang="en-US" sz="2000" dirty="0" smtClean="0">
                <a:solidFill>
                  <a:schemeClr val="tx1"/>
                </a:solidFill>
              </a:rPr>
              <a:t> with </a:t>
            </a:r>
            <a:r>
              <a:rPr lang="en-US" sz="2000" dirty="0" err="1" smtClean="0">
                <a:solidFill>
                  <a:schemeClr val="tx1"/>
                </a:solidFill>
              </a:rPr>
              <a:t>n,s</a:t>
            </a:r>
            <a:r>
              <a:rPr lang="en-US" sz="2000" dirty="0" smtClean="0">
                <a:solidFill>
                  <a:schemeClr val="tx1"/>
                </a:solidFill>
              </a:rPr>
              <a:t> (uses “single-parameter” property)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Since need 2</a:t>
            </a:r>
            <a:r>
              <a:rPr lang="en-US" sz="2000" baseline="30000" dirty="0" smtClean="0">
                <a:solidFill>
                  <a:schemeClr val="tx1"/>
                </a:solidFill>
              </a:rPr>
              <a:t>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labelings</a:t>
            </a:r>
            <a:r>
              <a:rPr lang="en-US" sz="2000" dirty="0" smtClean="0">
                <a:solidFill>
                  <a:schemeClr val="tx1"/>
                </a:solidFill>
              </a:rPr>
              <a:t> to shatter S, s = O(log n).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46F6A-A76E-E546-86F8-154CF33517F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4945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Proof of Lemma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2054232"/>
            <a:ext cx="7718251" cy="42227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Lemma: </a:t>
            </a:r>
            <a:r>
              <a:rPr lang="en-US" dirty="0" smtClean="0">
                <a:solidFill>
                  <a:schemeClr val="tx1"/>
                </a:solidFill>
              </a:rPr>
              <a:t>number of equivalence classes can only grow </a:t>
            </a:r>
            <a:r>
              <a:rPr lang="en-US" dirty="0" err="1" smtClean="0">
                <a:solidFill>
                  <a:schemeClr val="tx1"/>
                </a:solidFill>
              </a:rPr>
              <a:t>polynomially</a:t>
            </a:r>
            <a:r>
              <a:rPr lang="en-US" dirty="0" smtClean="0">
                <a:solidFill>
                  <a:schemeClr val="tx1"/>
                </a:solidFill>
              </a:rPr>
              <a:t> with </a:t>
            </a:r>
            <a:r>
              <a:rPr lang="en-US" dirty="0" err="1" smtClean="0">
                <a:solidFill>
                  <a:schemeClr val="tx1"/>
                </a:solidFill>
              </a:rPr>
              <a:t>n,s</a:t>
            </a:r>
            <a:r>
              <a:rPr lang="en-US" dirty="0" smtClean="0">
                <a:solidFill>
                  <a:schemeClr val="tx1"/>
                </a:solidFill>
              </a:rPr>
              <a:t> (uses “single-parameter” property).</a:t>
            </a:r>
          </a:p>
          <a:p>
            <a:pPr lvl="4"/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Proof idea: </a:t>
            </a:r>
            <a:r>
              <a:rPr lang="en-US" dirty="0" smtClean="0">
                <a:solidFill>
                  <a:schemeClr val="tx1"/>
                </a:solidFill>
              </a:rPr>
              <a:t>Fix sample S of size s.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greedy </a:t>
            </a:r>
            <a:r>
              <a:rPr lang="en-US" dirty="0" err="1" smtClean="0">
                <a:solidFill>
                  <a:schemeClr val="tx1"/>
                </a:solidFill>
              </a:rPr>
              <a:t>alg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depends only on results of comparisons</a:t>
            </a:r>
          </a:p>
          <a:p>
            <a:r>
              <a:rPr lang="en-US" i="1" dirty="0" smtClean="0">
                <a:solidFill>
                  <a:schemeClr val="tx1"/>
                </a:solidFill>
              </a:rPr>
              <a:t>single-crossing property:</a:t>
            </a:r>
            <a:r>
              <a:rPr lang="en-US" dirty="0" smtClean="0">
                <a:solidFill>
                  <a:schemeClr val="tx1"/>
                </a:solidFill>
              </a:rPr>
              <a:t> for each possible comparison (between two vertices), flips at most </a:t>
            </a:r>
            <a:r>
              <a:rPr lang="en-US" dirty="0" smtClean="0">
                <a:solidFill>
                  <a:schemeClr val="tx1"/>
                </a:solidFill>
              </a:rPr>
              <a:t>once </a:t>
            </a:r>
            <a:r>
              <a:rPr lang="en-US" dirty="0" smtClean="0">
                <a:solidFill>
                  <a:schemeClr val="tx1"/>
                </a:solidFill>
              </a:rPr>
              <a:t>as p goes from 0 to infinity  [</a:t>
            </a:r>
            <a:r>
              <a:rPr lang="en-US" dirty="0" err="1" smtClean="0">
                <a:solidFill>
                  <a:schemeClr val="tx1"/>
                </a:solidFill>
              </a:rPr>
              <a:t>w</a:t>
            </a:r>
            <a:r>
              <a:rPr lang="en-US" baseline="-25000" dirty="0" err="1" smtClean="0">
                <a:solidFill>
                  <a:schemeClr val="tx1"/>
                </a:solidFill>
              </a:rPr>
              <a:t>v</a:t>
            </a:r>
            <a:r>
              <a:rPr lang="en-US" dirty="0">
                <a:solidFill>
                  <a:schemeClr val="tx1"/>
                </a:solidFill>
              </a:rPr>
              <a:t>/(</a:t>
            </a:r>
            <a:r>
              <a:rPr lang="en-US" dirty="0" err="1">
                <a:solidFill>
                  <a:schemeClr val="tx1"/>
                </a:solidFill>
              </a:rPr>
              <a:t>deg</a:t>
            </a:r>
            <a:r>
              <a:rPr lang="en-US" dirty="0">
                <a:solidFill>
                  <a:schemeClr val="tx1"/>
                </a:solidFill>
              </a:rPr>
              <a:t>(v)+1)</a:t>
            </a:r>
            <a:r>
              <a:rPr lang="en-US" baseline="30000" dirty="0">
                <a:solidFill>
                  <a:schemeClr val="tx1"/>
                </a:solidFill>
              </a:rPr>
              <a:t>p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vs. </a:t>
            </a:r>
            <a:r>
              <a:rPr lang="en-US" dirty="0" err="1" smtClean="0">
                <a:solidFill>
                  <a:schemeClr val="tx1"/>
                </a:solidFill>
              </a:rPr>
              <a:t>w</a:t>
            </a:r>
            <a:r>
              <a:rPr lang="en-US" baseline="-25000" dirty="0" err="1" smtClean="0">
                <a:solidFill>
                  <a:schemeClr val="tx1"/>
                </a:solidFill>
              </a:rPr>
              <a:t>x</a:t>
            </a:r>
            <a:r>
              <a:rPr lang="en-US" dirty="0" smtClean="0">
                <a:solidFill>
                  <a:schemeClr val="tx1"/>
                </a:solidFill>
              </a:rPr>
              <a:t>/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dirty="0" err="1">
                <a:solidFill>
                  <a:schemeClr val="tx1"/>
                </a:solidFill>
              </a:rPr>
              <a:t>deg</a:t>
            </a:r>
            <a:r>
              <a:rPr lang="en-US" dirty="0" smtClean="0">
                <a:solidFill>
                  <a:schemeClr val="tx1"/>
                </a:solidFill>
              </a:rPr>
              <a:t>(x)</a:t>
            </a:r>
            <a:r>
              <a:rPr lang="en-US" dirty="0">
                <a:solidFill>
                  <a:schemeClr val="tx1"/>
                </a:solidFill>
              </a:rPr>
              <a:t>+1)</a:t>
            </a:r>
            <a:r>
              <a:rPr lang="en-US" baseline="30000" dirty="0" smtClean="0">
                <a:solidFill>
                  <a:schemeClr val="tx1"/>
                </a:solidFill>
              </a:rPr>
              <a:t>p</a:t>
            </a:r>
            <a:r>
              <a:rPr lang="en-US" dirty="0" smtClean="0">
                <a:solidFill>
                  <a:schemeClr val="tx1"/>
                </a:solidFill>
              </a:rPr>
              <a:t>]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# possible comparisons = poly(</a:t>
            </a:r>
            <a:r>
              <a:rPr lang="en-US" dirty="0" err="1" smtClean="0">
                <a:solidFill>
                  <a:schemeClr val="tx1"/>
                </a:solidFill>
              </a:rPr>
              <a:t>n,s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only poly(</a:t>
            </a:r>
            <a:r>
              <a:rPr lang="en-US" dirty="0" err="1" smtClean="0">
                <a:solidFill>
                  <a:schemeClr val="tx1"/>
                </a:solidFill>
              </a:rPr>
              <a:t>n,s</a:t>
            </a:r>
            <a:r>
              <a:rPr lang="en-US" dirty="0" smtClean="0">
                <a:solidFill>
                  <a:schemeClr val="tx1"/>
                </a:solidFill>
              </a:rPr>
              <a:t>) distinct algorithms (</a:t>
            </a:r>
            <a:r>
              <a:rPr lang="en-US" dirty="0" err="1" smtClean="0">
                <a:solidFill>
                  <a:schemeClr val="tx1"/>
                </a:solidFill>
              </a:rPr>
              <a:t>w.r.t</a:t>
            </a:r>
            <a:r>
              <a:rPr lang="en-US" dirty="0" smtClean="0">
                <a:solidFill>
                  <a:schemeClr val="tx1"/>
                </a:solidFill>
              </a:rPr>
              <a:t>. S)</a:t>
            </a:r>
          </a:p>
          <a:p>
            <a:endParaRPr lang="en-US" i="1" dirty="0" smtClean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46F6A-A76E-E546-86F8-154CF33517F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0114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2" y="244158"/>
            <a:ext cx="7498745" cy="1339850"/>
          </a:xfrm>
        </p:spPr>
        <p:txBody>
          <a:bodyPr>
            <a:normAutofit/>
          </a:bodyPr>
          <a:lstStyle/>
          <a:p>
            <a:r>
              <a:rPr lang="en-US" dirty="0" smtClean="0"/>
              <a:t>Selecting an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1894168"/>
            <a:ext cx="7498745" cy="4462182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n-US" i="1" dirty="0" smtClean="0">
              <a:solidFill>
                <a:schemeClr val="tx1"/>
              </a:solidFill>
            </a:endParaRPr>
          </a:p>
          <a:p>
            <a:pPr marL="114300" indent="0">
              <a:buNone/>
            </a:pPr>
            <a:endParaRPr lang="en-US" i="1" dirty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en-US" i="1" dirty="0" smtClean="0">
                <a:solidFill>
                  <a:schemeClr val="tx1"/>
                </a:solidFill>
              </a:rPr>
              <a:t>“I need to solve problem X.  Which algorithm should I use?”</a:t>
            </a:r>
          </a:p>
          <a:p>
            <a:pPr marL="11430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11430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11430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46F6A-A76E-E546-86F8-154CF33517F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2099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2" y="244158"/>
            <a:ext cx="7498745" cy="1339850"/>
          </a:xfrm>
        </p:spPr>
        <p:txBody>
          <a:bodyPr>
            <a:normAutofit/>
          </a:bodyPr>
          <a:lstStyle/>
          <a:p>
            <a:r>
              <a:rPr lang="en-US" dirty="0" err="1" smtClean="0"/>
              <a:t>Pseudodimension</a:t>
            </a:r>
            <a:r>
              <a:rPr lang="en-US" dirty="0" smtClean="0"/>
              <a:t>: Upshot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1" y="1800464"/>
            <a:ext cx="7901301" cy="45558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Examples: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finite set C					</a:t>
            </a:r>
            <a:r>
              <a:rPr lang="en-US" dirty="0" smtClean="0">
                <a:solidFill>
                  <a:srgbClr val="000090"/>
                </a:solidFill>
              </a:rPr>
              <a:t>O(log |C|)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single-parameter greedy algorithms 	</a:t>
            </a:r>
            <a:r>
              <a:rPr lang="en-US" dirty="0" smtClean="0">
                <a:solidFill>
                  <a:srgbClr val="000090"/>
                </a:solidFill>
              </a:rPr>
              <a:t>O(log n)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local search with neighborhood size </a:t>
            </a:r>
            <a:r>
              <a:rPr lang="en-US" dirty="0" err="1" smtClean="0">
                <a:solidFill>
                  <a:schemeClr val="tx1"/>
                </a:solidFill>
              </a:rPr>
              <a:t>n</a:t>
            </a:r>
            <a:r>
              <a:rPr lang="en-US" baseline="30000" dirty="0" err="1" smtClean="0">
                <a:solidFill>
                  <a:schemeClr val="tx1"/>
                </a:solidFill>
              </a:rPr>
              <a:t>k</a:t>
            </a:r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rgbClr val="000090"/>
                </a:solidFill>
              </a:rPr>
              <a:t>O(k log n)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“bucket-based” sorting algorithms	</a:t>
            </a:r>
            <a:r>
              <a:rPr lang="en-US" dirty="0" smtClean="0">
                <a:solidFill>
                  <a:srgbClr val="000090"/>
                </a:solidFill>
              </a:rPr>
              <a:t>O(n log n)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per-instance algorithm selection		</a:t>
            </a:r>
            <a:r>
              <a:rPr lang="en-US" dirty="0">
                <a:solidFill>
                  <a:srgbClr val="000090"/>
                </a:solidFill>
              </a:rPr>
              <a:t>O</a:t>
            </a:r>
            <a:r>
              <a:rPr lang="en-US" dirty="0" smtClean="0">
                <a:solidFill>
                  <a:srgbClr val="000090"/>
                </a:solidFill>
              </a:rPr>
              <a:t>(|F|</a:t>
            </a:r>
            <a:r>
              <a:rPr lang="en-US" dirty="0" smtClean="0">
                <a:solidFill>
                  <a:srgbClr val="000090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dirty="0" smtClean="0">
                <a:solidFill>
                  <a:srgbClr val="000090"/>
                </a:solidFill>
              </a:rPr>
              <a:t> </a:t>
            </a:r>
            <a:r>
              <a:rPr lang="en-US" dirty="0" err="1" smtClean="0">
                <a:solidFill>
                  <a:srgbClr val="000090"/>
                </a:solidFill>
              </a:rPr>
              <a:t>pd</a:t>
            </a:r>
            <a:r>
              <a:rPr lang="en-US" dirty="0" smtClean="0">
                <a:solidFill>
                  <a:srgbClr val="000090"/>
                </a:solidFill>
              </a:rPr>
              <a:t>(C))</a:t>
            </a:r>
            <a:endParaRPr lang="en-US" dirty="0">
              <a:solidFill>
                <a:srgbClr val="000090"/>
              </a:solidFill>
            </a:endParaRPr>
          </a:p>
          <a:p>
            <a:pPr lvl="4"/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Recall: </a:t>
            </a:r>
            <a:r>
              <a:rPr lang="en-US" dirty="0" smtClean="0">
                <a:solidFill>
                  <a:schemeClr val="tx1"/>
                </a:solidFill>
              </a:rPr>
              <a:t>Can PAC learn best-in-class algorithm with sample complexity </a:t>
            </a:r>
            <a:r>
              <a:rPr lang="en-US" dirty="0" smtClean="0">
                <a:solidFill>
                  <a:schemeClr val="tx1"/>
                </a:solidFill>
              </a:rPr>
              <a:t>linear in </a:t>
            </a:r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dirty="0" err="1" smtClean="0">
                <a:solidFill>
                  <a:schemeClr val="tx1"/>
                </a:solidFill>
              </a:rPr>
              <a:t>pseudodimension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also: running time at most exponential in dimension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46F6A-A76E-E546-86F8-154CF33517F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078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868" y="244158"/>
            <a:ext cx="8185948" cy="1339850"/>
          </a:xfrm>
        </p:spPr>
        <p:txBody>
          <a:bodyPr>
            <a:normAutofit/>
          </a:bodyPr>
          <a:lstStyle/>
          <a:p>
            <a:r>
              <a:rPr lang="en-US" dirty="0" smtClean="0"/>
              <a:t>Model#2: Online </a:t>
            </a:r>
            <a:r>
              <a:rPr lang="en-US" dirty="0" smtClean="0"/>
              <a:t>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2092626"/>
            <a:ext cx="7784704" cy="4222749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 smtClean="0">
                <a:solidFill>
                  <a:srgbClr val="FF0000"/>
                </a:solidFill>
              </a:rPr>
              <a:t>Online learning setup:  </a:t>
            </a:r>
            <a:r>
              <a:rPr lang="en-US" dirty="0" smtClean="0">
                <a:solidFill>
                  <a:srgbClr val="000000"/>
                </a:solidFill>
              </a:rPr>
              <a:t>(fix a problem </a:t>
            </a:r>
            <a:r>
              <a:rPr lang="en-US" dirty="0">
                <a:solidFill>
                  <a:srgbClr val="000000"/>
                </a:solidFill>
              </a:rPr>
              <a:t>π)</a:t>
            </a:r>
            <a:endParaRPr lang="en-US" dirty="0" smtClean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rgbClr val="000000"/>
                </a:solidFill>
              </a:rPr>
              <a:t>set of actions known up front (for us, algorithms of C)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rgbClr val="000000"/>
                </a:solidFill>
              </a:rPr>
              <a:t>each time step t=1,2,...,T: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solidFill>
                  <a:srgbClr val="000000"/>
                </a:solidFill>
              </a:rPr>
              <a:t>we commit to a distribution </a:t>
            </a:r>
            <a:r>
              <a:rPr lang="en-US" dirty="0" err="1" smtClean="0">
                <a:solidFill>
                  <a:srgbClr val="000000"/>
                </a:solidFill>
              </a:rPr>
              <a:t>p</a:t>
            </a:r>
            <a:r>
              <a:rPr lang="en-US" baseline="30000" dirty="0" err="1" smtClean="0">
                <a:solidFill>
                  <a:srgbClr val="000000"/>
                </a:solidFill>
              </a:rPr>
              <a:t>t</a:t>
            </a:r>
            <a:r>
              <a:rPr lang="en-US" dirty="0" smtClean="0">
                <a:solidFill>
                  <a:srgbClr val="000000"/>
                </a:solidFill>
              </a:rPr>
              <a:t> over actions/algorithms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solidFill>
                  <a:srgbClr val="000000"/>
                </a:solidFill>
              </a:rPr>
              <a:t>adversary picks a cost vector (here, induced by an instance z of </a:t>
            </a:r>
            <a:r>
              <a:rPr lang="en-US" dirty="0">
                <a:solidFill>
                  <a:srgbClr val="000000"/>
                </a:solidFill>
              </a:rPr>
              <a:t>π)</a:t>
            </a:r>
            <a:endParaRPr lang="en-US" dirty="0" smtClean="0">
              <a:solidFill>
                <a:srgbClr val="000000"/>
              </a:solidFill>
            </a:endParaRPr>
          </a:p>
          <a:p>
            <a:pPr lvl="1">
              <a:lnSpc>
                <a:spcPct val="120000"/>
              </a:lnSpc>
            </a:pPr>
            <a:r>
              <a:rPr lang="en-US" dirty="0" smtClean="0">
                <a:solidFill>
                  <a:srgbClr val="000000"/>
                </a:solidFill>
              </a:rPr>
              <a:t>algorithm A </a:t>
            </a:r>
            <a:r>
              <a:rPr lang="en-US" dirty="0" smtClean="0">
                <a:solidFill>
                  <a:srgbClr val="000000"/>
                </a:solidFill>
              </a:rPr>
              <a:t>chosen according </a:t>
            </a:r>
            <a:r>
              <a:rPr lang="en-US" dirty="0" smtClean="0">
                <a:solidFill>
                  <a:srgbClr val="000000"/>
                </a:solidFill>
              </a:rPr>
              <a:t>to </a:t>
            </a:r>
            <a:r>
              <a:rPr lang="en-US" dirty="0" err="1" smtClean="0">
                <a:solidFill>
                  <a:srgbClr val="000000"/>
                </a:solidFill>
              </a:rPr>
              <a:t>p</a:t>
            </a:r>
            <a:r>
              <a:rPr lang="en-US" baseline="30000" dirty="0" err="1" smtClean="0">
                <a:solidFill>
                  <a:srgbClr val="000000"/>
                </a:solidFill>
              </a:rPr>
              <a:t>t</a:t>
            </a:r>
            <a:endParaRPr lang="en-US" baseline="30000" dirty="0" smtClean="0">
              <a:solidFill>
                <a:srgbClr val="000000"/>
              </a:solidFill>
            </a:endParaRPr>
          </a:p>
          <a:p>
            <a:pPr lvl="1">
              <a:lnSpc>
                <a:spcPct val="120000"/>
              </a:lnSpc>
            </a:pPr>
            <a:r>
              <a:rPr lang="en-US" dirty="0" smtClean="0">
                <a:solidFill>
                  <a:srgbClr val="000000"/>
                </a:solidFill>
              </a:rPr>
              <a:t>incur cost(</a:t>
            </a:r>
            <a:r>
              <a:rPr lang="en-US" dirty="0" err="1" smtClean="0">
                <a:solidFill>
                  <a:srgbClr val="000000"/>
                </a:solidFill>
              </a:rPr>
              <a:t>A,z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46F6A-A76E-E546-86F8-154CF33517F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01607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868" y="244158"/>
            <a:ext cx="8185948" cy="1339850"/>
          </a:xfrm>
        </p:spPr>
        <p:txBody>
          <a:bodyPr>
            <a:normAutofit/>
          </a:bodyPr>
          <a:lstStyle/>
          <a:p>
            <a:r>
              <a:rPr lang="en-US" dirty="0" smtClean="0"/>
              <a:t>Regret-Minimization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2092626"/>
            <a:ext cx="7784704" cy="4222749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 smtClean="0">
                <a:solidFill>
                  <a:srgbClr val="FF0000"/>
                </a:solidFill>
              </a:rPr>
              <a:t>Benchmark: </a:t>
            </a:r>
            <a:r>
              <a:rPr lang="en-US" dirty="0" smtClean="0">
                <a:solidFill>
                  <a:srgbClr val="000000"/>
                </a:solidFill>
              </a:rPr>
              <a:t>best fixed algorithm A of C (in hindsight) for the </a:t>
            </a:r>
            <a:r>
              <a:rPr lang="en-US" dirty="0" err="1" smtClean="0">
                <a:solidFill>
                  <a:srgbClr val="000000"/>
                </a:solidFill>
              </a:rPr>
              <a:t>adversarially</a:t>
            </a:r>
            <a:r>
              <a:rPr lang="en-US" dirty="0" smtClean="0">
                <a:solidFill>
                  <a:srgbClr val="000000"/>
                </a:solidFill>
              </a:rPr>
              <a:t> chosen inputs z</a:t>
            </a:r>
            <a:r>
              <a:rPr lang="en-US" baseline="-25000" dirty="0" smtClean="0">
                <a:solidFill>
                  <a:srgbClr val="000000"/>
                </a:solidFill>
              </a:rPr>
              <a:t>1</a:t>
            </a:r>
            <a:r>
              <a:rPr lang="en-US" dirty="0" smtClean="0">
                <a:solidFill>
                  <a:srgbClr val="000000"/>
                </a:solidFill>
              </a:rPr>
              <a:t>,...,</a:t>
            </a:r>
            <a:r>
              <a:rPr lang="en-US" dirty="0" err="1" smtClean="0">
                <a:solidFill>
                  <a:srgbClr val="000000"/>
                </a:solidFill>
              </a:rPr>
              <a:t>z</a:t>
            </a:r>
            <a:r>
              <a:rPr lang="en-US" baseline="-25000" dirty="0" err="1" smtClean="0">
                <a:solidFill>
                  <a:srgbClr val="000000"/>
                </a:solidFill>
              </a:rPr>
              <a:t>T</a:t>
            </a:r>
            <a:endParaRPr lang="en-US" dirty="0">
              <a:solidFill>
                <a:srgbClr val="00000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dirty="0" smtClean="0">
                <a:solidFill>
                  <a:srgbClr val="FF0000"/>
                </a:solidFill>
              </a:rPr>
              <a:t>Goal: </a:t>
            </a:r>
            <a:r>
              <a:rPr lang="en-US" dirty="0" smtClean="0">
                <a:solidFill>
                  <a:schemeClr val="tx1"/>
                </a:solidFill>
              </a:rPr>
              <a:t>online algorithm that, </a:t>
            </a:r>
            <a:r>
              <a:rPr lang="en-US" dirty="0" smtClean="0">
                <a:solidFill>
                  <a:srgbClr val="000000"/>
                </a:solidFill>
              </a:rPr>
              <a:t>in expectation, always incurs </a:t>
            </a:r>
            <a:r>
              <a:rPr lang="en-US" dirty="0" smtClean="0">
                <a:solidFill>
                  <a:srgbClr val="000000"/>
                </a:solidFill>
              </a:rPr>
              <a:t>average cost </a:t>
            </a:r>
            <a:r>
              <a:rPr lang="en-US" dirty="0" smtClean="0">
                <a:solidFill>
                  <a:srgbClr val="000000"/>
                </a:solidFill>
              </a:rPr>
              <a:t>at most benchmark, plus o</a:t>
            </a:r>
            <a:r>
              <a:rPr lang="en-US" dirty="0" smtClean="0">
                <a:solidFill>
                  <a:srgbClr val="000000"/>
                </a:solidFill>
              </a:rPr>
              <a:t>(1) </a:t>
            </a:r>
            <a:r>
              <a:rPr lang="en-US" dirty="0" smtClean="0">
                <a:solidFill>
                  <a:srgbClr val="000000"/>
                </a:solidFill>
              </a:rPr>
              <a:t>error term.</a:t>
            </a:r>
            <a:r>
              <a:rPr lang="en-US" dirty="0">
                <a:solidFill>
                  <a:srgbClr val="FF0000"/>
                </a:solidFill>
              </a:rPr>
              <a:t> 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46F6A-A76E-E546-86F8-154CF33517F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7255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868" y="244158"/>
            <a:ext cx="8185948" cy="1339850"/>
          </a:xfrm>
        </p:spPr>
        <p:txBody>
          <a:bodyPr>
            <a:normAutofit/>
          </a:bodyPr>
          <a:lstStyle/>
          <a:p>
            <a:r>
              <a:rPr lang="en-US" dirty="0" smtClean="0"/>
              <a:t>Regret-Minimization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2092626"/>
            <a:ext cx="7784704" cy="4222749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 smtClean="0">
                <a:solidFill>
                  <a:srgbClr val="FF0000"/>
                </a:solidFill>
              </a:rPr>
              <a:t>Benchmark: </a:t>
            </a:r>
            <a:r>
              <a:rPr lang="en-US" dirty="0" smtClean="0">
                <a:solidFill>
                  <a:srgbClr val="000000"/>
                </a:solidFill>
              </a:rPr>
              <a:t>best fixed algorithm A of C (in hindsight) for the </a:t>
            </a:r>
            <a:r>
              <a:rPr lang="en-US" dirty="0" err="1" smtClean="0">
                <a:solidFill>
                  <a:srgbClr val="000000"/>
                </a:solidFill>
              </a:rPr>
              <a:t>adversarially</a:t>
            </a:r>
            <a:r>
              <a:rPr lang="en-US" dirty="0" smtClean="0">
                <a:solidFill>
                  <a:srgbClr val="000000"/>
                </a:solidFill>
              </a:rPr>
              <a:t> chosen inputs z</a:t>
            </a:r>
            <a:r>
              <a:rPr lang="en-US" baseline="-25000" dirty="0" smtClean="0">
                <a:solidFill>
                  <a:srgbClr val="000000"/>
                </a:solidFill>
              </a:rPr>
              <a:t>1</a:t>
            </a:r>
            <a:r>
              <a:rPr lang="en-US" dirty="0" smtClean="0">
                <a:solidFill>
                  <a:srgbClr val="000000"/>
                </a:solidFill>
              </a:rPr>
              <a:t>,...,</a:t>
            </a:r>
            <a:r>
              <a:rPr lang="en-US" dirty="0" err="1" smtClean="0">
                <a:solidFill>
                  <a:srgbClr val="000000"/>
                </a:solidFill>
              </a:rPr>
              <a:t>z</a:t>
            </a:r>
            <a:r>
              <a:rPr lang="en-US" baseline="-25000" dirty="0" err="1" smtClean="0">
                <a:solidFill>
                  <a:srgbClr val="000000"/>
                </a:solidFill>
              </a:rPr>
              <a:t>T</a:t>
            </a:r>
            <a:endParaRPr lang="en-US" dirty="0">
              <a:solidFill>
                <a:srgbClr val="00000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dirty="0" smtClean="0">
                <a:solidFill>
                  <a:srgbClr val="FF0000"/>
                </a:solidFill>
              </a:rPr>
              <a:t>Goal: </a:t>
            </a:r>
            <a:r>
              <a:rPr lang="en-US" dirty="0" smtClean="0">
                <a:solidFill>
                  <a:schemeClr val="tx1"/>
                </a:solidFill>
              </a:rPr>
              <a:t>online algorithm that, </a:t>
            </a:r>
            <a:r>
              <a:rPr lang="en-US" dirty="0" smtClean="0">
                <a:solidFill>
                  <a:srgbClr val="000000"/>
                </a:solidFill>
              </a:rPr>
              <a:t>in expectation, always incurs </a:t>
            </a:r>
            <a:r>
              <a:rPr lang="en-US" dirty="0" smtClean="0">
                <a:solidFill>
                  <a:srgbClr val="000000"/>
                </a:solidFill>
              </a:rPr>
              <a:t>average cost </a:t>
            </a:r>
            <a:r>
              <a:rPr lang="en-US" dirty="0" smtClean="0">
                <a:solidFill>
                  <a:srgbClr val="000000"/>
                </a:solidFill>
              </a:rPr>
              <a:t>at most benchmark, plus o</a:t>
            </a:r>
            <a:r>
              <a:rPr lang="en-US" dirty="0" smtClean="0">
                <a:solidFill>
                  <a:srgbClr val="000000"/>
                </a:solidFill>
              </a:rPr>
              <a:t>(1) </a:t>
            </a:r>
            <a:r>
              <a:rPr lang="en-US" dirty="0" smtClean="0">
                <a:solidFill>
                  <a:srgbClr val="000000"/>
                </a:solidFill>
              </a:rPr>
              <a:t>error term.</a:t>
            </a:r>
            <a:r>
              <a:rPr lang="en-US" dirty="0">
                <a:solidFill>
                  <a:srgbClr val="FF0000"/>
                </a:solidFill>
              </a:rPr>
              <a:t> 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dirty="0" smtClean="0">
                <a:solidFill>
                  <a:srgbClr val="FF0000"/>
                </a:solidFill>
              </a:rPr>
              <a:t>Question </a:t>
            </a:r>
            <a:r>
              <a:rPr lang="en-US" dirty="0">
                <a:solidFill>
                  <a:srgbClr val="FF0000"/>
                </a:solidFill>
              </a:rPr>
              <a:t>#1: </a:t>
            </a:r>
            <a:r>
              <a:rPr lang="en-US" dirty="0">
                <a:solidFill>
                  <a:srgbClr val="000000"/>
                </a:solidFill>
              </a:rPr>
              <a:t>Weighted Majority/Multiplicative Weights</a:t>
            </a:r>
            <a:r>
              <a:rPr lang="en-US" dirty="0" smtClean="0">
                <a:solidFill>
                  <a:srgbClr val="000000"/>
                </a:solidFill>
              </a:rPr>
              <a:t>?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46F6A-A76E-E546-86F8-154CF33517F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23005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868" y="244158"/>
            <a:ext cx="8185948" cy="1339850"/>
          </a:xfrm>
        </p:spPr>
        <p:txBody>
          <a:bodyPr>
            <a:normAutofit/>
          </a:bodyPr>
          <a:lstStyle/>
          <a:p>
            <a:r>
              <a:rPr lang="en-US" dirty="0" smtClean="0"/>
              <a:t>Regret-Minimization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2092626"/>
            <a:ext cx="7784704" cy="4222749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 smtClean="0">
                <a:solidFill>
                  <a:srgbClr val="FF0000"/>
                </a:solidFill>
              </a:rPr>
              <a:t>Benchmark: </a:t>
            </a:r>
            <a:r>
              <a:rPr lang="en-US" dirty="0" smtClean="0">
                <a:solidFill>
                  <a:srgbClr val="000000"/>
                </a:solidFill>
              </a:rPr>
              <a:t>best fixed algorithm A of C (in hindsight) for the </a:t>
            </a:r>
            <a:r>
              <a:rPr lang="en-US" dirty="0" err="1" smtClean="0">
                <a:solidFill>
                  <a:srgbClr val="000000"/>
                </a:solidFill>
              </a:rPr>
              <a:t>adversarially</a:t>
            </a:r>
            <a:r>
              <a:rPr lang="en-US" dirty="0" smtClean="0">
                <a:solidFill>
                  <a:srgbClr val="000000"/>
                </a:solidFill>
              </a:rPr>
              <a:t> chosen inputs z</a:t>
            </a:r>
            <a:r>
              <a:rPr lang="en-US" baseline="-25000" dirty="0" smtClean="0">
                <a:solidFill>
                  <a:srgbClr val="000000"/>
                </a:solidFill>
              </a:rPr>
              <a:t>1</a:t>
            </a:r>
            <a:r>
              <a:rPr lang="en-US" dirty="0" smtClean="0">
                <a:solidFill>
                  <a:srgbClr val="000000"/>
                </a:solidFill>
              </a:rPr>
              <a:t>,...,</a:t>
            </a:r>
            <a:r>
              <a:rPr lang="en-US" dirty="0" err="1" smtClean="0">
                <a:solidFill>
                  <a:srgbClr val="000000"/>
                </a:solidFill>
              </a:rPr>
              <a:t>z</a:t>
            </a:r>
            <a:r>
              <a:rPr lang="en-US" baseline="-25000" dirty="0" err="1" smtClean="0">
                <a:solidFill>
                  <a:srgbClr val="000000"/>
                </a:solidFill>
              </a:rPr>
              <a:t>T</a:t>
            </a:r>
            <a:endParaRPr lang="en-US" dirty="0">
              <a:solidFill>
                <a:srgbClr val="00000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dirty="0" smtClean="0">
                <a:solidFill>
                  <a:srgbClr val="FF0000"/>
                </a:solidFill>
              </a:rPr>
              <a:t>Goal: </a:t>
            </a:r>
            <a:r>
              <a:rPr lang="en-US" dirty="0" smtClean="0">
                <a:solidFill>
                  <a:schemeClr val="tx1"/>
                </a:solidFill>
              </a:rPr>
              <a:t>online algorithm that, </a:t>
            </a:r>
            <a:r>
              <a:rPr lang="en-US" dirty="0" smtClean="0">
                <a:solidFill>
                  <a:srgbClr val="000000"/>
                </a:solidFill>
              </a:rPr>
              <a:t>in expectation, always incurs </a:t>
            </a:r>
            <a:r>
              <a:rPr lang="en-US" dirty="0" smtClean="0">
                <a:solidFill>
                  <a:srgbClr val="000000"/>
                </a:solidFill>
              </a:rPr>
              <a:t>average cost </a:t>
            </a:r>
            <a:r>
              <a:rPr lang="en-US" dirty="0" smtClean="0">
                <a:solidFill>
                  <a:srgbClr val="000000"/>
                </a:solidFill>
              </a:rPr>
              <a:t>at most benchmark, plus o</a:t>
            </a:r>
            <a:r>
              <a:rPr lang="en-US" dirty="0" smtClean="0">
                <a:solidFill>
                  <a:srgbClr val="000000"/>
                </a:solidFill>
              </a:rPr>
              <a:t>(1) </a:t>
            </a:r>
            <a:r>
              <a:rPr lang="en-US" dirty="0" smtClean="0">
                <a:solidFill>
                  <a:srgbClr val="000000"/>
                </a:solidFill>
              </a:rPr>
              <a:t>error term.</a:t>
            </a:r>
            <a:r>
              <a:rPr lang="en-US" dirty="0">
                <a:solidFill>
                  <a:srgbClr val="FF0000"/>
                </a:solidFill>
              </a:rPr>
              <a:t> 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dirty="0" smtClean="0">
                <a:solidFill>
                  <a:srgbClr val="FF0000"/>
                </a:solidFill>
              </a:rPr>
              <a:t>Question </a:t>
            </a:r>
            <a:r>
              <a:rPr lang="en-US" dirty="0">
                <a:solidFill>
                  <a:srgbClr val="FF0000"/>
                </a:solidFill>
              </a:rPr>
              <a:t>#1: </a:t>
            </a:r>
            <a:r>
              <a:rPr lang="en-US" dirty="0">
                <a:solidFill>
                  <a:srgbClr val="000000"/>
                </a:solidFill>
              </a:rPr>
              <a:t>Weighted Majority/Multiplicative Weights?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008000"/>
                </a:solidFill>
              </a:rPr>
              <a:t>issue:</a:t>
            </a:r>
            <a:r>
              <a:rPr lang="en-US" dirty="0">
                <a:solidFill>
                  <a:srgbClr val="000000"/>
                </a:solidFill>
              </a:rPr>
              <a:t> what if A an infinite set</a:t>
            </a:r>
            <a:r>
              <a:rPr lang="en-US" dirty="0" smtClean="0">
                <a:solidFill>
                  <a:srgbClr val="000000"/>
                </a:solidFill>
              </a:rPr>
              <a:t>?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46F6A-A76E-E546-86F8-154CF33517F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3576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868" y="244158"/>
            <a:ext cx="8185948" cy="1339850"/>
          </a:xfrm>
        </p:spPr>
        <p:txBody>
          <a:bodyPr>
            <a:normAutofit/>
          </a:bodyPr>
          <a:lstStyle/>
          <a:p>
            <a:r>
              <a:rPr lang="en-US" dirty="0" smtClean="0"/>
              <a:t>Regret-Minimization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2092626"/>
            <a:ext cx="7784704" cy="4222749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 smtClean="0">
                <a:solidFill>
                  <a:srgbClr val="FF0000"/>
                </a:solidFill>
              </a:rPr>
              <a:t>Benchmark: </a:t>
            </a:r>
            <a:r>
              <a:rPr lang="en-US" dirty="0" smtClean="0">
                <a:solidFill>
                  <a:srgbClr val="000000"/>
                </a:solidFill>
              </a:rPr>
              <a:t>best fixed algorithm A of C (in hindsight) for the </a:t>
            </a:r>
            <a:r>
              <a:rPr lang="en-US" dirty="0" err="1" smtClean="0">
                <a:solidFill>
                  <a:srgbClr val="000000"/>
                </a:solidFill>
              </a:rPr>
              <a:t>adversarially</a:t>
            </a:r>
            <a:r>
              <a:rPr lang="en-US" dirty="0" smtClean="0">
                <a:solidFill>
                  <a:srgbClr val="000000"/>
                </a:solidFill>
              </a:rPr>
              <a:t> chosen inputs z</a:t>
            </a:r>
            <a:r>
              <a:rPr lang="en-US" baseline="-25000" dirty="0" smtClean="0">
                <a:solidFill>
                  <a:srgbClr val="000000"/>
                </a:solidFill>
              </a:rPr>
              <a:t>1</a:t>
            </a:r>
            <a:r>
              <a:rPr lang="en-US" dirty="0" smtClean="0">
                <a:solidFill>
                  <a:srgbClr val="000000"/>
                </a:solidFill>
              </a:rPr>
              <a:t>,...,</a:t>
            </a:r>
            <a:r>
              <a:rPr lang="en-US" dirty="0" err="1" smtClean="0">
                <a:solidFill>
                  <a:srgbClr val="000000"/>
                </a:solidFill>
              </a:rPr>
              <a:t>z</a:t>
            </a:r>
            <a:r>
              <a:rPr lang="en-US" baseline="-25000" dirty="0" err="1" smtClean="0">
                <a:solidFill>
                  <a:srgbClr val="000000"/>
                </a:solidFill>
              </a:rPr>
              <a:t>T</a:t>
            </a:r>
            <a:endParaRPr lang="en-US" dirty="0">
              <a:solidFill>
                <a:srgbClr val="00000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dirty="0" smtClean="0">
                <a:solidFill>
                  <a:srgbClr val="FF0000"/>
                </a:solidFill>
              </a:rPr>
              <a:t>Goal: </a:t>
            </a:r>
            <a:r>
              <a:rPr lang="en-US" dirty="0" smtClean="0">
                <a:solidFill>
                  <a:schemeClr val="tx1"/>
                </a:solidFill>
              </a:rPr>
              <a:t>online algorithm that, </a:t>
            </a:r>
            <a:r>
              <a:rPr lang="en-US" dirty="0" smtClean="0">
                <a:solidFill>
                  <a:srgbClr val="000000"/>
                </a:solidFill>
              </a:rPr>
              <a:t>in expectation, always incurs </a:t>
            </a:r>
            <a:r>
              <a:rPr lang="en-US" dirty="0" smtClean="0">
                <a:solidFill>
                  <a:srgbClr val="000000"/>
                </a:solidFill>
              </a:rPr>
              <a:t>average cost </a:t>
            </a:r>
            <a:r>
              <a:rPr lang="en-US" dirty="0" smtClean="0">
                <a:solidFill>
                  <a:srgbClr val="000000"/>
                </a:solidFill>
              </a:rPr>
              <a:t>at most benchmark, plus o</a:t>
            </a:r>
            <a:r>
              <a:rPr lang="en-US" dirty="0" smtClean="0">
                <a:solidFill>
                  <a:srgbClr val="000000"/>
                </a:solidFill>
              </a:rPr>
              <a:t>(1) </a:t>
            </a:r>
            <a:r>
              <a:rPr lang="en-US" dirty="0" smtClean="0">
                <a:solidFill>
                  <a:srgbClr val="000000"/>
                </a:solidFill>
              </a:rPr>
              <a:t>error term.</a:t>
            </a:r>
            <a:r>
              <a:rPr lang="en-US" dirty="0">
                <a:solidFill>
                  <a:srgbClr val="FF0000"/>
                </a:solidFill>
              </a:rPr>
              <a:t> 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dirty="0" smtClean="0">
                <a:solidFill>
                  <a:srgbClr val="FF0000"/>
                </a:solidFill>
              </a:rPr>
              <a:t>Question </a:t>
            </a:r>
            <a:r>
              <a:rPr lang="en-US" dirty="0">
                <a:solidFill>
                  <a:srgbClr val="FF0000"/>
                </a:solidFill>
              </a:rPr>
              <a:t>#1: </a:t>
            </a:r>
            <a:r>
              <a:rPr lang="en-US" dirty="0">
                <a:solidFill>
                  <a:srgbClr val="000000"/>
                </a:solidFill>
              </a:rPr>
              <a:t>Weighted Majority/Multiplicative Weights?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008000"/>
                </a:solidFill>
              </a:rPr>
              <a:t>issue:</a:t>
            </a:r>
            <a:r>
              <a:rPr lang="en-US" dirty="0">
                <a:solidFill>
                  <a:srgbClr val="000000"/>
                </a:solidFill>
              </a:rPr>
              <a:t> what if A an infinite set?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>
                <a:solidFill>
                  <a:srgbClr val="FF0000"/>
                </a:solidFill>
              </a:rPr>
              <a:t>Question </a:t>
            </a:r>
            <a:r>
              <a:rPr lang="en-US" dirty="0" smtClean="0">
                <a:solidFill>
                  <a:srgbClr val="FF0000"/>
                </a:solidFill>
              </a:rPr>
              <a:t>#2: </a:t>
            </a:r>
            <a:r>
              <a:rPr lang="en-US" dirty="0" smtClean="0">
                <a:solidFill>
                  <a:srgbClr val="000000"/>
                </a:solidFill>
              </a:rPr>
              <a:t>extension to </a:t>
            </a:r>
            <a:r>
              <a:rPr lang="en-US" dirty="0" err="1" smtClean="0">
                <a:solidFill>
                  <a:srgbClr val="000000"/>
                </a:solidFill>
              </a:rPr>
              <a:t>Lipschitz</a:t>
            </a:r>
            <a:r>
              <a:rPr lang="en-US" dirty="0" smtClean="0">
                <a:solidFill>
                  <a:srgbClr val="000000"/>
                </a:solidFill>
              </a:rPr>
              <a:t> cost vectors?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46F6A-A76E-E546-86F8-154CF33517F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0717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868" y="244158"/>
            <a:ext cx="8185948" cy="1339850"/>
          </a:xfrm>
        </p:spPr>
        <p:txBody>
          <a:bodyPr>
            <a:normAutofit/>
          </a:bodyPr>
          <a:lstStyle/>
          <a:p>
            <a:r>
              <a:rPr lang="en-US" dirty="0" smtClean="0"/>
              <a:t>Regret-Minimization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2092626"/>
            <a:ext cx="7784704" cy="4222749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 smtClean="0">
                <a:solidFill>
                  <a:srgbClr val="FF0000"/>
                </a:solidFill>
              </a:rPr>
              <a:t>Benchmark: </a:t>
            </a:r>
            <a:r>
              <a:rPr lang="en-US" dirty="0" smtClean="0">
                <a:solidFill>
                  <a:srgbClr val="000000"/>
                </a:solidFill>
              </a:rPr>
              <a:t>best fixed algorithm A of C (in hindsight) for the </a:t>
            </a:r>
            <a:r>
              <a:rPr lang="en-US" dirty="0" err="1" smtClean="0">
                <a:solidFill>
                  <a:srgbClr val="000000"/>
                </a:solidFill>
              </a:rPr>
              <a:t>adversarially</a:t>
            </a:r>
            <a:r>
              <a:rPr lang="en-US" dirty="0" smtClean="0">
                <a:solidFill>
                  <a:srgbClr val="000000"/>
                </a:solidFill>
              </a:rPr>
              <a:t> chosen inputs z</a:t>
            </a:r>
            <a:r>
              <a:rPr lang="en-US" baseline="-25000" dirty="0" smtClean="0">
                <a:solidFill>
                  <a:srgbClr val="000000"/>
                </a:solidFill>
              </a:rPr>
              <a:t>1</a:t>
            </a:r>
            <a:r>
              <a:rPr lang="en-US" dirty="0" smtClean="0">
                <a:solidFill>
                  <a:srgbClr val="000000"/>
                </a:solidFill>
              </a:rPr>
              <a:t>,...,</a:t>
            </a:r>
            <a:r>
              <a:rPr lang="en-US" dirty="0" err="1" smtClean="0">
                <a:solidFill>
                  <a:srgbClr val="000000"/>
                </a:solidFill>
              </a:rPr>
              <a:t>z</a:t>
            </a:r>
            <a:r>
              <a:rPr lang="en-US" baseline="-25000" dirty="0" err="1" smtClean="0">
                <a:solidFill>
                  <a:srgbClr val="000000"/>
                </a:solidFill>
              </a:rPr>
              <a:t>T</a:t>
            </a:r>
            <a:endParaRPr lang="en-US" dirty="0">
              <a:solidFill>
                <a:srgbClr val="00000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dirty="0" smtClean="0">
                <a:solidFill>
                  <a:srgbClr val="FF0000"/>
                </a:solidFill>
              </a:rPr>
              <a:t>Goal: </a:t>
            </a:r>
            <a:r>
              <a:rPr lang="en-US" dirty="0" smtClean="0">
                <a:solidFill>
                  <a:schemeClr val="tx1"/>
                </a:solidFill>
              </a:rPr>
              <a:t>online algorithm that, </a:t>
            </a:r>
            <a:r>
              <a:rPr lang="en-US" dirty="0" smtClean="0">
                <a:solidFill>
                  <a:srgbClr val="000000"/>
                </a:solidFill>
              </a:rPr>
              <a:t>in expectation, always incurs </a:t>
            </a:r>
            <a:r>
              <a:rPr lang="en-US" dirty="0" smtClean="0">
                <a:solidFill>
                  <a:srgbClr val="000000"/>
                </a:solidFill>
              </a:rPr>
              <a:t>average cost </a:t>
            </a:r>
            <a:r>
              <a:rPr lang="en-US" dirty="0" smtClean="0">
                <a:solidFill>
                  <a:srgbClr val="000000"/>
                </a:solidFill>
              </a:rPr>
              <a:t>at most benchmark, plus o</a:t>
            </a:r>
            <a:r>
              <a:rPr lang="en-US" dirty="0" smtClean="0">
                <a:solidFill>
                  <a:srgbClr val="000000"/>
                </a:solidFill>
              </a:rPr>
              <a:t>(1) </a:t>
            </a:r>
            <a:r>
              <a:rPr lang="en-US" dirty="0" smtClean="0">
                <a:solidFill>
                  <a:srgbClr val="000000"/>
                </a:solidFill>
              </a:rPr>
              <a:t>error term.</a:t>
            </a:r>
            <a:r>
              <a:rPr lang="en-US" dirty="0">
                <a:solidFill>
                  <a:srgbClr val="FF0000"/>
                </a:solidFill>
              </a:rPr>
              <a:t> 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dirty="0" smtClean="0">
                <a:solidFill>
                  <a:srgbClr val="FF0000"/>
                </a:solidFill>
              </a:rPr>
              <a:t>Question </a:t>
            </a:r>
            <a:r>
              <a:rPr lang="en-US" dirty="0">
                <a:solidFill>
                  <a:srgbClr val="FF0000"/>
                </a:solidFill>
              </a:rPr>
              <a:t>#1: </a:t>
            </a:r>
            <a:r>
              <a:rPr lang="en-US" dirty="0">
                <a:solidFill>
                  <a:srgbClr val="000000"/>
                </a:solidFill>
              </a:rPr>
              <a:t>Weighted Majority/Multiplicative Weights?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008000"/>
                </a:solidFill>
              </a:rPr>
              <a:t>issue:</a:t>
            </a:r>
            <a:r>
              <a:rPr lang="en-US" dirty="0">
                <a:solidFill>
                  <a:srgbClr val="000000"/>
                </a:solidFill>
              </a:rPr>
              <a:t> what if A an infinite set?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>
                <a:solidFill>
                  <a:srgbClr val="FF0000"/>
                </a:solidFill>
              </a:rPr>
              <a:t>Question </a:t>
            </a:r>
            <a:r>
              <a:rPr lang="en-US" dirty="0" smtClean="0">
                <a:solidFill>
                  <a:srgbClr val="FF0000"/>
                </a:solidFill>
              </a:rPr>
              <a:t>#2: </a:t>
            </a:r>
            <a:r>
              <a:rPr lang="en-US" dirty="0" smtClean="0">
                <a:solidFill>
                  <a:srgbClr val="000000"/>
                </a:solidFill>
              </a:rPr>
              <a:t>extension to </a:t>
            </a:r>
            <a:r>
              <a:rPr lang="en-US" dirty="0" err="1" smtClean="0">
                <a:solidFill>
                  <a:srgbClr val="000000"/>
                </a:solidFill>
              </a:rPr>
              <a:t>Lipschitz</a:t>
            </a:r>
            <a:r>
              <a:rPr lang="en-US" dirty="0" smtClean="0">
                <a:solidFill>
                  <a:srgbClr val="000000"/>
                </a:solidFill>
              </a:rPr>
              <a:t> cost vectors?</a:t>
            </a: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008000"/>
                </a:solidFill>
              </a:rPr>
              <a:t>issue</a:t>
            </a:r>
            <a:r>
              <a:rPr lang="en-US" dirty="0" smtClean="0">
                <a:solidFill>
                  <a:srgbClr val="008000"/>
                </a:solidFill>
              </a:rPr>
              <a:t>:</a:t>
            </a:r>
            <a:r>
              <a:rPr lang="en-US" dirty="0" smtClean="0">
                <a:solidFill>
                  <a:srgbClr val="000000"/>
                </a:solidFill>
              </a:rPr>
              <a:t> not at all </a:t>
            </a:r>
            <a:r>
              <a:rPr lang="en-US" dirty="0" err="1" smtClean="0">
                <a:solidFill>
                  <a:srgbClr val="000000"/>
                </a:solidFill>
              </a:rPr>
              <a:t>Lipschitz</a:t>
            </a:r>
            <a:r>
              <a:rPr lang="en-US" dirty="0" smtClean="0">
                <a:solidFill>
                  <a:srgbClr val="000000"/>
                </a:solidFill>
              </a:rPr>
              <a:t>!  (e.g., for greedy WIS)</a:t>
            </a:r>
            <a:endParaRPr lang="en-US" dirty="0">
              <a:solidFill>
                <a:srgbClr val="00000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46F6A-A76E-E546-86F8-154CF33517F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5880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868" y="244158"/>
            <a:ext cx="8185948" cy="1339850"/>
          </a:xfrm>
        </p:spPr>
        <p:txBody>
          <a:bodyPr>
            <a:normAutofit/>
          </a:bodyPr>
          <a:lstStyle/>
          <a:p>
            <a:r>
              <a:rPr lang="en-US" dirty="0" smtClean="0"/>
              <a:t>Positive and Negative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2092626"/>
            <a:ext cx="7784704" cy="4222749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 smtClean="0">
                <a:solidFill>
                  <a:srgbClr val="FF0000"/>
                </a:solidFill>
              </a:rPr>
              <a:t>Theorem 1: </a:t>
            </a:r>
            <a:r>
              <a:rPr lang="en-US" dirty="0" smtClean="0">
                <a:solidFill>
                  <a:schemeClr val="tx1"/>
                </a:solidFill>
              </a:rPr>
              <a:t>there is no online algorithm with a non-trivial regret guarantee for </a:t>
            </a:r>
            <a:r>
              <a:rPr lang="en-US" dirty="0" smtClean="0">
                <a:solidFill>
                  <a:schemeClr val="tx1"/>
                </a:solidFill>
              </a:rPr>
              <a:t>choosing greedy </a:t>
            </a:r>
            <a:r>
              <a:rPr lang="en-US" dirty="0" smtClean="0">
                <a:solidFill>
                  <a:schemeClr val="tx1"/>
                </a:solidFill>
              </a:rPr>
              <a:t>WIS </a:t>
            </a:r>
            <a:r>
              <a:rPr lang="en-US" dirty="0" smtClean="0">
                <a:solidFill>
                  <a:schemeClr val="tx1"/>
                </a:solidFill>
              </a:rPr>
              <a:t>algorithms.</a:t>
            </a:r>
            <a:endParaRPr lang="en-US" dirty="0" smtClean="0">
              <a:solidFill>
                <a:schemeClr val="tx1"/>
              </a:solidFill>
            </a:endParaRPr>
          </a:p>
          <a:p>
            <a:pPr lvl="1">
              <a:lnSpc>
                <a:spcPct val="120000"/>
              </a:lnSpc>
            </a:pPr>
            <a:r>
              <a:rPr lang="en-US" dirty="0" smtClean="0">
                <a:solidFill>
                  <a:schemeClr val="tx1"/>
                </a:solidFill>
              </a:rPr>
              <a:t>(example crucially exploits non-</a:t>
            </a:r>
            <a:r>
              <a:rPr lang="en-US" dirty="0" err="1" smtClean="0">
                <a:solidFill>
                  <a:schemeClr val="tx1"/>
                </a:solidFill>
              </a:rPr>
              <a:t>Lipschitzness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pPr marL="0" indent="0">
              <a:lnSpc>
                <a:spcPct val="120000"/>
              </a:lnSpc>
              <a:buNone/>
            </a:pPr>
            <a:endParaRPr lang="en-US" sz="400" dirty="0" smtClean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46F6A-A76E-E546-86F8-154CF33517F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8179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868" y="244158"/>
            <a:ext cx="8185948" cy="1339850"/>
          </a:xfrm>
        </p:spPr>
        <p:txBody>
          <a:bodyPr>
            <a:normAutofit/>
          </a:bodyPr>
          <a:lstStyle/>
          <a:p>
            <a:r>
              <a:rPr lang="en-US" dirty="0" smtClean="0"/>
              <a:t>Positive and Negative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2092626"/>
            <a:ext cx="7784704" cy="4222749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 smtClean="0">
                <a:solidFill>
                  <a:srgbClr val="FF0000"/>
                </a:solidFill>
              </a:rPr>
              <a:t>Theorem 1: </a:t>
            </a:r>
            <a:r>
              <a:rPr lang="en-US" dirty="0" smtClean="0">
                <a:solidFill>
                  <a:schemeClr val="tx1"/>
                </a:solidFill>
              </a:rPr>
              <a:t>there is no online algorithm with a non-trivial regret guarantee for </a:t>
            </a:r>
            <a:r>
              <a:rPr lang="en-US" dirty="0" smtClean="0">
                <a:solidFill>
                  <a:schemeClr val="tx1"/>
                </a:solidFill>
              </a:rPr>
              <a:t>choosing greedy </a:t>
            </a:r>
            <a:r>
              <a:rPr lang="en-US" dirty="0" smtClean="0">
                <a:solidFill>
                  <a:schemeClr val="tx1"/>
                </a:solidFill>
              </a:rPr>
              <a:t>WIS </a:t>
            </a:r>
            <a:r>
              <a:rPr lang="en-US" dirty="0" smtClean="0">
                <a:solidFill>
                  <a:schemeClr val="tx1"/>
                </a:solidFill>
              </a:rPr>
              <a:t>algorithms.</a:t>
            </a:r>
            <a:endParaRPr lang="en-US" dirty="0" smtClean="0">
              <a:solidFill>
                <a:schemeClr val="tx1"/>
              </a:solidFill>
            </a:endParaRPr>
          </a:p>
          <a:p>
            <a:pPr lvl="1">
              <a:lnSpc>
                <a:spcPct val="120000"/>
              </a:lnSpc>
            </a:pPr>
            <a:r>
              <a:rPr lang="en-US" dirty="0" smtClean="0">
                <a:solidFill>
                  <a:schemeClr val="tx1"/>
                </a:solidFill>
              </a:rPr>
              <a:t>(example crucially exploits non-</a:t>
            </a:r>
            <a:r>
              <a:rPr lang="en-US" dirty="0" err="1" smtClean="0">
                <a:solidFill>
                  <a:schemeClr val="tx1"/>
                </a:solidFill>
              </a:rPr>
              <a:t>Lipschitzness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pPr marL="0" indent="0">
              <a:lnSpc>
                <a:spcPct val="120000"/>
              </a:lnSpc>
              <a:buNone/>
            </a:pPr>
            <a:endParaRPr lang="en-US" sz="4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dirty="0" smtClean="0">
                <a:solidFill>
                  <a:srgbClr val="FF0000"/>
                </a:solidFill>
              </a:rPr>
              <a:t>Theorem 2: </a:t>
            </a:r>
            <a:r>
              <a:rPr lang="en-US" dirty="0">
                <a:solidFill>
                  <a:srgbClr val="000000"/>
                </a:solidFill>
              </a:rPr>
              <a:t>for “smoothed WIS instances” (a la </a:t>
            </a:r>
            <a:r>
              <a:rPr lang="en-US" dirty="0">
                <a:solidFill>
                  <a:srgbClr val="008000"/>
                </a:solidFill>
              </a:rPr>
              <a:t>[</a:t>
            </a:r>
            <a:r>
              <a:rPr lang="en-US" dirty="0" err="1">
                <a:solidFill>
                  <a:srgbClr val="008000"/>
                </a:solidFill>
              </a:rPr>
              <a:t>Spielman</a:t>
            </a:r>
            <a:r>
              <a:rPr lang="en-US" dirty="0">
                <a:solidFill>
                  <a:srgbClr val="008000"/>
                </a:solidFill>
              </a:rPr>
              <a:t>/</a:t>
            </a:r>
            <a:r>
              <a:rPr lang="en-US" dirty="0" err="1">
                <a:solidFill>
                  <a:srgbClr val="008000"/>
                </a:solidFill>
              </a:rPr>
              <a:t>Teng</a:t>
            </a:r>
            <a:r>
              <a:rPr lang="en-US" dirty="0">
                <a:solidFill>
                  <a:srgbClr val="008000"/>
                </a:solidFill>
              </a:rPr>
              <a:t> 01]</a:t>
            </a:r>
            <a:r>
              <a:rPr lang="en-US" dirty="0">
                <a:solidFill>
                  <a:srgbClr val="000000"/>
                </a:solidFill>
              </a:rPr>
              <a:t>), can </a:t>
            </a:r>
            <a:r>
              <a:rPr lang="en-US" dirty="0">
                <a:solidFill>
                  <a:schemeClr val="tx1"/>
                </a:solidFill>
              </a:rPr>
              <a:t>achieve </a:t>
            </a:r>
            <a:r>
              <a:rPr lang="en-US" dirty="0" smtClean="0">
                <a:solidFill>
                  <a:schemeClr val="tx1"/>
                </a:solidFill>
              </a:rPr>
              <a:t>vanishing expected </a:t>
            </a:r>
            <a:r>
              <a:rPr lang="en-US" dirty="0">
                <a:solidFill>
                  <a:schemeClr val="tx1"/>
                </a:solidFill>
              </a:rPr>
              <a:t>regret </a:t>
            </a:r>
            <a:r>
              <a:rPr lang="en-US" dirty="0" smtClean="0">
                <a:solidFill>
                  <a:schemeClr val="tx1"/>
                </a:solidFill>
              </a:rPr>
              <a:t>as </a:t>
            </a:r>
            <a:r>
              <a:rPr lang="en-US" dirty="0">
                <a:solidFill>
                  <a:schemeClr val="tx1"/>
                </a:solidFill>
              </a:rPr>
              <a:t>T -&gt; </a:t>
            </a:r>
            <a:r>
              <a:rPr lang="en-US" dirty="0" smtClean="0">
                <a:solidFill>
                  <a:schemeClr val="tx1"/>
                </a:solidFill>
              </a:rPr>
              <a:t>infinity.</a:t>
            </a:r>
            <a:endParaRPr lang="en-US" dirty="0">
              <a:solidFill>
                <a:schemeClr val="tx1"/>
              </a:solidFill>
            </a:endParaRPr>
          </a:p>
          <a:p>
            <a:pPr lvl="4">
              <a:lnSpc>
                <a:spcPct val="12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dirty="0" smtClean="0">
                <a:solidFill>
                  <a:srgbClr val="FF0000"/>
                </a:solidFill>
              </a:rPr>
              <a:t>Proof idea: 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 err="1" smtClean="0">
                <a:solidFill>
                  <a:schemeClr val="tx1"/>
                </a:solidFill>
              </a:rPr>
              <a:t>i</a:t>
            </a:r>
            <a:r>
              <a:rPr lang="en-US" dirty="0" smtClean="0">
                <a:solidFill>
                  <a:schemeClr val="tx1"/>
                </a:solidFill>
              </a:rPr>
              <a:t>) run </a:t>
            </a:r>
            <a:r>
              <a:rPr lang="en-US" dirty="0">
                <a:solidFill>
                  <a:schemeClr val="tx1"/>
                </a:solidFill>
              </a:rPr>
              <a:t>a no-regret algorithm using a “net” of the space of </a:t>
            </a:r>
            <a:r>
              <a:rPr lang="en-US" dirty="0" smtClean="0">
                <a:solidFill>
                  <a:schemeClr val="tx1"/>
                </a:solidFill>
              </a:rPr>
              <a:t>algorithms; (ii) smoothed </a:t>
            </a:r>
            <a:r>
              <a:rPr lang="en-US" dirty="0">
                <a:solidFill>
                  <a:schemeClr val="tx1"/>
                </a:solidFill>
              </a:rPr>
              <a:t>instances =&gt; the optimal algorithm is typically equivalent to one of the net algorithms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46F6A-A76E-E546-86F8-154CF33517F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9596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868" y="244158"/>
            <a:ext cx="8185948" cy="1339850"/>
          </a:xfrm>
        </p:spPr>
        <p:txBody>
          <a:bodyPr>
            <a:normAutofit/>
          </a:bodyPr>
          <a:lstStyle/>
          <a:p>
            <a:r>
              <a:rPr lang="en-US" dirty="0" smtClean="0"/>
              <a:t>Recent Progress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2092626"/>
            <a:ext cx="7784704" cy="4222749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 smtClean="0">
                <a:solidFill>
                  <a:srgbClr val="FF0000"/>
                </a:solidFill>
              </a:rPr>
              <a:t>Offline model: </a:t>
            </a:r>
            <a:r>
              <a:rPr lang="en-US" dirty="0" smtClean="0">
                <a:solidFill>
                  <a:schemeClr val="tx1"/>
                </a:solidFill>
              </a:rPr>
              <a:t>clustering and partitioning </a:t>
            </a:r>
            <a:r>
              <a:rPr lang="en-US" sz="2200" dirty="0" smtClean="0">
                <a:solidFill>
                  <a:srgbClr val="008000"/>
                </a:solidFill>
              </a:rPr>
              <a:t>problems [</a:t>
            </a:r>
            <a:r>
              <a:rPr lang="en-US" sz="2200" dirty="0" err="1" smtClean="0">
                <a:solidFill>
                  <a:srgbClr val="008000"/>
                </a:solidFill>
              </a:rPr>
              <a:t>Balcan</a:t>
            </a:r>
            <a:r>
              <a:rPr lang="en-US" sz="2200" dirty="0" smtClean="0">
                <a:solidFill>
                  <a:srgbClr val="008000"/>
                </a:solidFill>
              </a:rPr>
              <a:t>/</a:t>
            </a:r>
            <a:r>
              <a:rPr lang="en-US" sz="2200" dirty="0" err="1" smtClean="0">
                <a:solidFill>
                  <a:srgbClr val="008000"/>
                </a:solidFill>
              </a:rPr>
              <a:t>Nagarajan</a:t>
            </a:r>
            <a:r>
              <a:rPr lang="en-US" sz="2200" dirty="0" smtClean="0">
                <a:solidFill>
                  <a:srgbClr val="008000"/>
                </a:solidFill>
              </a:rPr>
              <a:t>/</a:t>
            </a:r>
            <a:r>
              <a:rPr lang="en-US" sz="2200" dirty="0" err="1" smtClean="0">
                <a:solidFill>
                  <a:srgbClr val="008000"/>
                </a:solidFill>
              </a:rPr>
              <a:t>Vitercek</a:t>
            </a:r>
            <a:r>
              <a:rPr lang="en-US" sz="2200" dirty="0" smtClean="0">
                <a:solidFill>
                  <a:srgbClr val="008000"/>
                </a:solidFill>
              </a:rPr>
              <a:t>/White 17]</a:t>
            </a:r>
            <a:r>
              <a:rPr lang="en-US" dirty="0" smtClean="0">
                <a:solidFill>
                  <a:schemeClr val="tx1"/>
                </a:solidFill>
              </a:rPr>
              <a:t>; auctions and mechanisms </a:t>
            </a:r>
            <a:r>
              <a:rPr lang="en-US" sz="2200" dirty="0" smtClean="0">
                <a:solidFill>
                  <a:srgbClr val="008000"/>
                </a:solidFill>
              </a:rPr>
              <a:t>[Morgenstern/Roughgarden 15,16]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sz="2200" dirty="0" smtClean="0">
                <a:solidFill>
                  <a:srgbClr val="008000"/>
                </a:solidFill>
              </a:rPr>
              <a:t>[</a:t>
            </a:r>
            <a:r>
              <a:rPr lang="en-US" sz="2200" dirty="0" err="1" smtClean="0">
                <a:solidFill>
                  <a:srgbClr val="008000"/>
                </a:solidFill>
              </a:rPr>
              <a:t>Balcan</a:t>
            </a:r>
            <a:r>
              <a:rPr lang="en-US" sz="2200" dirty="0" smtClean="0">
                <a:solidFill>
                  <a:srgbClr val="008000"/>
                </a:solidFill>
              </a:rPr>
              <a:t>/</a:t>
            </a:r>
            <a:r>
              <a:rPr lang="en-US" sz="2200" dirty="0" err="1" smtClean="0">
                <a:solidFill>
                  <a:srgbClr val="008000"/>
                </a:solidFill>
              </a:rPr>
              <a:t>Sandholm</a:t>
            </a:r>
            <a:r>
              <a:rPr lang="en-US" sz="2200" dirty="0" smtClean="0">
                <a:solidFill>
                  <a:srgbClr val="008000"/>
                </a:solidFill>
              </a:rPr>
              <a:t>/</a:t>
            </a:r>
            <a:r>
              <a:rPr lang="en-US" sz="2200" dirty="0" err="1" smtClean="0">
                <a:solidFill>
                  <a:srgbClr val="008000"/>
                </a:solidFill>
              </a:rPr>
              <a:t>Vitercik</a:t>
            </a:r>
            <a:r>
              <a:rPr lang="en-US" sz="2200" dirty="0" smtClean="0">
                <a:solidFill>
                  <a:srgbClr val="008000"/>
                </a:solidFill>
              </a:rPr>
              <a:t> 16,18]</a:t>
            </a:r>
            <a:r>
              <a:rPr lang="en-US" dirty="0" smtClean="0">
                <a:solidFill>
                  <a:schemeClr val="tx1"/>
                </a:solidFill>
              </a:rPr>
              <a:t>; mathematical programs </a:t>
            </a:r>
            <a:r>
              <a:rPr lang="en-US" sz="2200" dirty="0" smtClean="0">
                <a:solidFill>
                  <a:srgbClr val="008000"/>
                </a:solidFill>
              </a:rPr>
              <a:t>[</a:t>
            </a:r>
            <a:r>
              <a:rPr lang="en-US" sz="2200" dirty="0" err="1" smtClean="0">
                <a:solidFill>
                  <a:srgbClr val="008000"/>
                </a:solidFill>
              </a:rPr>
              <a:t>Balcan</a:t>
            </a:r>
            <a:r>
              <a:rPr lang="en-US" sz="2200" dirty="0" smtClean="0">
                <a:solidFill>
                  <a:srgbClr val="008000"/>
                </a:solidFill>
              </a:rPr>
              <a:t>/Dick/</a:t>
            </a:r>
            <a:r>
              <a:rPr lang="en-US" sz="2200" dirty="0" err="1" smtClean="0">
                <a:solidFill>
                  <a:srgbClr val="008000"/>
                </a:solidFill>
              </a:rPr>
              <a:t>Vitercik</a:t>
            </a:r>
            <a:r>
              <a:rPr lang="en-US" sz="2200" dirty="0" smtClean="0">
                <a:solidFill>
                  <a:srgbClr val="008000"/>
                </a:solidFill>
              </a:rPr>
              <a:t> 18]</a:t>
            </a:r>
          </a:p>
          <a:p>
            <a:pPr marL="0" indent="0">
              <a:lnSpc>
                <a:spcPct val="120000"/>
              </a:lnSpc>
              <a:buNone/>
            </a:pPr>
            <a:endParaRPr lang="en-US" sz="300" dirty="0" smtClean="0">
              <a:solidFill>
                <a:srgbClr val="00800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dirty="0" smtClean="0">
                <a:solidFill>
                  <a:srgbClr val="FF0000"/>
                </a:solidFill>
              </a:rPr>
              <a:t>Online model: </a:t>
            </a:r>
            <a:r>
              <a:rPr lang="en-US" dirty="0" smtClean="0">
                <a:solidFill>
                  <a:schemeClr val="tx1"/>
                </a:solidFill>
              </a:rPr>
              <a:t>smoothed piecewise constant functions </a:t>
            </a:r>
            <a:r>
              <a:rPr lang="en-US" sz="2000" dirty="0" smtClean="0">
                <a:solidFill>
                  <a:srgbClr val="008000"/>
                </a:solidFill>
              </a:rPr>
              <a:t>[Cohen-</a:t>
            </a:r>
            <a:r>
              <a:rPr lang="en-US" sz="2000" dirty="0" err="1" smtClean="0">
                <a:solidFill>
                  <a:srgbClr val="008000"/>
                </a:solidFill>
              </a:rPr>
              <a:t>Addad</a:t>
            </a:r>
            <a:r>
              <a:rPr lang="en-US" sz="2000" dirty="0" smtClean="0">
                <a:solidFill>
                  <a:srgbClr val="008000"/>
                </a:solidFill>
              </a:rPr>
              <a:t>/</a:t>
            </a:r>
            <a:r>
              <a:rPr lang="en-US" sz="2000" dirty="0" err="1" smtClean="0">
                <a:solidFill>
                  <a:srgbClr val="008000"/>
                </a:solidFill>
              </a:rPr>
              <a:t>Kanade</a:t>
            </a:r>
            <a:r>
              <a:rPr lang="en-US" sz="2000" dirty="0" smtClean="0">
                <a:solidFill>
                  <a:srgbClr val="008000"/>
                </a:solidFill>
              </a:rPr>
              <a:t> 17]</a:t>
            </a:r>
            <a:r>
              <a:rPr lang="en-US" dirty="0" smtClean="0">
                <a:solidFill>
                  <a:schemeClr val="tx1"/>
                </a:solidFill>
              </a:rPr>
              <a:t>, generalizations and unification with offline case </a:t>
            </a:r>
            <a:r>
              <a:rPr lang="en-US" sz="2000" dirty="0">
                <a:solidFill>
                  <a:srgbClr val="008000"/>
                </a:solidFill>
              </a:rPr>
              <a:t>[</a:t>
            </a:r>
            <a:r>
              <a:rPr lang="en-US" sz="2000" dirty="0" err="1">
                <a:solidFill>
                  <a:srgbClr val="008000"/>
                </a:solidFill>
              </a:rPr>
              <a:t>Balcan</a:t>
            </a:r>
            <a:r>
              <a:rPr lang="en-US" sz="2000" dirty="0">
                <a:solidFill>
                  <a:srgbClr val="008000"/>
                </a:solidFill>
              </a:rPr>
              <a:t>/Dick/</a:t>
            </a:r>
            <a:r>
              <a:rPr lang="en-US" sz="2000" dirty="0" err="1">
                <a:solidFill>
                  <a:srgbClr val="008000"/>
                </a:solidFill>
              </a:rPr>
              <a:t>Vitercik</a:t>
            </a:r>
            <a:r>
              <a:rPr lang="en-US" sz="2000" dirty="0">
                <a:solidFill>
                  <a:srgbClr val="008000"/>
                </a:solidFill>
              </a:rPr>
              <a:t> 18]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46F6A-A76E-E546-86F8-154CF33517F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27723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2" y="244158"/>
            <a:ext cx="7498745" cy="1339850"/>
          </a:xfrm>
        </p:spPr>
        <p:txBody>
          <a:bodyPr>
            <a:normAutofit/>
          </a:bodyPr>
          <a:lstStyle/>
          <a:p>
            <a:r>
              <a:rPr lang="en-US" dirty="0"/>
              <a:t>Selecting an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1894168"/>
            <a:ext cx="7498745" cy="4462182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n-US" i="1" dirty="0" smtClean="0">
              <a:solidFill>
                <a:schemeClr val="tx1"/>
              </a:solidFill>
            </a:endParaRPr>
          </a:p>
          <a:p>
            <a:pPr marL="114300" indent="0">
              <a:buNone/>
            </a:pPr>
            <a:endParaRPr lang="en-US" i="1" dirty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en-US" i="1" dirty="0" smtClean="0">
                <a:solidFill>
                  <a:schemeClr val="tx1"/>
                </a:solidFill>
              </a:rPr>
              <a:t>“I need to solve problem X.  Which algorithm should I use?”</a:t>
            </a:r>
          </a:p>
          <a:p>
            <a:pPr marL="11430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11430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Answer usually depends on the details of the application (i.e., the instances of interest).</a:t>
            </a:r>
          </a:p>
          <a:p>
            <a:pPr marL="571500" indent="-457200"/>
            <a:r>
              <a:rPr lang="en-US" sz="2800" dirty="0" smtClean="0">
                <a:solidFill>
                  <a:schemeClr val="tx1"/>
                </a:solidFill>
              </a:rPr>
              <a:t>for most problems, no “silver bullet” algorithm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46F6A-A76E-E546-86F8-154CF33517F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1499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2" y="244158"/>
            <a:ext cx="7498745" cy="1339850"/>
          </a:xfrm>
        </p:spPr>
        <p:txBody>
          <a:bodyPr>
            <a:normAutofit/>
          </a:bodyPr>
          <a:lstStyle/>
          <a:p>
            <a:r>
              <a:rPr lang="en-US" dirty="0" smtClean="0"/>
              <a:t>Open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2133601"/>
            <a:ext cx="7498745" cy="393192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non-trivial learning algorithms?  (or a proof that, under complexity assumptions, none exist)</a:t>
            </a:r>
          </a:p>
          <a:p>
            <a:pPr lvl="4"/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extend gradient descent analysis to more general </a:t>
            </a:r>
            <a:r>
              <a:rPr lang="en-US" dirty="0" err="1" smtClean="0">
                <a:solidFill>
                  <a:schemeClr val="tx1"/>
                </a:solidFill>
              </a:rPr>
              <a:t>hyperparameter</a:t>
            </a:r>
            <a:r>
              <a:rPr lang="en-US" dirty="0" smtClean="0">
                <a:solidFill>
                  <a:schemeClr val="tx1"/>
                </a:solidFill>
              </a:rPr>
              <a:t> optimization problems</a:t>
            </a:r>
          </a:p>
          <a:p>
            <a:pPr marL="1036638" lvl="4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connections to more traditional measures of “algorithm complexity”?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46F6A-A76E-E546-86F8-154CF33517F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364251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3274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2" y="244158"/>
            <a:ext cx="7498745" cy="13398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#1: Graph Coloring</a:t>
            </a:r>
            <a:endParaRPr lang="en-US" dirty="0"/>
          </a:p>
        </p:txBody>
      </p:sp>
      <p:pic>
        <p:nvPicPr>
          <p:cNvPr id="4" name="Content Placeholder 3" descr="instance_space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10" b="27010"/>
          <a:stretch>
            <a:fillRect/>
          </a:stretch>
        </p:blipFill>
        <p:spPr>
          <a:xfrm>
            <a:off x="900112" y="1483119"/>
            <a:ext cx="6838165" cy="4069026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46F6A-A76E-E546-86F8-154CF33517F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19063" y="5661610"/>
            <a:ext cx="6838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(from Smith</a:t>
            </a:r>
            <a:r>
              <a:rPr lang="en-US" sz="2400" dirty="0"/>
              <a:t>-</a:t>
            </a:r>
            <a:r>
              <a:rPr lang="en-US" sz="2400" dirty="0" smtClean="0"/>
              <a:t>Miles/</a:t>
            </a:r>
            <a:r>
              <a:rPr lang="en-US" sz="2400" dirty="0" err="1" smtClean="0"/>
              <a:t>Baatar</a:t>
            </a:r>
            <a:r>
              <a:rPr lang="en-US" sz="2400" dirty="0"/>
              <a:t>/</a:t>
            </a:r>
            <a:r>
              <a:rPr lang="en-US" sz="2400" dirty="0" err="1" smtClean="0"/>
              <a:t>Wreford</a:t>
            </a:r>
            <a:r>
              <a:rPr lang="en-US" sz="2400" dirty="0" smtClean="0"/>
              <a:t>/Lewis (2014))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379065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2" y="244158"/>
            <a:ext cx="7498745" cy="1339850"/>
          </a:xfrm>
        </p:spPr>
        <p:txBody>
          <a:bodyPr>
            <a:normAutofit/>
          </a:bodyPr>
          <a:lstStyle/>
          <a:p>
            <a:r>
              <a:rPr lang="en-US" dirty="0" smtClean="0"/>
              <a:t>Example #2: </a:t>
            </a:r>
            <a:r>
              <a:rPr lang="en-US" dirty="0" err="1" smtClean="0"/>
              <a:t>SATzilla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1894168"/>
            <a:ext cx="7498745" cy="4462182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Next level idea: </a:t>
            </a:r>
            <a:r>
              <a:rPr lang="en-US" sz="2800" dirty="0" smtClean="0">
                <a:solidFill>
                  <a:schemeClr val="tx1"/>
                </a:solidFill>
              </a:rPr>
              <a:t>choose an algorithm on a </a:t>
            </a:r>
            <a:r>
              <a:rPr lang="en-US" sz="2800" i="1" dirty="0" smtClean="0">
                <a:solidFill>
                  <a:schemeClr val="tx1"/>
                </a:solidFill>
              </a:rPr>
              <a:t>per-instance basis. </a:t>
            </a:r>
            <a:r>
              <a:rPr lang="en-US" sz="2800" dirty="0" smtClean="0">
                <a:solidFill>
                  <a:schemeClr val="tx1"/>
                </a:solidFill>
              </a:rPr>
              <a:t>(as a function of instance features)</a:t>
            </a:r>
          </a:p>
          <a:p>
            <a:pPr marL="1379538" lvl="4"/>
            <a:endParaRPr lang="en-US" dirty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en-US" dirty="0" smtClean="0">
                <a:solidFill>
                  <a:srgbClr val="008000"/>
                </a:solidFill>
              </a:rPr>
              <a:t>[</a:t>
            </a:r>
            <a:r>
              <a:rPr lang="en-US" dirty="0" err="1" smtClean="0">
                <a:solidFill>
                  <a:srgbClr val="008000"/>
                </a:solidFill>
              </a:rPr>
              <a:t>Xu</a:t>
            </a:r>
            <a:r>
              <a:rPr lang="en-US" dirty="0" smtClean="0">
                <a:solidFill>
                  <a:srgbClr val="008000"/>
                </a:solidFill>
              </a:rPr>
              <a:t>/</a:t>
            </a:r>
            <a:r>
              <a:rPr lang="en-US" dirty="0" err="1" smtClean="0">
                <a:solidFill>
                  <a:srgbClr val="008000"/>
                </a:solidFill>
              </a:rPr>
              <a:t>Hutter</a:t>
            </a:r>
            <a:r>
              <a:rPr lang="en-US" dirty="0" smtClean="0">
                <a:solidFill>
                  <a:srgbClr val="008000"/>
                </a:solidFill>
              </a:rPr>
              <a:t>/</a:t>
            </a:r>
            <a:r>
              <a:rPr lang="en-US" dirty="0" err="1" smtClean="0">
                <a:solidFill>
                  <a:srgbClr val="008000"/>
                </a:solidFill>
              </a:rPr>
              <a:t>Hoos</a:t>
            </a:r>
            <a:r>
              <a:rPr lang="en-US" dirty="0" smtClean="0">
                <a:solidFill>
                  <a:srgbClr val="008000"/>
                </a:solidFill>
              </a:rPr>
              <a:t>/</a:t>
            </a:r>
            <a:r>
              <a:rPr lang="en-US" dirty="0" err="1" smtClean="0">
                <a:solidFill>
                  <a:srgbClr val="008000"/>
                </a:solidFill>
              </a:rPr>
              <a:t>Leyton</a:t>
            </a:r>
            <a:r>
              <a:rPr lang="en-US" dirty="0" smtClean="0">
                <a:solidFill>
                  <a:srgbClr val="008000"/>
                </a:solidFill>
              </a:rPr>
              <a:t>-Brown]</a:t>
            </a:r>
          </a:p>
          <a:p>
            <a:pPr marL="457200"/>
            <a:r>
              <a:rPr lang="en-US" dirty="0" smtClean="0">
                <a:solidFill>
                  <a:schemeClr val="tx1"/>
                </a:solidFill>
              </a:rPr>
              <a:t>Algorithm portfolio of 7 SAT algorithms (widely varying performance).</a:t>
            </a:r>
          </a:p>
          <a:p>
            <a:pPr marL="457200"/>
            <a:r>
              <a:rPr lang="en-US" dirty="0" smtClean="0">
                <a:solidFill>
                  <a:schemeClr val="tx1"/>
                </a:solidFill>
              </a:rPr>
              <a:t>Identify coarse features of SAT instances</a:t>
            </a:r>
          </a:p>
          <a:p>
            <a:pPr marL="693738" lvl="1"/>
            <a:r>
              <a:rPr lang="en-US" dirty="0" smtClean="0">
                <a:solidFill>
                  <a:schemeClr val="tx1"/>
                </a:solidFill>
              </a:rPr>
              <a:t>clause/variable ratio, Knuth’s search tree estimate, etc.</a:t>
            </a:r>
          </a:p>
          <a:p>
            <a:pPr marL="457200"/>
            <a:r>
              <a:rPr lang="en-US" dirty="0" smtClean="0">
                <a:solidFill>
                  <a:schemeClr val="tx1"/>
                </a:solidFill>
              </a:rPr>
              <a:t>Use machine learning/statistics to learn a good mapping from inputs to algorithms.</a:t>
            </a:r>
          </a:p>
          <a:p>
            <a:pPr marL="114300" indent="0"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(spoiler: won multiple SAT competitions)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46F6A-A76E-E546-86F8-154CF33517F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8655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859" y="244158"/>
            <a:ext cx="7751494" cy="1339850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 </a:t>
            </a:r>
            <a:r>
              <a:rPr lang="en-US" dirty="0" smtClean="0"/>
              <a:t>#3:  Parameter Tuning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2092626"/>
            <a:ext cx="7498745" cy="42227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Case Study #1: </a:t>
            </a:r>
            <a:r>
              <a:rPr lang="en-US" sz="2800" dirty="0" smtClean="0">
                <a:solidFill>
                  <a:srgbClr val="000000"/>
                </a:solidFill>
              </a:rPr>
              <a:t>machine learning.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e.g., choosing the step size in gradient descent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e.g., choosing a regularization parameter</a:t>
            </a:r>
          </a:p>
          <a:p>
            <a:pPr lvl="2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46F6A-A76E-E546-86F8-154CF33517F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9810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2092626"/>
            <a:ext cx="7498745" cy="42227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Case Study #1: </a:t>
            </a:r>
            <a:r>
              <a:rPr lang="en-US" sz="2800" dirty="0" smtClean="0">
                <a:solidFill>
                  <a:srgbClr val="000000"/>
                </a:solidFill>
              </a:rPr>
              <a:t>machine learning.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e.g., choosing the step size in gradient descent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e.g., choosing a regularization parameter</a:t>
            </a:r>
          </a:p>
          <a:p>
            <a:pPr lvl="2"/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Case Study </a:t>
            </a:r>
            <a:r>
              <a:rPr lang="en-US" sz="2800" dirty="0" smtClean="0">
                <a:solidFill>
                  <a:srgbClr val="FF0000"/>
                </a:solidFill>
              </a:rPr>
              <a:t>#2: </a:t>
            </a:r>
            <a:r>
              <a:rPr lang="en-US" sz="2800" dirty="0" smtClean="0">
                <a:solidFill>
                  <a:srgbClr val="000000"/>
                </a:solidFill>
              </a:rPr>
              <a:t>CPLEX. (LP/IP solver).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135 parameters!  (221-page reference manual)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46F6A-A76E-E546-86F8-154CF33517F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71859" y="244158"/>
            <a:ext cx="7751494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Example #3:  Parameter Tuning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1216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2092626"/>
            <a:ext cx="7498745" cy="42227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Case Study #1: </a:t>
            </a:r>
            <a:r>
              <a:rPr lang="en-US" sz="2800" dirty="0" smtClean="0">
                <a:solidFill>
                  <a:srgbClr val="000000"/>
                </a:solidFill>
              </a:rPr>
              <a:t>machine learning.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e.g., choosing the step size in gradient descent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e.g., choosing a regularization parameter</a:t>
            </a:r>
          </a:p>
          <a:p>
            <a:pPr lvl="2"/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Case Study </a:t>
            </a:r>
            <a:r>
              <a:rPr lang="en-US" sz="2800" dirty="0" smtClean="0">
                <a:solidFill>
                  <a:srgbClr val="FF0000"/>
                </a:solidFill>
              </a:rPr>
              <a:t>#2: </a:t>
            </a:r>
            <a:r>
              <a:rPr lang="en-US" sz="2800" dirty="0" smtClean="0">
                <a:solidFill>
                  <a:srgbClr val="000000"/>
                </a:solidFill>
              </a:rPr>
              <a:t>CPLEX. (LP/IP solver).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135 parameters!  (221-page reference manual)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manual’s advice: “you may need to experiment with them”  </a:t>
            </a:r>
            <a:r>
              <a:rPr lang="en-US" dirty="0" smtClean="0">
                <a:solidFill>
                  <a:srgbClr val="000000"/>
                </a:solidFill>
              </a:rPr>
              <a:t>(gee, thanks...)</a:t>
            </a:r>
            <a:endParaRPr lang="en-US" sz="2800" dirty="0" smtClean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46F6A-A76E-E546-86F8-154CF33517F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71859" y="244158"/>
            <a:ext cx="7751494" cy="1339850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 </a:t>
            </a:r>
            <a:r>
              <a:rPr lang="en-US" dirty="0" smtClean="0"/>
              <a:t>#3:  Parameter Tuning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363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067" y="244158"/>
            <a:ext cx="8097931" cy="1339850"/>
          </a:xfrm>
        </p:spPr>
        <p:txBody>
          <a:bodyPr>
            <a:normAutofit fontScale="90000"/>
          </a:bodyPr>
          <a:lstStyle/>
          <a:p>
            <a:r>
              <a:rPr lang="en-US" dirty="0"/>
              <a:t>Algorithm Design via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1894168"/>
            <a:ext cx="7759886" cy="4462182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Question: </a:t>
            </a:r>
            <a:r>
              <a:rPr lang="en-US" sz="2800" dirty="0" smtClean="0">
                <a:solidFill>
                  <a:schemeClr val="tx1"/>
                </a:solidFill>
              </a:rPr>
              <a:t>what would a theory of “application-specific algorithm </a:t>
            </a:r>
            <a:r>
              <a:rPr lang="en-US" sz="2800" dirty="0" smtClean="0">
                <a:solidFill>
                  <a:schemeClr val="tx1"/>
                </a:solidFill>
              </a:rPr>
              <a:t>design” </a:t>
            </a:r>
            <a:r>
              <a:rPr lang="en-US" sz="2800" dirty="0" smtClean="0">
                <a:solidFill>
                  <a:schemeClr val="tx1"/>
                </a:solidFill>
              </a:rPr>
              <a:t>look like?</a:t>
            </a:r>
            <a:endParaRPr lang="en-US" dirty="0">
              <a:solidFill>
                <a:schemeClr val="tx1"/>
              </a:solidFill>
            </a:endParaRPr>
          </a:p>
          <a:p>
            <a:pPr marL="571500" indent="-457200"/>
            <a:r>
              <a:rPr lang="en-US" sz="2800" dirty="0" smtClean="0">
                <a:solidFill>
                  <a:schemeClr val="tx1"/>
                </a:solidFill>
              </a:rPr>
              <a:t>need to go “beyond worst-case analysis”</a:t>
            </a:r>
          </a:p>
          <a:p>
            <a:pPr marL="1493838" lvl="4" indent="-45720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46F6A-A76E-E546-86F8-154CF33517F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7939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FFFFFF"/>
      </a:dk1>
      <a:lt1>
        <a:srgbClr val="000000"/>
      </a:lt1>
      <a:dk2>
        <a:srgbClr val="7C8F97"/>
      </a:dk2>
      <a:lt2>
        <a:srgbClr val="D1D0C8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19095</TotalTime>
  <Words>1813</Words>
  <Application>Microsoft Macintosh PowerPoint</Application>
  <PresentationFormat>On-screen Show (4:3)</PresentationFormat>
  <Paragraphs>204</Paragraphs>
  <Slides>30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Capital</vt:lpstr>
      <vt:lpstr>Office Theme</vt:lpstr>
      <vt:lpstr>MathType 6.0 Equation</vt:lpstr>
      <vt:lpstr>Data-Driven   Algorithm Design</vt:lpstr>
      <vt:lpstr>Selecting an Algorithm</vt:lpstr>
      <vt:lpstr>Selecting an Algorithm</vt:lpstr>
      <vt:lpstr>Example #1: Graph Coloring</vt:lpstr>
      <vt:lpstr>Example #2: SATzilla</vt:lpstr>
      <vt:lpstr>Example #3:  Parameter Tuning</vt:lpstr>
      <vt:lpstr>PowerPoint Presentation</vt:lpstr>
      <vt:lpstr>Example #3:  Parameter Tuning</vt:lpstr>
      <vt:lpstr>Algorithm Design via Learning</vt:lpstr>
      <vt:lpstr>Algorithm Design via Learning</vt:lpstr>
      <vt:lpstr>Formalism</vt:lpstr>
      <vt:lpstr>Example: Independent Set</vt:lpstr>
      <vt:lpstr>Model #1: Unknown Distribution</vt:lpstr>
      <vt:lpstr>High-Level Plan</vt:lpstr>
      <vt:lpstr>Pseudodimension: Implications</vt:lpstr>
      <vt:lpstr>But...</vt:lpstr>
      <vt:lpstr>Example: WIS Heuristics</vt:lpstr>
      <vt:lpstr>Example: WIS Heuristics</vt:lpstr>
      <vt:lpstr>Proof of Lemma</vt:lpstr>
      <vt:lpstr>Pseudodimension: Upshot</vt:lpstr>
      <vt:lpstr>Model#2: Online Learning</vt:lpstr>
      <vt:lpstr>Regret-Minimization </vt:lpstr>
      <vt:lpstr>Regret-Minimization </vt:lpstr>
      <vt:lpstr>Regret-Minimization </vt:lpstr>
      <vt:lpstr>Regret-Minimization </vt:lpstr>
      <vt:lpstr>Regret-Minimization </vt:lpstr>
      <vt:lpstr>Positive and Negative Results</vt:lpstr>
      <vt:lpstr>Positive and Negative Results</vt:lpstr>
      <vt:lpstr>Recent Progress</vt:lpstr>
      <vt:lpstr>Open Questions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Tim Roughgarden</dc:creator>
  <cp:lastModifiedBy>Tim Roughgarden</cp:lastModifiedBy>
  <cp:revision>208</cp:revision>
  <dcterms:created xsi:type="dcterms:W3CDTF">2014-05-28T00:58:02Z</dcterms:created>
  <dcterms:modified xsi:type="dcterms:W3CDTF">2019-08-12T18:57:29Z</dcterms:modified>
</cp:coreProperties>
</file>