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6" r:id="rId8"/>
    <p:sldId id="289" r:id="rId9"/>
    <p:sldId id="290" r:id="rId10"/>
    <p:sldId id="292" r:id="rId11"/>
    <p:sldId id="294" r:id="rId12"/>
    <p:sldId id="293" r:id="rId13"/>
    <p:sldId id="295" r:id="rId14"/>
    <p:sldId id="285" r:id="rId15"/>
    <p:sldId id="287" r:id="rId16"/>
    <p:sldId id="28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2" autoAdjust="0"/>
    <p:restoredTop sz="94660"/>
  </p:normalViewPr>
  <p:slideViewPr>
    <p:cSldViewPr snapToGrid="0">
      <p:cViewPr>
        <p:scale>
          <a:sx n="68" d="100"/>
          <a:sy n="68" d="100"/>
        </p:scale>
        <p:origin x="92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9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C3C2-EF5A-4A3F-A2C9-3C25687C509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740F-9CFF-4079-8301-5F4A5658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359" y="1122363"/>
            <a:ext cx="1046830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Learning-Augmented Algorithms: The Case of Multiple Experts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507" y="323522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Debmalya Panigrahi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49" y="3775092"/>
            <a:ext cx="2506717" cy="13519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3AC5B3F-3C74-4C02-9120-77339573A91E}"/>
              </a:ext>
            </a:extLst>
          </p:cNvPr>
          <p:cNvGrpSpPr/>
          <p:nvPr/>
        </p:nvGrpSpPr>
        <p:grpSpPr>
          <a:xfrm>
            <a:off x="1378966" y="5542281"/>
            <a:ext cx="9455085" cy="666667"/>
            <a:chOff x="970960" y="5561134"/>
            <a:chExt cx="9455085" cy="6666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44313D-9586-4B9B-B238-27901723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279" y="5574365"/>
              <a:ext cx="1489377" cy="653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54FE13-E2D1-4F9C-8BF2-4FAAC833360C}"/>
                </a:ext>
              </a:extLst>
            </p:cNvPr>
            <p:cNvSpPr txBox="1"/>
            <p:nvPr/>
          </p:nvSpPr>
          <p:spPr>
            <a:xfrm>
              <a:off x="970960" y="5561134"/>
              <a:ext cx="9455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(based on joint work with Sreenivas Gollapudi,  		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93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ratio of the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70A996-C6AC-4E53-A4BE-453743A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Combine the last choices: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We obtain a consistency of min(1 +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/B, B/x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) by: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Buying at time 0 if B/x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&lt; 1 +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/B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Buying at time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otherwise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algorithm achieves consistency of: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argmax </a:t>
            </a:r>
            <a:r>
              <a:rPr lang="en-US" baseline="-25000" dirty="0">
                <a:solidFill>
                  <a:srgbClr val="0070C0"/>
                </a:solidFill>
              </a:rPr>
              <a:t>0&lt;x1&lt; B</a:t>
            </a:r>
            <a:r>
              <a:rPr lang="en-US" dirty="0">
                <a:solidFill>
                  <a:srgbClr val="0070C0"/>
                </a:solidFill>
              </a:rPr>
              <a:t> min(1+x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/B, B/x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which is 1/y where 1 + y = 1/y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which solves to the </a:t>
            </a:r>
            <a:r>
              <a:rPr lang="en-US" b="1" dirty="0">
                <a:solidFill>
                  <a:srgbClr val="0070C0"/>
                </a:solidFill>
              </a:rPr>
              <a:t>golden ratio </a:t>
            </a:r>
            <a:r>
              <a:rPr lang="el-GR" b="1" dirty="0">
                <a:solidFill>
                  <a:srgbClr val="0070C0"/>
                </a:solidFill>
              </a:rPr>
              <a:t>Φ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consistency ratio tight?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70A996-C6AC-4E53-A4BE-453743A0A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6869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 tight example:</a:t>
            </a:r>
          </a:p>
          <a:p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= y = B/</a:t>
            </a:r>
            <a:r>
              <a:rPr lang="el-GR" dirty="0">
                <a:solidFill>
                  <a:srgbClr val="0070C0"/>
                </a:solidFill>
              </a:rPr>
              <a:t>Φ</a:t>
            </a:r>
            <a:r>
              <a:rPr lang="en-US" dirty="0">
                <a:solidFill>
                  <a:srgbClr val="0070C0"/>
                </a:solidFill>
              </a:rPr>
              <a:t>, 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&gt; B</a:t>
            </a:r>
          </a:p>
          <a:p>
            <a:r>
              <a:rPr lang="en-US" dirty="0">
                <a:solidFill>
                  <a:srgbClr val="0070C0"/>
                </a:solidFill>
              </a:rPr>
              <a:t>If the algorithm buys before time y, then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realizes and the ratio is at least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B/y = </a:t>
            </a:r>
            <a:r>
              <a:rPr lang="el-GR" dirty="0">
                <a:solidFill>
                  <a:srgbClr val="0070C0"/>
                </a:solidFill>
              </a:rPr>
              <a:t>Φ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If the algorithm buys after time y, then 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realizes and the ratio is at least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B+y</a:t>
            </a:r>
            <a:r>
              <a:rPr lang="en-US" dirty="0">
                <a:solidFill>
                  <a:srgbClr val="0070C0"/>
                </a:solidFill>
              </a:rPr>
              <a:t>)/B = 1 + 1/</a:t>
            </a:r>
            <a:r>
              <a:rPr lang="el-GR" dirty="0">
                <a:solidFill>
                  <a:srgbClr val="0070C0"/>
                </a:solidFill>
              </a:rPr>
              <a:t>Φ</a:t>
            </a:r>
          </a:p>
          <a:p>
            <a:r>
              <a:rPr lang="en-US" dirty="0">
                <a:solidFill>
                  <a:srgbClr val="0070C0"/>
                </a:solidFill>
              </a:rPr>
              <a:t>Overall, the ratio is no better than </a:t>
            </a:r>
            <a:r>
              <a:rPr lang="el-GR" dirty="0">
                <a:solidFill>
                  <a:srgbClr val="0070C0"/>
                </a:solidFill>
              </a:rPr>
              <a:t>Φ</a:t>
            </a:r>
            <a:r>
              <a:rPr lang="en-US" dirty="0">
                <a:solidFill>
                  <a:srgbClr val="0070C0"/>
                </a:solidFill>
              </a:rPr>
              <a:t> (which is equal to 1 + 1/</a:t>
            </a:r>
            <a:r>
              <a:rPr lang="el-GR" dirty="0">
                <a:solidFill>
                  <a:srgbClr val="0070C0"/>
                </a:solidFill>
              </a:rPr>
              <a:t>Φ</a:t>
            </a:r>
            <a:r>
              <a:rPr lang="en-US" dirty="0">
                <a:solidFill>
                  <a:srgbClr val="0070C0"/>
                </a:solidFill>
              </a:rPr>
              <a:t>)!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0DABCB-3340-4DCF-A41C-146780032A5B}"/>
              </a:ext>
            </a:extLst>
          </p:cNvPr>
          <p:cNvGrpSpPr/>
          <p:nvPr/>
        </p:nvGrpSpPr>
        <p:grpSpPr>
          <a:xfrm>
            <a:off x="6384780" y="3284829"/>
            <a:ext cx="4756439" cy="873601"/>
            <a:chOff x="6464489" y="3291919"/>
            <a:chExt cx="4756439" cy="87360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1617787-9384-4308-B307-6A1F422A189E}"/>
                </a:ext>
              </a:extLst>
            </p:cNvPr>
            <p:cNvCxnSpPr/>
            <p:nvPr/>
          </p:nvCxnSpPr>
          <p:spPr>
            <a:xfrm flipV="1">
              <a:off x="6615332" y="3718579"/>
              <a:ext cx="4446739" cy="1252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2EC722-8E04-4500-A863-0E99CEBC5A3E}"/>
                </a:ext>
              </a:extLst>
            </p:cNvPr>
            <p:cNvSpPr txBox="1"/>
            <p:nvPr/>
          </p:nvSpPr>
          <p:spPr>
            <a:xfrm>
              <a:off x="6464489" y="37961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1E7DEE-ABAE-4FE9-BFAB-E96C0FF012C2}"/>
                </a:ext>
              </a:extLst>
            </p:cNvPr>
            <p:cNvSpPr txBox="1"/>
            <p:nvPr/>
          </p:nvSpPr>
          <p:spPr>
            <a:xfrm>
              <a:off x="10911228" y="37961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4B9876-9A6C-4123-93B5-D5F572C13FB4}"/>
                </a:ext>
              </a:extLst>
            </p:cNvPr>
            <p:cNvSpPr/>
            <p:nvPr/>
          </p:nvSpPr>
          <p:spPr>
            <a:xfrm>
              <a:off x="6546439" y="3654722"/>
              <a:ext cx="137786" cy="15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7898A3-E34E-4803-B110-05CA89707961}"/>
                </a:ext>
              </a:extLst>
            </p:cNvPr>
            <p:cNvSpPr/>
            <p:nvPr/>
          </p:nvSpPr>
          <p:spPr>
            <a:xfrm>
              <a:off x="10956131" y="3654722"/>
              <a:ext cx="137786" cy="15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F29D38-1C57-4CC1-BCAB-114C85402FFF}"/>
                </a:ext>
              </a:extLst>
            </p:cNvPr>
            <p:cNvSpPr/>
            <p:nvPr/>
          </p:nvSpPr>
          <p:spPr>
            <a:xfrm>
              <a:off x="9013538" y="3652573"/>
              <a:ext cx="137786" cy="1527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621E2B-62D7-440F-B150-B504E9D81FE5}"/>
                </a:ext>
              </a:extLst>
            </p:cNvPr>
            <p:cNvSpPr txBox="1"/>
            <p:nvPr/>
          </p:nvSpPr>
          <p:spPr>
            <a:xfrm>
              <a:off x="8770677" y="3794962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 = B/</a:t>
              </a:r>
              <a:r>
                <a:rPr lang="el-GR" dirty="0"/>
                <a:t>Φ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56432E-C27B-48DD-9C11-8D22094C6BF4}"/>
                </a:ext>
              </a:extLst>
            </p:cNvPr>
            <p:cNvSpPr txBox="1"/>
            <p:nvPr/>
          </p:nvSpPr>
          <p:spPr>
            <a:xfrm>
              <a:off x="6752342" y="3349247"/>
              <a:ext cx="2171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 &lt; B/</a:t>
              </a:r>
              <a:r>
                <a:rPr lang="el-GR" dirty="0"/>
                <a:t>Φ</a:t>
              </a:r>
              <a:r>
                <a:rPr lang="en-US" dirty="0"/>
                <a:t>: buy at B/</a:t>
              </a:r>
              <a:r>
                <a:rPr lang="el-GR" dirty="0"/>
                <a:t>Φ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4D0753-76AE-4A1F-892B-CDBE5F33A63A}"/>
                </a:ext>
              </a:extLst>
            </p:cNvPr>
            <p:cNvSpPr txBox="1"/>
            <p:nvPr/>
          </p:nvSpPr>
          <p:spPr>
            <a:xfrm>
              <a:off x="9183385" y="3291919"/>
              <a:ext cx="1841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 ≥ B/</a:t>
              </a:r>
              <a:r>
                <a:rPr lang="el-GR" dirty="0"/>
                <a:t>Φ</a:t>
              </a:r>
              <a:r>
                <a:rPr lang="en-US" dirty="0"/>
                <a:t>: buy at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2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generalize to </a:t>
            </a:r>
            <a:r>
              <a:rPr lang="en-US" b="1" dirty="0"/>
              <a:t>k &gt; 2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70A996-C6AC-4E53-A4BE-453743A0A0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 k = 2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create intervals (0, B/</a:t>
            </a:r>
            <a:r>
              <a:rPr lang="el-GR" dirty="0">
                <a:solidFill>
                  <a:srgbClr val="0070C0"/>
                </a:solidFill>
              </a:rPr>
              <a:t>Φ</a:t>
            </a:r>
            <a:r>
              <a:rPr lang="en-US" dirty="0">
                <a:solidFill>
                  <a:srgbClr val="0070C0"/>
                </a:solidFill>
              </a:rPr>
              <a:t>) and (B/</a:t>
            </a:r>
            <a:r>
              <a:rPr lang="el-GR" dirty="0">
                <a:solidFill>
                  <a:srgbClr val="0070C0"/>
                </a:solidFill>
              </a:rPr>
              <a:t>Φ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buy in the first interval that does not contain a prediction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For general k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create k intervals (0, z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), (z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z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), …, (z</a:t>
            </a:r>
            <a:r>
              <a:rPr lang="en-US" baseline="-25000" dirty="0">
                <a:solidFill>
                  <a:srgbClr val="0070C0"/>
                </a:solidFill>
              </a:rPr>
              <a:t>k-1</a:t>
            </a:r>
            <a:r>
              <a:rPr lang="en-US" dirty="0">
                <a:solidFill>
                  <a:srgbClr val="0070C0"/>
                </a:solidFill>
              </a:rPr>
              <a:t>, B)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buy in the first interval that does not contain a prediction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8E792B-150F-4457-8E5C-8B7C5C219169}"/>
              </a:ext>
            </a:extLst>
          </p:cNvPr>
          <p:cNvGrpSpPr/>
          <p:nvPr/>
        </p:nvGrpSpPr>
        <p:grpSpPr>
          <a:xfrm>
            <a:off x="6384780" y="2412959"/>
            <a:ext cx="4756439" cy="873601"/>
            <a:chOff x="6464489" y="3291919"/>
            <a:chExt cx="4756439" cy="8736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76D951-8D8E-4269-A7B5-A4C9B8A7DDB7}"/>
                </a:ext>
              </a:extLst>
            </p:cNvPr>
            <p:cNvCxnSpPr/>
            <p:nvPr/>
          </p:nvCxnSpPr>
          <p:spPr>
            <a:xfrm flipV="1">
              <a:off x="6615332" y="3718579"/>
              <a:ext cx="4446739" cy="1252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8D89B8-819C-43E4-B2C2-477BF07977AD}"/>
                </a:ext>
              </a:extLst>
            </p:cNvPr>
            <p:cNvSpPr txBox="1"/>
            <p:nvPr/>
          </p:nvSpPr>
          <p:spPr>
            <a:xfrm>
              <a:off x="6464489" y="37961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8A677A-F438-46C9-AEC6-747BA7F38E14}"/>
                </a:ext>
              </a:extLst>
            </p:cNvPr>
            <p:cNvSpPr txBox="1"/>
            <p:nvPr/>
          </p:nvSpPr>
          <p:spPr>
            <a:xfrm>
              <a:off x="10911228" y="37961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D818DD-4235-4C5F-8674-F7A6D7F7F6B8}"/>
                </a:ext>
              </a:extLst>
            </p:cNvPr>
            <p:cNvSpPr/>
            <p:nvPr/>
          </p:nvSpPr>
          <p:spPr>
            <a:xfrm>
              <a:off x="6546439" y="3654722"/>
              <a:ext cx="137786" cy="15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E7D8CF-A4B3-4404-95CA-FF067BE3C1B9}"/>
                </a:ext>
              </a:extLst>
            </p:cNvPr>
            <p:cNvSpPr/>
            <p:nvPr/>
          </p:nvSpPr>
          <p:spPr>
            <a:xfrm>
              <a:off x="10956131" y="3654722"/>
              <a:ext cx="137786" cy="15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2BB253-3BCB-4D5D-9D5E-C27936111874}"/>
                </a:ext>
              </a:extLst>
            </p:cNvPr>
            <p:cNvSpPr/>
            <p:nvPr/>
          </p:nvSpPr>
          <p:spPr>
            <a:xfrm>
              <a:off x="9013538" y="3652573"/>
              <a:ext cx="137786" cy="1527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1A8E3A-A468-423B-803C-050AEFE19374}"/>
                </a:ext>
              </a:extLst>
            </p:cNvPr>
            <p:cNvSpPr txBox="1"/>
            <p:nvPr/>
          </p:nvSpPr>
          <p:spPr>
            <a:xfrm>
              <a:off x="8770677" y="3794962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B/</a:t>
              </a:r>
              <a:r>
                <a:rPr lang="el-GR" dirty="0"/>
                <a:t>Φ</a:t>
              </a:r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C026A6-8533-48A3-BF07-5322CA130547}"/>
                </a:ext>
              </a:extLst>
            </p:cNvPr>
            <p:cNvSpPr txBox="1"/>
            <p:nvPr/>
          </p:nvSpPr>
          <p:spPr>
            <a:xfrm>
              <a:off x="6752342" y="3349247"/>
              <a:ext cx="2171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 &lt; B/</a:t>
              </a:r>
              <a:r>
                <a:rPr lang="el-GR" dirty="0"/>
                <a:t>Φ</a:t>
              </a:r>
              <a:r>
                <a:rPr lang="en-US" dirty="0"/>
                <a:t>: buy at B/</a:t>
              </a:r>
              <a:r>
                <a:rPr lang="el-GR" dirty="0"/>
                <a:t>Φ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8FCEB2-95BC-4DCE-B04B-CA3B1F99EE20}"/>
                </a:ext>
              </a:extLst>
            </p:cNvPr>
            <p:cNvSpPr txBox="1"/>
            <p:nvPr/>
          </p:nvSpPr>
          <p:spPr>
            <a:xfrm>
              <a:off x="9183385" y="3291919"/>
              <a:ext cx="1841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 ≥ B/</a:t>
              </a:r>
              <a:r>
                <a:rPr lang="el-GR" dirty="0"/>
                <a:t>Φ</a:t>
              </a:r>
              <a:r>
                <a:rPr lang="en-US" dirty="0"/>
                <a:t>: buy at 0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1F34EAF-1BC5-465E-9F86-75D88CD9B239}"/>
              </a:ext>
            </a:extLst>
          </p:cNvPr>
          <p:cNvGrpSpPr/>
          <p:nvPr/>
        </p:nvGrpSpPr>
        <p:grpSpPr>
          <a:xfrm>
            <a:off x="6492419" y="4629894"/>
            <a:ext cx="4728085" cy="584775"/>
            <a:chOff x="6492419" y="4629894"/>
            <a:chExt cx="4728085" cy="58477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B9F02E-8230-4314-A043-869F44985596}"/>
                </a:ext>
              </a:extLst>
            </p:cNvPr>
            <p:cNvCxnSpPr/>
            <p:nvPr/>
          </p:nvCxnSpPr>
          <p:spPr>
            <a:xfrm flipV="1">
              <a:off x="6614908" y="4758579"/>
              <a:ext cx="4446739" cy="1252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E6AB03-0879-49F6-A55D-F7E227664F37}"/>
                </a:ext>
              </a:extLst>
            </p:cNvPr>
            <p:cNvSpPr txBox="1"/>
            <p:nvPr/>
          </p:nvSpPr>
          <p:spPr>
            <a:xfrm>
              <a:off x="6492419" y="48453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D5DD46-C46D-402B-96A4-6A36AC3800AF}"/>
                </a:ext>
              </a:extLst>
            </p:cNvPr>
            <p:cNvSpPr txBox="1"/>
            <p:nvPr/>
          </p:nvSpPr>
          <p:spPr>
            <a:xfrm>
              <a:off x="10910804" y="48361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55E9768-E865-4CDD-A653-B812BDE267EF}"/>
                </a:ext>
              </a:extLst>
            </p:cNvPr>
            <p:cNvSpPr/>
            <p:nvPr/>
          </p:nvSpPr>
          <p:spPr>
            <a:xfrm>
              <a:off x="6546015" y="4694722"/>
              <a:ext cx="137786" cy="15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941C9C-AEDD-41F3-B6E6-27FE859CECAD}"/>
                </a:ext>
              </a:extLst>
            </p:cNvPr>
            <p:cNvSpPr/>
            <p:nvPr/>
          </p:nvSpPr>
          <p:spPr>
            <a:xfrm>
              <a:off x="10955707" y="4694722"/>
              <a:ext cx="137786" cy="15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12EF58-21A4-4BD4-8EF6-FEA4EA90CA4D}"/>
                </a:ext>
              </a:extLst>
            </p:cNvPr>
            <p:cNvSpPr/>
            <p:nvPr/>
          </p:nvSpPr>
          <p:spPr>
            <a:xfrm>
              <a:off x="7836446" y="4692573"/>
              <a:ext cx="137786" cy="1527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5CEAF7-5EA0-4C4B-9C41-02B4B8CA6843}"/>
                </a:ext>
              </a:extLst>
            </p:cNvPr>
            <p:cNvSpPr/>
            <p:nvPr/>
          </p:nvSpPr>
          <p:spPr>
            <a:xfrm>
              <a:off x="8972999" y="4692572"/>
              <a:ext cx="137786" cy="1527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08F3F5-E7CB-4B63-85E7-C4BFC73E9D13}"/>
                </a:ext>
              </a:extLst>
            </p:cNvPr>
            <p:cNvSpPr/>
            <p:nvPr/>
          </p:nvSpPr>
          <p:spPr>
            <a:xfrm>
              <a:off x="10095960" y="4682196"/>
              <a:ext cx="137786" cy="1527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2081AA-EB54-4276-AB70-5F17A0D32CC4}"/>
                </a:ext>
              </a:extLst>
            </p:cNvPr>
            <p:cNvSpPr txBox="1"/>
            <p:nvPr/>
          </p:nvSpPr>
          <p:spPr>
            <a:xfrm>
              <a:off x="7731755" y="4845337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058D21-1E0E-4C03-8690-EA4D0FDB8E05}"/>
                </a:ext>
              </a:extLst>
            </p:cNvPr>
            <p:cNvSpPr txBox="1"/>
            <p:nvPr/>
          </p:nvSpPr>
          <p:spPr>
            <a:xfrm>
              <a:off x="8887911" y="4845337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D50A5E-9C26-4EF2-8148-CD9DF75370FA}"/>
                </a:ext>
              </a:extLst>
            </p:cNvPr>
            <p:cNvSpPr txBox="1"/>
            <p:nvPr/>
          </p:nvSpPr>
          <p:spPr>
            <a:xfrm>
              <a:off x="9997445" y="4845337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baseline="-25000" dirty="0"/>
                <a:t>k-1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7C6C6A-1B42-46FB-BF0D-38FCB650FCCC}"/>
                </a:ext>
              </a:extLst>
            </p:cNvPr>
            <p:cNvSpPr txBox="1"/>
            <p:nvPr/>
          </p:nvSpPr>
          <p:spPr>
            <a:xfrm>
              <a:off x="9505507" y="4629894"/>
              <a:ext cx="45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2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consistency ratio for </a:t>
            </a:r>
            <a:r>
              <a:rPr lang="en-US" b="1" dirty="0"/>
              <a:t>k &gt; 2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70A996-C6AC-4E53-A4BE-453743A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 k = 2, the consistency ratio is the golden ratio </a:t>
            </a:r>
            <a:r>
              <a:rPr lang="el-GR" dirty="0">
                <a:solidFill>
                  <a:srgbClr val="0070C0"/>
                </a:solidFill>
              </a:rPr>
              <a:t>Φ</a:t>
            </a:r>
            <a:r>
              <a:rPr lang="en-US" dirty="0">
                <a:solidFill>
                  <a:srgbClr val="0070C0"/>
                </a:solidFill>
              </a:rPr>
              <a:t>, which is the limit of the ratio of two consecutive Fibonacci numbers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For general k, the consistency ratio is the limit of the ratio of two consecutive k-</a:t>
            </a:r>
            <a:r>
              <a:rPr lang="en-US" dirty="0" err="1">
                <a:solidFill>
                  <a:srgbClr val="0070C0"/>
                </a:solidFill>
              </a:rPr>
              <a:t>acci</a:t>
            </a:r>
            <a:r>
              <a:rPr lang="en-US" dirty="0">
                <a:solidFill>
                  <a:srgbClr val="0070C0"/>
                </a:solidFill>
              </a:rPr>
              <a:t> numbers, where in the k-</a:t>
            </a:r>
            <a:r>
              <a:rPr lang="en-US" dirty="0" err="1">
                <a:solidFill>
                  <a:srgbClr val="0070C0"/>
                </a:solidFill>
              </a:rPr>
              <a:t>acci</a:t>
            </a:r>
            <a:r>
              <a:rPr lang="en-US" dirty="0">
                <a:solidFill>
                  <a:srgbClr val="0070C0"/>
                </a:solidFill>
              </a:rPr>
              <a:t> sequence, every number is the sum of the previous k numbers in the sequence (For k=2, this is the Fibonacci sequence)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This consistency ratio is tight for any value of k!</a:t>
            </a:r>
          </a:p>
        </p:txBody>
      </p:sp>
    </p:spTree>
    <p:extLst>
      <p:ext uri="{BB962C8B-B14F-4D97-AF65-F5344CB8AC3E}">
        <p14:creationId xmlns:p14="http://schemas.microsoft.com/office/powerpoint/2010/main" val="29414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 or Buy with Multiple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56217" y="2818356"/>
            <a:ext cx="4446739" cy="125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05374" y="2895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52113" y="2895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687324" y="2754499"/>
            <a:ext cx="137786" cy="1527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097016" y="2754499"/>
            <a:ext cx="137786" cy="1527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756218" y="5375752"/>
            <a:ext cx="4446739" cy="125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05375" y="54533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6687325" y="5311895"/>
            <a:ext cx="137786" cy="1527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195194" y="5311895"/>
            <a:ext cx="137786" cy="1527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79587" y="5433740"/>
                <a:ext cx="569002" cy="408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587" y="5433740"/>
                <a:ext cx="569002" cy="408573"/>
              </a:xfrm>
              <a:prstGeom prst="rect">
                <a:avLst/>
              </a:prstGeom>
              <a:blipFill rotWithShape="0">
                <a:blip r:embed="rId2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1052113" y="53882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3409" y="1903979"/>
            <a:ext cx="251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Deterministic Algorithms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69350" y="4545403"/>
            <a:ext cx="242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Randomized Algorithms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200" y="1831888"/>
            <a:ext cx="5181600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u="sng" dirty="0"/>
              <a:t>Consistency</a:t>
            </a:r>
            <a:r>
              <a:rPr lang="en-US" dirty="0"/>
              <a:t>: For </a:t>
            </a:r>
            <a:r>
              <a:rPr lang="en-US" b="1" dirty="0"/>
              <a:t>k </a:t>
            </a:r>
            <a:r>
              <a:rPr lang="en-US" dirty="0"/>
              <a:t>predictions, we give an </a:t>
            </a:r>
            <a:r>
              <a:rPr lang="en-US" b="1" dirty="0" err="1"/>
              <a:t>η</a:t>
            </a:r>
            <a:r>
              <a:rPr lang="en-US" b="1" baseline="-25000" dirty="0" err="1"/>
              <a:t>k</a:t>
            </a:r>
            <a:r>
              <a:rPr lang="en-US" dirty="0"/>
              <a:t>-consistent </a:t>
            </a:r>
            <a:r>
              <a:rPr lang="en-US" dirty="0">
                <a:solidFill>
                  <a:srgbClr val="00B050"/>
                </a:solidFill>
              </a:rPr>
              <a:t>deterministic</a:t>
            </a:r>
            <a:r>
              <a:rPr lang="en-US" dirty="0"/>
              <a:t> algorithm where: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η</a:t>
            </a:r>
            <a:r>
              <a:rPr lang="en-US" b="1" baseline="-25000" dirty="0"/>
              <a:t>1 </a:t>
            </a:r>
            <a:r>
              <a:rPr lang="en-US" dirty="0"/>
              <a:t>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lim</a:t>
            </a:r>
            <a:r>
              <a:rPr lang="en-US" baseline="-25000" dirty="0" err="1"/>
              <a:t>k</a:t>
            </a:r>
            <a:r>
              <a:rPr lang="en-US" baseline="-25000" dirty="0">
                <a:sym typeface="Wingdings" panose="05000000000000000000" pitchFamily="2" charset="2"/>
              </a:rPr>
              <a:t></a:t>
            </a:r>
            <a:r>
              <a:rPr lang="en-US" b="1" baseline="-25000" dirty="0">
                <a:solidFill>
                  <a:schemeClr val="bg1"/>
                </a:solidFill>
              </a:rPr>
              <a:t>∞ </a:t>
            </a:r>
            <a:r>
              <a:rPr lang="en-US" b="1" dirty="0" err="1"/>
              <a:t>η</a:t>
            </a:r>
            <a:r>
              <a:rPr lang="en-US" b="1" baseline="-25000" dirty="0" err="1"/>
              <a:t>k</a:t>
            </a:r>
            <a:r>
              <a:rPr lang="en-US" b="1" baseline="-25000" dirty="0"/>
              <a:t> </a:t>
            </a:r>
            <a:r>
              <a:rPr lang="en-US" dirty="0"/>
              <a:t>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η</a:t>
            </a:r>
            <a:r>
              <a:rPr lang="en-US" b="1" baseline="-25000" dirty="0" err="1"/>
              <a:t>k</a:t>
            </a:r>
            <a:r>
              <a:rPr lang="en-US" dirty="0"/>
              <a:t> is an increasing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deterministic algorithm can achieve consistency better than </a:t>
            </a:r>
            <a:r>
              <a:rPr lang="en-US" b="1" dirty="0" err="1"/>
              <a:t>η</a:t>
            </a:r>
            <a:r>
              <a:rPr lang="en-US" b="1" baseline="-25000" dirty="0" err="1"/>
              <a:t>k</a:t>
            </a:r>
            <a:r>
              <a:rPr lang="en-US" dirty="0"/>
              <a:t> for </a:t>
            </a:r>
            <a:r>
              <a:rPr lang="en-US" b="1" dirty="0"/>
              <a:t>k </a:t>
            </a:r>
            <a:r>
              <a:rPr lang="en-US" dirty="0"/>
              <a:t>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8200" y="4077027"/>
                <a:ext cx="5181600" cy="21249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Consistency</a:t>
                </a:r>
                <a:r>
                  <a:rPr lang="en-US" dirty="0"/>
                  <a:t>: For </a:t>
                </a:r>
                <a:r>
                  <a:rPr lang="en-US" b="1" dirty="0"/>
                  <a:t>k </a:t>
                </a:r>
                <a:r>
                  <a:rPr lang="en-US" dirty="0"/>
                  <a:t>predictions, we give a </a:t>
                </a:r>
                <a:r>
                  <a:rPr lang="en-US" b="1" dirty="0"/>
                  <a:t>µ</a:t>
                </a:r>
                <a:r>
                  <a:rPr lang="en-US" b="1" baseline="-25000" dirty="0"/>
                  <a:t>k</a:t>
                </a:r>
                <a:r>
                  <a:rPr lang="en-US" dirty="0"/>
                  <a:t>-consistent 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randomized</a:t>
                </a:r>
                <a:r>
                  <a:rPr lang="en-US" dirty="0"/>
                  <a:t> algorithm where: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µ</a:t>
                </a:r>
                <a:r>
                  <a:rPr lang="en-US" b="1" baseline="-25000" dirty="0"/>
                  <a:t>1 </a:t>
                </a:r>
                <a:r>
                  <a:rPr lang="en-US" dirty="0"/>
                  <a:t>=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lim</a:t>
                </a:r>
                <a:r>
                  <a:rPr lang="en-US" baseline="-25000" dirty="0" err="1"/>
                  <a:t>k</a:t>
                </a:r>
                <a:r>
                  <a:rPr lang="en-US" baseline="-25000" dirty="0">
                    <a:sym typeface="Wingdings" panose="05000000000000000000" pitchFamily="2" charset="2"/>
                  </a:rPr>
                  <a:t>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∞ </a:t>
                </a:r>
                <a:r>
                  <a:rPr lang="en-US" b="1" dirty="0"/>
                  <a:t>µ</a:t>
                </a:r>
                <a:r>
                  <a:rPr lang="en-US" b="1" baseline="-25000" dirty="0"/>
                  <a:t>k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µ</a:t>
                </a:r>
                <a:r>
                  <a:rPr lang="en-US" b="1" baseline="-25000" dirty="0"/>
                  <a:t>k</a:t>
                </a:r>
                <a:r>
                  <a:rPr lang="en-US" dirty="0"/>
                  <a:t> is an increasing sequence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randomized algorithm can achieve consistency better than </a:t>
                </a:r>
                <a:r>
                  <a:rPr lang="en-US" b="1" dirty="0"/>
                  <a:t>µ</a:t>
                </a:r>
                <a:r>
                  <a:rPr lang="en-US" b="1" baseline="-25000" dirty="0"/>
                  <a:t>k</a:t>
                </a:r>
                <a:r>
                  <a:rPr lang="en-US" dirty="0"/>
                  <a:t> for </a:t>
                </a:r>
                <a:r>
                  <a:rPr lang="en-US" b="1" dirty="0"/>
                  <a:t>k </a:t>
                </a:r>
                <a:r>
                  <a:rPr lang="en-US" dirty="0"/>
                  <a:t>predictions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77027"/>
                <a:ext cx="5181600" cy="2124941"/>
              </a:xfrm>
              <a:prstGeom prst="rect">
                <a:avLst/>
              </a:prstGeom>
              <a:blipFill rotWithShape="0">
                <a:blip r:embed="rId3"/>
                <a:stretch>
                  <a:fillRect l="-939" t="-1429" r="-1526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837133" y="238301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k=∞</a:t>
            </a:r>
            <a:r>
              <a:rPr lang="en-US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35311" y="496199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k=∞</a:t>
            </a:r>
            <a:r>
              <a:rPr lang="en-US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5913" y="242681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k=1</a:t>
            </a:r>
            <a:r>
              <a:rPr lang="en-US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4726" y="494201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k=1</a:t>
            </a:r>
            <a:r>
              <a:rPr lang="en-US" dirty="0"/>
              <a:t> </a:t>
            </a:r>
          </a:p>
        </p:txBody>
      </p:sp>
      <p:sp>
        <p:nvSpPr>
          <p:cNvPr id="31" name="Oval 30"/>
          <p:cNvSpPr/>
          <p:nvPr/>
        </p:nvSpPr>
        <p:spPr>
          <a:xfrm>
            <a:off x="9271557" y="2762052"/>
            <a:ext cx="137786" cy="152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997936" y="2752350"/>
            <a:ext cx="137786" cy="152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452139" y="2746846"/>
            <a:ext cx="137786" cy="152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119039" y="242176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k=2</a:t>
            </a:r>
            <a:r>
              <a:rPr lang="en-US" dirty="0"/>
              <a:t> </a:t>
            </a:r>
          </a:p>
        </p:txBody>
      </p:sp>
      <p:cxnSp>
        <p:nvCxnSpPr>
          <p:cNvPr id="36" name="Straight Arrow Connector 35"/>
          <p:cNvCxnSpPr>
            <a:endCxn id="27" idx="1"/>
          </p:cNvCxnSpPr>
          <p:nvPr/>
        </p:nvCxnSpPr>
        <p:spPr>
          <a:xfrm>
            <a:off x="9775906" y="2567684"/>
            <a:ext cx="106122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066130" y="218042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k&gt;2</a:t>
            </a:r>
            <a:r>
              <a:rPr lang="en-US" dirty="0"/>
              <a:t> </a:t>
            </a:r>
          </a:p>
        </p:txBody>
      </p:sp>
      <p:sp>
        <p:nvSpPr>
          <p:cNvPr id="38" name="Oval 37"/>
          <p:cNvSpPr/>
          <p:nvPr/>
        </p:nvSpPr>
        <p:spPr>
          <a:xfrm>
            <a:off x="7363662" y="5326555"/>
            <a:ext cx="137786" cy="152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90041" y="5316853"/>
            <a:ext cx="137786" cy="152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544244" y="5311349"/>
            <a:ext cx="137786" cy="152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211144" y="498627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k=2</a:t>
            </a:r>
            <a:r>
              <a:rPr lang="en-US" dirty="0"/>
              <a:t>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868011" y="5132187"/>
            <a:ext cx="106122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158235" y="474493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k&gt;2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84918" y="5479320"/>
                <a:ext cx="295273" cy="409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918" y="5479320"/>
                <a:ext cx="295273" cy="4097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825738" y="2878045"/>
                <a:ext cx="997640" cy="53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9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9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9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r>
                  <a:rPr lang="en-US" sz="1000" b="1" dirty="0"/>
                  <a:t>(golden ratio)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738" y="2878045"/>
                <a:ext cx="997640" cy="538096"/>
              </a:xfrm>
              <a:prstGeom prst="rect">
                <a:avLst/>
              </a:prstGeom>
              <a:blipFill rotWithShape="0">
                <a:blip r:embed="rId5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9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/>
      <p:bldP spid="21" grpId="0"/>
      <p:bldP spid="23" grpId="0"/>
      <p:bldP spid="26" grpId="0" animBg="1"/>
      <p:bldP spid="28" grpId="0"/>
      <p:bldP spid="30" grpId="0"/>
      <p:bldP spid="38" grpId="0" animBg="1"/>
      <p:bldP spid="39" grpId="0" animBg="1"/>
      <p:bldP spid="40" grpId="0" animBg="1"/>
      <p:bldP spid="41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 or Buy with Multiple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1831888"/>
            <a:ext cx="5181600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u="sng" dirty="0"/>
              <a:t>Consistency</a:t>
            </a:r>
            <a:r>
              <a:rPr lang="en-US" dirty="0"/>
              <a:t>: For </a:t>
            </a:r>
            <a:r>
              <a:rPr lang="en-US" b="1" dirty="0"/>
              <a:t>k </a:t>
            </a:r>
            <a:r>
              <a:rPr lang="en-US" dirty="0"/>
              <a:t>predictions, we give an </a:t>
            </a:r>
            <a:r>
              <a:rPr lang="en-US" b="1" dirty="0" err="1"/>
              <a:t>η</a:t>
            </a:r>
            <a:r>
              <a:rPr lang="en-US" b="1" baseline="-25000" dirty="0" err="1"/>
              <a:t>k</a:t>
            </a:r>
            <a:r>
              <a:rPr lang="en-US" dirty="0"/>
              <a:t>-consistent </a:t>
            </a:r>
            <a:r>
              <a:rPr lang="en-US" dirty="0">
                <a:solidFill>
                  <a:srgbClr val="00B050"/>
                </a:solidFill>
              </a:rPr>
              <a:t>deterministic</a:t>
            </a:r>
            <a:r>
              <a:rPr lang="en-US" dirty="0"/>
              <a:t> algorithm where: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η</a:t>
            </a:r>
            <a:r>
              <a:rPr lang="en-US" b="1" baseline="-25000" dirty="0"/>
              <a:t>1 </a:t>
            </a:r>
            <a:r>
              <a:rPr lang="en-US" dirty="0"/>
              <a:t>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lim</a:t>
            </a:r>
            <a:r>
              <a:rPr lang="en-US" baseline="-25000" dirty="0" err="1"/>
              <a:t>k</a:t>
            </a:r>
            <a:r>
              <a:rPr lang="en-US" baseline="-25000" dirty="0">
                <a:sym typeface="Wingdings" panose="05000000000000000000" pitchFamily="2" charset="2"/>
              </a:rPr>
              <a:t></a:t>
            </a:r>
            <a:r>
              <a:rPr lang="en-US" b="1" baseline="-25000" dirty="0">
                <a:solidFill>
                  <a:schemeClr val="bg1"/>
                </a:solidFill>
              </a:rPr>
              <a:t>∞ </a:t>
            </a:r>
            <a:r>
              <a:rPr lang="en-US" b="1" dirty="0" err="1"/>
              <a:t>η</a:t>
            </a:r>
            <a:r>
              <a:rPr lang="en-US" b="1" baseline="-25000" dirty="0" err="1"/>
              <a:t>k</a:t>
            </a:r>
            <a:r>
              <a:rPr lang="en-US" b="1" baseline="-25000" dirty="0"/>
              <a:t> </a:t>
            </a:r>
            <a:r>
              <a:rPr lang="en-US" dirty="0"/>
              <a:t>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η</a:t>
            </a:r>
            <a:r>
              <a:rPr lang="en-US" b="1" baseline="-25000" dirty="0" err="1"/>
              <a:t>k</a:t>
            </a:r>
            <a:r>
              <a:rPr lang="en-US" dirty="0"/>
              <a:t> is an increasing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deterministic algorithm can achieve consistency better than </a:t>
            </a:r>
            <a:r>
              <a:rPr lang="en-US" b="1" dirty="0" err="1"/>
              <a:t>η</a:t>
            </a:r>
            <a:r>
              <a:rPr lang="en-US" b="1" baseline="-25000" dirty="0" err="1"/>
              <a:t>k</a:t>
            </a:r>
            <a:r>
              <a:rPr lang="en-US" dirty="0"/>
              <a:t> for </a:t>
            </a:r>
            <a:r>
              <a:rPr lang="en-US" b="1" dirty="0"/>
              <a:t>k </a:t>
            </a:r>
            <a:r>
              <a:rPr lang="en-US" dirty="0"/>
              <a:t>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8200" y="4077027"/>
                <a:ext cx="5181600" cy="21249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Consistency</a:t>
                </a:r>
                <a:r>
                  <a:rPr lang="en-US" dirty="0"/>
                  <a:t>: For </a:t>
                </a:r>
                <a:r>
                  <a:rPr lang="en-US" b="1" dirty="0"/>
                  <a:t>k </a:t>
                </a:r>
                <a:r>
                  <a:rPr lang="en-US" dirty="0"/>
                  <a:t>predictions, we give a </a:t>
                </a:r>
                <a:r>
                  <a:rPr lang="en-US" b="1" dirty="0"/>
                  <a:t>µ</a:t>
                </a:r>
                <a:r>
                  <a:rPr lang="en-US" b="1" baseline="-25000" dirty="0"/>
                  <a:t>k</a:t>
                </a:r>
                <a:r>
                  <a:rPr lang="en-US" dirty="0"/>
                  <a:t>-consistent 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randomized</a:t>
                </a:r>
                <a:r>
                  <a:rPr lang="en-US" dirty="0"/>
                  <a:t> algorithm where: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µ</a:t>
                </a:r>
                <a:r>
                  <a:rPr lang="en-US" b="1" baseline="-25000" dirty="0"/>
                  <a:t>1 </a:t>
                </a:r>
                <a:r>
                  <a:rPr lang="en-US" dirty="0"/>
                  <a:t>=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lim</a:t>
                </a:r>
                <a:r>
                  <a:rPr lang="en-US" baseline="-25000" dirty="0" err="1"/>
                  <a:t>k</a:t>
                </a:r>
                <a:r>
                  <a:rPr lang="en-US" baseline="-25000" dirty="0">
                    <a:sym typeface="Wingdings" panose="05000000000000000000" pitchFamily="2" charset="2"/>
                  </a:rPr>
                  <a:t>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∞ </a:t>
                </a:r>
                <a:r>
                  <a:rPr lang="en-US" b="1" dirty="0"/>
                  <a:t>µ</a:t>
                </a:r>
                <a:r>
                  <a:rPr lang="en-US" b="1" baseline="-25000" dirty="0"/>
                  <a:t>k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µ</a:t>
                </a:r>
                <a:r>
                  <a:rPr lang="en-US" b="1" baseline="-25000" dirty="0"/>
                  <a:t>k</a:t>
                </a:r>
                <a:r>
                  <a:rPr lang="en-US" dirty="0"/>
                  <a:t> is an increasing sequence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randomized algorithm can achieve consistency better than </a:t>
                </a:r>
                <a:r>
                  <a:rPr lang="en-US" b="1" dirty="0"/>
                  <a:t>µ</a:t>
                </a:r>
                <a:r>
                  <a:rPr lang="en-US" b="1" baseline="-25000" dirty="0"/>
                  <a:t>k</a:t>
                </a:r>
                <a:r>
                  <a:rPr lang="en-US" dirty="0"/>
                  <a:t> for </a:t>
                </a:r>
                <a:r>
                  <a:rPr lang="en-US" b="1" dirty="0"/>
                  <a:t>k </a:t>
                </a:r>
                <a:r>
                  <a:rPr lang="en-US" dirty="0"/>
                  <a:t>predictions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77027"/>
                <a:ext cx="5181600" cy="2124941"/>
              </a:xfrm>
              <a:prstGeom prst="rect">
                <a:avLst/>
              </a:prstGeom>
              <a:blipFill rotWithShape="0">
                <a:blip r:embed="rId2"/>
                <a:stretch>
                  <a:fillRect l="-939" t="-1429" r="-1526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400800" y="1564763"/>
                <a:ext cx="5307904" cy="22984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Graceful degradation</a:t>
                </a:r>
                <a:r>
                  <a:rPr lang="en-US" dirty="0"/>
                  <a:t>: For </a:t>
                </a:r>
                <a:r>
                  <a:rPr lang="en-US" b="1" dirty="0"/>
                  <a:t>k </a:t>
                </a:r>
                <a:r>
                  <a:rPr lang="en-US" dirty="0"/>
                  <a:t>predictions, we give a </a:t>
                </a:r>
                <a:r>
                  <a:rPr lang="en-US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dirty="0"/>
                  <a:t> algorithm with </a:t>
                </a:r>
                <a:r>
                  <a:rPr lang="en-US" dirty="0" err="1"/>
                  <a:t>alg</a:t>
                </a:r>
                <a:r>
                  <a:rPr lang="en-US" dirty="0"/>
                  <a:t> ≤ </a:t>
                </a:r>
                <a:r>
                  <a:rPr lang="el-GR" b="1" dirty="0"/>
                  <a:t>γ</a:t>
                </a:r>
                <a:r>
                  <a:rPr lang="en-US" b="1" baseline="-25000" dirty="0"/>
                  <a:t>k</a:t>
                </a:r>
                <a:r>
                  <a:rPr lang="en-US" dirty="0"/>
                  <a:t> (opt + err) where: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b="1" dirty="0"/>
                  <a:t>γ</a:t>
                </a:r>
                <a:r>
                  <a:rPr lang="en-US" b="1" baseline="-25000" dirty="0"/>
                  <a:t>1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lim</a:t>
                </a:r>
                <a:r>
                  <a:rPr lang="en-US" baseline="-25000" dirty="0" err="1"/>
                  <a:t>k</a:t>
                </a:r>
                <a:r>
                  <a:rPr lang="en-US" baseline="-25000" dirty="0">
                    <a:sym typeface="Wingdings" panose="05000000000000000000" pitchFamily="2" charset="2"/>
                  </a:rPr>
                  <a:t>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∞ </a:t>
                </a:r>
                <a:r>
                  <a:rPr lang="el-GR" b="1" dirty="0"/>
                  <a:t>γ</a:t>
                </a:r>
                <a:r>
                  <a:rPr lang="en-US" b="1" baseline="-25000" dirty="0"/>
                  <a:t>k </a:t>
                </a:r>
                <a:r>
                  <a:rPr lang="en-US" dirty="0"/>
                  <a:t>= 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b="1" dirty="0"/>
                  <a:t>γ</a:t>
                </a:r>
                <a:r>
                  <a:rPr lang="en-US" b="1" baseline="-25000" dirty="0"/>
                  <a:t>k</a:t>
                </a:r>
                <a:r>
                  <a:rPr lang="en-US" dirty="0"/>
                  <a:t> is an increasing sequence, </a:t>
                </a:r>
                <a:r>
                  <a:rPr lang="el-GR" b="1" dirty="0"/>
                  <a:t>γ</a:t>
                </a:r>
                <a:r>
                  <a:rPr lang="en-US" b="1" baseline="-25000" dirty="0"/>
                  <a:t>k</a:t>
                </a:r>
                <a:r>
                  <a:rPr lang="en-US" b="1" dirty="0"/>
                  <a:t>  &gt; </a:t>
                </a:r>
                <a:r>
                  <a:rPr lang="en-US" b="1" dirty="0" err="1"/>
                  <a:t>η</a:t>
                </a:r>
                <a:r>
                  <a:rPr lang="en-US" b="1" baseline="-25000" dirty="0" err="1"/>
                  <a:t>k</a:t>
                </a:r>
                <a:r>
                  <a:rPr lang="el-GR" b="1" dirty="0"/>
                  <a:t> </a:t>
                </a:r>
                <a:r>
                  <a:rPr lang="en-US" dirty="0"/>
                  <a:t>for finite </a:t>
                </a:r>
                <a:r>
                  <a:rPr lang="en-US" b="1" dirty="0"/>
                  <a:t>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deterministic algorithm can achieve a ratio better than </a:t>
                </a:r>
                <a:r>
                  <a:rPr lang="el-GR" b="1" dirty="0"/>
                  <a:t>γ</a:t>
                </a:r>
                <a:r>
                  <a:rPr lang="en-US" b="1" baseline="-25000" dirty="0"/>
                  <a:t>k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opt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err</m:t>
                        </m:r>
                      </m:den>
                    </m:f>
                  </m:oMath>
                </a14:m>
                <a:r>
                  <a:rPr lang="en-US" dirty="0"/>
                  <a:t> for</a:t>
                </a:r>
                <a:r>
                  <a:rPr lang="en-US" b="1" dirty="0"/>
                  <a:t> k </a:t>
                </a:r>
                <a:r>
                  <a:rPr lang="en-US" dirty="0"/>
                  <a:t>predictions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564763"/>
                <a:ext cx="5307904" cy="2298450"/>
              </a:xfrm>
              <a:prstGeom prst="rect">
                <a:avLst/>
              </a:prstGeom>
              <a:blipFill rotWithShape="0">
                <a:blip r:embed="rId3"/>
                <a:stretch>
                  <a:fillRect l="-802" t="-1319" b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00800" y="4077027"/>
                <a:ext cx="5307904" cy="263187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Robustness</a:t>
                </a:r>
                <a:r>
                  <a:rPr lang="en-US" dirty="0"/>
                  <a:t>: For </a:t>
                </a:r>
                <a:r>
                  <a:rPr lang="en-US" b="1" dirty="0"/>
                  <a:t>k </a:t>
                </a:r>
                <a:r>
                  <a:rPr lang="en-US" dirty="0"/>
                  <a:t>predictions, we give a </a:t>
                </a:r>
                <a:r>
                  <a:rPr lang="en-US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dirty="0"/>
                  <a:t> algorithm such for that any 0 &lt;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alg</a:t>
                </a:r>
                <a:r>
                  <a:rPr lang="en-US" dirty="0"/>
                  <a:t> ≤ </a:t>
                </a:r>
                <a:r>
                  <a:rPr lang="en-US" sz="2400" dirty="0"/>
                  <a:t>(</a:t>
                </a:r>
                <a:r>
                  <a:rPr lang="en-US" dirty="0"/>
                  <a:t>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/>
                  <a:t>) </a:t>
                </a:r>
                <a:r>
                  <a:rPr lang="en-US" dirty="0"/>
                  <a:t>opt in all situations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alg</a:t>
                </a:r>
                <a:r>
                  <a:rPr lang="en-US" dirty="0"/>
                  <a:t> ≤ </a:t>
                </a:r>
                <a:r>
                  <a:rPr lang="el-GR" dirty="0"/>
                  <a:t>ρ</a:t>
                </a:r>
                <a:r>
                  <a:rPr lang="en-US" baseline="-25000" dirty="0"/>
                  <a:t>k,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baseline="-250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opt if the best prediction has 0 error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/>
                  <a:t>ρ</a:t>
                </a:r>
                <a:r>
                  <a:rPr lang="en-US" baseline="-25000" dirty="0"/>
                  <a:t>k,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baseline="-250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is an increasing sequence, </a:t>
                </a:r>
                <a:r>
                  <a:rPr lang="el-GR" dirty="0"/>
                  <a:t>ρ</a:t>
                </a:r>
                <a:r>
                  <a:rPr lang="en-US" baseline="-25000" dirty="0"/>
                  <a:t>k,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baseline="-250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&gt; </a:t>
                </a:r>
                <a:r>
                  <a:rPr lang="en-US" b="1" dirty="0" err="1"/>
                  <a:t>η</a:t>
                </a:r>
                <a:r>
                  <a:rPr lang="en-US" b="1" baseline="-25000" dirty="0" err="1"/>
                  <a:t>k</a:t>
                </a:r>
                <a:r>
                  <a:rPr lang="el-GR" b="1" dirty="0"/>
                  <a:t> </a:t>
                </a:r>
                <a:r>
                  <a:rPr lang="en-US" dirty="0"/>
                  <a:t>for finite </a:t>
                </a:r>
                <a:r>
                  <a:rPr lang="en-US" b="1" dirty="0"/>
                  <a:t>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deterministic algorithm can simultaneously achieve consistency ratio ≤ </a:t>
                </a:r>
                <a:r>
                  <a:rPr lang="el-GR" dirty="0"/>
                  <a:t>ρ</a:t>
                </a:r>
                <a:r>
                  <a:rPr lang="en-US" baseline="-25000" dirty="0"/>
                  <a:t>k,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baseline="-250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and robustness ratio ≤ </a:t>
                </a:r>
                <a:r>
                  <a:rPr lang="en-US" sz="2400" dirty="0"/>
                  <a:t>(</a:t>
                </a:r>
                <a:r>
                  <a:rPr lang="en-US" dirty="0"/>
                  <a:t>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/>
                  <a:t>)</a:t>
                </a:r>
                <a:r>
                  <a:rPr lang="en-US" dirty="0"/>
                  <a:t> for</a:t>
                </a:r>
                <a:r>
                  <a:rPr lang="en-US" b="1" dirty="0"/>
                  <a:t> k </a:t>
                </a:r>
                <a:r>
                  <a:rPr lang="en-US" dirty="0"/>
                  <a:t>predictions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077027"/>
                <a:ext cx="5307904" cy="2631874"/>
              </a:xfrm>
              <a:prstGeom prst="rect">
                <a:avLst/>
              </a:prstGeom>
              <a:blipFill rotWithShape="0">
                <a:blip r:embed="rId4"/>
                <a:stretch>
                  <a:fillRect l="-802" t="-1152" r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Multiple predictions in other online optimization problems</a:t>
            </a:r>
          </a:p>
          <a:p>
            <a:pPr lvl="1"/>
            <a:r>
              <a:rPr lang="en-US" dirty="0"/>
              <a:t>Caching </a:t>
            </a:r>
          </a:p>
          <a:p>
            <a:pPr lvl="2"/>
            <a:r>
              <a:rPr lang="en-US" dirty="0" err="1"/>
              <a:t>Lykouris</a:t>
            </a:r>
            <a:r>
              <a:rPr lang="en-US" dirty="0"/>
              <a:t> and </a:t>
            </a:r>
            <a:r>
              <a:rPr lang="en-US" dirty="0" err="1"/>
              <a:t>Vassilvitskii</a:t>
            </a:r>
            <a:r>
              <a:rPr lang="en-US" dirty="0"/>
              <a:t> study unweighted caching for single prediction</a:t>
            </a:r>
          </a:p>
          <a:p>
            <a:pPr lvl="2"/>
            <a:r>
              <a:rPr lang="en-US" dirty="0"/>
              <a:t>Some recent results with Zhihao Jiang and Kevin Sun on weighted caching for single prediction</a:t>
            </a:r>
          </a:p>
          <a:p>
            <a:pPr lvl="2"/>
            <a:r>
              <a:rPr lang="en-US" dirty="0"/>
              <a:t>k-server is completely open even for single prediction</a:t>
            </a:r>
          </a:p>
          <a:p>
            <a:pPr lvl="1"/>
            <a:r>
              <a:rPr lang="en-US" dirty="0"/>
              <a:t>Scheduling/Load Balancing </a:t>
            </a:r>
          </a:p>
          <a:p>
            <a:pPr lvl="2"/>
            <a:r>
              <a:rPr lang="en-US" dirty="0"/>
              <a:t>Purohit et al. consider one variant for single prediction</a:t>
            </a:r>
          </a:p>
          <a:p>
            <a:pPr lvl="2"/>
            <a:r>
              <a:rPr lang="en-US" dirty="0"/>
              <a:t>Several basic variants are open even for single prediction</a:t>
            </a:r>
          </a:p>
          <a:p>
            <a:r>
              <a:rPr lang="en-US" dirty="0"/>
              <a:t>How do we incorporate prediction costs?</a:t>
            </a:r>
          </a:p>
          <a:p>
            <a:r>
              <a:rPr lang="en-US" dirty="0"/>
              <a:t>Other interfaces between online algorithms and machine learning</a:t>
            </a:r>
          </a:p>
          <a:p>
            <a:pPr lvl="1"/>
            <a:r>
              <a:rPr lang="en-US" dirty="0"/>
              <a:t>Some recent results with Keerti Anand and Rong Ge on </a:t>
            </a:r>
          </a:p>
          <a:p>
            <a:pPr lvl="2"/>
            <a:r>
              <a:rPr lang="en-US" dirty="0"/>
              <a:t>Optimizing movement/recourse and loss/regret simultaneously in convex optimization</a:t>
            </a:r>
          </a:p>
          <a:p>
            <a:pPr lvl="2"/>
            <a:r>
              <a:rPr lang="en-US" dirty="0"/>
              <a:t>Learning for optimization in online problems</a:t>
            </a:r>
          </a:p>
        </p:txBody>
      </p:sp>
    </p:spTree>
    <p:extLst>
      <p:ext uri="{BB962C8B-B14F-4D97-AF65-F5344CB8AC3E}">
        <p14:creationId xmlns:p14="http://schemas.microsoft.com/office/powerpoint/2010/main" val="23521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1156" y="402403"/>
            <a:ext cx="10515600" cy="5988051"/>
          </a:xfrm>
        </p:spPr>
        <p:txBody>
          <a:bodyPr>
            <a:normAutofit/>
          </a:bodyPr>
          <a:lstStyle/>
          <a:p>
            <a:pPr algn="ctr"/>
            <a:r>
              <a:rPr lang="en-US" sz="6600"/>
              <a:t>thank </a:t>
            </a:r>
            <a:r>
              <a:rPr lang="en-US" sz="6600" dirty="0"/>
              <a:t>you</a:t>
            </a:r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questions?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22135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optimize for an unknown future?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4" y="1690075"/>
            <a:ext cx="3839228" cy="2332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50" y="4155667"/>
            <a:ext cx="3930638" cy="23317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50" y="1690688"/>
            <a:ext cx="3930638" cy="23317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4" y="4215165"/>
            <a:ext cx="3839228" cy="22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8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optimize for an unknown future?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Online Algorithms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Optimize for the worst possible (adversarial) future</a:t>
            </a:r>
          </a:p>
          <a:p>
            <a:r>
              <a:rPr lang="en-US" dirty="0"/>
              <a:t>Competitive ratio = Online Algorithm / Offline Optimum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+ Very robust </a:t>
            </a:r>
            <a:r>
              <a:rPr lang="en-US" dirty="0"/>
              <a:t>(guarantees hold no matter what)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- Pessimistic </a:t>
            </a:r>
            <a:r>
              <a:rPr lang="en-US" dirty="0"/>
              <a:t>(nature is not adversarial!)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Machine Learning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Use the past to predict the future, and optimize for the predicted future</a:t>
            </a:r>
          </a:p>
          <a:p>
            <a:r>
              <a:rPr lang="en-US" dirty="0"/>
              <a:t>Approximation ratio = Offline Algorithm / Offline Optimum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+ Optimistic </a:t>
            </a:r>
            <a:r>
              <a:rPr lang="en-US" dirty="0"/>
              <a:t>(approx. ratio &lt;&lt; comp. ratio for most problems)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- Not robust </a:t>
            </a:r>
            <a:r>
              <a:rPr lang="en-US" dirty="0"/>
              <a:t>(no guarantees if predictions are inaccurate)</a:t>
            </a:r>
          </a:p>
        </p:txBody>
      </p:sp>
    </p:spTree>
    <p:extLst>
      <p:ext uri="{BB962C8B-B14F-4D97-AF65-F5344CB8AC3E}">
        <p14:creationId xmlns:p14="http://schemas.microsoft.com/office/powerpoint/2010/main" val="1522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uiExpand="1" build="p"/>
      <p:bldP spid="3" grpId="0" build="p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Algorithms with Predictions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A. M. Medina and S. </a:t>
            </a:r>
            <a:r>
              <a:rPr lang="en-US" dirty="0" err="1"/>
              <a:t>Vassilvitskii</a:t>
            </a:r>
            <a:r>
              <a:rPr lang="en-US" dirty="0"/>
              <a:t>. Revenue optimization with approximate bid predictions. </a:t>
            </a:r>
            <a:r>
              <a:rPr lang="en-US" dirty="0" err="1"/>
              <a:t>NeurIPS</a:t>
            </a:r>
            <a:r>
              <a:rPr lang="en-US" dirty="0"/>
              <a:t> 2017.</a:t>
            </a:r>
          </a:p>
          <a:p>
            <a:r>
              <a:rPr lang="en-US" dirty="0"/>
              <a:t>T. </a:t>
            </a:r>
            <a:r>
              <a:rPr lang="en-US" dirty="0" err="1"/>
              <a:t>Kraska</a:t>
            </a:r>
            <a:r>
              <a:rPr lang="en-US" dirty="0"/>
              <a:t>, A. </a:t>
            </a:r>
            <a:r>
              <a:rPr lang="en-US" dirty="0" err="1"/>
              <a:t>Beutel</a:t>
            </a:r>
            <a:r>
              <a:rPr lang="en-US" dirty="0"/>
              <a:t>, E. H. Chi, J. Dean, and N. </a:t>
            </a:r>
            <a:r>
              <a:rPr lang="en-US" dirty="0" err="1"/>
              <a:t>Polyzotis</a:t>
            </a:r>
            <a:r>
              <a:rPr lang="en-US" dirty="0"/>
              <a:t>. The case for learned index structures. SIGMOD 2018.</a:t>
            </a:r>
          </a:p>
          <a:p>
            <a:r>
              <a:rPr lang="en-US" dirty="0">
                <a:solidFill>
                  <a:srgbClr val="00B050"/>
                </a:solidFill>
              </a:rPr>
              <a:t>T. </a:t>
            </a:r>
            <a:r>
              <a:rPr lang="en-US" dirty="0" err="1">
                <a:solidFill>
                  <a:srgbClr val="00B050"/>
                </a:solidFill>
              </a:rPr>
              <a:t>Lykouris</a:t>
            </a:r>
            <a:r>
              <a:rPr lang="en-US" dirty="0">
                <a:solidFill>
                  <a:srgbClr val="00B050"/>
                </a:solidFill>
              </a:rPr>
              <a:t> and S. </a:t>
            </a:r>
            <a:r>
              <a:rPr lang="en-US" dirty="0" err="1">
                <a:solidFill>
                  <a:srgbClr val="00B050"/>
                </a:solidFill>
              </a:rPr>
              <a:t>Vassilvitskii</a:t>
            </a:r>
            <a:r>
              <a:rPr lang="en-US" dirty="0">
                <a:solidFill>
                  <a:srgbClr val="00B050"/>
                </a:solidFill>
              </a:rPr>
              <a:t>. Competitive caching with machine learned advice. ICML 2018.</a:t>
            </a:r>
          </a:p>
          <a:p>
            <a:r>
              <a:rPr lang="en-US" dirty="0"/>
              <a:t>M. </a:t>
            </a:r>
            <a:r>
              <a:rPr lang="en-US" dirty="0" err="1"/>
              <a:t>Mitzenmacher</a:t>
            </a:r>
            <a:r>
              <a:rPr lang="en-US" dirty="0"/>
              <a:t>. A model for learned bloom ﬁlters and optimizing by sandwiching. </a:t>
            </a:r>
            <a:r>
              <a:rPr lang="en-US" dirty="0" err="1"/>
              <a:t>NeurIPS</a:t>
            </a:r>
            <a:r>
              <a:rPr lang="en-US" dirty="0"/>
              <a:t> 2018.</a:t>
            </a:r>
          </a:p>
          <a:p>
            <a:r>
              <a:rPr lang="en-US" dirty="0">
                <a:solidFill>
                  <a:srgbClr val="00B050"/>
                </a:solidFill>
              </a:rPr>
              <a:t> M. </a:t>
            </a:r>
            <a:r>
              <a:rPr lang="en-US" dirty="0" err="1">
                <a:solidFill>
                  <a:srgbClr val="00B050"/>
                </a:solidFill>
              </a:rPr>
              <a:t>Purohit</a:t>
            </a:r>
            <a:r>
              <a:rPr lang="en-US" dirty="0">
                <a:solidFill>
                  <a:srgbClr val="00B050"/>
                </a:solidFill>
              </a:rPr>
              <a:t>, Z. </a:t>
            </a:r>
            <a:r>
              <a:rPr lang="en-US" dirty="0" err="1">
                <a:solidFill>
                  <a:srgbClr val="00B050"/>
                </a:solidFill>
              </a:rPr>
              <a:t>Svitkina</a:t>
            </a:r>
            <a:r>
              <a:rPr lang="en-US" dirty="0">
                <a:solidFill>
                  <a:srgbClr val="00B050"/>
                </a:solidFill>
              </a:rPr>
              <a:t>, and R. Kumar. Improving online algorithms via ML predictions. </a:t>
            </a:r>
            <a:r>
              <a:rPr lang="en-US" dirty="0" err="1">
                <a:solidFill>
                  <a:srgbClr val="00B050"/>
                </a:solidFill>
              </a:rPr>
              <a:t>NeurIPS</a:t>
            </a:r>
            <a:r>
              <a:rPr lang="en-US" dirty="0">
                <a:solidFill>
                  <a:srgbClr val="00B050"/>
                </a:solidFill>
              </a:rPr>
              <a:t> 2018.</a:t>
            </a:r>
          </a:p>
          <a:p>
            <a:r>
              <a:rPr lang="en-US" dirty="0"/>
              <a:t>C.-Y. Hsu, P. </a:t>
            </a:r>
            <a:r>
              <a:rPr lang="en-US" dirty="0" err="1"/>
              <a:t>Indyk</a:t>
            </a:r>
            <a:r>
              <a:rPr lang="en-US" dirty="0"/>
              <a:t>, D. </a:t>
            </a:r>
            <a:r>
              <a:rPr lang="en-US" dirty="0" err="1"/>
              <a:t>Katabi</a:t>
            </a:r>
            <a:r>
              <a:rPr lang="en-US" dirty="0"/>
              <a:t>, and A. </a:t>
            </a:r>
            <a:r>
              <a:rPr lang="en-US" dirty="0" err="1"/>
              <a:t>Vakilian</a:t>
            </a:r>
            <a:r>
              <a:rPr lang="en-US" dirty="0"/>
              <a:t>. Learning-based frequency estimation algorithms. ICLR 2019.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5579" y="1975937"/>
            <a:ext cx="418786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u="sng" dirty="0"/>
              <a:t>Consistency</a:t>
            </a:r>
            <a:r>
              <a:rPr lang="en-US" dirty="0"/>
              <a:t>: If the prediction is correct, then the algorithm should perform as well as the best </a:t>
            </a:r>
            <a:r>
              <a:rPr lang="en-US" u="sng" dirty="0"/>
              <a:t>offline</a:t>
            </a:r>
            <a:r>
              <a:rPr lang="en-US" dirty="0"/>
              <a:t>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5579" y="3228276"/>
            <a:ext cx="418786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u="sng" dirty="0"/>
              <a:t>Robustness</a:t>
            </a:r>
            <a:r>
              <a:rPr lang="en-US" dirty="0"/>
              <a:t>: Irrespective of the accuracy of the prediction, the algorithm should perform as well as the best </a:t>
            </a:r>
            <a:r>
              <a:rPr lang="en-US" u="sng" dirty="0"/>
              <a:t>online</a:t>
            </a:r>
            <a:r>
              <a:rPr lang="en-US" dirty="0"/>
              <a:t> 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5579" y="4480615"/>
            <a:ext cx="418786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u="sng" dirty="0"/>
              <a:t>Graceful degradation</a:t>
            </a:r>
            <a:r>
              <a:rPr lang="en-US" dirty="0"/>
              <a:t>: The performance of the algorithm should gracefully degrade with the accuracy of the prediction</a:t>
            </a:r>
          </a:p>
        </p:txBody>
      </p:sp>
    </p:spTree>
    <p:extLst>
      <p:ext uri="{BB962C8B-B14F-4D97-AF65-F5344CB8AC3E}">
        <p14:creationId xmlns:p14="http://schemas.microsoft.com/office/powerpoint/2010/main" val="25990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Algorithms with </a:t>
            </a:r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ML models/human experts make predictions about the future</a:t>
            </a:r>
          </a:p>
          <a:p>
            <a:r>
              <a:rPr lang="en-US" dirty="0"/>
              <a:t>The predictions may be completely different from one another</a:t>
            </a:r>
          </a:p>
          <a:p>
            <a:r>
              <a:rPr lang="en-US" dirty="0"/>
              <a:t>The algorithm has no information about the </a:t>
            </a:r>
            <a:r>
              <a:rPr lang="en-US" i="1" dirty="0"/>
              <a:t>absolute</a:t>
            </a:r>
            <a:r>
              <a:rPr lang="en-US" dirty="0"/>
              <a:t> or </a:t>
            </a:r>
            <a:r>
              <a:rPr lang="en-US" i="1" dirty="0"/>
              <a:t>relative</a:t>
            </a:r>
            <a:r>
              <a:rPr lang="en-US" dirty="0"/>
              <a:t> quality of the predictions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5579" y="1975937"/>
            <a:ext cx="418786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u="sng" dirty="0"/>
              <a:t>Consistency</a:t>
            </a:r>
            <a:r>
              <a:rPr lang="en-US" dirty="0"/>
              <a:t>: If </a:t>
            </a:r>
            <a:r>
              <a:rPr lang="en-US" i="1" dirty="0">
                <a:solidFill>
                  <a:srgbClr val="00B050"/>
                </a:solidFill>
              </a:rPr>
              <a:t>any</a:t>
            </a:r>
            <a:r>
              <a:rPr lang="en-US" dirty="0"/>
              <a:t> of the predictions is correct, then the algorithm should perform as well as the best </a:t>
            </a:r>
            <a:r>
              <a:rPr lang="en-US" u="sng" dirty="0"/>
              <a:t>offline</a:t>
            </a:r>
            <a:r>
              <a:rPr lang="en-US" dirty="0"/>
              <a:t> 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5579" y="3228276"/>
            <a:ext cx="418786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u="sng" dirty="0"/>
              <a:t>Robustness</a:t>
            </a:r>
            <a:r>
              <a:rPr lang="en-US" dirty="0"/>
              <a:t>: Irrespective of the accuracy of the predictions, the algorithm should perform as well as the best </a:t>
            </a:r>
            <a:r>
              <a:rPr lang="en-US" u="sng" dirty="0"/>
              <a:t>online</a:t>
            </a:r>
            <a:r>
              <a:rPr lang="en-US" dirty="0"/>
              <a:t> solution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5579" y="4480615"/>
            <a:ext cx="418786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u="sng" dirty="0"/>
              <a:t>Graceful degradation</a:t>
            </a:r>
            <a:r>
              <a:rPr lang="en-US" dirty="0"/>
              <a:t>: The performance of the algorithm should gracefully degrade with the accuracy of the </a:t>
            </a:r>
            <a:r>
              <a:rPr lang="en-US" i="1" dirty="0">
                <a:solidFill>
                  <a:srgbClr val="00B050"/>
                </a:solidFill>
              </a:rPr>
              <a:t>best</a:t>
            </a:r>
            <a:r>
              <a:rPr lang="en-US" dirty="0"/>
              <a:t> prediction</a:t>
            </a:r>
          </a:p>
        </p:txBody>
      </p:sp>
    </p:spTree>
    <p:extLst>
      <p:ext uri="{BB962C8B-B14F-4D97-AF65-F5344CB8AC3E}">
        <p14:creationId xmlns:p14="http://schemas.microsoft.com/office/powerpoint/2010/main" val="39335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Parameter Problem: </a:t>
            </a:r>
            <a:br>
              <a:rPr lang="en-US" dirty="0"/>
            </a:br>
            <a:r>
              <a:rPr lang="en-US" dirty="0"/>
              <a:t>Rent or Buy (a.k.a. Ski-rental)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It costs</a:t>
                </a:r>
              </a:p>
              <a:p>
                <a:pPr lvl="1"/>
                <a:r>
                  <a:rPr lang="en-US" dirty="0"/>
                  <a:t>$1 to rent skis for a day</a:t>
                </a:r>
              </a:p>
              <a:p>
                <a:pPr lvl="1"/>
                <a:r>
                  <a:rPr lang="en-US" dirty="0"/>
                  <a:t>$B to buy skis for the season</a:t>
                </a:r>
              </a:p>
              <a:p>
                <a:r>
                  <a:rPr lang="en-US" dirty="0"/>
                  <a:t>Length of ski season is x</a:t>
                </a:r>
              </a:p>
              <a:p>
                <a:r>
                  <a:rPr lang="en-US" dirty="0"/>
                  <a:t>Offline optimum</a:t>
                </a:r>
              </a:p>
              <a:p>
                <a:pPr lvl="1"/>
                <a:r>
                  <a:rPr lang="en-US" dirty="0"/>
                  <a:t>If x ≥ B, buy on day 1</a:t>
                </a:r>
              </a:p>
              <a:p>
                <a:pPr lvl="1"/>
                <a:r>
                  <a:rPr lang="en-US" dirty="0"/>
                  <a:t>If x &lt; B, rent every day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Unknown future: The algorithm gets to know x only when the ski season ends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Online algorithm (existing results)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Competitive ratio of 2 for deterministic algorithms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Competitive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for randomized algorithms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1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53" y="2054268"/>
            <a:ext cx="5450388" cy="36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Parameter Problem: </a:t>
            </a:r>
            <a:br>
              <a:rPr lang="en-US" dirty="0"/>
            </a:br>
            <a:r>
              <a:rPr lang="en-US" dirty="0"/>
              <a:t>Rent or Buy (a.k.a. Ski-rental)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70A996-C6AC-4E53-A4BE-453743A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70C0"/>
                </a:solidFill>
              </a:rPr>
              <a:t>Online algorithm with multiple predictions (achieving</a:t>
            </a:r>
            <a:r>
              <a:rPr lang="en-US" b="1" dirty="0">
                <a:solidFill>
                  <a:srgbClr val="FF0000"/>
                </a:solidFill>
              </a:rPr>
              <a:t> consistency</a:t>
            </a:r>
            <a:r>
              <a:rPr lang="en-US" dirty="0">
                <a:solidFill>
                  <a:srgbClr val="0070C0"/>
                </a:solidFill>
              </a:rPr>
              <a:t> only)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 predictions, consistency is the worst case competitive ratio of the algorithms assuming any one of the predictions is correct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k=1</a:t>
            </a:r>
            <a:r>
              <a:rPr lang="en-US" dirty="0">
                <a:solidFill>
                  <a:srgbClr val="0070C0"/>
                </a:solidFill>
              </a:rPr>
              <a:t>: consistency of 1 achieved by assuming the expert is accurate and using the offline algorithm </a:t>
            </a:r>
            <a:r>
              <a:rPr lang="en-US" dirty="0"/>
              <a:t>[Purohit et al. ’18 show how to achieve robustness in this setting]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k=∞</a:t>
            </a:r>
            <a:r>
              <a:rPr lang="en-US" dirty="0">
                <a:solidFill>
                  <a:srgbClr val="0070C0"/>
                </a:solidFill>
              </a:rPr>
              <a:t>: experts can make all possible predictions, hence it reduces to the classical online setting (without predictions): best consistency achievable is 2 by a deterministic algorithm and e/(e-1) by a randomized algorithm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consistency can we achieve for finite </a:t>
            </a:r>
            <a:r>
              <a:rPr lang="en-US" b="1" dirty="0">
                <a:solidFill>
                  <a:srgbClr val="FF0000"/>
                </a:solidFill>
              </a:rPr>
              <a:t>k &gt; 1?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is a good value of </a:t>
            </a: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For independent Gaussian error, we show that </a:t>
            </a:r>
            <a:r>
              <a:rPr lang="en-US" b="1" dirty="0">
                <a:solidFill>
                  <a:srgbClr val="0070C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 between </a:t>
            </a:r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b="1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 is a </a:t>
            </a:r>
            <a:r>
              <a:rPr lang="en-US" i="1" dirty="0">
                <a:solidFill>
                  <a:srgbClr val="0070C0"/>
                </a:solidFill>
              </a:rPr>
              <a:t>good empirical choice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 or Buy with Multiple Predictions: </a:t>
            </a:r>
            <a:br>
              <a:rPr lang="en-US" dirty="0"/>
            </a:br>
            <a:r>
              <a:rPr lang="en-US" dirty="0"/>
              <a:t>A Deterministic, Consistent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70A996-C6AC-4E53-A4BE-453743A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Suppose k=2, i.e., there are only 2 predictions: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and 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Case 1: If both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and 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are at least B, then buy at time 0</a:t>
            </a:r>
          </a:p>
          <a:p>
            <a:r>
              <a:rPr lang="en-US" dirty="0">
                <a:solidFill>
                  <a:srgbClr val="0070C0"/>
                </a:solidFill>
              </a:rPr>
              <a:t>Case 2: If both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and 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are smaller than B, then buy at time B (or never buy!)</a:t>
            </a:r>
            <a:endParaRPr lang="en-US" baseline="-250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Case 3: If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&lt; B and 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≥ B, then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Buying at time B is only 2-consistent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Buying at time 0 is B/x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-consistent, which can be arbitrarily large!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Buying at time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is better idea, but still only (1 +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/B)-consistent, which can be arbitrarily close to 2</a:t>
            </a:r>
          </a:p>
        </p:txBody>
      </p:sp>
    </p:spTree>
    <p:extLst>
      <p:ext uri="{BB962C8B-B14F-4D97-AF65-F5344CB8AC3E}">
        <p14:creationId xmlns:p14="http://schemas.microsoft.com/office/powerpoint/2010/main" val="6997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 or Buy with Multiple Predictions: </a:t>
            </a:r>
            <a:br>
              <a:rPr lang="en-US" dirty="0"/>
            </a:br>
            <a:r>
              <a:rPr lang="en-US" dirty="0"/>
              <a:t>A Deterministic, Consistent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70A996-C6AC-4E53-A4BE-453743A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Case 3: If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&lt; B and 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≥ B, then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Buying at time B is only 2-consistent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Buying at time 0 is B/x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-consistent, which can be arbitrarily large!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Buying at time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is better idea, but still only (1 +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/B)-consistent, which can be arbitrarily close to 2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Combine the last two choices: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We obtain a consistency of min(1 +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/B, B/x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) by: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Buying at time 0 if B/x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&lt; 1 +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/B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Buying at time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otherwise</a:t>
            </a:r>
          </a:p>
        </p:txBody>
      </p:sp>
    </p:spTree>
    <p:extLst>
      <p:ext uri="{BB962C8B-B14F-4D97-AF65-F5344CB8AC3E}">
        <p14:creationId xmlns:p14="http://schemas.microsoft.com/office/powerpoint/2010/main" val="9505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9530</TotalTime>
  <Words>1776</Words>
  <Application>Microsoft Office PowerPoint</Application>
  <PresentationFormat>Widescreen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Learning-Augmented Algorithms: The Case of Multiple Experts </vt:lpstr>
      <vt:lpstr>How to optimize for an unknown future?</vt:lpstr>
      <vt:lpstr>How to optimize for an unknown future?</vt:lpstr>
      <vt:lpstr>Online Algorithms with Predictions</vt:lpstr>
      <vt:lpstr>Online Algorithms with Multiple Predictions</vt:lpstr>
      <vt:lpstr>A Single Parameter Problem:  Rent or Buy (a.k.a. Ski-rental)</vt:lpstr>
      <vt:lpstr>A Single Parameter Problem:  Rent or Buy (a.k.a. Ski-rental)</vt:lpstr>
      <vt:lpstr>Rent or Buy with Multiple Predictions:  A Deterministic, Consistent Algorithm</vt:lpstr>
      <vt:lpstr>Rent or Buy with Multiple Predictions:  A Deterministic, Consistent Algorithm</vt:lpstr>
      <vt:lpstr>Consistency ratio of the algorithm</vt:lpstr>
      <vt:lpstr>Is this consistency ratio tight?</vt:lpstr>
      <vt:lpstr>How do we generalize to k &gt; 2?</vt:lpstr>
      <vt:lpstr>What is the consistency ratio for k &gt; 2?</vt:lpstr>
      <vt:lpstr>Rent or Buy with Multiple Predictions</vt:lpstr>
      <vt:lpstr>Rent or Buy with Multiple Predictions</vt:lpstr>
      <vt:lpstr>Future Work</vt:lpstr>
      <vt:lpstr>thank you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in Cost-shared Networks:  Equilibria and Dynamics</dc:title>
  <dc:creator>Debmalya Panigrahi</dc:creator>
  <cp:lastModifiedBy>Debmalya Panigrahi</cp:lastModifiedBy>
  <cp:revision>629</cp:revision>
  <dcterms:created xsi:type="dcterms:W3CDTF">2016-06-02T14:41:42Z</dcterms:created>
  <dcterms:modified xsi:type="dcterms:W3CDTF">2019-08-13T17:24:42Z</dcterms:modified>
</cp:coreProperties>
</file>