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6" r:id="rId3"/>
    <p:sldId id="437" r:id="rId4"/>
    <p:sldId id="291" r:id="rId5"/>
    <p:sldId id="440" r:id="rId6"/>
    <p:sldId id="442" r:id="rId7"/>
    <p:sldId id="443" r:id="rId8"/>
    <p:sldId id="444" r:id="rId9"/>
    <p:sldId id="446" r:id="rId10"/>
    <p:sldId id="447" r:id="rId11"/>
    <p:sldId id="448" r:id="rId12"/>
    <p:sldId id="449" r:id="rId13"/>
    <p:sldId id="450" r:id="rId1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827"/>
    <p:restoredTop sz="92975"/>
  </p:normalViewPr>
  <p:slideViewPr>
    <p:cSldViewPr>
      <p:cViewPr varScale="1">
        <p:scale>
          <a:sx n="69" d="100"/>
          <a:sy n="69" d="100"/>
        </p:scale>
        <p:origin x="208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ppe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Regression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Example Regression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Tabelle1!$A$1:$A$10</c:f>
              <c:numCache>
                <c:formatCode>General</c:formatCode>
                <c:ptCount val="10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  <c:pt idx="4">
                  <c:v>50</c:v>
                </c:pt>
                <c:pt idx="5">
                  <c:v>60</c:v>
                </c:pt>
                <c:pt idx="6">
                  <c:v>70</c:v>
                </c:pt>
                <c:pt idx="7">
                  <c:v>80</c:v>
                </c:pt>
                <c:pt idx="8">
                  <c:v>90</c:v>
                </c:pt>
                <c:pt idx="9">
                  <c:v>100</c:v>
                </c:pt>
              </c:numCache>
            </c:numRef>
          </c:xVal>
          <c:yVal>
            <c:numRef>
              <c:f>Tabelle1!$B$1:$B$10</c:f>
              <c:numCache>
                <c:formatCode>General</c:formatCode>
                <c:ptCount val="10"/>
                <c:pt idx="0">
                  <c:v>23</c:v>
                </c:pt>
                <c:pt idx="1">
                  <c:v>37</c:v>
                </c:pt>
                <c:pt idx="2">
                  <c:v>61</c:v>
                </c:pt>
                <c:pt idx="3">
                  <c:v>89</c:v>
                </c:pt>
                <c:pt idx="4">
                  <c:v>95</c:v>
                </c:pt>
                <c:pt idx="5">
                  <c:v>121</c:v>
                </c:pt>
                <c:pt idx="6">
                  <c:v>138</c:v>
                </c:pt>
                <c:pt idx="7">
                  <c:v>157</c:v>
                </c:pt>
                <c:pt idx="8">
                  <c:v>188</c:v>
                </c:pt>
                <c:pt idx="9">
                  <c:v>199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81E-EE46-8596-9F8C75A485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038696"/>
        <c:axId val="106032816"/>
      </c:scatterChart>
      <c:valAx>
        <c:axId val="106038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6032816"/>
        <c:crosses val="autoZero"/>
        <c:crossBetween val="midCat"/>
      </c:valAx>
      <c:valAx>
        <c:axId val="106032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03869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B0D75-FA97-C448-9D61-A9357C5C6C32}" type="datetimeFigureOut">
              <a:rPr lang="en-US" smtClean="0"/>
              <a:pPr/>
              <a:t>8/14/19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40EBB-4E83-B147-BD41-2D5CC0B4F6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200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12AEBB4-A839-9042-9CC0-77E898E4B1D5}" type="datetime1">
              <a:rPr lang="en-US"/>
              <a:pPr>
                <a:defRPr/>
              </a:pPr>
              <a:t>8/14/19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332F5DE-AD8C-5B43-9BFA-85DDDCA01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37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EF95-47D6-1046-B531-5F84049C1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5E058-AED3-684C-8EF2-2C6E9DA0E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0685D-ECF3-FA4F-A5D4-4F1879B7D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BC53A-1335-C442-A088-413793DB1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0675-9F30-7244-96E0-6778049DD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07A8B-85B8-8F4A-B411-C1A6BBD7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C5802-F7D3-5B4E-99BC-41FB1C940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9D748-E8EB-114E-8E81-E405C41BF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FD154-36D6-CD4E-B75E-A463BD339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58C85-CA3D-3F42-88D3-6D977681B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E7BCD-485B-644F-B8AF-7F1EEA746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Helsinki, May 2007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DBA8E2F-9879-BA49-BB12-D19CDED41C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9276"/>
            <a:ext cx="7772400" cy="1470025"/>
          </a:xfrm>
        </p:spPr>
        <p:txBody>
          <a:bodyPr/>
          <a:lstStyle/>
          <a:p>
            <a:r>
              <a:rPr lang="en-US" b="1" dirty="0"/>
              <a:t>Learning-Based Low-Rank Approximations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4122310"/>
            <a:ext cx="10058400" cy="1192870"/>
          </a:xfrm>
        </p:spPr>
        <p:txBody>
          <a:bodyPr>
            <a:normAutofit/>
          </a:bodyPr>
          <a:lstStyle/>
          <a:p>
            <a:endParaRPr lang="en-US" dirty="0">
              <a:latin typeface="+mj-lt"/>
            </a:endParaRPr>
          </a:p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Piotr </a:t>
            </a:r>
            <a:r>
              <a:rPr lang="en-US" sz="2800" dirty="0" err="1">
                <a:solidFill>
                  <a:srgbClr val="FF0000"/>
                </a:solidFill>
                <a:latin typeface="+mj-lt"/>
              </a:rPr>
              <a:t>Indyk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		</a:t>
            </a:r>
            <a:r>
              <a:rPr lang="en-US" sz="2800" dirty="0">
                <a:latin typeface="+mj-lt"/>
              </a:rPr>
              <a:t>Ali </a:t>
            </a:r>
            <a:r>
              <a:rPr lang="en-US" sz="2800" dirty="0" err="1">
                <a:latin typeface="+mj-lt"/>
              </a:rPr>
              <a:t>Vakilian</a:t>
            </a:r>
            <a:r>
              <a:rPr lang="en-US" sz="2800" dirty="0">
                <a:latin typeface="+mj-lt"/>
              </a:rPr>
              <a:t>		</a:t>
            </a:r>
            <a:r>
              <a:rPr lang="en-US" sz="2800" dirty="0"/>
              <a:t>Yang Yuan </a:t>
            </a:r>
            <a:endParaRPr 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039A5-0034-EE46-97CE-5D2B39B32B6D}"/>
              </a:ext>
            </a:extLst>
          </p:cNvPr>
          <p:cNvSpPr/>
          <p:nvPr/>
        </p:nvSpPr>
        <p:spPr>
          <a:xfrm>
            <a:off x="4187977" y="5886273"/>
            <a:ext cx="979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+mj-lt"/>
              </a:rPr>
              <a:t>MIT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E4070-B55C-7147-865C-9E043ABCB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5458190"/>
            <a:ext cx="3028950" cy="14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91"/>
    </mc:Choice>
    <mc:Fallback xmlns="">
      <p:transition spd="slow" advTm="12969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/>
              <a:t>Fallback  option</a:t>
            </a: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0C67-B3B4-4841-B69D-C647DE76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742"/>
            <a:ext cx="8305800" cy="4837058"/>
          </a:xfrm>
        </p:spPr>
        <p:txBody>
          <a:bodyPr>
            <a:normAutofit/>
          </a:bodyPr>
          <a:lstStyle/>
          <a:p>
            <a:r>
              <a:rPr lang="en-US" dirty="0"/>
              <a:t>Learned matrices work  (much) better, but  no guarantees per matrix</a:t>
            </a:r>
          </a:p>
          <a:p>
            <a:r>
              <a:rPr lang="en-US" dirty="0"/>
              <a:t>Solution: combine S with </a:t>
            </a:r>
            <a:r>
              <a:rPr lang="en-US" b="1" dirty="0"/>
              <a:t>random</a:t>
            </a:r>
            <a:r>
              <a:rPr lang="en-US" dirty="0"/>
              <a:t> rows R</a:t>
            </a:r>
          </a:p>
          <a:p>
            <a:r>
              <a:rPr lang="en-US" dirty="0"/>
              <a:t>Lemma: augmenting R with additional (learned) matrix  S cannot  increase the error of SCW</a:t>
            </a:r>
          </a:p>
          <a:p>
            <a:pPr lvl="1"/>
            <a:r>
              <a:rPr lang="en-US" dirty="0"/>
              <a:t>“Sketch monotonicity”</a:t>
            </a:r>
          </a:p>
          <a:p>
            <a:r>
              <a:rPr lang="en-US" dirty="0"/>
              <a:t>The algorithm inherits worst-case  guarantees </a:t>
            </a:r>
            <a:r>
              <a:rPr lang="en-US"/>
              <a:t>from R  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31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/>
              <a:t>Mixed matrices - results</a:t>
            </a:r>
            <a:endParaRPr lang="en-US" altLang="en-US" sz="2400" dirty="0"/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0E8F891A-AD9E-3A4C-A485-22ACFF5041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899630"/>
              </p:ext>
            </p:extLst>
          </p:nvPr>
        </p:nvGraphicFramePr>
        <p:xfrm>
          <a:off x="1733550" y="2057400"/>
          <a:ext cx="5981700" cy="26439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6950">
                  <a:extLst>
                    <a:ext uri="{9D8B030D-6E8A-4147-A177-3AD203B41FA5}">
                      <a16:colId xmlns:a16="http://schemas.microsoft.com/office/drawing/2014/main" val="608842728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063609431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918115396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3037501275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4066930978"/>
                    </a:ext>
                  </a:extLst>
                </a:gridCol>
                <a:gridCol w="996950">
                  <a:extLst>
                    <a:ext uri="{9D8B030D-6E8A-4147-A177-3AD203B41FA5}">
                      <a16:colId xmlns:a16="http://schemas.microsoft.com/office/drawing/2014/main" val="2343133202"/>
                    </a:ext>
                  </a:extLst>
                </a:gridCol>
              </a:tblGrid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Sketch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Logo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Hyper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Tech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36294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7364252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Learned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24367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Mixed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3.73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717340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2.09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147727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334383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Learned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9521483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Mixed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0.34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1.31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76432"/>
                  </a:ext>
                </a:extLst>
              </a:tr>
              <a:tr h="29377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Random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0.45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00404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6758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2D36-3DB1-EA4F-9683-AEF44B64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Conclusions/Questions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2694-C7A8-AB4C-B50D-DCA2FCC92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Learned  sketches can  improve the accuracy/measurement tradeoff for  low-rank approximation</a:t>
            </a:r>
          </a:p>
          <a:p>
            <a:pPr lvl="1"/>
            <a:r>
              <a:rPr lang="en-US" dirty="0"/>
              <a:t>Improves </a:t>
            </a:r>
            <a:r>
              <a:rPr lang="en-US" b="1" dirty="0"/>
              <a:t>space</a:t>
            </a:r>
          </a:p>
          <a:p>
            <a:r>
              <a:rPr lang="en-US" dirty="0"/>
              <a:t>Questions:</a:t>
            </a:r>
          </a:p>
          <a:p>
            <a:pPr lvl="1"/>
            <a:r>
              <a:rPr lang="en-US" dirty="0"/>
              <a:t>Improve </a:t>
            </a:r>
            <a:r>
              <a:rPr lang="en-US" b="1" dirty="0"/>
              <a:t>time</a:t>
            </a:r>
          </a:p>
          <a:p>
            <a:pPr lvl="2"/>
            <a:r>
              <a:rPr lang="en-US" dirty="0"/>
              <a:t>Requires sketching on both sides, more complicated</a:t>
            </a:r>
          </a:p>
          <a:p>
            <a:pPr lvl="1"/>
            <a:r>
              <a:rPr lang="en-US" dirty="0"/>
              <a:t>Guarantees:</a:t>
            </a:r>
          </a:p>
          <a:p>
            <a:pPr lvl="2"/>
            <a:r>
              <a:rPr lang="en-US" dirty="0"/>
              <a:t>Sampling complexity</a:t>
            </a:r>
          </a:p>
          <a:p>
            <a:pPr lvl="2"/>
            <a:r>
              <a:rPr lang="en-US" dirty="0"/>
              <a:t>Minimizing loss function (provably)</a:t>
            </a:r>
          </a:p>
          <a:p>
            <a:pPr lvl="1"/>
            <a:r>
              <a:rPr lang="en-US" dirty="0"/>
              <a:t>Other sketch-monotone algorithms ?</a:t>
            </a:r>
          </a:p>
        </p:txBody>
      </p:sp>
    </p:spTree>
    <p:extLst>
      <p:ext uri="{BB962C8B-B14F-4D97-AF65-F5344CB8AC3E}">
        <p14:creationId xmlns:p14="http://schemas.microsoft.com/office/powerpoint/2010/main" val="31986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97A07-B3F0-7A46-854C-FE904405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Wacky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63A3B-9DE3-814A-A24B-552DD0018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general approach to learning-based algorithm:</a:t>
            </a:r>
          </a:p>
          <a:p>
            <a:pPr lvl="1"/>
            <a:r>
              <a:rPr lang="en-US" dirty="0"/>
              <a:t>Take a randomized algorithm</a:t>
            </a:r>
          </a:p>
          <a:p>
            <a:pPr lvl="1"/>
            <a:r>
              <a:rPr lang="en-US" dirty="0"/>
              <a:t>Learn random bits from examples</a:t>
            </a:r>
          </a:p>
          <a:p>
            <a:r>
              <a:rPr lang="en-US" dirty="0"/>
              <a:t>The  last two talks can be viewed as  instantiations of this approach</a:t>
            </a:r>
          </a:p>
          <a:p>
            <a:pPr lvl="1"/>
            <a:r>
              <a:rPr lang="en-US" dirty="0"/>
              <a:t>Random partitions → learning-based partitions</a:t>
            </a:r>
          </a:p>
          <a:p>
            <a:pPr lvl="1"/>
            <a:r>
              <a:rPr lang="en-US" dirty="0"/>
              <a:t>Random matrices → learning-based matrices</a:t>
            </a:r>
          </a:p>
          <a:p>
            <a:r>
              <a:rPr lang="en-US" dirty="0"/>
              <a:t>“Super-</a:t>
            </a:r>
            <a:r>
              <a:rPr lang="en-US" dirty="0" err="1"/>
              <a:t>derandomization</a:t>
            </a:r>
            <a:r>
              <a:rPr lang="en-US" dirty="0"/>
              <a:t>”: more efficient algorithm with  weaker  guarantees</a:t>
            </a:r>
          </a:p>
          <a:p>
            <a:pPr marL="457200" lvl="1" indent="0">
              <a:buNone/>
            </a:pPr>
            <a:r>
              <a:rPr lang="en-US" dirty="0"/>
              <a:t>   (as opposed to less efficient algorithm with stronger guarantees)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/>
              <a:t>Linear Sketches</a:t>
            </a: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0C67-B3B4-4841-B69D-C647DE76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87542"/>
            <a:ext cx="4847241" cy="49894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Many algorithms are obtained using </a:t>
            </a:r>
            <a:r>
              <a:rPr lang="en-US" b="1" dirty="0"/>
              <a:t>linear sketches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Input: represented by x (or A)</a:t>
            </a:r>
          </a:p>
          <a:p>
            <a:pPr lvl="1"/>
            <a:r>
              <a:rPr lang="en-US" dirty="0"/>
              <a:t>Sketching: compress x into </a:t>
            </a:r>
            <a:r>
              <a:rPr lang="en-US" dirty="0" err="1"/>
              <a:t>Sx</a:t>
            </a:r>
            <a:endParaRPr lang="en-US" dirty="0"/>
          </a:p>
          <a:p>
            <a:pPr lvl="2"/>
            <a:r>
              <a:rPr lang="en-US" dirty="0"/>
              <a:t>S=sketch matrix</a:t>
            </a:r>
          </a:p>
          <a:p>
            <a:pPr lvl="1"/>
            <a:r>
              <a:rPr lang="en-US" dirty="0"/>
              <a:t>Computation: on </a:t>
            </a:r>
            <a:r>
              <a:rPr lang="en-US" dirty="0" err="1"/>
              <a:t>Sx</a:t>
            </a:r>
            <a:endParaRPr lang="en-US" dirty="0"/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Dimensionality reduction  (e.g., Johnson-</a:t>
            </a:r>
            <a:r>
              <a:rPr lang="en-US" dirty="0" err="1"/>
              <a:t>Lindenstrauss</a:t>
            </a:r>
            <a:r>
              <a:rPr lang="en-US" dirty="0"/>
              <a:t> lemma)</a:t>
            </a:r>
          </a:p>
          <a:p>
            <a:pPr lvl="1"/>
            <a:r>
              <a:rPr lang="en-US" dirty="0"/>
              <a:t>Streaming algorithms</a:t>
            </a:r>
          </a:p>
          <a:p>
            <a:pPr lvl="2"/>
            <a:r>
              <a:rPr lang="en-US" dirty="0"/>
              <a:t>Matrices are implicit, e.g. hash functions</a:t>
            </a:r>
          </a:p>
          <a:p>
            <a:pPr lvl="1"/>
            <a:r>
              <a:rPr lang="en-US" dirty="0"/>
              <a:t>Compressed sensing</a:t>
            </a:r>
          </a:p>
          <a:p>
            <a:pPr lvl="1"/>
            <a:r>
              <a:rPr lang="en-US" dirty="0"/>
              <a:t>Linear algebra (regression, low-rank approximation,..)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7" name="Picture 1026" descr="cscam">
            <a:extLst>
              <a:ext uri="{FF2B5EF4-FFF2-40B4-BE49-F238E27FC236}">
                <a16:creationId xmlns:a16="http://schemas.microsoft.com/office/drawing/2014/main" id="{533FC8F9-450C-2641-9E1C-5B309AE8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545" y="2829829"/>
            <a:ext cx="4572000" cy="1970087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7BC30C7-F619-C74E-926A-401541CD5C20}"/>
              </a:ext>
            </a:extLst>
          </p:cNvPr>
          <p:cNvGrpSpPr/>
          <p:nvPr/>
        </p:nvGrpSpPr>
        <p:grpSpPr>
          <a:xfrm>
            <a:off x="4943197" y="3657600"/>
            <a:ext cx="4114800" cy="2725791"/>
            <a:chOff x="4790797" y="3875771"/>
            <a:chExt cx="4114800" cy="2725791"/>
          </a:xfrm>
        </p:grpSpPr>
        <p:graphicFrame>
          <p:nvGraphicFramePr>
            <p:cNvPr id="108" name="Diagramm 7">
              <a:extLst>
                <a:ext uri="{FF2B5EF4-FFF2-40B4-BE49-F238E27FC236}">
                  <a16:creationId xmlns:a16="http://schemas.microsoft.com/office/drawing/2014/main" id="{29BAC3D9-0538-374F-838B-EE995213535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94619856"/>
                </p:ext>
              </p:extLst>
            </p:nvPr>
          </p:nvGraphicFramePr>
          <p:xfrm>
            <a:off x="4790797" y="3875771"/>
            <a:ext cx="4114800" cy="27257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52" name="Gerade Verbindung 4">
              <a:extLst>
                <a:ext uri="{FF2B5EF4-FFF2-40B4-BE49-F238E27FC236}">
                  <a16:creationId xmlns:a16="http://schemas.microsoft.com/office/drawing/2014/main" id="{8E9ECD44-C5CF-1E4C-A040-16479368279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5771" y="4657760"/>
              <a:ext cx="2612475" cy="1524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2C91C8A-9CDB-5947-9B44-7CD80B7B3EAE}"/>
              </a:ext>
            </a:extLst>
          </p:cNvPr>
          <p:cNvGrpSpPr/>
          <p:nvPr/>
        </p:nvGrpSpPr>
        <p:grpSpPr>
          <a:xfrm>
            <a:off x="5910470" y="1752600"/>
            <a:ext cx="3048000" cy="2971800"/>
            <a:chOff x="5910470" y="1752600"/>
            <a:chExt cx="3048000" cy="2971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915F67-94B3-B74F-A63B-8865D4824B46}"/>
                </a:ext>
              </a:extLst>
            </p:cNvPr>
            <p:cNvGrpSpPr/>
            <p:nvPr/>
          </p:nvGrpSpPr>
          <p:grpSpPr>
            <a:xfrm>
              <a:off x="5910470" y="2334126"/>
              <a:ext cx="3048000" cy="2390274"/>
              <a:chOff x="5910470" y="2334126"/>
              <a:chExt cx="3048000" cy="2390274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C8ABD17-0FB6-724C-8650-464FB06DD14E}"/>
                  </a:ext>
                </a:extLst>
              </p:cNvPr>
              <p:cNvGrpSpPr/>
              <p:nvPr/>
            </p:nvGrpSpPr>
            <p:grpSpPr>
              <a:xfrm>
                <a:off x="6824870" y="3352800"/>
                <a:ext cx="1828800" cy="304800"/>
                <a:chOff x="6629400" y="2971800"/>
                <a:chExt cx="1828800" cy="304800"/>
              </a:xfrm>
            </p:grpSpPr>
            <p:sp>
              <p:nvSpPr>
                <p:cNvPr id="36" name="Rectangle 6">
                  <a:extLst>
                    <a:ext uri="{FF2B5EF4-FFF2-40B4-BE49-F238E27FC236}">
                      <a16:creationId xmlns:a16="http://schemas.microsoft.com/office/drawing/2014/main" id="{B5E55F8D-3751-664B-AEC6-42FF1635C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200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7" name="Rectangle 7">
                  <a:extLst>
                    <a:ext uri="{FF2B5EF4-FFF2-40B4-BE49-F238E27FC236}">
                      <a16:creationId xmlns:a16="http://schemas.microsoft.com/office/drawing/2014/main" id="{A6176A91-5F56-EE42-B7A6-FE9BD8218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8" name="Rectangle 9">
                  <a:extLst>
                    <a:ext uri="{FF2B5EF4-FFF2-40B4-BE49-F238E27FC236}">
                      <a16:creationId xmlns:a16="http://schemas.microsoft.com/office/drawing/2014/main" id="{A7B18530-2CF3-EA4F-83D6-2F35861F5D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39" name="Rectangle 16">
                  <a:extLst>
                    <a:ext uri="{FF2B5EF4-FFF2-40B4-BE49-F238E27FC236}">
                      <a16:creationId xmlns:a16="http://schemas.microsoft.com/office/drawing/2014/main" id="{39CD0615-4FFF-4445-BB61-8E381D067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1461" y="2971800"/>
                  <a:ext cx="31193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40" name="Rectangle 17">
                  <a:extLst>
                    <a:ext uri="{FF2B5EF4-FFF2-40B4-BE49-F238E27FC236}">
                      <a16:creationId xmlns:a16="http://schemas.microsoft.com/office/drawing/2014/main" id="{0727DF7B-B269-F745-9BFB-358317E7FF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3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41" name="Rectangle 6">
                  <a:extLst>
                    <a:ext uri="{FF2B5EF4-FFF2-40B4-BE49-F238E27FC236}">
                      <a16:creationId xmlns:a16="http://schemas.microsoft.com/office/drawing/2014/main" id="{EF515220-C70A-2144-BE4A-ADEB6B4897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6661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4CD77E-AEAC-5F4B-A871-35FCF6D3E896}"/>
                  </a:ext>
                </a:extLst>
              </p:cNvPr>
              <p:cNvGrpSpPr/>
              <p:nvPr/>
            </p:nvGrpSpPr>
            <p:grpSpPr>
              <a:xfrm>
                <a:off x="5910470" y="2362200"/>
                <a:ext cx="3048000" cy="990600"/>
                <a:chOff x="5715000" y="1981200"/>
                <a:chExt cx="3048000" cy="990600"/>
              </a:xfrm>
            </p:grpSpPr>
            <p:sp>
              <p:nvSpPr>
                <p:cNvPr id="43" name="Rectangle 4">
                  <a:extLst>
                    <a:ext uri="{FF2B5EF4-FFF2-40B4-BE49-F238E27FC236}">
                      <a16:creationId xmlns:a16="http://schemas.microsoft.com/office/drawing/2014/main" id="{29751C67-6AD9-E245-9DC8-86704ABE25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5000" y="1981200"/>
                  <a:ext cx="30480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44" name="Rectangle 5">
                  <a:extLst>
                    <a:ext uri="{FF2B5EF4-FFF2-40B4-BE49-F238E27FC236}">
                      <a16:creationId xmlns:a16="http://schemas.microsoft.com/office/drawing/2014/main" id="{ED9ACB73-4658-6A4C-A5A1-50219A4D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19800" y="19812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45" name="Line 10">
                  <a:extLst>
                    <a:ext uri="{FF2B5EF4-FFF2-40B4-BE49-F238E27FC236}">
                      <a16:creationId xmlns:a16="http://schemas.microsoft.com/office/drawing/2014/main" id="{E2CEEC14-B4A9-7048-B862-7B676554A3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165061" y="2286000"/>
                  <a:ext cx="1531139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6" name="Line 11">
                  <a:extLst>
                    <a:ext uri="{FF2B5EF4-FFF2-40B4-BE49-F238E27FC236}">
                      <a16:creationId xmlns:a16="http://schemas.microsoft.com/office/drawing/2014/main" id="{18D1E4B4-6C48-8C45-9D03-0010D50D4F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72321" y="2286000"/>
                  <a:ext cx="623879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" name="Rectangle 18">
                  <a:extLst>
                    <a:ext uri="{FF2B5EF4-FFF2-40B4-BE49-F238E27FC236}">
                      <a16:creationId xmlns:a16="http://schemas.microsoft.com/office/drawing/2014/main" id="{F4DDAC97-26A2-3644-9DF5-10AAD7F34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981200"/>
                  <a:ext cx="297659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75" name="Rectangle 19">
                  <a:extLst>
                    <a:ext uri="{FF2B5EF4-FFF2-40B4-BE49-F238E27FC236}">
                      <a16:creationId xmlns:a16="http://schemas.microsoft.com/office/drawing/2014/main" id="{7E5CDA86-6D47-C744-8C2D-5AE0A26595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15000" y="19812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76" name="Rectangle 21">
                  <a:extLst>
                    <a:ext uri="{FF2B5EF4-FFF2-40B4-BE49-F238E27FC236}">
                      <a16:creationId xmlns:a16="http://schemas.microsoft.com/office/drawing/2014/main" id="{14D52A1B-A7E7-3546-BA36-8902D165E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4600" y="19812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77" name="Line 22">
                  <a:extLst>
                    <a:ext uri="{FF2B5EF4-FFF2-40B4-BE49-F238E27FC236}">
                      <a16:creationId xmlns:a16="http://schemas.microsoft.com/office/drawing/2014/main" id="{0D1A9A29-4B5F-644C-BFC2-4F161A8A0A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867400" y="2286000"/>
                  <a:ext cx="121920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8" name="Rectangle 23">
                  <a:extLst>
                    <a:ext uri="{FF2B5EF4-FFF2-40B4-BE49-F238E27FC236}">
                      <a16:creationId xmlns:a16="http://schemas.microsoft.com/office/drawing/2014/main" id="{D96D2961-0939-E947-B428-942D153DEC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8599" y="1981200"/>
                  <a:ext cx="31907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79" name="Line 25">
                  <a:extLst>
                    <a:ext uri="{FF2B5EF4-FFF2-40B4-BE49-F238E27FC236}">
                      <a16:creationId xmlns:a16="http://schemas.microsoft.com/office/drawing/2014/main" id="{2DB8A8BA-4C6A-714A-B7CD-4CA5BC16C6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284382" y="2286000"/>
                  <a:ext cx="326218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0" name="Rectangle 18">
                  <a:extLst>
                    <a:ext uri="{FF2B5EF4-FFF2-40B4-BE49-F238E27FC236}">
                      <a16:creationId xmlns:a16="http://schemas.microsoft.com/office/drawing/2014/main" id="{8FE0E08E-39C1-924F-9D0F-42870499E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27059" y="1981200"/>
                  <a:ext cx="319079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81" name="Rectangle 18">
                  <a:extLst>
                    <a:ext uri="{FF2B5EF4-FFF2-40B4-BE49-F238E27FC236}">
                      <a16:creationId xmlns:a16="http://schemas.microsoft.com/office/drawing/2014/main" id="{A547CB4C-424E-7C48-B678-7EB26220AF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46139" y="19812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82" name="Rectangle 18">
                  <a:extLst>
                    <a:ext uri="{FF2B5EF4-FFF2-40B4-BE49-F238E27FC236}">
                      <a16:creationId xmlns:a16="http://schemas.microsoft.com/office/drawing/2014/main" id="{9BACB9EA-EB27-4D4A-92B5-DF6FBF6A8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0539" y="19812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 eaLnBrk="1" hangingPunct="1"/>
                  <a:endParaRPr lang="en-US" altLang="en-US" sz="1800" baseline="0" dirty="0"/>
                </a:p>
              </p:txBody>
            </p:sp>
            <p:sp>
              <p:nvSpPr>
                <p:cNvPr id="83" name="Line 12">
                  <a:extLst>
                    <a:ext uri="{FF2B5EF4-FFF2-40B4-BE49-F238E27FC236}">
                      <a16:creationId xmlns:a16="http://schemas.microsoft.com/office/drawing/2014/main" id="{3A60ED99-80EF-F34E-86A2-C088029318D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89060" y="2286000"/>
                  <a:ext cx="609599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4" name="Line 11">
                  <a:extLst>
                    <a:ext uri="{FF2B5EF4-FFF2-40B4-BE49-F238E27FC236}">
                      <a16:creationId xmlns:a16="http://schemas.microsoft.com/office/drawing/2014/main" id="{E0F13DBA-30A8-FF4C-8F08-9CD8BCA7DC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88940" y="2286000"/>
                  <a:ext cx="119778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" name="Line 10">
                  <a:extLst>
                    <a:ext uri="{FF2B5EF4-FFF2-40B4-BE49-F238E27FC236}">
                      <a16:creationId xmlns:a16="http://schemas.microsoft.com/office/drawing/2014/main" id="{3EB4F24F-4FFB-A748-AE69-83671856D9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477000" y="2286000"/>
                  <a:ext cx="892982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6" name="Line 12">
                  <a:extLst>
                    <a:ext uri="{FF2B5EF4-FFF2-40B4-BE49-F238E27FC236}">
                      <a16:creationId xmlns:a16="http://schemas.microsoft.com/office/drawing/2014/main" id="{9E5DEFA5-7014-0A45-95FB-D9DBCB8155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405677" y="2286000"/>
                  <a:ext cx="566763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7" name="Line 12">
                  <a:extLst>
                    <a:ext uri="{FF2B5EF4-FFF2-40B4-BE49-F238E27FC236}">
                      <a16:creationId xmlns:a16="http://schemas.microsoft.com/office/drawing/2014/main" id="{DD3D5FC4-FF70-914A-AA1F-9513F4D10F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724760" y="2286000"/>
                  <a:ext cx="261960" cy="6858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FC225536-8C48-C448-8013-DE15088BCFBA}"/>
                  </a:ext>
                </a:extLst>
              </p:cNvPr>
              <p:cNvGrpSpPr/>
              <p:nvPr/>
            </p:nvGrpSpPr>
            <p:grpSpPr>
              <a:xfrm>
                <a:off x="6832009" y="3886200"/>
                <a:ext cx="1828800" cy="304800"/>
                <a:chOff x="6629400" y="2971800"/>
                <a:chExt cx="1828800" cy="304800"/>
              </a:xfrm>
            </p:grpSpPr>
            <p:sp>
              <p:nvSpPr>
                <p:cNvPr id="89" name="Rectangle 6">
                  <a:extLst>
                    <a:ext uri="{FF2B5EF4-FFF2-40B4-BE49-F238E27FC236}">
                      <a16:creationId xmlns:a16="http://schemas.microsoft.com/office/drawing/2014/main" id="{DE56F110-D1CF-4B45-8F2E-D5144D0697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200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0" name="Rectangle 7">
                  <a:extLst>
                    <a:ext uri="{FF2B5EF4-FFF2-40B4-BE49-F238E27FC236}">
                      <a16:creationId xmlns:a16="http://schemas.microsoft.com/office/drawing/2014/main" id="{2E5BAB2F-D94C-EE4B-9AA9-CE9E51D24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1" name="Rectangle 9">
                  <a:extLst>
                    <a:ext uri="{FF2B5EF4-FFF2-40B4-BE49-F238E27FC236}">
                      <a16:creationId xmlns:a16="http://schemas.microsoft.com/office/drawing/2014/main" id="{60997113-DBE8-544C-9DC7-35A0FEFEA9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2" name="Rectangle 16">
                  <a:extLst>
                    <a:ext uri="{FF2B5EF4-FFF2-40B4-BE49-F238E27FC236}">
                      <a16:creationId xmlns:a16="http://schemas.microsoft.com/office/drawing/2014/main" id="{D69DE241-1BF9-F04D-B8B0-88CBF085E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1461" y="2971800"/>
                  <a:ext cx="31193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3" name="Rectangle 17">
                  <a:extLst>
                    <a:ext uri="{FF2B5EF4-FFF2-40B4-BE49-F238E27FC236}">
                      <a16:creationId xmlns:a16="http://schemas.microsoft.com/office/drawing/2014/main" id="{E888241C-BFFC-9747-8941-8A1614C65E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3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4" name="Rectangle 6">
                  <a:extLst>
                    <a:ext uri="{FF2B5EF4-FFF2-40B4-BE49-F238E27FC236}">
                      <a16:creationId xmlns:a16="http://schemas.microsoft.com/office/drawing/2014/main" id="{A57E72D1-1204-A243-8C45-D10F39C03F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6661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7AFA501E-E4DE-DF46-90D9-A565E3FE6FF7}"/>
                  </a:ext>
                </a:extLst>
              </p:cNvPr>
              <p:cNvGrpSpPr/>
              <p:nvPr/>
            </p:nvGrpSpPr>
            <p:grpSpPr>
              <a:xfrm>
                <a:off x="6832009" y="4419600"/>
                <a:ext cx="1828800" cy="304800"/>
                <a:chOff x="6629400" y="2971800"/>
                <a:chExt cx="1828800" cy="304800"/>
              </a:xfrm>
            </p:grpSpPr>
            <p:sp>
              <p:nvSpPr>
                <p:cNvPr id="96" name="Rectangle 6">
                  <a:extLst>
                    <a:ext uri="{FF2B5EF4-FFF2-40B4-BE49-F238E27FC236}">
                      <a16:creationId xmlns:a16="http://schemas.microsoft.com/office/drawing/2014/main" id="{8B5EB551-3496-404B-9DF3-83FD541DA9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4200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7" name="Rectangle 7">
                  <a:extLst>
                    <a:ext uri="{FF2B5EF4-FFF2-40B4-BE49-F238E27FC236}">
                      <a16:creationId xmlns:a16="http://schemas.microsoft.com/office/drawing/2014/main" id="{EA644AE4-0A84-4B41-BF77-22ED6E934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8" name="Rectangle 9">
                  <a:extLst>
                    <a:ext uri="{FF2B5EF4-FFF2-40B4-BE49-F238E27FC236}">
                      <a16:creationId xmlns:a16="http://schemas.microsoft.com/office/drawing/2014/main" id="{EDE9430F-8E9E-2343-99B7-D9709AD250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99" name="Rectangle 16">
                  <a:extLst>
                    <a:ext uri="{FF2B5EF4-FFF2-40B4-BE49-F238E27FC236}">
                      <a16:creationId xmlns:a16="http://schemas.microsoft.com/office/drawing/2014/main" id="{449A8FEA-C12D-C149-94D8-358F43CB9B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1461" y="2971800"/>
                  <a:ext cx="311939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100" name="Rectangle 17">
                  <a:extLst>
                    <a:ext uri="{FF2B5EF4-FFF2-40B4-BE49-F238E27FC236}">
                      <a16:creationId xmlns:a16="http://schemas.microsoft.com/office/drawing/2014/main" id="{7E9EFFA1-412B-F34B-8559-972E25DBAB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53400" y="2971800"/>
                  <a:ext cx="304800" cy="3048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  <p:sp>
              <p:nvSpPr>
                <p:cNvPr id="101" name="Rectangle 6">
                  <a:extLst>
                    <a:ext uri="{FF2B5EF4-FFF2-40B4-BE49-F238E27FC236}">
                      <a16:creationId xmlns:a16="http://schemas.microsoft.com/office/drawing/2014/main" id="{965557D2-D950-384E-AC0C-3FA936354C6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6661" y="2971800"/>
                  <a:ext cx="304800" cy="30480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baseline="-25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n-US" altLang="en-US" sz="180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467F2F87-21A2-E04B-92AA-A6B5806CA06F}"/>
                      </a:ext>
                    </a:extLst>
                  </p:cNvPr>
                  <p:cNvSpPr/>
                  <p:nvPr/>
                </p:nvSpPr>
                <p:spPr>
                  <a:xfrm>
                    <a:off x="8045274" y="2334126"/>
                    <a:ext cx="444609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a14:m>
                    <a:r>
                      <a:rPr lang="en-US" altLang="en-US" dirty="0">
                        <a:solidFill>
                          <a:srgbClr val="0070C0"/>
                        </a:solidFill>
                        <a:cs typeface="Arial" panose="020B0604020202020204" pitchFamily="34" charset="0"/>
                      </a:rPr>
                      <a:t> 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467F2F87-21A2-E04B-92AA-A6B5806CA0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45274" y="2334126"/>
                    <a:ext cx="444609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Line 12">
                <a:extLst>
                  <a:ext uri="{FF2B5EF4-FFF2-40B4-BE49-F238E27FC236}">
                    <a16:creationId xmlns:a16="http://schemas.microsoft.com/office/drawing/2014/main" id="{E81075CB-AA9E-7E45-8528-A54DC981A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289207" y="2675021"/>
                <a:ext cx="907261" cy="68580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/>
                <a:ext uri="{AF507438-7753-43e0-B8FC-AC1667EBCBE1}"/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FAD88627-1B1A-F444-AA35-F92EE9728652}"/>
                  </a:ext>
                </a:extLst>
              </p:cNvPr>
              <p:cNvGrpSpPr/>
              <p:nvPr/>
            </p:nvGrpSpPr>
            <p:grpSpPr>
              <a:xfrm>
                <a:off x="7892871" y="2703458"/>
                <a:ext cx="628616" cy="1716142"/>
                <a:chOff x="7697401" y="2322458"/>
                <a:chExt cx="628616" cy="1716142"/>
              </a:xfrm>
            </p:grpSpPr>
            <p:sp>
              <p:nvSpPr>
                <p:cNvPr id="105" name="Line 12">
                  <a:extLst>
                    <a:ext uri="{FF2B5EF4-FFF2-40B4-BE49-F238E27FC236}">
                      <a16:creationId xmlns:a16="http://schemas.microsoft.com/office/drawing/2014/main" id="{BD52CE91-1B49-DD48-94E2-CEE333748D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97401" y="2322458"/>
                  <a:ext cx="289317" cy="1182742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" name="Line 12">
                  <a:extLst>
                    <a:ext uri="{FF2B5EF4-FFF2-40B4-BE49-F238E27FC236}">
                      <a16:creationId xmlns:a16="http://schemas.microsoft.com/office/drawing/2014/main" id="{1AF767AE-7DA1-804A-82F4-19E0BBB5DD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972438" y="2322458"/>
                  <a:ext cx="353579" cy="1716142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/>
                  <a:ext uri="{AF507438-7753-43e0-B8FC-AC1667EBCBE1}"/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491D05-81CA-554D-8A3F-A397742EE3CE}"/>
                </a:ext>
              </a:extLst>
            </p:cNvPr>
            <p:cNvSpPr txBox="1"/>
            <p:nvPr/>
          </p:nvSpPr>
          <p:spPr>
            <a:xfrm>
              <a:off x="6360531" y="1752600"/>
              <a:ext cx="19800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Count-Min sketch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9892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Learned</a:t>
            </a:r>
            <a:r>
              <a:rPr lang="en-US" altLang="en-US" dirty="0"/>
              <a:t> Linear Sketches</a:t>
            </a: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0C67-B3B4-4841-B69D-C647DE76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83" y="1487542"/>
            <a:ext cx="4455769" cy="468465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 is almost always a random matrix</a:t>
            </a:r>
          </a:p>
          <a:p>
            <a:pPr lvl="1"/>
            <a:r>
              <a:rPr lang="en-US" dirty="0"/>
              <a:t>Independent,  FJLT,  sparse,...</a:t>
            </a:r>
          </a:p>
          <a:p>
            <a:pPr lvl="1"/>
            <a:r>
              <a:rPr lang="en-US" dirty="0"/>
              <a:t>Pros: simple, efficient, worst-case guarantees</a:t>
            </a:r>
          </a:p>
          <a:p>
            <a:pPr lvl="1"/>
            <a:r>
              <a:rPr lang="en-US" dirty="0"/>
              <a:t>Cons: does not adapt to data</a:t>
            </a:r>
          </a:p>
          <a:p>
            <a:r>
              <a:rPr lang="en-US" dirty="0"/>
              <a:t>Why not </a:t>
            </a:r>
            <a:r>
              <a:rPr lang="en-US" b="1" dirty="0"/>
              <a:t>learn</a:t>
            </a:r>
            <a:r>
              <a:rPr lang="en-US" dirty="0"/>
              <a:t> S from examples ?</a:t>
            </a:r>
          </a:p>
          <a:p>
            <a:pPr lvl="1"/>
            <a:r>
              <a:rPr lang="en-US" dirty="0"/>
              <a:t>Dimensionality  reduction:  e.g., PCA</a:t>
            </a:r>
          </a:p>
          <a:p>
            <a:pPr lvl="1"/>
            <a:r>
              <a:rPr lang="en-US" dirty="0"/>
              <a:t>Compressed sensing: talk by Ali Mousavi </a:t>
            </a:r>
          </a:p>
          <a:p>
            <a:pPr lvl="2"/>
            <a:r>
              <a:rPr lang="en-US" dirty="0"/>
              <a:t>Autoencoders: x → </a:t>
            </a:r>
            <a:r>
              <a:rPr lang="en-US" dirty="0" err="1"/>
              <a:t>Sx</a:t>
            </a:r>
            <a:r>
              <a:rPr lang="en-US" dirty="0"/>
              <a:t> →x’</a:t>
            </a:r>
          </a:p>
          <a:p>
            <a:pPr lvl="1"/>
            <a:r>
              <a:rPr lang="en-US" dirty="0"/>
              <a:t>Streaming algorithms: talk by Ali </a:t>
            </a:r>
            <a:r>
              <a:rPr lang="en-US" dirty="0" err="1"/>
              <a:t>Vakilian</a:t>
            </a:r>
            <a:endParaRPr lang="en-US" dirty="0"/>
          </a:p>
          <a:p>
            <a:pPr lvl="1"/>
            <a:r>
              <a:rPr lang="en-US" dirty="0"/>
              <a:t>Linear algebra ? This talk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8609702-0BB4-2044-BE31-F10524F176E7}"/>
              </a:ext>
            </a:extLst>
          </p:cNvPr>
          <p:cNvGrpSpPr/>
          <p:nvPr/>
        </p:nvGrpSpPr>
        <p:grpSpPr>
          <a:xfrm>
            <a:off x="4501221" y="3483319"/>
            <a:ext cx="4756843" cy="2388291"/>
            <a:chOff x="4246344" y="2412309"/>
            <a:chExt cx="4897656" cy="229899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859F92C-CCD3-FA4B-9361-B64D35D3690E}"/>
                </a:ext>
              </a:extLst>
            </p:cNvPr>
            <p:cNvGrpSpPr/>
            <p:nvPr/>
          </p:nvGrpSpPr>
          <p:grpSpPr>
            <a:xfrm>
              <a:off x="4246344" y="2412309"/>
              <a:ext cx="3384044" cy="2126574"/>
              <a:chOff x="4150946" y="3023537"/>
              <a:chExt cx="3384044" cy="2126574"/>
            </a:xfrm>
          </p:grpSpPr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E148F40-A262-834E-9A9E-B1CAA95FF556}"/>
                  </a:ext>
                </a:extLst>
              </p:cNvPr>
              <p:cNvSpPr/>
              <p:nvPr/>
            </p:nvSpPr>
            <p:spPr>
              <a:xfrm>
                <a:off x="5577954" y="3804298"/>
                <a:ext cx="1065095" cy="77724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rgbClr val="C00000"/>
                    </a:solidFill>
                  </a:rPr>
                  <a:t>Learned Oracle</a:t>
                </a:r>
              </a:p>
            </p:txBody>
          </p:sp>
          <p:sp>
            <p:nvSpPr>
              <p:cNvPr id="60" name="Right Arrow 59">
                <a:extLst>
                  <a:ext uri="{FF2B5EF4-FFF2-40B4-BE49-F238E27FC236}">
                    <a16:creationId xmlns:a16="http://schemas.microsoft.com/office/drawing/2014/main" id="{BDCB69FD-0013-BE46-8E57-2221B80DA03A}"/>
                  </a:ext>
                </a:extLst>
              </p:cNvPr>
              <p:cNvSpPr/>
              <p:nvPr/>
            </p:nvSpPr>
            <p:spPr>
              <a:xfrm>
                <a:off x="5181600" y="3969505"/>
                <a:ext cx="289412" cy="257981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6EE861B-1D5E-B84F-B3D4-C9861F9191AF}"/>
                  </a:ext>
                </a:extLst>
              </p:cNvPr>
              <p:cNvSpPr txBox="1"/>
              <p:nvPr/>
            </p:nvSpPr>
            <p:spPr>
              <a:xfrm flipH="1">
                <a:off x="4150946" y="3804298"/>
                <a:ext cx="1069125" cy="622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Lato" panose="020F0502020204030203" pitchFamily="34" charset="0"/>
                  </a:rPr>
                  <a:t>Stream element</a:t>
                </a:r>
              </a:p>
            </p:txBody>
          </p:sp>
          <p:sp>
            <p:nvSpPr>
              <p:cNvPr id="62" name="Right Arrow 61">
                <a:extLst>
                  <a:ext uri="{FF2B5EF4-FFF2-40B4-BE49-F238E27FC236}">
                    <a16:creationId xmlns:a16="http://schemas.microsoft.com/office/drawing/2014/main" id="{6120D1A2-2C44-2A4C-8AD0-18E7886B4230}"/>
                  </a:ext>
                </a:extLst>
              </p:cNvPr>
              <p:cNvSpPr/>
              <p:nvPr/>
            </p:nvSpPr>
            <p:spPr>
              <a:xfrm rot="19800000">
                <a:off x="6841631" y="3635190"/>
                <a:ext cx="693240" cy="295751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ight Arrow 62">
                <a:extLst>
                  <a:ext uri="{FF2B5EF4-FFF2-40B4-BE49-F238E27FC236}">
                    <a16:creationId xmlns:a16="http://schemas.microsoft.com/office/drawing/2014/main" id="{CA9D0320-1475-174C-914D-0ED2DF7BD3D8}"/>
                  </a:ext>
                </a:extLst>
              </p:cNvPr>
              <p:cNvSpPr/>
              <p:nvPr/>
            </p:nvSpPr>
            <p:spPr>
              <a:xfrm rot="1800000">
                <a:off x="6841750" y="4380985"/>
                <a:ext cx="693240" cy="295751"/>
              </a:xfrm>
              <a:prstGeom prst="rightArrow">
                <a:avLst>
                  <a:gd name="adj1" fmla="val 32609"/>
                  <a:gd name="adj2" fmla="val 5000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C0A60CA-F5FA-A142-876A-4E685EF7E922}"/>
                  </a:ext>
                </a:extLst>
              </p:cNvPr>
              <p:cNvSpPr txBox="1"/>
              <p:nvPr/>
            </p:nvSpPr>
            <p:spPr>
              <a:xfrm>
                <a:off x="6533206" y="4780779"/>
                <a:ext cx="851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latin typeface="Lato" panose="020F0502020204030203" pitchFamily="34" charset="0"/>
                  </a:rPr>
                  <a:t>Heavy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2CD2C2E4-D3B1-AF49-BF30-AFF92203E065}"/>
                  </a:ext>
                </a:extLst>
              </p:cNvPr>
              <p:cNvSpPr txBox="1"/>
              <p:nvPr/>
            </p:nvSpPr>
            <p:spPr>
              <a:xfrm>
                <a:off x="6452756" y="3023537"/>
                <a:ext cx="94153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u="sng" dirty="0">
                    <a:latin typeface="Lato" panose="020F0502020204030203" pitchFamily="34" charset="0"/>
                  </a:rPr>
                  <a:t>Not Heavy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7F9D9D9-CFDF-F243-B142-BF3FB89A0D50}"/>
                </a:ext>
              </a:extLst>
            </p:cNvPr>
            <p:cNvGrpSpPr/>
            <p:nvPr/>
          </p:nvGrpSpPr>
          <p:grpSpPr>
            <a:xfrm>
              <a:off x="5566410" y="2438400"/>
              <a:ext cx="3577590" cy="2272902"/>
              <a:chOff x="5471012" y="3049628"/>
              <a:chExt cx="3577590" cy="227290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3CA98D1-E780-3F41-9971-919CB4A43EF8}"/>
                  </a:ext>
                </a:extLst>
              </p:cNvPr>
              <p:cNvSpPr/>
              <p:nvPr/>
            </p:nvSpPr>
            <p:spPr>
              <a:xfrm>
                <a:off x="5471012" y="3049628"/>
                <a:ext cx="3577590" cy="2272902"/>
              </a:xfrm>
              <a:prstGeom prst="rect">
                <a:avLst/>
              </a:prstGeom>
              <a:noFill/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F07A44BB-7F56-E043-A0C8-8C4A24478CF1}"/>
                  </a:ext>
                </a:extLst>
              </p:cNvPr>
              <p:cNvSpPr/>
              <p:nvPr/>
            </p:nvSpPr>
            <p:spPr>
              <a:xfrm>
                <a:off x="7479836" y="4516716"/>
                <a:ext cx="1514688" cy="694902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Lato" panose="020F0502020204030203" pitchFamily="34" charset="0"/>
                  </a:rPr>
                  <a:t>Unique Bucket</a:t>
                </a:r>
              </a:p>
            </p:txBody>
          </p:sp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87148C1A-CEBD-1347-88C2-0131E0BCA4E5}"/>
                  </a:ext>
                </a:extLst>
              </p:cNvPr>
              <p:cNvSpPr/>
              <p:nvPr/>
            </p:nvSpPr>
            <p:spPr>
              <a:xfrm>
                <a:off x="7479836" y="3105110"/>
                <a:ext cx="1514689" cy="740993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Sketching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Alg</a:t>
                </a:r>
                <a:r>
                  <a:rPr lang="en-US" sz="1600" dirty="0">
                    <a:solidFill>
                      <a:schemeClr val="tx1"/>
                    </a:solidFill>
                  </a:rPr>
                  <a:t> (e.g. CM)</a:t>
                </a:r>
              </a:p>
            </p:txBody>
          </p:sp>
        </p:grpSp>
      </p:grpSp>
      <p:pic>
        <p:nvPicPr>
          <p:cNvPr id="66" name="Picture 65">
            <a:extLst>
              <a:ext uri="{FF2B5EF4-FFF2-40B4-BE49-F238E27FC236}">
                <a16:creationId xmlns:a16="http://schemas.microsoft.com/office/drawing/2014/main" id="{C41B488B-B05E-CC46-887E-16F0B8793B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68" y="2451192"/>
            <a:ext cx="4250100" cy="15000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72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Inhaltsplatzhalter 2"/>
          <p:cNvSpPr>
            <a:spLocks/>
          </p:cNvSpPr>
          <p:nvPr/>
        </p:nvSpPr>
        <p:spPr bwMode="auto">
          <a:xfrm>
            <a:off x="457200" y="1295400"/>
            <a:ext cx="8132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pic>
        <p:nvPicPr>
          <p:cNvPr id="88068" name="Picture 4" descr="sv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53000"/>
            <a:ext cx="7026729" cy="16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914400" y="1295400"/>
            <a:ext cx="71628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400" u="sng" dirty="0"/>
              <a:t>Singular Value Decomposition (SVD)</a:t>
            </a:r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2400" dirty="0"/>
              <a:t>Any matrix A = U  </a:t>
            </a:r>
            <a:r>
              <a:rPr lang="el-GR" altLang="en-US" sz="2400" dirty="0"/>
              <a:t>Σ</a:t>
            </a:r>
            <a:r>
              <a:rPr lang="en-US" altLang="en-US" sz="2400" dirty="0"/>
              <a:t>  V,  where: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U has orthonormal columns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l-GR" altLang="en-US" sz="2400" dirty="0"/>
              <a:t>Σ</a:t>
            </a:r>
            <a:r>
              <a:rPr lang="en-US" altLang="en-US" sz="2400" dirty="0"/>
              <a:t> is diagonal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V has orthonormal rows</a:t>
            </a:r>
          </a:p>
          <a:p>
            <a:pPr marL="800100" lvl="1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en-US" altLang="en-US" sz="2400" dirty="0"/>
              <a:t>Rank-k approximation: A</a:t>
            </a:r>
            <a:r>
              <a:rPr lang="en-US" altLang="en-US" sz="2400" baseline="-25000" dirty="0"/>
              <a:t>k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U</a:t>
            </a:r>
            <a:r>
              <a:rPr lang="en-US" altLang="en-US" sz="2400" baseline="-25000" dirty="0" err="1"/>
              <a:t>k</a:t>
            </a:r>
            <a:r>
              <a:rPr lang="en-US" altLang="en-US" sz="2400" dirty="0"/>
              <a:t>  </a:t>
            </a:r>
            <a:r>
              <a:rPr lang="el-GR" altLang="en-US" sz="2400" dirty="0" err="1"/>
              <a:t>Σ</a:t>
            </a:r>
            <a:r>
              <a:rPr lang="el-GR" altLang="en-US" sz="2400" baseline="-25000" dirty="0" err="1"/>
              <a:t>k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V</a:t>
            </a:r>
            <a:r>
              <a:rPr lang="en-US" altLang="en-US" sz="2400" baseline="-25000" dirty="0" err="1"/>
              <a:t>k</a:t>
            </a:r>
            <a:endParaRPr lang="en-US" altLang="en-US" sz="2400" baseline="-25000" dirty="0"/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2400" baseline="-25000" dirty="0"/>
          </a:p>
          <a:p>
            <a:pPr>
              <a:spcBef>
                <a:spcPct val="0"/>
              </a:spcBef>
              <a:buClrTx/>
              <a:buNone/>
            </a:pPr>
            <a:r>
              <a:rPr lang="en-US" altLang="en-US" sz="2400" dirty="0"/>
              <a:t>Equivalently: A</a:t>
            </a:r>
            <a:r>
              <a:rPr lang="en-US" altLang="en-US" sz="2400" baseline="-25000" dirty="0"/>
              <a:t>k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argmin</a:t>
            </a:r>
            <a:r>
              <a:rPr lang="en-US" altLang="en-US" sz="2400" baseline="-25000" dirty="0" err="1"/>
              <a:t>rank</a:t>
            </a:r>
            <a:r>
              <a:rPr lang="en-US" altLang="en-US" sz="2400" baseline="-25000" dirty="0"/>
              <a:t>-k matrices B</a:t>
            </a:r>
            <a:r>
              <a:rPr lang="en-US" altLang="en-US" sz="2400" dirty="0"/>
              <a:t> ||A-B||</a:t>
            </a:r>
            <a:r>
              <a:rPr lang="en-US" altLang="en-US" sz="2400" baseline="-25000" dirty="0"/>
              <a:t>F</a:t>
            </a:r>
          </a:p>
          <a:p>
            <a:pPr marL="342900" indent="-34290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ClrTx/>
            </a:pPr>
            <a:endParaRPr lang="en-US" altLang="en-US" sz="24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7580B0-F6C2-B24F-B904-02D40C290C9D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26931"/>
            <a:ext cx="8534400" cy="12129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dirty="0"/>
              <a:t>Low Rank Approximation</a:t>
            </a:r>
            <a:endParaRPr lang="en-US" alt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62947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Inhaltsplatzhalter 2"/>
          <p:cNvSpPr>
            <a:spLocks/>
          </p:cNvSpPr>
          <p:nvPr/>
        </p:nvSpPr>
        <p:spPr bwMode="auto">
          <a:xfrm>
            <a:off x="457200" y="1295400"/>
            <a:ext cx="81327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762000" y="1487542"/>
            <a:ext cx="6400799" cy="537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endParaRPr lang="en-US" altLang="en-US" sz="2400" baseline="-25000" dirty="0"/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Instead of 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en-US" altLang="en-US" sz="2400" dirty="0"/>
              <a:t>A</a:t>
            </a:r>
            <a:r>
              <a:rPr lang="en-US" altLang="en-US" sz="2400" baseline="-25000" dirty="0"/>
              <a:t>k</a:t>
            </a:r>
            <a:r>
              <a:rPr lang="en-US" altLang="en-US" sz="2400" dirty="0"/>
              <a:t> = </a:t>
            </a:r>
            <a:r>
              <a:rPr lang="en-US" altLang="en-US" sz="2400" dirty="0" err="1"/>
              <a:t>argmin</a:t>
            </a:r>
            <a:r>
              <a:rPr lang="en-US" altLang="en-US" sz="2400" baseline="-25000" dirty="0" err="1"/>
              <a:t>rank</a:t>
            </a:r>
            <a:r>
              <a:rPr lang="en-US" altLang="en-US" sz="2400" baseline="-25000" dirty="0"/>
              <a:t>-k matrices B</a:t>
            </a:r>
            <a:r>
              <a:rPr lang="en-US" altLang="en-US" sz="2400" dirty="0"/>
              <a:t> ||A-B||</a:t>
            </a:r>
            <a:r>
              <a:rPr lang="en-US" altLang="en-US" sz="2400" baseline="-25000" dirty="0"/>
              <a:t>F</a:t>
            </a:r>
            <a:endParaRPr lang="en-US" altLang="en-US" sz="2400" dirty="0"/>
          </a:p>
          <a:p>
            <a:pPr eaLnBrk="1" hangingPunct="1">
              <a:buNone/>
            </a:pPr>
            <a:r>
              <a:rPr lang="en-US" altLang="en-US" sz="2400" dirty="0"/>
              <a:t>     output a rank-k matrix A’, so that</a:t>
            </a:r>
          </a:p>
          <a:p>
            <a:pPr algn="ctr">
              <a:buNone/>
            </a:pPr>
            <a:r>
              <a:rPr lang="en-US" altLang="en-US" sz="2400" dirty="0"/>
              <a:t>||A-A’||</a:t>
            </a:r>
            <a:r>
              <a:rPr lang="en-US" altLang="en-US" sz="2400" baseline="-25000" dirty="0"/>
              <a:t>F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cmsy10" panose="020B0500000000000000" pitchFamily="34" charset="0"/>
              </a:rPr>
              <a:t>≤</a:t>
            </a:r>
            <a:r>
              <a:rPr lang="en-US" altLang="en-US" sz="2400" dirty="0"/>
              <a:t> (1+</a:t>
            </a:r>
            <a:r>
              <a:rPr lang="el-GR" altLang="en-US" sz="2400" dirty="0"/>
              <a:t>ε</a:t>
            </a:r>
            <a:r>
              <a:rPr lang="en-US" altLang="en-US" sz="2400" dirty="0"/>
              <a:t>) ||A-A</a:t>
            </a:r>
            <a:r>
              <a:rPr lang="en-US" altLang="en-US" sz="2400" baseline="-25000" dirty="0"/>
              <a:t>k</a:t>
            </a:r>
            <a:r>
              <a:rPr lang="en-US" altLang="en-US" sz="2400" dirty="0"/>
              <a:t>||</a:t>
            </a:r>
            <a:r>
              <a:rPr lang="en-US" altLang="en-US" sz="2400" baseline="-50000" dirty="0"/>
              <a:t>F</a:t>
            </a:r>
            <a:endParaRPr lang="en-US" altLang="en-US" sz="2400" dirty="0"/>
          </a:p>
          <a:p>
            <a:pPr>
              <a:spcBef>
                <a:spcPct val="0"/>
              </a:spcBef>
              <a:buClrTx/>
              <a:buNone/>
            </a:pPr>
            <a:endParaRPr lang="en-US" altLang="en-US" sz="2400" dirty="0"/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Hopefully more efficient than computing exact A</a:t>
            </a:r>
            <a:r>
              <a:rPr lang="en-US" altLang="en-US" sz="2400" baseline="-25000" dirty="0"/>
              <a:t>k</a:t>
            </a:r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2400" baseline="-25000" dirty="0"/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200" dirty="0"/>
              <a:t>Sarlos’06, Clarkson-Woodruff’09,13,….</a:t>
            </a:r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200" dirty="0"/>
              <a:t>See Woodruff’14 for a survey</a:t>
            </a:r>
          </a:p>
          <a:p>
            <a:pPr marL="800100" lvl="1" indent="-342900">
              <a:spcBef>
                <a:spcPct val="0"/>
              </a:spcBef>
              <a:buClrTx/>
            </a:pPr>
            <a:endParaRPr lang="en-US" altLang="en-US" sz="2200" dirty="0"/>
          </a:p>
          <a:p>
            <a:pPr marL="342900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400" dirty="0"/>
              <a:t>Most of these </a:t>
            </a:r>
            <a:r>
              <a:rPr lang="en-US" altLang="en-US" sz="2400" dirty="0" err="1"/>
              <a:t>algos</a:t>
            </a:r>
            <a:r>
              <a:rPr lang="en-US" altLang="en-US" sz="2400" dirty="0"/>
              <a:t> use linear sketches SA</a:t>
            </a:r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200" dirty="0"/>
              <a:t>S can be dense (FJLT) or sparse (0/+1/-1)</a:t>
            </a:r>
          </a:p>
          <a:p>
            <a:pPr marL="800100" lvl="1" indent="-342900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sz="2200" dirty="0"/>
              <a:t>We focus on sparse S </a:t>
            </a:r>
            <a:endParaRPr lang="en-US" altLang="en-US" sz="1800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09B05E9-8E8D-8D43-8AD3-5946A196B406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34400" cy="12129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en-US" b="1" dirty="0" err="1"/>
              <a:t>Approximate</a:t>
            </a:r>
            <a:r>
              <a:rPr lang="de-DE" altLang="en-US" dirty="0"/>
              <a:t> Low Rank Approximation</a:t>
            </a:r>
            <a:endParaRPr lang="en-US" altLang="en-US" sz="2400" kern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0A587-91D3-634B-99F1-F47E3EA07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5108" y="2057400"/>
            <a:ext cx="2318676" cy="33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Sarlos-ClarksonWoodruff</a:t>
            </a:r>
            <a:endParaRPr lang="en-US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C0C67-B3B4-4841-B69D-C647DE763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63742"/>
            <a:ext cx="7696200" cy="4837058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ClrTx/>
            </a:pPr>
            <a:r>
              <a:rPr lang="en-US" altLang="en-US" b="1" dirty="0"/>
              <a:t>Streaming</a:t>
            </a:r>
            <a:r>
              <a:rPr lang="en-US" altLang="en-US" dirty="0"/>
              <a:t> algorithm (two passes):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Compute SA (first pass)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Compute orthonormal V that spans </a:t>
            </a:r>
            <a:r>
              <a:rPr lang="en-US" altLang="en-US" dirty="0" err="1"/>
              <a:t>rowspace</a:t>
            </a:r>
            <a:r>
              <a:rPr lang="en-US" altLang="en-US" dirty="0"/>
              <a:t> of  SA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Compute AV</a:t>
            </a:r>
            <a:r>
              <a:rPr lang="en-US" altLang="en-US" baseline="30000" dirty="0"/>
              <a:t>T </a:t>
            </a:r>
            <a:r>
              <a:rPr lang="en-US" altLang="en-US" dirty="0"/>
              <a:t>(second pass)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Return SCW(S,A):= [AV</a:t>
            </a:r>
            <a:r>
              <a:rPr lang="en-US" altLang="en-US" baseline="30000" dirty="0"/>
              <a:t>T</a:t>
            </a:r>
            <a:r>
              <a:rPr lang="en-US" altLang="en-US" dirty="0"/>
              <a:t>]</a:t>
            </a:r>
            <a:r>
              <a:rPr lang="en-US" altLang="en-US" baseline="-25000" dirty="0"/>
              <a:t>k </a:t>
            </a:r>
            <a:r>
              <a:rPr lang="en-US" altLang="en-US" dirty="0"/>
              <a:t>V</a:t>
            </a:r>
          </a:p>
          <a:p>
            <a:pPr>
              <a:spcBef>
                <a:spcPct val="0"/>
              </a:spcBef>
            </a:pPr>
            <a:r>
              <a:rPr lang="en-US" altLang="en-US" dirty="0"/>
              <a:t>Space: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Suppose that A is n x d,  S is m x  n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Then SA  is m x d, AV</a:t>
            </a:r>
            <a:r>
              <a:rPr lang="en-US" altLang="en-US" baseline="30000" dirty="0"/>
              <a:t>T </a:t>
            </a:r>
            <a:r>
              <a:rPr lang="en-US" altLang="en-US" dirty="0"/>
              <a:t>is n x m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Space proportional to m</a:t>
            </a:r>
          </a:p>
          <a:p>
            <a:pPr lvl="1">
              <a:spcBef>
                <a:spcPct val="0"/>
              </a:spcBef>
            </a:pPr>
            <a:r>
              <a:rPr lang="en-US" altLang="en-US" dirty="0"/>
              <a:t>Theory: </a:t>
            </a:r>
            <a:r>
              <a:rPr lang="en-US" dirty="0"/>
              <a:t>m = O(k/</a:t>
            </a:r>
            <a:r>
              <a:rPr lang="el-GR" altLang="en-US" dirty="0"/>
              <a:t>ε</a:t>
            </a:r>
            <a:r>
              <a:rPr lang="el-GR" dirty="0"/>
              <a:t>)</a:t>
            </a:r>
            <a:endParaRPr lang="en-US" altLang="en-US" dirty="0"/>
          </a:p>
          <a:p>
            <a:pPr lvl="1">
              <a:spcBef>
                <a:spcPct val="0"/>
              </a:spcBef>
            </a:pPr>
            <a:endParaRPr lang="en-US" altLang="en-US" dirty="0"/>
          </a:p>
          <a:p>
            <a:pPr>
              <a:spcBef>
                <a:spcPct val="0"/>
              </a:spcBef>
            </a:pPr>
            <a:endParaRPr lang="en-US" alt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401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b="1" dirty="0"/>
              <a:t>Learning-Based</a:t>
            </a:r>
            <a:r>
              <a:rPr lang="en-US" altLang="en-US" dirty="0"/>
              <a:t> Low-Rank Approximation</a:t>
            </a: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C0C67-B3B4-4841-B69D-C647DE763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7696200" cy="483705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Sample matrices A</a:t>
                </a:r>
                <a:r>
                  <a:rPr lang="en-US" baseline="-25000" dirty="0"/>
                  <a:t>1</a:t>
                </a:r>
                <a:r>
                  <a:rPr lang="en-US" dirty="0"/>
                  <a:t>...A</a:t>
                </a:r>
                <a:r>
                  <a:rPr lang="en-US" baseline="-25000" dirty="0"/>
                  <a:t>N </a:t>
                </a:r>
              </a:p>
              <a:p>
                <a:r>
                  <a:rPr lang="en-US" dirty="0"/>
                  <a:t>Find S that minimizes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𝑆𝐶𝑊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)||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S happily ever after …</a:t>
                </a:r>
              </a:p>
              <a:p>
                <a:pPr marL="0" indent="0">
                  <a:buNone/>
                </a:pPr>
                <a:r>
                  <a:rPr lang="en-US" dirty="0"/>
                  <a:t>   (as long data come from the same distribution)</a:t>
                </a:r>
              </a:p>
              <a:p>
                <a:r>
                  <a:rPr lang="en-US" dirty="0"/>
                  <a:t>“Details”:</a:t>
                </a:r>
              </a:p>
              <a:p>
                <a:pPr lvl="1"/>
                <a:r>
                  <a:rPr lang="en-US" dirty="0"/>
                  <a:t>Use sparse matrices S </a:t>
                </a:r>
              </a:p>
              <a:p>
                <a:pPr lvl="2"/>
                <a:r>
                  <a:rPr lang="en-US" dirty="0"/>
                  <a:t>Random support, optimize values</a:t>
                </a:r>
              </a:p>
              <a:p>
                <a:pPr lvl="1"/>
                <a:r>
                  <a:rPr lang="en-US" dirty="0"/>
                  <a:t>Optimize using SGD in </a:t>
                </a:r>
                <a:r>
                  <a:rPr lang="en-US" dirty="0" err="1"/>
                  <a:t>Pytorch</a:t>
                </a:r>
                <a:endParaRPr lang="en-US" dirty="0"/>
              </a:p>
              <a:p>
                <a:pPr lvl="1"/>
                <a:r>
                  <a:rPr lang="en-US" dirty="0"/>
                  <a:t>Need to differentiate the above </a:t>
                </a:r>
                <a:r>
                  <a:rPr lang="en-US" dirty="0" err="1"/>
                  <a:t>w.r.t</a:t>
                </a:r>
                <a:r>
                  <a:rPr lang="en-US" dirty="0"/>
                  <a:t>. S</a:t>
                </a:r>
              </a:p>
              <a:p>
                <a:pPr lvl="1"/>
                <a:r>
                  <a:rPr lang="en-US" dirty="0"/>
                  <a:t>Represent SVD as a sequence of power-method applications (each is differentiable)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C0C67-B3B4-4841-B69D-C647DE763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7696200" cy="4837058"/>
              </a:xfrm>
              <a:blipFill>
                <a:blip r:embed="rId3"/>
                <a:stretch>
                  <a:fillRect l="-1320" t="-13911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6382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/>
              <a:t>Evaluation</a:t>
            </a:r>
            <a:endParaRPr lang="en-US" alt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C0C67-B3B4-4841-B69D-C647DE763F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7542"/>
                <a:ext cx="7010400" cy="537045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Datasets:</a:t>
                </a:r>
              </a:p>
              <a:p>
                <a:pPr lvl="1"/>
                <a:r>
                  <a:rPr lang="en-US" dirty="0"/>
                  <a:t>Videos: MIT Logo, Friends, Eagle</a:t>
                </a:r>
              </a:p>
              <a:p>
                <a:pPr lvl="1"/>
                <a:r>
                  <a:rPr lang="en-US" dirty="0"/>
                  <a:t>Hyperspectral images (HS-SOD)</a:t>
                </a:r>
              </a:p>
              <a:p>
                <a:pPr lvl="1"/>
                <a:r>
                  <a:rPr lang="en-US" dirty="0"/>
                  <a:t>TechTC-300</a:t>
                </a:r>
              </a:p>
              <a:p>
                <a:r>
                  <a:rPr lang="en-US" dirty="0"/>
                  <a:t>200/400 training,  100 testing</a:t>
                </a:r>
              </a:p>
              <a:p>
                <a:r>
                  <a:rPr lang="en-US" dirty="0"/>
                  <a:t>Optimize  the  matrix S</a:t>
                </a:r>
              </a:p>
              <a:p>
                <a:r>
                  <a:rPr lang="en-US" dirty="0"/>
                  <a:t>Compute the empirical recovery error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𝑆𝐶𝑊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)||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Compare to random matrices 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FC0C67-B3B4-4841-B69D-C647DE763F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7542"/>
                <a:ext cx="7010400" cy="5370458"/>
              </a:xfrm>
              <a:blipFill>
                <a:blip r:embed="rId3"/>
                <a:stretch>
                  <a:fillRect l="-8696" t="-2123" r="-3804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DA0723C-5A25-C840-B53C-F1FE6EC804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5" y="609600"/>
            <a:ext cx="3028950" cy="14680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034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798FAA8-D2D6-6C4A-8D18-B5DB6E299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212904"/>
          </a:xfrm>
        </p:spPr>
        <p:txBody>
          <a:bodyPr/>
          <a:lstStyle/>
          <a:p>
            <a:pPr eaLnBrk="1" hangingPunct="1"/>
            <a:r>
              <a:rPr lang="en-US" altLang="en-US" dirty="0"/>
              <a:t>Results</a:t>
            </a:r>
            <a:br>
              <a:rPr lang="en-US" altLang="en-US" dirty="0"/>
            </a:br>
            <a:r>
              <a:rPr lang="en-US" altLang="en-US" sz="3200" dirty="0"/>
              <a:t>k=10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00A867-9E73-FE47-9F30-5CE81CC90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78885"/>
            <a:ext cx="3123096" cy="2264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A2F98B-BE90-594A-BCEC-B3CB3251D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032" y="2050170"/>
            <a:ext cx="2967893" cy="22588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076A81-31E3-3F49-B802-5190BD9C4A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3" y="2078885"/>
            <a:ext cx="2933887" cy="219290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1928636-819D-8043-B833-A47D40CFB5AE}"/>
              </a:ext>
            </a:extLst>
          </p:cNvPr>
          <p:cNvSpPr txBox="1"/>
          <p:nvPr/>
        </p:nvSpPr>
        <p:spPr>
          <a:xfrm>
            <a:off x="1453088" y="4271790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7F604A-ABC6-3244-B535-2B4511D12E8D}"/>
              </a:ext>
            </a:extLst>
          </p:cNvPr>
          <p:cNvSpPr txBox="1"/>
          <p:nvPr/>
        </p:nvSpPr>
        <p:spPr>
          <a:xfrm>
            <a:off x="7226876" y="4271790"/>
            <a:ext cx="1155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MIT Logo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B4D4AD-4C45-6D48-9724-50B9294CE8EF}"/>
              </a:ext>
            </a:extLst>
          </p:cNvPr>
          <p:cNvSpPr txBox="1"/>
          <p:nvPr/>
        </p:nvSpPr>
        <p:spPr>
          <a:xfrm>
            <a:off x="4258799" y="4271790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204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-1802.6|0.6|14.9|3.5|9.9|29.9|5.2|30.8|29.8|46.2|12.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106517</TotalTime>
  <Words>702</Words>
  <Application>Microsoft Macintosh PowerPoint</Application>
  <PresentationFormat>On-screen Show (4:3)</PresentationFormat>
  <Paragraphs>184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Calibri</vt:lpstr>
      <vt:lpstr>Cambria Math</vt:lpstr>
      <vt:lpstr>cmsy10</vt:lpstr>
      <vt:lpstr>Lato</vt:lpstr>
      <vt:lpstr>Wingdings</vt:lpstr>
      <vt:lpstr>Default Design</vt:lpstr>
      <vt:lpstr>Learning-Based Low-Rank Approximations</vt:lpstr>
      <vt:lpstr>Linear Sketches</vt:lpstr>
      <vt:lpstr>Learned Linear Sketches</vt:lpstr>
      <vt:lpstr>PowerPoint Presentation</vt:lpstr>
      <vt:lpstr>PowerPoint Presentation</vt:lpstr>
      <vt:lpstr>Sarlos-ClarksonWoodruff</vt:lpstr>
      <vt:lpstr>Learning-Based Low-Rank Approximation</vt:lpstr>
      <vt:lpstr>Evaluation</vt:lpstr>
      <vt:lpstr>Results k=10</vt:lpstr>
      <vt:lpstr>Fallback  option</vt:lpstr>
      <vt:lpstr>Mixed matrices - results</vt:lpstr>
      <vt:lpstr>Conclusions/Questions</vt:lpstr>
      <vt:lpstr>Wacky idea</vt:lpstr>
    </vt:vector>
  </TitlesOfParts>
  <Company>MIT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“Industrial” sketching</dc:title>
  <dc:creator>indyk</dc:creator>
  <cp:lastModifiedBy>Microsoft Office User</cp:lastModifiedBy>
  <cp:revision>1203</cp:revision>
  <cp:lastPrinted>2017-12-09T21:06:32Z</cp:lastPrinted>
  <dcterms:created xsi:type="dcterms:W3CDTF">2011-08-12T23:29:46Z</dcterms:created>
  <dcterms:modified xsi:type="dcterms:W3CDTF">2019-08-19T17:07:32Z</dcterms:modified>
</cp:coreProperties>
</file>