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716" r:id="rId2"/>
    <p:sldMasterId id="2147483752" r:id="rId3"/>
  </p:sldMasterIdLst>
  <p:notesMasterIdLst>
    <p:notesMasterId r:id="rId48"/>
  </p:notesMasterIdLst>
  <p:sldIdLst>
    <p:sldId id="256" r:id="rId4"/>
    <p:sldId id="1447" r:id="rId5"/>
    <p:sldId id="1412" r:id="rId6"/>
    <p:sldId id="1414" r:id="rId7"/>
    <p:sldId id="1347" r:id="rId8"/>
    <p:sldId id="1363" r:id="rId9"/>
    <p:sldId id="1433" r:id="rId10"/>
    <p:sldId id="1434" r:id="rId11"/>
    <p:sldId id="1435" r:id="rId12"/>
    <p:sldId id="1438" r:id="rId13"/>
    <p:sldId id="1436" r:id="rId14"/>
    <p:sldId id="1439" r:id="rId15"/>
    <p:sldId id="1256" r:id="rId16"/>
    <p:sldId id="1257" r:id="rId17"/>
    <p:sldId id="1258" r:id="rId18"/>
    <p:sldId id="1259" r:id="rId19"/>
    <p:sldId id="1260" r:id="rId20"/>
    <p:sldId id="1261" r:id="rId21"/>
    <p:sldId id="1262" r:id="rId22"/>
    <p:sldId id="1263" r:id="rId23"/>
    <p:sldId id="1264" r:id="rId24"/>
    <p:sldId id="1265" r:id="rId25"/>
    <p:sldId id="1266" r:id="rId26"/>
    <p:sldId id="1365" r:id="rId27"/>
    <p:sldId id="1431" r:id="rId28"/>
    <p:sldId id="1366" r:id="rId29"/>
    <p:sldId id="1372" r:id="rId30"/>
    <p:sldId id="1373" r:id="rId31"/>
    <p:sldId id="1374" r:id="rId32"/>
    <p:sldId id="1386" r:id="rId33"/>
    <p:sldId id="1383" r:id="rId34"/>
    <p:sldId id="1384" r:id="rId35"/>
    <p:sldId id="1385" r:id="rId36"/>
    <p:sldId id="1388" r:id="rId37"/>
    <p:sldId id="1443" r:id="rId38"/>
    <p:sldId id="1422" r:id="rId39"/>
    <p:sldId id="1390" r:id="rId40"/>
    <p:sldId id="1446" r:id="rId41"/>
    <p:sldId id="1361" r:id="rId42"/>
    <p:sldId id="1392" r:id="rId43"/>
    <p:sldId id="1398" r:id="rId44"/>
    <p:sldId id="1402" r:id="rId45"/>
    <p:sldId id="1426" r:id="rId46"/>
    <p:sldId id="1376" r:id="rId4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0FF"/>
    <a:srgbClr val="FF7F0F"/>
    <a:srgbClr val="ED411D"/>
    <a:srgbClr val="9BBB59"/>
    <a:srgbClr val="0370C0"/>
    <a:srgbClr val="2CA02B"/>
    <a:srgbClr val="1D77B4"/>
    <a:srgbClr val="237DAA"/>
    <a:srgbClr val="3167F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2"/>
    <p:restoredTop sz="78041"/>
  </p:normalViewPr>
  <p:slideViewPr>
    <p:cSldViewPr snapToGrid="0" snapToObjects="1">
      <p:cViewPr>
        <p:scale>
          <a:sx n="143" d="100"/>
          <a:sy n="143" d="100"/>
        </p:scale>
        <p:origin x="1896" y="144"/>
      </p:cViewPr>
      <p:guideLst/>
    </p:cSldViewPr>
  </p:slideViewPr>
  <p:outlineViewPr>
    <p:cViewPr>
      <p:scale>
        <a:sx n="33" d="100"/>
        <a:sy n="33" d="100"/>
      </p:scale>
      <p:origin x="0" y="-95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155BC-9338-B54A-A97A-C35A0329E44B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067B6-79AB-F549-B831-2B835A305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2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8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48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01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63FF-E091-6744-B580-F9B9283936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2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63FF-E091-6744-B580-F9B9283936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3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3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3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0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9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71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3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2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4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4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C7C-E8F2-4647-A626-D8ED2F8C4A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143" y="0"/>
            <a:ext cx="9144000" cy="6286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5554-17B6-0A4B-BADB-2EBB486B89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2E12-925C-6740-BC08-95C6F2B22B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339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9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B7CF-485D-FA40-A83F-E9F5A5BDBD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3AD43-9F29-6045-ACA8-0E0E332B61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FAB6-8994-7544-8051-97EE846E1C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CBE1-EAA7-934B-B0D2-4386211958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6B4F-9E50-2A49-A07D-9F1D20E8A8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4250-CE8D-9045-8050-F2D683625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7A33-7DDD-9B43-BD84-ADFA3B511A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8A20-3EC2-ED4A-9E44-D229BA818A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C38D-078E-AF4F-95E8-A3104BBA07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C4F4-2295-1D4F-9632-CBA1158111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97A3-97BA-0E4B-B4E7-722A10372C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A3671-ECD7-C145-932E-F2DA001BA9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EEE7-D28E-A44D-B0F8-A042E585A8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286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A3954-80D7-F24F-B34A-E00FB26D24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286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8F5B7-278C-7E4D-B486-3193634937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286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1D73-39C5-524B-BD0D-92D10BA65B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F5905-B00E-D549-8D60-C7FE21FAFF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7A80-2A4C-2D4D-A95E-3AB5D9755A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B853-742E-8740-9DE6-68B293D79B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78EAC-CF86-014F-9175-F895EA43B5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3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4CDA9-A237-E641-874F-2F681D4C6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A39C8-0B4C-1F4F-BCDD-7013D6131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3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BB3947-3A7A-474A-BB4F-333CE1ECBE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2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ov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22.png"/><Relationship Id="rId1" Type="http://schemas.openxmlformats.org/officeDocument/2006/relationships/tags" Target="../tags/tag9.xml"/><Relationship Id="rId2" Type="http://schemas.microsoft.com/office/2007/relationships/media" Target="../media/media4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8" Type="http://schemas.openxmlformats.org/officeDocument/2006/relationships/image" Target="../media/image7.png"/><Relationship Id="rId9" Type="http://schemas.openxmlformats.org/officeDocument/2006/relationships/image" Target="../media/image8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3.xml"/><Relationship Id="rId3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5.emf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.jp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.jp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.jp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.jp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80.png"/><Relationship Id="rId5" Type="http://schemas.openxmlformats.org/officeDocument/2006/relationships/image" Target="../media/image490.png"/><Relationship Id="rId6" Type="http://schemas.openxmlformats.org/officeDocument/2006/relationships/image" Target="../media/image500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5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6.emf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.jpg"/><Relationship Id="rId5" Type="http://schemas.openxmlformats.org/officeDocument/2006/relationships/image" Target="../media/image240.png"/><Relationship Id="rId6" Type="http://schemas.openxmlformats.org/officeDocument/2006/relationships/image" Target="../media/image250.png"/><Relationship Id="rId7" Type="http://schemas.openxmlformats.org/officeDocument/2006/relationships/image" Target="../media/image260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8" Type="http://schemas.openxmlformats.org/officeDocument/2006/relationships/image" Target="../media/image67.png"/><Relationship Id="rId6" Type="http://schemas.openxmlformats.org/officeDocument/2006/relationships/image" Target="../media/image37.png"/><Relationship Id="rId7" Type="http://schemas.openxmlformats.org/officeDocument/2006/relationships/image" Target="../media/image66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png"/><Relationship Id="rId8" Type="http://schemas.openxmlformats.org/officeDocument/2006/relationships/image" Target="../media/image3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4" Type="http://schemas.microsoft.com/office/2007/relationships/media" Target="../media/media6.mp4"/><Relationship Id="rId5" Type="http://schemas.openxmlformats.org/officeDocument/2006/relationships/video" Target="../media/media6.mp4"/><Relationship Id="rId6" Type="http://schemas.openxmlformats.org/officeDocument/2006/relationships/slideLayout" Target="../slideLayouts/slideLayout24.xml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tags" Target="../tags/tag25.xml"/><Relationship Id="rId2" Type="http://schemas.microsoft.com/office/2007/relationships/media" Target="../media/media5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3.emf"/><Relationship Id="rId5" Type="http://schemas.openxmlformats.org/officeDocument/2006/relationships/image" Target="../media/image15.emf"/><Relationship Id="rId6" Type="http://schemas.openxmlformats.org/officeDocument/2006/relationships/image" Target="../media/image14.emf"/><Relationship Id="rId7" Type="http://schemas.openxmlformats.org/officeDocument/2006/relationships/image" Target="../media/image16.png"/><Relationship Id="rId8" Type="http://schemas.openxmlformats.org/officeDocument/2006/relationships/image" Target="../media/image3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17.png"/><Relationship Id="rId1" Type="http://schemas.openxmlformats.org/officeDocument/2006/relationships/tags" Target="../tags/tag6.xml"/><Relationship Id="rId2" Type="http://schemas.microsoft.com/office/2007/relationships/media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18.png"/><Relationship Id="rId1" Type="http://schemas.openxmlformats.org/officeDocument/2006/relationships/tags" Target="../tags/tag7.xml"/><Relationship Id="rId2" Type="http://schemas.microsoft.com/office/2007/relationships/media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ov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19.png"/><Relationship Id="rId1" Type="http://schemas.openxmlformats.org/officeDocument/2006/relationships/tags" Target="../tags/tag8.xml"/><Relationship Id="rId2" Type="http://schemas.microsoft.com/office/2007/relationships/media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69218"/>
            <a:ext cx="7772400" cy="1102519"/>
          </a:xfrm>
        </p:spPr>
        <p:txBody>
          <a:bodyPr>
            <a:normAutofit/>
          </a:bodyPr>
          <a:lstStyle/>
          <a:p>
            <a:r>
              <a:rPr lang="en-US" dirty="0" smtClean="0"/>
              <a:t>Learning to Schedule Through Experience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00218"/>
            <a:ext cx="6858000" cy="110584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Mohammad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Alizadeh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35" y="3771044"/>
            <a:ext cx="1131910" cy="1131910"/>
          </a:xfrm>
          <a:prstGeom prst="rect">
            <a:avLst/>
          </a:prstGeom>
        </p:spPr>
      </p:pic>
      <p:pic>
        <p:nvPicPr>
          <p:cNvPr id="7" name="Picture 4" descr="https://lh4.googleusercontent.com/QvM5yJ5s5kBdWlKOhIg0P22-NTE324qLgAxPTk2ToAZEZNuJwWuYWj1xXLDVGq2voevQNdVgkYZFIG8AZ-J-4AAzUB90hongApwwxp0cQuWxFYMTDNW88HTG9iMzIiSmpFn8PLCz6j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27" y="3958931"/>
            <a:ext cx="2409806" cy="7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7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7"/>
    </mc:Choice>
    <mc:Fallback xmlns="">
      <p:transition spd="slow" advTm="2057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37" y="842713"/>
            <a:ext cx="4281675" cy="310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" y="842713"/>
            <a:ext cx="4271148" cy="310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86D6CE-E7E6-7B43-9DF8-A4C92E1163F2}"/>
              </a:ext>
            </a:extLst>
          </p:cNvPr>
          <p:cNvSpPr txBox="1"/>
          <p:nvPr/>
        </p:nvSpPr>
        <p:spPr>
          <a:xfrm>
            <a:off x="6572337" y="321506"/>
            <a:ext cx="654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Fair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86D6CE-E7E6-7B43-9DF8-A4C92E1163F2}"/>
              </a:ext>
            </a:extLst>
          </p:cNvPr>
          <p:cNvSpPr txBox="1"/>
          <p:nvPr/>
        </p:nvSpPr>
        <p:spPr>
          <a:xfrm>
            <a:off x="1168048" y="321506"/>
            <a:ext cx="242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Shortest-Job-First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399" y="4011215"/>
            <a:ext cx="4401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Job Completion Time:</a:t>
            </a:r>
          </a:p>
          <a:p>
            <a:pPr algn="ctr"/>
            <a:r>
              <a:rPr lang="en-US" sz="2400" dirty="0" smtClean="0"/>
              <a:t>135 sec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34752" y="4011214"/>
            <a:ext cx="4401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Job Completion Time:</a:t>
            </a:r>
          </a:p>
          <a:p>
            <a:pPr algn="ctr"/>
            <a:r>
              <a:rPr lang="en-US" sz="2400" dirty="0" smtClean="0"/>
              <a:t>120 sec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9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94"/>
    </mc:Choice>
    <mc:Fallback xmlns="">
      <p:transition spd="slow" advTm="8479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decim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168" y="1078992"/>
            <a:ext cx="8442134" cy="39044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B51EEE-8377-BE45-A72B-832F69CFA994}"/>
              </a:ext>
            </a:extLst>
          </p:cNvPr>
          <p:cNvSpPr/>
          <p:nvPr/>
        </p:nvSpPr>
        <p:spPr>
          <a:xfrm>
            <a:off x="729204" y="849024"/>
            <a:ext cx="4465296" cy="39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386D6CE-E7E6-7B43-9DF8-A4C92E1163F2}"/>
              </a:ext>
            </a:extLst>
          </p:cNvPr>
          <p:cNvSpPr txBox="1"/>
          <p:nvPr/>
        </p:nvSpPr>
        <p:spPr>
          <a:xfrm>
            <a:off x="175502" y="196000"/>
            <a:ext cx="350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Scheduling policy: </a:t>
            </a:r>
            <a:r>
              <a:rPr lang="en-US" sz="2400" b="1" dirty="0" smtClean="0"/>
              <a:t>Decima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22584" y="2136457"/>
            <a:ext cx="2640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Job Completion Time:</a:t>
            </a:r>
          </a:p>
          <a:p>
            <a:pPr algn="ctr"/>
            <a:r>
              <a:rPr lang="en-US" sz="2400" dirty="0" smtClean="0"/>
              <a:t>98 sec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35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15"/>
    </mc:Choice>
    <mc:Fallback xmlns="">
      <p:transition spd="slow" advTm="5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25081" objId="2"/>
        <p14:stopEvt time="43770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37" y="842713"/>
            <a:ext cx="4281675" cy="310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8" y="842712"/>
            <a:ext cx="4255467" cy="310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86D6CE-E7E6-7B43-9DF8-A4C92E1163F2}"/>
              </a:ext>
            </a:extLst>
          </p:cNvPr>
          <p:cNvSpPr txBox="1"/>
          <p:nvPr/>
        </p:nvSpPr>
        <p:spPr>
          <a:xfrm>
            <a:off x="6572337" y="321506"/>
            <a:ext cx="654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Fair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86D6CE-E7E6-7B43-9DF8-A4C92E1163F2}"/>
              </a:ext>
            </a:extLst>
          </p:cNvPr>
          <p:cNvSpPr txBox="1"/>
          <p:nvPr/>
        </p:nvSpPr>
        <p:spPr>
          <a:xfrm>
            <a:off x="1768684" y="321506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Decima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399" y="4011215"/>
            <a:ext cx="4401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Job Completion Time:</a:t>
            </a:r>
          </a:p>
          <a:p>
            <a:pPr algn="ctr"/>
            <a:r>
              <a:rPr lang="en-US" sz="2400" dirty="0" smtClean="0"/>
              <a:t>98 sec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34752" y="4011214"/>
            <a:ext cx="4401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Job Completion Time:</a:t>
            </a:r>
          </a:p>
          <a:p>
            <a:pPr algn="ctr"/>
            <a:r>
              <a:rPr lang="en-US" sz="2400" dirty="0" smtClean="0"/>
              <a:t>120 sec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2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6"/>
    </mc:Choice>
    <mc:Fallback xmlns="">
      <p:transition spd="slow" advTm="3501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6473" y="138897"/>
            <a:ext cx="1300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/>
              <a:t>i</a:t>
            </a:r>
            <a:r>
              <a:rPr lang="en-US" sz="2800" b="1" dirty="0" smtClean="0"/>
              <a:t>t=0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741040" y="37619"/>
            <a:ext cx="1648047" cy="430887"/>
            <a:chOff x="6613448" y="37619"/>
            <a:chExt cx="1648047" cy="430887"/>
          </a:xfrm>
        </p:grpSpPr>
        <p:sp>
          <p:nvSpPr>
            <p:cNvPr id="5" name="Rectangle 4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25093" y="37619"/>
              <a:ext cx="15364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166 sec</a:t>
              </a:r>
              <a:endParaRPr lang="en-US" sz="2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9113" y="4754825"/>
            <a:ext cx="4338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charset="2"/>
              <a:buChar char="²"/>
            </a:pPr>
            <a:r>
              <a:rPr lang="en-US" sz="1600" smtClean="0"/>
              <a:t>20 Spark jobs </a:t>
            </a:r>
            <a:r>
              <a:rPr lang="en-US" sz="1600" dirty="0" smtClean="0"/>
              <a:t>(TPC-H queries), 50 executors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60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1"/>
    </mc:Choice>
    <mc:Fallback xmlns="">
      <p:transition spd="slow" advTm="2576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8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300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it=3000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41040" y="37619"/>
            <a:ext cx="1648047" cy="430887"/>
            <a:chOff x="6613448" y="37619"/>
            <a:chExt cx="1648047" cy="430887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160 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82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">
        <p:fade/>
      </p:transition>
    </mc:Choice>
    <mc:Fallback xmlns="">
      <p:transition spd="med" advTm="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3163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it=6000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41040" y="37619"/>
            <a:ext cx="1648047" cy="430887"/>
            <a:chOff x="6613448" y="37619"/>
            <a:chExt cx="1648047" cy="430887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148 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08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6">
        <p:fade/>
      </p:transition>
    </mc:Choice>
    <mc:Fallback xmlns="">
      <p:transition spd="med" advTm="8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300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it=9000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83572" y="37619"/>
            <a:ext cx="1648047" cy="430887"/>
            <a:chOff x="6613448" y="37619"/>
            <a:chExt cx="1648047" cy="430887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145 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81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3">
        <p:fade/>
      </p:transition>
    </mc:Choice>
    <mc:Fallback xmlns="">
      <p:transition spd="med" advTm="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491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it=12000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83572" y="37619"/>
            <a:ext cx="1648047" cy="430887"/>
            <a:chOff x="6613448" y="37619"/>
            <a:chExt cx="1648047" cy="430887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142 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32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">
        <p:fade/>
      </p:transition>
    </mc:Choice>
    <mc:Fallback xmlns="">
      <p:transition spd="med" advTm="1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491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it=15000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83572" y="37619"/>
            <a:ext cx="1648047" cy="430887"/>
            <a:chOff x="6613448" y="37619"/>
            <a:chExt cx="1648047" cy="430887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126 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36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3">
        <p:fade/>
      </p:transition>
    </mc:Choice>
    <mc:Fallback xmlns="">
      <p:transition spd="med" advTm="8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491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it=18000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83572" y="37619"/>
            <a:ext cx="1648047" cy="430887"/>
            <a:chOff x="6613448" y="37619"/>
            <a:chExt cx="1648047" cy="430887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111 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30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70">
        <p:fade/>
      </p:transition>
    </mc:Choice>
    <mc:Fallback xmlns="">
      <p:transition spd="med" advTm="74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676"/>
            <a:ext cx="9144000" cy="555818"/>
          </a:xfrm>
        </p:spPr>
        <p:txBody>
          <a:bodyPr>
            <a:normAutofit/>
          </a:bodyPr>
          <a:lstStyle/>
          <a:p>
            <a:pPr algn="ctr"/>
            <a:r>
              <a:rPr lang="en-US" b="1" smtClean="0"/>
              <a:t>ML-Based Decision Making in </a:t>
            </a:r>
            <a:r>
              <a:rPr lang="en-US" b="1" dirty="0" smtClean="0"/>
              <a:t>Computer Systems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81168" y="803904"/>
            <a:ext cx="2199275" cy="2986952"/>
            <a:chOff x="3432096" y="799297"/>
            <a:chExt cx="2829210" cy="4067688"/>
          </a:xfrm>
        </p:grpSpPr>
        <p:sp>
          <p:nvSpPr>
            <p:cNvPr id="11" name="TextBox 10"/>
            <p:cNvSpPr txBox="1"/>
            <p:nvPr/>
          </p:nvSpPr>
          <p:spPr>
            <a:xfrm>
              <a:off x="3432096" y="799297"/>
              <a:ext cx="2511142" cy="1173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prstClr val="black"/>
                  </a:solidFill>
                </a:rPr>
                <a:t>Cluster scheduling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(Decima)</a:t>
              </a:r>
              <a:endParaRPr lang="en-US" sz="1800" dirty="0" smtClean="0">
                <a:solidFill>
                  <a:prstClr val="black"/>
                </a:solidFill>
              </a:endParaRPr>
            </a:p>
            <a:p>
              <a:pPr algn="ctr"/>
              <a:endParaRPr lang="en-US" sz="16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464932" y="1825550"/>
              <a:ext cx="2796374" cy="3041435"/>
              <a:chOff x="4781102" y="2063136"/>
              <a:chExt cx="3750737" cy="270412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910469" y="2063136"/>
                <a:ext cx="3621370" cy="2704127"/>
                <a:chOff x="2918905" y="1611089"/>
                <a:chExt cx="5430855" cy="4055293"/>
              </a:xfrm>
            </p:grpSpPr>
            <p:grpSp>
              <p:nvGrpSpPr>
                <p:cNvPr id="205" name="Group 204"/>
                <p:cNvGrpSpPr/>
                <p:nvPr/>
              </p:nvGrpSpPr>
              <p:grpSpPr>
                <a:xfrm>
                  <a:off x="2918905" y="1611089"/>
                  <a:ext cx="1330308" cy="4055293"/>
                  <a:chOff x="3025585" y="1535826"/>
                  <a:chExt cx="1330308" cy="4055293"/>
                </a:xfrm>
              </p:grpSpPr>
              <p:grpSp>
                <p:nvGrpSpPr>
                  <p:cNvPr id="206" name="Group 205"/>
                  <p:cNvGrpSpPr/>
                  <p:nvPr/>
                </p:nvGrpSpPr>
                <p:grpSpPr>
                  <a:xfrm>
                    <a:off x="3105336" y="2047852"/>
                    <a:ext cx="829341" cy="1278716"/>
                    <a:chOff x="3105337" y="2185792"/>
                    <a:chExt cx="829341" cy="1278716"/>
                  </a:xfrm>
                </p:grpSpPr>
                <p:sp>
                  <p:nvSpPr>
                    <p:cNvPr id="222" name="Oval 221"/>
                    <p:cNvSpPr/>
                    <p:nvPr/>
                  </p:nvSpPr>
                  <p:spPr>
                    <a:xfrm>
                      <a:off x="3658231" y="2185795"/>
                      <a:ext cx="276447" cy="276447"/>
                    </a:xfrm>
                    <a:prstGeom prst="ellipse">
                      <a:avLst/>
                    </a:prstGeom>
                    <a:solidFill>
                      <a:srgbClr val="FF9300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23" name="Oval 222"/>
                    <p:cNvSpPr/>
                    <p:nvPr/>
                  </p:nvSpPr>
                  <p:spPr>
                    <a:xfrm>
                      <a:off x="3105337" y="2185792"/>
                      <a:ext cx="276447" cy="276447"/>
                    </a:xfrm>
                    <a:prstGeom prst="ellipse">
                      <a:avLst/>
                    </a:prstGeom>
                    <a:solidFill>
                      <a:srgbClr val="FF9300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24" name="Oval 223"/>
                    <p:cNvSpPr/>
                    <p:nvPr/>
                  </p:nvSpPr>
                  <p:spPr>
                    <a:xfrm>
                      <a:off x="3381784" y="2686925"/>
                      <a:ext cx="276447" cy="276447"/>
                    </a:xfrm>
                    <a:prstGeom prst="ellipse">
                      <a:avLst/>
                    </a:prstGeom>
                    <a:solidFill>
                      <a:srgbClr val="FFD579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25" name="Oval 224"/>
                    <p:cNvSpPr/>
                    <p:nvPr/>
                  </p:nvSpPr>
                  <p:spPr>
                    <a:xfrm>
                      <a:off x="3381785" y="3188061"/>
                      <a:ext cx="276447" cy="276447"/>
                    </a:xfrm>
                    <a:prstGeom prst="ellipse">
                      <a:avLst/>
                    </a:prstGeom>
                    <a:solidFill>
                      <a:srgbClr val="FFD579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226" name="Straight Arrow Connector 225"/>
                    <p:cNvCxnSpPr>
                      <a:stCxn id="236" idx="4"/>
                    </p:cNvCxnSpPr>
                    <p:nvPr/>
                  </p:nvCxnSpPr>
                  <p:spPr>
                    <a:xfrm flipH="1">
                      <a:off x="3617746" y="2462242"/>
                      <a:ext cx="178709" cy="265168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Straight Arrow Connector 226"/>
                    <p:cNvCxnSpPr/>
                    <p:nvPr/>
                  </p:nvCxnSpPr>
                  <p:spPr>
                    <a:xfrm>
                      <a:off x="3243561" y="2462239"/>
                      <a:ext cx="178708" cy="265171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Arrow Connector 227"/>
                    <p:cNvCxnSpPr/>
                    <p:nvPr/>
                  </p:nvCxnSpPr>
                  <p:spPr>
                    <a:xfrm>
                      <a:off x="3520008" y="2963372"/>
                      <a:ext cx="1" cy="224689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7" name="Group 206"/>
                  <p:cNvGrpSpPr/>
                  <p:nvPr/>
                </p:nvGrpSpPr>
                <p:grpSpPr>
                  <a:xfrm>
                    <a:off x="3105337" y="4312410"/>
                    <a:ext cx="829341" cy="1278709"/>
                    <a:chOff x="3105337" y="4312410"/>
                    <a:chExt cx="829341" cy="1278709"/>
                  </a:xfrm>
                </p:grpSpPr>
                <p:sp>
                  <p:nvSpPr>
                    <p:cNvPr id="214" name="Oval 213"/>
                    <p:cNvSpPr/>
                    <p:nvPr/>
                  </p:nvSpPr>
                  <p:spPr>
                    <a:xfrm>
                      <a:off x="3381784" y="4312410"/>
                      <a:ext cx="276447" cy="276447"/>
                    </a:xfrm>
                    <a:prstGeom prst="ellipse">
                      <a:avLst/>
                    </a:prstGeom>
                    <a:solidFill>
                      <a:srgbClr val="0096FF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5" name="Oval 214"/>
                    <p:cNvSpPr/>
                    <p:nvPr/>
                  </p:nvSpPr>
                  <p:spPr>
                    <a:xfrm>
                      <a:off x="3105337" y="4813540"/>
                      <a:ext cx="276447" cy="276447"/>
                    </a:xfrm>
                    <a:prstGeom prst="ellipse">
                      <a:avLst/>
                    </a:prstGeom>
                    <a:solidFill>
                      <a:srgbClr val="76D6FF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6" name="Oval 215"/>
                    <p:cNvSpPr/>
                    <p:nvPr/>
                  </p:nvSpPr>
                  <p:spPr>
                    <a:xfrm>
                      <a:off x="3658231" y="4813540"/>
                      <a:ext cx="276447" cy="276447"/>
                    </a:xfrm>
                    <a:prstGeom prst="ellipse">
                      <a:avLst/>
                    </a:prstGeom>
                    <a:solidFill>
                      <a:srgbClr val="76D6FF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7" name="Oval 216"/>
                    <p:cNvSpPr/>
                    <p:nvPr/>
                  </p:nvSpPr>
                  <p:spPr>
                    <a:xfrm>
                      <a:off x="3381784" y="5314672"/>
                      <a:ext cx="276447" cy="276447"/>
                    </a:xfrm>
                    <a:prstGeom prst="ellipse">
                      <a:avLst/>
                    </a:prstGeom>
                    <a:solidFill>
                      <a:srgbClr val="76D6FF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218" name="Straight Arrow Connector 217"/>
                    <p:cNvCxnSpPr/>
                    <p:nvPr/>
                  </p:nvCxnSpPr>
                  <p:spPr>
                    <a:xfrm flipH="1">
                      <a:off x="3243561" y="4548372"/>
                      <a:ext cx="178708" cy="265168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Straight Arrow Connector 218"/>
                    <p:cNvCxnSpPr/>
                    <p:nvPr/>
                  </p:nvCxnSpPr>
                  <p:spPr>
                    <a:xfrm>
                      <a:off x="3617746" y="4548372"/>
                      <a:ext cx="178709" cy="265168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Straight Arrow Connector 219"/>
                    <p:cNvCxnSpPr/>
                    <p:nvPr/>
                  </p:nvCxnSpPr>
                  <p:spPr>
                    <a:xfrm>
                      <a:off x="3243561" y="5089987"/>
                      <a:ext cx="178708" cy="265170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Straight Arrow Connector 220"/>
                    <p:cNvCxnSpPr/>
                    <p:nvPr/>
                  </p:nvCxnSpPr>
                  <p:spPr>
                    <a:xfrm flipH="1">
                      <a:off x="3617746" y="5089987"/>
                      <a:ext cx="178709" cy="265170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9" name="TextBox 208"/>
                  <p:cNvSpPr txBox="1"/>
                  <p:nvPr/>
                </p:nvSpPr>
                <p:spPr>
                  <a:xfrm>
                    <a:off x="3025585" y="1535826"/>
                    <a:ext cx="1330308" cy="502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smtClean="0">
                        <a:solidFill>
                          <a:prstClr val="black"/>
                        </a:solidFill>
                      </a:rPr>
                      <a:t>Jobs</a:t>
                    </a:r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3469602" y="3639677"/>
                    <a:ext cx="64008" cy="293588"/>
                    <a:chOff x="2635974" y="3107581"/>
                    <a:chExt cx="64008" cy="293588"/>
                  </a:xfrm>
                </p:grpSpPr>
                <p:sp>
                  <p:nvSpPr>
                    <p:cNvPr id="211" name="Oval 210"/>
                    <p:cNvSpPr/>
                    <p:nvPr/>
                  </p:nvSpPr>
                  <p:spPr>
                    <a:xfrm>
                      <a:off x="2635974" y="3107581"/>
                      <a:ext cx="64008" cy="64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2" name="Oval 211"/>
                    <p:cNvSpPr/>
                    <p:nvPr/>
                  </p:nvSpPr>
                  <p:spPr>
                    <a:xfrm>
                      <a:off x="2635974" y="3220676"/>
                      <a:ext cx="64008" cy="64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3" name="Oval 212"/>
                    <p:cNvSpPr/>
                    <p:nvPr/>
                  </p:nvSpPr>
                  <p:spPr>
                    <a:xfrm>
                      <a:off x="2635974" y="3337161"/>
                      <a:ext cx="64008" cy="64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1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pic>
              <p:nvPicPr>
                <p:cNvPr id="229" name="Picture 22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3018" y="2344968"/>
                  <a:ext cx="698500" cy="686174"/>
                </a:xfrm>
                <a:prstGeom prst="rect">
                  <a:avLst/>
                </a:prstGeom>
              </p:spPr>
            </p:pic>
            <p:pic>
              <p:nvPicPr>
                <p:cNvPr id="230" name="Picture 22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3018" y="3474726"/>
                  <a:ext cx="698500" cy="686174"/>
                </a:xfrm>
                <a:prstGeom prst="rect">
                  <a:avLst/>
                </a:prstGeom>
              </p:spPr>
            </p:pic>
            <p:pic>
              <p:nvPicPr>
                <p:cNvPr id="231" name="Picture 23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3018" y="4830915"/>
                  <a:ext cx="698500" cy="686174"/>
                </a:xfrm>
                <a:prstGeom prst="rect">
                  <a:avLst/>
                </a:prstGeom>
              </p:spPr>
            </p:pic>
            <p:sp>
              <p:nvSpPr>
                <p:cNvPr id="232" name="TextBox 231"/>
                <p:cNvSpPr txBox="1"/>
                <p:nvPr/>
              </p:nvSpPr>
              <p:spPr>
                <a:xfrm>
                  <a:off x="6541703" y="1654582"/>
                  <a:ext cx="1808057" cy="5029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prstClr val="black"/>
                      </a:solidFill>
                    </a:rPr>
                    <a:t>Workers</a:t>
                  </a:r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33" name="Group 232"/>
                <p:cNvGrpSpPr/>
                <p:nvPr/>
              </p:nvGrpSpPr>
              <p:grpSpPr>
                <a:xfrm>
                  <a:off x="7582268" y="4349113"/>
                  <a:ext cx="64008" cy="293588"/>
                  <a:chOff x="2654376" y="3144385"/>
                  <a:chExt cx="64008" cy="293588"/>
                </a:xfrm>
              </p:grpSpPr>
              <p:sp>
                <p:nvSpPr>
                  <p:cNvPr id="234" name="Oval 233"/>
                  <p:cNvSpPr/>
                  <p:nvPr/>
                </p:nvSpPr>
                <p:spPr>
                  <a:xfrm>
                    <a:off x="2654376" y="3144385"/>
                    <a:ext cx="64008" cy="6400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5" name="Oval 234"/>
                  <p:cNvSpPr/>
                  <p:nvPr/>
                </p:nvSpPr>
                <p:spPr>
                  <a:xfrm>
                    <a:off x="2654376" y="3257480"/>
                    <a:ext cx="64008" cy="6400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2654376" y="3373965"/>
                    <a:ext cx="64008" cy="6400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100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240" name="Straight Arrow Connector 239"/>
                <p:cNvCxnSpPr>
                  <a:stCxn id="231" idx="5"/>
                </p:cNvCxnSpPr>
                <p:nvPr/>
              </p:nvCxnSpPr>
              <p:spPr>
                <a:xfrm>
                  <a:off x="3234618" y="2359077"/>
                  <a:ext cx="3832490" cy="145667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sysDash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Arrow Connector 241"/>
                <p:cNvCxnSpPr/>
                <p:nvPr/>
              </p:nvCxnSpPr>
              <p:spPr>
                <a:xfrm>
                  <a:off x="3551551" y="4525897"/>
                  <a:ext cx="3530019" cy="648104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sysDash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Arrow Connector 242"/>
                <p:cNvCxnSpPr/>
                <p:nvPr/>
              </p:nvCxnSpPr>
              <p:spPr>
                <a:xfrm flipV="1">
                  <a:off x="3551551" y="2802957"/>
                  <a:ext cx="3502757" cy="17229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sysDash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>
                <a:off x="4781102" y="3908404"/>
                <a:ext cx="247489" cy="342357"/>
                <a:chOff x="4114793" y="3202570"/>
                <a:chExt cx="370603" cy="512661"/>
              </a:xfrm>
            </p:grpSpPr>
            <p:sp>
              <p:nvSpPr>
                <p:cNvPr id="244" name="Oval 243"/>
                <p:cNvSpPr/>
                <p:nvPr/>
              </p:nvSpPr>
              <p:spPr>
                <a:xfrm>
                  <a:off x="4114793" y="3202570"/>
                  <a:ext cx="276446" cy="276447"/>
                </a:xfrm>
                <a:prstGeom prst="ellipse">
                  <a:avLst/>
                </a:prstGeom>
                <a:solidFill>
                  <a:srgbClr val="0096FF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45" name="Straight Arrow Connector 244"/>
                <p:cNvCxnSpPr/>
                <p:nvPr/>
              </p:nvCxnSpPr>
              <p:spPr>
                <a:xfrm>
                  <a:off x="4314003" y="3438532"/>
                  <a:ext cx="171393" cy="276699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4" name="TextBox 63"/>
          <p:cNvSpPr txBox="1"/>
          <p:nvPr/>
        </p:nvSpPr>
        <p:spPr>
          <a:xfrm>
            <a:off x="2394423" y="4593129"/>
            <a:ext cx="4125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RL Techniques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6257" y="817144"/>
            <a:ext cx="2324281" cy="3114204"/>
            <a:chOff x="281699" y="751618"/>
            <a:chExt cx="2788808" cy="4164149"/>
          </a:xfrm>
        </p:grpSpPr>
        <p:sp>
          <p:nvSpPr>
            <p:cNvPr id="8" name="TextBox 7"/>
            <p:cNvSpPr txBox="1"/>
            <p:nvPr/>
          </p:nvSpPr>
          <p:spPr>
            <a:xfrm>
              <a:off x="281699" y="751618"/>
              <a:ext cx="2788808" cy="8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prstClr val="black"/>
                  </a:solidFill>
                </a:rPr>
                <a:t>Video streaming</a:t>
              </a:r>
            </a:p>
            <a:p>
              <a:pPr algn="ctr"/>
              <a:r>
                <a:rPr lang="en-US" sz="1800" b="1" dirty="0" smtClean="0">
                  <a:solidFill>
                    <a:prstClr val="black"/>
                  </a:solidFill>
                </a:rPr>
                <a:t>(</a:t>
              </a:r>
              <a:r>
                <a:rPr lang="en-US" sz="1800" b="1" dirty="0" err="1" smtClean="0">
                  <a:solidFill>
                    <a:prstClr val="black"/>
                  </a:solidFill>
                </a:rPr>
                <a:t>Pensieve</a:t>
              </a:r>
              <a:r>
                <a:rPr lang="en-US" sz="1800" b="1" dirty="0" smtClean="0">
                  <a:solidFill>
                    <a:prstClr val="black"/>
                  </a:solidFill>
                </a:rPr>
                <a:t>)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626478" y="3081601"/>
              <a:ext cx="2387671" cy="1834166"/>
              <a:chOff x="4252111" y="67132"/>
              <a:chExt cx="2672786" cy="205318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2115" y="67133"/>
                <a:ext cx="2672782" cy="1761766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1429" y="796408"/>
                <a:ext cx="680599" cy="479141"/>
              </a:xfrm>
              <a:prstGeom prst="rect">
                <a:avLst/>
              </a:prstGeom>
            </p:spPr>
          </p:pic>
          <p:sp>
            <p:nvSpPr>
              <p:cNvPr id="76" name="Rectangle 75"/>
              <p:cNvSpPr/>
              <p:nvPr/>
            </p:nvSpPr>
            <p:spPr>
              <a:xfrm>
                <a:off x="4252115" y="67132"/>
                <a:ext cx="2672782" cy="1993737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252111" y="1833644"/>
                <a:ext cx="1857728" cy="23197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52111" y="1833644"/>
                <a:ext cx="1086687" cy="231971"/>
              </a:xfrm>
              <a:prstGeom prst="rect">
                <a:avLst/>
              </a:prstGeom>
              <a:solidFill>
                <a:srgbClr val="D52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252113" y="1830676"/>
                <a:ext cx="2672784" cy="231971"/>
              </a:xfrm>
              <a:prstGeom prst="rect">
                <a:avLst/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174457" y="1791292"/>
                <a:ext cx="329026" cy="32902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76200" dir="2700000" sx="83000" sy="8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270559" y="1891755"/>
                <a:ext cx="128099" cy="12809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260702" y="1283690"/>
                <a:ext cx="700900" cy="54167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prstClr val="white"/>
                    </a:solidFill>
                  </a:rPr>
                  <a:t>720P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 flipV="1">
              <a:off x="893789" y="2788310"/>
              <a:ext cx="2120360" cy="1"/>
            </a:xfrm>
            <a:prstGeom prst="straightConnector1">
              <a:avLst/>
            </a:prstGeom>
            <a:ln w="19050">
              <a:solidFill>
                <a:schemeClr val="tx1">
                  <a:alpha val="99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893789" y="1918358"/>
              <a:ext cx="0" cy="877712"/>
            </a:xfrm>
            <a:prstGeom prst="straightConnector1">
              <a:avLst/>
            </a:prstGeom>
            <a:ln w="19050">
              <a:solidFill>
                <a:schemeClr val="tx1">
                  <a:alpha val="99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540075" y="2469130"/>
              <a:ext cx="530432" cy="35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T</a:t>
              </a:r>
              <a:r>
                <a:rPr lang="en-US" sz="1200" dirty="0" smtClean="0">
                  <a:solidFill>
                    <a:prstClr val="black"/>
                  </a:solidFill>
                </a:rPr>
                <a:t>ime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158515" y="2170695"/>
              <a:ext cx="1094206" cy="327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200" smtClean="0">
                  <a:solidFill>
                    <a:prstClr val="black"/>
                  </a:solidFill>
                </a:rPr>
                <a:t>Bandwidth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8" y="1786723"/>
              <a:ext cx="2178385" cy="967676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/>
            <p:nvPr/>
          </p:nvCxnSpPr>
          <p:spPr>
            <a:xfrm>
              <a:off x="379928" y="4338985"/>
              <a:ext cx="246550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ysDash"/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72" idx="0"/>
            </p:cNvCxnSpPr>
            <p:nvPr/>
          </p:nvCxnSpPr>
          <p:spPr>
            <a:xfrm flipV="1">
              <a:off x="374057" y="2334489"/>
              <a:ext cx="167765" cy="3263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ysDash"/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374057" y="2347680"/>
              <a:ext cx="0" cy="199717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ysDash"/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>
            <a:off x="0" y="4508069"/>
            <a:ext cx="91440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702250" y="793680"/>
            <a:ext cx="22800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prstClr val="black"/>
                </a:solidFill>
              </a:rPr>
              <a:t>ML device placement 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(</a:t>
            </a:r>
            <a:r>
              <a:rPr lang="en-US" sz="1600" b="1" dirty="0" err="1" smtClean="0">
                <a:solidFill>
                  <a:prstClr val="black"/>
                </a:solidFill>
              </a:rPr>
              <a:t>PlaceTo</a:t>
            </a:r>
            <a:r>
              <a:rPr lang="en-US" sz="1600" b="1" dirty="0" smtClean="0">
                <a:solidFill>
                  <a:prstClr val="black"/>
                </a:solidFill>
              </a:rPr>
              <a:t>)</a:t>
            </a:r>
            <a:endParaRPr lang="en-US" sz="1800" dirty="0" smtClean="0">
              <a:solidFill>
                <a:prstClr val="black"/>
              </a:solidFill>
            </a:endParaRP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984521" y="770630"/>
            <a:ext cx="19836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prstClr val="black"/>
                </a:solidFill>
              </a:rPr>
              <a:t>Query optimization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(Neo)</a:t>
            </a:r>
            <a:endParaRPr lang="en-US" sz="1800" dirty="0" smtClean="0">
              <a:solidFill>
                <a:prstClr val="black"/>
              </a:solidFill>
            </a:endParaRP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7001"/>
          <a:stretch/>
        </p:blipFill>
        <p:spPr>
          <a:xfrm>
            <a:off x="6960588" y="1641085"/>
            <a:ext cx="2142820" cy="2252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6"/>
          <a:stretch/>
        </p:blipFill>
        <p:spPr>
          <a:xfrm rot="16200000">
            <a:off x="4358412" y="2209066"/>
            <a:ext cx="2984069" cy="1465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8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6"/>
    </mc:Choice>
    <mc:Fallback xmlns="">
      <p:transition spd="slow" advTm="5582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473" y="138897"/>
            <a:ext cx="1491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it=21000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741040" y="37619"/>
            <a:ext cx="1648047" cy="430887"/>
            <a:chOff x="6613448" y="37619"/>
            <a:chExt cx="1648047" cy="430887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smtClean="0"/>
                <a:t>108 </a:t>
              </a:r>
              <a:r>
                <a:rPr lang="en-US" sz="2200" dirty="0" smtClean="0"/>
                <a:t>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2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5">
        <p:fade/>
      </p:transition>
    </mc:Choice>
    <mc:Fallback xmlns="">
      <p:transition spd="med" advTm="8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491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it=24000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41040" y="37619"/>
            <a:ext cx="1711841" cy="430887"/>
            <a:chOff x="6613448" y="37619"/>
            <a:chExt cx="1711841" cy="430887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2" y="37619"/>
              <a:ext cx="16001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smtClean="0"/>
                <a:t>107 </a:t>
              </a:r>
              <a:r>
                <a:rPr lang="en-US" sz="2200" dirty="0" smtClean="0"/>
                <a:t>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40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7">
        <p:fade/>
      </p:transition>
    </mc:Choice>
    <mc:Fallback xmlns="">
      <p:transition spd="med" advTm="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491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it=27000</a:t>
            </a:r>
            <a:endParaRPr lang="en-US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6783572" y="37619"/>
            <a:ext cx="1360971" cy="430887"/>
            <a:chOff x="6613448" y="37619"/>
            <a:chExt cx="1360971" cy="430887"/>
          </a:xfrm>
        </p:grpSpPr>
        <p:sp>
          <p:nvSpPr>
            <p:cNvPr id="10" name="Rectangle 9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5093" y="37619"/>
              <a:ext cx="9197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93 sec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69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1">
        <p:fade/>
      </p:transition>
    </mc:Choice>
    <mc:Fallback xmlns="">
      <p:transition spd="med" advTm="5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77724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73" y="138897"/>
            <a:ext cx="1491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Decima</a:t>
            </a:r>
          </a:p>
          <a:p>
            <a:r>
              <a:rPr lang="en-US" sz="2800" b="1" dirty="0" smtClean="0"/>
              <a:t>it=30000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83572" y="37619"/>
            <a:ext cx="1360971" cy="430887"/>
            <a:chOff x="6613448" y="37619"/>
            <a:chExt cx="1360971" cy="430887"/>
          </a:xfrm>
        </p:grpSpPr>
        <p:sp>
          <p:nvSpPr>
            <p:cNvPr id="3" name="Rectangle 2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725093" y="37619"/>
              <a:ext cx="9197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89 sec</a:t>
              </a:r>
              <a:endParaRPr lang="en-US" sz="2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03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15">
        <p:fade/>
      </p:transition>
    </mc:Choice>
    <mc:Fallback xmlns="">
      <p:transition spd="med" advTm="192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7"/>
    </mc:Choice>
    <mc:Fallback xmlns="">
      <p:transition spd="slow" advTm="1208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>
            <a:extLst>
              <a:ext uri="{FF2B5EF4-FFF2-40B4-BE49-F238E27FC236}">
                <a16:creationId xmlns:a16="http://schemas.microsoft.com/office/drawing/2014/main" xmlns="" id="{E40C76F2-A7D4-524D-96F9-BB58E690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44" y="147837"/>
            <a:ext cx="6546361" cy="7426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Decima: Overview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B5F597-1D48-964B-AE39-2133FD622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34" y="1369648"/>
            <a:ext cx="7764532" cy="3080216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416486E-DB2F-8144-AAF8-016977B947DD}"/>
              </a:ext>
            </a:extLst>
          </p:cNvPr>
          <p:cNvSpPr/>
          <p:nvPr/>
        </p:nvSpPr>
        <p:spPr>
          <a:xfrm>
            <a:off x="364787" y="2816158"/>
            <a:ext cx="8273375" cy="232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56F80D9-7F1C-954D-BE24-8B726D83D849}"/>
              </a:ext>
            </a:extLst>
          </p:cNvPr>
          <p:cNvSpPr txBox="1"/>
          <p:nvPr/>
        </p:nvSpPr>
        <p:spPr>
          <a:xfrm>
            <a:off x="544285" y="3074536"/>
            <a:ext cx="7914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Two key challenges</a:t>
            </a:r>
            <a:endParaRPr lang="en-US" sz="2100" dirty="0"/>
          </a:p>
          <a:p>
            <a:endParaRPr lang="en-US" sz="1200" dirty="0"/>
          </a:p>
          <a:p>
            <a:r>
              <a:rPr lang="en-US" sz="2100" dirty="0"/>
              <a:t>1</a:t>
            </a:r>
            <a:r>
              <a:rPr lang="en-US" sz="2100" dirty="0" smtClean="0"/>
              <a:t>. Huge state and action space                                                                            </a:t>
            </a:r>
            <a:r>
              <a:rPr lang="en-US" sz="2100" dirty="0" smtClean="0">
                <a:solidFill>
                  <a:srgbClr val="1D00FF"/>
                </a:solidFill>
              </a:rPr>
              <a:t>→ Scalable graph neural network to express scheduling policies</a:t>
            </a:r>
            <a:endParaRPr lang="en-US" sz="2100" dirty="0">
              <a:solidFill>
                <a:srgbClr val="1D00FF"/>
              </a:solidFill>
            </a:endParaRPr>
          </a:p>
          <a:p>
            <a:endParaRPr lang="en-US" sz="600" dirty="0"/>
          </a:p>
          <a:p>
            <a:r>
              <a:rPr lang="en-US" sz="2100" dirty="0" smtClean="0"/>
              <a:t>2. Training for online job arrivals                                                                       </a:t>
            </a:r>
            <a:r>
              <a:rPr lang="en-US" sz="2100" dirty="0" smtClean="0">
                <a:solidFill>
                  <a:srgbClr val="1D00FF"/>
                </a:solidFill>
              </a:rPr>
              <a:t>→ New variance reduction techniques for RL in “input-driven” systems</a:t>
            </a:r>
            <a:endParaRPr lang="en-US" sz="2100" dirty="0">
              <a:solidFill>
                <a:srgbClr val="1D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28"/>
    </mc:Choice>
    <mc:Fallback xmlns="">
      <p:transition spd="slow" advTm="20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23 L 0 -0.19954 " pathEditMode="fixed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3016"/>
            <a:ext cx="7886700" cy="994172"/>
          </a:xfrm>
        </p:spPr>
        <p:txBody>
          <a:bodyPr/>
          <a:lstStyle/>
          <a:p>
            <a:pPr algn="ctr"/>
            <a:r>
              <a:rPr lang="en-US" b="1" dirty="0" smtClean="0"/>
              <a:t>Decima: System Design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3892" y="1491320"/>
            <a:ext cx="1655534" cy="2657450"/>
            <a:chOff x="1727300" y="2047852"/>
            <a:chExt cx="2207378" cy="3543267"/>
          </a:xfrm>
        </p:grpSpPr>
        <p:grpSp>
          <p:nvGrpSpPr>
            <p:cNvPr id="6" name="Group 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733599" y="2496797"/>
              <a:ext cx="159447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Job DAG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27300" y="4721007"/>
              <a:ext cx="1635524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Job DAG 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488004" y="3676481"/>
              <a:ext cx="64008" cy="293588"/>
              <a:chOff x="2654376" y="3144385"/>
              <a:chExt cx="64008" cy="29358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1761945" y="2900575"/>
            <a:ext cx="485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370C0"/>
                </a:solidFill>
              </a:rPr>
              <a:t>x</a:t>
            </a:r>
            <a:r>
              <a:rPr lang="en-US" sz="2000" b="1" i="1" baseline="-25000" dirty="0" smtClean="0">
                <a:solidFill>
                  <a:srgbClr val="0370C0"/>
                </a:solidFill>
              </a:rPr>
              <a:t>v</a:t>
            </a:r>
            <a:endParaRPr lang="en-US" sz="2000" b="1" i="1" baseline="-25000" dirty="0">
              <a:solidFill>
                <a:srgbClr val="03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22484" y="1726471"/>
            <a:ext cx="28932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Node features: </a:t>
            </a:r>
          </a:p>
          <a:p>
            <a:pPr marL="160020" indent="-160020">
              <a:buFont typeface="Arial" charset="0"/>
              <a:buChar char="•"/>
            </a:pPr>
            <a:r>
              <a:rPr lang="en-US" sz="2000" dirty="0" smtClean="0"/>
              <a:t># of tasks  </a:t>
            </a:r>
          </a:p>
          <a:p>
            <a:pPr marL="160020" indent="-160020">
              <a:buFont typeface="Arial" charset="0"/>
              <a:buChar char="•"/>
            </a:pPr>
            <a:r>
              <a:rPr lang="en-US" sz="2000" dirty="0" smtClean="0"/>
              <a:t>avg. task duration </a:t>
            </a:r>
          </a:p>
          <a:p>
            <a:pPr marL="160020" indent="-160020">
              <a:buFont typeface="Arial" charset="0"/>
              <a:buChar char="•"/>
            </a:pPr>
            <a:r>
              <a:rPr lang="en-US" sz="2000" dirty="0" smtClean="0"/>
              <a:t># of executors currently assigned to the node</a:t>
            </a:r>
          </a:p>
          <a:p>
            <a:pPr marL="160020" indent="-160020">
              <a:buFont typeface="Arial" charset="0"/>
              <a:buChar char="•"/>
            </a:pPr>
            <a:r>
              <a:rPr lang="en-US" sz="2000" dirty="0" smtClean="0"/>
              <a:t>are free executors local to this job?</a:t>
            </a:r>
            <a:endParaRPr lang="en-US" sz="2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5424763" y="1188884"/>
            <a:ext cx="3487797" cy="3689714"/>
            <a:chOff x="5424763" y="1188884"/>
            <a:chExt cx="3487797" cy="3689714"/>
          </a:xfrm>
        </p:grpSpPr>
        <p:grpSp>
          <p:nvGrpSpPr>
            <p:cNvPr id="42" name="Group 41"/>
            <p:cNvGrpSpPr/>
            <p:nvPr/>
          </p:nvGrpSpPr>
          <p:grpSpPr>
            <a:xfrm>
              <a:off x="5438518" y="1188884"/>
              <a:ext cx="1684892" cy="2598358"/>
              <a:chOff x="7233017" y="2450067"/>
              <a:chExt cx="2246523" cy="3464474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3017" y="2450067"/>
                <a:ext cx="698500" cy="68617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3017" y="3368825"/>
                <a:ext cx="698500" cy="68617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4729" y="5228367"/>
                <a:ext cx="698500" cy="686174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8049233" y="2608688"/>
                <a:ext cx="1418595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Executor 1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049233" y="3475042"/>
                <a:ext cx="1418595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Executor 2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060945" y="5386787"/>
                <a:ext cx="1418595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Executor 4</a:t>
                </a:r>
                <a:endParaRPr lang="en-US" sz="1600" dirty="0"/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3018" y="4287584"/>
                <a:ext cx="698500" cy="686174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8049233" y="4393803"/>
                <a:ext cx="1418595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Executor 3</a:t>
                </a: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763" y="4363968"/>
              <a:ext cx="523875" cy="514630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5709239" y="3972533"/>
              <a:ext cx="48006" cy="220191"/>
              <a:chOff x="2654376" y="3144385"/>
              <a:chExt cx="64008" cy="293588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6036925" y="4482783"/>
              <a:ext cx="1123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m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202912" y="2531550"/>
              <a:ext cx="1709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Set of identical </a:t>
              </a:r>
            </a:p>
            <a:p>
              <a:pPr algn="ctr"/>
              <a:r>
                <a:rPr lang="en-US" sz="1800" dirty="0" smtClean="0"/>
                <a:t>free executors</a:t>
              </a:r>
              <a:endParaRPr lang="en-US" sz="1800" dirty="0"/>
            </a:p>
          </p:txBody>
        </p:sp>
      </p:grpSp>
      <p:sp>
        <p:nvSpPr>
          <p:cNvPr id="61" name="Rectangle 60"/>
          <p:cNvSpPr/>
          <p:nvPr/>
        </p:nvSpPr>
        <p:spPr>
          <a:xfrm>
            <a:off x="0" y="4090401"/>
            <a:ext cx="9144000" cy="1062227"/>
          </a:xfrm>
          <a:prstGeom prst="rect">
            <a:avLst/>
          </a:prstGeom>
          <a:solidFill>
            <a:srgbClr val="CB4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Challenge: How to encode scheduling decisions as actions?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2912" y="995466"/>
            <a:ext cx="1709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Scheduling Events</a:t>
            </a:r>
            <a:endParaRPr lang="en-US" sz="1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28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42"/>
    </mc:Choice>
    <mc:Fallback xmlns="">
      <p:transition spd="slow" advTm="12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1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319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Option 1</a:t>
            </a:r>
            <a:r>
              <a:rPr lang="en-US" sz="3200" b="1" dirty="0" smtClean="0"/>
              <a:t>: </a:t>
            </a:r>
            <a:r>
              <a:rPr lang="en-US" sz="3200" b="1" dirty="0"/>
              <a:t>Assign all Executors in 1 Action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2722" y="4442809"/>
            <a:ext cx="3702872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Problem: huge </a:t>
            </a:r>
            <a:r>
              <a:rPr lang="en-US" sz="2400" b="1"/>
              <a:t>action </a:t>
            </a:r>
            <a:r>
              <a:rPr lang="en-US" sz="2400" b="1" smtClean="0"/>
              <a:t>space</a:t>
            </a:r>
            <a:endParaRPr lang="en-US" sz="24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1215465" y="1491320"/>
            <a:ext cx="1655534" cy="2657450"/>
            <a:chOff x="1727300" y="2047852"/>
            <a:chExt cx="2207378" cy="3543267"/>
          </a:xfrm>
        </p:grpSpPr>
        <p:grpSp>
          <p:nvGrpSpPr>
            <p:cNvPr id="46" name="Group 4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cxnSp>
            <p:nvCxnSpPr>
              <p:cNvPr id="107" name="Straight Arrow Connector 106"/>
              <p:cNvCxnSpPr>
                <a:stCxn id="120" idx="4"/>
              </p:cNvCxnSpPr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1733599" y="2496797"/>
              <a:ext cx="159447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Job DAG 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27300" y="4721007"/>
              <a:ext cx="1635524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Job DAG n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488004" y="3676481"/>
              <a:ext cx="64008" cy="293588"/>
              <a:chOff x="2654376" y="3144385"/>
              <a:chExt cx="64008" cy="293588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5438518" y="1188884"/>
            <a:ext cx="1684892" cy="2598358"/>
            <a:chOff x="7233017" y="2450067"/>
            <a:chExt cx="2246523" cy="346447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2450067"/>
              <a:ext cx="698500" cy="68617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3368825"/>
              <a:ext cx="698500" cy="686174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29" y="5228367"/>
              <a:ext cx="698500" cy="686174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8049233" y="2608688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049233" y="3475042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2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060945" y="5386787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Executor 4</a:t>
              </a:r>
              <a:endParaRPr lang="en-US" sz="1600" dirty="0"/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8" y="4287584"/>
              <a:ext cx="698500" cy="686174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8049233" y="4393803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3</a:t>
              </a:r>
            </a:p>
          </p:txBody>
        </p: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63" y="4363968"/>
            <a:ext cx="523875" cy="514630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5686701" y="3955721"/>
            <a:ext cx="48006" cy="220191"/>
            <a:chOff x="2654376" y="3144385"/>
            <a:chExt cx="64008" cy="293588"/>
          </a:xfrm>
        </p:grpSpPr>
        <p:sp>
          <p:nvSpPr>
            <p:cNvPr id="124" name="Oval 123"/>
            <p:cNvSpPr/>
            <p:nvPr/>
          </p:nvSpPr>
          <p:spPr>
            <a:xfrm>
              <a:off x="2654376" y="314438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25" name="Oval 124"/>
            <p:cNvSpPr/>
            <p:nvPr/>
          </p:nvSpPr>
          <p:spPr>
            <a:xfrm>
              <a:off x="2654376" y="3257480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26" name="Oval 125"/>
            <p:cNvSpPr/>
            <p:nvPr/>
          </p:nvSpPr>
          <p:spPr>
            <a:xfrm>
              <a:off x="2654376" y="337396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6036925" y="4482783"/>
            <a:ext cx="112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Executor m</a:t>
            </a:r>
          </a:p>
        </p:txBody>
      </p:sp>
      <p:cxnSp>
        <p:nvCxnSpPr>
          <p:cNvPr id="130" name="Straight Arrow Connector 129"/>
          <p:cNvCxnSpPr>
            <a:stCxn id="64" idx="5"/>
            <a:endCxn id="120" idx="1"/>
          </p:cNvCxnSpPr>
          <p:nvPr/>
        </p:nvCxnSpPr>
        <p:spPr>
          <a:xfrm>
            <a:off x="2425963" y="1668291"/>
            <a:ext cx="3012556" cy="115604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endCxn id="116" idx="1"/>
          </p:cNvCxnSpPr>
          <p:nvPr/>
        </p:nvCxnSpPr>
        <p:spPr>
          <a:xfrm>
            <a:off x="2669180" y="3303478"/>
            <a:ext cx="2778122" cy="226449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endCxn id="114" idx="1"/>
          </p:cNvCxnSpPr>
          <p:nvPr/>
        </p:nvCxnSpPr>
        <p:spPr>
          <a:xfrm flipV="1">
            <a:off x="2870998" y="1446200"/>
            <a:ext cx="2567520" cy="13365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55" idx="6"/>
          </p:cNvCxnSpPr>
          <p:nvPr/>
        </p:nvCxnSpPr>
        <p:spPr>
          <a:xfrm flipV="1">
            <a:off x="2663663" y="2188245"/>
            <a:ext cx="2761100" cy="1105161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55" idx="6"/>
          </p:cNvCxnSpPr>
          <p:nvPr/>
        </p:nvCxnSpPr>
        <p:spPr>
          <a:xfrm>
            <a:off x="2663663" y="3293406"/>
            <a:ext cx="2788009" cy="125955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5617295" y="1071400"/>
            <a:ext cx="207335" cy="207335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136" name="Oval 135"/>
          <p:cNvSpPr/>
          <p:nvPr/>
        </p:nvSpPr>
        <p:spPr>
          <a:xfrm>
            <a:off x="5631039" y="2463354"/>
            <a:ext cx="207335" cy="207335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137" name="Oval 136"/>
          <p:cNvSpPr/>
          <p:nvPr/>
        </p:nvSpPr>
        <p:spPr>
          <a:xfrm>
            <a:off x="5631525" y="1751793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138" name="Oval 137"/>
          <p:cNvSpPr/>
          <p:nvPr/>
        </p:nvSpPr>
        <p:spPr>
          <a:xfrm>
            <a:off x="5631039" y="3149265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139" name="Oval 138"/>
          <p:cNvSpPr/>
          <p:nvPr/>
        </p:nvSpPr>
        <p:spPr>
          <a:xfrm>
            <a:off x="5617295" y="4241454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0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1"/>
    </mc:Choice>
    <mc:Fallback xmlns="">
      <p:transition spd="slow" advTm="4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5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319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Option </a:t>
            </a:r>
            <a:r>
              <a:rPr lang="en-US" sz="3200" b="1" dirty="0" smtClean="0"/>
              <a:t>2: Assign 1 Executor per Action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7253" y="4431904"/>
            <a:ext cx="4238147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Problem: </a:t>
            </a:r>
            <a:r>
              <a:rPr lang="en-US" sz="2400" b="1" dirty="0" smtClean="0"/>
              <a:t>long action sequences</a:t>
            </a:r>
            <a:endParaRPr lang="en-US" sz="24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1215465" y="1491320"/>
            <a:ext cx="1655534" cy="2657450"/>
            <a:chOff x="1727300" y="2047852"/>
            <a:chExt cx="2207378" cy="3543267"/>
          </a:xfrm>
        </p:grpSpPr>
        <p:grpSp>
          <p:nvGrpSpPr>
            <p:cNvPr id="46" name="Group 4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cxnSp>
            <p:nvCxnSpPr>
              <p:cNvPr id="107" name="Straight Arrow Connector 106"/>
              <p:cNvCxnSpPr>
                <a:stCxn id="120" idx="4"/>
              </p:cNvCxnSpPr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1733599" y="2496797"/>
              <a:ext cx="159447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Job DAG 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27300" y="4721007"/>
              <a:ext cx="1635524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Job DAG n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488004" y="3676481"/>
              <a:ext cx="64008" cy="293588"/>
              <a:chOff x="2654376" y="3144385"/>
              <a:chExt cx="64008" cy="293588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5438518" y="1188884"/>
            <a:ext cx="1684892" cy="2598358"/>
            <a:chOff x="7233017" y="2450067"/>
            <a:chExt cx="2246523" cy="346447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2450067"/>
              <a:ext cx="698500" cy="68617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3368825"/>
              <a:ext cx="698500" cy="686174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29" y="5228367"/>
              <a:ext cx="698500" cy="686174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8049233" y="2608688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049233" y="3475042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2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060945" y="5386787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Executor 4</a:t>
              </a:r>
              <a:endParaRPr lang="en-US" sz="1600" dirty="0"/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8" y="4287584"/>
              <a:ext cx="698500" cy="686174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8049233" y="4393803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3</a:t>
              </a:r>
            </a:p>
          </p:txBody>
        </p: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63" y="4363968"/>
            <a:ext cx="523875" cy="514630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5686701" y="3955721"/>
            <a:ext cx="48006" cy="220191"/>
            <a:chOff x="2654376" y="3144385"/>
            <a:chExt cx="64008" cy="293588"/>
          </a:xfrm>
        </p:grpSpPr>
        <p:sp>
          <p:nvSpPr>
            <p:cNvPr id="124" name="Oval 123"/>
            <p:cNvSpPr/>
            <p:nvPr/>
          </p:nvSpPr>
          <p:spPr>
            <a:xfrm>
              <a:off x="2654376" y="314438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25" name="Oval 124"/>
            <p:cNvSpPr/>
            <p:nvPr/>
          </p:nvSpPr>
          <p:spPr>
            <a:xfrm>
              <a:off x="2654376" y="3257480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26" name="Oval 125"/>
            <p:cNvSpPr/>
            <p:nvPr/>
          </p:nvSpPr>
          <p:spPr>
            <a:xfrm>
              <a:off x="2654376" y="337396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6036925" y="4482783"/>
            <a:ext cx="112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Executor m</a:t>
            </a:r>
          </a:p>
        </p:txBody>
      </p:sp>
      <p:cxnSp>
        <p:nvCxnSpPr>
          <p:cNvPr id="130" name="Straight Arrow Connector 129"/>
          <p:cNvCxnSpPr>
            <a:stCxn id="64" idx="5"/>
            <a:endCxn id="120" idx="1"/>
          </p:cNvCxnSpPr>
          <p:nvPr/>
        </p:nvCxnSpPr>
        <p:spPr>
          <a:xfrm>
            <a:off x="2425963" y="1668291"/>
            <a:ext cx="3012556" cy="115604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endCxn id="116" idx="1"/>
          </p:cNvCxnSpPr>
          <p:nvPr/>
        </p:nvCxnSpPr>
        <p:spPr>
          <a:xfrm>
            <a:off x="2669180" y="3303478"/>
            <a:ext cx="2778122" cy="226449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endCxn id="114" idx="1"/>
          </p:cNvCxnSpPr>
          <p:nvPr/>
        </p:nvCxnSpPr>
        <p:spPr>
          <a:xfrm flipV="1">
            <a:off x="2870998" y="1446200"/>
            <a:ext cx="2567520" cy="13365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55" idx="6"/>
          </p:cNvCxnSpPr>
          <p:nvPr/>
        </p:nvCxnSpPr>
        <p:spPr>
          <a:xfrm flipV="1">
            <a:off x="2663663" y="2188245"/>
            <a:ext cx="2761100" cy="1105161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55" idx="6"/>
          </p:cNvCxnSpPr>
          <p:nvPr/>
        </p:nvCxnSpPr>
        <p:spPr>
          <a:xfrm>
            <a:off x="2663663" y="3293406"/>
            <a:ext cx="2788009" cy="125955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5617295" y="1071400"/>
            <a:ext cx="207335" cy="207335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67" name="Oval 66"/>
          <p:cNvSpPr/>
          <p:nvPr/>
        </p:nvSpPr>
        <p:spPr>
          <a:xfrm>
            <a:off x="5631039" y="2463354"/>
            <a:ext cx="207335" cy="207335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68" name="Oval 67"/>
          <p:cNvSpPr/>
          <p:nvPr/>
        </p:nvSpPr>
        <p:spPr>
          <a:xfrm>
            <a:off x="5631525" y="1751793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69" name="Oval 68"/>
          <p:cNvSpPr/>
          <p:nvPr/>
        </p:nvSpPr>
        <p:spPr>
          <a:xfrm>
            <a:off x="5631039" y="3149265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70" name="Oval 69"/>
          <p:cNvSpPr/>
          <p:nvPr/>
        </p:nvSpPr>
        <p:spPr>
          <a:xfrm>
            <a:off x="5617295" y="4241454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9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92"/>
    </mc:Choice>
    <mc:Fallback xmlns="">
      <p:transition spd="slow" advTm="10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4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319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Decima: Assign Groups of Executors per Action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5465" y="1491320"/>
            <a:ext cx="1655534" cy="2657450"/>
            <a:chOff x="1727300" y="2047852"/>
            <a:chExt cx="2207378" cy="3543267"/>
          </a:xfrm>
        </p:grpSpPr>
        <p:grpSp>
          <p:nvGrpSpPr>
            <p:cNvPr id="6" name="Group 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733599" y="2496797"/>
              <a:ext cx="159447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Job DAG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27300" y="4721007"/>
              <a:ext cx="1635524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Job DAG 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488004" y="3676481"/>
              <a:ext cx="64008" cy="293588"/>
              <a:chOff x="2654376" y="3144385"/>
              <a:chExt cx="64008" cy="29358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438518" y="1188884"/>
            <a:ext cx="1684892" cy="2598358"/>
            <a:chOff x="7233017" y="2450067"/>
            <a:chExt cx="2246523" cy="346447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2450067"/>
              <a:ext cx="698500" cy="68617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3368825"/>
              <a:ext cx="698500" cy="68617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29" y="5228367"/>
              <a:ext cx="698500" cy="6861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8049233" y="2608688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49233" y="3475042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60945" y="5386787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Executor 4</a:t>
              </a:r>
              <a:endParaRPr lang="en-US" sz="1600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8" y="4287584"/>
              <a:ext cx="698500" cy="6861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049233" y="4393803"/>
              <a:ext cx="141859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Executor 3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63" y="4363968"/>
            <a:ext cx="523875" cy="51463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686701" y="3955721"/>
            <a:ext cx="48006" cy="220191"/>
            <a:chOff x="2654376" y="3144385"/>
            <a:chExt cx="64008" cy="293588"/>
          </a:xfrm>
        </p:grpSpPr>
        <p:sp>
          <p:nvSpPr>
            <p:cNvPr id="40" name="Oval 39"/>
            <p:cNvSpPr/>
            <p:nvPr/>
          </p:nvSpPr>
          <p:spPr>
            <a:xfrm>
              <a:off x="2654376" y="314438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41" name="Oval 40"/>
            <p:cNvSpPr/>
            <p:nvPr/>
          </p:nvSpPr>
          <p:spPr>
            <a:xfrm>
              <a:off x="2654376" y="3257480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42" name="Oval 41"/>
            <p:cNvSpPr/>
            <p:nvPr/>
          </p:nvSpPr>
          <p:spPr>
            <a:xfrm>
              <a:off x="2654376" y="337396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036925" y="4482783"/>
            <a:ext cx="112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Executor m</a:t>
            </a:r>
          </a:p>
        </p:txBody>
      </p:sp>
      <p:cxnSp>
        <p:nvCxnSpPr>
          <p:cNvPr id="47" name="Straight Arrow Connector 46"/>
          <p:cNvCxnSpPr>
            <a:stCxn id="14" idx="7"/>
          </p:cNvCxnSpPr>
          <p:nvPr/>
        </p:nvCxnSpPr>
        <p:spPr>
          <a:xfrm flipV="1">
            <a:off x="2633299" y="2760798"/>
            <a:ext cx="2561148" cy="45930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632284" y="1055635"/>
            <a:ext cx="207335" cy="207335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50" name="Oval 49"/>
          <p:cNvSpPr/>
          <p:nvPr/>
        </p:nvSpPr>
        <p:spPr>
          <a:xfrm>
            <a:off x="5605571" y="4242092"/>
            <a:ext cx="207335" cy="207335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52" name="Oval 51"/>
          <p:cNvSpPr/>
          <p:nvPr/>
        </p:nvSpPr>
        <p:spPr>
          <a:xfrm>
            <a:off x="5625175" y="1748187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53" name="Oval 52"/>
          <p:cNvSpPr/>
          <p:nvPr/>
        </p:nvSpPr>
        <p:spPr>
          <a:xfrm>
            <a:off x="5627294" y="2441617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57" name="Oval 56"/>
          <p:cNvSpPr/>
          <p:nvPr/>
        </p:nvSpPr>
        <p:spPr>
          <a:xfrm>
            <a:off x="5632284" y="3145748"/>
            <a:ext cx="207335" cy="207335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59" name="Rounded Rectangle 58"/>
          <p:cNvSpPr/>
          <p:nvPr/>
        </p:nvSpPr>
        <p:spPr>
          <a:xfrm>
            <a:off x="5194447" y="957549"/>
            <a:ext cx="2032829" cy="4030620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1" name="TextBox 60"/>
          <p:cNvSpPr txBox="1"/>
          <p:nvPr/>
        </p:nvSpPr>
        <p:spPr>
          <a:xfrm>
            <a:off x="3174804" y="2985241"/>
            <a:ext cx="143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Use 3 executors</a:t>
            </a:r>
            <a:endParaRPr lang="en-US" sz="1800" dirty="0"/>
          </a:p>
        </p:txBody>
      </p:sp>
      <p:cxnSp>
        <p:nvCxnSpPr>
          <p:cNvPr id="62" name="Straight Arrow Connector 61"/>
          <p:cNvCxnSpPr>
            <a:stCxn id="22" idx="6"/>
          </p:cNvCxnSpPr>
          <p:nvPr/>
        </p:nvCxnSpPr>
        <p:spPr>
          <a:xfrm>
            <a:off x="2870998" y="1594990"/>
            <a:ext cx="2323448" cy="1115591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438603" y="1415910"/>
            <a:ext cx="143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Use 1 executor</a:t>
            </a:r>
            <a:endParaRPr lang="en-US" sz="1800" dirty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2442777" y="1655107"/>
            <a:ext cx="2737542" cy="108907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709881" y="2108214"/>
            <a:ext cx="143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Use 1 executor</a:t>
            </a:r>
            <a:endParaRPr lang="en-US" sz="1800" dirty="0"/>
          </a:p>
        </p:txBody>
      </p:sp>
      <p:sp>
        <p:nvSpPr>
          <p:cNvPr id="69" name="Rectangle 68"/>
          <p:cNvSpPr/>
          <p:nvPr/>
        </p:nvSpPr>
        <p:spPr>
          <a:xfrm>
            <a:off x="5401780" y="1024922"/>
            <a:ext cx="1674551" cy="6862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0" name="Rectangle 69"/>
          <p:cNvSpPr/>
          <p:nvPr/>
        </p:nvSpPr>
        <p:spPr>
          <a:xfrm>
            <a:off x="5341436" y="1722327"/>
            <a:ext cx="1691197" cy="209059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1" name="TextBox 70"/>
          <p:cNvSpPr txBox="1"/>
          <p:nvPr/>
        </p:nvSpPr>
        <p:spPr>
          <a:xfrm>
            <a:off x="394581" y="4402160"/>
            <a:ext cx="435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Action = (node</a:t>
            </a:r>
            <a:r>
              <a:rPr lang="en-US" sz="2400" b="1" smtClean="0"/>
              <a:t>, parallelism limit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8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27"/>
    </mc:Choice>
    <mc:Fallback xmlns="">
      <p:transition spd="slow" advTm="9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53" grpId="0" animBg="1"/>
      <p:bldP spid="57" grpId="0" animBg="1"/>
      <p:bldP spid="59" grpId="0" animBg="1"/>
      <p:bldP spid="61" grpId="0"/>
      <p:bldP spid="61" grpId="1"/>
      <p:bldP spid="65" grpId="0"/>
      <p:bldP spid="65" grpId="1"/>
      <p:bldP spid="68" grpId="0"/>
      <p:bldP spid="69" grpId="0" animBg="1"/>
      <p:bldP spid="70" grpId="0" animBg="1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Motivation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0790"/>
            <a:ext cx="8686800" cy="3596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Scheduling is a fundamental task in computer systems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Cluster management (e.g., Kubernetes, </a:t>
            </a:r>
            <a:r>
              <a:rPr lang="en-US" sz="2000" dirty="0" err="1" smtClean="0"/>
              <a:t>Mesos</a:t>
            </a:r>
            <a:r>
              <a:rPr lang="en-US" sz="2000" dirty="0" smtClean="0"/>
              <a:t>, Borg)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Data analytics frameworks (e.g., Spark, Hadoop)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ML training (e.g., </a:t>
            </a:r>
            <a:r>
              <a:rPr lang="en-US" sz="2000" dirty="0" err="1"/>
              <a:t>Tensorflow</a:t>
            </a:r>
            <a:r>
              <a:rPr lang="en-US" sz="2000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Database systems (e.g., </a:t>
            </a:r>
            <a:r>
              <a:rPr lang="en-US" sz="2000" dirty="0" err="1" smtClean="0"/>
              <a:t>Postgress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300" dirty="0"/>
          </a:p>
          <a:p>
            <a:pPr marL="0" indent="0">
              <a:buNone/>
            </a:pPr>
            <a:r>
              <a:rPr lang="en-US" sz="2400" dirty="0" smtClean="0"/>
              <a:t>Today’s systems use simple </a:t>
            </a:r>
            <a:r>
              <a:rPr lang="en-US" sz="2400" dirty="0"/>
              <a:t>generalized heuristics </a:t>
            </a:r>
          </a:p>
          <a:p>
            <a:r>
              <a:rPr lang="en-US" sz="2000" dirty="0"/>
              <a:t>FIFO, Fair, Shortest-job-first,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r>
              <a:rPr lang="en-US" sz="2000" dirty="0" smtClean="0"/>
              <a:t>Ignore workload characteristics</a:t>
            </a:r>
            <a:endParaRPr lang="en-US" sz="20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buFont typeface=".AppleSystemUIFont" charset="-120"/>
              <a:buChar char="-"/>
            </a:pPr>
            <a:endParaRPr lang="en-US" sz="800" dirty="0"/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Arial" charset="0"/>
              <a:buChar char="•"/>
            </a:pPr>
            <a:endParaRPr lang="en-US" sz="2000" dirty="0" smtClean="0"/>
          </a:p>
          <a:p>
            <a:pPr>
              <a:buFont typeface=".AppleSystemUIFont" charset="-120"/>
              <a:buChar char="-"/>
            </a:pPr>
            <a:endParaRPr lang="en-US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898" y="1118904"/>
            <a:ext cx="1437092" cy="1231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128" y="2451689"/>
            <a:ext cx="1844631" cy="670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321" y="2409253"/>
            <a:ext cx="1419566" cy="755088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736329" y="4795544"/>
            <a:ext cx="2057400" cy="273844"/>
          </a:xfrm>
        </p:spPr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6" name="Picture 4" descr="mage result for tensorf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44" y="3173791"/>
            <a:ext cx="1309990" cy="109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1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44"/>
    </mc:Choice>
    <mc:Fallback xmlns="">
      <p:transition spd="slow" advTm="6954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6"/>
    </mc:Choice>
    <mc:Fallback xmlns="">
      <p:transition spd="slow" advTm="913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Review: Policy Gradient RL Methods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683039"/>
                <a:ext cx="8229600" cy="20842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 smtClean="0"/>
                  <a:t>Basic Approach:</a:t>
                </a:r>
              </a:p>
              <a:p>
                <a:pPr marL="457200" indent="-457200">
                  <a:buAutoNum type="arabicPeriod"/>
                </a:pPr>
                <a:r>
                  <a:rPr lang="en-US" sz="2800" dirty="0" smtClean="0"/>
                  <a:t>Collect trajectories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with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marL="457200" indent="-457200">
                  <a:buAutoNum type="arabicPeriod"/>
                </a:pPr>
                <a:r>
                  <a:rPr lang="en-US" sz="2800" dirty="0" smtClean="0"/>
                  <a:t>Estimate gradient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457200" indent="-457200">
                  <a:buAutoNum type="arabicPeriod"/>
                </a:pPr>
                <a:r>
                  <a:rPr lang="en-US" sz="2800" dirty="0" smtClean="0"/>
                  <a:t>Update parameters in direction of gradient, repeat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683039"/>
                <a:ext cx="8229600" cy="2084223"/>
              </a:xfrm>
              <a:blipFill rotWithShape="0">
                <a:blip r:embed="rId4"/>
                <a:stretch>
                  <a:fillRect l="-1556" t="-2632" b="-7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" y="1164257"/>
                <a:ext cx="9144001" cy="583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ea typeface="Cambria Math" charset="0"/>
                    <a:cs typeface="Cambria Math" charset="0"/>
                  </a:rPr>
                  <a:t>maximize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d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mr-IN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is-IS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164257"/>
                <a:ext cx="9144001" cy="583814"/>
              </a:xfrm>
              <a:prstGeom prst="rect">
                <a:avLst/>
              </a:prstGeom>
              <a:blipFill rotWithShape="0">
                <a:blip r:embed="rId5"/>
                <a:stretch>
                  <a:fillRect t="-729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1838769"/>
                <a:ext cx="7696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:</a:t>
                </a:r>
                <a:r>
                  <a:rPr lang="en-US" sz="2400" dirty="0" smtClean="0"/>
                  <a:t> policy with parameters </a:t>
                </a:r>
                <a:r>
                  <a:rPr lang="en-US" sz="2400" dirty="0" err="1" smtClean="0"/>
                  <a:t>θ</a:t>
                </a:r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38769"/>
                <a:ext cx="7696705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029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957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17"/>
    </mc:Choice>
    <mc:Fallback xmlns="">
      <p:transition spd="slow" advTm="10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Review: Policy Gradient RL Methods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1128790"/>
                <a:ext cx="8482263" cy="1287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400" dirty="0" smtClean="0"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←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func>
                        <m:func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mr-IN" sz="28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is-IS" sz="2800" i="1" smtClean="0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sSup>
                                    <m:sSupPr>
                                      <m:ctrlPr>
                                        <a:rPr lang="is-IS" sz="2800" i="1" smtClean="0">
                                          <a:solidFill>
                                            <a:srgbClr val="1D00FF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1D00FF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1D00FF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800" b="0" i="1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800" b="0" i="1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  <m:r>
                                    <a:rPr lang="en-US" sz="2800" b="0" i="1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−1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1D00FF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>
                                          <a:solidFill>
                                            <a:srgbClr val="1D00FF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2800" i="1" smtClean="0">
                                              <a:solidFill>
                                                <a:srgbClr val="1D00FF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1D00FF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1D00FF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nary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28790"/>
                <a:ext cx="8482263" cy="12874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720550" y="2043970"/>
            <a:ext cx="3344745" cy="991401"/>
            <a:chOff x="1842218" y="2732943"/>
            <a:chExt cx="3344745" cy="991401"/>
          </a:xfrm>
        </p:grpSpPr>
        <p:sp>
          <p:nvSpPr>
            <p:cNvPr id="6" name="Rectangle 5"/>
            <p:cNvSpPr/>
            <p:nvPr/>
          </p:nvSpPr>
          <p:spPr>
            <a:xfrm>
              <a:off x="1842218" y="3201124"/>
              <a:ext cx="30967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2800" dirty="0" smtClean="0">
                  <a:solidFill>
                    <a:srgbClr val="1D00FF"/>
                  </a:solidFill>
                  <a:ea typeface="Cambria Math" charset="0"/>
                  <a:cs typeface="Cambria Math" charset="0"/>
                </a:rPr>
                <a:t>“return” from step </a:t>
              </a:r>
              <a:r>
                <a:rPr lang="is-IS" sz="2800" i="1" dirty="0" smtClean="0">
                  <a:solidFill>
                    <a:srgbClr val="1D00FF"/>
                  </a:solidFill>
                  <a:ea typeface="Cambria Math" charset="0"/>
                  <a:cs typeface="Cambria Math" charset="0"/>
                </a:rPr>
                <a:t>t</a:t>
              </a:r>
              <a:endParaRPr lang="en-US" sz="2800" dirty="0">
                <a:solidFill>
                  <a:srgbClr val="1D00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3875521" y="2732943"/>
              <a:ext cx="1311442" cy="468181"/>
            </a:xfrm>
            <a:prstGeom prst="straightConnector1">
              <a:avLst/>
            </a:prstGeom>
            <a:ln w="31750">
              <a:solidFill>
                <a:srgbClr val="1D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547520" y="3131265"/>
            <a:ext cx="3140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“baseline”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Expected return from state </a:t>
            </a:r>
            <a:r>
              <a:rPr lang="en-US" sz="2800" i="1" dirty="0" err="1" smtClean="0">
                <a:solidFill>
                  <a:srgbClr val="C00000"/>
                </a:solidFill>
              </a:rPr>
              <a:t>s</a:t>
            </a:r>
            <a:r>
              <a:rPr lang="en-US" sz="2800" i="1" baseline="-25000" dirty="0" err="1" smtClean="0">
                <a:solidFill>
                  <a:srgbClr val="C00000"/>
                </a:solidFill>
              </a:rPr>
              <a:t>t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6870033" y="2250623"/>
            <a:ext cx="247608" cy="880642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95736" y="3483582"/>
            <a:ext cx="5251784" cy="11581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Increase probability of actions with better-than-expected returns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2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96"/>
    </mc:Choice>
    <mc:Fallback xmlns="">
      <p:transition spd="slow" advTm="9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880"/>
            <a:ext cx="9144000" cy="994172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Training with Online Job Arrivals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0093" y="931905"/>
            <a:ext cx="2762856" cy="3835358"/>
            <a:chOff x="5146160" y="1734953"/>
            <a:chExt cx="2232837" cy="309959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160" y="1734953"/>
              <a:ext cx="2232837" cy="30995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04366" y="2732567"/>
              <a:ext cx="1026043" cy="435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Scheduler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11310" y="1191876"/>
            <a:ext cx="483026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Problems</a:t>
            </a:r>
          </a:p>
          <a:p>
            <a:endParaRPr lang="en-US" sz="3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Early in training, the learned policy is unstable, and a huge backlog of jobs accumulates with a long input sequence  </a:t>
            </a:r>
          </a:p>
          <a:p>
            <a:endParaRPr lang="en-US" sz="2000" dirty="0" smtClean="0">
              <a:solidFill>
                <a:srgbClr val="1D00FF"/>
              </a:solidFill>
            </a:endParaRPr>
          </a:p>
          <a:p>
            <a:endParaRPr lang="en-US" sz="2000" dirty="0">
              <a:solidFill>
                <a:srgbClr val="1D00FF"/>
              </a:solidFill>
            </a:endParaRPr>
          </a:p>
          <a:p>
            <a:endParaRPr lang="en-US" sz="2000" dirty="0">
              <a:solidFill>
                <a:srgbClr val="1D00F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 smtClean="0"/>
              <a:t>Variance caused by random job arrival process confuses RL training algorithms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734646"/>
            <a:ext cx="460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D00FF"/>
                </a:solidFill>
              </a:rPr>
              <a:t>→ start with short input sequence, and increase gradually </a:t>
            </a:r>
            <a:r>
              <a:rPr lang="en-US" sz="2000" dirty="0">
                <a:solidFill>
                  <a:srgbClr val="C00000"/>
                </a:solidFill>
              </a:rPr>
              <a:t>(curriculum learning)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7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39"/>
    </mc:Choice>
    <mc:Fallback xmlns="">
      <p:transition spd="slow" advTm="18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04899"/>
          </a:xfrm>
        </p:spPr>
        <p:txBody>
          <a:bodyPr/>
          <a:lstStyle/>
          <a:p>
            <a:pPr algn="ctr"/>
            <a:r>
              <a:rPr lang="en-US" b="1" dirty="0" smtClean="0"/>
              <a:t>RL in “Input-Driven” Environments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82479" y="1409262"/>
            <a:ext cx="1134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Job size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889496" y="3424551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Time</a:t>
            </a:r>
            <a:endParaRPr lang="en-US" sz="2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1562438" y="2139715"/>
            <a:ext cx="2471394" cy="1545996"/>
            <a:chOff x="1583703" y="2413262"/>
            <a:chExt cx="2471394" cy="1545996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1583703" y="3044858"/>
              <a:ext cx="0" cy="914400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83237" y="2413262"/>
              <a:ext cx="7856" cy="1545996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403835" y="3582186"/>
              <a:ext cx="3142" cy="377072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2724346" y="3770722"/>
              <a:ext cx="0" cy="188536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3186260" y="3502058"/>
              <a:ext cx="0" cy="457200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3684308" y="3044858"/>
              <a:ext cx="0" cy="914400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2575088" y="3412503"/>
              <a:ext cx="0" cy="546755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4053526" y="3685880"/>
              <a:ext cx="1571" cy="273378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194875" y="3835201"/>
              <a:ext cx="0" cy="124057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888503" y="2389409"/>
            <a:ext cx="306371" cy="1551119"/>
            <a:chOff x="3909767" y="1928380"/>
            <a:chExt cx="306371" cy="2185649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4053526" y="1928380"/>
              <a:ext cx="0" cy="140928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909767" y="3652364"/>
              <a:ext cx="306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522455" y="1009667"/>
            <a:ext cx="2262434" cy="2685472"/>
            <a:chOff x="4543719" y="1283213"/>
            <a:chExt cx="2262434" cy="2685472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4543719" y="1998482"/>
              <a:ext cx="0" cy="1962347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4718858" y="2215299"/>
              <a:ext cx="0" cy="1743960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 flipV="1">
              <a:off x="4911365" y="1682806"/>
              <a:ext cx="0" cy="2285879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5089646" y="2488676"/>
              <a:ext cx="828" cy="1470583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400731" y="1283213"/>
              <a:ext cx="11240" cy="2676045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872071" y="2762054"/>
              <a:ext cx="828" cy="1206631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 flipV="1">
              <a:off x="6080289" y="2337847"/>
              <a:ext cx="0" cy="1621411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 flipV="1">
              <a:off x="6806153" y="3044858"/>
              <a:ext cx="0" cy="914400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4428188" y="3091823"/>
            <a:ext cx="2771480" cy="603317"/>
            <a:chOff x="4449452" y="3365369"/>
            <a:chExt cx="2771480" cy="603317"/>
          </a:xfrm>
        </p:grpSpPr>
        <p:cxnSp>
          <p:nvCxnSpPr>
            <p:cNvPr id="82" name="Straight Connector 81"/>
            <p:cNvCxnSpPr/>
            <p:nvPr/>
          </p:nvCxnSpPr>
          <p:spPr>
            <a:xfrm flipH="1" flipV="1">
              <a:off x="4449452" y="3582186"/>
              <a:ext cx="0" cy="370790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5260157" y="3767581"/>
              <a:ext cx="1571" cy="193249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5778631" y="3365369"/>
              <a:ext cx="3142" cy="595461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6235831" y="3730658"/>
              <a:ext cx="0" cy="230172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482499" y="3663099"/>
              <a:ext cx="0" cy="305587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7219361" y="3582186"/>
              <a:ext cx="1571" cy="378644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6644791" y="1023037"/>
            <a:ext cx="1769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D24C48"/>
                </a:solidFill>
              </a:rPr>
              <a:t>Future </a:t>
            </a:r>
          </a:p>
          <a:p>
            <a:r>
              <a:rPr lang="en-US" sz="2400" b="1" dirty="0">
                <a:solidFill>
                  <a:srgbClr val="D24C48"/>
                </a:solidFill>
              </a:rPr>
              <a:t>workload #1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975045" y="2389408"/>
            <a:ext cx="1769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82C0"/>
                </a:solidFill>
              </a:rPr>
              <a:t>Future </a:t>
            </a:r>
          </a:p>
          <a:p>
            <a:r>
              <a:rPr lang="en-US" sz="2400" b="1" dirty="0">
                <a:solidFill>
                  <a:srgbClr val="0982C0"/>
                </a:solidFill>
              </a:rPr>
              <a:t>workload #2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1317342" y="1272451"/>
            <a:ext cx="6570483" cy="2432115"/>
            <a:chOff x="1338606" y="1545997"/>
            <a:chExt cx="6570483" cy="2432115"/>
          </a:xfrm>
        </p:grpSpPr>
        <p:cxnSp>
          <p:nvCxnSpPr>
            <p:cNvPr id="91" name="Straight Arrow Connector 90"/>
            <p:cNvCxnSpPr/>
            <p:nvPr/>
          </p:nvCxnSpPr>
          <p:spPr>
            <a:xfrm flipV="1">
              <a:off x="1348033" y="1545997"/>
              <a:ext cx="0" cy="24321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1338606" y="3968685"/>
              <a:ext cx="657048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1642473" y="1101814"/>
            <a:ext cx="2151671" cy="1307981"/>
            <a:chOff x="2203302" y="252278"/>
            <a:chExt cx="2151671" cy="1307981"/>
          </a:xfrm>
        </p:grpSpPr>
        <p:grpSp>
          <p:nvGrpSpPr>
            <p:cNvPr id="94" name="Group 93"/>
            <p:cNvGrpSpPr/>
            <p:nvPr/>
          </p:nvGrpSpPr>
          <p:grpSpPr>
            <a:xfrm rot="16200000">
              <a:off x="3889558" y="1094845"/>
              <a:ext cx="330078" cy="600749"/>
              <a:chOff x="4948391" y="4439601"/>
              <a:chExt cx="330078" cy="600749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4948392" y="4861290"/>
                <a:ext cx="330077" cy="179060"/>
              </a:xfrm>
              <a:prstGeom prst="rect">
                <a:avLst/>
              </a:prstGeom>
              <a:solidFill>
                <a:srgbClr val="C7E6BA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4948391" y="4439601"/>
                <a:ext cx="1" cy="5027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5278469" y="4439601"/>
                <a:ext cx="0" cy="5027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 rot="16200000">
              <a:off x="3889559" y="604441"/>
              <a:ext cx="330078" cy="600749"/>
              <a:chOff x="6967315" y="4441472"/>
              <a:chExt cx="330078" cy="600749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6967316" y="4668608"/>
                <a:ext cx="330077" cy="373613"/>
              </a:xfrm>
              <a:prstGeom prst="rect">
                <a:avLst/>
              </a:prstGeom>
              <a:solidFill>
                <a:srgbClr val="F8BBBA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6967315" y="4441472"/>
                <a:ext cx="1" cy="46029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7297393" y="4441472"/>
                <a:ext cx="0" cy="46029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Curved Connector 95"/>
            <p:cNvCxnSpPr/>
            <p:nvPr/>
          </p:nvCxnSpPr>
          <p:spPr>
            <a:xfrm>
              <a:off x="2639504" y="843470"/>
              <a:ext cx="1228288" cy="551749"/>
            </a:xfrm>
            <a:prstGeom prst="curvedConnector3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2203302" y="351523"/>
              <a:ext cx="13503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/>
                <a:t>action </a:t>
              </a:r>
              <a:r>
                <a:rPr lang="en-US" sz="2400" dirty="0"/>
                <a:t>a</a:t>
              </a:r>
              <a:r>
                <a:rPr lang="en-US" sz="2400" baseline="-25000" dirty="0"/>
                <a:t>t</a:t>
              </a:r>
              <a:endParaRPr lang="en-US" sz="2400" dirty="0"/>
            </a:p>
          </p:txBody>
        </p:sp>
        <p:grpSp>
          <p:nvGrpSpPr>
            <p:cNvPr id="98" name="Group 97"/>
            <p:cNvGrpSpPr/>
            <p:nvPr/>
          </p:nvGrpSpPr>
          <p:grpSpPr>
            <a:xfrm rot="16200000">
              <a:off x="3889558" y="116943"/>
              <a:ext cx="330079" cy="600750"/>
              <a:chOff x="6967315" y="4441472"/>
              <a:chExt cx="330079" cy="60075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6967317" y="4778481"/>
                <a:ext cx="330077" cy="26374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6967315" y="4441472"/>
                <a:ext cx="1" cy="46029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7297393" y="4441472"/>
                <a:ext cx="0" cy="46029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oup 109"/>
          <p:cNvGrpSpPr/>
          <p:nvPr/>
        </p:nvGrpSpPr>
        <p:grpSpPr>
          <a:xfrm>
            <a:off x="3870314" y="1087686"/>
            <a:ext cx="370910" cy="1340102"/>
            <a:chOff x="7233017" y="2450067"/>
            <a:chExt cx="698501" cy="252369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2450067"/>
              <a:ext cx="698500" cy="686174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3368825"/>
              <a:ext cx="698500" cy="686174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8" y="4287584"/>
              <a:ext cx="698500" cy="68617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53165" y="3977176"/>
                <a:ext cx="85273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/>
                  <a:t>Score for action </a:t>
                </a:r>
                <a:r>
                  <a:rPr lang="en-US" sz="2800" i="1" dirty="0" smtClean="0"/>
                  <a:t>a</a:t>
                </a:r>
                <a:r>
                  <a:rPr lang="en-US" sz="2800" i="1" baseline="-25000" dirty="0" smtClean="0"/>
                  <a:t>t  </a:t>
                </a:r>
                <a:r>
                  <a:rPr lang="en-US" sz="2800" dirty="0" smtClean="0"/>
                  <a:t>=</a:t>
                </a:r>
                <a:r>
                  <a:rPr lang="en-US" sz="2800" i="1" dirty="0" smtClean="0"/>
                  <a:t> </a:t>
                </a:r>
                <a:r>
                  <a:rPr lang="en-US" sz="2800" dirty="0" smtClean="0">
                    <a:solidFill>
                      <a:srgbClr val="1D00FF"/>
                    </a:solidFill>
                  </a:rPr>
                  <a:t>(</a:t>
                </a:r>
                <a:r>
                  <a:rPr lang="en-US" sz="2800" i="1" dirty="0" smtClean="0">
                    <a:solidFill>
                      <a:srgbClr val="1D00FF"/>
                    </a:solidFill>
                  </a:rPr>
                  <a:t>reward after a</a:t>
                </a:r>
                <a:r>
                  <a:rPr lang="en-US" sz="2800" i="1" baseline="-25000" dirty="0">
                    <a:solidFill>
                      <a:srgbClr val="1D00FF"/>
                    </a:solidFill>
                  </a:rPr>
                  <a:t>t</a:t>
                </a:r>
                <a:r>
                  <a:rPr lang="en-US" sz="2800" dirty="0" smtClean="0">
                    <a:solidFill>
                      <a:srgbClr val="1D00FF"/>
                    </a:solidFill>
                  </a:rPr>
                  <a:t>)</a:t>
                </a:r>
                <a:r>
                  <a:rPr lang="en-US" sz="2800" i="1" dirty="0" smtClean="0">
                    <a:solidFill>
                      <a:srgbClr val="1D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</m:oMath>
                </a14:m>
                <a:r>
                  <a:rPr lang="en-US" sz="2800" i="1" dirty="0" smtClean="0"/>
                  <a:t> 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(</a:t>
                </a:r>
                <a:r>
                  <a:rPr lang="en-US" sz="2800" i="1" dirty="0" smtClean="0">
                    <a:solidFill>
                      <a:srgbClr val="C00000"/>
                    </a:solidFill>
                  </a:rPr>
                  <a:t>baseline for </a:t>
                </a:r>
                <a:r>
                  <a:rPr lang="en-US" sz="2800" i="1" dirty="0" err="1" smtClean="0">
                    <a:solidFill>
                      <a:srgbClr val="C00000"/>
                    </a:solidFill>
                  </a:rPr>
                  <a:t>s</a:t>
                </a:r>
                <a:r>
                  <a:rPr lang="en-US" sz="2800" i="1" baseline="-25000" dirty="0" err="1" smtClean="0">
                    <a:solidFill>
                      <a:srgbClr val="C00000"/>
                    </a:solidFill>
                  </a:rPr>
                  <a:t>t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)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5" y="3977176"/>
                <a:ext cx="8527312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/>
              <p:cNvSpPr/>
              <p:nvPr/>
            </p:nvSpPr>
            <p:spPr>
              <a:xfrm>
                <a:off x="2974984" y="4466083"/>
                <a:ext cx="4540025" cy="574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s-IS" sz="2800" dirty="0" smtClean="0">
                    <a:ea typeface="Cambria Math" charset="0"/>
                    <a:cs typeface="Cambria Math" charset="0"/>
                  </a:rPr>
                  <a:t>=</a:t>
                </a:r>
                <a:r>
                  <a:rPr lang="is-IS" sz="2800" dirty="0" smtClean="0">
                    <a:solidFill>
                      <a:srgbClr val="1D00FF"/>
                    </a:solidFill>
                    <a:ea typeface="Cambria Math" charset="0"/>
                    <a:cs typeface="Cambria Math" charset="0"/>
                  </a:rPr>
                  <a:t>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2800" i="1" smtClean="0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is-I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rgbClr val="1D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   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     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1" name="Rectangle 1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984" y="4466083"/>
                <a:ext cx="4540025" cy="574260"/>
              </a:xfrm>
              <a:prstGeom prst="rect">
                <a:avLst/>
              </a:prstGeom>
              <a:blipFill rotWithShape="0">
                <a:blip r:embed="rId6"/>
                <a:stretch>
                  <a:fillRect l="-2685" t="-4255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6010948" y="4481549"/>
                <a:ext cx="313305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𝑏</m:t>
                      </m:r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𝑓𝑢𝑡𝑢𝑟𝑒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𝑖𝑛𝑝𝑢𝑡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948" y="4481549"/>
                <a:ext cx="3133052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/>
          <p:cNvGrpSpPr/>
          <p:nvPr/>
        </p:nvGrpSpPr>
        <p:grpSpPr>
          <a:xfrm>
            <a:off x="0" y="839543"/>
            <a:ext cx="9144000" cy="3180962"/>
            <a:chOff x="0" y="839543"/>
            <a:chExt cx="9144000" cy="3180962"/>
          </a:xfrm>
        </p:grpSpPr>
        <p:sp>
          <p:nvSpPr>
            <p:cNvPr id="129" name="Rectangle 128"/>
            <p:cNvSpPr/>
            <p:nvPr/>
          </p:nvSpPr>
          <p:spPr>
            <a:xfrm>
              <a:off x="0" y="839543"/>
              <a:ext cx="9144000" cy="3180962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0" y="2055311"/>
              <a:ext cx="9144000" cy="1008207"/>
            </a:xfrm>
            <a:prstGeom prst="rect">
              <a:avLst/>
            </a:prstGeom>
            <a:solidFill>
              <a:srgbClr val="C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Must take the future input into account </a:t>
              </a:r>
            </a:p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when scoring actions during training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1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72"/>
    </mc:Choice>
    <mc:Fallback xmlns="">
      <p:transition spd="slow" advTm="12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120" grpId="0"/>
      <p:bldP spid="121" grpId="0"/>
      <p:bldP spid="1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82857"/>
          </a:xfrm>
        </p:spPr>
        <p:txBody>
          <a:bodyPr/>
          <a:lstStyle/>
          <a:p>
            <a:pPr algn="ctr"/>
            <a:r>
              <a:rPr lang="en-US" b="1" dirty="0" smtClean="0"/>
              <a:t>“Input-Driven” Markov Decision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3888"/>
            <a:ext cx="9144000" cy="3520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Dynamics driven by an exogenous stochastic </a:t>
            </a:r>
            <a:r>
              <a:rPr lang="en-US" b="1" dirty="0" smtClean="0">
                <a:solidFill>
                  <a:srgbClr val="C00000"/>
                </a:solidFill>
              </a:rPr>
              <a:t>input process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34422" y="1721175"/>
            <a:ext cx="690650" cy="662657"/>
            <a:chOff x="3146612" y="2976282"/>
            <a:chExt cx="690650" cy="662657"/>
          </a:xfrm>
        </p:grpSpPr>
        <p:sp>
          <p:nvSpPr>
            <p:cNvPr id="20" name="Oval 19"/>
            <p:cNvSpPr/>
            <p:nvPr/>
          </p:nvSpPr>
          <p:spPr>
            <a:xfrm>
              <a:off x="3146612" y="2976282"/>
              <a:ext cx="662657" cy="66265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05066" y="3033395"/>
              <a:ext cx="6321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z</a:t>
              </a:r>
              <a:r>
                <a:rPr lang="en-US" sz="2600" baseline="-25000" dirty="0" smtClean="0"/>
                <a:t>t-1</a:t>
              </a:r>
              <a:endParaRPr lang="en-US" sz="2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18463" y="1721174"/>
            <a:ext cx="662657" cy="662657"/>
            <a:chOff x="3146612" y="2976282"/>
            <a:chExt cx="662657" cy="662657"/>
          </a:xfrm>
        </p:grpSpPr>
        <p:sp>
          <p:nvSpPr>
            <p:cNvPr id="23" name="Oval 22"/>
            <p:cNvSpPr/>
            <p:nvPr/>
          </p:nvSpPr>
          <p:spPr>
            <a:xfrm>
              <a:off x="3146612" y="2976282"/>
              <a:ext cx="662657" cy="66265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89045" y="3033395"/>
              <a:ext cx="50156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/>
                <a:t>z</a:t>
              </a:r>
              <a:r>
                <a:rPr lang="en-US" sz="2600" baseline="-25000" dirty="0" err="1" smtClean="0"/>
                <a:t>t</a:t>
              </a:r>
              <a:endParaRPr lang="en-US" sz="2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02504" y="1722304"/>
            <a:ext cx="756692" cy="662657"/>
            <a:chOff x="3146612" y="2976282"/>
            <a:chExt cx="756692" cy="662657"/>
          </a:xfrm>
        </p:grpSpPr>
        <p:sp>
          <p:nvSpPr>
            <p:cNvPr id="26" name="Oval 25"/>
            <p:cNvSpPr/>
            <p:nvPr/>
          </p:nvSpPr>
          <p:spPr>
            <a:xfrm>
              <a:off x="3146612" y="2976282"/>
              <a:ext cx="662657" cy="66265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86403" y="3033395"/>
              <a:ext cx="7169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z</a:t>
              </a:r>
              <a:r>
                <a:rPr lang="en-US" sz="2600" baseline="-25000" dirty="0" smtClean="0"/>
                <a:t>t+1</a:t>
              </a:r>
              <a:endParaRPr lang="en-US" sz="2600" dirty="0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4984076" y="2286787"/>
            <a:ext cx="915474" cy="493826"/>
          </a:xfrm>
          <a:prstGeom prst="straightConnector1">
            <a:avLst/>
          </a:prstGeom>
          <a:ln w="25400">
            <a:solidFill>
              <a:srgbClr val="03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600035" y="2286788"/>
            <a:ext cx="915474" cy="492695"/>
          </a:xfrm>
          <a:prstGeom prst="straightConnector1">
            <a:avLst/>
          </a:prstGeom>
          <a:ln w="25400">
            <a:solidFill>
              <a:srgbClr val="03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504447" y="2682439"/>
            <a:ext cx="4488891" cy="1612676"/>
            <a:chOff x="2504447" y="2682439"/>
            <a:chExt cx="4488891" cy="1612676"/>
          </a:xfrm>
        </p:grpSpPr>
        <p:grpSp>
          <p:nvGrpSpPr>
            <p:cNvPr id="10" name="Group 9"/>
            <p:cNvGrpSpPr/>
            <p:nvPr/>
          </p:nvGrpSpPr>
          <p:grpSpPr>
            <a:xfrm>
              <a:off x="3034424" y="2682440"/>
              <a:ext cx="690650" cy="662657"/>
              <a:chOff x="3146612" y="2976282"/>
              <a:chExt cx="690650" cy="662657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146612" y="2976282"/>
                <a:ext cx="662657" cy="662657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205066" y="3033395"/>
                <a:ext cx="63219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smtClean="0"/>
                  <a:t>s</a:t>
                </a:r>
                <a:r>
                  <a:rPr lang="en-US" sz="2600" baseline="-25000" dirty="0" smtClean="0"/>
                  <a:t>t-1</a:t>
                </a:r>
                <a:endParaRPr lang="en-US" sz="26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418465" y="2682439"/>
              <a:ext cx="662657" cy="662657"/>
              <a:chOff x="3146612" y="2976282"/>
              <a:chExt cx="662657" cy="662657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146612" y="2976282"/>
                <a:ext cx="662657" cy="662657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89045" y="3033395"/>
                <a:ext cx="5015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err="1" smtClean="0"/>
                  <a:t>s</a:t>
                </a:r>
                <a:r>
                  <a:rPr lang="en-US" sz="2600" baseline="-25000" dirty="0" err="1" smtClean="0"/>
                  <a:t>t</a:t>
                </a:r>
                <a:endParaRPr lang="en-US" sz="26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802506" y="2683569"/>
              <a:ext cx="756692" cy="662657"/>
              <a:chOff x="3146612" y="2976282"/>
              <a:chExt cx="756692" cy="662657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3146612" y="2976282"/>
                <a:ext cx="662657" cy="662657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86403" y="3033395"/>
                <a:ext cx="71690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smtClean="0"/>
                  <a:t>s</a:t>
                </a:r>
                <a:r>
                  <a:rPr lang="en-US" sz="2600" baseline="-25000" dirty="0" smtClean="0"/>
                  <a:t>t+1</a:t>
                </a:r>
                <a:endParaRPr lang="en-US" sz="2600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034422" y="3631329"/>
              <a:ext cx="690650" cy="662657"/>
              <a:chOff x="3146612" y="2976282"/>
              <a:chExt cx="690650" cy="662657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146612" y="2976282"/>
                <a:ext cx="662657" cy="662657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205066" y="3033395"/>
                <a:ext cx="63219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a</a:t>
                </a:r>
                <a:r>
                  <a:rPr lang="en-US" sz="2600" baseline="-25000" dirty="0" smtClean="0"/>
                  <a:t>t-1</a:t>
                </a:r>
                <a:endParaRPr lang="en-US" sz="2600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418463" y="3631328"/>
              <a:ext cx="662657" cy="662657"/>
              <a:chOff x="3146612" y="2976282"/>
              <a:chExt cx="662657" cy="662657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146612" y="2976282"/>
                <a:ext cx="662657" cy="662657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289045" y="3033395"/>
                <a:ext cx="5015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a</a:t>
                </a:r>
                <a:r>
                  <a:rPr lang="en-US" sz="2600" baseline="-25000" dirty="0" smtClean="0"/>
                  <a:t>t</a:t>
                </a:r>
                <a:endParaRPr lang="en-US" sz="26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802504" y="3632458"/>
              <a:ext cx="756692" cy="662657"/>
              <a:chOff x="3146612" y="2976282"/>
              <a:chExt cx="756692" cy="662657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3146612" y="2976282"/>
                <a:ext cx="662657" cy="662657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186403" y="3033395"/>
                <a:ext cx="71690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a</a:t>
                </a:r>
                <a:r>
                  <a:rPr lang="en-US" sz="2600" baseline="-25000" dirty="0" smtClean="0"/>
                  <a:t>t+1</a:t>
                </a:r>
                <a:endParaRPr lang="en-US" sz="2600" dirty="0"/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 flipV="1">
              <a:off x="3697081" y="3013768"/>
              <a:ext cx="721384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600035" y="3248052"/>
              <a:ext cx="915474" cy="4803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4984076" y="3249182"/>
              <a:ext cx="915474" cy="4791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081122" y="3013768"/>
              <a:ext cx="721384" cy="113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3365751" y="3345097"/>
              <a:ext cx="2" cy="2862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4749792" y="3345096"/>
              <a:ext cx="2" cy="2862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6133833" y="3346226"/>
              <a:ext cx="2" cy="2862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60"/>
            <a:stretch/>
          </p:blipFill>
          <p:spPr>
            <a:xfrm>
              <a:off x="2504447" y="2965173"/>
              <a:ext cx="393700" cy="105590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80"/>
            <a:stretch/>
          </p:blipFill>
          <p:spPr>
            <a:xfrm>
              <a:off x="6599638" y="2912419"/>
              <a:ext cx="393700" cy="1108657"/>
            </a:xfrm>
            <a:prstGeom prst="rect">
              <a:avLst/>
            </a:prstGeom>
          </p:spPr>
        </p:pic>
      </p:grpSp>
      <p:cxnSp>
        <p:nvCxnSpPr>
          <p:cNvPr id="48" name="Straight Arrow Connector 47"/>
          <p:cNvCxnSpPr/>
          <p:nvPr/>
        </p:nvCxnSpPr>
        <p:spPr>
          <a:xfrm flipV="1">
            <a:off x="3697079" y="2052503"/>
            <a:ext cx="721384" cy="1"/>
          </a:xfrm>
          <a:prstGeom prst="straightConnector1">
            <a:avLst/>
          </a:prstGeom>
          <a:ln w="25400">
            <a:solidFill>
              <a:srgbClr val="03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081120" y="2052503"/>
            <a:ext cx="721384" cy="1130"/>
          </a:xfrm>
          <a:prstGeom prst="straightConnector1">
            <a:avLst/>
          </a:prstGeom>
          <a:ln w="25400">
            <a:solidFill>
              <a:srgbClr val="03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/>
          <p:nvPr/>
        </p:nvCxnSpPr>
        <p:spPr>
          <a:xfrm rot="10800000" flipV="1">
            <a:off x="4407629" y="2229124"/>
            <a:ext cx="68844" cy="1672318"/>
          </a:xfrm>
          <a:prstGeom prst="curvedConnector3">
            <a:avLst>
              <a:gd name="adj1" fmla="val 527738"/>
            </a:avLst>
          </a:prstGeom>
          <a:ln w="25400">
            <a:solidFill>
              <a:srgbClr val="03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 rot="10800000" flipV="1">
            <a:off x="5789729" y="2229124"/>
            <a:ext cx="68844" cy="1672318"/>
          </a:xfrm>
          <a:prstGeom prst="curvedConnector3">
            <a:avLst>
              <a:gd name="adj1" fmla="val 527740"/>
            </a:avLst>
          </a:prstGeom>
          <a:ln w="25400">
            <a:solidFill>
              <a:srgbClr val="03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>
          <a:xfrm rot="10800000" flipV="1">
            <a:off x="3024951" y="2229124"/>
            <a:ext cx="68844" cy="1672318"/>
          </a:xfrm>
          <a:prstGeom prst="curvedConnector3">
            <a:avLst>
              <a:gd name="adj1" fmla="val 452555"/>
            </a:avLst>
          </a:prstGeom>
          <a:ln w="25400">
            <a:solidFill>
              <a:srgbClr val="03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5" b="91528"/>
          <a:stretch/>
        </p:blipFill>
        <p:spPr>
          <a:xfrm>
            <a:off x="2504447" y="2024508"/>
            <a:ext cx="393700" cy="22273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5" b="91528"/>
          <a:stretch/>
        </p:blipFill>
        <p:spPr>
          <a:xfrm>
            <a:off x="6598987" y="1981931"/>
            <a:ext cx="393700" cy="22273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96977" y="2620365"/>
            <a:ext cx="21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Standard MDP</a:t>
            </a:r>
            <a:endParaRPr lang="en-US" sz="2400"/>
          </a:p>
        </p:txBody>
      </p:sp>
      <p:sp>
        <p:nvSpPr>
          <p:cNvPr id="56" name="TextBox 55"/>
          <p:cNvSpPr txBox="1"/>
          <p:nvPr/>
        </p:nvSpPr>
        <p:spPr>
          <a:xfrm>
            <a:off x="515023" y="1867500"/>
            <a:ext cx="186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370C0"/>
                </a:solidFill>
              </a:rPr>
              <a:t>i</a:t>
            </a:r>
            <a:r>
              <a:rPr lang="en-US" sz="2400" dirty="0" smtClean="0">
                <a:solidFill>
                  <a:srgbClr val="0370C0"/>
                </a:solidFill>
              </a:rPr>
              <a:t>nput process</a:t>
            </a:r>
            <a:endParaRPr lang="en-US" sz="2400" dirty="0">
              <a:solidFill>
                <a:srgbClr val="0370C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6329" y="4379123"/>
            <a:ext cx="9062901" cy="611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input does not depend on the states and </a:t>
            </a:r>
            <a:r>
              <a:rPr lang="en-US" sz="2400" smtClean="0">
                <a:solidFill>
                  <a:schemeClr val="tx1"/>
                </a:solidFill>
              </a:rPr>
              <a:t>actions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60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6"/>
    </mc:Choice>
    <mc:Fallback xmlns="">
      <p:transition spd="slow" advTm="63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6" grpId="0"/>
      <p:bldP spid="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Input-Dependent Baseline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7683" y="2235056"/>
            <a:ext cx="6868632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Expected reward for trajectories from state </a:t>
            </a:r>
            <a:r>
              <a:rPr lang="en-US" sz="2400" i="1" dirty="0" err="1" smtClean="0"/>
              <a:t>s</a:t>
            </a:r>
            <a:r>
              <a:rPr lang="en-US" sz="2400" i="1" baseline="-25000" dirty="0" err="1" smtClean="0"/>
              <a:t>t</a:t>
            </a:r>
            <a:r>
              <a:rPr lang="en-US" sz="2400" baseline="-25000" dirty="0"/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with input sequence </a:t>
            </a:r>
            <a:r>
              <a:rPr lang="en-US" sz="2400" i="1" dirty="0" err="1" smtClean="0">
                <a:solidFill>
                  <a:srgbClr val="C00000"/>
                </a:solidFill>
              </a:rPr>
              <a:t>z</a:t>
            </a:r>
            <a:r>
              <a:rPr lang="en-US" sz="2400" i="1" baseline="-25000" dirty="0" err="1" smtClean="0">
                <a:solidFill>
                  <a:srgbClr val="C00000"/>
                </a:solidFill>
              </a:rPr>
              <a:t>t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i="1" dirty="0" smtClean="0">
                <a:solidFill>
                  <a:srgbClr val="C00000"/>
                </a:solidFill>
              </a:rPr>
              <a:t>z</a:t>
            </a:r>
            <a:r>
              <a:rPr lang="en-US" sz="2400" i="1" baseline="-25000" dirty="0" smtClean="0">
                <a:solidFill>
                  <a:srgbClr val="C00000"/>
                </a:solidFill>
              </a:rPr>
              <a:t>t+1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mr-IN" sz="2400" dirty="0" smtClean="0">
                <a:solidFill>
                  <a:srgbClr val="C00000"/>
                </a:solidFill>
              </a:rPr>
              <a:t>…</a:t>
            </a:r>
            <a:endParaRPr lang="en-US" sz="2400" i="1" baseline="-25000" dirty="0" smtClean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338877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Theorem: </a:t>
            </a:r>
            <a:r>
              <a:rPr lang="en-US" sz="2200" dirty="0" smtClean="0"/>
              <a:t>Input-dependent baselines reduce variance without adding bias</a:t>
            </a:r>
          </a:p>
          <a:p>
            <a:pPr algn="ctr"/>
            <a:endParaRPr lang="en-US" sz="400" dirty="0" smtClean="0"/>
          </a:p>
          <a:p>
            <a:pPr algn="ctr"/>
            <a:endParaRPr lang="en-US" sz="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91386" y="1232137"/>
                <a:ext cx="7868093" cy="574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/>
                  <a:t>Score for action </a:t>
                </a:r>
                <a:r>
                  <a:rPr lang="en-US" sz="2800" i="1" dirty="0" smtClean="0"/>
                  <a:t>a</a:t>
                </a:r>
                <a:r>
                  <a:rPr lang="en-US" sz="2800" i="1" baseline="-25000" dirty="0" smtClean="0"/>
                  <a:t>t  </a:t>
                </a:r>
                <a:r>
                  <a:rPr lang="en-US" sz="2800" dirty="0" smtClean="0"/>
                  <a:t>=</a:t>
                </a:r>
                <a:r>
                  <a:rPr lang="en-US" sz="2800" i="1" dirty="0" smtClean="0"/>
                  <a:t> </a:t>
                </a:r>
                <a:r>
                  <a:rPr lang="is-IS" sz="2800" dirty="0" smtClean="0">
                    <a:solidFill>
                      <a:srgbClr val="1D00FF"/>
                    </a:solidFill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is-I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rgbClr val="1D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1386" y="1232137"/>
                <a:ext cx="7868093" cy="574260"/>
              </a:xfrm>
              <a:prstGeom prst="rect">
                <a:avLst/>
              </a:prstGeom>
              <a:blipFill rotWithShape="0">
                <a:blip r:embed="rId6"/>
                <a:stretch>
                  <a:fillRect t="-3191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" y="1233701"/>
                <a:ext cx="9144000" cy="574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/>
                  <a:t>Score for action </a:t>
                </a:r>
                <a:r>
                  <a:rPr lang="en-US" sz="2800" i="1" dirty="0" smtClean="0"/>
                  <a:t>a</a:t>
                </a:r>
                <a:r>
                  <a:rPr lang="en-US" sz="2800" i="1" baseline="-25000" dirty="0" smtClean="0"/>
                  <a:t>t  </a:t>
                </a:r>
                <a:r>
                  <a:rPr lang="en-US" sz="2800" dirty="0" smtClean="0"/>
                  <a:t>=</a:t>
                </a:r>
                <a:r>
                  <a:rPr lang="en-US" sz="2800" i="1" dirty="0" smtClean="0"/>
                  <a:t> </a:t>
                </a:r>
                <a:r>
                  <a:rPr lang="is-IS" sz="2800" dirty="0" smtClean="0">
                    <a:solidFill>
                      <a:srgbClr val="1D00FF"/>
                    </a:solidFill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is-I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sz="2800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rgbClr val="1D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…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33701"/>
                <a:ext cx="9144000" cy="574260"/>
              </a:xfrm>
              <a:prstGeom prst="rect">
                <a:avLst/>
              </a:prstGeom>
              <a:blipFill rotWithShape="0">
                <a:blip r:embed="rId7"/>
                <a:stretch>
                  <a:fillRect t="-315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5337544" y="1806397"/>
            <a:ext cx="925033" cy="2988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6927" y="4604103"/>
            <a:ext cx="8390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Wingdings" charset="2"/>
              <a:buChar char="§"/>
            </a:pPr>
            <a:r>
              <a:rPr lang="en-US" sz="1400" dirty="0" smtClean="0"/>
              <a:t>Mao et al., Variance reduction for reinforcement learning in input-driven environments, ICLR 2019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32528" y="3934129"/>
                <a:ext cx="59856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>
                        <a:latin typeface="Cambria Math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i="0">
                                <a:latin typeface="Cambria Math" charset="0"/>
                              </a:rPr>
                              <m:t>𝛻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i="0"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800" i="0">
                                        <a:latin typeface="Cambria Math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sz="2800" i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800" i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800" i="0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sz="2800" i="0">
                                    <a:latin typeface="Cambria Math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800" i="0">
                                <a:latin typeface="Cambria Math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 smtClean="0"/>
                  <a:t> = 0</a:t>
                </a:r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528" y="3934129"/>
                <a:ext cx="5985613" cy="523220"/>
              </a:xfrm>
              <a:prstGeom prst="rect">
                <a:avLst/>
              </a:prstGeom>
              <a:blipFill rotWithShape="0">
                <a:blip r:embed="rId8"/>
                <a:stretch>
                  <a:fillRect t="-10465" r="-1120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263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1"/>
    </mc:Choice>
    <mc:Fallback xmlns="">
      <p:transition spd="slow" advTm="5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0"/>
      <p:bldP spid="7" grpId="1"/>
      <p:bldP spid="10" grpId="0"/>
      <p:bldP spid="9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"/>
    </mc:Choice>
    <mc:Fallback xmlns="">
      <p:transition spd="slow" advTm="99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2627"/>
          </a:xfrm>
        </p:spPr>
        <p:txBody>
          <a:bodyPr/>
          <a:lstStyle/>
          <a:p>
            <a:pPr algn="ctr"/>
            <a:r>
              <a:rPr lang="en-US" b="1" dirty="0" smtClean="0"/>
              <a:t>Decima vs. Baselines: Batched Arrivals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85" y="1038114"/>
            <a:ext cx="8229600" cy="83099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20 TPC-H queries sampled at random; input sizes: 2, 5, 10, 20, 50, 100 GB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35" y="1605968"/>
            <a:ext cx="6235700" cy="32131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2258066" y="1920882"/>
            <a:ext cx="759417" cy="485316"/>
          </a:xfrm>
          <a:prstGeom prst="leftArrow">
            <a:avLst>
              <a:gd name="adj1" fmla="val 57750"/>
              <a:gd name="adj2" fmla="val 48153"/>
            </a:avLst>
          </a:prstGeom>
          <a:noFill/>
          <a:ln w="11049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017554"/>
            <a:ext cx="9144000" cy="1023553"/>
          </a:xfrm>
          <a:prstGeom prst="rect">
            <a:avLst/>
          </a:prstGeom>
          <a:solidFill>
            <a:srgbClr val="CB4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Decima improves average job completion time by 21%-3.1x </a:t>
            </a:r>
          </a:p>
          <a:p>
            <a:pPr algn="ctr"/>
            <a:r>
              <a:rPr lang="en-US" sz="2400" dirty="0" smtClean="0"/>
              <a:t>over baseline schemes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44"/>
    </mc:Choice>
    <mc:Fallback xmlns="">
      <p:transition spd="slow" advTm="6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180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Decima with Online Job </a:t>
            </a:r>
            <a:r>
              <a:rPr lang="en-US" b="1" dirty="0"/>
              <a:t>Arrivals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679" y="2862831"/>
            <a:ext cx="4933507" cy="228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8" y="971047"/>
            <a:ext cx="4513104" cy="202276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5227" y="1169582"/>
            <a:ext cx="3976993" cy="2833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1000 jobs (</a:t>
            </a:r>
            <a:r>
              <a:rPr lang="en-US" sz="2200" smtClean="0"/>
              <a:t>TPC-H queries) arrive </a:t>
            </a:r>
            <a:r>
              <a:rPr lang="en-US" sz="2200" dirty="0" smtClean="0"/>
              <a:t>as a Poisson process with avg. inter-arrival time = 25 sec</a:t>
            </a:r>
            <a:endParaRPr lang="en-US" sz="2200" dirty="0"/>
          </a:p>
        </p:txBody>
      </p:sp>
      <p:sp>
        <p:nvSpPr>
          <p:cNvPr id="10" name="Rounded Rectangle 9"/>
          <p:cNvSpPr/>
          <p:nvPr/>
        </p:nvSpPr>
        <p:spPr>
          <a:xfrm>
            <a:off x="6794205" y="1004462"/>
            <a:ext cx="1052624" cy="401821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8475" y="2725749"/>
            <a:ext cx="3782740" cy="1212314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Decima achieves 28% lower average JCT than best heuristic,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and 2X better JCT in overload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9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42"/>
    </mc:Choice>
    <mc:Fallback xmlns="">
      <p:transition spd="slow" advTm="77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118"/>
            <a:ext cx="9144000" cy="6388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Decima: A Learned Cluster Scheduler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2772" y="893110"/>
            <a:ext cx="876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Learns </a:t>
            </a:r>
            <a:r>
              <a:rPr lang="en-US" sz="2400" dirty="0" smtClean="0">
                <a:solidFill>
                  <a:srgbClr val="C00000"/>
                </a:solidFill>
              </a:rPr>
              <a:t>workload-specific</a:t>
            </a:r>
            <a:r>
              <a:rPr lang="en-US" sz="2400" dirty="0" smtClean="0"/>
              <a:t> scheduling algorithms for jobs with dependencies (represented as DAGs) </a:t>
            </a:r>
            <a:endParaRPr lang="en-US" sz="2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70959" y="1918538"/>
            <a:ext cx="7857698" cy="3080970"/>
            <a:chOff x="570959" y="1918538"/>
            <a:chExt cx="7857698" cy="30809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59" y="2038690"/>
              <a:ext cx="1688282" cy="269493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43341" y="4639257"/>
              <a:ext cx="785535" cy="36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Job 1</a:t>
              </a:r>
              <a:endParaRPr lang="en-US" sz="20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854" y="1918538"/>
              <a:ext cx="1583657" cy="285636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93" y="1927114"/>
              <a:ext cx="1722721" cy="281508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801948" y="4626419"/>
              <a:ext cx="785535" cy="36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2</a:t>
              </a:r>
              <a:endParaRPr lang="en-US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62275" y="4622105"/>
              <a:ext cx="785535" cy="36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3</a:t>
              </a:r>
              <a:endParaRPr lang="en-US" sz="2000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6941917" y="3132334"/>
              <a:ext cx="590227" cy="0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flipH="1">
              <a:off x="5989058" y="3376568"/>
              <a:ext cx="1206461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smtClean="0"/>
                <a:t>Scheduler</a:t>
              </a:r>
              <a:endParaRPr lang="en-US" sz="1800" dirty="0" smtClean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27727" y="2885809"/>
              <a:ext cx="641192" cy="490581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>
            <a:xfrm flipH="1">
              <a:off x="5684700" y="3125879"/>
              <a:ext cx="456403" cy="0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triangle" w="med" len="lg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7578007" y="1923427"/>
              <a:ext cx="850650" cy="2854000"/>
              <a:chOff x="7891537" y="1144600"/>
              <a:chExt cx="904210" cy="3574326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6853" y="1144600"/>
                <a:ext cx="515171" cy="541435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6853" y="3876967"/>
                <a:ext cx="515171" cy="541435"/>
              </a:xfrm>
              <a:prstGeom prst="rect">
                <a:avLst/>
              </a:prstGeom>
            </p:spPr>
          </p:pic>
          <p:sp>
            <p:nvSpPr>
              <p:cNvPr id="42" name="Oval 41"/>
              <p:cNvSpPr/>
              <p:nvPr/>
            </p:nvSpPr>
            <p:spPr>
              <a:xfrm>
                <a:off x="8307705" y="3084673"/>
                <a:ext cx="40464" cy="4329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8307705" y="3228797"/>
                <a:ext cx="40464" cy="4329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937389" y="1696935"/>
                <a:ext cx="858358" cy="299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Executor 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891537" y="4419631"/>
                <a:ext cx="903688" cy="299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Executor m</a:t>
                </a: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6853" y="2033987"/>
                <a:ext cx="515171" cy="541435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7937389" y="2586322"/>
                <a:ext cx="8499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Executor 2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307705" y="3383377"/>
                <a:ext cx="40464" cy="4329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8307705" y="3527501"/>
                <a:ext cx="40464" cy="4329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2095408" y="1846801"/>
            <a:ext cx="6914933" cy="330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863879" y="2332346"/>
            <a:ext cx="6105644" cy="966645"/>
            <a:chOff x="1763146" y="2004241"/>
            <a:chExt cx="7055432" cy="966645"/>
          </a:xfrm>
        </p:grpSpPr>
        <p:cxnSp>
          <p:nvCxnSpPr>
            <p:cNvPr id="51" name="Straight Arrow Connector 50"/>
            <p:cNvCxnSpPr/>
            <p:nvPr/>
          </p:nvCxnSpPr>
          <p:spPr>
            <a:xfrm flipH="1">
              <a:off x="1763146" y="2225041"/>
              <a:ext cx="3237696" cy="74584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936749" y="2004241"/>
              <a:ext cx="3881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/>
                <a:t>“Stages”: </a:t>
              </a:r>
              <a:r>
                <a:rPr lang="en-US" sz="2400" dirty="0" smtClean="0"/>
                <a:t>Identical tasks that can run in parallel  </a:t>
              </a:r>
              <a:endParaRPr lang="en-US" sz="24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>
              <a:off x="2011159" y="2225041"/>
              <a:ext cx="2952674" cy="15856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600760" y="2930275"/>
            <a:ext cx="3904389" cy="1513991"/>
            <a:chOff x="1476887" y="2675581"/>
            <a:chExt cx="3904389" cy="1513991"/>
          </a:xfrm>
        </p:grpSpPr>
        <p:sp>
          <p:nvSpPr>
            <p:cNvPr id="55" name="TextBox 54"/>
            <p:cNvSpPr txBox="1"/>
            <p:nvPr/>
          </p:nvSpPr>
          <p:spPr>
            <a:xfrm>
              <a:off x="2401990" y="3727907"/>
              <a:ext cx="29792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Data dependencies 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 flipV="1">
              <a:off x="1476887" y="3270647"/>
              <a:ext cx="1996200" cy="447735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1763145" y="2675581"/>
              <a:ext cx="1731308" cy="986769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0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0"/>
    </mc:Choice>
    <mc:Fallback xmlns="">
      <p:transition spd="slow" advTm="65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601"/>
            <a:ext cx="7886700" cy="994172"/>
          </a:xfrm>
        </p:spPr>
        <p:txBody>
          <a:bodyPr/>
          <a:lstStyle/>
          <a:p>
            <a:pPr algn="ctr"/>
            <a:r>
              <a:rPr lang="en-US" b="1" dirty="0" smtClean="0"/>
              <a:t>Flexibility: Multi-Resource Scheduling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03" y="1127050"/>
            <a:ext cx="3014666" cy="3136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Industrial trace (Alibaba): </a:t>
            </a:r>
            <a:r>
              <a:rPr lang="en-US" sz="2000" dirty="0" smtClean="0"/>
              <a:t>20,000 jobs from production cluster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4 types of executors: </a:t>
            </a:r>
          </a:p>
          <a:p>
            <a:pPr marL="0" indent="0">
              <a:buNone/>
            </a:pPr>
            <a:r>
              <a:rPr lang="en-US" sz="2000" dirty="0" smtClean="0"/>
              <a:t>1 core + {0.25, 0.5, 0.75, 1} memory units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67560" y="1056564"/>
            <a:ext cx="5246831" cy="3837788"/>
            <a:chOff x="3195420" y="1056564"/>
            <a:chExt cx="4120830" cy="3014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420" y="1056564"/>
              <a:ext cx="4120830" cy="3014176"/>
            </a:xfrm>
            <a:prstGeom prst="rect">
              <a:avLst/>
            </a:prstGeom>
          </p:spPr>
        </p:pic>
        <p:sp>
          <p:nvSpPr>
            <p:cNvPr id="6" name="Left Arrow 5"/>
            <p:cNvSpPr/>
            <p:nvPr/>
          </p:nvSpPr>
          <p:spPr>
            <a:xfrm>
              <a:off x="5695566" y="1644923"/>
              <a:ext cx="872125" cy="492205"/>
            </a:xfrm>
            <a:prstGeom prst="leftArrow">
              <a:avLst>
                <a:gd name="adj1" fmla="val 57059"/>
                <a:gd name="adj2" fmla="val 55231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1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26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03"/>
    </mc:Choice>
    <mc:Fallback xmlns="">
      <p:transition spd="slow" advTm="50903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05970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Other Applications of Input-Dependent Baselines</a:t>
            </a:r>
            <a:endParaRPr lang="en-US" sz="3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4"/>
    </mc:Choice>
    <mc:Fallback xmlns="">
      <p:transition spd="slow" advTm="17574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Example: Half-Cheetah on Floating Tiles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HalfCheetah on floating tiles, meta baselin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0016" y="1513808"/>
            <a:ext cx="4160520" cy="2678240"/>
          </a:xfrm>
          <a:prstGeom prst="rect">
            <a:avLst/>
          </a:prstGeom>
        </p:spPr>
      </p:pic>
      <p:pic>
        <p:nvPicPr>
          <p:cNvPr id="6" name="HalfCheetah on floating tiles, vanilla TRPO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507" y="1522952"/>
            <a:ext cx="4157621" cy="2678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05" y="4261226"/>
            <a:ext cx="3991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Train with standard baseline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4261226"/>
            <a:ext cx="4352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Train with input-dependent baseline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0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82"/>
    </mc:Choice>
    <mc:Fallback xmlns="">
      <p:transition spd="slow" advTm="11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  <p:extLst mod="1">
    <p:ext uri="{E180D4A7-C9FB-4DFB-919C-405C955672EB}">
      <p14:showEvtLst xmlns:p14="http://schemas.microsoft.com/office/powerpoint/2010/main">
        <p14:playEvt time="80816" objId="6"/>
        <p14:pauseEvt time="98048" objId="6"/>
        <p14:playEvt time="99000" objId="5"/>
        <p14:stopEvt time="118782" objId="5"/>
        <p14:stopEvt time="118782" objId="6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88338"/>
          </a:xfrm>
        </p:spPr>
        <p:txBody>
          <a:bodyPr/>
          <a:lstStyle/>
          <a:p>
            <a:pPr algn="ctr"/>
            <a:r>
              <a:rPr lang="en-US" b="1" dirty="0" smtClean="0"/>
              <a:t>Looking Ahead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8623979" cy="3840956"/>
          </a:xfrm>
        </p:spPr>
        <p:txBody>
          <a:bodyPr>
            <a:normAutofit/>
          </a:bodyPr>
          <a:lstStyle/>
          <a:p>
            <a:r>
              <a:rPr lang="en-US" dirty="0" smtClean="0"/>
              <a:t>ML has the potential to change how we design computer systems</a:t>
            </a:r>
          </a:p>
          <a:p>
            <a:endParaRPr lang="en-US" sz="600" dirty="0" smtClean="0"/>
          </a:p>
          <a:p>
            <a:endParaRPr lang="en-US" sz="600" dirty="0"/>
          </a:p>
          <a:p>
            <a:r>
              <a:rPr lang="en-US" dirty="0" smtClean="0"/>
              <a:t>Systems are a challenging domain for ML; can lead to new techniques </a:t>
            </a:r>
          </a:p>
          <a:p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any questions remain</a:t>
            </a:r>
          </a:p>
          <a:p>
            <a:pPr lvl="1"/>
            <a:r>
              <a:rPr lang="en-US" sz="2000" dirty="0" smtClean="0"/>
              <a:t>Robustness </a:t>
            </a:r>
          </a:p>
          <a:p>
            <a:pPr lvl="1"/>
            <a:r>
              <a:rPr lang="en-US" sz="2000" dirty="0" smtClean="0"/>
              <a:t>Safe training &amp; deployment</a:t>
            </a:r>
          </a:p>
          <a:p>
            <a:pPr lvl="1"/>
            <a:r>
              <a:rPr lang="en-US" sz="2000" dirty="0" smtClean="0"/>
              <a:t>Interpretability </a:t>
            </a:r>
          </a:p>
          <a:p>
            <a:pPr lvl="1"/>
            <a:r>
              <a:rPr lang="mr-IN" sz="2000" dirty="0" smtClean="0"/>
              <a:t>…</a:t>
            </a:r>
            <a:endParaRPr lang="en-US" sz="2000" dirty="0" smtClean="0"/>
          </a:p>
          <a:p>
            <a:pPr lvl="1"/>
            <a:endParaRPr lang="en-US" sz="600" dirty="0" smtClean="0"/>
          </a:p>
          <a:p>
            <a:r>
              <a:rPr lang="en-US" dirty="0" smtClean="0"/>
              <a:t>Success </a:t>
            </a:r>
            <a:r>
              <a:rPr lang="en-US" dirty="0"/>
              <a:t>hinges </a:t>
            </a:r>
            <a:r>
              <a:rPr lang="en-US" dirty="0" smtClean="0"/>
              <a:t>on </a:t>
            </a:r>
            <a:r>
              <a:rPr lang="en-US" dirty="0"/>
              <a:t>systematic &amp; reliable design </a:t>
            </a:r>
            <a:r>
              <a:rPr lang="en-US" dirty="0" smtClean="0"/>
              <a:t>methodologies</a:t>
            </a:r>
          </a:p>
          <a:p>
            <a:endParaRPr lang="en-US" sz="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01"/>
    </mc:Choice>
    <mc:Fallback xmlns="">
      <p:transition spd="slow" advTm="8200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118"/>
            <a:ext cx="9144000" cy="6388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Decima: A Learned Cluster Scheduler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2772" y="893110"/>
            <a:ext cx="876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Learns </a:t>
            </a:r>
            <a:r>
              <a:rPr lang="en-US" sz="2400" dirty="0" smtClean="0">
                <a:solidFill>
                  <a:srgbClr val="C00000"/>
                </a:solidFill>
              </a:rPr>
              <a:t>workload-specific</a:t>
            </a:r>
            <a:r>
              <a:rPr lang="en-US" sz="2400" dirty="0" smtClean="0"/>
              <a:t> scheduling </a:t>
            </a:r>
            <a:r>
              <a:rPr lang="en-US" sz="2400" smtClean="0"/>
              <a:t>algorithms for </a:t>
            </a:r>
            <a:r>
              <a:rPr lang="en-US" sz="2400" dirty="0" smtClean="0"/>
              <a:t>jobs with dependencies (represented as DAGs)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570959" y="2038690"/>
            <a:ext cx="1688282" cy="2960818"/>
            <a:chOff x="570959" y="2038690"/>
            <a:chExt cx="1688282" cy="2960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59" y="2038690"/>
              <a:ext cx="1688282" cy="269493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43341" y="4639257"/>
              <a:ext cx="785535" cy="36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Job 1</a:t>
              </a:r>
              <a:endParaRPr lang="en-US" sz="2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671854" y="1934829"/>
            <a:ext cx="1722721" cy="3059556"/>
            <a:chOff x="2141493" y="1927114"/>
            <a:chExt cx="1722721" cy="305955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93" y="1927114"/>
              <a:ext cx="1722721" cy="281508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801948" y="4626419"/>
              <a:ext cx="785535" cy="36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2</a:t>
              </a:r>
              <a:endParaRPr lang="en-US" sz="2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2924521" y="1993040"/>
            <a:ext cx="1583657" cy="3063818"/>
            <a:chOff x="3942854" y="1918538"/>
            <a:chExt cx="1583657" cy="30638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854" y="1918538"/>
              <a:ext cx="1583657" cy="28563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462275" y="4622105"/>
              <a:ext cx="785535" cy="36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3</a:t>
              </a:r>
              <a:endParaRPr lang="en-US" sz="2000" dirty="0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H="1">
            <a:off x="6941917" y="3132334"/>
            <a:ext cx="590227" cy="0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flipH="1">
            <a:off x="5989058" y="3376568"/>
            <a:ext cx="1206461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smtClean="0"/>
              <a:t>Scheduler</a:t>
            </a:r>
            <a:endParaRPr lang="en-US" sz="1800" dirty="0" smtClean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7727" y="2885809"/>
            <a:ext cx="641192" cy="490581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>
            <a:off x="5684700" y="3125879"/>
            <a:ext cx="456403" cy="0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7578007" y="1923427"/>
            <a:ext cx="850650" cy="2854000"/>
            <a:chOff x="7891537" y="1144600"/>
            <a:chExt cx="904210" cy="357432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853" y="1144600"/>
              <a:ext cx="515171" cy="54143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853" y="3876967"/>
              <a:ext cx="515171" cy="541435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8307705" y="3084673"/>
              <a:ext cx="40464" cy="4329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8307705" y="3228797"/>
              <a:ext cx="40464" cy="4329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37389" y="1696935"/>
              <a:ext cx="858358" cy="299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Executor 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91537" y="4419631"/>
              <a:ext cx="903688" cy="299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Executor m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853" y="2033987"/>
              <a:ext cx="515171" cy="54143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937389" y="2586322"/>
              <a:ext cx="849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Executor 2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8307705" y="3383377"/>
              <a:ext cx="40464" cy="4329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307705" y="3527501"/>
              <a:ext cx="40464" cy="4329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74259" y="310627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1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519">
        <p:fade/>
      </p:transition>
    </mc:Choice>
    <mc:Fallback xmlns="">
      <p:transition spd="med" advTm="28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17284E-7 L 0.37621 -0.002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3.20988E-6 L 0.4033 0.0015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7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4792 -0.0101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Designing Optimal Schedulers is Intractable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3815"/>
            <a:ext cx="8311897" cy="3943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Must consider many factors for optimal performance:</a:t>
            </a:r>
          </a:p>
          <a:p>
            <a:r>
              <a:rPr lang="en-US" sz="2000" dirty="0" smtClean="0"/>
              <a:t>Job dependency structure</a:t>
            </a:r>
            <a:endParaRPr lang="en-US" sz="2000" dirty="0"/>
          </a:p>
          <a:p>
            <a:r>
              <a:rPr lang="en-US" sz="2000" dirty="0" smtClean="0"/>
              <a:t>Degree of parallelism</a:t>
            </a:r>
          </a:p>
          <a:p>
            <a:r>
              <a:rPr lang="en-US" sz="2000" dirty="0"/>
              <a:t>Job sizes &amp; priorities </a:t>
            </a:r>
            <a:endParaRPr lang="en-US" sz="2000" dirty="0" smtClean="0"/>
          </a:p>
          <a:p>
            <a:r>
              <a:rPr lang="en-US" sz="2000" dirty="0" smtClean="0"/>
              <a:t>Data </a:t>
            </a:r>
            <a:r>
              <a:rPr lang="en-US" sz="2000" dirty="0"/>
              <a:t>locality</a:t>
            </a:r>
          </a:p>
          <a:p>
            <a:r>
              <a:rPr lang="en-US" sz="2000" dirty="0"/>
              <a:t>Placement constraints</a:t>
            </a:r>
          </a:p>
          <a:p>
            <a:r>
              <a:rPr lang="mr-IN" sz="2000" dirty="0" smtClean="0"/>
              <a:t>…</a:t>
            </a:r>
            <a:r>
              <a:rPr lang="en-US" sz="2000" dirty="0"/>
              <a:t>.</a:t>
            </a:r>
          </a:p>
          <a:p>
            <a:endParaRPr lang="en-US" sz="1200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sz="2600" dirty="0" smtClean="0"/>
              <a:t>No </a:t>
            </a:r>
            <a:r>
              <a:rPr lang="en-US" sz="2600" dirty="0"/>
              <a:t>“one-size-fits-all” </a:t>
            </a:r>
            <a:r>
              <a:rPr lang="en-US" sz="2600" dirty="0" smtClean="0"/>
              <a:t>solution:</a:t>
            </a:r>
          </a:p>
          <a:p>
            <a:pPr marL="0" indent="0" algn="ctr">
              <a:buNone/>
            </a:pPr>
            <a:r>
              <a:rPr lang="en-US" sz="2600" dirty="0" smtClean="0"/>
              <a:t>Best </a:t>
            </a:r>
            <a:r>
              <a:rPr lang="en-US" sz="2600" dirty="0"/>
              <a:t>algorithm depends on specific </a:t>
            </a:r>
            <a:r>
              <a:rPr lang="en-US" sz="2600" dirty="0">
                <a:solidFill>
                  <a:srgbClr val="1D00FF"/>
                </a:solidFill>
              </a:rPr>
              <a:t>workload</a:t>
            </a:r>
            <a:r>
              <a:rPr lang="en-US" sz="2600" dirty="0"/>
              <a:t> and </a:t>
            </a:r>
            <a:r>
              <a:rPr lang="en-US" sz="2600" dirty="0">
                <a:solidFill>
                  <a:srgbClr val="C00000"/>
                </a:solidFill>
              </a:rPr>
              <a:t>system</a:t>
            </a:r>
          </a:p>
          <a:p>
            <a:pPr marL="0" indent="0" algn="ctr">
              <a:buNone/>
            </a:pPr>
            <a:endParaRPr lang="en-US" sz="2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3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91"/>
    </mc:Choice>
    <mc:Fallback xmlns="">
      <p:transition spd="slow" advTm="10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fifo">
            <a:hlinkClick r:id="" action="ppaction://media"/>
            <a:extLst>
              <a:ext uri="{FF2B5EF4-FFF2-40B4-BE49-F238E27FC236}">
                <a16:creationId xmlns:a16="http://schemas.microsoft.com/office/drawing/2014/main" xmlns="" id="{CB6D27D6-0BF3-6B48-A11F-FE68CDED80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663" y="1075352"/>
            <a:ext cx="8440838" cy="3903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4E7A25-9FAC-EB4B-A1D0-F443AE392088}"/>
              </a:ext>
            </a:extLst>
          </p:cNvPr>
          <p:cNvSpPr/>
          <p:nvPr/>
        </p:nvSpPr>
        <p:spPr>
          <a:xfrm>
            <a:off x="78129" y="1180618"/>
            <a:ext cx="52954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D499AA-D6A4-0847-B60C-04C09E1F9035}"/>
              </a:ext>
            </a:extLst>
          </p:cNvPr>
          <p:cNvSpPr/>
          <p:nvPr/>
        </p:nvSpPr>
        <p:spPr>
          <a:xfrm>
            <a:off x="607671" y="4650581"/>
            <a:ext cx="4870048" cy="49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C193E21-4457-2A4F-A424-179655B478DC}"/>
              </a:ext>
            </a:extLst>
          </p:cNvPr>
          <p:cNvSpPr txBox="1"/>
          <p:nvPr/>
        </p:nvSpPr>
        <p:spPr>
          <a:xfrm>
            <a:off x="6172207" y="869324"/>
            <a:ext cx="2575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4900"/>
                </a:solidFill>
              </a:rPr>
              <a:t>Number of servers working on this job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B51EEE-8377-BE45-A72B-832F69CFA994}"/>
              </a:ext>
            </a:extLst>
          </p:cNvPr>
          <p:cNvSpPr/>
          <p:nvPr/>
        </p:nvSpPr>
        <p:spPr>
          <a:xfrm>
            <a:off x="729204" y="849024"/>
            <a:ext cx="4465296" cy="39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10E0CC8-66DA-0C48-93AA-33394D983F41}"/>
              </a:ext>
            </a:extLst>
          </p:cNvPr>
          <p:cNvSpPr/>
          <p:nvPr/>
        </p:nvSpPr>
        <p:spPr>
          <a:xfrm>
            <a:off x="5479195" y="1204847"/>
            <a:ext cx="489695" cy="265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xmlns="" id="{961876E9-DF4F-4847-B060-C5F6304764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94158" y="996281"/>
            <a:ext cx="295367" cy="219413"/>
          </a:xfrm>
          <a:prstGeom prst="curvedConnector2">
            <a:avLst/>
          </a:prstGeom>
          <a:ln w="19050">
            <a:solidFill>
              <a:srgbClr val="FA4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E32E710-0F07-F04C-B5AF-674BFFF4CAB4}"/>
              </a:ext>
            </a:extLst>
          </p:cNvPr>
          <p:cNvSpPr/>
          <p:nvPr/>
        </p:nvSpPr>
        <p:spPr>
          <a:xfrm>
            <a:off x="400050" y="1123239"/>
            <a:ext cx="4953000" cy="385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386D6CE-E7E6-7B43-9DF8-A4C92E1163F2}"/>
              </a:ext>
            </a:extLst>
          </p:cNvPr>
          <p:cNvSpPr txBox="1"/>
          <p:nvPr/>
        </p:nvSpPr>
        <p:spPr>
          <a:xfrm>
            <a:off x="175502" y="196000"/>
            <a:ext cx="3119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Scheduling policy: FIFO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2584" y="2136457"/>
            <a:ext cx="2640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Average Job Completion </a:t>
            </a:r>
            <a:r>
              <a:rPr lang="en-US" sz="2400" dirty="0" smtClean="0"/>
              <a:t>Time:</a:t>
            </a:r>
          </a:p>
          <a:p>
            <a:pPr algn="ctr"/>
            <a:r>
              <a:rPr lang="en-US" sz="2400" dirty="0" smtClean="0"/>
              <a:t>225 sec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7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29"/>
    </mc:Choice>
    <mc:Fallback xmlns="">
      <p:transition spd="slow" advTm="9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4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19" grpId="0"/>
      <p:bldP spid="19" grpId="1"/>
      <p:bldP spid="27" grpId="0" animBg="1"/>
      <p:bldP spid="43" grpId="0" animBg="1"/>
      <p:bldP spid="44" grpId="0"/>
      <p:bldP spid="8" grpId="0"/>
    </p:bldLst>
  </p:timing>
  <p:extLst>
    <p:ext uri="{E180D4A7-C9FB-4DFB-919C-405C955672EB}">
      <p14:showEvtLst xmlns:p14="http://schemas.microsoft.com/office/powerpoint/2010/main">
        <p14:playEvt time="51794" objId="5"/>
        <p14:stopEvt time="70347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sj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168" y="1078992"/>
            <a:ext cx="8442134" cy="39044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B51EEE-8377-BE45-A72B-832F69CFA994}"/>
              </a:ext>
            </a:extLst>
          </p:cNvPr>
          <p:cNvSpPr/>
          <p:nvPr/>
        </p:nvSpPr>
        <p:spPr>
          <a:xfrm>
            <a:off x="729204" y="849024"/>
            <a:ext cx="4465296" cy="39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386D6CE-E7E6-7B43-9DF8-A4C92E1163F2}"/>
              </a:ext>
            </a:extLst>
          </p:cNvPr>
          <p:cNvSpPr txBox="1"/>
          <p:nvPr/>
        </p:nvSpPr>
        <p:spPr>
          <a:xfrm>
            <a:off x="175502" y="196000"/>
            <a:ext cx="4784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Scheduling policy: </a:t>
            </a:r>
            <a:r>
              <a:rPr lang="en-US" sz="2400" b="1" dirty="0" smtClean="0"/>
              <a:t>Shortest-Job-First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22584" y="2136457"/>
            <a:ext cx="2640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Job Completion Time:</a:t>
            </a:r>
          </a:p>
          <a:p>
            <a:pPr algn="ctr"/>
            <a:r>
              <a:rPr lang="en-US" sz="2400" dirty="0" smtClean="0"/>
              <a:t>135 sec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54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7"/>
    </mc:Choice>
    <mc:Fallback xmlns="">
      <p:transition spd="slow" advTm="3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8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9387" objId="2"/>
        <p14:stopEvt time="28076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_fai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168" y="1078993"/>
            <a:ext cx="8442134" cy="39044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B51EEE-8377-BE45-A72B-832F69CFA994}"/>
              </a:ext>
            </a:extLst>
          </p:cNvPr>
          <p:cNvSpPr/>
          <p:nvPr/>
        </p:nvSpPr>
        <p:spPr>
          <a:xfrm>
            <a:off x="729204" y="849024"/>
            <a:ext cx="4465296" cy="39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386D6CE-E7E6-7B43-9DF8-A4C92E1163F2}"/>
              </a:ext>
            </a:extLst>
          </p:cNvPr>
          <p:cNvSpPr txBox="1"/>
          <p:nvPr/>
        </p:nvSpPr>
        <p:spPr>
          <a:xfrm>
            <a:off x="175502" y="196000"/>
            <a:ext cx="301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Scheduling policy: </a:t>
            </a:r>
            <a:r>
              <a:rPr lang="en-US" sz="2400" b="1" dirty="0" smtClean="0"/>
              <a:t>Fair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22584" y="2136457"/>
            <a:ext cx="2640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Job Completion Time:</a:t>
            </a:r>
          </a:p>
          <a:p>
            <a:pPr algn="ctr"/>
            <a:r>
              <a:rPr lang="en-US" sz="2400" dirty="0" smtClean="0"/>
              <a:t>120 sec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0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7"/>
    </mc:Choice>
    <mc:Fallback xmlns="">
      <p:transition spd="slow" advTm="4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6932" objId="3"/>
        <p14:stopEvt time="2562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2|7.1|5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9.8|19.1|6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.9|2.1|1|0.5|1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26.9|3.4|9.2|0.6|2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4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8.9|47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0.9|42|5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7.2|4.2|8.5|12.1|12.2|50.6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1.4|1.3|2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1|13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|22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7|17.2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.7|2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5.4|8.7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45607</TotalTime>
  <Words>1246</Words>
  <Application>Microsoft Macintosh PowerPoint</Application>
  <PresentationFormat>On-screen Show (16:9)</PresentationFormat>
  <Paragraphs>307</Paragraphs>
  <Slides>44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.AppleSystemUIFont</vt:lpstr>
      <vt:lpstr>Arial</vt:lpstr>
      <vt:lpstr>Calibri</vt:lpstr>
      <vt:lpstr>Calibri Light</vt:lpstr>
      <vt:lpstr>Cambria Math</vt:lpstr>
      <vt:lpstr>Mangal</vt:lpstr>
      <vt:lpstr>Wingdings</vt:lpstr>
      <vt:lpstr>1_Office Theme</vt:lpstr>
      <vt:lpstr>Office Theme</vt:lpstr>
      <vt:lpstr>3_Office Theme</vt:lpstr>
      <vt:lpstr>Learning to Schedule Through Experience</vt:lpstr>
      <vt:lpstr>ML-Based Decision Making in Computer Systems</vt:lpstr>
      <vt:lpstr>Motivation</vt:lpstr>
      <vt:lpstr>Decima: A Learned Cluster Scheduler</vt:lpstr>
      <vt:lpstr>Decima: A Learned Cluster Scheduler</vt:lpstr>
      <vt:lpstr>Designing Optimal Schedulers is Intractable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</vt:lpstr>
      <vt:lpstr>Decima: Overview</vt:lpstr>
      <vt:lpstr>Decima: System Design</vt:lpstr>
      <vt:lpstr>Option 1: Assign all Executors in 1 Action</vt:lpstr>
      <vt:lpstr>Option 2: Assign 1 Executor per Action</vt:lpstr>
      <vt:lpstr>Decima: Assign Groups of Executors per Action</vt:lpstr>
      <vt:lpstr>Training</vt:lpstr>
      <vt:lpstr>Review: Policy Gradient RL Methods</vt:lpstr>
      <vt:lpstr>Review: Policy Gradient RL Methods</vt:lpstr>
      <vt:lpstr>Training with Online Job Arrivals</vt:lpstr>
      <vt:lpstr>RL in “Input-Driven” Environments</vt:lpstr>
      <vt:lpstr>“Input-Driven” Markov Decision Process</vt:lpstr>
      <vt:lpstr>Input-Dependent Baseline</vt:lpstr>
      <vt:lpstr>Results</vt:lpstr>
      <vt:lpstr>Decima vs. Baselines: Batched Arrivals</vt:lpstr>
      <vt:lpstr>Decima with Online Job Arrivals</vt:lpstr>
      <vt:lpstr>Flexibility: Multi-Resource Scheduling</vt:lpstr>
      <vt:lpstr>PowerPoint Presentation</vt:lpstr>
      <vt:lpstr>Example: Half-Cheetah on Floating Tiles</vt:lpstr>
      <vt:lpstr>Looking Ahead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4429</cp:revision>
  <cp:lastPrinted>2019-03-25T13:47:28Z</cp:lastPrinted>
  <dcterms:created xsi:type="dcterms:W3CDTF">2017-03-27T21:12:29Z</dcterms:created>
  <dcterms:modified xsi:type="dcterms:W3CDTF">2019-09-04T11:54:21Z</dcterms:modified>
</cp:coreProperties>
</file>