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90" r:id="rId2"/>
  </p:sldMasterIdLst>
  <p:notesMasterIdLst>
    <p:notesMasterId r:id="rId21"/>
  </p:notesMasterIdLst>
  <p:sldIdLst>
    <p:sldId id="257" r:id="rId3"/>
    <p:sldId id="266" r:id="rId4"/>
    <p:sldId id="267" r:id="rId5"/>
    <p:sldId id="268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18" autoAdjust="0"/>
  </p:normalViewPr>
  <p:slideViewPr>
    <p:cSldViewPr snapToGrid="0" snapToObjects="1">
      <p:cViewPr>
        <p:scale>
          <a:sx n="121" d="100"/>
          <a:sy n="121" d="100"/>
        </p:scale>
        <p:origin x="-4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84FC-97E1-5749-B311-F2EE811AE185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04984-7E18-1540-AF87-3CB91B0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QIT is nice. </a:t>
            </a:r>
            <a:r>
              <a:rPr lang="en-US" baseline="0" dirty="0" smtClean="0"/>
              <a:t> surprising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F59F-A107-3F4C-B05F-1F99DBB4B5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47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4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4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1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69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0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5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8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4591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9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1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35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08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0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64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08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8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064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49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8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770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9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7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11/18/14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64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11/18/14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56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124" y="975948"/>
            <a:ext cx="7772400" cy="17562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counterexample for the graph area law conjecture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46" y="4021515"/>
            <a:ext cx="3087450" cy="257810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err="1" smtClean="0"/>
              <a:t>Dorit</a:t>
            </a:r>
            <a:r>
              <a:rPr lang="en-US" sz="2800" dirty="0" smtClean="0"/>
              <a:t> </a:t>
            </a:r>
            <a:r>
              <a:rPr lang="en-US" sz="2800" dirty="0" err="1" smtClean="0"/>
              <a:t>Aharonov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Aram Harrow</a:t>
            </a:r>
          </a:p>
          <a:p>
            <a:pPr algn="l"/>
            <a:r>
              <a:rPr lang="en-US" sz="2800" dirty="0" err="1" smtClean="0"/>
              <a:t>Zeph</a:t>
            </a:r>
            <a:r>
              <a:rPr lang="en-US" sz="2800" dirty="0" smtClean="0"/>
              <a:t> Landau</a:t>
            </a:r>
          </a:p>
          <a:p>
            <a:pPr algn="l"/>
            <a:r>
              <a:rPr lang="en-US" sz="2800" dirty="0" smtClean="0"/>
              <a:t>Daniel </a:t>
            </a:r>
            <a:r>
              <a:rPr lang="en-US" sz="2800" dirty="0" err="1" smtClean="0"/>
              <a:t>Nagaj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Mario </a:t>
            </a:r>
            <a:r>
              <a:rPr lang="en-US" sz="2800" dirty="0" err="1" smtClean="0"/>
              <a:t>Szegedy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Umesh</a:t>
            </a:r>
            <a:r>
              <a:rPr lang="en-US" sz="2800" dirty="0" smtClean="0"/>
              <a:t> </a:t>
            </a:r>
            <a:r>
              <a:rPr lang="en-US" sz="2800" dirty="0" err="1" smtClean="0"/>
              <a:t>Vazirani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17094" y="3316821"/>
            <a:ext cx="229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arXiv:1410.0951</a:t>
            </a:r>
          </a:p>
        </p:txBody>
      </p:sp>
    </p:spTree>
    <p:extLst>
      <p:ext uri="{BB962C8B-B14F-4D97-AF65-F5344CB8AC3E}">
        <p14:creationId xmlns:p14="http://schemas.microsoft.com/office/powerpoint/2010/main" val="383631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state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229" y="1365355"/>
            <a:ext cx="8650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halkboard"/>
                <a:cs typeface="Chalkboard"/>
              </a:rPr>
              <a:t>H</a:t>
            </a:r>
            <a:r>
              <a:rPr lang="en-US" sz="2800" baseline="-25000" dirty="0" smtClean="0">
                <a:latin typeface="Chalkboard"/>
                <a:cs typeface="Chalkboard"/>
              </a:rPr>
              <a:t>L</a:t>
            </a:r>
            <a:r>
              <a:rPr lang="en-US" sz="2800" dirty="0" smtClean="0">
                <a:latin typeface="Chalkboard"/>
                <a:cs typeface="Chalkboard"/>
              </a:rPr>
              <a:t> = -</a:t>
            </a:r>
            <a:r>
              <a:rPr lang="en-US" sz="2800" dirty="0" err="1" smtClean="0">
                <a:latin typeface="Chalkboard"/>
                <a:cs typeface="Chalkboard"/>
              </a:rPr>
              <a:t>proj</a:t>
            </a:r>
            <a:r>
              <a:rPr lang="en-US" sz="2800" dirty="0" smtClean="0">
                <a:latin typeface="Chalkboard"/>
                <a:cs typeface="Chalkboard"/>
              </a:rPr>
              <a:t> span { |</a:t>
            </a:r>
            <a:r>
              <a:rPr lang="en-US" sz="2800" dirty="0" err="1" smtClean="0">
                <a:latin typeface="Chalkboard"/>
                <a:cs typeface="Chalkboard"/>
              </a:rPr>
              <a:t>ψ</a:t>
            </a:r>
            <a:r>
              <a:rPr lang="en-US" sz="2800" dirty="0" smtClean="0">
                <a:latin typeface="Chalkboard"/>
                <a:cs typeface="Chalkboard"/>
              </a:rPr>
              <a:t>⟩⊗|1⟩ + </a:t>
            </a:r>
            <a:r>
              <a:rPr lang="en-US" sz="2800" dirty="0" err="1" smtClean="0">
                <a:latin typeface="Chalkboard"/>
                <a:cs typeface="Chalkboard"/>
              </a:rPr>
              <a:t>U</a:t>
            </a:r>
            <a:r>
              <a:rPr lang="en-US" sz="2800" dirty="0" err="1">
                <a:latin typeface="Chalkboard"/>
                <a:cs typeface="Chalkboard"/>
              </a:rPr>
              <a:t>|ψ</a:t>
            </a:r>
            <a:r>
              <a:rPr lang="en-US" sz="2800" dirty="0">
                <a:latin typeface="Chalkboard"/>
                <a:cs typeface="Chalkboard"/>
              </a:rPr>
              <a:t>⟩⊗</a:t>
            </a:r>
            <a:r>
              <a:rPr lang="en-US" sz="2800" dirty="0" smtClean="0">
                <a:latin typeface="Chalkboard"/>
                <a:cs typeface="Chalkboard"/>
              </a:rPr>
              <a:t>|2⟩ + </a:t>
            </a:r>
            <a:r>
              <a:rPr lang="en-US" sz="2800" dirty="0" err="1" smtClean="0">
                <a:latin typeface="Chalkboard"/>
                <a:cs typeface="Chalkboard"/>
              </a:rPr>
              <a:t>V|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>
                <a:latin typeface="Chalkboard"/>
                <a:cs typeface="Chalkboard"/>
              </a:rPr>
              <a:t>⟩⊗</a:t>
            </a:r>
            <a:r>
              <a:rPr lang="en-US" sz="2800" dirty="0" smtClean="0">
                <a:latin typeface="Chalkboard"/>
                <a:cs typeface="Chalkboard"/>
              </a:rPr>
              <a:t>|3⟩}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H</a:t>
            </a:r>
            <a:r>
              <a:rPr lang="en-US" sz="2800" baseline="-25000" dirty="0" smtClean="0">
                <a:latin typeface="Chalkboard"/>
                <a:cs typeface="Chalkboard"/>
              </a:rPr>
              <a:t>R</a:t>
            </a:r>
            <a:r>
              <a:rPr lang="en-US" sz="2800" dirty="0" smtClean="0">
                <a:latin typeface="Chalkboard"/>
                <a:cs typeface="Chalkboard"/>
              </a:rPr>
              <a:t> = </a:t>
            </a:r>
            <a:r>
              <a:rPr lang="en-US" sz="2800" dirty="0">
                <a:latin typeface="Chalkboard"/>
                <a:cs typeface="Chalkboard"/>
              </a:rPr>
              <a:t>-</a:t>
            </a:r>
            <a:r>
              <a:rPr lang="en-US" sz="2800" dirty="0" err="1">
                <a:latin typeface="Chalkboard"/>
                <a:cs typeface="Chalkboard"/>
              </a:rPr>
              <a:t>proj</a:t>
            </a:r>
            <a:r>
              <a:rPr lang="en-US" sz="2800" dirty="0">
                <a:latin typeface="Chalkboard"/>
                <a:cs typeface="Chalkboard"/>
              </a:rPr>
              <a:t> span </a:t>
            </a:r>
            <a:r>
              <a:rPr lang="en-US" sz="2800" dirty="0" smtClean="0">
                <a:latin typeface="Chalkboard"/>
                <a:cs typeface="Chalkboard"/>
              </a:rPr>
              <a:t>{ |</a:t>
            </a:r>
            <a:r>
              <a:rPr lang="en-US" sz="2800" dirty="0">
                <a:latin typeface="Chalkboard"/>
                <a:cs typeface="Chalkboard"/>
              </a:rPr>
              <a:t>1⟩</a:t>
            </a:r>
            <a:r>
              <a:rPr lang="en-US" sz="2800" dirty="0" smtClean="0">
                <a:latin typeface="Chalkboard"/>
                <a:cs typeface="Chalkboard"/>
              </a:rPr>
              <a:t>⊗|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 smtClean="0">
                <a:latin typeface="Chalkboard"/>
                <a:cs typeface="Chalkboard"/>
              </a:rPr>
              <a:t>⟩ </a:t>
            </a:r>
            <a:r>
              <a:rPr lang="en-US" sz="2800" dirty="0">
                <a:latin typeface="Chalkboard"/>
                <a:cs typeface="Chalkboard"/>
              </a:rPr>
              <a:t>+ </a:t>
            </a:r>
            <a:r>
              <a:rPr lang="en-US" sz="2800" dirty="0" smtClean="0">
                <a:latin typeface="Chalkboard"/>
                <a:cs typeface="Chalkboard"/>
              </a:rPr>
              <a:t>|</a:t>
            </a:r>
            <a:r>
              <a:rPr lang="en-US" sz="2800" dirty="0">
                <a:latin typeface="Chalkboard"/>
                <a:cs typeface="Chalkboard"/>
              </a:rPr>
              <a:t>2</a:t>
            </a:r>
            <a:r>
              <a:rPr lang="en-US" sz="2800" dirty="0" smtClean="0">
                <a:latin typeface="Chalkboard"/>
                <a:cs typeface="Chalkboard"/>
              </a:rPr>
              <a:t>⟩</a:t>
            </a:r>
            <a:r>
              <a:rPr lang="en-US" sz="2800" dirty="0">
                <a:latin typeface="Chalkboard"/>
                <a:cs typeface="Chalkboard"/>
              </a:rPr>
              <a:t>⊗</a:t>
            </a:r>
            <a:r>
              <a:rPr lang="en-US" sz="2800" dirty="0" err="1" smtClean="0">
                <a:latin typeface="Chalkboard"/>
                <a:cs typeface="Chalkboard"/>
              </a:rPr>
              <a:t>U</a:t>
            </a:r>
            <a:r>
              <a:rPr lang="en-US" sz="2800" baseline="30000" dirty="0" err="1" smtClean="0">
                <a:latin typeface="Chalkboard"/>
                <a:cs typeface="Chalkboard"/>
              </a:rPr>
              <a:t>T</a:t>
            </a:r>
            <a:r>
              <a:rPr lang="en-US" sz="2800" dirty="0" err="1" smtClean="0">
                <a:latin typeface="Chalkboard"/>
                <a:cs typeface="Chalkboard"/>
              </a:rPr>
              <a:t>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 smtClean="0">
                <a:latin typeface="Chalkboard"/>
                <a:cs typeface="Chalkboard"/>
              </a:rPr>
              <a:t>⟩ </a:t>
            </a:r>
            <a:r>
              <a:rPr lang="en-US" sz="2800" dirty="0">
                <a:latin typeface="Chalkboard"/>
                <a:cs typeface="Chalkboard"/>
              </a:rPr>
              <a:t>+ </a:t>
            </a:r>
            <a:r>
              <a:rPr lang="en-US" sz="2800" dirty="0" smtClean="0">
                <a:latin typeface="Chalkboard"/>
                <a:cs typeface="Chalkboard"/>
              </a:rPr>
              <a:t>|3⟩⊗</a:t>
            </a:r>
            <a:r>
              <a:rPr lang="en-US" sz="2800" dirty="0" err="1" smtClean="0">
                <a:latin typeface="Chalkboard"/>
                <a:cs typeface="Chalkboard"/>
              </a:rPr>
              <a:t>V</a:t>
            </a:r>
            <a:r>
              <a:rPr lang="en-US" sz="2800" baseline="30000" dirty="0" err="1" smtClean="0">
                <a:latin typeface="Chalkboard"/>
                <a:cs typeface="Chalkboard"/>
              </a:rPr>
              <a:t>T</a:t>
            </a:r>
            <a:r>
              <a:rPr lang="en-US" sz="2800" dirty="0" err="1" smtClean="0">
                <a:latin typeface="Chalkboard"/>
                <a:cs typeface="Chalkboard"/>
              </a:rPr>
              <a:t>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 smtClean="0">
                <a:latin typeface="Chalkboard"/>
                <a:cs typeface="Chalkboard"/>
              </a:rPr>
              <a:t>⟩}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H</a:t>
            </a:r>
            <a:r>
              <a:rPr lang="en-US" sz="2800" baseline="-25000" dirty="0" smtClean="0">
                <a:latin typeface="Chalkboard"/>
                <a:cs typeface="Chalkboard"/>
              </a:rPr>
              <a:t>M</a:t>
            </a:r>
            <a:r>
              <a:rPr lang="en-US" sz="2800" dirty="0" smtClean="0">
                <a:latin typeface="Chalkboard"/>
                <a:cs typeface="Chalkboard"/>
              </a:rPr>
              <a:t> = (|12⟩-|21⟩)(⟨12| - ⟨21|) + </a:t>
            </a:r>
            <a:r>
              <a:rPr lang="en-US" sz="2800" dirty="0">
                <a:latin typeface="Chalkboard"/>
                <a:cs typeface="Chalkboard"/>
              </a:rPr>
              <a:t>(</a:t>
            </a:r>
            <a:r>
              <a:rPr lang="en-US" sz="2800" dirty="0" smtClean="0">
                <a:latin typeface="Chalkboard"/>
                <a:cs typeface="Chalkboard"/>
              </a:rPr>
              <a:t>|13⟩</a:t>
            </a:r>
            <a:r>
              <a:rPr lang="en-US" sz="2800" dirty="0">
                <a:latin typeface="Chalkboard"/>
                <a:cs typeface="Chalkboard"/>
              </a:rPr>
              <a:t>-</a:t>
            </a:r>
            <a:r>
              <a:rPr lang="en-US" sz="2800" dirty="0" smtClean="0">
                <a:latin typeface="Chalkboard"/>
                <a:cs typeface="Chalkboard"/>
              </a:rPr>
              <a:t>|31⟩</a:t>
            </a:r>
            <a:r>
              <a:rPr lang="en-US" sz="2800" dirty="0">
                <a:latin typeface="Chalkboard"/>
                <a:cs typeface="Chalkboard"/>
              </a:rPr>
              <a:t>)(</a:t>
            </a:r>
            <a:r>
              <a:rPr lang="en-US" sz="2800" dirty="0" smtClean="0">
                <a:latin typeface="Chalkboard"/>
                <a:cs typeface="Chalkboard"/>
              </a:rPr>
              <a:t>⟨13| </a:t>
            </a:r>
            <a:r>
              <a:rPr lang="en-US" sz="2800" dirty="0">
                <a:latin typeface="Chalkboard"/>
                <a:cs typeface="Chalkboard"/>
              </a:rPr>
              <a:t>- </a:t>
            </a:r>
            <a:r>
              <a:rPr lang="en-US" sz="2800" dirty="0" smtClean="0">
                <a:latin typeface="Chalkboard"/>
                <a:cs typeface="Chalkboard"/>
              </a:rPr>
              <a:t>⟨31|</a:t>
            </a:r>
            <a:r>
              <a:rPr lang="en-US" sz="2800" dirty="0">
                <a:latin typeface="Chalkboard"/>
                <a:cs typeface="Chalkboar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6013" y="375023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halkboard"/>
                <a:cs typeface="Chalkboard"/>
              </a:rPr>
              <a:t>≅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9437" y="3018118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 smtClean="0">
                <a:latin typeface="Chalkboard"/>
                <a:cs typeface="Chalkboard"/>
              </a:rPr>
              <a:t>1,1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7955" y="3018118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 smtClean="0">
                <a:latin typeface="Chalkboard"/>
                <a:cs typeface="Chalkboard"/>
              </a:rPr>
              <a:t>1,2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6473" y="3018118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 smtClean="0">
                <a:latin typeface="Chalkboard"/>
                <a:cs typeface="Chalkboard"/>
              </a:rPr>
              <a:t>1,3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9437" y="4066989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>
                <a:latin typeface="Chalkboard"/>
                <a:cs typeface="Chalkboard"/>
              </a:rPr>
              <a:t>2</a:t>
            </a:r>
            <a:r>
              <a:rPr lang="en-US" sz="2400" baseline="-25000" dirty="0" smtClean="0">
                <a:latin typeface="Chalkboard"/>
                <a:cs typeface="Chalkboard"/>
              </a:rPr>
              <a:t>,1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7955" y="4066989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>
                <a:latin typeface="Chalkboard"/>
                <a:cs typeface="Chalkboard"/>
              </a:rPr>
              <a:t>2</a:t>
            </a:r>
            <a:r>
              <a:rPr lang="en-US" sz="2400" baseline="-25000" dirty="0" smtClean="0">
                <a:latin typeface="Chalkboard"/>
                <a:cs typeface="Chalkboard"/>
              </a:rPr>
              <a:t>,2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76473" y="4066989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>
                <a:latin typeface="Chalkboard"/>
                <a:cs typeface="Chalkboard"/>
              </a:rPr>
              <a:t>2</a:t>
            </a:r>
            <a:r>
              <a:rPr lang="en-US" sz="2400" baseline="-25000" dirty="0" smtClean="0">
                <a:latin typeface="Chalkboard"/>
                <a:cs typeface="Chalkboard"/>
              </a:rPr>
              <a:t>,3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9437" y="5130801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>
                <a:latin typeface="Chalkboard"/>
                <a:cs typeface="Chalkboard"/>
              </a:rPr>
              <a:t>3</a:t>
            </a:r>
            <a:r>
              <a:rPr lang="en-US" sz="2400" baseline="-25000" dirty="0" smtClean="0">
                <a:latin typeface="Chalkboard"/>
                <a:cs typeface="Chalkboard"/>
              </a:rPr>
              <a:t>,1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7955" y="5130801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>
                <a:latin typeface="Chalkboard"/>
                <a:cs typeface="Chalkboard"/>
              </a:rPr>
              <a:t>3</a:t>
            </a:r>
            <a:r>
              <a:rPr lang="en-US" sz="2400" baseline="-25000" dirty="0" smtClean="0">
                <a:latin typeface="Chalkboard"/>
                <a:cs typeface="Chalkboard"/>
              </a:rPr>
              <a:t>,2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6473" y="5130801"/>
            <a:ext cx="98014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baseline="-25000" dirty="0">
                <a:latin typeface="Chalkboard"/>
                <a:cs typeface="Chalkboard"/>
              </a:rPr>
              <a:t>3</a:t>
            </a:r>
            <a:r>
              <a:rPr lang="en-US" sz="2400" baseline="-25000" dirty="0" smtClean="0">
                <a:latin typeface="Chalkboard"/>
                <a:cs typeface="Chalkboard"/>
              </a:rPr>
              <a:t>,3</a:t>
            </a:r>
            <a:endParaRPr lang="en-US" sz="2400" dirty="0">
              <a:latin typeface="Chalkboard"/>
              <a:cs typeface="Chalkboard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1" y="3673717"/>
            <a:ext cx="3644929" cy="10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02149" y="2602619"/>
            <a:ext cx="3257176" cy="2943680"/>
            <a:chOff x="702149" y="2602619"/>
            <a:chExt cx="3257176" cy="2943680"/>
          </a:xfrm>
        </p:grpSpPr>
        <p:sp>
          <p:nvSpPr>
            <p:cNvPr id="4" name="Rectangle 3"/>
            <p:cNvSpPr/>
            <p:nvPr/>
          </p:nvSpPr>
          <p:spPr>
            <a:xfrm>
              <a:off x="702149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1,1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40667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1,2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79185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1,3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2149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>
                  <a:latin typeface="Chalkboard"/>
                  <a:cs typeface="Chalkboard"/>
                </a:rPr>
                <a:t>2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,1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0667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>
                  <a:latin typeface="Chalkboard"/>
                  <a:cs typeface="Chalkboard"/>
                </a:rPr>
                <a:t>2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,2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9185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>
                  <a:latin typeface="Chalkboard"/>
                  <a:cs typeface="Chalkboard"/>
                </a:rPr>
                <a:t>2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,3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149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>
                  <a:latin typeface="Chalkboard"/>
                  <a:cs typeface="Chalkboard"/>
                </a:rPr>
                <a:t>3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,1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40667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>
                  <a:latin typeface="Chalkboard"/>
                  <a:cs typeface="Chalkboard"/>
                </a:rPr>
                <a:t>3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,2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79185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>
                  <a:latin typeface="Chalkboard"/>
                  <a:cs typeface="Chalkboard"/>
                </a:rPr>
                <a:t>3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,3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1518024"/>
            <a:ext cx="825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halkboard"/>
                <a:cs typeface="Chalkboard"/>
              </a:rPr>
              <a:t>H</a:t>
            </a:r>
            <a:r>
              <a:rPr lang="en-US" sz="2800" baseline="-25000" dirty="0">
                <a:latin typeface="Chalkboard"/>
                <a:cs typeface="Chalkboard"/>
              </a:rPr>
              <a:t>L</a:t>
            </a:r>
            <a:r>
              <a:rPr lang="en-US" sz="2800" dirty="0">
                <a:latin typeface="Chalkboard"/>
                <a:cs typeface="Chalkboard"/>
              </a:rPr>
              <a:t> = -</a:t>
            </a:r>
            <a:r>
              <a:rPr lang="en-US" sz="2800" dirty="0" err="1">
                <a:latin typeface="Chalkboard"/>
                <a:cs typeface="Chalkboard"/>
              </a:rPr>
              <a:t>proj</a:t>
            </a:r>
            <a:r>
              <a:rPr lang="en-US" sz="2800" dirty="0">
                <a:latin typeface="Chalkboard"/>
                <a:cs typeface="Chalkboard"/>
              </a:rPr>
              <a:t> span { 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>
                <a:latin typeface="Chalkboard"/>
                <a:cs typeface="Chalkboard"/>
              </a:rPr>
              <a:t>⟩⊗|1⟩ + </a:t>
            </a:r>
            <a:r>
              <a:rPr lang="en-US" sz="2800" dirty="0" err="1">
                <a:latin typeface="Chalkboard"/>
                <a:cs typeface="Chalkboard"/>
              </a:rPr>
              <a:t>U|ψ</a:t>
            </a:r>
            <a:r>
              <a:rPr lang="en-US" sz="2800" dirty="0">
                <a:latin typeface="Chalkboard"/>
                <a:cs typeface="Chalkboard"/>
              </a:rPr>
              <a:t>⟩⊗|2⟩ + </a:t>
            </a:r>
            <a:r>
              <a:rPr lang="en-US" sz="2800" dirty="0" err="1">
                <a:latin typeface="Chalkboard"/>
                <a:cs typeface="Chalkboard"/>
              </a:rPr>
              <a:t>V|ψ</a:t>
            </a:r>
            <a:r>
              <a:rPr lang="en-US" sz="2800" dirty="0">
                <a:latin typeface="Chalkboard"/>
                <a:cs typeface="Chalkboard"/>
              </a:rPr>
              <a:t>⟩⊗|3⟩</a:t>
            </a:r>
            <a:r>
              <a:rPr lang="en-US" sz="2800" dirty="0" smtClean="0">
                <a:latin typeface="Chalkboard"/>
                <a:cs typeface="Chalkboard"/>
              </a:rPr>
              <a:t>}</a:t>
            </a:r>
            <a:endParaRPr lang="en-US" sz="2800" dirty="0">
              <a:latin typeface="Chalkboard"/>
              <a:cs typeface="Chalkboar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90902" y="2602619"/>
            <a:ext cx="3257176" cy="2943680"/>
            <a:chOff x="702149" y="2602619"/>
            <a:chExt cx="3257176" cy="2943680"/>
          </a:xfrm>
        </p:grpSpPr>
        <p:sp>
          <p:nvSpPr>
            <p:cNvPr id="17" name="Rectangle 16"/>
            <p:cNvSpPr/>
            <p:nvPr/>
          </p:nvSpPr>
          <p:spPr>
            <a:xfrm>
              <a:off x="702149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0667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9185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2149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</a:t>
              </a:r>
              <a:r>
                <a:rPr lang="en-US" sz="2400" baseline="-25000" dirty="0">
                  <a:latin typeface="Chalkboard"/>
                  <a:cs typeface="Chalkboard"/>
                </a:rPr>
                <a:t>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40667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79185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2149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40667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79185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4422588" y="3651490"/>
            <a:ext cx="851647" cy="830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5800" y="2602619"/>
            <a:ext cx="3257176" cy="2943680"/>
            <a:chOff x="702149" y="2602619"/>
            <a:chExt cx="3257176" cy="2943680"/>
          </a:xfrm>
        </p:grpSpPr>
        <p:sp>
          <p:nvSpPr>
            <p:cNvPr id="17" name="Rectangle 16"/>
            <p:cNvSpPr/>
            <p:nvPr/>
          </p:nvSpPr>
          <p:spPr>
            <a:xfrm>
              <a:off x="702149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0667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9185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2149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</a:t>
              </a:r>
              <a:r>
                <a:rPr lang="en-US" sz="2400" baseline="-25000" dirty="0">
                  <a:latin typeface="Chalkboard"/>
                  <a:cs typeface="Chalkboard"/>
                </a:rPr>
                <a:t>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40667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79185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2149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40667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79185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4422588" y="3651490"/>
            <a:ext cx="851647" cy="830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1374309"/>
            <a:ext cx="865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H</a:t>
            </a:r>
            <a:r>
              <a:rPr lang="en-US" sz="2800" baseline="-25000" dirty="0">
                <a:solidFill>
                  <a:prstClr val="white"/>
                </a:solidFill>
                <a:latin typeface="Chalkboard"/>
                <a:cs typeface="Chalkboard"/>
              </a:rPr>
              <a:t>R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 = -</a:t>
            </a:r>
            <a:r>
              <a:rPr lang="en-US" sz="2800" dirty="0" err="1">
                <a:solidFill>
                  <a:prstClr val="white"/>
                </a:solidFill>
                <a:latin typeface="Chalkboard"/>
                <a:cs typeface="Chalkboard"/>
              </a:rPr>
              <a:t>proj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 span { |1⟩⊗|</a:t>
            </a:r>
            <a:r>
              <a:rPr lang="en-US" sz="2800" dirty="0" err="1">
                <a:solidFill>
                  <a:prstClr val="white"/>
                </a:solidFill>
                <a:latin typeface="Chalkboard"/>
                <a:cs typeface="Chalkboard"/>
              </a:rPr>
              <a:t>ψ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⟩ + |2⟩⊗</a:t>
            </a:r>
            <a:r>
              <a:rPr lang="en-US" sz="2800" dirty="0" err="1" smtClean="0">
                <a:solidFill>
                  <a:prstClr val="white"/>
                </a:solidFill>
                <a:latin typeface="Chalkboard"/>
                <a:cs typeface="Chalkboard"/>
              </a:rPr>
              <a:t>U</a:t>
            </a:r>
            <a:r>
              <a:rPr lang="en-US" sz="2800" baseline="30000" dirty="0" err="1" smtClean="0">
                <a:solidFill>
                  <a:prstClr val="white"/>
                </a:solidFill>
                <a:latin typeface="Chalkboard"/>
                <a:cs typeface="Chalkboard"/>
              </a:rPr>
              <a:t>T</a:t>
            </a:r>
            <a:r>
              <a:rPr lang="en-US" sz="2800" dirty="0" err="1" smtClean="0">
                <a:solidFill>
                  <a:prstClr val="white"/>
                </a:solidFill>
                <a:latin typeface="Chalkboard"/>
                <a:cs typeface="Chalkboard"/>
              </a:rPr>
              <a:t>|</a:t>
            </a:r>
            <a:r>
              <a:rPr lang="en-US" sz="2800" dirty="0" err="1">
                <a:solidFill>
                  <a:prstClr val="white"/>
                </a:solidFill>
                <a:latin typeface="Chalkboard"/>
                <a:cs typeface="Chalkboard"/>
              </a:rPr>
              <a:t>ψ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⟩ + |3⟩⊗</a:t>
            </a:r>
            <a:r>
              <a:rPr lang="en-US" sz="2800" dirty="0" err="1" smtClean="0">
                <a:solidFill>
                  <a:prstClr val="white"/>
                </a:solidFill>
                <a:latin typeface="Chalkboard"/>
                <a:cs typeface="Chalkboard"/>
              </a:rPr>
              <a:t>V</a:t>
            </a:r>
            <a:r>
              <a:rPr lang="en-US" sz="2800" baseline="30000" dirty="0" err="1" smtClean="0">
                <a:solidFill>
                  <a:prstClr val="white"/>
                </a:solidFill>
                <a:latin typeface="Chalkboard"/>
                <a:cs typeface="Chalkboard"/>
              </a:rPr>
              <a:t>T</a:t>
            </a:r>
            <a:r>
              <a:rPr lang="en-US" sz="2800" dirty="0" err="1" smtClean="0">
                <a:solidFill>
                  <a:prstClr val="white"/>
                </a:solidFill>
                <a:latin typeface="Chalkboard"/>
                <a:cs typeface="Chalkboard"/>
              </a:rPr>
              <a:t>|</a:t>
            </a:r>
            <a:r>
              <a:rPr lang="en-US" sz="2800" dirty="0" err="1">
                <a:solidFill>
                  <a:prstClr val="white"/>
                </a:solidFill>
                <a:latin typeface="Chalkboard"/>
                <a:cs typeface="Chalkboard"/>
              </a:rPr>
              <a:t>ψ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⟩</a:t>
            </a: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>}</a:t>
            </a:r>
            <a:endParaRPr lang="en-US" sz="2800" dirty="0">
              <a:solidFill>
                <a:prstClr val="white"/>
              </a:solidFill>
              <a:latin typeface="Chalkboard"/>
              <a:cs typeface="Chalkboar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89494" y="2602619"/>
            <a:ext cx="3257176" cy="2943680"/>
            <a:chOff x="702149" y="2602619"/>
            <a:chExt cx="3257176" cy="2943680"/>
          </a:xfrm>
        </p:grpSpPr>
        <p:sp>
          <p:nvSpPr>
            <p:cNvPr id="28" name="Rectangle 27"/>
            <p:cNvSpPr/>
            <p:nvPr/>
          </p:nvSpPr>
          <p:spPr>
            <a:xfrm>
              <a:off x="702149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40667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XU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9185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XV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2149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0667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UXU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79185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UXV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2149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40667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VXU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79185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VXV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94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254781"/>
            <a:ext cx="8309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halkboard"/>
                <a:cs typeface="Chalkboard"/>
              </a:rPr>
              <a:t>H</a:t>
            </a:r>
            <a:r>
              <a:rPr lang="en-US" sz="2800" baseline="-25000" dirty="0">
                <a:latin typeface="Chalkboard"/>
                <a:cs typeface="Chalkboard"/>
              </a:rPr>
              <a:t>M</a:t>
            </a:r>
            <a:r>
              <a:rPr lang="en-US" sz="2800" dirty="0">
                <a:latin typeface="Chalkboard"/>
                <a:cs typeface="Chalkboard"/>
              </a:rPr>
              <a:t> = (|12⟩-|21⟩)(⟨12| - ⟨21|) + (|13⟩-|31⟩)(⟨13| - ⟨31|)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41081" y="2602619"/>
            <a:ext cx="3257176" cy="2943680"/>
            <a:chOff x="702149" y="2602619"/>
            <a:chExt cx="3257176" cy="2943680"/>
          </a:xfrm>
        </p:grpSpPr>
        <p:sp>
          <p:nvSpPr>
            <p:cNvPr id="28" name="Rectangle 27"/>
            <p:cNvSpPr/>
            <p:nvPr/>
          </p:nvSpPr>
          <p:spPr>
            <a:xfrm>
              <a:off x="702149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40667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XU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9185" y="2602619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XV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2149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0667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UXU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79185" y="3651490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UXV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2149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40667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VXU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79185" y="4715302"/>
              <a:ext cx="980140" cy="83099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VXV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22588" y="2982532"/>
            <a:ext cx="2914041" cy="1077218"/>
            <a:chOff x="4422588" y="3087119"/>
            <a:chExt cx="2914041" cy="1077218"/>
          </a:xfrm>
        </p:grpSpPr>
        <p:sp>
          <p:nvSpPr>
            <p:cNvPr id="26" name="Right Arrow 25"/>
            <p:cNvSpPr/>
            <p:nvPr/>
          </p:nvSpPr>
          <p:spPr>
            <a:xfrm>
              <a:off x="4422588" y="3292906"/>
              <a:ext cx="851647" cy="83099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58118" y="3087119"/>
              <a:ext cx="17785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halkboard"/>
                  <a:cs typeface="Chalkboard"/>
                </a:rPr>
                <a:t>XU = UX</a:t>
              </a:r>
              <a:br>
                <a:rPr lang="en-US" sz="3200" dirty="0" smtClean="0">
                  <a:latin typeface="Chalkboard"/>
                  <a:cs typeface="Chalkboard"/>
                </a:rPr>
              </a:br>
              <a:r>
                <a:rPr lang="en-US" sz="3200" dirty="0" smtClean="0">
                  <a:latin typeface="Chalkboard"/>
                  <a:cs typeface="Chalkboard"/>
                </a:rPr>
                <a:t>XV = VX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19056" y="4392713"/>
            <a:ext cx="3182207" cy="1575802"/>
            <a:chOff x="5722470" y="4616828"/>
            <a:chExt cx="3182207" cy="1575802"/>
          </a:xfrm>
        </p:grpSpPr>
        <p:sp>
          <p:nvSpPr>
            <p:cNvPr id="5" name="Down Arrow 4"/>
            <p:cNvSpPr/>
            <p:nvPr/>
          </p:nvSpPr>
          <p:spPr>
            <a:xfrm>
              <a:off x="6185647" y="4616828"/>
              <a:ext cx="657412" cy="7620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22470" y="5546299"/>
              <a:ext cx="3182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Chalkboard"/>
                  <a:cs typeface="Chalkboard"/>
                </a:rPr>
                <a:t>X ∝ I</a:t>
              </a:r>
              <a:r>
                <a:rPr lang="en-US" sz="3600" baseline="-25000" dirty="0" smtClean="0">
                  <a:latin typeface="Chalkboard"/>
                  <a:cs typeface="Chalkboard"/>
                </a:rPr>
                <a:t>N </a:t>
              </a:r>
              <a:r>
                <a:rPr lang="en-US" sz="3600" dirty="0" smtClean="0">
                  <a:latin typeface="Chalkboard"/>
                  <a:cs typeface="Chalkboard"/>
                </a:rPr>
                <a:t>≅ |Φ</a:t>
              </a:r>
              <a:r>
                <a:rPr lang="en-US" sz="3600" baseline="-25000" dirty="0" smtClean="0">
                  <a:latin typeface="Chalkboard"/>
                  <a:cs typeface="Chalkboard"/>
                </a:rPr>
                <a:t>N</a:t>
              </a:r>
              <a:r>
                <a:rPr lang="en-US" sz="3600" dirty="0" smtClean="0">
                  <a:latin typeface="Chalkboard"/>
                  <a:cs typeface="Chalkboard"/>
                </a:rPr>
                <a:t>⟩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6762" y="1852707"/>
            <a:ext cx="479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forces X</a:t>
            </a:r>
            <a:r>
              <a:rPr lang="en-US" sz="2400" baseline="-25000" dirty="0" smtClean="0">
                <a:latin typeface="Chalkboard"/>
                <a:cs typeface="Chalkboard"/>
              </a:rPr>
              <a:t>1,2</a:t>
            </a:r>
            <a:r>
              <a:rPr lang="en-US" sz="2400" dirty="0" smtClean="0">
                <a:latin typeface="Chalkboard"/>
                <a:cs typeface="Chalkboard"/>
              </a:rPr>
              <a:t> = X</a:t>
            </a:r>
            <a:r>
              <a:rPr lang="en-US" sz="2400" baseline="-25000" dirty="0" smtClean="0">
                <a:latin typeface="Chalkboard"/>
                <a:cs typeface="Chalkboard"/>
              </a:rPr>
              <a:t>2,1</a:t>
            </a:r>
            <a:r>
              <a:rPr lang="en-US" sz="2400" dirty="0" smtClean="0">
                <a:latin typeface="Chalkboard"/>
                <a:cs typeface="Chalkboard"/>
              </a:rPr>
              <a:t>   and  X</a:t>
            </a:r>
            <a:r>
              <a:rPr lang="en-US" sz="2400" baseline="-25000" dirty="0" smtClean="0">
                <a:latin typeface="Chalkboard"/>
                <a:cs typeface="Chalkboard"/>
              </a:rPr>
              <a:t>1,3</a:t>
            </a:r>
            <a:r>
              <a:rPr lang="en-US" sz="2400" dirty="0" smtClean="0">
                <a:latin typeface="Chalkboard"/>
                <a:cs typeface="Chalkboard"/>
              </a:rPr>
              <a:t> = X</a:t>
            </a:r>
            <a:r>
              <a:rPr lang="en-US" sz="2400" baseline="-25000" dirty="0" smtClean="0">
                <a:latin typeface="Chalkboard"/>
                <a:cs typeface="Chalkboard"/>
              </a:rPr>
              <a:t>3,1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881" y="6044461"/>
            <a:ext cx="6919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expander has constant </a:t>
            </a:r>
            <a:r>
              <a:rPr lang="en-US" sz="2400" dirty="0" err="1" smtClean="0">
                <a:latin typeface="Chalkboard"/>
                <a:cs typeface="Chalkboard"/>
              </a:rPr>
              <a:t>λ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 H has constant gap</a:t>
            </a:r>
            <a:endParaRPr lang="en-US" sz="24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5500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qubit</a:t>
            </a:r>
            <a:r>
              <a:rPr lang="en-US" dirty="0" smtClean="0"/>
              <a:t> version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76895" y="2725898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3115561" y="2895231"/>
            <a:ext cx="1011021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9" idx="3"/>
            <a:endCxn id="8" idx="7"/>
          </p:cNvCxnSpPr>
          <p:nvPr/>
        </p:nvCxnSpPr>
        <p:spPr>
          <a:xfrm flipH="1">
            <a:off x="1392099" y="2281341"/>
            <a:ext cx="558993" cy="45615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153199" y="2696510"/>
            <a:ext cx="279889" cy="27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10103" y="2042441"/>
            <a:ext cx="279889" cy="27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72075" y="3439719"/>
            <a:ext cx="279889" cy="27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71845" y="3456527"/>
            <a:ext cx="279889" cy="27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2" name="Straight Connector 11"/>
          <p:cNvCxnSpPr>
            <a:stCxn id="9" idx="5"/>
            <a:endCxn id="5" idx="1"/>
          </p:cNvCxnSpPr>
          <p:nvPr/>
        </p:nvCxnSpPr>
        <p:spPr>
          <a:xfrm>
            <a:off x="2149003" y="2281341"/>
            <a:ext cx="677488" cy="49415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4"/>
            <a:endCxn id="11" idx="1"/>
          </p:cNvCxnSpPr>
          <p:nvPr/>
        </p:nvCxnSpPr>
        <p:spPr>
          <a:xfrm>
            <a:off x="1293144" y="2976399"/>
            <a:ext cx="219690" cy="52111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3"/>
            <a:endCxn id="10" idx="7"/>
          </p:cNvCxnSpPr>
          <p:nvPr/>
        </p:nvCxnSpPr>
        <p:spPr>
          <a:xfrm flipH="1">
            <a:off x="2510975" y="3014968"/>
            <a:ext cx="315516" cy="46574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11" idx="6"/>
          </p:cNvCxnSpPr>
          <p:nvPr/>
        </p:nvCxnSpPr>
        <p:spPr>
          <a:xfrm flipH="1">
            <a:off x="1751734" y="3579664"/>
            <a:ext cx="520341" cy="1680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11" idx="7"/>
          </p:cNvCxnSpPr>
          <p:nvPr/>
        </p:nvCxnSpPr>
        <p:spPr>
          <a:xfrm flipH="1">
            <a:off x="1710745" y="2895231"/>
            <a:ext cx="1066150" cy="602285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4"/>
            <a:endCxn id="10" idx="0"/>
          </p:cNvCxnSpPr>
          <p:nvPr/>
        </p:nvCxnSpPr>
        <p:spPr>
          <a:xfrm>
            <a:off x="2050048" y="2322330"/>
            <a:ext cx="361972" cy="111738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6"/>
            <a:endCxn id="5" idx="2"/>
          </p:cNvCxnSpPr>
          <p:nvPr/>
        </p:nvCxnSpPr>
        <p:spPr>
          <a:xfrm>
            <a:off x="1433088" y="2836455"/>
            <a:ext cx="1343807" cy="5877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1611790" y="2322330"/>
            <a:ext cx="438258" cy="113419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5"/>
            <a:endCxn id="10" idx="1"/>
          </p:cNvCxnSpPr>
          <p:nvPr/>
        </p:nvCxnSpPr>
        <p:spPr>
          <a:xfrm>
            <a:off x="1392099" y="2935410"/>
            <a:ext cx="920965" cy="54529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flipH="1">
            <a:off x="4132107" y="2687865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2" name="Straight Connector 21"/>
          <p:cNvCxnSpPr>
            <a:stCxn id="24" idx="3"/>
            <a:endCxn id="23" idx="7"/>
          </p:cNvCxnSpPr>
          <p:nvPr/>
        </p:nvCxnSpPr>
        <p:spPr>
          <a:xfrm>
            <a:off x="5296576" y="2243308"/>
            <a:ext cx="558993" cy="45615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flipH="1">
            <a:off x="5814580" y="2658477"/>
            <a:ext cx="279889" cy="27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5057676" y="2004408"/>
            <a:ext cx="279889" cy="27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4695704" y="3401686"/>
            <a:ext cx="279889" cy="27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5495934" y="3418494"/>
            <a:ext cx="279889" cy="27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7" name="Straight Connector 26"/>
          <p:cNvCxnSpPr>
            <a:stCxn id="24" idx="5"/>
            <a:endCxn id="21" idx="1"/>
          </p:cNvCxnSpPr>
          <p:nvPr/>
        </p:nvCxnSpPr>
        <p:spPr>
          <a:xfrm flipH="1">
            <a:off x="4421177" y="2243308"/>
            <a:ext cx="677488" cy="49415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4"/>
            <a:endCxn id="26" idx="1"/>
          </p:cNvCxnSpPr>
          <p:nvPr/>
        </p:nvCxnSpPr>
        <p:spPr>
          <a:xfrm flipH="1">
            <a:off x="5734834" y="2938366"/>
            <a:ext cx="219690" cy="52111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3"/>
            <a:endCxn id="25" idx="7"/>
          </p:cNvCxnSpPr>
          <p:nvPr/>
        </p:nvCxnSpPr>
        <p:spPr>
          <a:xfrm>
            <a:off x="4421177" y="2976935"/>
            <a:ext cx="315516" cy="46574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2"/>
            <a:endCxn id="26" idx="6"/>
          </p:cNvCxnSpPr>
          <p:nvPr/>
        </p:nvCxnSpPr>
        <p:spPr>
          <a:xfrm>
            <a:off x="4975593" y="3541631"/>
            <a:ext cx="520341" cy="1680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  <a:endCxn id="26" idx="7"/>
          </p:cNvCxnSpPr>
          <p:nvPr/>
        </p:nvCxnSpPr>
        <p:spPr>
          <a:xfrm>
            <a:off x="4470773" y="2857198"/>
            <a:ext cx="1066150" cy="602285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4" idx="4"/>
            <a:endCxn id="25" idx="0"/>
          </p:cNvCxnSpPr>
          <p:nvPr/>
        </p:nvCxnSpPr>
        <p:spPr>
          <a:xfrm flipH="1">
            <a:off x="4835648" y="2284297"/>
            <a:ext cx="361972" cy="111738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6"/>
            <a:endCxn id="21" idx="2"/>
          </p:cNvCxnSpPr>
          <p:nvPr/>
        </p:nvCxnSpPr>
        <p:spPr>
          <a:xfrm flipH="1">
            <a:off x="4470773" y="2798422"/>
            <a:ext cx="1343807" cy="5877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0"/>
            <a:endCxn id="24" idx="4"/>
          </p:cNvCxnSpPr>
          <p:nvPr/>
        </p:nvCxnSpPr>
        <p:spPr>
          <a:xfrm flipH="1" flipV="1">
            <a:off x="5197620" y="2284297"/>
            <a:ext cx="438258" cy="113419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5"/>
            <a:endCxn id="25" idx="1"/>
          </p:cNvCxnSpPr>
          <p:nvPr/>
        </p:nvCxnSpPr>
        <p:spPr>
          <a:xfrm flipH="1">
            <a:off x="4934604" y="2897377"/>
            <a:ext cx="920965" cy="54529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15739" y="1625599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n </a:t>
            </a:r>
            <a:r>
              <a:rPr lang="en-US" sz="2400" dirty="0" err="1" smtClean="0">
                <a:latin typeface="Chalkboard"/>
                <a:cs typeface="Chalkboard"/>
              </a:rPr>
              <a:t>qubits</a:t>
            </a:r>
            <a:endParaRPr lang="en-US" sz="2400" dirty="0" smtClean="0">
              <a:latin typeface="Chalkboard"/>
              <a:cs typeface="Chalkboard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412020" y="2004408"/>
            <a:ext cx="414471" cy="27988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65427" y="2087264"/>
            <a:ext cx="430277" cy="23506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38112" y="2141826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entanglement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    ∝ </a:t>
            </a:r>
            <a:r>
              <a:rPr lang="en-US" sz="2400" dirty="0" err="1" smtClean="0">
                <a:latin typeface="Chalkboard"/>
                <a:cs typeface="Chalkboard"/>
              </a:rPr>
              <a:t>n</a:t>
            </a:r>
            <a:r>
              <a:rPr lang="en-US" sz="2400" baseline="30000" dirty="0" err="1" smtClean="0">
                <a:latin typeface="Chalkboard"/>
                <a:cs typeface="Chalkboard"/>
              </a:rPr>
              <a:t>c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18118" y="3989294"/>
            <a:ext cx="173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still </a:t>
            </a:r>
            <a:r>
              <a:rPr lang="en-US" sz="2400" dirty="0" err="1" smtClean="0">
                <a:latin typeface="Chalkboard"/>
                <a:cs typeface="Chalkboard"/>
              </a:rPr>
              <a:t>qutrits</a:t>
            </a:r>
            <a:endParaRPr lang="en-US" sz="2400" dirty="0" smtClean="0">
              <a:latin typeface="Chalkboard"/>
              <a:cs typeface="Chalkboard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018119" y="3227294"/>
            <a:ext cx="373528" cy="61651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26582" y="3227294"/>
            <a:ext cx="115161" cy="762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8746" y="4557059"/>
            <a:ext cx="79139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Chalkboard"/>
                <a:cs typeface="Chalkboard"/>
              </a:rPr>
              <a:t>strategy</a:t>
            </a:r>
            <a:r>
              <a:rPr lang="en-US" sz="2800" dirty="0" smtClean="0">
                <a:latin typeface="Chalkboard"/>
                <a:cs typeface="Chalkboard"/>
              </a:rPr>
              <a:t>:</a:t>
            </a:r>
            <a:br>
              <a:rPr lang="en-US" sz="2800" dirty="0" smtClean="0">
                <a:latin typeface="Chalkboard"/>
                <a:cs typeface="Chalkboard"/>
              </a:rPr>
            </a:br>
            <a:r>
              <a:rPr lang="en-US" sz="2800" dirty="0" smtClean="0">
                <a:latin typeface="Chalkboard"/>
                <a:cs typeface="Chalkboard"/>
              </a:rPr>
              <a:t>1. use efficient expanders</a:t>
            </a:r>
            <a:endParaRPr lang="en-US" sz="2800" dirty="0">
              <a:latin typeface="Chalkboard"/>
              <a:cs typeface="Chalkboard"/>
            </a:endParaRPr>
          </a:p>
          <a:p>
            <a:r>
              <a:rPr lang="en-US" sz="2800" dirty="0" smtClean="0">
                <a:latin typeface="Chalkboard"/>
                <a:cs typeface="Chalkboard"/>
              </a:rPr>
              <a:t>2. use Feynman-</a:t>
            </a:r>
            <a:r>
              <a:rPr lang="en-US" sz="2800" dirty="0" err="1" smtClean="0">
                <a:latin typeface="Chalkboard"/>
                <a:cs typeface="Chalkboard"/>
              </a:rPr>
              <a:t>Kitaev</a:t>
            </a:r>
            <a:r>
              <a:rPr lang="en-US" sz="2800" dirty="0" smtClean="0">
                <a:latin typeface="Chalkboard"/>
                <a:cs typeface="Chalkboard"/>
              </a:rPr>
              <a:t> history state Hamiltonian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3. amplify by adding more </a:t>
            </a:r>
            <a:r>
              <a:rPr lang="en-US" sz="2800" dirty="0" err="1" smtClean="0">
                <a:latin typeface="Chalkboard"/>
                <a:cs typeface="Chalkboard"/>
              </a:rPr>
              <a:t>qubits</a:t>
            </a:r>
            <a:endParaRPr lang="en-US" sz="2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0357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more detail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824" y="1296894"/>
            <a:ext cx="7767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halkboard"/>
                <a:cs typeface="Chalkboard"/>
              </a:rPr>
              <a:t>Let N = 2</a:t>
            </a:r>
            <a:r>
              <a:rPr lang="en-US" sz="2400" baseline="30000" dirty="0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.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Efficient expanders</a:t>
            </a:r>
            <a:r>
              <a:rPr lang="en-US" sz="2400" dirty="0" smtClean="0">
                <a:latin typeface="Chalkboard"/>
                <a:cs typeface="Chalkboard"/>
              </a:rPr>
              <a:t> require </a:t>
            </a:r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poly(n)</a:t>
            </a:r>
            <a:r>
              <a:rPr lang="en-US" sz="2400" dirty="0" smtClean="0">
                <a:latin typeface="Chalkboard"/>
                <a:cs typeface="Chalkboard"/>
              </a:rPr>
              <a:t> two-</a:t>
            </a:r>
            <a:r>
              <a:rPr lang="en-US" sz="2400" dirty="0" err="1" smtClean="0">
                <a:latin typeface="Chalkboard"/>
                <a:cs typeface="Chalkboard"/>
              </a:rPr>
              <a:t>qubit</a:t>
            </a:r>
            <a:r>
              <a:rPr lang="en-US" sz="2400" dirty="0" smtClean="0">
                <a:latin typeface="Chalkboard"/>
                <a:cs typeface="Chalkboard"/>
              </a:rPr>
              <a:t> gates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to implement </a:t>
            </a:r>
            <a:r>
              <a:rPr lang="en-US" sz="2400" dirty="0" err="1" smtClean="0">
                <a:solidFill>
                  <a:srgbClr val="E8950E"/>
                </a:solidFill>
                <a:latin typeface="Chalkboard"/>
                <a:cs typeface="Chalkboard"/>
              </a:rPr>
              <a:t>U</a:t>
            </a:r>
            <a:r>
              <a:rPr lang="en-US" sz="2400" baseline="-25000" dirty="0" err="1" smtClean="0">
                <a:solidFill>
                  <a:srgbClr val="E8950E"/>
                </a:solidFill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, given </a:t>
            </a:r>
            <a:r>
              <a:rPr lang="en-US" sz="2400" dirty="0" err="1" smtClean="0">
                <a:solidFill>
                  <a:srgbClr val="E8950E"/>
                </a:solidFill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as input.</a:t>
            </a:r>
          </a:p>
          <a:p>
            <a:pPr marL="457200" indent="-457200">
              <a:buAutoNum type="arabicPeriod"/>
            </a:pP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294" y="5215982"/>
            <a:ext cx="846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Ground state of the Feynman-</a:t>
            </a:r>
            <a:r>
              <a:rPr lang="en-US" sz="2400" dirty="0" err="1" smtClean="0">
                <a:latin typeface="Chalkboard"/>
                <a:cs typeface="Chalkboard"/>
              </a:rPr>
              <a:t>Kitaev</a:t>
            </a:r>
            <a:r>
              <a:rPr lang="en-US" sz="2400" dirty="0" smtClean="0">
                <a:latin typeface="Chalkboard"/>
                <a:cs typeface="Chalkboard"/>
              </a:rPr>
              <a:t>(-</a:t>
            </a:r>
            <a:r>
              <a:rPr lang="en-US" sz="2400" dirty="0" err="1" smtClean="0">
                <a:latin typeface="Chalkboard"/>
                <a:cs typeface="Chalkboard"/>
              </a:rPr>
              <a:t>Kempe</a:t>
            </a:r>
            <a:r>
              <a:rPr lang="en-US" sz="2400" dirty="0" smtClean="0">
                <a:latin typeface="Chalkboard"/>
                <a:cs typeface="Chalkboard"/>
              </a:rPr>
              <a:t>-...) Hamiltonian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" y="5785666"/>
            <a:ext cx="6927273" cy="808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826" y="2866554"/>
            <a:ext cx="4999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2. History </a:t>
            </a:r>
            <a:r>
              <a:rPr lang="en-US" sz="2400" dirty="0">
                <a:solidFill>
                  <a:srgbClr val="E8950E"/>
                </a:solidFill>
                <a:latin typeface="Chalkboard"/>
                <a:cs typeface="Chalkboard"/>
              </a:rPr>
              <a:t>state</a:t>
            </a:r>
            <a:r>
              <a:rPr lang="en-US" sz="2400" dirty="0">
                <a:latin typeface="Chalkboard"/>
                <a:cs typeface="Chalkboard"/>
              </a:rPr>
              <a:t>: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Given a circuit with gates V</a:t>
            </a:r>
            <a:r>
              <a:rPr lang="en-US" sz="2400" baseline="-25000" dirty="0">
                <a:latin typeface="Chalkboard"/>
                <a:cs typeface="Chalkboard"/>
              </a:rPr>
              <a:t>1,</a:t>
            </a:r>
            <a:r>
              <a:rPr lang="en-US" sz="2400" dirty="0">
                <a:latin typeface="Chalkboard"/>
                <a:cs typeface="Chalkboard"/>
              </a:rPr>
              <a:t> ..., V</a:t>
            </a:r>
            <a:r>
              <a:rPr lang="en-US" sz="2400" baseline="-25000" dirty="0">
                <a:latin typeface="Chalkboard"/>
                <a:cs typeface="Chalkboard"/>
              </a:rPr>
              <a:t>T</a:t>
            </a:r>
            <a:r>
              <a:rPr lang="en-US" sz="2400" dirty="0">
                <a:latin typeface="Chalkboard"/>
                <a:cs typeface="Chalkboard"/>
              </a:rPr>
              <a:t> 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A history state is of the form</a:t>
            </a:r>
          </a:p>
          <a:p>
            <a:endParaRPr lang="en-US" sz="2400" dirty="0" err="1" smtClean="0">
              <a:latin typeface="Chalkboard"/>
              <a:cs typeface="Chalkboar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93" y="4046330"/>
            <a:ext cx="4733636" cy="11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0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3568" y="1392251"/>
            <a:ext cx="574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Circuit size is poly(n)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 gap ∝ 1/poly(n)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6" y="2160966"/>
            <a:ext cx="755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(Highly entangled ground states are known to exist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in this case, even in 1-D [</a:t>
            </a:r>
            <a:r>
              <a:rPr lang="en-US" sz="2400" dirty="0" err="1" smtClean="0">
                <a:latin typeface="Chalkboard"/>
                <a:cs typeface="Chalkboard"/>
              </a:rPr>
              <a:t>Gottesman</a:t>
            </a:r>
            <a:r>
              <a:rPr lang="en-US" sz="2400" dirty="0" smtClean="0">
                <a:latin typeface="Chalkboard"/>
                <a:cs typeface="Chalkboard"/>
              </a:rPr>
              <a:t>-Hastings, </a:t>
            </a:r>
            <a:r>
              <a:rPr lang="en-US" sz="2400" dirty="0" err="1" smtClean="0">
                <a:latin typeface="Chalkboard"/>
                <a:cs typeface="Chalkboard"/>
              </a:rPr>
              <a:t>Irani</a:t>
            </a:r>
            <a:r>
              <a:rPr lang="en-US" sz="2400" dirty="0" smtClean="0">
                <a:latin typeface="Chalkboard"/>
                <a:cs typeface="Chalkboard"/>
              </a:rPr>
              <a:t>].)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056213"/>
            <a:ext cx="823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idea</a:t>
            </a:r>
            <a:r>
              <a:rPr lang="en-US" sz="2400" dirty="0" smtClean="0">
                <a:latin typeface="Chalkboard"/>
                <a:cs typeface="Chalkboard"/>
              </a:rPr>
              <a:t>: amplify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L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and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R</a:t>
            </a:r>
            <a:r>
              <a:rPr lang="en-US" sz="2400" dirty="0" smtClean="0">
                <a:latin typeface="Chalkboard"/>
                <a:cs typeface="Chalkboard"/>
              </a:rPr>
              <a:t> by repeating gadgets [Cao-</a:t>
            </a:r>
            <a:r>
              <a:rPr lang="en-US" sz="2400" dirty="0" err="1" smtClean="0">
                <a:latin typeface="Chalkboard"/>
                <a:cs typeface="Chalkboard"/>
              </a:rPr>
              <a:t>Nagaj</a:t>
            </a:r>
            <a:r>
              <a:rPr lang="en-US" sz="2400" dirty="0" smtClean="0">
                <a:latin typeface="Chalkboard"/>
                <a:cs typeface="Chalkboard"/>
              </a:rPr>
              <a:t>]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-116182" y="3585437"/>
            <a:ext cx="8930135" cy="3169499"/>
            <a:chOff x="-116182" y="3585437"/>
            <a:chExt cx="8930135" cy="3169499"/>
          </a:xfrm>
        </p:grpSpPr>
        <p:sp>
          <p:nvSpPr>
            <p:cNvPr id="9" name="TextBox 8"/>
            <p:cNvSpPr txBox="1"/>
            <p:nvPr/>
          </p:nvSpPr>
          <p:spPr>
            <a:xfrm>
              <a:off x="560263" y="3585437"/>
              <a:ext cx="5008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gadgets: [</a:t>
              </a:r>
              <a:r>
                <a:rPr lang="en-US" sz="2400" dirty="0" err="1" smtClean="0">
                  <a:latin typeface="Chalkboard"/>
                  <a:cs typeface="Chalkboard"/>
                </a:rPr>
                <a:t>Kempe-Kitaev-Regev</a:t>
              </a:r>
              <a:r>
                <a:rPr lang="en-US" sz="2400" dirty="0" smtClean="0">
                  <a:latin typeface="Chalkboard"/>
                  <a:cs typeface="Chalkboard"/>
                </a:rPr>
                <a:t> ‘03]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0263" y="6364940"/>
              <a:ext cx="349655" cy="3496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2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14781" y="6405281"/>
              <a:ext cx="349655" cy="3496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3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31194" y="4426354"/>
              <a:ext cx="323404" cy="3234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1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017462" y="5846431"/>
              <a:ext cx="349655" cy="3496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b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478173" y="5197999"/>
              <a:ext cx="376425" cy="3422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a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040" y="5846431"/>
              <a:ext cx="349655" cy="3496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c</a:t>
              </a:r>
              <a:endParaRPr lang="en-US" dirty="0">
                <a:latin typeface="Chalkboard"/>
                <a:cs typeface="Chalkboard"/>
              </a:endParaRPr>
            </a:p>
          </p:txBody>
        </p:sp>
        <p:cxnSp>
          <p:nvCxnSpPr>
            <p:cNvPr id="17" name="Straight Connector 16"/>
            <p:cNvCxnSpPr>
              <a:stCxn id="14" idx="0"/>
              <a:endCxn id="12" idx="4"/>
            </p:cNvCxnSpPr>
            <p:nvPr/>
          </p:nvCxnSpPr>
          <p:spPr>
            <a:xfrm flipV="1">
              <a:off x="1666386" y="4749758"/>
              <a:ext cx="26510" cy="44824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7"/>
              <a:endCxn id="14" idx="3"/>
            </p:cNvCxnSpPr>
            <p:nvPr/>
          </p:nvCxnSpPr>
          <p:spPr>
            <a:xfrm flipV="1">
              <a:off x="1315911" y="5490089"/>
              <a:ext cx="217388" cy="407548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6"/>
              <a:endCxn id="15" idx="2"/>
            </p:cNvCxnSpPr>
            <p:nvPr/>
          </p:nvCxnSpPr>
          <p:spPr>
            <a:xfrm>
              <a:off x="1367117" y="6021259"/>
              <a:ext cx="651923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4" idx="5"/>
              <a:endCxn id="15" idx="1"/>
            </p:cNvCxnSpPr>
            <p:nvPr/>
          </p:nvCxnSpPr>
          <p:spPr>
            <a:xfrm>
              <a:off x="1799472" y="5490089"/>
              <a:ext cx="270774" cy="407548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5"/>
              <a:endCxn id="11" idx="1"/>
            </p:cNvCxnSpPr>
            <p:nvPr/>
          </p:nvCxnSpPr>
          <p:spPr>
            <a:xfrm>
              <a:off x="2317489" y="6144880"/>
              <a:ext cx="448498" cy="311607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" idx="7"/>
              <a:endCxn id="13" idx="3"/>
            </p:cNvCxnSpPr>
            <p:nvPr/>
          </p:nvCxnSpPr>
          <p:spPr>
            <a:xfrm flipV="1">
              <a:off x="858712" y="6144880"/>
              <a:ext cx="209956" cy="271266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72699" y="5309371"/>
              <a:ext cx="114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-</a:t>
              </a:r>
              <a:r>
                <a:rPr lang="en-US" sz="2400" dirty="0" err="1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a</a:t>
              </a:r>
              <a:r>
                <a:rPr lang="en-US" sz="2400" dirty="0" err="1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err="1">
                  <a:latin typeface="Chalkboard"/>
                  <a:cs typeface="Chalkboard"/>
                </a:rPr>
                <a:t>c</a:t>
              </a:r>
              <a:endParaRPr lang="en-US" sz="2400" baseline="-25000" dirty="0" smtClean="0">
                <a:latin typeface="Chalkboard"/>
                <a:cs typeface="Chalkboard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70390" y="6052468"/>
              <a:ext cx="114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-</a:t>
              </a:r>
              <a:r>
                <a:rPr lang="en-US" sz="2400" dirty="0" err="1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b</a:t>
              </a:r>
              <a:r>
                <a:rPr lang="en-US" sz="2400" dirty="0" err="1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err="1">
                  <a:latin typeface="Chalkboard"/>
                  <a:cs typeface="Chalkboard"/>
                </a:rPr>
                <a:t>c</a:t>
              </a:r>
              <a:endParaRPr lang="en-US" sz="2400" baseline="-25000" dirty="0" smtClean="0">
                <a:latin typeface="Chalkboard"/>
                <a:cs typeface="Chalkboard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3912" y="5259256"/>
              <a:ext cx="114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-</a:t>
              </a:r>
              <a:r>
                <a:rPr lang="en-US" sz="2400" dirty="0" err="1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a</a:t>
              </a:r>
              <a:r>
                <a:rPr lang="en-US" sz="2400" dirty="0" err="1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err="1">
                  <a:latin typeface="Chalkboard"/>
                  <a:cs typeface="Chalkboard"/>
                </a:rPr>
                <a:t>b</a:t>
              </a:r>
              <a:endParaRPr lang="en-US" sz="2400" baseline="-25000" dirty="0" smtClean="0">
                <a:latin typeface="Chalkboard"/>
                <a:cs typeface="Chalkboard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99684" y="4714435"/>
              <a:ext cx="1082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εZ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a</a:t>
              </a:r>
              <a:endParaRPr lang="en-US" sz="2400" dirty="0" smtClean="0">
                <a:latin typeface="Chalkboard"/>
                <a:cs typeface="Chalkboard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23309" y="5846431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εZ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>
                  <a:latin typeface="Chalkboard"/>
                  <a:cs typeface="Chalkboard"/>
                </a:rPr>
                <a:t>c</a:t>
              </a:r>
              <a:endParaRPr lang="en-US" sz="2400" dirty="0" smtClean="0">
                <a:latin typeface="Chalkboard"/>
                <a:cs typeface="Chalkboard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116182" y="5846431"/>
              <a:ext cx="1133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εZ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X</a:t>
              </a:r>
              <a:r>
                <a:rPr lang="en-US" sz="2400" baseline="-25000" dirty="0">
                  <a:latin typeface="Chalkboard"/>
                  <a:cs typeface="Chalkboard"/>
                </a:rPr>
                <a:t>b</a:t>
              </a:r>
              <a:endParaRPr lang="en-US" sz="2400" dirty="0" smtClean="0">
                <a:latin typeface="Chalkboard"/>
                <a:cs typeface="Chalkboard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82815" y="4597835"/>
              <a:ext cx="2086697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abc</a:t>
              </a:r>
              <a:r>
                <a:rPr lang="en-US" sz="2400" dirty="0" smtClean="0">
                  <a:latin typeface="Chalkboard"/>
                  <a:cs typeface="Chalkboard"/>
                </a:rPr>
                <a:t> </a:t>
              </a:r>
              <a:r>
                <a:rPr lang="en-US" sz="2400" dirty="0" err="1" smtClean="0">
                  <a:latin typeface="Chalkboard"/>
                  <a:cs typeface="Chalkboard"/>
                </a:rPr>
                <a:t>qubits</a:t>
              </a:r>
              <a:r>
                <a:rPr lang="en-US" sz="2400" dirty="0" smtClean="0">
                  <a:latin typeface="Chalkboard"/>
                  <a:cs typeface="Chalkboard"/>
                </a:rPr>
                <a:t> ≈ </a:t>
              </a:r>
            </a:p>
            <a:p>
              <a:r>
                <a:rPr lang="en-US" sz="2400" dirty="0" smtClean="0">
                  <a:latin typeface="Chalkboard"/>
                  <a:cs typeface="Chalkboard"/>
                </a:rPr>
                <a:t>in</a:t>
              </a:r>
              <a:r>
                <a:rPr lang="en-US" sz="2400" dirty="0"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latin typeface="Chalkboard"/>
                  <a:cs typeface="Chalkboard"/>
                </a:rPr>
                <a:t>{|000⟩,|111⟩}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subspace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6309780" y="6065867"/>
              <a:ext cx="349655" cy="3496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2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464298" y="6106208"/>
              <a:ext cx="349655" cy="3496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3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7280711" y="4127281"/>
              <a:ext cx="323404" cy="3234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1</a:t>
              </a:r>
              <a:endParaRPr lang="en-US" dirty="0">
                <a:latin typeface="Chalkboard"/>
                <a:cs typeface="Chalkboard"/>
              </a:endParaRPr>
            </a:p>
          </p:txBody>
        </p:sp>
        <p:cxnSp>
          <p:nvCxnSpPr>
            <p:cNvPr id="71" name="Straight Connector 70"/>
            <p:cNvCxnSpPr>
              <a:stCxn id="69" idx="3"/>
              <a:endCxn id="67" idx="7"/>
            </p:cNvCxnSpPr>
            <p:nvPr/>
          </p:nvCxnSpPr>
          <p:spPr>
            <a:xfrm flipH="1">
              <a:off x="6608229" y="4403324"/>
              <a:ext cx="719843" cy="1713749"/>
            </a:xfrm>
            <a:prstGeom prst="line">
              <a:avLst/>
            </a:prstGeom>
            <a:ln>
              <a:solidFill>
                <a:srgbClr val="E8950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8" idx="2"/>
              <a:endCxn id="67" idx="6"/>
            </p:cNvCxnSpPr>
            <p:nvPr/>
          </p:nvCxnSpPr>
          <p:spPr>
            <a:xfrm flipH="1" flipV="1">
              <a:off x="6659435" y="6240695"/>
              <a:ext cx="1804863" cy="40341"/>
            </a:xfrm>
            <a:prstGeom prst="line">
              <a:avLst/>
            </a:prstGeom>
            <a:ln>
              <a:solidFill>
                <a:srgbClr val="E8950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5"/>
              <a:endCxn id="68" idx="1"/>
            </p:cNvCxnSpPr>
            <p:nvPr/>
          </p:nvCxnSpPr>
          <p:spPr>
            <a:xfrm>
              <a:off x="7556754" y="4403324"/>
              <a:ext cx="958750" cy="1754090"/>
            </a:xfrm>
            <a:prstGeom prst="line">
              <a:avLst/>
            </a:prstGeom>
            <a:ln>
              <a:solidFill>
                <a:srgbClr val="E8950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781364" y="5294385"/>
              <a:ext cx="15832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3</a:t>
              </a:r>
              <a:r>
                <a:rPr lang="en-US" sz="2400" dirty="0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r>
                <a:rPr lang="en-US" sz="2400" dirty="0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Z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br>
                <a:rPr lang="en-US" sz="2400" baseline="-250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 + ...</a:t>
              </a:r>
            </a:p>
          </p:txBody>
        </p:sp>
        <p:sp>
          <p:nvSpPr>
            <p:cNvPr id="82" name="Right Arrow 81"/>
            <p:cNvSpPr/>
            <p:nvPr/>
          </p:nvSpPr>
          <p:spPr>
            <a:xfrm>
              <a:off x="5725606" y="4948818"/>
              <a:ext cx="584174" cy="36055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828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272" y="1335743"/>
            <a:ext cx="86890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1. EPR-testing with error </a:t>
            </a:r>
            <a:r>
              <a:rPr lang="en-US" sz="2400" dirty="0" err="1" smtClean="0">
                <a:latin typeface="Chalkboard"/>
                <a:cs typeface="Chalkboard"/>
              </a:rPr>
              <a:t>λ</a:t>
            </a:r>
            <a:r>
              <a:rPr lang="en-US" sz="2400" dirty="0" smtClean="0">
                <a:latin typeface="Chalkboard"/>
                <a:cs typeface="Chalkboard"/>
              </a:rPr>
              <a:t> using O(log 1</a:t>
            </a:r>
            <a:r>
              <a:rPr lang="en-US" sz="2400" dirty="0">
                <a:latin typeface="Chalkboard"/>
                <a:cs typeface="Chalkboard"/>
              </a:rPr>
              <a:t>/</a:t>
            </a:r>
            <a:r>
              <a:rPr lang="en-US" sz="2400" smtClean="0">
                <a:latin typeface="Chalkboard"/>
                <a:cs typeface="Chalkboard"/>
              </a:rPr>
              <a:t>λ) </a:t>
            </a:r>
            <a:r>
              <a:rPr lang="en-US" sz="2400" dirty="0" err="1" smtClean="0">
                <a:latin typeface="Chalkboard"/>
                <a:cs typeface="Chalkboard"/>
              </a:rPr>
              <a:t>qubits</a:t>
            </a:r>
            <a:r>
              <a:rPr lang="en-US" sz="2400" dirty="0" smtClean="0">
                <a:latin typeface="Chalkboard"/>
                <a:cs typeface="Chalkboard"/>
              </a:rPr>
              <a:t/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/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(Note: testing whether a state equals |</a:t>
            </a:r>
            <a:r>
              <a:rPr lang="en-US" sz="2400" dirty="0" err="1" smtClean="0">
                <a:latin typeface="Chalkboard"/>
                <a:cs typeface="Chalkboard"/>
              </a:rPr>
              <a:t>ψ</a:t>
            </a:r>
            <a:r>
              <a:rPr lang="en-US" sz="2400" dirty="0" smtClean="0">
                <a:latin typeface="Chalkboard"/>
                <a:cs typeface="Chalkboard"/>
              </a:rPr>
              <a:t>⟩ requires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communication ≈</a:t>
            </a:r>
            <a:r>
              <a:rPr lang="en-US" sz="2400" dirty="0" err="1" smtClean="0">
                <a:latin typeface="Chalkboard"/>
                <a:cs typeface="Chalkboard"/>
              </a:rPr>
              <a:t>Δ</a:t>
            </a:r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 smtClean="0">
                <a:latin typeface="Chalkboard"/>
                <a:cs typeface="Chalkboard"/>
              </a:rPr>
              <a:t>ψ</a:t>
            </a:r>
            <a:r>
              <a:rPr lang="en-US" sz="2400" dirty="0" smtClean="0">
                <a:latin typeface="Chalkboard"/>
                <a:cs typeface="Chalkboard"/>
              </a:rPr>
              <a:t>) := “entanglement spread” of </a:t>
            </a:r>
            <a:r>
              <a:rPr lang="en-US" sz="2400" dirty="0" err="1" smtClean="0">
                <a:latin typeface="Chalkboard"/>
                <a:cs typeface="Chalkboard"/>
              </a:rPr>
              <a:t>ψ</a:t>
            </a:r>
            <a:r>
              <a:rPr lang="en-US" sz="2400" dirty="0" smtClean="0">
                <a:latin typeface="Chalkboard"/>
                <a:cs typeface="Chalkboard"/>
              </a:rPr>
              <a:t>.)</a:t>
            </a:r>
          </a:p>
          <a:p>
            <a:endParaRPr lang="en-US" sz="2400" dirty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2. Hamiltonian with O(1) gap and </a:t>
            </a:r>
            <a:r>
              <a:rPr lang="en-US" sz="2400" dirty="0" err="1" smtClean="0">
                <a:latin typeface="Chalkboard"/>
                <a:cs typeface="Chalkboard"/>
              </a:rPr>
              <a:t>n</a:t>
            </a:r>
            <a:r>
              <a:rPr lang="en-US" sz="2400" baseline="30000" dirty="0" err="1" smtClean="0">
                <a:latin typeface="Chalkboard"/>
                <a:cs typeface="Chalkboard"/>
              </a:rPr>
              <a:t>Ω</a:t>
            </a:r>
            <a:r>
              <a:rPr lang="en-US" sz="2400" baseline="30000" dirty="0" smtClean="0">
                <a:latin typeface="Chalkboard"/>
                <a:cs typeface="Chalkboard"/>
              </a:rPr>
              <a:t>(1)</a:t>
            </a:r>
            <a:r>
              <a:rPr lang="en-US" sz="2400" dirty="0" smtClean="0">
                <a:latin typeface="Chalkboard"/>
                <a:cs typeface="Chalkboard"/>
              </a:rPr>
              <a:t> entanglement.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caveat: requires either large local dimension or large degree.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486" y="4412331"/>
            <a:ext cx="48144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Chalkboard"/>
                <a:cs typeface="Chalkboard"/>
              </a:rPr>
              <a:t>Questions: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O(1) degree, O(1) local dimension?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err="1" smtClean="0">
                <a:latin typeface="Chalkboard"/>
                <a:cs typeface="Chalkboard"/>
              </a:rPr>
              <a:t>Qutrits</a:t>
            </a:r>
            <a:r>
              <a:rPr lang="en-US" sz="2400" dirty="0" smtClean="0">
                <a:latin typeface="Chalkboard"/>
                <a:cs typeface="Chalkboard"/>
              </a:rPr>
              <a:t> in the middle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 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qubits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?</a:t>
            </a:r>
            <a:br>
              <a:rPr lang="en-US" sz="2400" dirty="0" smtClean="0">
                <a:latin typeface="Chalkboard"/>
                <a:cs typeface="Chalkboard"/>
                <a:sym typeface="Wingdings"/>
              </a:rPr>
            </a:br>
            <a:r>
              <a:rPr lang="en-US" sz="2400" dirty="0" smtClean="0">
                <a:latin typeface="Chalkboard"/>
                <a:cs typeface="Chalkboard"/>
                <a:sym typeface="Wingdings"/>
              </a:rPr>
              <a:t>Longer chain in the middle?</a:t>
            </a:r>
          </a:p>
          <a:p>
            <a:r>
              <a:rPr lang="en-US" sz="2400" dirty="0" smtClean="0">
                <a:latin typeface="Chalkboard"/>
                <a:cs typeface="Chalkboard"/>
                <a:sym typeface="Wingdings"/>
              </a:rPr>
              <a:t>Lattices vs. general graphs</a:t>
            </a:r>
            <a:endParaRPr lang="en-US" sz="24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4606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199410" y="934168"/>
            <a:ext cx="9130881" cy="4565877"/>
          </a:xfrm>
          <a:custGeom>
            <a:avLst/>
            <a:gdLst>
              <a:gd name="connsiteX0" fmla="*/ 1060022 w 9130881"/>
              <a:gd name="connsiteY0" fmla="*/ 241414 h 4565877"/>
              <a:gd name="connsiteX1" fmla="*/ 1060022 w 9130881"/>
              <a:gd name="connsiteY1" fmla="*/ 241414 h 4565877"/>
              <a:gd name="connsiteX2" fmla="*/ 0 w 9130881"/>
              <a:gd name="connsiteY2" fmla="*/ 850198 h 4565877"/>
              <a:gd name="connsiteX3" fmla="*/ 31486 w 9130881"/>
              <a:gd name="connsiteY3" fmla="*/ 1196575 h 4565877"/>
              <a:gd name="connsiteX4" fmla="*/ 136438 w 9130881"/>
              <a:gd name="connsiteY4" fmla="*/ 1270049 h 4565877"/>
              <a:gd name="connsiteX5" fmla="*/ 199410 w 9130881"/>
              <a:gd name="connsiteY5" fmla="*/ 1312034 h 4565877"/>
              <a:gd name="connsiteX6" fmla="*/ 241391 w 9130881"/>
              <a:gd name="connsiteY6" fmla="*/ 1333026 h 4565877"/>
              <a:gd name="connsiteX7" fmla="*/ 335848 w 9130881"/>
              <a:gd name="connsiteY7" fmla="*/ 1406500 h 4565877"/>
              <a:gd name="connsiteX8" fmla="*/ 388325 w 9130881"/>
              <a:gd name="connsiteY8" fmla="*/ 1521959 h 4565877"/>
              <a:gd name="connsiteX9" fmla="*/ 409315 w 9130881"/>
              <a:gd name="connsiteY9" fmla="*/ 1553448 h 4565877"/>
              <a:gd name="connsiteX10" fmla="*/ 451296 w 9130881"/>
              <a:gd name="connsiteY10" fmla="*/ 1658411 h 4565877"/>
              <a:gd name="connsiteX11" fmla="*/ 472287 w 9130881"/>
              <a:gd name="connsiteY11" fmla="*/ 1710892 h 4565877"/>
              <a:gd name="connsiteX12" fmla="*/ 482782 w 9130881"/>
              <a:gd name="connsiteY12" fmla="*/ 1742381 h 4565877"/>
              <a:gd name="connsiteX13" fmla="*/ 514268 w 9130881"/>
              <a:gd name="connsiteY13" fmla="*/ 1773869 h 4565877"/>
              <a:gd name="connsiteX14" fmla="*/ 524763 w 9130881"/>
              <a:gd name="connsiteY14" fmla="*/ 1805358 h 4565877"/>
              <a:gd name="connsiteX15" fmla="*/ 556249 w 9130881"/>
              <a:gd name="connsiteY15" fmla="*/ 1815855 h 4565877"/>
              <a:gd name="connsiteX16" fmla="*/ 608725 w 9130881"/>
              <a:gd name="connsiteY16" fmla="*/ 1826351 h 4565877"/>
              <a:gd name="connsiteX17" fmla="*/ 745164 w 9130881"/>
              <a:gd name="connsiteY17" fmla="*/ 1899825 h 4565877"/>
              <a:gd name="connsiteX18" fmla="*/ 797640 w 9130881"/>
              <a:gd name="connsiteY18" fmla="*/ 1920817 h 4565877"/>
              <a:gd name="connsiteX19" fmla="*/ 839621 w 9130881"/>
              <a:gd name="connsiteY19" fmla="*/ 1962802 h 4565877"/>
              <a:gd name="connsiteX20" fmla="*/ 871107 w 9130881"/>
              <a:gd name="connsiteY20" fmla="*/ 1983795 h 4565877"/>
              <a:gd name="connsiteX21" fmla="*/ 944574 w 9130881"/>
              <a:gd name="connsiteY21" fmla="*/ 2015284 h 4565877"/>
              <a:gd name="connsiteX22" fmla="*/ 976060 w 9130881"/>
              <a:gd name="connsiteY22" fmla="*/ 2046773 h 4565877"/>
              <a:gd name="connsiteX23" fmla="*/ 1039031 w 9130881"/>
              <a:gd name="connsiteY23" fmla="*/ 2088758 h 4565877"/>
              <a:gd name="connsiteX24" fmla="*/ 1060022 w 9130881"/>
              <a:gd name="connsiteY24" fmla="*/ 2130743 h 4565877"/>
              <a:gd name="connsiteX25" fmla="*/ 1102003 w 9130881"/>
              <a:gd name="connsiteY25" fmla="*/ 2162231 h 4565877"/>
              <a:gd name="connsiteX26" fmla="*/ 1164974 w 9130881"/>
              <a:gd name="connsiteY26" fmla="*/ 2225209 h 4565877"/>
              <a:gd name="connsiteX27" fmla="*/ 1217451 w 9130881"/>
              <a:gd name="connsiteY27" fmla="*/ 2277690 h 4565877"/>
              <a:gd name="connsiteX28" fmla="*/ 1227946 w 9130881"/>
              <a:gd name="connsiteY28" fmla="*/ 2319676 h 4565877"/>
              <a:gd name="connsiteX29" fmla="*/ 1248937 w 9130881"/>
              <a:gd name="connsiteY29" fmla="*/ 2372157 h 4565877"/>
              <a:gd name="connsiteX30" fmla="*/ 1259432 w 9130881"/>
              <a:gd name="connsiteY30" fmla="*/ 2529601 h 4565877"/>
              <a:gd name="connsiteX31" fmla="*/ 1290918 w 9130881"/>
              <a:gd name="connsiteY31" fmla="*/ 2613571 h 4565877"/>
              <a:gd name="connsiteX32" fmla="*/ 1332899 w 9130881"/>
              <a:gd name="connsiteY32" fmla="*/ 2792008 h 4565877"/>
              <a:gd name="connsiteX33" fmla="*/ 1364384 w 9130881"/>
              <a:gd name="connsiteY33" fmla="*/ 2980940 h 4565877"/>
              <a:gd name="connsiteX34" fmla="*/ 1395870 w 9130881"/>
              <a:gd name="connsiteY34" fmla="*/ 3138385 h 4565877"/>
              <a:gd name="connsiteX35" fmla="*/ 1406366 w 9130881"/>
              <a:gd name="connsiteY35" fmla="*/ 3232851 h 4565877"/>
              <a:gd name="connsiteX36" fmla="*/ 1427356 w 9130881"/>
              <a:gd name="connsiteY36" fmla="*/ 3348310 h 4565877"/>
              <a:gd name="connsiteX37" fmla="*/ 1448347 w 9130881"/>
              <a:gd name="connsiteY37" fmla="*/ 3463769 h 4565877"/>
              <a:gd name="connsiteX38" fmla="*/ 1469337 w 9130881"/>
              <a:gd name="connsiteY38" fmla="*/ 3663198 h 4565877"/>
              <a:gd name="connsiteX39" fmla="*/ 1532309 w 9130881"/>
              <a:gd name="connsiteY39" fmla="*/ 3715679 h 4565877"/>
              <a:gd name="connsiteX40" fmla="*/ 1595280 w 9130881"/>
              <a:gd name="connsiteY40" fmla="*/ 3841635 h 4565877"/>
              <a:gd name="connsiteX41" fmla="*/ 1626766 w 9130881"/>
              <a:gd name="connsiteY41" fmla="*/ 3894116 h 4565877"/>
              <a:gd name="connsiteX42" fmla="*/ 1637261 w 9130881"/>
              <a:gd name="connsiteY42" fmla="*/ 3946597 h 4565877"/>
              <a:gd name="connsiteX43" fmla="*/ 1658252 w 9130881"/>
              <a:gd name="connsiteY43" fmla="*/ 4009575 h 4565877"/>
              <a:gd name="connsiteX44" fmla="*/ 1647757 w 9130881"/>
              <a:gd name="connsiteY44" fmla="*/ 4219500 h 4565877"/>
              <a:gd name="connsiteX45" fmla="*/ 1637261 w 9130881"/>
              <a:gd name="connsiteY45" fmla="*/ 4261485 h 4565877"/>
              <a:gd name="connsiteX46" fmla="*/ 1794690 w 9130881"/>
              <a:gd name="connsiteY46" fmla="*/ 4271982 h 4565877"/>
              <a:gd name="connsiteX47" fmla="*/ 1941624 w 9130881"/>
              <a:gd name="connsiteY47" fmla="*/ 4303470 h 4565877"/>
              <a:gd name="connsiteX48" fmla="*/ 2046577 w 9130881"/>
              <a:gd name="connsiteY48" fmla="*/ 4292974 h 4565877"/>
              <a:gd name="connsiteX49" fmla="*/ 2204006 w 9130881"/>
              <a:gd name="connsiteY49" fmla="*/ 4313967 h 4565877"/>
              <a:gd name="connsiteX50" fmla="*/ 2392920 w 9130881"/>
              <a:gd name="connsiteY50" fmla="*/ 4366448 h 4565877"/>
              <a:gd name="connsiteX51" fmla="*/ 2518864 w 9130881"/>
              <a:gd name="connsiteY51" fmla="*/ 4387441 h 4565877"/>
              <a:gd name="connsiteX52" fmla="*/ 2655302 w 9130881"/>
              <a:gd name="connsiteY52" fmla="*/ 4439922 h 4565877"/>
              <a:gd name="connsiteX53" fmla="*/ 2697283 w 9130881"/>
              <a:gd name="connsiteY53" fmla="*/ 4450418 h 4565877"/>
              <a:gd name="connsiteX54" fmla="*/ 2760255 w 9130881"/>
              <a:gd name="connsiteY54" fmla="*/ 4471411 h 4565877"/>
              <a:gd name="connsiteX55" fmla="*/ 2833722 w 9130881"/>
              <a:gd name="connsiteY55" fmla="*/ 4481907 h 4565877"/>
              <a:gd name="connsiteX56" fmla="*/ 2917684 w 9130881"/>
              <a:gd name="connsiteY56" fmla="*/ 4502900 h 4565877"/>
              <a:gd name="connsiteX57" fmla="*/ 3001646 w 9130881"/>
              <a:gd name="connsiteY57" fmla="*/ 4513396 h 4565877"/>
              <a:gd name="connsiteX58" fmla="*/ 3117094 w 9130881"/>
              <a:gd name="connsiteY58" fmla="*/ 4534388 h 4565877"/>
              <a:gd name="connsiteX59" fmla="*/ 3358485 w 9130881"/>
              <a:gd name="connsiteY59" fmla="*/ 4555381 h 4565877"/>
              <a:gd name="connsiteX60" fmla="*/ 3463438 w 9130881"/>
              <a:gd name="connsiteY60" fmla="*/ 4565877 h 4565877"/>
              <a:gd name="connsiteX61" fmla="*/ 3736314 w 9130881"/>
              <a:gd name="connsiteY61" fmla="*/ 4534388 h 4565877"/>
              <a:gd name="connsiteX62" fmla="*/ 3788791 w 9130881"/>
              <a:gd name="connsiteY62" fmla="*/ 4523892 h 4565877"/>
              <a:gd name="connsiteX63" fmla="*/ 3872753 w 9130881"/>
              <a:gd name="connsiteY63" fmla="*/ 4513396 h 4565877"/>
              <a:gd name="connsiteX64" fmla="*/ 3977706 w 9130881"/>
              <a:gd name="connsiteY64" fmla="*/ 4492403 h 4565877"/>
              <a:gd name="connsiteX65" fmla="*/ 4093153 w 9130881"/>
              <a:gd name="connsiteY65" fmla="*/ 4481907 h 4565877"/>
              <a:gd name="connsiteX66" fmla="*/ 5268623 w 9130881"/>
              <a:gd name="connsiteY66" fmla="*/ 4492403 h 4565877"/>
              <a:gd name="connsiteX67" fmla="*/ 5405062 w 9130881"/>
              <a:gd name="connsiteY67" fmla="*/ 4513396 h 4565877"/>
              <a:gd name="connsiteX68" fmla="*/ 5940320 w 9130881"/>
              <a:gd name="connsiteY68" fmla="*/ 4418929 h 4565877"/>
              <a:gd name="connsiteX69" fmla="*/ 6118740 w 9130881"/>
              <a:gd name="connsiteY69" fmla="*/ 4408433 h 4565877"/>
              <a:gd name="connsiteX70" fmla="*/ 6612017 w 9130881"/>
              <a:gd name="connsiteY70" fmla="*/ 4387441 h 4565877"/>
              <a:gd name="connsiteX71" fmla="*/ 7157771 w 9130881"/>
              <a:gd name="connsiteY71" fmla="*/ 4397937 h 4565877"/>
              <a:gd name="connsiteX72" fmla="*/ 7241733 w 9130881"/>
              <a:gd name="connsiteY72" fmla="*/ 4439922 h 4565877"/>
              <a:gd name="connsiteX73" fmla="*/ 7336190 w 9130881"/>
              <a:gd name="connsiteY73" fmla="*/ 4471411 h 4565877"/>
              <a:gd name="connsiteX74" fmla="*/ 7409657 w 9130881"/>
              <a:gd name="connsiteY74" fmla="*/ 4502900 h 4565877"/>
              <a:gd name="connsiteX75" fmla="*/ 7766496 w 9130881"/>
              <a:gd name="connsiteY75" fmla="*/ 4492403 h 4565877"/>
              <a:gd name="connsiteX76" fmla="*/ 8018383 w 9130881"/>
              <a:gd name="connsiteY76" fmla="*/ 4481907 h 4565877"/>
              <a:gd name="connsiteX77" fmla="*/ 8837013 w 9130881"/>
              <a:gd name="connsiteY77" fmla="*/ 4492403 h 4565877"/>
              <a:gd name="connsiteX78" fmla="*/ 9004938 w 9130881"/>
              <a:gd name="connsiteY78" fmla="*/ 4481907 h 4565877"/>
              <a:gd name="connsiteX79" fmla="*/ 9015433 w 9130881"/>
              <a:gd name="connsiteY79" fmla="*/ 4418929 h 4565877"/>
              <a:gd name="connsiteX80" fmla="*/ 9036423 w 9130881"/>
              <a:gd name="connsiteY80" fmla="*/ 4366448 h 4565877"/>
              <a:gd name="connsiteX81" fmla="*/ 9046919 w 9130881"/>
              <a:gd name="connsiteY81" fmla="*/ 4334959 h 4565877"/>
              <a:gd name="connsiteX82" fmla="*/ 9078405 w 9130881"/>
              <a:gd name="connsiteY82" fmla="*/ 4292974 h 4565877"/>
              <a:gd name="connsiteX83" fmla="*/ 9088900 w 9130881"/>
              <a:gd name="connsiteY83" fmla="*/ 4250989 h 4565877"/>
              <a:gd name="connsiteX84" fmla="*/ 9109890 w 9130881"/>
              <a:gd name="connsiteY84" fmla="*/ 3421784 h 4565877"/>
              <a:gd name="connsiteX85" fmla="*/ 9120386 w 9130881"/>
              <a:gd name="connsiteY85" fmla="*/ 3358806 h 4565877"/>
              <a:gd name="connsiteX86" fmla="*/ 9130881 w 9130881"/>
              <a:gd name="connsiteY86" fmla="*/ 3274836 h 4565877"/>
              <a:gd name="connsiteX87" fmla="*/ 9120386 w 9130881"/>
              <a:gd name="connsiteY87" fmla="*/ 2823496 h 4565877"/>
              <a:gd name="connsiteX88" fmla="*/ 9099395 w 9130881"/>
              <a:gd name="connsiteY88" fmla="*/ 2718534 h 4565877"/>
              <a:gd name="connsiteX89" fmla="*/ 9088900 w 9130881"/>
              <a:gd name="connsiteY89" fmla="*/ 2666052 h 4565877"/>
              <a:gd name="connsiteX90" fmla="*/ 9046919 w 9130881"/>
              <a:gd name="connsiteY90" fmla="*/ 2508608 h 4565877"/>
              <a:gd name="connsiteX91" fmla="*/ 9015433 w 9130881"/>
              <a:gd name="connsiteY91" fmla="*/ 2393149 h 4565877"/>
              <a:gd name="connsiteX92" fmla="*/ 8994442 w 9130881"/>
              <a:gd name="connsiteY92" fmla="*/ 2330172 h 4565877"/>
              <a:gd name="connsiteX93" fmla="*/ 8973452 w 9130881"/>
              <a:gd name="connsiteY93" fmla="*/ 2235705 h 4565877"/>
              <a:gd name="connsiteX94" fmla="*/ 8952461 w 9130881"/>
              <a:gd name="connsiteY94" fmla="*/ 2172728 h 4565877"/>
              <a:gd name="connsiteX95" fmla="*/ 8941966 w 9130881"/>
              <a:gd name="connsiteY95" fmla="*/ 2141239 h 4565877"/>
              <a:gd name="connsiteX96" fmla="*/ 8920976 w 9130881"/>
              <a:gd name="connsiteY96" fmla="*/ 2057269 h 4565877"/>
              <a:gd name="connsiteX97" fmla="*/ 8858004 w 9130881"/>
              <a:gd name="connsiteY97" fmla="*/ 2025780 h 4565877"/>
              <a:gd name="connsiteX98" fmla="*/ 8700575 w 9130881"/>
              <a:gd name="connsiteY98" fmla="*/ 1805358 h 4565877"/>
              <a:gd name="connsiteX99" fmla="*/ 8637603 w 9130881"/>
              <a:gd name="connsiteY99" fmla="*/ 1721388 h 4565877"/>
              <a:gd name="connsiteX100" fmla="*/ 8574632 w 9130881"/>
              <a:gd name="connsiteY100" fmla="*/ 1626922 h 4565877"/>
              <a:gd name="connsiteX101" fmla="*/ 8480174 w 9130881"/>
              <a:gd name="connsiteY101" fmla="*/ 1500966 h 4565877"/>
              <a:gd name="connsiteX102" fmla="*/ 8427698 w 9130881"/>
              <a:gd name="connsiteY102" fmla="*/ 1343522 h 4565877"/>
              <a:gd name="connsiteX103" fmla="*/ 8406708 w 9130881"/>
              <a:gd name="connsiteY103" fmla="*/ 1259552 h 4565877"/>
              <a:gd name="connsiteX104" fmla="*/ 8354231 w 9130881"/>
              <a:gd name="connsiteY104" fmla="*/ 1102108 h 4565877"/>
              <a:gd name="connsiteX105" fmla="*/ 8333241 w 9130881"/>
              <a:gd name="connsiteY105" fmla="*/ 1028634 h 4565877"/>
              <a:gd name="connsiteX106" fmla="*/ 8291260 w 9130881"/>
              <a:gd name="connsiteY106" fmla="*/ 892183 h 4565877"/>
              <a:gd name="connsiteX107" fmla="*/ 8238783 w 9130881"/>
              <a:gd name="connsiteY107" fmla="*/ 682257 h 4565877"/>
              <a:gd name="connsiteX108" fmla="*/ 8081354 w 9130881"/>
              <a:gd name="connsiteY108" fmla="*/ 461836 h 4565877"/>
              <a:gd name="connsiteX109" fmla="*/ 7902935 w 9130881"/>
              <a:gd name="connsiteY109" fmla="*/ 262407 h 4565877"/>
              <a:gd name="connsiteX110" fmla="*/ 7850458 w 9130881"/>
              <a:gd name="connsiteY110" fmla="*/ 220422 h 4565877"/>
              <a:gd name="connsiteX111" fmla="*/ 7724515 w 9130881"/>
              <a:gd name="connsiteY111" fmla="*/ 167940 h 4565877"/>
              <a:gd name="connsiteX112" fmla="*/ 7525105 w 9130881"/>
              <a:gd name="connsiteY112" fmla="*/ 104963 h 4565877"/>
              <a:gd name="connsiteX113" fmla="*/ 7210247 w 9130881"/>
              <a:gd name="connsiteY113" fmla="*/ 115459 h 4565877"/>
              <a:gd name="connsiteX114" fmla="*/ 7136780 w 9130881"/>
              <a:gd name="connsiteY114" fmla="*/ 125955 h 4565877"/>
              <a:gd name="connsiteX115" fmla="*/ 6790437 w 9130881"/>
              <a:gd name="connsiteY115" fmla="*/ 94466 h 4565877"/>
              <a:gd name="connsiteX116" fmla="*/ 6307654 w 9130881"/>
              <a:gd name="connsiteY116" fmla="*/ 0 h 4565877"/>
              <a:gd name="connsiteX117" fmla="*/ 5824872 w 9130881"/>
              <a:gd name="connsiteY117" fmla="*/ 10496 h 4565877"/>
              <a:gd name="connsiteX118" fmla="*/ 5793386 w 9130881"/>
              <a:gd name="connsiteY118" fmla="*/ 31489 h 4565877"/>
              <a:gd name="connsiteX119" fmla="*/ 5667443 w 9130881"/>
              <a:gd name="connsiteY119" fmla="*/ 41985 h 4565877"/>
              <a:gd name="connsiteX120" fmla="*/ 5489024 w 9130881"/>
              <a:gd name="connsiteY120" fmla="*/ 73474 h 4565877"/>
              <a:gd name="connsiteX121" fmla="*/ 5268623 w 9130881"/>
              <a:gd name="connsiteY121" fmla="*/ 115459 h 4565877"/>
              <a:gd name="connsiteX122" fmla="*/ 5163671 w 9130881"/>
              <a:gd name="connsiteY122" fmla="*/ 125955 h 4565877"/>
              <a:gd name="connsiteX123" fmla="*/ 5100699 w 9130881"/>
              <a:gd name="connsiteY123" fmla="*/ 136451 h 4565877"/>
              <a:gd name="connsiteX124" fmla="*/ 4964261 w 9130881"/>
              <a:gd name="connsiteY124" fmla="*/ 146948 h 4565877"/>
              <a:gd name="connsiteX125" fmla="*/ 4932775 w 9130881"/>
              <a:gd name="connsiteY125" fmla="*/ 157444 h 4565877"/>
              <a:gd name="connsiteX126" fmla="*/ 4859308 w 9130881"/>
              <a:gd name="connsiteY126" fmla="*/ 178437 h 4565877"/>
              <a:gd name="connsiteX127" fmla="*/ 4785841 w 9130881"/>
              <a:gd name="connsiteY127" fmla="*/ 209925 h 4565877"/>
              <a:gd name="connsiteX128" fmla="*/ 4722869 w 9130881"/>
              <a:gd name="connsiteY128" fmla="*/ 230918 h 4565877"/>
              <a:gd name="connsiteX129" fmla="*/ 4617917 w 9130881"/>
              <a:gd name="connsiteY129" fmla="*/ 272903 h 4565877"/>
              <a:gd name="connsiteX130" fmla="*/ 4502469 w 9130881"/>
              <a:gd name="connsiteY130" fmla="*/ 293896 h 4565877"/>
              <a:gd name="connsiteX131" fmla="*/ 3673343 w 9130881"/>
              <a:gd name="connsiteY131" fmla="*/ 325384 h 4565877"/>
              <a:gd name="connsiteX132" fmla="*/ 2938674 w 9130881"/>
              <a:gd name="connsiteY132" fmla="*/ 367369 h 4565877"/>
              <a:gd name="connsiteX133" fmla="*/ 2644807 w 9130881"/>
              <a:gd name="connsiteY133" fmla="*/ 356873 h 4565877"/>
              <a:gd name="connsiteX134" fmla="*/ 2466387 w 9130881"/>
              <a:gd name="connsiteY134" fmla="*/ 293896 h 4565877"/>
              <a:gd name="connsiteX135" fmla="*/ 2256482 w 9130881"/>
              <a:gd name="connsiteY135" fmla="*/ 262407 h 4565877"/>
              <a:gd name="connsiteX136" fmla="*/ 2078063 w 9130881"/>
              <a:gd name="connsiteY136" fmla="*/ 241414 h 4565877"/>
              <a:gd name="connsiteX137" fmla="*/ 1941624 w 9130881"/>
              <a:gd name="connsiteY137" fmla="*/ 199429 h 4565877"/>
              <a:gd name="connsiteX138" fmla="*/ 1878652 w 9130881"/>
              <a:gd name="connsiteY138" fmla="*/ 178437 h 4565877"/>
              <a:gd name="connsiteX139" fmla="*/ 1836671 w 9130881"/>
              <a:gd name="connsiteY139" fmla="*/ 157444 h 4565877"/>
              <a:gd name="connsiteX140" fmla="*/ 1710728 w 9130881"/>
              <a:gd name="connsiteY140" fmla="*/ 115459 h 4565877"/>
              <a:gd name="connsiteX141" fmla="*/ 1668747 w 9130881"/>
              <a:gd name="connsiteY141" fmla="*/ 94466 h 4565877"/>
              <a:gd name="connsiteX142" fmla="*/ 1584785 w 9130881"/>
              <a:gd name="connsiteY142" fmla="*/ 73474 h 4565877"/>
              <a:gd name="connsiteX143" fmla="*/ 1322403 w 9130881"/>
              <a:gd name="connsiteY143" fmla="*/ 115459 h 4565877"/>
              <a:gd name="connsiteX144" fmla="*/ 1269927 w 9130881"/>
              <a:gd name="connsiteY144" fmla="*/ 157444 h 4565877"/>
              <a:gd name="connsiteX145" fmla="*/ 1196460 w 9130881"/>
              <a:gd name="connsiteY145" fmla="*/ 188933 h 4565877"/>
              <a:gd name="connsiteX146" fmla="*/ 1133489 w 9130881"/>
              <a:gd name="connsiteY146" fmla="*/ 209925 h 4565877"/>
              <a:gd name="connsiteX147" fmla="*/ 1060022 w 9130881"/>
              <a:gd name="connsiteY147" fmla="*/ 241414 h 456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9130881" h="4565877">
                <a:moveTo>
                  <a:pt x="1060022" y="241414"/>
                </a:moveTo>
                <a:lnTo>
                  <a:pt x="1060022" y="241414"/>
                </a:lnTo>
                <a:cubicBezTo>
                  <a:pt x="16165" y="816656"/>
                  <a:pt x="266347" y="495038"/>
                  <a:pt x="0" y="850198"/>
                </a:cubicBezTo>
                <a:cubicBezTo>
                  <a:pt x="10495" y="965657"/>
                  <a:pt x="15539" y="1081742"/>
                  <a:pt x="31486" y="1196575"/>
                </a:cubicBezTo>
                <a:cubicBezTo>
                  <a:pt x="37356" y="1238847"/>
                  <a:pt x="121755" y="1260259"/>
                  <a:pt x="136438" y="1270049"/>
                </a:cubicBezTo>
                <a:cubicBezTo>
                  <a:pt x="157429" y="1284044"/>
                  <a:pt x="177777" y="1299053"/>
                  <a:pt x="199410" y="1312034"/>
                </a:cubicBezTo>
                <a:cubicBezTo>
                  <a:pt x="212826" y="1320084"/>
                  <a:pt x="227975" y="1324976"/>
                  <a:pt x="241391" y="1333026"/>
                </a:cubicBezTo>
                <a:cubicBezTo>
                  <a:pt x="268523" y="1349306"/>
                  <a:pt x="314878" y="1377139"/>
                  <a:pt x="335848" y="1406500"/>
                </a:cubicBezTo>
                <a:cubicBezTo>
                  <a:pt x="348133" y="1423700"/>
                  <a:pt x="385794" y="1516896"/>
                  <a:pt x="388325" y="1521959"/>
                </a:cubicBezTo>
                <a:cubicBezTo>
                  <a:pt x="393966" y="1533242"/>
                  <a:pt x="402318" y="1542952"/>
                  <a:pt x="409315" y="1553448"/>
                </a:cubicBezTo>
                <a:cubicBezTo>
                  <a:pt x="428094" y="1628565"/>
                  <a:pt x="409146" y="1565670"/>
                  <a:pt x="451296" y="1658411"/>
                </a:cubicBezTo>
                <a:cubicBezTo>
                  <a:pt x="459092" y="1675564"/>
                  <a:pt x="465672" y="1693250"/>
                  <a:pt x="472287" y="1710892"/>
                </a:cubicBezTo>
                <a:cubicBezTo>
                  <a:pt x="476172" y="1721252"/>
                  <a:pt x="476645" y="1733175"/>
                  <a:pt x="482782" y="1742381"/>
                </a:cubicBezTo>
                <a:cubicBezTo>
                  <a:pt x="491015" y="1754732"/>
                  <a:pt x="503773" y="1763373"/>
                  <a:pt x="514268" y="1773869"/>
                </a:cubicBezTo>
                <a:cubicBezTo>
                  <a:pt x="517766" y="1784365"/>
                  <a:pt x="516940" y="1797534"/>
                  <a:pt x="524763" y="1805358"/>
                </a:cubicBezTo>
                <a:cubicBezTo>
                  <a:pt x="532585" y="1813181"/>
                  <a:pt x="545516" y="1813171"/>
                  <a:pt x="556249" y="1815855"/>
                </a:cubicBezTo>
                <a:cubicBezTo>
                  <a:pt x="573555" y="1820182"/>
                  <a:pt x="591233" y="1822852"/>
                  <a:pt x="608725" y="1826351"/>
                </a:cubicBezTo>
                <a:cubicBezTo>
                  <a:pt x="669523" y="1862833"/>
                  <a:pt x="671350" y="1865754"/>
                  <a:pt x="745164" y="1899825"/>
                </a:cubicBezTo>
                <a:cubicBezTo>
                  <a:pt x="762269" y="1907720"/>
                  <a:pt x="780148" y="1913820"/>
                  <a:pt x="797640" y="1920817"/>
                </a:cubicBezTo>
                <a:cubicBezTo>
                  <a:pt x="811634" y="1934812"/>
                  <a:pt x="824595" y="1949921"/>
                  <a:pt x="839621" y="1962802"/>
                </a:cubicBezTo>
                <a:cubicBezTo>
                  <a:pt x="849198" y="1971012"/>
                  <a:pt x="860155" y="1977536"/>
                  <a:pt x="871107" y="1983795"/>
                </a:cubicBezTo>
                <a:cubicBezTo>
                  <a:pt x="907417" y="2004545"/>
                  <a:pt x="909253" y="2003508"/>
                  <a:pt x="944574" y="2015284"/>
                </a:cubicBezTo>
                <a:cubicBezTo>
                  <a:pt x="955069" y="2025780"/>
                  <a:pt x="964344" y="2037659"/>
                  <a:pt x="976060" y="2046773"/>
                </a:cubicBezTo>
                <a:cubicBezTo>
                  <a:pt x="995973" y="2062262"/>
                  <a:pt x="1039031" y="2088758"/>
                  <a:pt x="1039031" y="2088758"/>
                </a:cubicBezTo>
                <a:cubicBezTo>
                  <a:pt x="1046028" y="2102753"/>
                  <a:pt x="1049840" y="2118863"/>
                  <a:pt x="1060022" y="2130743"/>
                </a:cubicBezTo>
                <a:cubicBezTo>
                  <a:pt x="1071405" y="2144025"/>
                  <a:pt x="1089001" y="2150528"/>
                  <a:pt x="1102003" y="2162231"/>
                </a:cubicBezTo>
                <a:cubicBezTo>
                  <a:pt x="1124068" y="2182091"/>
                  <a:pt x="1143983" y="2204216"/>
                  <a:pt x="1164974" y="2225209"/>
                </a:cubicBezTo>
                <a:lnTo>
                  <a:pt x="1217451" y="2277690"/>
                </a:lnTo>
                <a:cubicBezTo>
                  <a:pt x="1220949" y="2291685"/>
                  <a:pt x="1223385" y="2305990"/>
                  <a:pt x="1227946" y="2319676"/>
                </a:cubicBezTo>
                <a:cubicBezTo>
                  <a:pt x="1233904" y="2337550"/>
                  <a:pt x="1246142" y="2353524"/>
                  <a:pt x="1248937" y="2372157"/>
                </a:cubicBezTo>
                <a:cubicBezTo>
                  <a:pt x="1256739" y="2424173"/>
                  <a:pt x="1250421" y="2477781"/>
                  <a:pt x="1259432" y="2529601"/>
                </a:cubicBezTo>
                <a:cubicBezTo>
                  <a:pt x="1264553" y="2559052"/>
                  <a:pt x="1282002" y="2585038"/>
                  <a:pt x="1290918" y="2613571"/>
                </a:cubicBezTo>
                <a:cubicBezTo>
                  <a:pt x="1299281" y="2640335"/>
                  <a:pt x="1328514" y="2768324"/>
                  <a:pt x="1332899" y="2792008"/>
                </a:cubicBezTo>
                <a:cubicBezTo>
                  <a:pt x="1344524" y="2854787"/>
                  <a:pt x="1352964" y="2918124"/>
                  <a:pt x="1364384" y="2980940"/>
                </a:cubicBezTo>
                <a:cubicBezTo>
                  <a:pt x="1373957" y="3033598"/>
                  <a:pt x="1387072" y="3085592"/>
                  <a:pt x="1395870" y="3138385"/>
                </a:cubicBezTo>
                <a:cubicBezTo>
                  <a:pt x="1401078" y="3169636"/>
                  <a:pt x="1402179" y="3201446"/>
                  <a:pt x="1406366" y="3232851"/>
                </a:cubicBezTo>
                <a:cubicBezTo>
                  <a:pt x="1410164" y="3261339"/>
                  <a:pt x="1420760" y="3318623"/>
                  <a:pt x="1427356" y="3348310"/>
                </a:cubicBezTo>
                <a:cubicBezTo>
                  <a:pt x="1442905" y="3418290"/>
                  <a:pt x="1437432" y="3369165"/>
                  <a:pt x="1448347" y="3463769"/>
                </a:cubicBezTo>
                <a:cubicBezTo>
                  <a:pt x="1456008" y="3530172"/>
                  <a:pt x="1448201" y="3599784"/>
                  <a:pt x="1469337" y="3663198"/>
                </a:cubicBezTo>
                <a:cubicBezTo>
                  <a:pt x="1477977" y="3689121"/>
                  <a:pt x="1511318" y="3698185"/>
                  <a:pt x="1532309" y="3715679"/>
                </a:cubicBezTo>
                <a:cubicBezTo>
                  <a:pt x="1607765" y="3841452"/>
                  <a:pt x="1516234" y="3683527"/>
                  <a:pt x="1595280" y="3841635"/>
                </a:cubicBezTo>
                <a:cubicBezTo>
                  <a:pt x="1604403" y="3859882"/>
                  <a:pt x="1616271" y="3876622"/>
                  <a:pt x="1626766" y="3894116"/>
                </a:cubicBezTo>
                <a:cubicBezTo>
                  <a:pt x="1630264" y="3911610"/>
                  <a:pt x="1632567" y="3929385"/>
                  <a:pt x="1637261" y="3946597"/>
                </a:cubicBezTo>
                <a:cubicBezTo>
                  <a:pt x="1643083" y="3967945"/>
                  <a:pt x="1658252" y="4009575"/>
                  <a:pt x="1658252" y="4009575"/>
                </a:cubicBezTo>
                <a:cubicBezTo>
                  <a:pt x="1654754" y="4079550"/>
                  <a:pt x="1653575" y="4149680"/>
                  <a:pt x="1647757" y="4219500"/>
                </a:cubicBezTo>
                <a:cubicBezTo>
                  <a:pt x="1646559" y="4233876"/>
                  <a:pt x="1623676" y="4256633"/>
                  <a:pt x="1637261" y="4261485"/>
                </a:cubicBezTo>
                <a:cubicBezTo>
                  <a:pt x="1686789" y="4279176"/>
                  <a:pt x="1742214" y="4268483"/>
                  <a:pt x="1794690" y="4271982"/>
                </a:cubicBezTo>
                <a:cubicBezTo>
                  <a:pt x="1853261" y="4291507"/>
                  <a:pt x="1875426" y="4303470"/>
                  <a:pt x="1941624" y="4303470"/>
                </a:cubicBezTo>
                <a:cubicBezTo>
                  <a:pt x="1976783" y="4303470"/>
                  <a:pt x="2011593" y="4296473"/>
                  <a:pt x="2046577" y="4292974"/>
                </a:cubicBezTo>
                <a:cubicBezTo>
                  <a:pt x="2099053" y="4299972"/>
                  <a:pt x="2151848" y="4304895"/>
                  <a:pt x="2204006" y="4313967"/>
                </a:cubicBezTo>
                <a:cubicBezTo>
                  <a:pt x="2295899" y="4329950"/>
                  <a:pt x="2295157" y="4344227"/>
                  <a:pt x="2392920" y="4366448"/>
                </a:cubicBezTo>
                <a:cubicBezTo>
                  <a:pt x="2434422" y="4375881"/>
                  <a:pt x="2477317" y="4378208"/>
                  <a:pt x="2518864" y="4387441"/>
                </a:cubicBezTo>
                <a:cubicBezTo>
                  <a:pt x="2573548" y="4399594"/>
                  <a:pt x="2601914" y="4420507"/>
                  <a:pt x="2655302" y="4439922"/>
                </a:cubicBezTo>
                <a:cubicBezTo>
                  <a:pt x="2668858" y="4444852"/>
                  <a:pt x="2683467" y="4446273"/>
                  <a:pt x="2697283" y="4450418"/>
                </a:cubicBezTo>
                <a:cubicBezTo>
                  <a:pt x="2718476" y="4456777"/>
                  <a:pt x="2738695" y="4466435"/>
                  <a:pt x="2760255" y="4471411"/>
                </a:cubicBezTo>
                <a:cubicBezTo>
                  <a:pt x="2784359" y="4476974"/>
                  <a:pt x="2809465" y="4477055"/>
                  <a:pt x="2833722" y="4481907"/>
                </a:cubicBezTo>
                <a:cubicBezTo>
                  <a:pt x="2862011" y="4487565"/>
                  <a:pt x="2889329" y="4497583"/>
                  <a:pt x="2917684" y="4502900"/>
                </a:cubicBezTo>
                <a:cubicBezTo>
                  <a:pt x="2945406" y="4508098"/>
                  <a:pt x="2973786" y="4508997"/>
                  <a:pt x="3001646" y="4513396"/>
                </a:cubicBezTo>
                <a:cubicBezTo>
                  <a:pt x="3040281" y="4519497"/>
                  <a:pt x="3078248" y="4529817"/>
                  <a:pt x="3117094" y="4534388"/>
                </a:cubicBezTo>
                <a:cubicBezTo>
                  <a:pt x="3197308" y="4543826"/>
                  <a:pt x="3278119" y="4547344"/>
                  <a:pt x="3358485" y="4555381"/>
                </a:cubicBezTo>
                <a:lnTo>
                  <a:pt x="3463438" y="4565877"/>
                </a:lnTo>
                <a:lnTo>
                  <a:pt x="3736314" y="4534388"/>
                </a:lnTo>
                <a:cubicBezTo>
                  <a:pt x="3754006" y="4532105"/>
                  <a:pt x="3771160" y="4526605"/>
                  <a:pt x="3788791" y="4523892"/>
                </a:cubicBezTo>
                <a:cubicBezTo>
                  <a:pt x="3816668" y="4519603"/>
                  <a:pt x="3844932" y="4518033"/>
                  <a:pt x="3872753" y="4513396"/>
                </a:cubicBezTo>
                <a:cubicBezTo>
                  <a:pt x="3907945" y="4507530"/>
                  <a:pt x="3942387" y="4497449"/>
                  <a:pt x="3977706" y="4492403"/>
                </a:cubicBezTo>
                <a:cubicBezTo>
                  <a:pt x="4015959" y="4486938"/>
                  <a:pt x="4054671" y="4485406"/>
                  <a:pt x="4093153" y="4481907"/>
                </a:cubicBezTo>
                <a:lnTo>
                  <a:pt x="5268623" y="4492403"/>
                </a:lnTo>
                <a:cubicBezTo>
                  <a:pt x="5283633" y="4492655"/>
                  <a:pt x="5386097" y="4510235"/>
                  <a:pt x="5405062" y="4513396"/>
                </a:cubicBezTo>
                <a:cubicBezTo>
                  <a:pt x="6286425" y="4418954"/>
                  <a:pt x="5177494" y="4552436"/>
                  <a:pt x="5940320" y="4418929"/>
                </a:cubicBezTo>
                <a:cubicBezTo>
                  <a:pt x="5999004" y="4408658"/>
                  <a:pt x="6059229" y="4411223"/>
                  <a:pt x="6118740" y="4408433"/>
                </a:cubicBezTo>
                <a:lnTo>
                  <a:pt x="6612017" y="4387441"/>
                </a:lnTo>
                <a:lnTo>
                  <a:pt x="7157771" y="4397937"/>
                </a:lnTo>
                <a:cubicBezTo>
                  <a:pt x="7188954" y="4400536"/>
                  <a:pt x="7212799" y="4428007"/>
                  <a:pt x="7241733" y="4439922"/>
                </a:cubicBezTo>
                <a:cubicBezTo>
                  <a:pt x="7272422" y="4452560"/>
                  <a:pt x="7305213" y="4459496"/>
                  <a:pt x="7336190" y="4471411"/>
                </a:cubicBezTo>
                <a:cubicBezTo>
                  <a:pt x="7504851" y="4536286"/>
                  <a:pt x="7280754" y="4459924"/>
                  <a:pt x="7409657" y="4502900"/>
                </a:cubicBezTo>
                <a:lnTo>
                  <a:pt x="7766496" y="4492403"/>
                </a:lnTo>
                <a:cubicBezTo>
                  <a:pt x="7850481" y="4489507"/>
                  <a:pt x="7934348" y="4481907"/>
                  <a:pt x="8018383" y="4481907"/>
                </a:cubicBezTo>
                <a:cubicBezTo>
                  <a:pt x="8291282" y="4481907"/>
                  <a:pt x="8564136" y="4488904"/>
                  <a:pt x="8837013" y="4492403"/>
                </a:cubicBezTo>
                <a:cubicBezTo>
                  <a:pt x="8892988" y="4488904"/>
                  <a:pt x="8953079" y="4503263"/>
                  <a:pt x="9004938" y="4481907"/>
                </a:cubicBezTo>
                <a:cubicBezTo>
                  <a:pt x="9024617" y="4473803"/>
                  <a:pt x="9009834" y="4439461"/>
                  <a:pt x="9015433" y="4418929"/>
                </a:cubicBezTo>
                <a:cubicBezTo>
                  <a:pt x="9020390" y="4400752"/>
                  <a:pt x="9029808" y="4384090"/>
                  <a:pt x="9036423" y="4366448"/>
                </a:cubicBezTo>
                <a:cubicBezTo>
                  <a:pt x="9040308" y="4356088"/>
                  <a:pt x="9041430" y="4344565"/>
                  <a:pt x="9046919" y="4334959"/>
                </a:cubicBezTo>
                <a:cubicBezTo>
                  <a:pt x="9055598" y="4319770"/>
                  <a:pt x="9067910" y="4306969"/>
                  <a:pt x="9078405" y="4292974"/>
                </a:cubicBezTo>
                <a:cubicBezTo>
                  <a:pt x="9081903" y="4278979"/>
                  <a:pt x="9085771" y="4265071"/>
                  <a:pt x="9088900" y="4250989"/>
                </a:cubicBezTo>
                <a:cubicBezTo>
                  <a:pt x="9150016" y="3975937"/>
                  <a:pt x="9101396" y="3761575"/>
                  <a:pt x="9109890" y="3421784"/>
                </a:cubicBezTo>
                <a:cubicBezTo>
                  <a:pt x="9110422" y="3400508"/>
                  <a:pt x="9117376" y="3379874"/>
                  <a:pt x="9120386" y="3358806"/>
                </a:cubicBezTo>
                <a:cubicBezTo>
                  <a:pt x="9124375" y="3330882"/>
                  <a:pt x="9127383" y="3302826"/>
                  <a:pt x="9130881" y="3274836"/>
                </a:cubicBezTo>
                <a:cubicBezTo>
                  <a:pt x="9127383" y="3124389"/>
                  <a:pt x="9126523" y="2973858"/>
                  <a:pt x="9120386" y="2823496"/>
                </a:cubicBezTo>
                <a:cubicBezTo>
                  <a:pt x="9118844" y="2785709"/>
                  <a:pt x="9107374" y="2754446"/>
                  <a:pt x="9099395" y="2718534"/>
                </a:cubicBezTo>
                <a:cubicBezTo>
                  <a:pt x="9095525" y="2701118"/>
                  <a:pt x="9092000" y="2683621"/>
                  <a:pt x="9088900" y="2666052"/>
                </a:cubicBezTo>
                <a:cubicBezTo>
                  <a:pt x="9063991" y="2524887"/>
                  <a:pt x="9092064" y="2576334"/>
                  <a:pt x="9046919" y="2508608"/>
                </a:cubicBezTo>
                <a:cubicBezTo>
                  <a:pt x="9032084" y="2434434"/>
                  <a:pt x="9042063" y="2473045"/>
                  <a:pt x="9015433" y="2393149"/>
                </a:cubicBezTo>
                <a:cubicBezTo>
                  <a:pt x="9008436" y="2372157"/>
                  <a:pt x="8998781" y="2351870"/>
                  <a:pt x="8994442" y="2330172"/>
                </a:cubicBezTo>
                <a:cubicBezTo>
                  <a:pt x="8988451" y="2300212"/>
                  <a:pt x="8982344" y="2265349"/>
                  <a:pt x="8973452" y="2235705"/>
                </a:cubicBezTo>
                <a:cubicBezTo>
                  <a:pt x="8967094" y="2214510"/>
                  <a:pt x="8959458" y="2193720"/>
                  <a:pt x="8952461" y="2172728"/>
                </a:cubicBezTo>
                <a:cubicBezTo>
                  <a:pt x="8948963" y="2162232"/>
                  <a:pt x="8944649" y="2151973"/>
                  <a:pt x="8941966" y="2141239"/>
                </a:cubicBezTo>
                <a:cubicBezTo>
                  <a:pt x="8934969" y="2113249"/>
                  <a:pt x="8944981" y="2073274"/>
                  <a:pt x="8920976" y="2057269"/>
                </a:cubicBezTo>
                <a:cubicBezTo>
                  <a:pt x="8880285" y="2030139"/>
                  <a:pt x="8901457" y="2040265"/>
                  <a:pt x="8858004" y="2025780"/>
                </a:cubicBezTo>
                <a:cubicBezTo>
                  <a:pt x="8711623" y="1837559"/>
                  <a:pt x="8859710" y="2032716"/>
                  <a:pt x="8700575" y="1805358"/>
                </a:cubicBezTo>
                <a:cubicBezTo>
                  <a:pt x="8680513" y="1776695"/>
                  <a:pt x="8657778" y="1749972"/>
                  <a:pt x="8637603" y="1721388"/>
                </a:cubicBezTo>
                <a:cubicBezTo>
                  <a:pt x="8615781" y="1690470"/>
                  <a:pt x="8597010" y="1657440"/>
                  <a:pt x="8574632" y="1626922"/>
                </a:cubicBezTo>
                <a:cubicBezTo>
                  <a:pt x="8536980" y="1575574"/>
                  <a:pt x="8508712" y="1558048"/>
                  <a:pt x="8480174" y="1500966"/>
                </a:cubicBezTo>
                <a:cubicBezTo>
                  <a:pt x="8460046" y="1460706"/>
                  <a:pt x="8439604" y="1388173"/>
                  <a:pt x="8427698" y="1343522"/>
                </a:cubicBezTo>
                <a:cubicBezTo>
                  <a:pt x="8420265" y="1315645"/>
                  <a:pt x="8415108" y="1287153"/>
                  <a:pt x="8406708" y="1259552"/>
                </a:cubicBezTo>
                <a:cubicBezTo>
                  <a:pt x="8390602" y="1206629"/>
                  <a:pt x="8369427" y="1155300"/>
                  <a:pt x="8354231" y="1102108"/>
                </a:cubicBezTo>
                <a:cubicBezTo>
                  <a:pt x="8347234" y="1077617"/>
                  <a:pt x="8340731" y="1052979"/>
                  <a:pt x="8333241" y="1028634"/>
                </a:cubicBezTo>
                <a:cubicBezTo>
                  <a:pt x="8306061" y="940289"/>
                  <a:pt x="8316182" y="988319"/>
                  <a:pt x="8291260" y="892183"/>
                </a:cubicBezTo>
                <a:cubicBezTo>
                  <a:pt x="8273160" y="822362"/>
                  <a:pt x="8265928" y="749083"/>
                  <a:pt x="8238783" y="682257"/>
                </a:cubicBezTo>
                <a:cubicBezTo>
                  <a:pt x="8221772" y="640380"/>
                  <a:pt x="8115377" y="503423"/>
                  <a:pt x="8081354" y="461836"/>
                </a:cubicBezTo>
                <a:cubicBezTo>
                  <a:pt x="8025340" y="393368"/>
                  <a:pt x="7968865" y="322349"/>
                  <a:pt x="7902935" y="262407"/>
                </a:cubicBezTo>
                <a:cubicBezTo>
                  <a:pt x="7886360" y="247337"/>
                  <a:pt x="7870256" y="230904"/>
                  <a:pt x="7850458" y="220422"/>
                </a:cubicBezTo>
                <a:cubicBezTo>
                  <a:pt x="7810264" y="199141"/>
                  <a:pt x="7767661" y="182323"/>
                  <a:pt x="7724515" y="167940"/>
                </a:cubicBezTo>
                <a:cubicBezTo>
                  <a:pt x="7595408" y="124900"/>
                  <a:pt x="7661847" y="145988"/>
                  <a:pt x="7525105" y="104963"/>
                </a:cubicBezTo>
                <a:cubicBezTo>
                  <a:pt x="7420152" y="108462"/>
                  <a:pt x="7315105" y="109791"/>
                  <a:pt x="7210247" y="115459"/>
                </a:cubicBezTo>
                <a:cubicBezTo>
                  <a:pt x="7185545" y="116794"/>
                  <a:pt x="7161487" y="127190"/>
                  <a:pt x="7136780" y="125955"/>
                </a:cubicBezTo>
                <a:cubicBezTo>
                  <a:pt x="7021001" y="120165"/>
                  <a:pt x="6905885" y="104962"/>
                  <a:pt x="6790437" y="94466"/>
                </a:cubicBezTo>
                <a:cubicBezTo>
                  <a:pt x="6413443" y="9331"/>
                  <a:pt x="6575290" y="35689"/>
                  <a:pt x="6307654" y="0"/>
                </a:cubicBezTo>
                <a:cubicBezTo>
                  <a:pt x="6146727" y="3499"/>
                  <a:pt x="5985536" y="658"/>
                  <a:pt x="5824872" y="10496"/>
                </a:cubicBezTo>
                <a:cubicBezTo>
                  <a:pt x="5812281" y="11267"/>
                  <a:pt x="5805755" y="29015"/>
                  <a:pt x="5793386" y="31489"/>
                </a:cubicBezTo>
                <a:cubicBezTo>
                  <a:pt x="5752078" y="39752"/>
                  <a:pt x="5709424" y="38486"/>
                  <a:pt x="5667443" y="41985"/>
                </a:cubicBezTo>
                <a:cubicBezTo>
                  <a:pt x="5478000" y="89351"/>
                  <a:pt x="5694235" y="39269"/>
                  <a:pt x="5489024" y="73474"/>
                </a:cubicBezTo>
                <a:cubicBezTo>
                  <a:pt x="5415254" y="85770"/>
                  <a:pt x="5343040" y="108017"/>
                  <a:pt x="5268623" y="115459"/>
                </a:cubicBezTo>
                <a:cubicBezTo>
                  <a:pt x="5233639" y="118958"/>
                  <a:pt x="5198558" y="121594"/>
                  <a:pt x="5163671" y="125955"/>
                </a:cubicBezTo>
                <a:cubicBezTo>
                  <a:pt x="5142555" y="128595"/>
                  <a:pt x="5121862" y="134223"/>
                  <a:pt x="5100699" y="136451"/>
                </a:cubicBezTo>
                <a:cubicBezTo>
                  <a:pt x="5055336" y="141227"/>
                  <a:pt x="5009740" y="143449"/>
                  <a:pt x="4964261" y="146948"/>
                </a:cubicBezTo>
                <a:cubicBezTo>
                  <a:pt x="4953766" y="150447"/>
                  <a:pt x="4943412" y="154405"/>
                  <a:pt x="4932775" y="157444"/>
                </a:cubicBezTo>
                <a:cubicBezTo>
                  <a:pt x="4897931" y="167400"/>
                  <a:pt x="4890773" y="165850"/>
                  <a:pt x="4859308" y="178437"/>
                </a:cubicBezTo>
                <a:cubicBezTo>
                  <a:pt x="4834570" y="188333"/>
                  <a:pt x="4810708" y="200360"/>
                  <a:pt x="4785841" y="209925"/>
                </a:cubicBezTo>
                <a:cubicBezTo>
                  <a:pt x="4765190" y="217868"/>
                  <a:pt x="4743586" y="223148"/>
                  <a:pt x="4722869" y="230918"/>
                </a:cubicBezTo>
                <a:cubicBezTo>
                  <a:pt x="4687589" y="244149"/>
                  <a:pt x="4654146" y="262551"/>
                  <a:pt x="4617917" y="272903"/>
                </a:cubicBezTo>
                <a:cubicBezTo>
                  <a:pt x="4580309" y="283649"/>
                  <a:pt x="4541281" y="289044"/>
                  <a:pt x="4502469" y="293896"/>
                </a:cubicBezTo>
                <a:cubicBezTo>
                  <a:pt x="4196722" y="332118"/>
                  <a:pt x="4035007" y="319148"/>
                  <a:pt x="3673343" y="325384"/>
                </a:cubicBezTo>
                <a:cubicBezTo>
                  <a:pt x="3367724" y="354494"/>
                  <a:pt x="3327741" y="362316"/>
                  <a:pt x="2938674" y="367369"/>
                </a:cubicBezTo>
                <a:cubicBezTo>
                  <a:pt x="2840664" y="368642"/>
                  <a:pt x="2742763" y="360372"/>
                  <a:pt x="2644807" y="356873"/>
                </a:cubicBezTo>
                <a:cubicBezTo>
                  <a:pt x="2584495" y="276450"/>
                  <a:pt x="2628213" y="314128"/>
                  <a:pt x="2466387" y="293896"/>
                </a:cubicBezTo>
                <a:cubicBezTo>
                  <a:pt x="2272259" y="269626"/>
                  <a:pt x="2512756" y="300852"/>
                  <a:pt x="2256482" y="262407"/>
                </a:cubicBezTo>
                <a:cubicBezTo>
                  <a:pt x="2215239" y="256220"/>
                  <a:pt x="2117265" y="245770"/>
                  <a:pt x="2078063" y="241414"/>
                </a:cubicBezTo>
                <a:cubicBezTo>
                  <a:pt x="1936974" y="206140"/>
                  <a:pt x="2046256" y="237480"/>
                  <a:pt x="1941624" y="199429"/>
                </a:cubicBezTo>
                <a:cubicBezTo>
                  <a:pt x="1920830" y="191867"/>
                  <a:pt x="1899195" y="186655"/>
                  <a:pt x="1878652" y="178437"/>
                </a:cubicBezTo>
                <a:cubicBezTo>
                  <a:pt x="1864125" y="172626"/>
                  <a:pt x="1851113" y="163462"/>
                  <a:pt x="1836671" y="157444"/>
                </a:cubicBezTo>
                <a:cubicBezTo>
                  <a:pt x="1763570" y="126982"/>
                  <a:pt x="1769949" y="130265"/>
                  <a:pt x="1710728" y="115459"/>
                </a:cubicBezTo>
                <a:cubicBezTo>
                  <a:pt x="1696734" y="108461"/>
                  <a:pt x="1683590" y="99414"/>
                  <a:pt x="1668747" y="94466"/>
                </a:cubicBezTo>
                <a:cubicBezTo>
                  <a:pt x="1641379" y="85342"/>
                  <a:pt x="1584785" y="73474"/>
                  <a:pt x="1584785" y="73474"/>
                </a:cubicBezTo>
                <a:cubicBezTo>
                  <a:pt x="1497324" y="87469"/>
                  <a:pt x="1407985" y="92635"/>
                  <a:pt x="1322403" y="115459"/>
                </a:cubicBezTo>
                <a:cubicBezTo>
                  <a:pt x="1300758" y="121232"/>
                  <a:pt x="1287848" y="144002"/>
                  <a:pt x="1269927" y="157444"/>
                </a:cubicBezTo>
                <a:cubicBezTo>
                  <a:pt x="1233687" y="184627"/>
                  <a:pt x="1242391" y="177449"/>
                  <a:pt x="1196460" y="188933"/>
                </a:cubicBezTo>
                <a:cubicBezTo>
                  <a:pt x="1156242" y="215747"/>
                  <a:pt x="1177588" y="209925"/>
                  <a:pt x="1133489" y="209925"/>
                </a:cubicBezTo>
                <a:lnTo>
                  <a:pt x="1060022" y="241414"/>
                </a:lnTo>
                <a:close/>
              </a:path>
            </a:pathLst>
          </a:cu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22525" y="1060123"/>
            <a:ext cx="6916848" cy="4222636"/>
          </a:xfrm>
          <a:custGeom>
            <a:avLst/>
            <a:gdLst>
              <a:gd name="connsiteX0" fmla="*/ 903061 w 6916848"/>
              <a:gd name="connsiteY0" fmla="*/ 209926 h 4222636"/>
              <a:gd name="connsiteX1" fmla="*/ 903061 w 6916848"/>
              <a:gd name="connsiteY1" fmla="*/ 209926 h 4222636"/>
              <a:gd name="connsiteX2" fmla="*/ 514736 w 6916848"/>
              <a:gd name="connsiteY2" fmla="*/ 230918 h 4222636"/>
              <a:gd name="connsiteX3" fmla="*/ 304831 w 6916848"/>
              <a:gd name="connsiteY3" fmla="*/ 251911 h 4222636"/>
              <a:gd name="connsiteX4" fmla="*/ 252355 w 6916848"/>
              <a:gd name="connsiteY4" fmla="*/ 272903 h 4222636"/>
              <a:gd name="connsiteX5" fmla="*/ 178888 w 6916848"/>
              <a:gd name="connsiteY5" fmla="*/ 304392 h 4222636"/>
              <a:gd name="connsiteX6" fmla="*/ 157897 w 6916848"/>
              <a:gd name="connsiteY6" fmla="*/ 335881 h 4222636"/>
              <a:gd name="connsiteX7" fmla="*/ 126412 w 6916848"/>
              <a:gd name="connsiteY7" fmla="*/ 356873 h 4222636"/>
              <a:gd name="connsiteX8" fmla="*/ 105421 w 6916848"/>
              <a:gd name="connsiteY8" fmla="*/ 419851 h 4222636"/>
              <a:gd name="connsiteX9" fmla="*/ 84431 w 6916848"/>
              <a:gd name="connsiteY9" fmla="*/ 472332 h 4222636"/>
              <a:gd name="connsiteX10" fmla="*/ 42449 w 6916848"/>
              <a:gd name="connsiteY10" fmla="*/ 556302 h 4222636"/>
              <a:gd name="connsiteX11" fmla="*/ 10964 w 6916848"/>
              <a:gd name="connsiteY11" fmla="*/ 640273 h 4222636"/>
              <a:gd name="connsiteX12" fmla="*/ 10964 w 6916848"/>
              <a:gd name="connsiteY12" fmla="*/ 1196575 h 4222636"/>
              <a:gd name="connsiteX13" fmla="*/ 31954 w 6916848"/>
              <a:gd name="connsiteY13" fmla="*/ 1270049 h 4222636"/>
              <a:gd name="connsiteX14" fmla="*/ 63440 w 6916848"/>
              <a:gd name="connsiteY14" fmla="*/ 1385508 h 4222636"/>
              <a:gd name="connsiteX15" fmla="*/ 84431 w 6916848"/>
              <a:gd name="connsiteY15" fmla="*/ 1448485 h 4222636"/>
              <a:gd name="connsiteX16" fmla="*/ 157897 w 6916848"/>
              <a:gd name="connsiteY16" fmla="*/ 1521959 h 4222636"/>
              <a:gd name="connsiteX17" fmla="*/ 252355 w 6916848"/>
              <a:gd name="connsiteY17" fmla="*/ 1626922 h 4222636"/>
              <a:gd name="connsiteX18" fmla="*/ 420279 w 6916848"/>
              <a:gd name="connsiteY18" fmla="*/ 1763373 h 4222636"/>
              <a:gd name="connsiteX19" fmla="*/ 451765 w 6916848"/>
              <a:gd name="connsiteY19" fmla="*/ 1784366 h 4222636"/>
              <a:gd name="connsiteX20" fmla="*/ 483251 w 6916848"/>
              <a:gd name="connsiteY20" fmla="*/ 1805359 h 4222636"/>
              <a:gd name="connsiteX21" fmla="*/ 514736 w 6916848"/>
              <a:gd name="connsiteY21" fmla="*/ 1815855 h 4222636"/>
              <a:gd name="connsiteX22" fmla="*/ 577708 w 6916848"/>
              <a:gd name="connsiteY22" fmla="*/ 1868336 h 4222636"/>
              <a:gd name="connsiteX23" fmla="*/ 640680 w 6916848"/>
              <a:gd name="connsiteY23" fmla="*/ 1983795 h 4222636"/>
              <a:gd name="connsiteX24" fmla="*/ 703651 w 6916848"/>
              <a:gd name="connsiteY24" fmla="*/ 2078262 h 4222636"/>
              <a:gd name="connsiteX25" fmla="*/ 714146 w 6916848"/>
              <a:gd name="connsiteY25" fmla="*/ 2120247 h 4222636"/>
              <a:gd name="connsiteX26" fmla="*/ 777118 w 6916848"/>
              <a:gd name="connsiteY26" fmla="*/ 2235706 h 4222636"/>
              <a:gd name="connsiteX27" fmla="*/ 871575 w 6916848"/>
              <a:gd name="connsiteY27" fmla="*/ 2487616 h 4222636"/>
              <a:gd name="connsiteX28" fmla="*/ 987023 w 6916848"/>
              <a:gd name="connsiteY28" fmla="*/ 2592579 h 4222636"/>
              <a:gd name="connsiteX29" fmla="*/ 1070985 w 6916848"/>
              <a:gd name="connsiteY29" fmla="*/ 2896971 h 4222636"/>
              <a:gd name="connsiteX30" fmla="*/ 1165443 w 6916848"/>
              <a:gd name="connsiteY30" fmla="*/ 3222355 h 4222636"/>
              <a:gd name="connsiteX31" fmla="*/ 1207424 w 6916848"/>
              <a:gd name="connsiteY31" fmla="*/ 3474265 h 4222636"/>
              <a:gd name="connsiteX32" fmla="*/ 1228414 w 6916848"/>
              <a:gd name="connsiteY32" fmla="*/ 3558236 h 4222636"/>
              <a:gd name="connsiteX33" fmla="*/ 1280891 w 6916848"/>
              <a:gd name="connsiteY33" fmla="*/ 3673694 h 4222636"/>
              <a:gd name="connsiteX34" fmla="*/ 1291386 w 6916848"/>
              <a:gd name="connsiteY34" fmla="*/ 3715680 h 4222636"/>
              <a:gd name="connsiteX35" fmla="*/ 1312377 w 6916848"/>
              <a:gd name="connsiteY35" fmla="*/ 3747168 h 4222636"/>
              <a:gd name="connsiteX36" fmla="*/ 1322872 w 6916848"/>
              <a:gd name="connsiteY36" fmla="*/ 3799650 h 4222636"/>
              <a:gd name="connsiteX37" fmla="*/ 1396339 w 6916848"/>
              <a:gd name="connsiteY37" fmla="*/ 3852131 h 4222636"/>
              <a:gd name="connsiteX38" fmla="*/ 1532777 w 6916848"/>
              <a:gd name="connsiteY38" fmla="*/ 3978086 h 4222636"/>
              <a:gd name="connsiteX39" fmla="*/ 1595749 w 6916848"/>
              <a:gd name="connsiteY39" fmla="*/ 4051560 h 4222636"/>
              <a:gd name="connsiteX40" fmla="*/ 1606244 w 6916848"/>
              <a:gd name="connsiteY40" fmla="*/ 4093545 h 4222636"/>
              <a:gd name="connsiteX41" fmla="*/ 1616739 w 6916848"/>
              <a:gd name="connsiteY41" fmla="*/ 4167019 h 4222636"/>
              <a:gd name="connsiteX42" fmla="*/ 2110017 w 6916848"/>
              <a:gd name="connsiteY42" fmla="*/ 4146027 h 4222636"/>
              <a:gd name="connsiteX43" fmla="*/ 2907657 w 6916848"/>
              <a:gd name="connsiteY43" fmla="*/ 4156523 h 4222636"/>
              <a:gd name="connsiteX44" fmla="*/ 2991619 w 6916848"/>
              <a:gd name="connsiteY44" fmla="*/ 4177515 h 4222636"/>
              <a:gd name="connsiteX45" fmla="*/ 3117562 w 6916848"/>
              <a:gd name="connsiteY45" fmla="*/ 4198508 h 4222636"/>
              <a:gd name="connsiteX46" fmla="*/ 3201524 w 6916848"/>
              <a:gd name="connsiteY46" fmla="*/ 4219500 h 4222636"/>
              <a:gd name="connsiteX47" fmla="*/ 3411430 w 6916848"/>
              <a:gd name="connsiteY47" fmla="*/ 4209004 h 4222636"/>
              <a:gd name="connsiteX48" fmla="*/ 3495392 w 6916848"/>
              <a:gd name="connsiteY48" fmla="*/ 4188012 h 4222636"/>
              <a:gd name="connsiteX49" fmla="*/ 3600344 w 6916848"/>
              <a:gd name="connsiteY49" fmla="*/ 4177515 h 4222636"/>
              <a:gd name="connsiteX50" fmla="*/ 4691852 w 6916848"/>
              <a:gd name="connsiteY50" fmla="*/ 4188012 h 4222636"/>
              <a:gd name="connsiteX51" fmla="*/ 5751874 w 6916848"/>
              <a:gd name="connsiteY51" fmla="*/ 4209004 h 4222636"/>
              <a:gd name="connsiteX52" fmla="*/ 5856827 w 6916848"/>
              <a:gd name="connsiteY52" fmla="*/ 4198508 h 4222636"/>
              <a:gd name="connsiteX53" fmla="*/ 5972274 w 6916848"/>
              <a:gd name="connsiteY53" fmla="*/ 4177515 h 4222636"/>
              <a:gd name="connsiteX54" fmla="*/ 6119208 w 6916848"/>
              <a:gd name="connsiteY54" fmla="*/ 4167019 h 4222636"/>
              <a:gd name="connsiteX55" fmla="*/ 6685952 w 6916848"/>
              <a:gd name="connsiteY55" fmla="*/ 4156523 h 4222636"/>
              <a:gd name="connsiteX56" fmla="*/ 6759419 w 6916848"/>
              <a:gd name="connsiteY56" fmla="*/ 4051560 h 4222636"/>
              <a:gd name="connsiteX57" fmla="*/ 6790905 w 6916848"/>
              <a:gd name="connsiteY57" fmla="*/ 3862627 h 4222636"/>
              <a:gd name="connsiteX58" fmla="*/ 6822391 w 6916848"/>
              <a:gd name="connsiteY58" fmla="*/ 3684191 h 4222636"/>
              <a:gd name="connsiteX59" fmla="*/ 6843381 w 6916848"/>
              <a:gd name="connsiteY59" fmla="*/ 3505754 h 4222636"/>
              <a:gd name="connsiteX60" fmla="*/ 6864372 w 6916848"/>
              <a:gd name="connsiteY60" fmla="*/ 3474265 h 4222636"/>
              <a:gd name="connsiteX61" fmla="*/ 6874867 w 6916848"/>
              <a:gd name="connsiteY61" fmla="*/ 3421784 h 4222636"/>
              <a:gd name="connsiteX62" fmla="*/ 6895858 w 6916848"/>
              <a:gd name="connsiteY62" fmla="*/ 3390295 h 4222636"/>
              <a:gd name="connsiteX63" fmla="*/ 6916848 w 6916848"/>
              <a:gd name="connsiteY63" fmla="*/ 3306325 h 4222636"/>
              <a:gd name="connsiteX64" fmla="*/ 6895858 w 6916848"/>
              <a:gd name="connsiteY64" fmla="*/ 2917963 h 4222636"/>
              <a:gd name="connsiteX65" fmla="*/ 6853877 w 6916848"/>
              <a:gd name="connsiteY65" fmla="*/ 2833993 h 4222636"/>
              <a:gd name="connsiteX66" fmla="*/ 6832886 w 6916848"/>
              <a:gd name="connsiteY66" fmla="*/ 2781512 h 4222636"/>
              <a:gd name="connsiteX67" fmla="*/ 6811896 w 6916848"/>
              <a:gd name="connsiteY67" fmla="*/ 2330172 h 4222636"/>
              <a:gd name="connsiteX68" fmla="*/ 6780410 w 6916848"/>
              <a:gd name="connsiteY68" fmla="*/ 2246202 h 4222636"/>
              <a:gd name="connsiteX69" fmla="*/ 6759419 w 6916848"/>
              <a:gd name="connsiteY69" fmla="*/ 2183224 h 4222636"/>
              <a:gd name="connsiteX70" fmla="*/ 6748924 w 6916848"/>
              <a:gd name="connsiteY70" fmla="*/ 2099254 h 4222636"/>
              <a:gd name="connsiteX71" fmla="*/ 6727934 w 6916848"/>
              <a:gd name="connsiteY71" fmla="*/ 1973299 h 4222636"/>
              <a:gd name="connsiteX72" fmla="*/ 6706943 w 6916848"/>
              <a:gd name="connsiteY72" fmla="*/ 1847344 h 4222636"/>
              <a:gd name="connsiteX73" fmla="*/ 6654467 w 6916848"/>
              <a:gd name="connsiteY73" fmla="*/ 1752877 h 4222636"/>
              <a:gd name="connsiteX74" fmla="*/ 6518028 w 6916848"/>
              <a:gd name="connsiteY74" fmla="*/ 1731885 h 4222636"/>
              <a:gd name="connsiteX75" fmla="*/ 6276637 w 6916848"/>
              <a:gd name="connsiteY75" fmla="*/ 1616426 h 4222636"/>
              <a:gd name="connsiteX76" fmla="*/ 6098218 w 6916848"/>
              <a:gd name="connsiteY76" fmla="*/ 1490470 h 4222636"/>
              <a:gd name="connsiteX77" fmla="*/ 5972274 w 6916848"/>
              <a:gd name="connsiteY77" fmla="*/ 1406500 h 4222636"/>
              <a:gd name="connsiteX78" fmla="*/ 5909303 w 6916848"/>
              <a:gd name="connsiteY78" fmla="*/ 1322530 h 4222636"/>
              <a:gd name="connsiteX79" fmla="*/ 5877817 w 6916848"/>
              <a:gd name="connsiteY79" fmla="*/ 1291041 h 4222636"/>
              <a:gd name="connsiteX80" fmla="*/ 5856827 w 6916848"/>
              <a:gd name="connsiteY80" fmla="*/ 1238560 h 4222636"/>
              <a:gd name="connsiteX81" fmla="*/ 5835836 w 6916848"/>
              <a:gd name="connsiteY81" fmla="*/ 1112605 h 4222636"/>
              <a:gd name="connsiteX82" fmla="*/ 5846331 w 6916848"/>
              <a:gd name="connsiteY82" fmla="*/ 808213 h 4222636"/>
              <a:gd name="connsiteX83" fmla="*/ 5888312 w 6916848"/>
              <a:gd name="connsiteY83" fmla="*/ 650769 h 4222636"/>
              <a:gd name="connsiteX84" fmla="*/ 5678407 w 6916848"/>
              <a:gd name="connsiteY84" fmla="*/ 440844 h 4222636"/>
              <a:gd name="connsiteX85" fmla="*/ 5437016 w 6916848"/>
              <a:gd name="connsiteY85" fmla="*/ 251911 h 4222636"/>
              <a:gd name="connsiteX86" fmla="*/ 5363549 w 6916848"/>
              <a:gd name="connsiteY86" fmla="*/ 188933 h 4222636"/>
              <a:gd name="connsiteX87" fmla="*/ 5269092 w 6916848"/>
              <a:gd name="connsiteY87" fmla="*/ 157444 h 4222636"/>
              <a:gd name="connsiteX88" fmla="*/ 5069682 w 6916848"/>
              <a:gd name="connsiteY88" fmla="*/ 83970 h 4222636"/>
              <a:gd name="connsiteX89" fmla="*/ 4922748 w 6916848"/>
              <a:gd name="connsiteY89" fmla="*/ 52482 h 4222636"/>
              <a:gd name="connsiteX90" fmla="*/ 4870272 w 6916848"/>
              <a:gd name="connsiteY90" fmla="*/ 31489 h 4222636"/>
              <a:gd name="connsiteX91" fmla="*/ 4733833 w 6916848"/>
              <a:gd name="connsiteY91" fmla="*/ 0 h 4222636"/>
              <a:gd name="connsiteX92" fmla="*/ 4576404 w 6916848"/>
              <a:gd name="connsiteY92" fmla="*/ 31489 h 4222636"/>
              <a:gd name="connsiteX93" fmla="*/ 4523928 w 6916848"/>
              <a:gd name="connsiteY93" fmla="*/ 41985 h 4222636"/>
              <a:gd name="connsiteX94" fmla="*/ 4418975 w 6916848"/>
              <a:gd name="connsiteY94" fmla="*/ 73474 h 4222636"/>
              <a:gd name="connsiteX95" fmla="*/ 4230060 w 6916848"/>
              <a:gd name="connsiteY95" fmla="*/ 83970 h 4222636"/>
              <a:gd name="connsiteX96" fmla="*/ 3201524 w 6916848"/>
              <a:gd name="connsiteY96" fmla="*/ 115459 h 4222636"/>
              <a:gd name="connsiteX97" fmla="*/ 2981124 w 6916848"/>
              <a:gd name="connsiteY97" fmla="*/ 157444 h 4222636"/>
              <a:gd name="connsiteX98" fmla="*/ 2949638 w 6916848"/>
              <a:gd name="connsiteY98" fmla="*/ 167941 h 4222636"/>
              <a:gd name="connsiteX99" fmla="*/ 2120512 w 6916848"/>
              <a:gd name="connsiteY99" fmla="*/ 157444 h 4222636"/>
              <a:gd name="connsiteX100" fmla="*/ 2015559 w 6916848"/>
              <a:gd name="connsiteY100" fmla="*/ 136452 h 4222636"/>
              <a:gd name="connsiteX101" fmla="*/ 1837140 w 6916848"/>
              <a:gd name="connsiteY101" fmla="*/ 125955 h 4222636"/>
              <a:gd name="connsiteX102" fmla="*/ 1553768 w 6916848"/>
              <a:gd name="connsiteY102" fmla="*/ 136452 h 4222636"/>
              <a:gd name="connsiteX103" fmla="*/ 1438320 w 6916848"/>
              <a:gd name="connsiteY103" fmla="*/ 157444 h 4222636"/>
              <a:gd name="connsiteX104" fmla="*/ 1039500 w 6916848"/>
              <a:gd name="connsiteY104" fmla="*/ 157444 h 4222636"/>
              <a:gd name="connsiteX105" fmla="*/ 966033 w 6916848"/>
              <a:gd name="connsiteY105" fmla="*/ 178437 h 422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916848" h="4222636">
                <a:moveTo>
                  <a:pt x="903061" y="209926"/>
                </a:moveTo>
                <a:lnTo>
                  <a:pt x="903061" y="209926"/>
                </a:lnTo>
                <a:lnTo>
                  <a:pt x="514736" y="230918"/>
                </a:lnTo>
                <a:cubicBezTo>
                  <a:pt x="444591" y="235841"/>
                  <a:pt x="374265" y="240800"/>
                  <a:pt x="304831" y="251911"/>
                </a:cubicBezTo>
                <a:cubicBezTo>
                  <a:pt x="286228" y="254888"/>
                  <a:pt x="269995" y="266288"/>
                  <a:pt x="252355" y="272903"/>
                </a:cubicBezTo>
                <a:cubicBezTo>
                  <a:pt x="190585" y="296068"/>
                  <a:pt x="252601" y="267531"/>
                  <a:pt x="178888" y="304392"/>
                </a:cubicBezTo>
                <a:cubicBezTo>
                  <a:pt x="171891" y="314888"/>
                  <a:pt x="166817" y="326961"/>
                  <a:pt x="157897" y="335881"/>
                </a:cubicBezTo>
                <a:cubicBezTo>
                  <a:pt x="148978" y="344801"/>
                  <a:pt x="133097" y="346176"/>
                  <a:pt x="126412" y="356873"/>
                </a:cubicBezTo>
                <a:cubicBezTo>
                  <a:pt x="114685" y="375638"/>
                  <a:pt x="113638" y="399305"/>
                  <a:pt x="105421" y="419851"/>
                </a:cubicBezTo>
                <a:cubicBezTo>
                  <a:pt x="98424" y="437345"/>
                  <a:pt x="92326" y="455225"/>
                  <a:pt x="84431" y="472332"/>
                </a:cubicBezTo>
                <a:cubicBezTo>
                  <a:pt x="71318" y="500745"/>
                  <a:pt x="54070" y="527246"/>
                  <a:pt x="42449" y="556302"/>
                </a:cubicBezTo>
                <a:cubicBezTo>
                  <a:pt x="17350" y="619057"/>
                  <a:pt x="27416" y="590909"/>
                  <a:pt x="10964" y="640273"/>
                </a:cubicBezTo>
                <a:cubicBezTo>
                  <a:pt x="2438" y="861958"/>
                  <a:pt x="-8719" y="973477"/>
                  <a:pt x="10964" y="1196575"/>
                </a:cubicBezTo>
                <a:cubicBezTo>
                  <a:pt x="13203" y="1221948"/>
                  <a:pt x="26618" y="1245143"/>
                  <a:pt x="31954" y="1270049"/>
                </a:cubicBezTo>
                <a:cubicBezTo>
                  <a:pt x="70040" y="1447806"/>
                  <a:pt x="15335" y="1265237"/>
                  <a:pt x="63440" y="1385508"/>
                </a:cubicBezTo>
                <a:cubicBezTo>
                  <a:pt x="71658" y="1406053"/>
                  <a:pt x="71836" y="1430291"/>
                  <a:pt x="84431" y="1448485"/>
                </a:cubicBezTo>
                <a:cubicBezTo>
                  <a:pt x="104144" y="1476962"/>
                  <a:pt x="140079" y="1492260"/>
                  <a:pt x="157897" y="1521959"/>
                </a:cubicBezTo>
                <a:cubicBezTo>
                  <a:pt x="209965" y="1608748"/>
                  <a:pt x="164972" y="1546813"/>
                  <a:pt x="252355" y="1626922"/>
                </a:cubicBezTo>
                <a:cubicBezTo>
                  <a:pt x="377051" y="1741238"/>
                  <a:pt x="245649" y="1642465"/>
                  <a:pt x="420279" y="1763373"/>
                </a:cubicBezTo>
                <a:cubicBezTo>
                  <a:pt x="430650" y="1770554"/>
                  <a:pt x="441270" y="1777368"/>
                  <a:pt x="451765" y="1784366"/>
                </a:cubicBezTo>
                <a:cubicBezTo>
                  <a:pt x="462260" y="1791364"/>
                  <a:pt x="471284" y="1801370"/>
                  <a:pt x="483251" y="1805359"/>
                </a:cubicBezTo>
                <a:cubicBezTo>
                  <a:pt x="493746" y="1808858"/>
                  <a:pt x="504841" y="1810907"/>
                  <a:pt x="514736" y="1815855"/>
                </a:cubicBezTo>
                <a:cubicBezTo>
                  <a:pt x="536788" y="1826882"/>
                  <a:pt x="562937" y="1849342"/>
                  <a:pt x="577708" y="1868336"/>
                </a:cubicBezTo>
                <a:cubicBezTo>
                  <a:pt x="689576" y="2012180"/>
                  <a:pt x="565933" y="1859206"/>
                  <a:pt x="640680" y="1983795"/>
                </a:cubicBezTo>
                <a:cubicBezTo>
                  <a:pt x="684404" y="2056674"/>
                  <a:pt x="678253" y="2010526"/>
                  <a:pt x="703651" y="2078262"/>
                </a:cubicBezTo>
                <a:cubicBezTo>
                  <a:pt x="708716" y="2091769"/>
                  <a:pt x="709217" y="2106690"/>
                  <a:pt x="714146" y="2120247"/>
                </a:cubicBezTo>
                <a:cubicBezTo>
                  <a:pt x="741235" y="2194749"/>
                  <a:pt x="737056" y="2182285"/>
                  <a:pt x="777118" y="2235706"/>
                </a:cubicBezTo>
                <a:cubicBezTo>
                  <a:pt x="786146" y="2262793"/>
                  <a:pt x="850727" y="2466766"/>
                  <a:pt x="871575" y="2487616"/>
                </a:cubicBezTo>
                <a:cubicBezTo>
                  <a:pt x="957411" y="2573460"/>
                  <a:pt x="917336" y="2540308"/>
                  <a:pt x="987023" y="2592579"/>
                </a:cubicBezTo>
                <a:cubicBezTo>
                  <a:pt x="1009301" y="2815367"/>
                  <a:pt x="975828" y="2569179"/>
                  <a:pt x="1070985" y="2896971"/>
                </a:cubicBezTo>
                <a:lnTo>
                  <a:pt x="1165443" y="3222355"/>
                </a:lnTo>
                <a:cubicBezTo>
                  <a:pt x="1177651" y="3301715"/>
                  <a:pt x="1190722" y="3394923"/>
                  <a:pt x="1207424" y="3474265"/>
                </a:cubicBezTo>
                <a:cubicBezTo>
                  <a:pt x="1213367" y="3502498"/>
                  <a:pt x="1219930" y="3530660"/>
                  <a:pt x="1228414" y="3558236"/>
                </a:cubicBezTo>
                <a:cubicBezTo>
                  <a:pt x="1240295" y="3596854"/>
                  <a:pt x="1263184" y="3638278"/>
                  <a:pt x="1280891" y="3673694"/>
                </a:cubicBezTo>
                <a:cubicBezTo>
                  <a:pt x="1284389" y="3687689"/>
                  <a:pt x="1285704" y="3702420"/>
                  <a:pt x="1291386" y="3715680"/>
                </a:cubicBezTo>
                <a:cubicBezTo>
                  <a:pt x="1296355" y="3727275"/>
                  <a:pt x="1307948" y="3735357"/>
                  <a:pt x="1312377" y="3747168"/>
                </a:cubicBezTo>
                <a:cubicBezTo>
                  <a:pt x="1318641" y="3763873"/>
                  <a:pt x="1314894" y="3783693"/>
                  <a:pt x="1322872" y="3799650"/>
                </a:cubicBezTo>
                <a:cubicBezTo>
                  <a:pt x="1341065" y="3836039"/>
                  <a:pt x="1366754" y="3830997"/>
                  <a:pt x="1396339" y="3852131"/>
                </a:cubicBezTo>
                <a:cubicBezTo>
                  <a:pt x="1557663" y="3967373"/>
                  <a:pt x="1457734" y="3892314"/>
                  <a:pt x="1532777" y="3978086"/>
                </a:cubicBezTo>
                <a:cubicBezTo>
                  <a:pt x="1604038" y="4059535"/>
                  <a:pt x="1550803" y="3984135"/>
                  <a:pt x="1595749" y="4051560"/>
                </a:cubicBezTo>
                <a:cubicBezTo>
                  <a:pt x="1599247" y="4065555"/>
                  <a:pt x="1603664" y="4079352"/>
                  <a:pt x="1606244" y="4093545"/>
                </a:cubicBezTo>
                <a:cubicBezTo>
                  <a:pt x="1610669" y="4117886"/>
                  <a:pt x="1592423" y="4162459"/>
                  <a:pt x="1616739" y="4167019"/>
                </a:cubicBezTo>
                <a:cubicBezTo>
                  <a:pt x="1662876" y="4175671"/>
                  <a:pt x="2007087" y="4152461"/>
                  <a:pt x="2110017" y="4146027"/>
                </a:cubicBezTo>
                <a:cubicBezTo>
                  <a:pt x="2375897" y="4149526"/>
                  <a:pt x="2641923" y="4147032"/>
                  <a:pt x="2907657" y="4156523"/>
                </a:cubicBezTo>
                <a:cubicBezTo>
                  <a:pt x="2936487" y="4157553"/>
                  <a:pt x="2963331" y="4171857"/>
                  <a:pt x="2991619" y="4177515"/>
                </a:cubicBezTo>
                <a:cubicBezTo>
                  <a:pt x="3145561" y="4208307"/>
                  <a:pt x="2995532" y="4170345"/>
                  <a:pt x="3117562" y="4198508"/>
                </a:cubicBezTo>
                <a:cubicBezTo>
                  <a:pt x="3145672" y="4204995"/>
                  <a:pt x="3201524" y="4219500"/>
                  <a:pt x="3201524" y="4219500"/>
                </a:cubicBezTo>
                <a:cubicBezTo>
                  <a:pt x="3271493" y="4216001"/>
                  <a:pt x="3341773" y="4216468"/>
                  <a:pt x="3411430" y="4209004"/>
                </a:cubicBezTo>
                <a:cubicBezTo>
                  <a:pt x="3440115" y="4205930"/>
                  <a:pt x="3466936" y="4192755"/>
                  <a:pt x="3495392" y="4188012"/>
                </a:cubicBezTo>
                <a:cubicBezTo>
                  <a:pt x="3530072" y="4182231"/>
                  <a:pt x="3565360" y="4181014"/>
                  <a:pt x="3600344" y="4177515"/>
                </a:cubicBezTo>
                <a:lnTo>
                  <a:pt x="4691852" y="4188012"/>
                </a:lnTo>
                <a:cubicBezTo>
                  <a:pt x="5946713" y="4221478"/>
                  <a:pt x="4321218" y="4235018"/>
                  <a:pt x="5751874" y="4209004"/>
                </a:cubicBezTo>
                <a:cubicBezTo>
                  <a:pt x="5786858" y="4205505"/>
                  <a:pt x="5822022" y="4203481"/>
                  <a:pt x="5856827" y="4198508"/>
                </a:cubicBezTo>
                <a:cubicBezTo>
                  <a:pt x="5895547" y="4192976"/>
                  <a:pt x="5933439" y="4182176"/>
                  <a:pt x="5972274" y="4177515"/>
                </a:cubicBezTo>
                <a:cubicBezTo>
                  <a:pt x="6021027" y="4171664"/>
                  <a:pt x="6070230" y="4170518"/>
                  <a:pt x="6119208" y="4167019"/>
                </a:cubicBezTo>
                <a:cubicBezTo>
                  <a:pt x="6166684" y="4168338"/>
                  <a:pt x="6569795" y="4196929"/>
                  <a:pt x="6685952" y="4156523"/>
                </a:cubicBezTo>
                <a:cubicBezTo>
                  <a:pt x="6716213" y="4145996"/>
                  <a:pt x="6744666" y="4081069"/>
                  <a:pt x="6759419" y="4051560"/>
                </a:cubicBezTo>
                <a:cubicBezTo>
                  <a:pt x="6805172" y="3845655"/>
                  <a:pt x="6759277" y="4068231"/>
                  <a:pt x="6790905" y="3862627"/>
                </a:cubicBezTo>
                <a:cubicBezTo>
                  <a:pt x="6800088" y="3802932"/>
                  <a:pt x="6822391" y="3684191"/>
                  <a:pt x="6822391" y="3684191"/>
                </a:cubicBezTo>
                <a:cubicBezTo>
                  <a:pt x="6823293" y="3673361"/>
                  <a:pt x="6829314" y="3543270"/>
                  <a:pt x="6843381" y="3505754"/>
                </a:cubicBezTo>
                <a:cubicBezTo>
                  <a:pt x="6847810" y="3493942"/>
                  <a:pt x="6857375" y="3484761"/>
                  <a:pt x="6864372" y="3474265"/>
                </a:cubicBezTo>
                <a:cubicBezTo>
                  <a:pt x="6867870" y="3456771"/>
                  <a:pt x="6868603" y="3438488"/>
                  <a:pt x="6874867" y="3421784"/>
                </a:cubicBezTo>
                <a:cubicBezTo>
                  <a:pt x="6879296" y="3409972"/>
                  <a:pt x="6891547" y="3402150"/>
                  <a:pt x="6895858" y="3390295"/>
                </a:cubicBezTo>
                <a:cubicBezTo>
                  <a:pt x="6905717" y="3363180"/>
                  <a:pt x="6916848" y="3306325"/>
                  <a:pt x="6916848" y="3306325"/>
                </a:cubicBezTo>
                <a:cubicBezTo>
                  <a:pt x="6909851" y="3176871"/>
                  <a:pt x="6912990" y="3046469"/>
                  <a:pt x="6895858" y="2917963"/>
                </a:cubicBezTo>
                <a:cubicBezTo>
                  <a:pt x="6891723" y="2886944"/>
                  <a:pt x="6866990" y="2862406"/>
                  <a:pt x="6853877" y="2833993"/>
                </a:cubicBezTo>
                <a:cubicBezTo>
                  <a:pt x="6845982" y="2816886"/>
                  <a:pt x="6839883" y="2799006"/>
                  <a:pt x="6832886" y="2781512"/>
                </a:cubicBezTo>
                <a:cubicBezTo>
                  <a:pt x="6804895" y="2501565"/>
                  <a:pt x="6843179" y="2908951"/>
                  <a:pt x="6811896" y="2330172"/>
                </a:cubicBezTo>
                <a:cubicBezTo>
                  <a:pt x="6809766" y="2290762"/>
                  <a:pt x="6794661" y="2281833"/>
                  <a:pt x="6780410" y="2246202"/>
                </a:cubicBezTo>
                <a:cubicBezTo>
                  <a:pt x="6772193" y="2225656"/>
                  <a:pt x="6759419" y="2183224"/>
                  <a:pt x="6759419" y="2183224"/>
                </a:cubicBezTo>
                <a:cubicBezTo>
                  <a:pt x="6755921" y="2155234"/>
                  <a:pt x="6753108" y="2127150"/>
                  <a:pt x="6748924" y="2099254"/>
                </a:cubicBezTo>
                <a:cubicBezTo>
                  <a:pt x="6742611" y="2057161"/>
                  <a:pt x="6733213" y="2015534"/>
                  <a:pt x="6727934" y="1973299"/>
                </a:cubicBezTo>
                <a:cubicBezTo>
                  <a:pt x="6720493" y="1913767"/>
                  <a:pt x="6721801" y="1896877"/>
                  <a:pt x="6706943" y="1847344"/>
                </a:cubicBezTo>
                <a:cubicBezTo>
                  <a:pt x="6700085" y="1824481"/>
                  <a:pt x="6688970" y="1763660"/>
                  <a:pt x="6654467" y="1752877"/>
                </a:cubicBezTo>
                <a:cubicBezTo>
                  <a:pt x="6610547" y="1739151"/>
                  <a:pt x="6563508" y="1738882"/>
                  <a:pt x="6518028" y="1731885"/>
                </a:cubicBezTo>
                <a:cubicBezTo>
                  <a:pt x="6401501" y="1681939"/>
                  <a:pt x="6374744" y="1676386"/>
                  <a:pt x="6276637" y="1616426"/>
                </a:cubicBezTo>
                <a:cubicBezTo>
                  <a:pt x="6091303" y="1503156"/>
                  <a:pt x="6269558" y="1604708"/>
                  <a:pt x="6098218" y="1490470"/>
                </a:cubicBezTo>
                <a:cubicBezTo>
                  <a:pt x="5996599" y="1422717"/>
                  <a:pt x="6053687" y="1477743"/>
                  <a:pt x="5972274" y="1406500"/>
                </a:cubicBezTo>
                <a:cubicBezTo>
                  <a:pt x="5918187" y="1359169"/>
                  <a:pt x="5959665" y="1389685"/>
                  <a:pt x="5909303" y="1322530"/>
                </a:cubicBezTo>
                <a:cubicBezTo>
                  <a:pt x="5900397" y="1310655"/>
                  <a:pt x="5888312" y="1301537"/>
                  <a:pt x="5877817" y="1291041"/>
                </a:cubicBezTo>
                <a:cubicBezTo>
                  <a:pt x="5870820" y="1273547"/>
                  <a:pt x="5862785" y="1256434"/>
                  <a:pt x="5856827" y="1238560"/>
                </a:cubicBezTo>
                <a:cubicBezTo>
                  <a:pt x="5842956" y="1196944"/>
                  <a:pt x="5841342" y="1156658"/>
                  <a:pt x="5835836" y="1112605"/>
                </a:cubicBezTo>
                <a:cubicBezTo>
                  <a:pt x="5839334" y="1011141"/>
                  <a:pt x="5836474" y="909258"/>
                  <a:pt x="5846331" y="808213"/>
                </a:cubicBezTo>
                <a:cubicBezTo>
                  <a:pt x="5851043" y="759906"/>
                  <a:pt x="5871664" y="700719"/>
                  <a:pt x="5888312" y="650769"/>
                </a:cubicBezTo>
                <a:cubicBezTo>
                  <a:pt x="5818344" y="580794"/>
                  <a:pt x="5754423" y="504197"/>
                  <a:pt x="5678407" y="440844"/>
                </a:cubicBezTo>
                <a:cubicBezTo>
                  <a:pt x="5349238" y="166509"/>
                  <a:pt x="5741787" y="488978"/>
                  <a:pt x="5437016" y="251911"/>
                </a:cubicBezTo>
                <a:cubicBezTo>
                  <a:pt x="5411556" y="232107"/>
                  <a:pt x="5391661" y="204748"/>
                  <a:pt x="5363549" y="188933"/>
                </a:cubicBezTo>
                <a:cubicBezTo>
                  <a:pt x="5334623" y="172660"/>
                  <a:pt x="5300024" y="169474"/>
                  <a:pt x="5269092" y="157444"/>
                </a:cubicBezTo>
                <a:cubicBezTo>
                  <a:pt x="5136982" y="106063"/>
                  <a:pt x="5212169" y="119595"/>
                  <a:pt x="5069682" y="83970"/>
                </a:cubicBezTo>
                <a:cubicBezTo>
                  <a:pt x="4923355" y="47385"/>
                  <a:pt x="5101780" y="107574"/>
                  <a:pt x="4922748" y="52482"/>
                </a:cubicBezTo>
                <a:cubicBezTo>
                  <a:pt x="4904741" y="46941"/>
                  <a:pt x="4888476" y="36344"/>
                  <a:pt x="4870272" y="31489"/>
                </a:cubicBezTo>
                <a:cubicBezTo>
                  <a:pt x="4638637" y="-30288"/>
                  <a:pt x="4835084" y="33752"/>
                  <a:pt x="4733833" y="0"/>
                </a:cubicBezTo>
                <a:cubicBezTo>
                  <a:pt x="4626373" y="17911"/>
                  <a:pt x="4710845" y="2677"/>
                  <a:pt x="4576404" y="31489"/>
                </a:cubicBezTo>
                <a:cubicBezTo>
                  <a:pt x="4558962" y="35227"/>
                  <a:pt x="4541164" y="37388"/>
                  <a:pt x="4523928" y="41985"/>
                </a:cubicBezTo>
                <a:cubicBezTo>
                  <a:pt x="4488636" y="51397"/>
                  <a:pt x="4455133" y="68308"/>
                  <a:pt x="4418975" y="73474"/>
                </a:cubicBezTo>
                <a:cubicBezTo>
                  <a:pt x="4356540" y="82394"/>
                  <a:pt x="4292961" y="79367"/>
                  <a:pt x="4230060" y="83970"/>
                </a:cubicBezTo>
                <a:cubicBezTo>
                  <a:pt x="3611398" y="129243"/>
                  <a:pt x="4445821" y="98867"/>
                  <a:pt x="3201524" y="115459"/>
                </a:cubicBezTo>
                <a:cubicBezTo>
                  <a:pt x="3146596" y="125153"/>
                  <a:pt x="3048806" y="138104"/>
                  <a:pt x="2981124" y="157444"/>
                </a:cubicBezTo>
                <a:cubicBezTo>
                  <a:pt x="2970487" y="160484"/>
                  <a:pt x="2960133" y="164442"/>
                  <a:pt x="2949638" y="167941"/>
                </a:cubicBezTo>
                <a:cubicBezTo>
                  <a:pt x="2673263" y="164442"/>
                  <a:pt x="2396753" y="166756"/>
                  <a:pt x="2120512" y="157444"/>
                </a:cubicBezTo>
                <a:cubicBezTo>
                  <a:pt x="2084855" y="156242"/>
                  <a:pt x="2051018" y="140392"/>
                  <a:pt x="2015559" y="136452"/>
                </a:cubicBezTo>
                <a:cubicBezTo>
                  <a:pt x="1956348" y="129872"/>
                  <a:pt x="1896613" y="129454"/>
                  <a:pt x="1837140" y="125955"/>
                </a:cubicBezTo>
                <a:cubicBezTo>
                  <a:pt x="1742683" y="129454"/>
                  <a:pt x="1647997" y="129012"/>
                  <a:pt x="1553768" y="136452"/>
                </a:cubicBezTo>
                <a:cubicBezTo>
                  <a:pt x="1514776" y="139531"/>
                  <a:pt x="1477401" y="155849"/>
                  <a:pt x="1438320" y="157444"/>
                </a:cubicBezTo>
                <a:cubicBezTo>
                  <a:pt x="1305491" y="162866"/>
                  <a:pt x="1172440" y="157444"/>
                  <a:pt x="1039500" y="157444"/>
                </a:cubicBezTo>
                <a:lnTo>
                  <a:pt x="966033" y="178437"/>
                </a:lnTo>
              </a:path>
            </a:pathLst>
          </a:cu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41034" y="1007642"/>
            <a:ext cx="4974756" cy="4513396"/>
          </a:xfrm>
          <a:custGeom>
            <a:avLst/>
            <a:gdLst>
              <a:gd name="connsiteX0" fmla="*/ 619221 w 4974756"/>
              <a:gd name="connsiteY0" fmla="*/ 220422 h 4513396"/>
              <a:gd name="connsiteX1" fmla="*/ 0 w 4974756"/>
              <a:gd name="connsiteY1" fmla="*/ 577295 h 4513396"/>
              <a:gd name="connsiteX2" fmla="*/ 136439 w 4974756"/>
              <a:gd name="connsiteY2" fmla="*/ 1721388 h 4513396"/>
              <a:gd name="connsiteX3" fmla="*/ 713678 w 4974756"/>
              <a:gd name="connsiteY3" fmla="*/ 1931313 h 4513396"/>
              <a:gd name="connsiteX4" fmla="*/ 955069 w 4974756"/>
              <a:gd name="connsiteY4" fmla="*/ 2907466 h 4513396"/>
              <a:gd name="connsiteX5" fmla="*/ 923584 w 4974756"/>
              <a:gd name="connsiteY5" fmla="*/ 3547739 h 4513396"/>
              <a:gd name="connsiteX6" fmla="*/ 1070517 w 4974756"/>
              <a:gd name="connsiteY6" fmla="*/ 3978086 h 4513396"/>
              <a:gd name="connsiteX7" fmla="*/ 1563795 w 4974756"/>
              <a:gd name="connsiteY7" fmla="*/ 4418929 h 4513396"/>
              <a:gd name="connsiteX8" fmla="*/ 2382425 w 4974756"/>
              <a:gd name="connsiteY8" fmla="*/ 4513396 h 4513396"/>
              <a:gd name="connsiteX9" fmla="*/ 3033132 w 4974756"/>
              <a:gd name="connsiteY9" fmla="*/ 4345455 h 4513396"/>
              <a:gd name="connsiteX10" fmla="*/ 4187611 w 4974756"/>
              <a:gd name="connsiteY10" fmla="*/ 4345455 h 4513396"/>
              <a:gd name="connsiteX11" fmla="*/ 4974756 w 4974756"/>
              <a:gd name="connsiteY11" fmla="*/ 4083049 h 4513396"/>
              <a:gd name="connsiteX12" fmla="*/ 4754355 w 4974756"/>
              <a:gd name="connsiteY12" fmla="*/ 2445631 h 4513396"/>
              <a:gd name="connsiteX13" fmla="*/ 4785841 w 4974756"/>
              <a:gd name="connsiteY13" fmla="*/ 2078261 h 4513396"/>
              <a:gd name="connsiteX14" fmla="*/ 4544450 w 4974756"/>
              <a:gd name="connsiteY14" fmla="*/ 1920817 h 4513396"/>
              <a:gd name="connsiteX15" fmla="*/ 4449993 w 4974756"/>
              <a:gd name="connsiteY15" fmla="*/ 1836847 h 4513396"/>
              <a:gd name="connsiteX16" fmla="*/ 4345040 w 4974756"/>
              <a:gd name="connsiteY16" fmla="*/ 1763373 h 4513396"/>
              <a:gd name="connsiteX17" fmla="*/ 4282068 w 4974756"/>
              <a:gd name="connsiteY17" fmla="*/ 1700395 h 4513396"/>
              <a:gd name="connsiteX18" fmla="*/ 4187611 w 4974756"/>
              <a:gd name="connsiteY18" fmla="*/ 1637418 h 4513396"/>
              <a:gd name="connsiteX19" fmla="*/ 4156125 w 4974756"/>
              <a:gd name="connsiteY19" fmla="*/ 1616425 h 4513396"/>
              <a:gd name="connsiteX20" fmla="*/ 4093154 w 4974756"/>
              <a:gd name="connsiteY20" fmla="*/ 1595433 h 4513396"/>
              <a:gd name="connsiteX21" fmla="*/ 4072163 w 4974756"/>
              <a:gd name="connsiteY21" fmla="*/ 1553448 h 4513396"/>
              <a:gd name="connsiteX22" fmla="*/ 4051173 w 4974756"/>
              <a:gd name="connsiteY22" fmla="*/ 1259552 h 4513396"/>
              <a:gd name="connsiteX23" fmla="*/ 4030182 w 4974756"/>
              <a:gd name="connsiteY23" fmla="*/ 1175582 h 4513396"/>
              <a:gd name="connsiteX24" fmla="*/ 3988201 w 4974756"/>
              <a:gd name="connsiteY24" fmla="*/ 1049627 h 4513396"/>
              <a:gd name="connsiteX25" fmla="*/ 3967210 w 4974756"/>
              <a:gd name="connsiteY25" fmla="*/ 913175 h 4513396"/>
              <a:gd name="connsiteX26" fmla="*/ 3851763 w 4974756"/>
              <a:gd name="connsiteY26" fmla="*/ 755731 h 4513396"/>
              <a:gd name="connsiteX27" fmla="*/ 3799286 w 4974756"/>
              <a:gd name="connsiteY27" fmla="*/ 650769 h 4513396"/>
              <a:gd name="connsiteX28" fmla="*/ 3778296 w 4974756"/>
              <a:gd name="connsiteY28" fmla="*/ 619280 h 4513396"/>
              <a:gd name="connsiteX29" fmla="*/ 3757305 w 4974756"/>
              <a:gd name="connsiteY29" fmla="*/ 545806 h 4513396"/>
              <a:gd name="connsiteX30" fmla="*/ 3736315 w 4974756"/>
              <a:gd name="connsiteY30" fmla="*/ 514317 h 4513396"/>
              <a:gd name="connsiteX31" fmla="*/ 3715324 w 4974756"/>
              <a:gd name="connsiteY31" fmla="*/ 472332 h 4513396"/>
              <a:gd name="connsiteX32" fmla="*/ 3683838 w 4974756"/>
              <a:gd name="connsiteY32" fmla="*/ 461836 h 4513396"/>
              <a:gd name="connsiteX33" fmla="*/ 3641857 w 4974756"/>
              <a:gd name="connsiteY33" fmla="*/ 419851 h 4513396"/>
              <a:gd name="connsiteX34" fmla="*/ 3620867 w 4974756"/>
              <a:gd name="connsiteY34" fmla="*/ 388362 h 4513396"/>
              <a:gd name="connsiteX35" fmla="*/ 3557895 w 4974756"/>
              <a:gd name="connsiteY35" fmla="*/ 356873 h 4513396"/>
              <a:gd name="connsiteX36" fmla="*/ 3473933 w 4974756"/>
              <a:gd name="connsiteY36" fmla="*/ 325384 h 4513396"/>
              <a:gd name="connsiteX37" fmla="*/ 3410961 w 4974756"/>
              <a:gd name="connsiteY37" fmla="*/ 283399 h 4513396"/>
              <a:gd name="connsiteX38" fmla="*/ 3285018 w 4974756"/>
              <a:gd name="connsiteY38" fmla="*/ 209925 h 4513396"/>
              <a:gd name="connsiteX39" fmla="*/ 3253532 w 4974756"/>
              <a:gd name="connsiteY39" fmla="*/ 199429 h 4513396"/>
              <a:gd name="connsiteX40" fmla="*/ 3127589 w 4974756"/>
              <a:gd name="connsiteY40" fmla="*/ 188933 h 4513396"/>
              <a:gd name="connsiteX41" fmla="*/ 3043627 w 4974756"/>
              <a:gd name="connsiteY41" fmla="*/ 125955 h 4513396"/>
              <a:gd name="connsiteX42" fmla="*/ 2970160 w 4974756"/>
              <a:gd name="connsiteY42" fmla="*/ 83970 h 4513396"/>
              <a:gd name="connsiteX43" fmla="*/ 2907189 w 4974756"/>
              <a:gd name="connsiteY43" fmla="*/ 52481 h 4513396"/>
              <a:gd name="connsiteX44" fmla="*/ 2854712 w 4974756"/>
              <a:gd name="connsiteY44" fmla="*/ 20992 h 4513396"/>
              <a:gd name="connsiteX45" fmla="*/ 2770750 w 4974756"/>
              <a:gd name="connsiteY45" fmla="*/ 0 h 4513396"/>
              <a:gd name="connsiteX46" fmla="*/ 2466388 w 4974756"/>
              <a:gd name="connsiteY46" fmla="*/ 10496 h 4513396"/>
              <a:gd name="connsiteX47" fmla="*/ 2256482 w 4974756"/>
              <a:gd name="connsiteY47" fmla="*/ 83970 h 4513396"/>
              <a:gd name="connsiteX48" fmla="*/ 2172520 w 4974756"/>
              <a:gd name="connsiteY48" fmla="*/ 115459 h 4513396"/>
              <a:gd name="connsiteX49" fmla="*/ 2120044 w 4974756"/>
              <a:gd name="connsiteY49" fmla="*/ 125955 h 4513396"/>
              <a:gd name="connsiteX50" fmla="*/ 2015091 w 4974756"/>
              <a:gd name="connsiteY50" fmla="*/ 146948 h 4513396"/>
              <a:gd name="connsiteX51" fmla="*/ 1784195 w 4974756"/>
              <a:gd name="connsiteY51" fmla="*/ 125955 h 4513396"/>
              <a:gd name="connsiteX52" fmla="*/ 1679243 w 4974756"/>
              <a:gd name="connsiteY52" fmla="*/ 83970 h 4513396"/>
              <a:gd name="connsiteX53" fmla="*/ 1595280 w 4974756"/>
              <a:gd name="connsiteY53" fmla="*/ 73474 h 4513396"/>
              <a:gd name="connsiteX54" fmla="*/ 1521814 w 4974756"/>
              <a:gd name="connsiteY54" fmla="*/ 52481 h 4513396"/>
              <a:gd name="connsiteX55" fmla="*/ 1490328 w 4974756"/>
              <a:gd name="connsiteY55" fmla="*/ 31489 h 4513396"/>
              <a:gd name="connsiteX56" fmla="*/ 1028536 w 4974756"/>
              <a:gd name="connsiteY56" fmla="*/ 41985 h 4513396"/>
              <a:gd name="connsiteX57" fmla="*/ 986555 w 4974756"/>
              <a:gd name="connsiteY57" fmla="*/ 62977 h 4513396"/>
              <a:gd name="connsiteX58" fmla="*/ 955069 w 4974756"/>
              <a:gd name="connsiteY58" fmla="*/ 73474 h 4513396"/>
              <a:gd name="connsiteX59" fmla="*/ 892098 w 4974756"/>
              <a:gd name="connsiteY59" fmla="*/ 115459 h 4513396"/>
              <a:gd name="connsiteX60" fmla="*/ 829126 w 4974756"/>
              <a:gd name="connsiteY60" fmla="*/ 136451 h 4513396"/>
              <a:gd name="connsiteX61" fmla="*/ 755659 w 4974756"/>
              <a:gd name="connsiteY61" fmla="*/ 167940 h 4513396"/>
              <a:gd name="connsiteX62" fmla="*/ 703183 w 4974756"/>
              <a:gd name="connsiteY62" fmla="*/ 178436 h 4513396"/>
              <a:gd name="connsiteX63" fmla="*/ 619221 w 4974756"/>
              <a:gd name="connsiteY63" fmla="*/ 220422 h 451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974756" h="4513396">
                <a:moveTo>
                  <a:pt x="619221" y="220422"/>
                </a:moveTo>
                <a:lnTo>
                  <a:pt x="0" y="577295"/>
                </a:lnTo>
                <a:lnTo>
                  <a:pt x="136439" y="1721388"/>
                </a:lnTo>
                <a:lnTo>
                  <a:pt x="713678" y="1931313"/>
                </a:lnTo>
                <a:lnTo>
                  <a:pt x="955069" y="2907466"/>
                </a:lnTo>
                <a:lnTo>
                  <a:pt x="923584" y="3547739"/>
                </a:lnTo>
                <a:lnTo>
                  <a:pt x="1070517" y="3978086"/>
                </a:lnTo>
                <a:lnTo>
                  <a:pt x="1563795" y="4418929"/>
                </a:lnTo>
                <a:lnTo>
                  <a:pt x="2382425" y="4513396"/>
                </a:lnTo>
                <a:lnTo>
                  <a:pt x="3033132" y="4345455"/>
                </a:lnTo>
                <a:lnTo>
                  <a:pt x="4187611" y="4345455"/>
                </a:lnTo>
                <a:lnTo>
                  <a:pt x="4974756" y="4083049"/>
                </a:lnTo>
                <a:lnTo>
                  <a:pt x="4754355" y="2445631"/>
                </a:lnTo>
                <a:lnTo>
                  <a:pt x="4785841" y="2078261"/>
                </a:lnTo>
                <a:cubicBezTo>
                  <a:pt x="4705377" y="2025780"/>
                  <a:pt x="4616248" y="1984643"/>
                  <a:pt x="4544450" y="1920817"/>
                </a:cubicBezTo>
                <a:cubicBezTo>
                  <a:pt x="4512964" y="1892827"/>
                  <a:pt x="4483058" y="1862953"/>
                  <a:pt x="4449993" y="1836847"/>
                </a:cubicBezTo>
                <a:cubicBezTo>
                  <a:pt x="4416476" y="1810383"/>
                  <a:pt x="4378183" y="1790304"/>
                  <a:pt x="4345040" y="1763373"/>
                </a:cubicBezTo>
                <a:cubicBezTo>
                  <a:pt x="4322001" y="1744652"/>
                  <a:pt x="4304033" y="1720366"/>
                  <a:pt x="4282068" y="1700395"/>
                </a:cubicBezTo>
                <a:cubicBezTo>
                  <a:pt x="4219489" y="1643500"/>
                  <a:pt x="4248152" y="1672016"/>
                  <a:pt x="4187611" y="1637418"/>
                </a:cubicBezTo>
                <a:cubicBezTo>
                  <a:pt x="4176659" y="1631159"/>
                  <a:pt x="4167652" y="1621549"/>
                  <a:pt x="4156125" y="1616425"/>
                </a:cubicBezTo>
                <a:cubicBezTo>
                  <a:pt x="4135906" y="1607438"/>
                  <a:pt x="4093154" y="1595433"/>
                  <a:pt x="4093154" y="1595433"/>
                </a:cubicBezTo>
                <a:cubicBezTo>
                  <a:pt x="4086157" y="1581438"/>
                  <a:pt x="4074104" y="1568974"/>
                  <a:pt x="4072163" y="1553448"/>
                </a:cubicBezTo>
                <a:cubicBezTo>
                  <a:pt x="4054345" y="1410894"/>
                  <a:pt x="4072738" y="1374577"/>
                  <a:pt x="4051173" y="1259552"/>
                </a:cubicBezTo>
                <a:cubicBezTo>
                  <a:pt x="4045856" y="1231195"/>
                  <a:pt x="4038472" y="1203217"/>
                  <a:pt x="4030182" y="1175582"/>
                </a:cubicBezTo>
                <a:cubicBezTo>
                  <a:pt x="4017466" y="1133192"/>
                  <a:pt x="3988201" y="1049627"/>
                  <a:pt x="3988201" y="1049627"/>
                </a:cubicBezTo>
                <a:cubicBezTo>
                  <a:pt x="3987996" y="1048193"/>
                  <a:pt x="3970332" y="920461"/>
                  <a:pt x="3967210" y="913175"/>
                </a:cubicBezTo>
                <a:cubicBezTo>
                  <a:pt x="3920848" y="804988"/>
                  <a:pt x="3913532" y="851201"/>
                  <a:pt x="3851763" y="755731"/>
                </a:cubicBezTo>
                <a:cubicBezTo>
                  <a:pt x="3830514" y="722889"/>
                  <a:pt x="3820982" y="683317"/>
                  <a:pt x="3799286" y="650769"/>
                </a:cubicBezTo>
                <a:cubicBezTo>
                  <a:pt x="3792289" y="640273"/>
                  <a:pt x="3783937" y="630563"/>
                  <a:pt x="3778296" y="619280"/>
                </a:cubicBezTo>
                <a:cubicBezTo>
                  <a:pt x="3757866" y="578417"/>
                  <a:pt x="3777487" y="592904"/>
                  <a:pt x="3757305" y="545806"/>
                </a:cubicBezTo>
                <a:cubicBezTo>
                  <a:pt x="3752336" y="534211"/>
                  <a:pt x="3742573" y="525270"/>
                  <a:pt x="3736315" y="514317"/>
                </a:cubicBezTo>
                <a:cubicBezTo>
                  <a:pt x="3728553" y="500732"/>
                  <a:pt x="3726387" y="483396"/>
                  <a:pt x="3715324" y="472332"/>
                </a:cubicBezTo>
                <a:cubicBezTo>
                  <a:pt x="3707501" y="464509"/>
                  <a:pt x="3694333" y="465335"/>
                  <a:pt x="3683838" y="461836"/>
                </a:cubicBezTo>
                <a:cubicBezTo>
                  <a:pt x="3669844" y="447841"/>
                  <a:pt x="3654736" y="434878"/>
                  <a:pt x="3641857" y="419851"/>
                </a:cubicBezTo>
                <a:cubicBezTo>
                  <a:pt x="3633648" y="410273"/>
                  <a:pt x="3630958" y="395931"/>
                  <a:pt x="3620867" y="388362"/>
                </a:cubicBezTo>
                <a:cubicBezTo>
                  <a:pt x="3602093" y="374280"/>
                  <a:pt x="3578410" y="368271"/>
                  <a:pt x="3557895" y="356873"/>
                </a:cubicBezTo>
                <a:cubicBezTo>
                  <a:pt x="3497089" y="323088"/>
                  <a:pt x="3559253" y="342449"/>
                  <a:pt x="3473933" y="325384"/>
                </a:cubicBezTo>
                <a:cubicBezTo>
                  <a:pt x="3452942" y="311389"/>
                  <a:pt x="3431628" y="297867"/>
                  <a:pt x="3410961" y="283399"/>
                </a:cubicBezTo>
                <a:cubicBezTo>
                  <a:pt x="3360120" y="247807"/>
                  <a:pt x="3355696" y="233486"/>
                  <a:pt x="3285018" y="209925"/>
                </a:cubicBezTo>
                <a:cubicBezTo>
                  <a:pt x="3274523" y="206426"/>
                  <a:pt x="3264498" y="200891"/>
                  <a:pt x="3253532" y="199429"/>
                </a:cubicBezTo>
                <a:cubicBezTo>
                  <a:pt x="3211775" y="193861"/>
                  <a:pt x="3169570" y="192432"/>
                  <a:pt x="3127589" y="188933"/>
                </a:cubicBezTo>
                <a:cubicBezTo>
                  <a:pt x="3099602" y="167940"/>
                  <a:pt x="3074002" y="143314"/>
                  <a:pt x="3043627" y="125955"/>
                </a:cubicBezTo>
                <a:cubicBezTo>
                  <a:pt x="3019138" y="111960"/>
                  <a:pt x="2994994" y="97343"/>
                  <a:pt x="2970160" y="83970"/>
                </a:cubicBezTo>
                <a:cubicBezTo>
                  <a:pt x="2949497" y="72843"/>
                  <a:pt x="2927791" y="63720"/>
                  <a:pt x="2907189" y="52481"/>
                </a:cubicBezTo>
                <a:cubicBezTo>
                  <a:pt x="2889280" y="42712"/>
                  <a:pt x="2873752" y="28316"/>
                  <a:pt x="2854712" y="20992"/>
                </a:cubicBezTo>
                <a:cubicBezTo>
                  <a:pt x="2827786" y="10635"/>
                  <a:pt x="2770750" y="0"/>
                  <a:pt x="2770750" y="0"/>
                </a:cubicBezTo>
                <a:cubicBezTo>
                  <a:pt x="2669296" y="3499"/>
                  <a:pt x="2567587" y="2506"/>
                  <a:pt x="2466388" y="10496"/>
                </a:cubicBezTo>
                <a:cubicBezTo>
                  <a:pt x="2376691" y="17578"/>
                  <a:pt x="2340971" y="48392"/>
                  <a:pt x="2256482" y="83970"/>
                </a:cubicBezTo>
                <a:cubicBezTo>
                  <a:pt x="2228934" y="95570"/>
                  <a:pt x="2201089" y="106668"/>
                  <a:pt x="2172520" y="115459"/>
                </a:cubicBezTo>
                <a:cubicBezTo>
                  <a:pt x="2155471" y="120706"/>
                  <a:pt x="2137595" y="122764"/>
                  <a:pt x="2120044" y="125955"/>
                </a:cubicBezTo>
                <a:cubicBezTo>
                  <a:pt x="2025693" y="143111"/>
                  <a:pt x="2089342" y="128382"/>
                  <a:pt x="2015091" y="146948"/>
                </a:cubicBezTo>
                <a:cubicBezTo>
                  <a:pt x="1938126" y="139950"/>
                  <a:pt x="1860701" y="136885"/>
                  <a:pt x="1784195" y="125955"/>
                </a:cubicBezTo>
                <a:cubicBezTo>
                  <a:pt x="1640876" y="105479"/>
                  <a:pt x="1787334" y="110995"/>
                  <a:pt x="1679243" y="83970"/>
                </a:cubicBezTo>
                <a:cubicBezTo>
                  <a:pt x="1651880" y="77129"/>
                  <a:pt x="1623268" y="76973"/>
                  <a:pt x="1595280" y="73474"/>
                </a:cubicBezTo>
                <a:cubicBezTo>
                  <a:pt x="1581832" y="70111"/>
                  <a:pt x="1536869" y="60009"/>
                  <a:pt x="1521814" y="52481"/>
                </a:cubicBezTo>
                <a:cubicBezTo>
                  <a:pt x="1510532" y="46839"/>
                  <a:pt x="1500823" y="38486"/>
                  <a:pt x="1490328" y="31489"/>
                </a:cubicBezTo>
                <a:cubicBezTo>
                  <a:pt x="1336397" y="34988"/>
                  <a:pt x="1182207" y="32380"/>
                  <a:pt x="1028536" y="41985"/>
                </a:cubicBezTo>
                <a:cubicBezTo>
                  <a:pt x="1012921" y="42961"/>
                  <a:pt x="1000935" y="56813"/>
                  <a:pt x="986555" y="62977"/>
                </a:cubicBezTo>
                <a:cubicBezTo>
                  <a:pt x="976386" y="67335"/>
                  <a:pt x="964740" y="68101"/>
                  <a:pt x="955069" y="73474"/>
                </a:cubicBezTo>
                <a:cubicBezTo>
                  <a:pt x="933016" y="85727"/>
                  <a:pt x="916031" y="107481"/>
                  <a:pt x="892098" y="115459"/>
                </a:cubicBezTo>
                <a:lnTo>
                  <a:pt x="829126" y="136451"/>
                </a:lnTo>
                <a:cubicBezTo>
                  <a:pt x="781194" y="168409"/>
                  <a:pt x="814960" y="150996"/>
                  <a:pt x="755659" y="167940"/>
                </a:cubicBezTo>
                <a:cubicBezTo>
                  <a:pt x="711182" y="180649"/>
                  <a:pt x="739254" y="178436"/>
                  <a:pt x="703183" y="178436"/>
                </a:cubicBezTo>
                <a:lnTo>
                  <a:pt x="619221" y="220422"/>
                </a:lnTo>
                <a:close/>
              </a:path>
            </a:pathLst>
          </a:cu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042" y="57402"/>
            <a:ext cx="6763955" cy="1074284"/>
          </a:xfrm>
        </p:spPr>
        <p:txBody>
          <a:bodyPr>
            <a:normAutofit/>
          </a:bodyPr>
          <a:lstStyle/>
          <a:p>
            <a:r>
              <a:rPr lang="en-US" dirty="0" smtClean="0"/>
              <a:t>possible graph area law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5900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5" name="Straight Connector 4"/>
          <p:cNvCxnSpPr>
            <a:stCxn id="4" idx="6"/>
            <a:endCxn id="8" idx="2"/>
          </p:cNvCxnSpPr>
          <p:nvPr/>
        </p:nvCxnSpPr>
        <p:spPr>
          <a:xfrm>
            <a:off x="814566" y="1629653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55813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9" name="Straight Connector 18"/>
          <p:cNvCxnSpPr>
            <a:endCxn id="20" idx="2"/>
          </p:cNvCxnSpPr>
          <p:nvPr/>
        </p:nvCxnSpPr>
        <p:spPr>
          <a:xfrm>
            <a:off x="1817084" y="1629653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458331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1" name="Straight Connector 20"/>
          <p:cNvCxnSpPr>
            <a:endCxn id="22" idx="2"/>
          </p:cNvCxnSpPr>
          <p:nvPr/>
        </p:nvCxnSpPr>
        <p:spPr>
          <a:xfrm>
            <a:off x="2819602" y="1629653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60849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3" name="Straight Connector 22"/>
          <p:cNvCxnSpPr>
            <a:endCxn id="24" idx="2"/>
          </p:cNvCxnSpPr>
          <p:nvPr/>
        </p:nvCxnSpPr>
        <p:spPr>
          <a:xfrm>
            <a:off x="3822120" y="1629653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463367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5" name="Straight Connector 24"/>
          <p:cNvCxnSpPr>
            <a:endCxn id="26" idx="2"/>
          </p:cNvCxnSpPr>
          <p:nvPr/>
        </p:nvCxnSpPr>
        <p:spPr>
          <a:xfrm>
            <a:off x="4824638" y="1629653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465885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7" name="Straight Connector 26"/>
          <p:cNvCxnSpPr>
            <a:endCxn id="28" idx="2"/>
          </p:cNvCxnSpPr>
          <p:nvPr/>
        </p:nvCxnSpPr>
        <p:spPr>
          <a:xfrm>
            <a:off x="5827156" y="1629653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468403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9" name="Straight Connector 28"/>
          <p:cNvCxnSpPr>
            <a:endCxn id="30" idx="2"/>
          </p:cNvCxnSpPr>
          <p:nvPr/>
        </p:nvCxnSpPr>
        <p:spPr>
          <a:xfrm>
            <a:off x="6829674" y="1629653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470921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>
          <a:xfrm>
            <a:off x="7832192" y="1629653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473439" y="1460320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75900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34" name="Straight Connector 33"/>
          <p:cNvCxnSpPr>
            <a:stCxn id="33" idx="6"/>
            <a:endCxn id="35" idx="2"/>
          </p:cNvCxnSpPr>
          <p:nvPr/>
        </p:nvCxnSpPr>
        <p:spPr>
          <a:xfrm>
            <a:off x="814566" y="246431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455813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36" name="Straight Connector 35"/>
          <p:cNvCxnSpPr>
            <a:endCxn id="37" idx="2"/>
          </p:cNvCxnSpPr>
          <p:nvPr/>
        </p:nvCxnSpPr>
        <p:spPr>
          <a:xfrm>
            <a:off x="1817084" y="246431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458331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38" name="Straight Connector 37"/>
          <p:cNvCxnSpPr>
            <a:endCxn id="39" idx="2"/>
          </p:cNvCxnSpPr>
          <p:nvPr/>
        </p:nvCxnSpPr>
        <p:spPr>
          <a:xfrm>
            <a:off x="2819602" y="246431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460849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40" name="Straight Connector 39"/>
          <p:cNvCxnSpPr>
            <a:endCxn id="41" idx="2"/>
          </p:cNvCxnSpPr>
          <p:nvPr/>
        </p:nvCxnSpPr>
        <p:spPr>
          <a:xfrm>
            <a:off x="3822120" y="246431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463367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4824638" y="246431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465885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44" name="Straight Connector 43"/>
          <p:cNvCxnSpPr>
            <a:endCxn id="45" idx="2"/>
          </p:cNvCxnSpPr>
          <p:nvPr/>
        </p:nvCxnSpPr>
        <p:spPr>
          <a:xfrm>
            <a:off x="5827156" y="246431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468403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46" name="Straight Connector 45"/>
          <p:cNvCxnSpPr>
            <a:endCxn id="47" idx="2"/>
          </p:cNvCxnSpPr>
          <p:nvPr/>
        </p:nvCxnSpPr>
        <p:spPr>
          <a:xfrm>
            <a:off x="6829674" y="246431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470921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48" name="Straight Connector 47"/>
          <p:cNvCxnSpPr>
            <a:endCxn id="49" idx="2"/>
          </p:cNvCxnSpPr>
          <p:nvPr/>
        </p:nvCxnSpPr>
        <p:spPr>
          <a:xfrm>
            <a:off x="7832192" y="246431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73439" y="229497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50" name="Straight Connector 49"/>
          <p:cNvCxnSpPr>
            <a:stCxn id="4" idx="4"/>
            <a:endCxn id="33" idx="0"/>
          </p:cNvCxnSpPr>
          <p:nvPr/>
        </p:nvCxnSpPr>
        <p:spPr>
          <a:xfrm>
            <a:off x="645233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40875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36517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32159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27801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23443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619085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614727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610369" y="179898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56753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62" name="Straight Connector 61"/>
          <p:cNvCxnSpPr>
            <a:stCxn id="61" idx="6"/>
            <a:endCxn id="63" idx="2"/>
          </p:cNvCxnSpPr>
          <p:nvPr/>
        </p:nvCxnSpPr>
        <p:spPr>
          <a:xfrm>
            <a:off x="795419" y="327797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436666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64" name="Straight Connector 63"/>
          <p:cNvCxnSpPr>
            <a:endCxn id="65" idx="2"/>
          </p:cNvCxnSpPr>
          <p:nvPr/>
        </p:nvCxnSpPr>
        <p:spPr>
          <a:xfrm>
            <a:off x="1797937" y="327797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439184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66" name="Straight Connector 65"/>
          <p:cNvCxnSpPr>
            <a:endCxn id="67" idx="2"/>
          </p:cNvCxnSpPr>
          <p:nvPr/>
        </p:nvCxnSpPr>
        <p:spPr>
          <a:xfrm>
            <a:off x="2800455" y="327797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441702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68" name="Straight Connector 67"/>
          <p:cNvCxnSpPr>
            <a:endCxn id="69" idx="2"/>
          </p:cNvCxnSpPr>
          <p:nvPr/>
        </p:nvCxnSpPr>
        <p:spPr>
          <a:xfrm>
            <a:off x="3802973" y="327797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444220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70" name="Straight Connector 69"/>
          <p:cNvCxnSpPr>
            <a:endCxn id="71" idx="2"/>
          </p:cNvCxnSpPr>
          <p:nvPr/>
        </p:nvCxnSpPr>
        <p:spPr>
          <a:xfrm>
            <a:off x="4805491" y="327797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446738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72" name="Straight Connector 71"/>
          <p:cNvCxnSpPr>
            <a:endCxn id="73" idx="2"/>
          </p:cNvCxnSpPr>
          <p:nvPr/>
        </p:nvCxnSpPr>
        <p:spPr>
          <a:xfrm>
            <a:off x="5808009" y="327797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6449256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74" name="Straight Connector 73"/>
          <p:cNvCxnSpPr>
            <a:endCxn id="75" idx="2"/>
          </p:cNvCxnSpPr>
          <p:nvPr/>
        </p:nvCxnSpPr>
        <p:spPr>
          <a:xfrm>
            <a:off x="6810527" y="327797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451774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76" name="Straight Connector 75"/>
          <p:cNvCxnSpPr>
            <a:endCxn id="77" idx="2"/>
          </p:cNvCxnSpPr>
          <p:nvPr/>
        </p:nvCxnSpPr>
        <p:spPr>
          <a:xfrm>
            <a:off x="7813045" y="327797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8454292" y="310864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78" name="Straight Connector 77"/>
          <p:cNvCxnSpPr>
            <a:endCxn id="61" idx="0"/>
          </p:cNvCxnSpPr>
          <p:nvPr/>
        </p:nvCxnSpPr>
        <p:spPr>
          <a:xfrm>
            <a:off x="626086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21728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617370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13012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608654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604296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99938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95580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591222" y="261265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37606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88" name="Straight Connector 87"/>
          <p:cNvCxnSpPr>
            <a:stCxn id="87" idx="6"/>
            <a:endCxn id="89" idx="2"/>
          </p:cNvCxnSpPr>
          <p:nvPr/>
        </p:nvCxnSpPr>
        <p:spPr>
          <a:xfrm>
            <a:off x="776272" y="409164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1417519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90" name="Straight Connector 89"/>
          <p:cNvCxnSpPr>
            <a:endCxn id="91" idx="2"/>
          </p:cNvCxnSpPr>
          <p:nvPr/>
        </p:nvCxnSpPr>
        <p:spPr>
          <a:xfrm>
            <a:off x="1778790" y="409164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420037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92" name="Straight Connector 91"/>
          <p:cNvCxnSpPr>
            <a:endCxn id="93" idx="2"/>
          </p:cNvCxnSpPr>
          <p:nvPr/>
        </p:nvCxnSpPr>
        <p:spPr>
          <a:xfrm>
            <a:off x="2781308" y="409164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422555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94" name="Straight Connector 93"/>
          <p:cNvCxnSpPr>
            <a:endCxn id="95" idx="2"/>
          </p:cNvCxnSpPr>
          <p:nvPr/>
        </p:nvCxnSpPr>
        <p:spPr>
          <a:xfrm>
            <a:off x="3783826" y="409164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4425073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>
            <a:off x="4786344" y="409164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427591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98" name="Straight Connector 97"/>
          <p:cNvCxnSpPr>
            <a:endCxn id="99" idx="2"/>
          </p:cNvCxnSpPr>
          <p:nvPr/>
        </p:nvCxnSpPr>
        <p:spPr>
          <a:xfrm>
            <a:off x="5788862" y="409164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430109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00" name="Straight Connector 99"/>
          <p:cNvCxnSpPr>
            <a:endCxn id="101" idx="2"/>
          </p:cNvCxnSpPr>
          <p:nvPr/>
        </p:nvCxnSpPr>
        <p:spPr>
          <a:xfrm>
            <a:off x="6791380" y="409164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7432627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02" name="Straight Connector 101"/>
          <p:cNvCxnSpPr>
            <a:endCxn id="103" idx="2"/>
          </p:cNvCxnSpPr>
          <p:nvPr/>
        </p:nvCxnSpPr>
        <p:spPr>
          <a:xfrm>
            <a:off x="7793898" y="4091640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8435145" y="392230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04" name="Straight Connector 103"/>
          <p:cNvCxnSpPr>
            <a:endCxn id="87" idx="0"/>
          </p:cNvCxnSpPr>
          <p:nvPr/>
        </p:nvCxnSpPr>
        <p:spPr>
          <a:xfrm>
            <a:off x="606939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602581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598223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593865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89507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585149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580791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576433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572075" y="3426316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418459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14" name="Straight Connector 113"/>
          <p:cNvCxnSpPr>
            <a:stCxn id="113" idx="6"/>
            <a:endCxn id="115" idx="2"/>
          </p:cNvCxnSpPr>
          <p:nvPr/>
        </p:nvCxnSpPr>
        <p:spPr>
          <a:xfrm>
            <a:off x="757125" y="490530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1398372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16" name="Straight Connector 115"/>
          <p:cNvCxnSpPr>
            <a:endCxn id="117" idx="2"/>
          </p:cNvCxnSpPr>
          <p:nvPr/>
        </p:nvCxnSpPr>
        <p:spPr>
          <a:xfrm>
            <a:off x="1759643" y="490530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2400890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18" name="Straight Connector 117"/>
          <p:cNvCxnSpPr>
            <a:endCxn id="119" idx="2"/>
          </p:cNvCxnSpPr>
          <p:nvPr/>
        </p:nvCxnSpPr>
        <p:spPr>
          <a:xfrm>
            <a:off x="2762161" y="490530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03408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20" name="Straight Connector 119"/>
          <p:cNvCxnSpPr>
            <a:endCxn id="121" idx="2"/>
          </p:cNvCxnSpPr>
          <p:nvPr/>
        </p:nvCxnSpPr>
        <p:spPr>
          <a:xfrm>
            <a:off x="3764679" y="490530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4405926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22" name="Straight Connector 121"/>
          <p:cNvCxnSpPr>
            <a:endCxn id="123" idx="2"/>
          </p:cNvCxnSpPr>
          <p:nvPr/>
        </p:nvCxnSpPr>
        <p:spPr>
          <a:xfrm>
            <a:off x="4767197" y="490530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5408444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24" name="Straight Connector 123"/>
          <p:cNvCxnSpPr>
            <a:endCxn id="125" idx="2"/>
          </p:cNvCxnSpPr>
          <p:nvPr/>
        </p:nvCxnSpPr>
        <p:spPr>
          <a:xfrm>
            <a:off x="5769715" y="490530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6410962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26" name="Straight Connector 125"/>
          <p:cNvCxnSpPr>
            <a:endCxn id="127" idx="2"/>
          </p:cNvCxnSpPr>
          <p:nvPr/>
        </p:nvCxnSpPr>
        <p:spPr>
          <a:xfrm>
            <a:off x="6772233" y="490530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7413480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28" name="Straight Connector 127"/>
          <p:cNvCxnSpPr>
            <a:endCxn id="129" idx="2"/>
          </p:cNvCxnSpPr>
          <p:nvPr/>
        </p:nvCxnSpPr>
        <p:spPr>
          <a:xfrm>
            <a:off x="7774751" y="4905305"/>
            <a:ext cx="64124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8415998" y="473597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30" name="Straight Connector 129"/>
          <p:cNvCxnSpPr>
            <a:endCxn id="113" idx="0"/>
          </p:cNvCxnSpPr>
          <p:nvPr/>
        </p:nvCxnSpPr>
        <p:spPr>
          <a:xfrm>
            <a:off x="587792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583434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579076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574718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570360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566002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561644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557286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8552928" y="4239981"/>
            <a:ext cx="0" cy="49599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 rot="16200000" flipH="1">
            <a:off x="2544906" y="2776316"/>
            <a:ext cx="4104041" cy="1112498"/>
          </a:xfrm>
          <a:prstGeom prst="bentConnector3">
            <a:avLst>
              <a:gd name="adj1" fmla="val 39003"/>
            </a:avLst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085608" y="1081116"/>
            <a:ext cx="3096103" cy="4460914"/>
          </a:xfrm>
          <a:custGeom>
            <a:avLst/>
            <a:gdLst>
              <a:gd name="connsiteX0" fmla="*/ 713678 w 3096103"/>
              <a:gd name="connsiteY0" fmla="*/ 62977 h 4460914"/>
              <a:gd name="connsiteX1" fmla="*/ 10495 w 3096103"/>
              <a:gd name="connsiteY1" fmla="*/ 640272 h 4460914"/>
              <a:gd name="connsiteX2" fmla="*/ 0 w 3096103"/>
              <a:gd name="connsiteY2" fmla="*/ 1878832 h 4460914"/>
              <a:gd name="connsiteX3" fmla="*/ 860612 w 3096103"/>
              <a:gd name="connsiteY3" fmla="*/ 2004787 h 4460914"/>
              <a:gd name="connsiteX4" fmla="*/ 1227946 w 3096103"/>
              <a:gd name="connsiteY4" fmla="*/ 2666052 h 4460914"/>
              <a:gd name="connsiteX5" fmla="*/ 1102003 w 3096103"/>
              <a:gd name="connsiteY5" fmla="*/ 3516250 h 4460914"/>
              <a:gd name="connsiteX6" fmla="*/ 1658252 w 3096103"/>
              <a:gd name="connsiteY6" fmla="*/ 4429425 h 4460914"/>
              <a:gd name="connsiteX7" fmla="*/ 2896693 w 3096103"/>
              <a:gd name="connsiteY7" fmla="*/ 4460914 h 4460914"/>
              <a:gd name="connsiteX8" fmla="*/ 3096103 w 3096103"/>
              <a:gd name="connsiteY8" fmla="*/ 2980940 h 4460914"/>
              <a:gd name="connsiteX9" fmla="*/ 2949170 w 3096103"/>
              <a:gd name="connsiteY9" fmla="*/ 1731884 h 4460914"/>
              <a:gd name="connsiteX10" fmla="*/ 1962615 w 3096103"/>
              <a:gd name="connsiteY10" fmla="*/ 1217567 h 4460914"/>
              <a:gd name="connsiteX11" fmla="*/ 1952119 w 3096103"/>
              <a:gd name="connsiteY11" fmla="*/ 388362 h 4460914"/>
              <a:gd name="connsiteX12" fmla="*/ 955069 w 3096103"/>
              <a:gd name="connsiteY12" fmla="*/ 0 h 44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6103" h="4460914">
                <a:moveTo>
                  <a:pt x="713678" y="62977"/>
                </a:moveTo>
                <a:lnTo>
                  <a:pt x="10495" y="640272"/>
                </a:lnTo>
                <a:cubicBezTo>
                  <a:pt x="6997" y="1053125"/>
                  <a:pt x="3498" y="1465979"/>
                  <a:pt x="0" y="1878832"/>
                </a:cubicBezTo>
                <a:lnTo>
                  <a:pt x="860612" y="2004787"/>
                </a:lnTo>
                <a:lnTo>
                  <a:pt x="1227946" y="2666052"/>
                </a:lnTo>
                <a:lnTo>
                  <a:pt x="1102003" y="3516250"/>
                </a:lnTo>
                <a:lnTo>
                  <a:pt x="1658252" y="4429425"/>
                </a:lnTo>
                <a:lnTo>
                  <a:pt x="2896693" y="4460914"/>
                </a:lnTo>
                <a:lnTo>
                  <a:pt x="3096103" y="2980940"/>
                </a:lnTo>
                <a:lnTo>
                  <a:pt x="2949170" y="1731884"/>
                </a:lnTo>
                <a:lnTo>
                  <a:pt x="1962615" y="1217567"/>
                </a:lnTo>
                <a:lnTo>
                  <a:pt x="1952119" y="388362"/>
                </a:lnTo>
                <a:lnTo>
                  <a:pt x="955069" y="0"/>
                </a:lnTo>
              </a:path>
            </a:pathLst>
          </a:cu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595" y="5794026"/>
            <a:ext cx="891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conjecture</a:t>
            </a:r>
            <a:r>
              <a:rPr lang="en-US" sz="2400" dirty="0" smtClean="0">
                <a:latin typeface="Chalkboard"/>
                <a:cs typeface="Chalkboard"/>
              </a:rPr>
              <a:t>: entanglement ≤ ∑</a:t>
            </a:r>
            <a:r>
              <a:rPr lang="en-US" sz="2400" baseline="-25000" dirty="0" smtClean="0">
                <a:latin typeface="Chalkboard"/>
                <a:cs typeface="Chalkboard"/>
              </a:rPr>
              <a:t>v</a:t>
            </a:r>
            <a:r>
              <a:rPr lang="en-US" sz="2400" dirty="0" smtClean="0">
                <a:latin typeface="Chalkboard"/>
                <a:cs typeface="Chalkboard"/>
              </a:rPr>
              <a:t> log(dim(v)) </a:t>
            </a:r>
            <a:r>
              <a:rPr lang="en-US" sz="2400" dirty="0" err="1" smtClean="0">
                <a:latin typeface="Chalkboard"/>
                <a:cs typeface="Chalkboard"/>
              </a:rPr>
              <a:t>exp</a:t>
            </a:r>
            <a:r>
              <a:rPr lang="en-US" sz="2400" dirty="0" smtClean="0">
                <a:latin typeface="Chalkboard"/>
                <a:cs typeface="Chalkboard"/>
              </a:rPr>
              <a:t>(-</a:t>
            </a:r>
            <a:r>
              <a:rPr lang="en-US" sz="2400" dirty="0" err="1" smtClean="0">
                <a:latin typeface="Chalkboard"/>
                <a:cs typeface="Chalkboard"/>
              </a:rPr>
              <a:t>dist</a:t>
            </a:r>
            <a:r>
              <a:rPr lang="en-US" sz="2400" dirty="0" smtClean="0">
                <a:latin typeface="Chalkboard"/>
                <a:cs typeface="Chalkboard"/>
              </a:rPr>
              <a:t>(v, cut) / </a:t>
            </a:r>
            <a:r>
              <a:rPr lang="en-US" sz="2400" dirty="0" err="1" smtClean="0">
                <a:latin typeface="Chalkboard"/>
                <a:cs typeface="Chalkboard"/>
              </a:rPr>
              <a:t>ξ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345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94" y="-28401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local Hamiltonians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25961" y="1925919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8" name="Straight Connector 7"/>
          <p:cNvCxnSpPr>
            <a:stCxn id="7" idx="4"/>
            <a:endCxn id="10" idx="0"/>
          </p:cNvCxnSpPr>
          <p:nvPr/>
        </p:nvCxnSpPr>
        <p:spPr>
          <a:xfrm>
            <a:off x="1195294" y="2264585"/>
            <a:ext cx="74708" cy="84226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00669" y="3106848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1" name="Straight Connector 10"/>
          <p:cNvCxnSpPr>
            <a:stCxn id="7" idx="5"/>
            <a:endCxn id="16" idx="1"/>
          </p:cNvCxnSpPr>
          <p:nvPr/>
        </p:nvCxnSpPr>
        <p:spPr>
          <a:xfrm>
            <a:off x="1315031" y="2214989"/>
            <a:ext cx="1233409" cy="60160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29511" y="1756586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4" name="Straight Connector 13"/>
          <p:cNvCxnSpPr>
            <a:stCxn id="13" idx="6"/>
            <a:endCxn id="24" idx="1"/>
          </p:cNvCxnSpPr>
          <p:nvPr/>
        </p:nvCxnSpPr>
        <p:spPr>
          <a:xfrm>
            <a:off x="2668177" y="1925919"/>
            <a:ext cx="1089514" cy="109148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98844" y="2766999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7" name="Straight Connector 16"/>
          <p:cNvCxnSpPr>
            <a:stCxn id="16" idx="6"/>
            <a:endCxn id="24" idx="2"/>
          </p:cNvCxnSpPr>
          <p:nvPr/>
        </p:nvCxnSpPr>
        <p:spPr>
          <a:xfrm>
            <a:off x="2837510" y="2936332"/>
            <a:ext cx="870585" cy="20081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86152" y="2212834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0" name="Straight Connector 19"/>
          <p:cNvCxnSpPr>
            <a:stCxn id="19" idx="4"/>
            <a:endCxn id="24" idx="0"/>
          </p:cNvCxnSpPr>
          <p:nvPr/>
        </p:nvCxnSpPr>
        <p:spPr>
          <a:xfrm flipH="1">
            <a:off x="3877428" y="2551500"/>
            <a:ext cx="178057" cy="41631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38762" y="1248587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3" name="Straight Connector 22"/>
          <p:cNvCxnSpPr>
            <a:stCxn id="22" idx="2"/>
            <a:endCxn id="13" idx="7"/>
          </p:cNvCxnSpPr>
          <p:nvPr/>
        </p:nvCxnSpPr>
        <p:spPr>
          <a:xfrm flipH="1">
            <a:off x="2618581" y="1417920"/>
            <a:ext cx="920181" cy="38826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708095" y="2967812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33" name="Straight Connector 32"/>
          <p:cNvCxnSpPr>
            <a:stCxn id="7" idx="6"/>
            <a:endCxn id="19" idx="2"/>
          </p:cNvCxnSpPr>
          <p:nvPr/>
        </p:nvCxnSpPr>
        <p:spPr>
          <a:xfrm>
            <a:off x="1364627" y="2095252"/>
            <a:ext cx="2521525" cy="286915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13" idx="1"/>
          </p:cNvCxnSpPr>
          <p:nvPr/>
        </p:nvCxnSpPr>
        <p:spPr>
          <a:xfrm flipV="1">
            <a:off x="1315031" y="1806182"/>
            <a:ext cx="1064076" cy="16933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58" y="1720184"/>
            <a:ext cx="3073400" cy="10922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146151" y="2995272"/>
            <a:ext cx="1783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halkboard"/>
                <a:cs typeface="Chalkboard"/>
              </a:rPr>
              <a:t>|| </a:t>
            </a:r>
            <a:r>
              <a:rPr lang="en-US" sz="2800" dirty="0" err="1" smtClean="0">
                <a:latin typeface="Chalkboard"/>
                <a:cs typeface="Chalkboard"/>
              </a:rPr>
              <a:t>H</a:t>
            </a:r>
            <a:r>
              <a:rPr lang="en-US" sz="2800" baseline="-25000" dirty="0" err="1" smtClean="0">
                <a:latin typeface="Chalkboard"/>
                <a:cs typeface="Chalkboard"/>
              </a:rPr>
              <a:t>i,j</a:t>
            </a:r>
            <a:r>
              <a:rPr lang="en-US" sz="2800" baseline="-25000" dirty="0" smtClean="0">
                <a:latin typeface="Chalkboard"/>
                <a:cs typeface="Chalkboard"/>
              </a:rPr>
              <a:t> </a:t>
            </a:r>
            <a:r>
              <a:rPr lang="en-US" sz="2800" dirty="0" smtClean="0">
                <a:latin typeface="Chalkboard"/>
                <a:cs typeface="Chalkboard"/>
              </a:rPr>
              <a:t>|| ≤ 1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95957" y="3710729"/>
            <a:ext cx="6956777" cy="1360680"/>
            <a:chOff x="495957" y="3710729"/>
            <a:chExt cx="6956777" cy="1360680"/>
          </a:xfrm>
        </p:grpSpPr>
        <p:sp>
          <p:nvSpPr>
            <p:cNvPr id="49" name="TextBox 48"/>
            <p:cNvSpPr txBox="1"/>
            <p:nvPr/>
          </p:nvSpPr>
          <p:spPr>
            <a:xfrm>
              <a:off x="495957" y="4609744"/>
              <a:ext cx="6956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Assume: 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degree ≤ </a:t>
              </a:r>
              <a:r>
                <a:rPr lang="en-US" sz="24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const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, gap := λ</a:t>
              </a:r>
              <a:r>
                <a:rPr lang="en-US" sz="2400" baseline="-25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1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 – λ</a:t>
              </a:r>
              <a:r>
                <a:rPr lang="en-US" sz="2400" baseline="-25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0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 ≥ const.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5957" y="3710729"/>
              <a:ext cx="4708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Define: eigenvalues λ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0</a:t>
              </a:r>
              <a:r>
                <a:rPr lang="en-US" sz="2400" dirty="0" smtClean="0">
                  <a:latin typeface="Chalkboard"/>
                  <a:cs typeface="Chalkboard"/>
                </a:rPr>
                <a:t> ≤ λ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r>
                <a:rPr lang="en-US" sz="2400" dirty="0" smtClean="0">
                  <a:latin typeface="Chalkboard"/>
                  <a:cs typeface="Chalkboard"/>
                </a:rPr>
                <a:t> ≤ …</a:t>
              </a:r>
            </a:p>
            <a:p>
              <a:r>
                <a:rPr lang="en-US" sz="2400" dirty="0"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latin typeface="Chalkboard"/>
                  <a:cs typeface="Chalkboard"/>
                </a:rPr>
                <a:t>        </a:t>
              </a:r>
              <a:r>
                <a:rPr lang="en-US" sz="2400" dirty="0" err="1" smtClean="0">
                  <a:latin typeface="Chalkboard"/>
                  <a:cs typeface="Chalkboard"/>
                </a:rPr>
                <a:t>eigenstates</a:t>
              </a:r>
              <a:r>
                <a:rPr lang="en-US" sz="2400" dirty="0"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latin typeface="Chalkboard"/>
                  <a:cs typeface="Chalkboard"/>
                </a:rPr>
                <a:t>|ψ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0</a:t>
              </a:r>
              <a:r>
                <a:rPr lang="en-US" sz="2400" dirty="0" smtClean="0">
                  <a:latin typeface="Chalkboard"/>
                  <a:cs typeface="Chalkboard"/>
                </a:rPr>
                <a:t>⟩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,</a:t>
              </a:r>
              <a:r>
                <a:rPr lang="en-US" sz="2400" dirty="0" smtClean="0">
                  <a:latin typeface="Chalkboard"/>
                  <a:cs typeface="Chalkboard"/>
                </a:rPr>
                <a:t> |ψ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r>
                <a:rPr lang="en-US" sz="2400" dirty="0" smtClean="0">
                  <a:latin typeface="Chalkboard"/>
                  <a:cs typeface="Chalkboard"/>
                </a:rPr>
                <a:t>⟩, …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23678" y="5198287"/>
            <a:ext cx="768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Known: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|⟨AB⟩ - ⟨A⟩⟨B⟩| ⪅  ||A|| ||B||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exp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(-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dist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(A,B) / </a:t>
            </a:r>
            <a:r>
              <a:rPr lang="el-GR" sz="2400" dirty="0">
                <a:solidFill>
                  <a:srgbClr val="FFFF00"/>
                </a:solidFill>
                <a:latin typeface="Chalkboard"/>
                <a:cs typeface="Chalkboard"/>
              </a:rPr>
              <a:t>ξ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)</a:t>
            </a:r>
            <a:b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“</a:t>
            </a:r>
            <a:r>
              <a:rPr lang="en-US" sz="2400" dirty="0" smtClean="0">
                <a:solidFill>
                  <a:schemeClr val="accent4"/>
                </a:solidFill>
                <a:latin typeface="Chalkboard"/>
                <a:cs typeface="Chalkboard"/>
              </a:rPr>
              <a:t>correlation decay</a:t>
            </a:r>
            <a:r>
              <a:rPr lang="en-US" sz="2400" dirty="0" smtClean="0">
                <a:latin typeface="Chalkboard"/>
                <a:cs typeface="Chalkboard"/>
              </a:rPr>
              <a:t>”  </a:t>
            </a:r>
            <a:r>
              <a:rPr lang="en-US" sz="2000" dirty="0" smtClean="0">
                <a:latin typeface="Chalkboard"/>
                <a:cs typeface="Chalkboard"/>
              </a:rPr>
              <a:t>[Hastings </a:t>
            </a:r>
            <a:r>
              <a:rPr lang="fr-FR" sz="2000" dirty="0" smtClean="0">
                <a:latin typeface="Chalkboard"/>
                <a:cs typeface="Chalkboard"/>
              </a:rPr>
              <a:t>’</a:t>
            </a:r>
            <a:r>
              <a:rPr lang="en-US" sz="2000" dirty="0" smtClean="0">
                <a:latin typeface="Chalkboard"/>
                <a:cs typeface="Chalkboard"/>
              </a:rPr>
              <a:t>04, Hastings-</a:t>
            </a:r>
            <a:r>
              <a:rPr lang="en-US" sz="2000" dirty="0" err="1" smtClean="0">
                <a:latin typeface="Chalkboard"/>
                <a:cs typeface="Chalkboard"/>
              </a:rPr>
              <a:t>Kumo</a:t>
            </a:r>
            <a:r>
              <a:rPr lang="en-US" sz="2000" dirty="0" smtClean="0">
                <a:latin typeface="Chalkboard"/>
                <a:cs typeface="Chalkboard"/>
              </a:rPr>
              <a:t> ‘05, ...]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3678" y="6074030"/>
            <a:ext cx="4819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Intuition: ((1+λ</a:t>
            </a:r>
            <a:r>
              <a:rPr lang="en-US" sz="2400" baseline="-25000" dirty="0" smtClean="0">
                <a:latin typeface="Chalkboard"/>
                <a:cs typeface="Chalkboard"/>
              </a:rPr>
              <a:t>0</a:t>
            </a:r>
            <a:r>
              <a:rPr lang="en-US" sz="2400" dirty="0" smtClean="0">
                <a:latin typeface="Chalkboard"/>
                <a:cs typeface="Chalkboard"/>
              </a:rPr>
              <a:t>)I – H)</a:t>
            </a:r>
            <a:r>
              <a:rPr lang="en-US" sz="2400" baseline="30000" dirty="0" smtClean="0">
                <a:latin typeface="Chalkboard"/>
                <a:cs typeface="Chalkboard"/>
              </a:rPr>
              <a:t>O(1)</a:t>
            </a:r>
            <a:r>
              <a:rPr lang="en-US" sz="2400" dirty="0" smtClean="0">
                <a:latin typeface="Chalkboard"/>
                <a:cs typeface="Chalkboard"/>
              </a:rPr>
              <a:t> ≈ ψ</a:t>
            </a:r>
            <a:r>
              <a:rPr lang="en-US" sz="2400" baseline="-25000" dirty="0" smtClean="0">
                <a:latin typeface="Chalkboard"/>
                <a:cs typeface="Chalkboard"/>
              </a:rPr>
              <a:t>0 </a:t>
            </a:r>
            <a:br>
              <a:rPr lang="en-US" sz="2400" baseline="-25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[Arad-</a:t>
            </a:r>
            <a:r>
              <a:rPr lang="en-US" sz="2000" dirty="0" err="1" smtClean="0">
                <a:latin typeface="Chalkboard"/>
                <a:cs typeface="Chalkboard"/>
              </a:rPr>
              <a:t>Kitaev</a:t>
            </a:r>
            <a:r>
              <a:rPr lang="en-US" sz="2000" dirty="0" smtClean="0">
                <a:latin typeface="Chalkboard"/>
                <a:cs typeface="Chalkboard"/>
              </a:rPr>
              <a:t>-Landau-</a:t>
            </a:r>
            <a:r>
              <a:rPr lang="en-US" sz="2000" dirty="0" err="1" smtClean="0">
                <a:latin typeface="Chalkboard"/>
                <a:cs typeface="Chalkboard"/>
              </a:rPr>
              <a:t>Vazirani</a:t>
            </a:r>
            <a:r>
              <a:rPr lang="en-US" sz="2000" dirty="0" smtClean="0">
                <a:latin typeface="Chalkboard"/>
                <a:cs typeface="Chalkboard"/>
              </a:rPr>
              <a:t>, 1301.1162]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82154" y="6103337"/>
            <a:ext cx="218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⟨X⟩ :=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[Xψ</a:t>
            </a:r>
            <a:r>
              <a:rPr lang="en-US" sz="2400" baseline="-25000" dirty="0" smtClean="0">
                <a:latin typeface="Chalkboard"/>
                <a:cs typeface="Chalkboard"/>
              </a:rPr>
              <a:t>0</a:t>
            </a:r>
            <a:r>
              <a:rPr lang="en-US" sz="2400" dirty="0" smtClean="0">
                <a:latin typeface="Chalkboard"/>
                <a:cs typeface="Chalkboard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405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61793"/>
            <a:ext cx="7770813" cy="1429871"/>
          </a:xfrm>
        </p:spPr>
        <p:txBody>
          <a:bodyPr/>
          <a:lstStyle/>
          <a:p>
            <a:r>
              <a:rPr lang="en-US" dirty="0" smtClean="0"/>
              <a:t>Area “law”?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45918" y="874468"/>
            <a:ext cx="586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Conjecture</a:t>
            </a:r>
            <a:r>
              <a:rPr lang="en-US" sz="2400" dirty="0" smtClean="0">
                <a:latin typeface="Chalkboard"/>
                <a:cs typeface="Chalkboard"/>
              </a:rPr>
              <a:t>: For any set of systems A⊆V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1" y="1460654"/>
            <a:ext cx="3390900" cy="546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5634" y="2044110"/>
            <a:ext cx="611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Or even, with variable dimensions d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, …, d</a:t>
            </a:r>
            <a:r>
              <a:rPr lang="en-US" sz="2400" baseline="-25000" dirty="0" smtClean="0">
                <a:latin typeface="Chalkboard"/>
                <a:cs typeface="Chalkboard"/>
              </a:rPr>
              <a:t>n</a:t>
            </a:r>
            <a:r>
              <a:rPr lang="en-US" sz="2400" dirty="0">
                <a:latin typeface="Chalkboard"/>
                <a:cs typeface="Chalkboard"/>
              </a:rPr>
              <a:t>.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15682" y="3886263"/>
            <a:ext cx="7948365" cy="2174666"/>
            <a:chOff x="315682" y="4369079"/>
            <a:chExt cx="7948365" cy="2174666"/>
          </a:xfrm>
        </p:grpSpPr>
        <p:grpSp>
          <p:nvGrpSpPr>
            <p:cNvPr id="4" name="Group 3"/>
            <p:cNvGrpSpPr/>
            <p:nvPr/>
          </p:nvGrpSpPr>
          <p:grpSpPr>
            <a:xfrm>
              <a:off x="1475692" y="4369079"/>
              <a:ext cx="1270000" cy="338666"/>
              <a:chOff x="1100667" y="1913467"/>
              <a:chExt cx="1270000" cy="33866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2542492" y="4369079"/>
              <a:ext cx="1270000" cy="338666"/>
              <a:chOff x="1100667" y="1913467"/>
              <a:chExt cx="1270000" cy="33866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609292" y="4369079"/>
              <a:ext cx="1270000" cy="338666"/>
              <a:chOff x="1100667" y="1913467"/>
              <a:chExt cx="1270000" cy="33866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4676092" y="4369079"/>
              <a:ext cx="1270000" cy="338666"/>
              <a:chOff x="1100667" y="1913467"/>
              <a:chExt cx="1270000" cy="33866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742892" y="4369079"/>
              <a:ext cx="1270000" cy="338666"/>
              <a:chOff x="1100667" y="1913467"/>
              <a:chExt cx="1270000" cy="33866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6809692" y="4369079"/>
              <a:ext cx="1270000" cy="338666"/>
              <a:chOff x="1100667" y="1913467"/>
              <a:chExt cx="1270000" cy="3386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>
            <a:xfrm>
              <a:off x="7876492" y="4369079"/>
              <a:ext cx="338666" cy="3386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814" y="5464811"/>
              <a:ext cx="675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gap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5682" y="4381531"/>
              <a:ext cx="11600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E8950E"/>
                  </a:solidFill>
                  <a:latin typeface="Chalkboard"/>
                  <a:cs typeface="Chalkboard"/>
                </a:rPr>
                <a:t>Known:</a:t>
              </a:r>
              <a:br>
                <a:rPr lang="en-US" sz="2400" dirty="0" smtClean="0">
                  <a:solidFill>
                    <a:srgbClr val="E8950E"/>
                  </a:solidFill>
                  <a:latin typeface="Chalkboard"/>
                  <a:cs typeface="Chalkboard"/>
                </a:rPr>
              </a:br>
              <a:r>
                <a:rPr lang="en-US" sz="2400" dirty="0" smtClean="0">
                  <a:solidFill>
                    <a:srgbClr val="E8950E"/>
                  </a:solidFill>
                  <a:latin typeface="Chalkboard"/>
                  <a:cs typeface="Chalkboard"/>
                </a:rPr>
                <a:t>in 1-D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9875" y="5343416"/>
              <a:ext cx="16657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halkboard"/>
                  <a:cs typeface="Chalkboard"/>
                </a:rPr>
                <a:t>c</a:t>
              </a:r>
              <a:r>
                <a:rPr lang="en-US" sz="2400" dirty="0" smtClean="0">
                  <a:latin typeface="Chalkboard"/>
                  <a:cs typeface="Chalkboard"/>
                </a:rPr>
                <a:t>orrelation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decay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86747" y="5509187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area law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235367" y="5773856"/>
              <a:ext cx="2101609" cy="0"/>
            </a:xfrm>
            <a:prstGeom prst="straightConnector1">
              <a:avLst/>
            </a:prstGeom>
            <a:ln w="28575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227219" y="5754961"/>
              <a:ext cx="1370011" cy="0"/>
            </a:xfrm>
            <a:prstGeom prst="straightConnector1">
              <a:avLst/>
            </a:prstGeom>
            <a:ln w="28575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23" idx="2"/>
              <a:endCxn id="31" idx="2"/>
            </p:cNvCxnSpPr>
            <p:nvPr/>
          </p:nvCxnSpPr>
          <p:spPr>
            <a:xfrm rot="16200000" flipH="1">
              <a:off x="4177183" y="2572638"/>
              <a:ext cx="44376" cy="6752052"/>
            </a:xfrm>
            <a:prstGeom prst="bentConnector3">
              <a:avLst>
                <a:gd name="adj1" fmla="val 615143"/>
              </a:avLst>
            </a:prstGeom>
            <a:ln w="28575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475692" y="5295086"/>
              <a:ext cx="1471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Hastings ‘04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76327" y="5166074"/>
              <a:ext cx="2499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halkboard"/>
                  <a:cs typeface="Chalkboard"/>
                </a:rPr>
                <a:t>Brandão-Horodecki</a:t>
              </a:r>
              <a:r>
                <a:rPr lang="en-US" dirty="0" smtClean="0">
                  <a:latin typeface="Chalkboard"/>
                  <a:cs typeface="Chalkboard"/>
                </a:rPr>
                <a:t> ‘12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06902" y="6174413"/>
              <a:ext cx="487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Hastings </a:t>
              </a:r>
              <a:r>
                <a:rPr lang="fr-FR" dirty="0" smtClean="0">
                  <a:latin typeface="Chalkboard"/>
                  <a:cs typeface="Chalkboard"/>
                </a:rPr>
                <a:t>’</a:t>
              </a:r>
              <a:r>
                <a:rPr lang="en-US" dirty="0" smtClean="0">
                  <a:latin typeface="Chalkboard"/>
                  <a:cs typeface="Chalkboard"/>
                </a:rPr>
                <a:t>07, Arad-</a:t>
              </a:r>
              <a:r>
                <a:rPr lang="en-US" dirty="0" err="1" smtClean="0">
                  <a:latin typeface="Chalkboard"/>
                  <a:cs typeface="Chalkboard"/>
                </a:rPr>
                <a:t>Kitaev</a:t>
              </a:r>
              <a:r>
                <a:rPr lang="en-US" dirty="0" smtClean="0">
                  <a:latin typeface="Chalkboard"/>
                  <a:cs typeface="Chalkboard"/>
                </a:rPr>
                <a:t>-Landau-</a:t>
              </a:r>
              <a:r>
                <a:rPr lang="en-US" dirty="0" err="1" smtClean="0">
                  <a:latin typeface="Chalkboard"/>
                  <a:cs typeface="Chalkboard"/>
                </a:rPr>
                <a:t>Vazirani</a:t>
              </a:r>
              <a:r>
                <a:rPr lang="en-US" dirty="0" smtClean="0">
                  <a:latin typeface="Chalkboard"/>
                  <a:cs typeface="Chalkboard"/>
                </a:rPr>
                <a:t> ‘13</a:t>
              </a:r>
            </a:p>
          </p:txBody>
        </p:sp>
      </p:grp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52" y="2563962"/>
            <a:ext cx="6049436" cy="1078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682" y="6192884"/>
            <a:ext cx="840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further implications: efficient description (MPS), algorithms</a:t>
            </a:r>
          </a:p>
        </p:txBody>
      </p:sp>
    </p:spTree>
    <p:extLst>
      <p:ext uri="{BB962C8B-B14F-4D97-AF65-F5344CB8AC3E}">
        <p14:creationId xmlns:p14="http://schemas.microsoft.com/office/powerpoint/2010/main" val="175425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71335" y="1934016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9" name="Straight Connector 8"/>
          <p:cNvCxnSpPr>
            <a:stCxn id="8" idx="6"/>
            <a:endCxn id="11" idx="2"/>
          </p:cNvCxnSpPr>
          <p:nvPr/>
        </p:nvCxnSpPr>
        <p:spPr>
          <a:xfrm>
            <a:off x="3810001" y="2103349"/>
            <a:ext cx="1011021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821022" y="1934016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2" name="Straight Connector 11"/>
          <p:cNvCxnSpPr>
            <a:stCxn id="11" idx="6"/>
            <a:endCxn id="16" idx="2"/>
          </p:cNvCxnSpPr>
          <p:nvPr/>
        </p:nvCxnSpPr>
        <p:spPr>
          <a:xfrm>
            <a:off x="5159688" y="2103349"/>
            <a:ext cx="888548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48236" y="1260713"/>
            <a:ext cx="1685271" cy="16852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20" name="Straight Connector 19"/>
          <p:cNvCxnSpPr>
            <a:stCxn id="8" idx="2"/>
            <a:endCxn id="21" idx="6"/>
          </p:cNvCxnSpPr>
          <p:nvPr/>
        </p:nvCxnSpPr>
        <p:spPr>
          <a:xfrm flipH="1">
            <a:off x="2804365" y="2103349"/>
            <a:ext cx="66697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119094" y="1260713"/>
            <a:ext cx="1685271" cy="16852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353" y="3076380"/>
            <a:ext cx="149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dimension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38664" y="3076380"/>
            <a:ext cx="38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42358" y="3076380"/>
            <a:ext cx="38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80685" y="3076380"/>
            <a:ext cx="3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71435" y="3076380"/>
            <a:ext cx="3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35478" y="3538045"/>
            <a:ext cx="336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Entanglement ∝ log(N)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235478" y="4168588"/>
            <a:ext cx="8771754" cy="2424581"/>
            <a:chOff x="235478" y="4168588"/>
            <a:chExt cx="8771754" cy="2424581"/>
          </a:xfrm>
        </p:grpSpPr>
        <p:sp>
          <p:nvSpPr>
            <p:cNvPr id="56" name="TextBox 55"/>
            <p:cNvSpPr txBox="1"/>
            <p:nvPr/>
          </p:nvSpPr>
          <p:spPr>
            <a:xfrm>
              <a:off x="431255" y="4437529"/>
              <a:ext cx="212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E8950E"/>
                  </a:solidFill>
                  <a:latin typeface="Chalkboard"/>
                  <a:cs typeface="Chalkboard"/>
                </a:rPr>
                <a:t>Qubit</a:t>
              </a:r>
              <a:r>
                <a:rPr lang="en-US" sz="2400" dirty="0" smtClean="0">
                  <a:solidFill>
                    <a:srgbClr val="E8950E"/>
                  </a:solidFill>
                  <a:latin typeface="Chalkboard"/>
                  <a:cs typeface="Chalkboard"/>
                </a:rPr>
                <a:t> version: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3327514" y="5582651"/>
              <a:ext cx="338666" cy="3386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cxnSp>
          <p:nvCxnSpPr>
            <p:cNvPr id="58" name="Straight Connector 57"/>
            <p:cNvCxnSpPr>
              <a:stCxn id="57" idx="6"/>
            </p:cNvCxnSpPr>
            <p:nvPr/>
          </p:nvCxnSpPr>
          <p:spPr>
            <a:xfrm>
              <a:off x="3666180" y="5751984"/>
              <a:ext cx="1011021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4" idx="3"/>
              <a:endCxn id="63" idx="7"/>
            </p:cNvCxnSpPr>
            <p:nvPr/>
          </p:nvCxnSpPr>
          <p:spPr>
            <a:xfrm flipH="1">
              <a:off x="1942718" y="5138094"/>
              <a:ext cx="558993" cy="456158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703818" y="5553263"/>
              <a:ext cx="279889" cy="2798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460722" y="4899194"/>
              <a:ext cx="279889" cy="2798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822694" y="6296472"/>
              <a:ext cx="279889" cy="2798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022464" y="6313280"/>
              <a:ext cx="279889" cy="2798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cxnSp>
          <p:nvCxnSpPr>
            <p:cNvPr id="69" name="Straight Connector 68"/>
            <p:cNvCxnSpPr>
              <a:stCxn id="64" idx="5"/>
              <a:endCxn id="57" idx="1"/>
            </p:cNvCxnSpPr>
            <p:nvPr/>
          </p:nvCxnSpPr>
          <p:spPr>
            <a:xfrm>
              <a:off x="2699622" y="5138094"/>
              <a:ext cx="677488" cy="494153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3" idx="4"/>
              <a:endCxn id="66" idx="1"/>
            </p:cNvCxnSpPr>
            <p:nvPr/>
          </p:nvCxnSpPr>
          <p:spPr>
            <a:xfrm>
              <a:off x="1843763" y="5833152"/>
              <a:ext cx="219690" cy="521117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7" idx="3"/>
              <a:endCxn id="65" idx="7"/>
            </p:cNvCxnSpPr>
            <p:nvPr/>
          </p:nvCxnSpPr>
          <p:spPr>
            <a:xfrm flipH="1">
              <a:off x="3061594" y="5871721"/>
              <a:ext cx="315516" cy="4657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5" idx="2"/>
              <a:endCxn id="66" idx="6"/>
            </p:cNvCxnSpPr>
            <p:nvPr/>
          </p:nvCxnSpPr>
          <p:spPr>
            <a:xfrm flipH="1">
              <a:off x="2302353" y="6436417"/>
              <a:ext cx="520341" cy="16808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7" idx="2"/>
              <a:endCxn id="66" idx="7"/>
            </p:cNvCxnSpPr>
            <p:nvPr/>
          </p:nvCxnSpPr>
          <p:spPr>
            <a:xfrm flipH="1">
              <a:off x="2261364" y="5751984"/>
              <a:ext cx="1066150" cy="602285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4" idx="4"/>
              <a:endCxn id="65" idx="0"/>
            </p:cNvCxnSpPr>
            <p:nvPr/>
          </p:nvCxnSpPr>
          <p:spPr>
            <a:xfrm>
              <a:off x="2600667" y="5179083"/>
              <a:ext cx="361972" cy="1117389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3" idx="6"/>
              <a:endCxn id="57" idx="2"/>
            </p:cNvCxnSpPr>
            <p:nvPr/>
          </p:nvCxnSpPr>
          <p:spPr>
            <a:xfrm>
              <a:off x="1983707" y="5693208"/>
              <a:ext cx="1343807" cy="5877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66" idx="0"/>
              <a:endCxn id="64" idx="4"/>
            </p:cNvCxnSpPr>
            <p:nvPr/>
          </p:nvCxnSpPr>
          <p:spPr>
            <a:xfrm flipV="1">
              <a:off x="2162409" y="5179083"/>
              <a:ext cx="438258" cy="1134197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3" idx="5"/>
              <a:endCxn id="65" idx="1"/>
            </p:cNvCxnSpPr>
            <p:nvPr/>
          </p:nvCxnSpPr>
          <p:spPr>
            <a:xfrm>
              <a:off x="1942718" y="5792163"/>
              <a:ext cx="920965" cy="545298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 flipH="1">
              <a:off x="4682726" y="5544618"/>
              <a:ext cx="338666" cy="3386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cxnSp>
          <p:nvCxnSpPr>
            <p:cNvPr id="100" name="Straight Connector 99"/>
            <p:cNvCxnSpPr>
              <a:stCxn id="102" idx="3"/>
              <a:endCxn id="101" idx="7"/>
            </p:cNvCxnSpPr>
            <p:nvPr/>
          </p:nvCxnSpPr>
          <p:spPr>
            <a:xfrm>
              <a:off x="5847195" y="5100061"/>
              <a:ext cx="558993" cy="456158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 flipH="1">
              <a:off x="6365199" y="5515230"/>
              <a:ext cx="279889" cy="2798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5608295" y="4861161"/>
              <a:ext cx="279889" cy="2798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flipH="1">
              <a:off x="5246323" y="6258439"/>
              <a:ext cx="279889" cy="2798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flipH="1">
              <a:off x="6046553" y="6275247"/>
              <a:ext cx="279889" cy="2798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cxnSp>
          <p:nvCxnSpPr>
            <p:cNvPr id="105" name="Straight Connector 104"/>
            <p:cNvCxnSpPr>
              <a:stCxn id="102" idx="5"/>
              <a:endCxn id="99" idx="1"/>
            </p:cNvCxnSpPr>
            <p:nvPr/>
          </p:nvCxnSpPr>
          <p:spPr>
            <a:xfrm flipH="1">
              <a:off x="4971796" y="5100061"/>
              <a:ext cx="677488" cy="494153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1" idx="4"/>
              <a:endCxn id="104" idx="1"/>
            </p:cNvCxnSpPr>
            <p:nvPr/>
          </p:nvCxnSpPr>
          <p:spPr>
            <a:xfrm flipH="1">
              <a:off x="6285453" y="5795119"/>
              <a:ext cx="219690" cy="521117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9" idx="3"/>
              <a:endCxn id="103" idx="7"/>
            </p:cNvCxnSpPr>
            <p:nvPr/>
          </p:nvCxnSpPr>
          <p:spPr>
            <a:xfrm>
              <a:off x="4971796" y="5833688"/>
              <a:ext cx="315516" cy="46574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3" idx="2"/>
              <a:endCxn id="104" idx="6"/>
            </p:cNvCxnSpPr>
            <p:nvPr/>
          </p:nvCxnSpPr>
          <p:spPr>
            <a:xfrm>
              <a:off x="5526212" y="6398384"/>
              <a:ext cx="520341" cy="16808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9" idx="2"/>
              <a:endCxn id="104" idx="7"/>
            </p:cNvCxnSpPr>
            <p:nvPr/>
          </p:nvCxnSpPr>
          <p:spPr>
            <a:xfrm>
              <a:off x="5021392" y="5713951"/>
              <a:ext cx="1066150" cy="602285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2" idx="4"/>
              <a:endCxn id="103" idx="0"/>
            </p:cNvCxnSpPr>
            <p:nvPr/>
          </p:nvCxnSpPr>
          <p:spPr>
            <a:xfrm flipH="1">
              <a:off x="5386267" y="5141050"/>
              <a:ext cx="361972" cy="1117389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1" idx="6"/>
              <a:endCxn id="99" idx="2"/>
            </p:cNvCxnSpPr>
            <p:nvPr/>
          </p:nvCxnSpPr>
          <p:spPr>
            <a:xfrm flipH="1">
              <a:off x="5021392" y="5655175"/>
              <a:ext cx="1343807" cy="5877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0"/>
              <a:endCxn id="102" idx="4"/>
            </p:cNvCxnSpPr>
            <p:nvPr/>
          </p:nvCxnSpPr>
          <p:spPr>
            <a:xfrm flipH="1" flipV="1">
              <a:off x="5748239" y="5141050"/>
              <a:ext cx="438258" cy="1134197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1" idx="5"/>
              <a:endCxn id="103" idx="1"/>
            </p:cNvCxnSpPr>
            <p:nvPr/>
          </p:nvCxnSpPr>
          <p:spPr>
            <a:xfrm flipH="1">
              <a:off x="5485223" y="5754130"/>
              <a:ext cx="920965" cy="545298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3466358" y="4482352"/>
              <a:ext cx="13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n </a:t>
              </a:r>
              <a:r>
                <a:rPr lang="en-US" sz="2400" dirty="0" err="1" smtClean="0">
                  <a:latin typeface="Chalkboard"/>
                  <a:cs typeface="Chalkboard"/>
                </a:rPr>
                <a:t>qubits</a:t>
              </a:r>
              <a:endParaRPr lang="en-US" sz="2400" dirty="0" smtClean="0">
                <a:latin typeface="Chalkboard"/>
                <a:cs typeface="Chalkboard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flipH="1">
              <a:off x="2962639" y="4861161"/>
              <a:ext cx="414471" cy="27988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4816046" y="4944017"/>
              <a:ext cx="430277" cy="23506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6988731" y="4998579"/>
              <a:ext cx="2018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entanglement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    ∝ </a:t>
              </a:r>
              <a:r>
                <a:rPr lang="en-US" sz="2400" dirty="0" err="1" smtClean="0">
                  <a:latin typeface="Chalkboard"/>
                  <a:cs typeface="Chalkboard"/>
                </a:rPr>
                <a:t>n</a:t>
              </a:r>
              <a:r>
                <a:rPr lang="en-US" sz="2400" baseline="30000" dirty="0" err="1" smtClean="0">
                  <a:latin typeface="Chalkboard"/>
                  <a:cs typeface="Chalkboard"/>
                </a:rPr>
                <a:t>c</a:t>
              </a:r>
              <a:endParaRPr lang="en-US" sz="2400" dirty="0" smtClean="0">
                <a:latin typeface="Chalkboard"/>
                <a:cs typeface="Chalkboard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235478" y="4168588"/>
              <a:ext cx="8460287" cy="0"/>
            </a:xfrm>
            <a:prstGeom prst="line">
              <a:avLst/>
            </a:prstGeom>
            <a:ln w="12700" cmpd="sng"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916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Apparent detour: EPR testing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57200" y="2252128"/>
            <a:ext cx="745067" cy="745067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halkboard"/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 flipH="1">
            <a:off x="829733" y="2997195"/>
            <a:ext cx="1" cy="880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318928"/>
            <a:ext cx="745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200" y="3877729"/>
            <a:ext cx="372534" cy="541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29733" y="3877728"/>
            <a:ext cx="372534" cy="541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miley Face 18"/>
          <p:cNvSpPr/>
          <p:nvPr/>
        </p:nvSpPr>
        <p:spPr>
          <a:xfrm>
            <a:off x="8084079" y="2252127"/>
            <a:ext cx="745067" cy="745067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halkboard"/>
            </a:endParaRPr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 flipH="1">
            <a:off x="8456612" y="2997194"/>
            <a:ext cx="1" cy="880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84079" y="3318927"/>
            <a:ext cx="745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12667" y="3877728"/>
            <a:ext cx="243946" cy="541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456612" y="3877727"/>
            <a:ext cx="372534" cy="541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423341" y="3657593"/>
            <a:ext cx="812800" cy="50800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halkboar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08667" y="2878671"/>
            <a:ext cx="558800" cy="558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halkboard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98267" y="2878671"/>
            <a:ext cx="558800" cy="558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halkboard"/>
            </a:endParaRPr>
          </a:p>
        </p:txBody>
      </p:sp>
      <p:cxnSp>
        <p:nvCxnSpPr>
          <p:cNvPr id="30" name="Straight Connector 29"/>
          <p:cNvCxnSpPr>
            <a:stCxn id="27" idx="6"/>
            <a:endCxn id="28" idx="2"/>
          </p:cNvCxnSpPr>
          <p:nvPr/>
        </p:nvCxnSpPr>
        <p:spPr>
          <a:xfrm>
            <a:off x="2167467" y="3158071"/>
            <a:ext cx="51308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3970178" y="1550894"/>
            <a:ext cx="2607733" cy="1049862"/>
          </a:xfrm>
          <a:prstGeom prst="cloudCallout">
            <a:avLst>
              <a:gd name="adj1" fmla="val 95400"/>
              <a:gd name="adj2" fmla="val 41532"/>
            </a:avLst>
          </a:prstGeom>
          <a:gradFill flip="none" rotWithShape="1">
            <a:gsLst>
              <a:gs pos="0">
                <a:schemeClr val="accent1">
                  <a:shade val="20000"/>
                  <a:satMod val="130000"/>
                </a:schemeClr>
              </a:gs>
              <a:gs pos="50000">
                <a:schemeClr val="accent1">
                  <a:shade val="90000"/>
                  <a:satMod val="130000"/>
                </a:schemeClr>
              </a:gs>
              <a:gs pos="100000">
                <a:schemeClr val="accent1">
                  <a:shade val="100000"/>
                  <a:satMod val="200000"/>
                  <a:lumMod val="1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>
                <a:solidFill>
                  <a:prstClr val="white"/>
                </a:solidFill>
                <a:latin typeface="Chalkboard"/>
              </a:rPr>
              <a:t>|</a:t>
            </a:r>
            <a:r>
              <a:rPr lang="en-US" sz="2800" dirty="0" err="1">
                <a:solidFill>
                  <a:prstClr val="white"/>
                </a:solidFill>
                <a:latin typeface="cmmi10"/>
                <a:ea typeface="cmmi10"/>
                <a:cs typeface="cmmi10"/>
              </a:rPr>
              <a:t>Ã</a:t>
            </a:r>
            <a:r>
              <a:rPr lang="en-US" sz="2800" dirty="0" err="1">
                <a:solidFill>
                  <a:prstClr val="white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800" dirty="0">
                <a:solidFill>
                  <a:prstClr val="white"/>
                </a:solidFill>
                <a:latin typeface="Chalkboard"/>
                <a:ea typeface="cmsy10"/>
                <a:cs typeface="Chalkboard"/>
              </a:rPr>
              <a:t>=</a:t>
            </a:r>
            <a:r>
              <a:rPr lang="en-US" sz="2800" dirty="0">
                <a:solidFill>
                  <a:prstClr val="white"/>
                </a:solidFill>
                <a:latin typeface="Chalkboard"/>
              </a:rPr>
              <a:t>|</a:t>
            </a:r>
            <a:r>
              <a:rPr lang="en-US" sz="2800" dirty="0">
                <a:solidFill>
                  <a:prstClr val="white"/>
                </a:solidFill>
                <a:latin typeface="cmmi10"/>
                <a:ea typeface="cmmi10"/>
                <a:cs typeface="cmmi10"/>
              </a:rPr>
              <a:t>©</a:t>
            </a:r>
            <a:r>
              <a:rPr lang="en-US" sz="2800" dirty="0" err="1">
                <a:solidFill>
                  <a:prstClr val="white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800" dirty="0">
                <a:solidFill>
                  <a:prstClr val="white"/>
                </a:solidFill>
                <a:latin typeface="Chalkboard"/>
                <a:ea typeface="cmsy10"/>
                <a:cs typeface="Chalkboard"/>
              </a:rPr>
              <a:t>?</a:t>
            </a:r>
            <a:endParaRPr lang="en-US" sz="2800" dirty="0">
              <a:solidFill>
                <a:prstClr val="white"/>
              </a:solidFill>
              <a:latin typeface="Chalkboard"/>
              <a:cs typeface="Chalkboar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4121" y="3073406"/>
            <a:ext cx="846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white"/>
                </a:solidFill>
                <a:latin typeface="Chalkboard"/>
              </a:rPr>
              <a:t>|</a:t>
            </a:r>
            <a:r>
              <a:rPr lang="en-US" sz="4000" dirty="0" err="1">
                <a:solidFill>
                  <a:prstClr val="white"/>
                </a:solidFill>
                <a:latin typeface="cmmi10"/>
                <a:ea typeface="cmmi10"/>
                <a:cs typeface="cmmi10"/>
              </a:rPr>
              <a:t>Ã</a:t>
            </a:r>
            <a:r>
              <a:rPr lang="en-US" sz="4000" dirty="0" err="1">
                <a:solidFill>
                  <a:prstClr val="white"/>
                </a:solidFill>
                <a:latin typeface="cmsy10"/>
                <a:ea typeface="cmsy10"/>
                <a:cs typeface="cmsy10"/>
              </a:rPr>
              <a:t>i</a:t>
            </a:r>
            <a:endParaRPr lang="en-US" sz="4000" dirty="0">
              <a:solidFill>
                <a:prstClr val="white"/>
              </a:solidFill>
              <a:latin typeface="cmsy1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465" y="4912147"/>
            <a:ext cx="82706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Idea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: |</a:t>
            </a:r>
            <a:r>
              <a:rPr lang="en-US" sz="2800" dirty="0">
                <a:solidFill>
                  <a:prstClr val="white"/>
                </a:solidFill>
                <a:latin typeface="cmmi10"/>
                <a:ea typeface="cmmi10"/>
                <a:cs typeface="cmmi10"/>
              </a:rPr>
              <a:t>©</a:t>
            </a:r>
            <a:r>
              <a:rPr lang="en-US" sz="2800" dirty="0" err="1" smtClean="0">
                <a:solidFill>
                  <a:prstClr val="white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is unique state invariant under U</a:t>
            </a:r>
            <a:r>
              <a:rPr lang="en-US" sz="2800" dirty="0">
                <a:solidFill>
                  <a:prstClr val="white"/>
                </a:solidFill>
                <a:latin typeface="cmsy10"/>
                <a:ea typeface="cmsy10"/>
                <a:cs typeface="cmsy10"/>
              </a:rPr>
              <a:t>­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U*. </a:t>
            </a:r>
          </a:p>
          <a:p>
            <a:pPr defTabSz="914400"/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Result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: Error </a:t>
            </a:r>
            <a:r>
              <a:rPr lang="en-US" sz="2800" dirty="0">
                <a:solidFill>
                  <a:prstClr val="white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 with O(log 1/</a:t>
            </a:r>
            <a:r>
              <a:rPr lang="en-US" sz="2800" dirty="0">
                <a:solidFill>
                  <a:prstClr val="white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) </a:t>
            </a:r>
            <a:r>
              <a:rPr lang="en-US" sz="2800" dirty="0" err="1">
                <a:solidFill>
                  <a:prstClr val="white"/>
                </a:solidFill>
                <a:latin typeface="Chalkboard"/>
                <a:cs typeface="Chalkboard"/>
              </a:rPr>
              <a:t>qubits</a:t>
            </a:r>
            <a:r>
              <a:rPr lang="en-US" sz="2800" dirty="0">
                <a:solidFill>
                  <a:prstClr val="white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>sent.</a:t>
            </a:r>
            <a:b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</a:b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>Previous work used O(</a:t>
            </a:r>
            <a:r>
              <a:rPr lang="en-US" sz="2800" dirty="0" err="1" smtClean="0">
                <a:solidFill>
                  <a:prstClr val="white"/>
                </a:solidFill>
                <a:latin typeface="Chalkboard"/>
                <a:cs typeface="Chalkboard"/>
              </a:rPr>
              <a:t>loglog</a:t>
            </a: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>(N) + log(1/</a:t>
            </a:r>
            <a:r>
              <a:rPr lang="en-US" sz="2800" dirty="0" err="1" smtClean="0">
                <a:solidFill>
                  <a:prstClr val="white"/>
                </a:solidFill>
                <a:latin typeface="Chalkboard"/>
                <a:cs typeface="Chalkboard"/>
              </a:rPr>
              <a:t>λ</a:t>
            </a: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>)) </a:t>
            </a:r>
            <a:r>
              <a:rPr lang="en-US" sz="2800" dirty="0" err="1" smtClean="0">
                <a:solidFill>
                  <a:prstClr val="white"/>
                </a:solidFill>
                <a:latin typeface="Chalkboard"/>
                <a:cs typeface="Chalkboard"/>
              </a:rPr>
              <a:t>qubits</a:t>
            </a: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/>
            </a:r>
            <a:b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</a:b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>[BDSW ‘96, BCGST </a:t>
            </a:r>
            <a:r>
              <a:rPr lang="fr-FR" sz="2800" dirty="0" smtClean="0">
                <a:solidFill>
                  <a:prstClr val="white"/>
                </a:solidFill>
                <a:latin typeface="Chalkboard"/>
                <a:cs typeface="Chalkboard"/>
              </a:rPr>
              <a:t>’</a:t>
            </a:r>
            <a:r>
              <a:rPr lang="en-US" sz="2800" dirty="0" smtClean="0">
                <a:solidFill>
                  <a:prstClr val="white"/>
                </a:solidFill>
                <a:latin typeface="Chalkboard"/>
                <a:cs typeface="Chalkboard"/>
              </a:rPr>
              <a:t>02]</a:t>
            </a:r>
            <a:endParaRPr lang="en-US" sz="2800" dirty="0">
              <a:solidFill>
                <a:prstClr val="white"/>
              </a:solidFill>
              <a:latin typeface="Chalkboard"/>
              <a:cs typeface="Chalkboard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439332" y="2865578"/>
            <a:ext cx="6616711" cy="1807082"/>
            <a:chOff x="1439332" y="2865578"/>
            <a:chExt cx="6616711" cy="180708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2997200" y="4165593"/>
              <a:ext cx="381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216401" y="4188762"/>
              <a:ext cx="181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400" dirty="0">
                  <a:solidFill>
                    <a:prstClr val="white"/>
                  </a:solidFill>
                  <a:latin typeface="Chalkboard"/>
                  <a:cs typeface="Chalkboard"/>
                </a:rPr>
                <a:t>log(t) </a:t>
              </a:r>
              <a:r>
                <a:rPr lang="en-US" sz="2400" dirty="0" err="1">
                  <a:solidFill>
                    <a:prstClr val="white"/>
                  </a:solidFill>
                  <a:latin typeface="Chalkboard"/>
                  <a:cs typeface="Chalkboard"/>
                </a:rPr>
                <a:t>qubits</a:t>
              </a:r>
              <a:endParaRPr lang="en-US" sz="2400" dirty="0">
                <a:solidFill>
                  <a:prstClr val="white"/>
                </a:solidFill>
                <a:latin typeface="Chalkboard"/>
                <a:cs typeface="Chalkboard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087138" y="2865578"/>
              <a:ext cx="739794" cy="1350818"/>
              <a:chOff x="3087138" y="2865578"/>
              <a:chExt cx="739794" cy="1350818"/>
            </a:xfrm>
          </p:grpSpPr>
          <p:cxnSp>
            <p:nvCxnSpPr>
              <p:cNvPr id="49" name="Straight Connector 48"/>
              <p:cNvCxnSpPr>
                <a:stCxn id="47" idx="2"/>
                <a:endCxn id="46" idx="4"/>
              </p:cNvCxnSpPr>
              <p:nvPr/>
            </p:nvCxnSpPr>
            <p:spPr>
              <a:xfrm flipH="1">
                <a:off x="3454403" y="3381563"/>
                <a:ext cx="2632" cy="8348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3386667" y="4080925"/>
                <a:ext cx="135471" cy="13547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  <a:latin typeface="Chalkboard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087138" y="2865578"/>
                <a:ext cx="739794" cy="5159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200" dirty="0" err="1">
                    <a:solidFill>
                      <a:prstClr val="white"/>
                    </a:solidFill>
                    <a:latin typeface="Chalkboard"/>
                    <a:cs typeface="Chalkboard"/>
                  </a:rPr>
                  <a:t>U</a:t>
                </a:r>
                <a:r>
                  <a:rPr lang="en-US" sz="3200" baseline="-25000" dirty="0" err="1">
                    <a:solidFill>
                      <a:prstClr val="white"/>
                    </a:solidFill>
                    <a:latin typeface="Chalkboard"/>
                    <a:cs typeface="Chalkboard"/>
                  </a:rPr>
                  <a:t>i</a:t>
                </a:r>
                <a:endParaRPr lang="en-US" sz="3200" baseline="-25000" dirty="0">
                  <a:solidFill>
                    <a:prstClr val="white"/>
                  </a:solidFill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796483" y="2900078"/>
              <a:ext cx="739794" cy="1350818"/>
              <a:chOff x="5796483" y="2900078"/>
              <a:chExt cx="739794" cy="1350818"/>
            </a:xfrm>
          </p:grpSpPr>
          <p:cxnSp>
            <p:nvCxnSpPr>
              <p:cNvPr id="50" name="Straight Connector 49"/>
              <p:cNvCxnSpPr>
                <a:stCxn id="52" idx="2"/>
                <a:endCxn id="51" idx="4"/>
              </p:cNvCxnSpPr>
              <p:nvPr/>
            </p:nvCxnSpPr>
            <p:spPr>
              <a:xfrm flipH="1">
                <a:off x="6163748" y="3416063"/>
                <a:ext cx="2632" cy="8348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6096012" y="4115425"/>
                <a:ext cx="135471" cy="13547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  <a:latin typeface="Chalkboard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796483" y="2900078"/>
                <a:ext cx="739794" cy="5159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200" dirty="0" err="1">
                    <a:solidFill>
                      <a:prstClr val="white"/>
                    </a:solidFill>
                    <a:latin typeface="Chalkboard"/>
                    <a:cs typeface="Chalkboard"/>
                  </a:rPr>
                  <a:t>U</a:t>
                </a:r>
                <a:r>
                  <a:rPr lang="en-US" sz="3200" baseline="-25000" dirty="0" err="1">
                    <a:solidFill>
                      <a:prstClr val="white"/>
                    </a:solidFill>
                    <a:latin typeface="Chalkboard"/>
                    <a:cs typeface="Chalkboard"/>
                  </a:rPr>
                  <a:t>i</a:t>
                </a:r>
                <a:r>
                  <a:rPr lang="en-US" sz="3200" baseline="30000" dirty="0">
                    <a:solidFill>
                      <a:prstClr val="white"/>
                    </a:solidFill>
                    <a:latin typeface="Chalkboard"/>
                    <a:cs typeface="Chalkboard"/>
                  </a:rPr>
                  <a:t>*</a:t>
                </a:r>
              </a:p>
            </p:txBody>
          </p:sp>
        </p:grpSp>
        <p:pic>
          <p:nvPicPr>
            <p:cNvPr id="58" name="Picture 57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755" y="3657593"/>
              <a:ext cx="1258288" cy="948275"/>
            </a:xfrm>
            <a:prstGeom prst="rect">
              <a:avLst/>
            </a:prstGeom>
          </p:spPr>
        </p:pic>
        <p:pic>
          <p:nvPicPr>
            <p:cNvPr id="59" name="Picture 58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32" y="3657601"/>
              <a:ext cx="1405466" cy="1015059"/>
            </a:xfrm>
            <a:prstGeom prst="rect">
              <a:avLst/>
            </a:prstGeom>
          </p:spPr>
        </p:pic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2" y="1200155"/>
            <a:ext cx="3253719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3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72030"/>
            <a:ext cx="7770813" cy="1429871"/>
          </a:xfrm>
        </p:spPr>
        <p:txBody>
          <a:bodyPr/>
          <a:lstStyle/>
          <a:p>
            <a:r>
              <a:rPr lang="en-US" dirty="0" smtClean="0"/>
              <a:t>EPR testing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688" y="1316341"/>
            <a:ext cx="4779657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halkboard"/>
                <a:cs typeface="Chalkboard"/>
              </a:rPr>
              <a:t>Initial state: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halkboard"/>
                <a:cs typeface="Chalkboard"/>
              </a:rPr>
              <a:t>Alice adds </a:t>
            </a:r>
            <a:r>
              <a:rPr lang="en-US" sz="2400" dirty="0" err="1" smtClean="0">
                <a:latin typeface="Chalkboard"/>
                <a:cs typeface="Chalkboard"/>
              </a:rPr>
              <a:t>ancilla</a:t>
            </a:r>
            <a:r>
              <a:rPr lang="en-US" sz="2400" dirty="0" smtClean="0">
                <a:latin typeface="Chalkboard"/>
                <a:cs typeface="Chalkboard"/>
              </a:rPr>
              <a:t> in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/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			 state</a:t>
            </a:r>
          </a:p>
          <a:p>
            <a:pPr marL="457200" indent="-457200">
              <a:buAutoNum type="arabicPeriod"/>
            </a:pPr>
            <a:endParaRPr lang="en-US" sz="2400" dirty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halkboard"/>
                <a:cs typeface="Chalkboard"/>
              </a:rPr>
              <a:t>Alice applies controlled </a:t>
            </a:r>
            <a:r>
              <a:rPr lang="en-US" sz="2400" dirty="0" err="1" smtClean="0">
                <a:latin typeface="Chalkboard"/>
                <a:cs typeface="Chalkboard"/>
              </a:rPr>
              <a:t>U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/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i.e. 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|</a:t>
            </a:r>
            <a:r>
              <a:rPr lang="en-US" sz="24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⟩⟨</a:t>
            </a:r>
            <a:r>
              <a:rPr lang="en-US" sz="24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 ⊗ </a:t>
            </a:r>
            <a:r>
              <a:rPr lang="en-US" sz="2400" dirty="0" err="1" smtClean="0">
                <a:latin typeface="Chalkboard"/>
                <a:cs typeface="Chalkboard"/>
              </a:rPr>
              <a:t>U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endParaRPr lang="en-US" sz="2400" baseline="-25000" dirty="0" smtClean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endParaRPr lang="en-US" sz="2400" baseline="-25000" dirty="0" smtClean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halkboard"/>
                <a:cs typeface="Chalkboard"/>
              </a:rPr>
              <a:t>Alice sends A’ to Bob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and Bob applies controlled </a:t>
            </a:r>
            <a:r>
              <a:rPr lang="en-US" sz="2400" dirty="0" err="1" smtClean="0">
                <a:latin typeface="Chalkboard"/>
                <a:cs typeface="Chalkboard"/>
              </a:rPr>
              <a:t>U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baseline="30000" dirty="0" smtClean="0">
                <a:latin typeface="Chalkboard"/>
                <a:cs typeface="Chalkboard"/>
              </a:rPr>
              <a:t>*</a:t>
            </a:r>
          </a:p>
          <a:p>
            <a:pPr marL="457200" indent="-457200">
              <a:buAutoNum type="arabicPeriod"/>
            </a:pPr>
            <a:endParaRPr lang="en-US" sz="2400" baseline="30000" dirty="0" smtClean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halkboard"/>
                <a:cs typeface="Chalkboard"/>
              </a:rPr>
              <a:t>Bob projects B’ onto t</a:t>
            </a:r>
            <a:r>
              <a:rPr lang="en-US" sz="2400" baseline="30000" dirty="0" smtClean="0">
                <a:latin typeface="Chalkboard"/>
                <a:cs typeface="Chalkboard"/>
              </a:rPr>
              <a:t>-1/2</a:t>
            </a:r>
            <a:r>
              <a:rPr lang="en-US" sz="2400" dirty="0">
                <a:latin typeface="Chalkboard"/>
                <a:cs typeface="Chalkboard"/>
              </a:rPr>
              <a:t>∑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|</a:t>
            </a:r>
            <a:r>
              <a:rPr lang="en-US" sz="2400" dirty="0" err="1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⟩.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1698" y="1404479"/>
            <a:ext cx="11977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|</a:t>
            </a:r>
            <a:r>
              <a:rPr lang="en-US" sz="3200" dirty="0" err="1" smtClean="0">
                <a:latin typeface="Chalkboard"/>
                <a:cs typeface="Chalkboard"/>
              </a:rPr>
              <a:t>ψ⟩</a:t>
            </a:r>
            <a:r>
              <a:rPr lang="en-US" sz="3200" baseline="30000" dirty="0" err="1" smtClean="0">
                <a:latin typeface="Chalkboard"/>
                <a:cs typeface="Chalkboard"/>
              </a:rPr>
              <a:t>AB</a:t>
            </a:r>
            <a:endParaRPr lang="en-US" sz="3200" dirty="0" smtClean="0">
              <a:latin typeface="Chalkboard"/>
              <a:cs typeface="Chalkboard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8" y="2447252"/>
            <a:ext cx="1688880" cy="992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4235" y="818785"/>
            <a:ext cx="89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steps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9495" y="97118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state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13" y="2163371"/>
            <a:ext cx="2652592" cy="99233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77" y="3269299"/>
            <a:ext cx="3513079" cy="90212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59" y="4261069"/>
            <a:ext cx="3755959" cy="902124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21" y="5248241"/>
            <a:ext cx="2610167" cy="8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6941" y="1553886"/>
            <a:ext cx="692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Subnormalized</a:t>
            </a:r>
            <a:r>
              <a:rPr lang="en-US" sz="2400" dirty="0" smtClean="0">
                <a:latin typeface="Chalkboard"/>
                <a:cs typeface="Chalkboard"/>
              </a:rPr>
              <a:t> output state (given acceptance) is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7" y="2015551"/>
            <a:ext cx="3712588" cy="902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724" y="2929991"/>
            <a:ext cx="359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Pr</a:t>
            </a:r>
            <a:r>
              <a:rPr lang="en-US" sz="2400" dirty="0" smtClean="0">
                <a:latin typeface="Chalkboard"/>
                <a:cs typeface="Chalkboard"/>
              </a:rPr>
              <a:t>[accept] =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⟨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ψ|M†M|ψ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724" y="3519411"/>
            <a:ext cx="455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Key claim: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|| M - |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Φ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⟩⟨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Φ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| || ≤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λ</a:t>
            </a:r>
            <a:endParaRPr lang="en-US" sz="24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71" y="3981076"/>
            <a:ext cx="78430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halkboard"/>
                <a:cs typeface="Chalkboard"/>
              </a:rPr>
              <a:t>Interpretation as super-operators:</a:t>
            </a:r>
            <a:br>
              <a:rPr lang="en-US" sz="2400" u="sng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X = ∑</a:t>
            </a:r>
            <a:r>
              <a:rPr lang="en-US" sz="2400" baseline="-25000" dirty="0" err="1" smtClean="0">
                <a:latin typeface="Chalkboard"/>
                <a:cs typeface="Chalkboard"/>
              </a:rPr>
              <a:t>a,b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X</a:t>
            </a:r>
            <a:r>
              <a:rPr lang="en-US" sz="2400" baseline="-25000" dirty="0" err="1" smtClean="0">
                <a:latin typeface="Chalkboard"/>
                <a:cs typeface="Chalkboard"/>
              </a:rPr>
              <a:t>a,b</a:t>
            </a:r>
            <a:r>
              <a:rPr lang="en-US" sz="2400" dirty="0" smtClean="0">
                <a:latin typeface="Chalkboard"/>
                <a:cs typeface="Chalkboard"/>
              </a:rPr>
              <a:t> |a⟩⟨b|    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    |X⟩ = ∑</a:t>
            </a:r>
            <a:r>
              <a:rPr lang="en-US" sz="2400" baseline="-25000" dirty="0" err="1" smtClean="0">
                <a:latin typeface="Chalkboard"/>
                <a:cs typeface="Chalkboard"/>
                <a:sym typeface="Wingdings"/>
              </a:rPr>
              <a:t>a,b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X</a:t>
            </a:r>
            <a:r>
              <a:rPr lang="en-US" sz="2400" baseline="-25000" dirty="0" err="1" smtClean="0">
                <a:latin typeface="Chalkboard"/>
                <a:cs typeface="Chalkboard"/>
                <a:sym typeface="Wingdings"/>
              </a:rPr>
              <a:t>a,b</a:t>
            </a:r>
            <a:r>
              <a:rPr lang="en-US" sz="2400" baseline="-25000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|a⟩⊗|b⟩</a:t>
            </a:r>
          </a:p>
          <a:p>
            <a:r>
              <a:rPr lang="en-US" sz="2400" dirty="0" smtClean="0">
                <a:latin typeface="Chalkboard"/>
                <a:cs typeface="Chalkboard"/>
                <a:sym typeface="Wingdings"/>
              </a:rPr>
              <a:t>T(X) = AXB                 T|X⟩ = (A ⊗ B</a:t>
            </a:r>
            <a:r>
              <a:rPr lang="en-US" sz="2400" baseline="30000" dirty="0" smtClean="0">
                <a:latin typeface="Chalkboard"/>
                <a:cs typeface="Chalkboard"/>
                <a:sym typeface="Wingdings"/>
              </a:rPr>
              <a:t>T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)|X⟩</a:t>
            </a:r>
            <a:br>
              <a:rPr lang="en-US" sz="2400" dirty="0" smtClean="0">
                <a:latin typeface="Chalkboard"/>
                <a:cs typeface="Chalkboard"/>
                <a:sym typeface="Wingdings"/>
              </a:rPr>
            </a:br>
            <a:r>
              <a:rPr lang="en-US" sz="2400" dirty="0" smtClean="0">
                <a:latin typeface="Chalkboard"/>
                <a:cs typeface="Chalkboard"/>
                <a:sym typeface="Wingdings"/>
              </a:rPr>
              <a:t>T(X) = 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UXU</a:t>
            </a:r>
            <a:r>
              <a:rPr lang="en-US" sz="2400" baseline="30000" dirty="0" err="1" smtClean="0">
                <a:latin typeface="cmsy10"/>
                <a:ea typeface="cmsy10"/>
                <a:cs typeface="cmsy10"/>
                <a:sym typeface="Wingdings"/>
              </a:rPr>
              <a:t>y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               T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|X⟩ =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(U 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⊗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U</a:t>
            </a:r>
            <a:r>
              <a:rPr lang="en-US" sz="2400" baseline="30000" dirty="0">
                <a:latin typeface="Chalkboard"/>
                <a:cs typeface="Chalkboard"/>
                <a:sym typeface="Wingdings"/>
              </a:rPr>
              <a:t>*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)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|X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⟩</a:t>
            </a:r>
          </a:p>
          <a:p>
            <a:r>
              <a:rPr lang="en-US" sz="2400" dirty="0" smtClean="0">
                <a:latin typeface="Chalkboard"/>
                <a:cs typeface="Chalkboard"/>
                <a:sym typeface="Wingdings"/>
              </a:rPr>
              <a:t>identity matrix             |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Φ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⟩</a:t>
            </a:r>
          </a:p>
          <a:p>
            <a:endParaRPr lang="en-US" sz="2400" dirty="0">
              <a:latin typeface="Chalkboard"/>
              <a:cs typeface="Chalkboard"/>
              <a:sym typeface="Wingdings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||M(X)||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 ≤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λ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||X||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 if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tr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[X]=0 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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  </a:t>
            </a:r>
            <a:r>
              <a:rPr lang="en-US" sz="2400" dirty="0" smtClean="0">
                <a:latin typeface="Chalkboard"/>
                <a:cs typeface="Chalkboard"/>
              </a:rPr>
              <a:t>|</a:t>
            </a:r>
            <a:r>
              <a:rPr lang="en-US" sz="2400" dirty="0">
                <a:latin typeface="Chalkboard"/>
                <a:cs typeface="Chalkboard"/>
              </a:rPr>
              <a:t>| M - |</a:t>
            </a:r>
            <a:r>
              <a:rPr lang="en-US" sz="2400" dirty="0" err="1">
                <a:latin typeface="Chalkboard"/>
                <a:cs typeface="Chalkboard"/>
              </a:rPr>
              <a:t>Φ</a:t>
            </a:r>
            <a:r>
              <a:rPr lang="en-US" sz="2400" dirty="0">
                <a:latin typeface="Chalkboard"/>
                <a:cs typeface="Chalkboard"/>
              </a:rPr>
              <a:t>⟩⟨</a:t>
            </a:r>
            <a:r>
              <a:rPr lang="en-US" sz="2400" dirty="0" err="1">
                <a:latin typeface="Chalkboard"/>
                <a:cs typeface="Chalkboard"/>
              </a:rPr>
              <a:t>Φ</a:t>
            </a:r>
            <a:r>
              <a:rPr lang="en-US" sz="2400" dirty="0">
                <a:latin typeface="Chalkboard"/>
                <a:cs typeface="Chalkboard"/>
              </a:rPr>
              <a:t>| || ≤ </a:t>
            </a:r>
            <a:r>
              <a:rPr lang="en-US" sz="2400" dirty="0" err="1" smtClean="0">
                <a:latin typeface="Chalkboard"/>
                <a:cs typeface="Chalkboard"/>
              </a:rPr>
              <a:t>λ</a:t>
            </a:r>
            <a:endParaRPr lang="en-US" sz="24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9739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1023"/>
            <a:ext cx="6396318" cy="1429871"/>
          </a:xfrm>
        </p:spPr>
        <p:txBody>
          <a:bodyPr/>
          <a:lstStyle/>
          <a:p>
            <a:r>
              <a:rPr lang="en-US" dirty="0" smtClean="0"/>
              <a:t>Quantum expanders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1649" y="1382816"/>
            <a:ext cx="542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A collection of </a:t>
            </a:r>
            <a:r>
              <a:rPr lang="en-US" sz="2400" dirty="0" err="1" smtClean="0">
                <a:latin typeface="Chalkboard"/>
                <a:cs typeface="Chalkboard"/>
              </a:rPr>
              <a:t>unitaries</a:t>
            </a:r>
            <a:r>
              <a:rPr lang="en-US" sz="2400" dirty="0" smtClean="0">
                <a:latin typeface="Chalkboard"/>
                <a:cs typeface="Chalkboard"/>
              </a:rPr>
              <a:t> U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, …, </a:t>
            </a:r>
            <a:r>
              <a:rPr lang="en-US" sz="2400" dirty="0" err="1" smtClean="0">
                <a:latin typeface="Chalkboard"/>
                <a:cs typeface="Chalkboard"/>
              </a:rPr>
              <a:t>U</a:t>
            </a:r>
            <a:r>
              <a:rPr lang="en-US" sz="2400" baseline="-25000" dirty="0" err="1" smtClean="0">
                <a:latin typeface="Chalkboard"/>
                <a:cs typeface="Chalkboard"/>
              </a:rPr>
              <a:t>t</a:t>
            </a:r>
            <a:r>
              <a:rPr lang="en-US" sz="2400" dirty="0" smtClean="0">
                <a:latin typeface="Chalkboard"/>
                <a:cs typeface="Chalkboard"/>
              </a:rPr>
              <a:t> is a 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solidFill>
                  <a:schemeClr val="accent4"/>
                </a:solidFill>
                <a:latin typeface="Chalkboard"/>
                <a:cs typeface="Chalkboard"/>
              </a:rPr>
              <a:t>quantum (</a:t>
            </a:r>
            <a:r>
              <a:rPr lang="en-US" sz="2400" dirty="0" err="1" smtClean="0">
                <a:solidFill>
                  <a:schemeClr val="accent4"/>
                </a:solidFill>
                <a:latin typeface="Chalkboard"/>
                <a:cs typeface="Chalkboard"/>
              </a:rPr>
              <a:t>N,t,λ</a:t>
            </a:r>
            <a:r>
              <a:rPr lang="en-US" sz="2400" dirty="0" smtClean="0">
                <a:solidFill>
                  <a:schemeClr val="accent4"/>
                </a:solidFill>
                <a:latin typeface="Chalkboard"/>
                <a:cs typeface="Chalkboard"/>
              </a:rPr>
              <a:t>) expander</a:t>
            </a:r>
            <a:r>
              <a:rPr lang="en-US" sz="2400" dirty="0" smtClean="0">
                <a:latin typeface="Chalkboard"/>
                <a:cs typeface="Chalkboard"/>
              </a:rPr>
              <a:t> if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320516"/>
            <a:ext cx="4240331" cy="1186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883" y="2712581"/>
            <a:ext cx="263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whenever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[X]=0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294" y="3690473"/>
            <a:ext cx="786976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(cf. classical t-regular expander graphs can be viewed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as permutations π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,…,π</a:t>
            </a:r>
            <a:r>
              <a:rPr lang="en-US" sz="2400" baseline="-25000" dirty="0" smtClean="0">
                <a:latin typeface="Chalkboard"/>
                <a:cs typeface="Chalkboard"/>
              </a:rPr>
              <a:t>t</a:t>
            </a:r>
            <a:r>
              <a:rPr lang="en-US" sz="2400" dirty="0" smtClean="0">
                <a:latin typeface="Chalkboard"/>
                <a:cs typeface="Chalkboard"/>
              </a:rPr>
              <a:t> such that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t</a:t>
            </a:r>
            <a:r>
              <a:rPr lang="en-US" sz="24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-1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||∑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π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x||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≤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λ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||x||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/>
            </a:r>
            <a:b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whenever 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x</a:t>
            </a:r>
            <a:r>
              <a:rPr lang="en-US" sz="2400" baseline="-25000" dirty="0" smtClean="0">
                <a:latin typeface="Chalkboard"/>
                <a:cs typeface="Chalkboard"/>
              </a:rPr>
              <a:t>i </a:t>
            </a:r>
            <a:r>
              <a:rPr lang="en-US" sz="2400" dirty="0" smtClean="0">
                <a:latin typeface="Chalkboard"/>
                <a:cs typeface="Chalkboard"/>
              </a:rPr>
              <a:t>= 0.)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109884"/>
            <a:ext cx="7504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Random </a:t>
            </a:r>
            <a:r>
              <a:rPr lang="en-US" sz="2400" dirty="0" err="1" smtClean="0">
                <a:solidFill>
                  <a:srgbClr val="E8950E"/>
                </a:solidFill>
                <a:latin typeface="Chalkboard"/>
                <a:cs typeface="Chalkboard"/>
              </a:rPr>
              <a:t>unitaries</a:t>
            </a:r>
            <a:r>
              <a:rPr lang="en-US" sz="2400" dirty="0" smtClean="0">
                <a:latin typeface="Chalkboard"/>
                <a:cs typeface="Chalkboard"/>
              </a:rPr>
              <a:t> satisfy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λ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≈ 1 / t</a:t>
            </a:r>
            <a:r>
              <a:rPr lang="en-US" sz="24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r>
              <a:rPr lang="en-US" sz="2400" dirty="0" smtClean="0">
                <a:latin typeface="Chalkboard"/>
                <a:cs typeface="Chalkboard"/>
              </a:rPr>
              <a:t>   [Hastings </a:t>
            </a:r>
            <a:r>
              <a:rPr lang="fr-FR" sz="2400" dirty="0" smtClean="0">
                <a:latin typeface="Chalkboard"/>
                <a:cs typeface="Chalkboard"/>
              </a:rPr>
              <a:t>’</a:t>
            </a:r>
            <a:r>
              <a:rPr lang="en-US" sz="2400" dirty="0" smtClean="0">
                <a:latin typeface="Chalkboard"/>
                <a:cs typeface="Chalkboard"/>
              </a:rPr>
              <a:t>07]</a:t>
            </a:r>
          </a:p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Efficient constructions</a:t>
            </a:r>
            <a:r>
              <a:rPr lang="en-US" sz="2400" dirty="0" smtClean="0">
                <a:latin typeface="Chalkboard"/>
                <a:cs typeface="Chalkboard"/>
              </a:rPr>
              <a:t> (i.e. </a:t>
            </a:r>
            <a:r>
              <a:rPr lang="en-US" sz="2400" dirty="0" err="1" smtClean="0">
                <a:latin typeface="Chalkboard"/>
                <a:cs typeface="Chalkboard"/>
              </a:rPr>
              <a:t>polylog</a:t>
            </a:r>
            <a:r>
              <a:rPr lang="en-US" sz="2400" dirty="0" smtClean="0">
                <a:latin typeface="Chalkboard"/>
                <a:cs typeface="Chalkboard"/>
              </a:rPr>
              <a:t>(N) gates) achieve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λ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≤ 1 /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t</a:t>
            </a:r>
            <a:r>
              <a:rPr lang="en-US" sz="2400" baseline="30000" dirty="0" err="1" smtClean="0">
                <a:solidFill>
                  <a:srgbClr val="FFFF00"/>
                </a:solidFill>
                <a:latin typeface="Chalkboard"/>
                <a:cs typeface="Chalkboard"/>
              </a:rPr>
              <a:t>c</a:t>
            </a:r>
            <a:r>
              <a:rPr lang="en-US" sz="2400" dirty="0" smtClean="0">
                <a:latin typeface="Chalkboard"/>
                <a:cs typeface="Chalkboard"/>
              </a:rPr>
              <a:t> for c&gt;0. [various]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Recall communication is log(t) = O(log 1/</a:t>
            </a:r>
            <a:r>
              <a:rPr lang="en-US" sz="2400" dirty="0" err="1" smtClean="0">
                <a:latin typeface="Chalkboard"/>
                <a:cs typeface="Chalkboard"/>
              </a:rPr>
              <a:t>λ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6069" y="11953"/>
            <a:ext cx="1687931" cy="16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Hamiltonian construction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1344711"/>
            <a:ext cx="5604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Start with quantum expander: {I, U</a:t>
            </a:r>
            <a:r>
              <a:rPr lang="en-US" sz="2400" dirty="0">
                <a:latin typeface="Chalkboard"/>
                <a:cs typeface="Chalkboard"/>
              </a:rPr>
              <a:t>,</a:t>
            </a:r>
            <a:r>
              <a:rPr lang="en-US" sz="2400" dirty="0" smtClean="0">
                <a:latin typeface="Chalkboard"/>
                <a:cs typeface="Chalkboard"/>
              </a:rPr>
              <a:t> V}</a:t>
            </a:r>
          </a:p>
        </p:txBody>
      </p:sp>
      <p:sp>
        <p:nvSpPr>
          <p:cNvPr id="5" name="Oval 4"/>
          <p:cNvSpPr/>
          <p:nvPr/>
        </p:nvSpPr>
        <p:spPr>
          <a:xfrm>
            <a:off x="3368241" y="2636256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6" name="Straight Connector 5"/>
          <p:cNvCxnSpPr>
            <a:stCxn id="5" idx="6"/>
            <a:endCxn id="7" idx="2"/>
          </p:cNvCxnSpPr>
          <p:nvPr/>
        </p:nvCxnSpPr>
        <p:spPr>
          <a:xfrm>
            <a:off x="3706907" y="2805589"/>
            <a:ext cx="1011021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717928" y="2636256"/>
            <a:ext cx="338666" cy="33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8" name="Straight Connector 7"/>
          <p:cNvCxnSpPr>
            <a:stCxn id="7" idx="6"/>
            <a:endCxn id="9" idx="2"/>
          </p:cNvCxnSpPr>
          <p:nvPr/>
        </p:nvCxnSpPr>
        <p:spPr>
          <a:xfrm>
            <a:off x="5056594" y="2805589"/>
            <a:ext cx="965151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21745" y="2039556"/>
            <a:ext cx="1532065" cy="1532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cxnSp>
        <p:nvCxnSpPr>
          <p:cNvPr id="10" name="Straight Connector 9"/>
          <p:cNvCxnSpPr>
            <a:stCxn id="5" idx="2"/>
            <a:endCxn id="11" idx="6"/>
          </p:cNvCxnSpPr>
          <p:nvPr/>
        </p:nvCxnSpPr>
        <p:spPr>
          <a:xfrm flipH="1">
            <a:off x="2624668" y="2805589"/>
            <a:ext cx="743573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92603" y="2039556"/>
            <a:ext cx="1532065" cy="1532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59" y="3778620"/>
            <a:ext cx="149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dimension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5570" y="3778620"/>
            <a:ext cx="38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9264" y="3778620"/>
            <a:ext cx="38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7591" y="3778620"/>
            <a:ext cx="3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8341" y="3778620"/>
            <a:ext cx="3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8353" y="3062946"/>
            <a:ext cx="581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3200" baseline="-25000" dirty="0">
                <a:solidFill>
                  <a:srgbClr val="FFFF00"/>
                </a:solidFill>
                <a:latin typeface="Chalkboard"/>
                <a:cs typeface="Chalkboard"/>
              </a:rPr>
              <a:t>L</a:t>
            </a:r>
            <a:endParaRPr lang="en-US" sz="32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4354" y="3062946"/>
            <a:ext cx="6663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32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M</a:t>
            </a:r>
            <a:endParaRPr lang="en-US" sz="32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6593" y="3062946"/>
            <a:ext cx="610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32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R</a:t>
            </a:r>
            <a:endParaRPr lang="en-US" sz="32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336" y="4727120"/>
            <a:ext cx="85823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halkboard"/>
                <a:cs typeface="Chalkboard"/>
              </a:rPr>
              <a:t>H</a:t>
            </a:r>
            <a:r>
              <a:rPr lang="en-US" sz="2800" baseline="-25000" dirty="0" smtClean="0">
                <a:latin typeface="Chalkboard"/>
                <a:cs typeface="Chalkboard"/>
              </a:rPr>
              <a:t>L</a:t>
            </a:r>
            <a:r>
              <a:rPr lang="en-US" sz="2800" dirty="0" smtClean="0">
                <a:latin typeface="Chalkboard"/>
                <a:cs typeface="Chalkboard"/>
              </a:rPr>
              <a:t> = -</a:t>
            </a:r>
            <a:r>
              <a:rPr lang="en-US" sz="2800" dirty="0" err="1" smtClean="0">
                <a:latin typeface="Chalkboard"/>
                <a:cs typeface="Chalkboard"/>
              </a:rPr>
              <a:t>proj</a:t>
            </a:r>
            <a:r>
              <a:rPr lang="en-US" sz="2800" dirty="0" smtClean="0">
                <a:latin typeface="Chalkboard"/>
                <a:cs typeface="Chalkboard"/>
              </a:rPr>
              <a:t> span { |</a:t>
            </a:r>
            <a:r>
              <a:rPr lang="en-US" sz="2800" dirty="0" err="1" smtClean="0">
                <a:latin typeface="Chalkboard"/>
                <a:cs typeface="Chalkboard"/>
              </a:rPr>
              <a:t>ψ</a:t>
            </a:r>
            <a:r>
              <a:rPr lang="en-US" sz="2800" dirty="0" smtClean="0">
                <a:latin typeface="Chalkboard"/>
                <a:cs typeface="Chalkboard"/>
              </a:rPr>
              <a:t>⟩⊗|1⟩ + </a:t>
            </a:r>
            <a:r>
              <a:rPr lang="en-US" sz="2800" dirty="0" err="1" smtClean="0">
                <a:latin typeface="Chalkboard"/>
                <a:cs typeface="Chalkboard"/>
              </a:rPr>
              <a:t>U</a:t>
            </a:r>
            <a:r>
              <a:rPr lang="en-US" sz="2800" dirty="0" err="1">
                <a:latin typeface="Chalkboard"/>
                <a:cs typeface="Chalkboard"/>
              </a:rPr>
              <a:t>|ψ</a:t>
            </a:r>
            <a:r>
              <a:rPr lang="en-US" sz="2800" dirty="0">
                <a:latin typeface="Chalkboard"/>
                <a:cs typeface="Chalkboard"/>
              </a:rPr>
              <a:t>⟩⊗</a:t>
            </a:r>
            <a:r>
              <a:rPr lang="en-US" sz="2800" dirty="0" smtClean="0">
                <a:latin typeface="Chalkboard"/>
                <a:cs typeface="Chalkboard"/>
              </a:rPr>
              <a:t>|2⟩ + </a:t>
            </a:r>
            <a:r>
              <a:rPr lang="en-US" sz="2800" dirty="0" err="1" smtClean="0">
                <a:latin typeface="Chalkboard"/>
                <a:cs typeface="Chalkboard"/>
              </a:rPr>
              <a:t>V|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>
                <a:latin typeface="Chalkboard"/>
                <a:cs typeface="Chalkboard"/>
              </a:rPr>
              <a:t>⟩⊗</a:t>
            </a:r>
            <a:r>
              <a:rPr lang="en-US" sz="2800" dirty="0" smtClean="0">
                <a:latin typeface="Chalkboard"/>
                <a:cs typeface="Chalkboard"/>
              </a:rPr>
              <a:t>|3⟩}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H</a:t>
            </a:r>
            <a:r>
              <a:rPr lang="en-US" sz="2800" baseline="-25000" dirty="0" smtClean="0">
                <a:latin typeface="Chalkboard"/>
                <a:cs typeface="Chalkboard"/>
              </a:rPr>
              <a:t>R</a:t>
            </a:r>
            <a:r>
              <a:rPr lang="en-US" sz="2800" dirty="0" smtClean="0">
                <a:latin typeface="Chalkboard"/>
                <a:cs typeface="Chalkboard"/>
              </a:rPr>
              <a:t> = </a:t>
            </a:r>
            <a:r>
              <a:rPr lang="en-US" sz="2800" dirty="0">
                <a:latin typeface="Chalkboard"/>
                <a:cs typeface="Chalkboard"/>
              </a:rPr>
              <a:t>-</a:t>
            </a:r>
            <a:r>
              <a:rPr lang="en-US" sz="2800" dirty="0" err="1">
                <a:latin typeface="Chalkboard"/>
                <a:cs typeface="Chalkboard"/>
              </a:rPr>
              <a:t>proj</a:t>
            </a:r>
            <a:r>
              <a:rPr lang="en-US" sz="2800" dirty="0">
                <a:latin typeface="Chalkboard"/>
                <a:cs typeface="Chalkboard"/>
              </a:rPr>
              <a:t> span </a:t>
            </a:r>
            <a:r>
              <a:rPr lang="en-US" sz="2800" dirty="0" smtClean="0">
                <a:latin typeface="Chalkboard"/>
                <a:cs typeface="Chalkboard"/>
              </a:rPr>
              <a:t>{ |</a:t>
            </a:r>
            <a:r>
              <a:rPr lang="en-US" sz="2800" dirty="0">
                <a:latin typeface="Chalkboard"/>
                <a:cs typeface="Chalkboard"/>
              </a:rPr>
              <a:t>1⟩</a:t>
            </a:r>
            <a:r>
              <a:rPr lang="en-US" sz="2800" dirty="0" smtClean="0">
                <a:latin typeface="Chalkboard"/>
                <a:cs typeface="Chalkboard"/>
              </a:rPr>
              <a:t>⊗|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 smtClean="0">
                <a:latin typeface="Chalkboard"/>
                <a:cs typeface="Chalkboard"/>
              </a:rPr>
              <a:t>⟩ </a:t>
            </a:r>
            <a:r>
              <a:rPr lang="en-US" sz="2800" dirty="0">
                <a:latin typeface="Chalkboard"/>
                <a:cs typeface="Chalkboard"/>
              </a:rPr>
              <a:t>+ </a:t>
            </a:r>
            <a:r>
              <a:rPr lang="en-US" sz="2800" dirty="0" smtClean="0">
                <a:latin typeface="Chalkboard"/>
                <a:cs typeface="Chalkboard"/>
              </a:rPr>
              <a:t>|</a:t>
            </a:r>
            <a:r>
              <a:rPr lang="en-US" sz="2800" dirty="0">
                <a:latin typeface="Chalkboard"/>
                <a:cs typeface="Chalkboard"/>
              </a:rPr>
              <a:t>2</a:t>
            </a:r>
            <a:r>
              <a:rPr lang="en-US" sz="2800" dirty="0" smtClean="0">
                <a:latin typeface="Chalkboard"/>
                <a:cs typeface="Chalkboard"/>
              </a:rPr>
              <a:t>⟩</a:t>
            </a:r>
            <a:r>
              <a:rPr lang="en-US" sz="2800" dirty="0">
                <a:latin typeface="Chalkboard"/>
                <a:cs typeface="Chalkboard"/>
              </a:rPr>
              <a:t>⊗</a:t>
            </a:r>
            <a:r>
              <a:rPr lang="en-US" sz="2800" dirty="0" err="1" smtClean="0">
                <a:latin typeface="Chalkboard"/>
                <a:cs typeface="Chalkboard"/>
              </a:rPr>
              <a:t>U</a:t>
            </a:r>
            <a:r>
              <a:rPr lang="en-US" sz="2800" baseline="30000" dirty="0" err="1" smtClean="0">
                <a:latin typeface="Chalkboard"/>
                <a:cs typeface="Chalkboard"/>
              </a:rPr>
              <a:t>T</a:t>
            </a:r>
            <a:r>
              <a:rPr lang="en-US" sz="2800" dirty="0" err="1" smtClean="0">
                <a:latin typeface="Chalkboard"/>
                <a:cs typeface="Chalkboard"/>
              </a:rPr>
              <a:t>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 smtClean="0">
                <a:latin typeface="Chalkboard"/>
                <a:cs typeface="Chalkboard"/>
              </a:rPr>
              <a:t>⟩ </a:t>
            </a:r>
            <a:r>
              <a:rPr lang="en-US" sz="2800" dirty="0">
                <a:latin typeface="Chalkboard"/>
                <a:cs typeface="Chalkboard"/>
              </a:rPr>
              <a:t>+ </a:t>
            </a:r>
            <a:r>
              <a:rPr lang="en-US" sz="2800" dirty="0" smtClean="0">
                <a:latin typeface="Chalkboard"/>
                <a:cs typeface="Chalkboard"/>
              </a:rPr>
              <a:t>|3⟩⊗</a:t>
            </a:r>
            <a:r>
              <a:rPr lang="en-US" sz="2800" dirty="0" err="1" smtClean="0">
                <a:latin typeface="Chalkboard"/>
                <a:cs typeface="Chalkboard"/>
              </a:rPr>
              <a:t>V</a:t>
            </a:r>
            <a:r>
              <a:rPr lang="en-US" sz="2800" baseline="30000" dirty="0" err="1" smtClean="0">
                <a:latin typeface="Chalkboard"/>
                <a:cs typeface="Chalkboard"/>
              </a:rPr>
              <a:t>T</a:t>
            </a:r>
            <a:r>
              <a:rPr lang="en-US" sz="2800" dirty="0" err="1" smtClean="0">
                <a:latin typeface="Chalkboard"/>
                <a:cs typeface="Chalkboard"/>
              </a:rPr>
              <a:t>|</a:t>
            </a:r>
            <a:r>
              <a:rPr lang="en-US" sz="2800" dirty="0" err="1">
                <a:latin typeface="Chalkboard"/>
                <a:cs typeface="Chalkboard"/>
              </a:rPr>
              <a:t>ψ</a:t>
            </a:r>
            <a:r>
              <a:rPr lang="en-US" sz="2800" dirty="0" smtClean="0">
                <a:latin typeface="Chalkboard"/>
                <a:cs typeface="Chalkboard"/>
              </a:rPr>
              <a:t>⟩}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H</a:t>
            </a:r>
            <a:r>
              <a:rPr lang="en-US" sz="2800" baseline="-25000" dirty="0" smtClean="0">
                <a:latin typeface="Chalkboard"/>
                <a:cs typeface="Chalkboard"/>
              </a:rPr>
              <a:t>M</a:t>
            </a:r>
            <a:r>
              <a:rPr lang="en-US" sz="2800" dirty="0" smtClean="0">
                <a:latin typeface="Chalkboard"/>
                <a:cs typeface="Chalkboard"/>
              </a:rPr>
              <a:t> = (|12⟩-|21⟩)(⟨12| - ⟨21|) + </a:t>
            </a:r>
            <a:r>
              <a:rPr lang="en-US" sz="2800" dirty="0">
                <a:latin typeface="Chalkboard"/>
                <a:cs typeface="Chalkboard"/>
              </a:rPr>
              <a:t>(</a:t>
            </a:r>
            <a:r>
              <a:rPr lang="en-US" sz="2800" dirty="0" smtClean="0">
                <a:latin typeface="Chalkboard"/>
                <a:cs typeface="Chalkboard"/>
              </a:rPr>
              <a:t>|13⟩</a:t>
            </a:r>
            <a:r>
              <a:rPr lang="en-US" sz="2800" dirty="0">
                <a:latin typeface="Chalkboard"/>
                <a:cs typeface="Chalkboard"/>
              </a:rPr>
              <a:t>-</a:t>
            </a:r>
            <a:r>
              <a:rPr lang="en-US" sz="2800" dirty="0" smtClean="0">
                <a:latin typeface="Chalkboard"/>
                <a:cs typeface="Chalkboard"/>
              </a:rPr>
              <a:t>|31⟩</a:t>
            </a:r>
            <a:r>
              <a:rPr lang="en-US" sz="2800" dirty="0">
                <a:latin typeface="Chalkboard"/>
                <a:cs typeface="Chalkboard"/>
              </a:rPr>
              <a:t>)(</a:t>
            </a:r>
            <a:r>
              <a:rPr lang="en-US" sz="2800" dirty="0" smtClean="0">
                <a:latin typeface="Chalkboard"/>
                <a:cs typeface="Chalkboard"/>
              </a:rPr>
              <a:t>⟨13| </a:t>
            </a:r>
            <a:r>
              <a:rPr lang="en-US" sz="2800" dirty="0">
                <a:latin typeface="Chalkboard"/>
                <a:cs typeface="Chalkboard"/>
              </a:rPr>
              <a:t>- </a:t>
            </a:r>
            <a:r>
              <a:rPr lang="en-US" sz="2800" dirty="0" smtClean="0">
                <a:latin typeface="Chalkboard"/>
                <a:cs typeface="Chalkboard"/>
              </a:rPr>
              <a:t>⟨31|</a:t>
            </a:r>
            <a:r>
              <a:rPr lang="en-US" sz="2800" dirty="0">
                <a:latin typeface="Chalkboard"/>
                <a:cs typeface="Chalkboar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585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AM@W8036065AGWT3PP7" val="4414"/>
  <p:tag name="FIRSTARAM@C02NL77QG5RT3PP7" val="5435"/>
  <p:tag name="DEFAULTDISPLAYSOURCE" val="\documentclass{article}\pagestyle{empty}&#10;\begin{document}&#10;&#10;\end{document}&#10;"/>
  <p:tag name="EMBEDFONT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mpd="sng"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FFFF00">
            <a:alpha val="8000"/>
          </a:srgb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latin typeface="Chalkboard"/>
            <a:cs typeface="Chalkboar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Theme1.thmx</Template>
  <TotalTime>6558</TotalTime>
  <Words>988</Words>
  <Application>Microsoft Macintosh PowerPoint</Application>
  <PresentationFormat>On-screen Show (4:3)</PresentationFormat>
  <Paragraphs>197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Story</vt:lpstr>
      <vt:lpstr>1_Story</vt:lpstr>
      <vt:lpstr>A counterexample for the graph area law conjecture</vt:lpstr>
      <vt:lpstr>Background: local Hamiltonians</vt:lpstr>
      <vt:lpstr>Area “law”?</vt:lpstr>
      <vt:lpstr>This talk</vt:lpstr>
      <vt:lpstr>Apparent detour: EPR testing</vt:lpstr>
      <vt:lpstr>EPR testing protocol</vt:lpstr>
      <vt:lpstr>Analyzing protocol</vt:lpstr>
      <vt:lpstr>Quantum expanders</vt:lpstr>
      <vt:lpstr>Hamiltonian construction</vt:lpstr>
      <vt:lpstr>ground state</vt:lpstr>
      <vt:lpstr>constraints</vt:lpstr>
      <vt:lpstr>constraints</vt:lpstr>
      <vt:lpstr>constraints</vt:lpstr>
      <vt:lpstr>qubit version</vt:lpstr>
      <vt:lpstr>in more detail</vt:lpstr>
      <vt:lpstr>amplification</vt:lpstr>
      <vt:lpstr>summary</vt:lpstr>
      <vt:lpstr>possible graph area law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approaches to quantum error correction</dc:title>
  <dc:creator>Aram Harrow</dc:creator>
  <cp:lastModifiedBy>MS Office</cp:lastModifiedBy>
  <cp:revision>58</cp:revision>
  <dcterms:created xsi:type="dcterms:W3CDTF">2012-04-21T19:55:10Z</dcterms:created>
  <dcterms:modified xsi:type="dcterms:W3CDTF">2014-11-19T17:19:28Z</dcterms:modified>
</cp:coreProperties>
</file>