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70" r:id="rId2"/>
    <p:sldId id="313" r:id="rId3"/>
    <p:sldId id="332" r:id="rId4"/>
    <p:sldId id="333" r:id="rId5"/>
    <p:sldId id="337" r:id="rId6"/>
    <p:sldId id="340" r:id="rId7"/>
    <p:sldId id="349" r:id="rId8"/>
    <p:sldId id="345" r:id="rId9"/>
    <p:sldId id="346" r:id="rId10"/>
    <p:sldId id="350" r:id="rId11"/>
    <p:sldId id="348" r:id="rId12"/>
    <p:sldId id="347" r:id="rId13"/>
    <p:sldId id="339" r:id="rId14"/>
    <p:sldId id="338" r:id="rId15"/>
    <p:sldId id="336" r:id="rId16"/>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AA5"/>
    <a:srgbClr val="B0AFB1"/>
    <a:srgbClr val="163A6F"/>
    <a:srgbClr val="894B09"/>
    <a:srgbClr val="192D4B"/>
    <a:srgbClr val="A1B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64" autoAdjust="0"/>
    <p:restoredTop sz="94660"/>
  </p:normalViewPr>
  <p:slideViewPr>
    <p:cSldViewPr>
      <p:cViewPr varScale="1">
        <p:scale>
          <a:sx n="112" d="100"/>
          <a:sy n="112" d="100"/>
        </p:scale>
        <p:origin x="774" y="138"/>
      </p:cViewPr>
      <p:guideLst>
        <p:guide orient="horz" pos="2160"/>
        <p:guide pos="2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wrap="square" lIns="92382" tIns="46191" rIns="92382" bIns="46191" numCol="1" anchor="t" anchorCtr="0" compatLnSpc="1">
            <a:prstTxWarp prst="textNoShape">
              <a:avLst/>
            </a:prstTxWarp>
          </a:bodyPr>
          <a:lstStyle>
            <a:lvl1pPr algn="r">
              <a:defRPr sz="1200">
                <a:latin typeface="Calibri" panose="020F0502020204030204" pitchFamily="34" charset="0"/>
              </a:defRPr>
            </a:lvl1pPr>
          </a:lstStyle>
          <a:p>
            <a:fld id="{66C9D1C5-8829-4D0F-A873-0B0436F4B918}" type="datetime1">
              <a:rPr lang="en-US" altLang="en-US"/>
              <a:pPr/>
              <a:t>11/5/2015</a:t>
            </a:fld>
            <a:endParaRPr lang="en-US" alt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wrap="square" lIns="92382" tIns="46191" rIns="92382" bIns="46191" numCol="1" anchor="b" anchorCtr="0" compatLnSpc="1">
            <a:prstTxWarp prst="textNoShape">
              <a:avLst/>
            </a:prstTxWarp>
          </a:bodyPr>
          <a:lstStyle>
            <a:lvl1pPr algn="r">
              <a:defRPr sz="1200">
                <a:latin typeface="Calibri" panose="020F0502020204030204" pitchFamily="34" charset="0"/>
              </a:defRPr>
            </a:lvl1pPr>
          </a:lstStyle>
          <a:p>
            <a:fld id="{6F1D9AAE-B02A-43ED-962A-8683393E613A}" type="slidenum">
              <a:rPr lang="en-US" altLang="en-US"/>
              <a:pPr/>
              <a:t>‹#›</a:t>
            </a:fld>
            <a:endParaRPr lang="en-US" altLang="en-US"/>
          </a:p>
        </p:txBody>
      </p:sp>
    </p:spTree>
    <p:extLst>
      <p:ext uri="{BB962C8B-B14F-4D97-AF65-F5344CB8AC3E}">
        <p14:creationId xmlns:p14="http://schemas.microsoft.com/office/powerpoint/2010/main" val="4164123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wrap="square" lIns="92382" tIns="46191" rIns="92382" bIns="46191" numCol="1" anchor="t" anchorCtr="0" compatLnSpc="1">
            <a:prstTxWarp prst="textNoShape">
              <a:avLst/>
            </a:prstTxWarp>
          </a:bodyPr>
          <a:lstStyle>
            <a:lvl1pPr algn="r">
              <a:defRPr sz="1200">
                <a:latin typeface="Calibri" panose="020F0502020204030204" pitchFamily="34" charset="0"/>
              </a:defRPr>
            </a:lvl1pPr>
          </a:lstStyle>
          <a:p>
            <a:fld id="{915F818D-1F53-4138-9F8B-2F84C6F9EEE2}" type="datetime1">
              <a:rPr lang="en-US" altLang="en-US"/>
              <a:pPr/>
              <a:t>11/5/2015</a:t>
            </a:fld>
            <a:endParaRPr lang="en-US" alt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wrap="square" lIns="92382" tIns="46191" rIns="92382" bIns="46191" numCol="1" anchor="b" anchorCtr="0" compatLnSpc="1">
            <a:prstTxWarp prst="textNoShape">
              <a:avLst/>
            </a:prstTxWarp>
          </a:bodyPr>
          <a:lstStyle>
            <a:lvl1pPr algn="r">
              <a:defRPr sz="1200">
                <a:latin typeface="Calibri" panose="020F0502020204030204" pitchFamily="34" charset="0"/>
              </a:defRPr>
            </a:lvl1pPr>
          </a:lstStyle>
          <a:p>
            <a:fld id="{7A95909B-B1A0-4F4B-94E5-6BCC24C34F94}" type="slidenum">
              <a:rPr lang="en-US" altLang="en-US"/>
              <a:pPr/>
              <a:t>‹#›</a:t>
            </a:fld>
            <a:endParaRPr lang="en-US" altLang="en-US"/>
          </a:p>
        </p:txBody>
      </p:sp>
    </p:spTree>
    <p:extLst>
      <p:ext uri="{BB962C8B-B14F-4D97-AF65-F5344CB8AC3E}">
        <p14:creationId xmlns:p14="http://schemas.microsoft.com/office/powerpoint/2010/main" val="13494181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Left to the title, a presenter can insert his/her own image pertinent to the presentation.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CC9774C-D88E-4AC3-AFC4-975543D60DC4}"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45748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11/5/2015 5:06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2522510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6" name="Slide Number Placeholder 3"/>
          <p:cNvSpPr txBox="1">
            <a:spLocks/>
          </p:cNvSpPr>
          <p:nvPr userDrawn="1"/>
        </p:nvSpPr>
        <p:spPr>
          <a:xfrm>
            <a:off x="6553200" y="6356350"/>
            <a:ext cx="2133600" cy="365125"/>
          </a:xfrm>
          <a:prstGeom prst="rect">
            <a:avLst/>
          </a:prstGeom>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998EC3D4-206F-4E18-B96D-07879A35A183}" type="slidenum">
              <a:rPr lang="en-US" altLang="en-US" sz="1200">
                <a:solidFill>
                  <a:srgbClr val="898989"/>
                </a:solidFill>
                <a:latin typeface="Calibri" panose="020F0502020204030204" pitchFamily="34" charset="0"/>
              </a:rPr>
              <a:pPr algn="r" eaLnBrk="1" hangingPunct="1"/>
              <a:t>‹#›</a:t>
            </a:fld>
            <a:endParaRPr lang="en-US" altLang="en-US" sz="1200">
              <a:solidFill>
                <a:srgbClr val="898989"/>
              </a:solidFill>
              <a:latin typeface="Calibri" panose="020F0502020204030204" pitchFamily="34" charset="0"/>
            </a:endParaRPr>
          </a:p>
        </p:txBody>
      </p:sp>
      <p:pic>
        <p:nvPicPr>
          <p:cNvPr id="7" name="Picture 6" descr="PPTCoverTITLEv3.jpg"/>
          <p:cNvPicPr>
            <a:picLocks noChangeAspect="1"/>
          </p:cNvPicPr>
          <p:nvPr userDrawn="1"/>
        </p:nvPicPr>
        <p:blipFill>
          <a:blip r:embed="rId2">
            <a:extLst>
              <a:ext uri="{28A0092B-C50C-407E-A947-70E740481C1C}">
                <a14:useLocalDpi xmlns:a14="http://schemas.microsoft.com/office/drawing/2010/main" val="0"/>
              </a:ext>
            </a:extLst>
          </a:blip>
          <a:srcRect t="57777"/>
          <a:stretch>
            <a:fillRect/>
          </a:stretch>
        </p:blipFill>
        <p:spPr bwMode="auto">
          <a:xfrm>
            <a:off x="0" y="3962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2649748" y="1447800"/>
            <a:ext cx="6477000" cy="860425"/>
          </a:xfrm>
        </p:spPr>
        <p:txBody>
          <a:bodyPr/>
          <a:lstStyle/>
          <a:p>
            <a:r>
              <a:rPr lang="en-US" dirty="0" smtClean="0"/>
              <a:t>Title of the Presentation</a:t>
            </a:r>
            <a:endParaRPr lang="en-US" dirty="0"/>
          </a:p>
        </p:txBody>
      </p:sp>
      <p:sp>
        <p:nvSpPr>
          <p:cNvPr id="5" name="Subtitle 2"/>
          <p:cNvSpPr>
            <a:spLocks noGrp="1"/>
          </p:cNvSpPr>
          <p:nvPr>
            <p:ph type="subTitle" idx="1"/>
          </p:nvPr>
        </p:nvSpPr>
        <p:spPr>
          <a:xfrm>
            <a:off x="2623870" y="2564922"/>
            <a:ext cx="5715000" cy="914400"/>
          </a:xfrm>
        </p:spPr>
        <p:txBody>
          <a:bodyPr>
            <a:normAutofit fontScale="92500" lnSpcReduction="20000"/>
          </a:bodyPr>
          <a:lstStyle>
            <a:lvl1pPr>
              <a:buNone/>
              <a:defRPr/>
            </a:lvl1pPr>
          </a:lstStyle>
          <a:p>
            <a:r>
              <a:rPr lang="en-US" dirty="0" smtClean="0"/>
              <a:t>By Name of Presenter</a:t>
            </a:r>
          </a:p>
          <a:p>
            <a:r>
              <a:rPr lang="en-US" dirty="0" smtClean="0"/>
              <a:t>Titles Can be Quite Long</a:t>
            </a:r>
            <a:endParaRPr lang="en-US" dirty="0"/>
          </a:p>
        </p:txBody>
      </p:sp>
      <p:sp>
        <p:nvSpPr>
          <p:cNvPr id="8" name="Picture Placeholder 4"/>
          <p:cNvSpPr>
            <a:spLocks noGrp="1"/>
          </p:cNvSpPr>
          <p:nvPr>
            <p:ph type="pic" sz="quarter" idx="11"/>
          </p:nvPr>
        </p:nvSpPr>
        <p:spPr>
          <a:xfrm>
            <a:off x="0" y="1447800"/>
            <a:ext cx="2438400" cy="1981200"/>
          </a:xfrm>
        </p:spPr>
        <p:txBody>
          <a:bodyPr rtlCol="0">
            <a:normAutofit/>
          </a:bodyPr>
          <a:lstStyle>
            <a:lvl1pPr>
              <a:buNone/>
              <a:defRPr/>
            </a:lvl1pPr>
          </a:lstStyle>
          <a:p>
            <a:pPr lvl="0"/>
            <a:endParaRPr lang="en-US" noProof="0" dirty="0"/>
          </a:p>
        </p:txBody>
      </p:sp>
      <p:sp>
        <p:nvSpPr>
          <p:cNvPr id="9" name="Slide Number Placeholder 2"/>
          <p:cNvSpPr>
            <a:spLocks noGrp="1"/>
          </p:cNvSpPr>
          <p:nvPr>
            <p:ph type="sldNum" sz="quarter" idx="12"/>
          </p:nvPr>
        </p:nvSpPr>
        <p:spPr/>
        <p:txBody>
          <a:bodyPr/>
          <a:lstStyle>
            <a:lvl1pPr>
              <a:defRPr/>
            </a:lvl1pPr>
          </a:lstStyle>
          <a:p>
            <a:fld id="{58F79335-BDC9-48D5-AA23-F008F43D3597}" type="slidenum">
              <a:rPr lang="en-US" altLang="en-US"/>
              <a:pPr/>
              <a:t>‹#›</a:t>
            </a:fld>
            <a:endParaRPr lang="en-US" altLang="en-US"/>
          </a:p>
        </p:txBody>
      </p:sp>
    </p:spTree>
    <p:extLst>
      <p:ext uri="{BB962C8B-B14F-4D97-AF65-F5344CB8AC3E}">
        <p14:creationId xmlns:p14="http://schemas.microsoft.com/office/powerpoint/2010/main" val="91648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xfrm>
            <a:off x="6400800" y="6356350"/>
            <a:ext cx="2289048" cy="365760"/>
          </a:xfrm>
          <a:prstGeom prst="rect">
            <a:avLst/>
          </a:prstGeom>
        </p:spPr>
        <p:txBody>
          <a:bodyPr/>
          <a:lstStyle>
            <a:lvl1pPr>
              <a:defRPr/>
            </a:lvl1pPr>
          </a:lstStyle>
          <a:p>
            <a:pPr>
              <a:defRPr/>
            </a:pPr>
            <a:endParaRPr lang="en-US"/>
          </a:p>
        </p:txBody>
      </p:sp>
      <p:sp>
        <p:nvSpPr>
          <p:cNvPr id="6" name="Rectangle 10"/>
          <p:cNvSpPr>
            <a:spLocks noGrp="1" noChangeArrowheads="1"/>
          </p:cNvSpPr>
          <p:nvPr>
            <p:ph type="ftr" sz="quarter" idx="11"/>
          </p:nvPr>
        </p:nvSpPr>
        <p:spPr>
          <a:xfrm>
            <a:off x="2898648" y="6356350"/>
            <a:ext cx="3505200" cy="365760"/>
          </a:xfrm>
          <a:prstGeom prst="rect">
            <a:avLst/>
          </a:prstGeom>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65756183-112B-4B01-A729-30F39F756540}" type="slidenum">
              <a:rPr lang="en-US"/>
              <a:pPr>
                <a:defRPr/>
              </a:pPr>
              <a:t>‹#›</a:t>
            </a:fld>
            <a:endParaRPr lang="en-US"/>
          </a:p>
        </p:txBody>
      </p:sp>
    </p:spTree>
    <p:extLst>
      <p:ext uri="{BB962C8B-B14F-4D97-AF65-F5344CB8AC3E}">
        <p14:creationId xmlns:p14="http://schemas.microsoft.com/office/powerpoint/2010/main" val="240650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4"/>
            <a:ext cx="8382000" cy="285616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2944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E51537-C962-4A2A-90B9-438ECD14814C}" type="slidenum">
              <a:rPr lang="en-US" altLang="en-US"/>
              <a:pPr/>
              <a:t>‹#›</a:t>
            </a:fld>
            <a:endParaRPr lang="en-US" altLang="en-US"/>
          </a:p>
        </p:txBody>
      </p:sp>
    </p:spTree>
    <p:extLst>
      <p:ext uri="{BB962C8B-B14F-4D97-AF65-F5344CB8AC3E}">
        <p14:creationId xmlns:p14="http://schemas.microsoft.com/office/powerpoint/2010/main" val="141292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ptfooter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9975"/>
            <a:ext cx="7010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9144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6629400" y="6324600"/>
            <a:ext cx="2133600" cy="365125"/>
          </a:xfrm>
        </p:spPr>
        <p:txBody>
          <a:bodyPr/>
          <a:lstStyle>
            <a:lvl1pPr>
              <a:defRPr/>
            </a:lvl1pPr>
          </a:lstStyle>
          <a:p>
            <a:fld id="{21AB1FB4-A518-4287-9BB3-7B729E3FFC3E}" type="slidenum">
              <a:rPr lang="en-US" altLang="en-US"/>
              <a:pPr/>
              <a:t>‹#›</a:t>
            </a:fld>
            <a:endParaRPr lang="en-US" altLang="en-US"/>
          </a:p>
        </p:txBody>
      </p:sp>
    </p:spTree>
    <p:extLst>
      <p:ext uri="{BB962C8B-B14F-4D97-AF65-F5344CB8AC3E}">
        <p14:creationId xmlns:p14="http://schemas.microsoft.com/office/powerpoint/2010/main" val="345875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pptfooter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9975"/>
            <a:ext cx="7010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27FBDDCE-4D8D-423C-A088-1F87228B47F1}" type="slidenum">
              <a:rPr lang="en-US" altLang="en-US"/>
              <a:pPr/>
              <a:t>‹#›</a:t>
            </a:fld>
            <a:endParaRPr lang="en-US" altLang="en-US"/>
          </a:p>
        </p:txBody>
      </p:sp>
    </p:spTree>
    <p:extLst>
      <p:ext uri="{BB962C8B-B14F-4D97-AF65-F5344CB8AC3E}">
        <p14:creationId xmlns:p14="http://schemas.microsoft.com/office/powerpoint/2010/main" val="221385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pptfooter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9975"/>
            <a:ext cx="7010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fld id="{ED2822D6-165D-44BD-B9A6-C993DF7F5A00}" type="slidenum">
              <a:rPr lang="en-US" altLang="en-US"/>
              <a:pPr/>
              <a:t>‹#›</a:t>
            </a:fld>
            <a:endParaRPr lang="en-US" altLang="en-US"/>
          </a:p>
        </p:txBody>
      </p:sp>
    </p:spTree>
    <p:extLst>
      <p:ext uri="{BB962C8B-B14F-4D97-AF65-F5344CB8AC3E}">
        <p14:creationId xmlns:p14="http://schemas.microsoft.com/office/powerpoint/2010/main" val="189449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cxnSp>
        <p:nvCxnSpPr>
          <p:cNvPr id="12" name="Straight Connector 11"/>
          <p:cNvCxnSpPr/>
          <p:nvPr userDrawn="1"/>
        </p:nvCxnSpPr>
        <p:spPr>
          <a:xfrm rot="5400000">
            <a:off x="-20193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381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19431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22479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42291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62103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57200" y="10668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57200" y="34290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57200" y="60198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57200" y="3535363"/>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57200" y="36576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pic>
        <p:nvPicPr>
          <p:cNvPr id="24" name="Picture 16" descr="pptfooter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9975"/>
            <a:ext cx="7010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457200" y="1066800"/>
            <a:ext cx="1981200" cy="2362200"/>
          </a:xfrm>
        </p:spPr>
        <p:txBody>
          <a:bodyPr rtlCol="0">
            <a:normAutofit/>
          </a:bodyPr>
          <a:lstStyle>
            <a:lvl1pPr>
              <a:buNone/>
              <a:defRPr/>
            </a:lvl1pPr>
          </a:lstStyle>
          <a:p>
            <a:pPr lvl="0"/>
            <a:endParaRPr lang="en-US" noProof="0" dirty="0"/>
          </a:p>
        </p:txBody>
      </p:sp>
      <p:sp>
        <p:nvSpPr>
          <p:cNvPr id="7" name="Picture Placeholder 4"/>
          <p:cNvSpPr>
            <a:spLocks noGrp="1"/>
          </p:cNvSpPr>
          <p:nvPr>
            <p:ph type="pic" sz="quarter" idx="12"/>
          </p:nvPr>
        </p:nvSpPr>
        <p:spPr>
          <a:xfrm>
            <a:off x="457200" y="3657600"/>
            <a:ext cx="1981200" cy="2362200"/>
          </a:xfrm>
        </p:spPr>
        <p:txBody>
          <a:bodyPr rtlCol="0">
            <a:normAutofit/>
          </a:bodyPr>
          <a:lstStyle>
            <a:lvl1pPr>
              <a:buNone/>
              <a:defRPr/>
            </a:lvl1pPr>
          </a:lstStyle>
          <a:p>
            <a:pPr lvl="0"/>
            <a:endParaRPr lang="en-US" noProof="0" dirty="0"/>
          </a:p>
        </p:txBody>
      </p:sp>
      <p:sp>
        <p:nvSpPr>
          <p:cNvPr id="9" name="Picture Placeholder 4"/>
          <p:cNvSpPr>
            <a:spLocks noGrp="1"/>
          </p:cNvSpPr>
          <p:nvPr>
            <p:ph type="pic" sz="quarter" idx="14"/>
          </p:nvPr>
        </p:nvSpPr>
        <p:spPr>
          <a:xfrm>
            <a:off x="4724400" y="3657600"/>
            <a:ext cx="1981200" cy="2362200"/>
          </a:xfrm>
        </p:spPr>
        <p:txBody>
          <a:bodyPr rtlCol="0">
            <a:normAutofit/>
          </a:bodyPr>
          <a:lstStyle>
            <a:lvl1pPr>
              <a:buNone/>
              <a:defRPr/>
            </a:lvl1pPr>
          </a:lstStyle>
          <a:p>
            <a:pPr lvl="0"/>
            <a:endParaRPr lang="en-US" noProof="0" dirty="0"/>
          </a:p>
        </p:txBody>
      </p:sp>
      <p:sp>
        <p:nvSpPr>
          <p:cNvPr id="11" name="Text Placeholder 10"/>
          <p:cNvSpPr>
            <a:spLocks noGrp="1"/>
          </p:cNvSpPr>
          <p:nvPr>
            <p:ph type="body" sz="quarter" idx="15"/>
          </p:nvPr>
        </p:nvSpPr>
        <p:spPr>
          <a:xfrm>
            <a:off x="2438400" y="1066800"/>
            <a:ext cx="1981200" cy="2362200"/>
          </a:xfrm>
        </p:spPr>
        <p:txBody>
          <a:bodyPr/>
          <a:lstStyle>
            <a:lvl1pPr marL="0" indent="0">
              <a:buNone/>
              <a:defRPr>
                <a:solidFill>
                  <a:srgbClr val="192D4B"/>
                </a:solidFill>
              </a:defRPr>
            </a:lvl1pPr>
          </a:lstStyle>
          <a:p>
            <a:pPr lvl="0"/>
            <a:endParaRPr lang="en-US" dirty="0"/>
          </a:p>
        </p:txBody>
      </p:sp>
      <p:sp>
        <p:nvSpPr>
          <p:cNvPr id="17" name="Picture Placeholder 4"/>
          <p:cNvSpPr>
            <a:spLocks noGrp="1"/>
          </p:cNvSpPr>
          <p:nvPr>
            <p:ph type="pic" sz="quarter" idx="21"/>
          </p:nvPr>
        </p:nvSpPr>
        <p:spPr>
          <a:xfrm>
            <a:off x="4724400" y="1066800"/>
            <a:ext cx="1981200" cy="2362200"/>
          </a:xfrm>
        </p:spPr>
        <p:txBody>
          <a:bodyPr rtlCol="0">
            <a:normAutofit/>
          </a:bodyPr>
          <a:lstStyle>
            <a:lvl1pPr>
              <a:buNone/>
              <a:defRPr/>
            </a:lvl1pPr>
          </a:lstStyle>
          <a:p>
            <a:pPr lvl="0"/>
            <a:endParaRPr lang="en-US" noProof="0" dirty="0"/>
          </a:p>
        </p:txBody>
      </p:sp>
      <p:sp>
        <p:nvSpPr>
          <p:cNvPr id="30" name="Text Placeholder 10"/>
          <p:cNvSpPr>
            <a:spLocks noGrp="1"/>
          </p:cNvSpPr>
          <p:nvPr>
            <p:ph type="body" sz="quarter" idx="22"/>
          </p:nvPr>
        </p:nvSpPr>
        <p:spPr>
          <a:xfrm>
            <a:off x="2438400" y="3657600"/>
            <a:ext cx="1981200" cy="2362200"/>
          </a:xfrm>
        </p:spPr>
        <p:txBody>
          <a:bodyPr/>
          <a:lstStyle>
            <a:lvl1pPr marL="0" indent="0">
              <a:buNone/>
              <a:defRPr>
                <a:solidFill>
                  <a:srgbClr val="192D4B"/>
                </a:solidFill>
              </a:defRPr>
            </a:lvl1pPr>
          </a:lstStyle>
          <a:p>
            <a:pPr lvl="0"/>
            <a:endParaRPr lang="en-US" dirty="0"/>
          </a:p>
        </p:txBody>
      </p:sp>
      <p:sp>
        <p:nvSpPr>
          <p:cNvPr id="31" name="Text Placeholder 10"/>
          <p:cNvSpPr>
            <a:spLocks noGrp="1"/>
          </p:cNvSpPr>
          <p:nvPr>
            <p:ph type="body" sz="quarter" idx="23"/>
          </p:nvPr>
        </p:nvSpPr>
        <p:spPr>
          <a:xfrm>
            <a:off x="6705600" y="3657600"/>
            <a:ext cx="1981200" cy="2362200"/>
          </a:xfrm>
        </p:spPr>
        <p:txBody>
          <a:bodyPr/>
          <a:lstStyle>
            <a:lvl1pPr marL="0" indent="0">
              <a:buNone/>
              <a:defRPr>
                <a:solidFill>
                  <a:srgbClr val="192D4B"/>
                </a:solidFill>
              </a:defRPr>
            </a:lvl1pPr>
          </a:lstStyle>
          <a:p>
            <a:pPr lvl="0"/>
            <a:endParaRPr lang="en-US" dirty="0"/>
          </a:p>
        </p:txBody>
      </p:sp>
      <p:sp>
        <p:nvSpPr>
          <p:cNvPr id="32" name="Text Placeholder 10"/>
          <p:cNvSpPr>
            <a:spLocks noGrp="1"/>
          </p:cNvSpPr>
          <p:nvPr>
            <p:ph type="body" sz="quarter" idx="24"/>
          </p:nvPr>
        </p:nvSpPr>
        <p:spPr>
          <a:xfrm>
            <a:off x="6705600" y="1066800"/>
            <a:ext cx="1981200" cy="2362200"/>
          </a:xfrm>
        </p:spPr>
        <p:txBody>
          <a:bodyPr/>
          <a:lstStyle>
            <a:lvl1pPr marL="0" indent="0">
              <a:buNone/>
              <a:defRPr>
                <a:solidFill>
                  <a:srgbClr val="192D4B"/>
                </a:solidFill>
              </a:defRPr>
            </a:lvl1pPr>
          </a:lstStyle>
          <a:p>
            <a:pPr lvl="0"/>
            <a:endParaRPr lang="en-US" dirty="0"/>
          </a:p>
        </p:txBody>
      </p:sp>
      <p:sp>
        <p:nvSpPr>
          <p:cNvPr id="25" name="Slide Number Placeholder 2"/>
          <p:cNvSpPr>
            <a:spLocks noGrp="1"/>
          </p:cNvSpPr>
          <p:nvPr>
            <p:ph type="sldNum" sz="quarter" idx="25"/>
          </p:nvPr>
        </p:nvSpPr>
        <p:spPr/>
        <p:txBody>
          <a:bodyPr/>
          <a:lstStyle>
            <a:lvl1pPr>
              <a:defRPr/>
            </a:lvl1pPr>
          </a:lstStyle>
          <a:p>
            <a:fld id="{47F1D4EB-181C-47C4-A9A8-54E50CFC0E27}" type="slidenum">
              <a:rPr lang="en-US" altLang="en-US"/>
              <a:pPr/>
              <a:t>‹#›</a:t>
            </a:fld>
            <a:endParaRPr lang="en-US" altLang="en-US"/>
          </a:p>
        </p:txBody>
      </p:sp>
    </p:spTree>
    <p:extLst>
      <p:ext uri="{BB962C8B-B14F-4D97-AF65-F5344CB8AC3E}">
        <p14:creationId xmlns:p14="http://schemas.microsoft.com/office/powerpoint/2010/main" val="260635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cxnSp>
        <p:nvCxnSpPr>
          <p:cNvPr id="6" name="Straight Connector 5"/>
          <p:cNvCxnSpPr/>
          <p:nvPr userDrawn="1"/>
        </p:nvCxnSpPr>
        <p:spPr>
          <a:xfrm rot="5400000">
            <a:off x="-20193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381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19431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22479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42291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62103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00" y="34290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00" y="60198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57200" y="3535363"/>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57200" y="36576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pic>
        <p:nvPicPr>
          <p:cNvPr id="17" name="Picture 15" descr="pptfooter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9975"/>
            <a:ext cx="7010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4"/>
          <p:cNvSpPr>
            <a:spLocks noGrp="1"/>
          </p:cNvSpPr>
          <p:nvPr>
            <p:ph type="pic" sz="quarter" idx="21"/>
          </p:nvPr>
        </p:nvSpPr>
        <p:spPr>
          <a:xfrm>
            <a:off x="457200" y="1066800"/>
            <a:ext cx="8229600" cy="2590800"/>
          </a:xfrm>
        </p:spPr>
        <p:txBody>
          <a:bodyPr rtlCol="0">
            <a:normAutofit/>
          </a:bodyPr>
          <a:lstStyle>
            <a:lvl1pPr>
              <a:buNone/>
              <a:defRPr/>
            </a:lvl1pPr>
          </a:lstStyle>
          <a:p>
            <a:pPr lvl="0"/>
            <a:endParaRPr lang="en-US" noProof="0" dirty="0"/>
          </a:p>
        </p:txBody>
      </p:sp>
      <p:sp>
        <p:nvSpPr>
          <p:cNvPr id="20" name="Text Placeholder 10"/>
          <p:cNvSpPr>
            <a:spLocks noGrp="1"/>
          </p:cNvSpPr>
          <p:nvPr>
            <p:ph type="body" sz="quarter" idx="22"/>
          </p:nvPr>
        </p:nvSpPr>
        <p:spPr>
          <a:xfrm>
            <a:off x="457200" y="3657600"/>
            <a:ext cx="3962400" cy="2362200"/>
          </a:xfrm>
        </p:spPr>
        <p:txBody>
          <a:bodyPr/>
          <a:lstStyle>
            <a:lvl1pPr marL="0" indent="0">
              <a:buNone/>
              <a:defRPr>
                <a:solidFill>
                  <a:srgbClr val="192D4B"/>
                </a:solidFill>
              </a:defRPr>
            </a:lvl1pPr>
          </a:lstStyle>
          <a:p>
            <a:pPr lvl="0"/>
            <a:endParaRPr lang="en-US" dirty="0"/>
          </a:p>
        </p:txBody>
      </p:sp>
      <p:sp>
        <p:nvSpPr>
          <p:cNvPr id="21" name="Text Placeholder 10"/>
          <p:cNvSpPr>
            <a:spLocks noGrp="1"/>
          </p:cNvSpPr>
          <p:nvPr>
            <p:ph type="body" sz="quarter" idx="23"/>
          </p:nvPr>
        </p:nvSpPr>
        <p:spPr>
          <a:xfrm>
            <a:off x="4724400" y="3657600"/>
            <a:ext cx="3962400" cy="2362200"/>
          </a:xfrm>
        </p:spPr>
        <p:txBody>
          <a:bodyPr/>
          <a:lstStyle>
            <a:lvl1pPr marL="0" indent="0">
              <a:buNone/>
              <a:defRPr>
                <a:solidFill>
                  <a:srgbClr val="192D4B"/>
                </a:solidFill>
              </a:defRPr>
            </a:lvl1pPr>
          </a:lstStyle>
          <a:p>
            <a:pPr lvl="0"/>
            <a:endParaRPr lang="en-US" dirty="0"/>
          </a:p>
        </p:txBody>
      </p:sp>
      <p:sp>
        <p:nvSpPr>
          <p:cNvPr id="18" name="Slide Number Placeholder 2"/>
          <p:cNvSpPr>
            <a:spLocks noGrp="1"/>
          </p:cNvSpPr>
          <p:nvPr>
            <p:ph type="sldNum" sz="quarter" idx="24"/>
          </p:nvPr>
        </p:nvSpPr>
        <p:spPr/>
        <p:txBody>
          <a:bodyPr/>
          <a:lstStyle>
            <a:lvl1pPr>
              <a:defRPr/>
            </a:lvl1pPr>
          </a:lstStyle>
          <a:p>
            <a:fld id="{40F76B1B-B310-4A08-BA21-43E44C9B5887}" type="slidenum">
              <a:rPr lang="en-US" altLang="en-US"/>
              <a:pPr/>
              <a:t>‹#›</a:t>
            </a:fld>
            <a:endParaRPr lang="en-US" altLang="en-US"/>
          </a:p>
        </p:txBody>
      </p:sp>
    </p:spTree>
    <p:extLst>
      <p:ext uri="{BB962C8B-B14F-4D97-AF65-F5344CB8AC3E}">
        <p14:creationId xmlns:p14="http://schemas.microsoft.com/office/powerpoint/2010/main" val="238746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cxnSp>
        <p:nvCxnSpPr>
          <p:cNvPr id="4" name="Straight Connector 3"/>
          <p:cNvCxnSpPr/>
          <p:nvPr userDrawn="1"/>
        </p:nvCxnSpPr>
        <p:spPr>
          <a:xfrm rot="5400000">
            <a:off x="-20193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rot="5400000">
            <a:off x="-381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19431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22479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42291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5400000">
            <a:off x="6210300" y="3543300"/>
            <a:ext cx="49530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34290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60198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3535363"/>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00" y="36576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57200" y="1066800"/>
            <a:ext cx="8229600" cy="0"/>
          </a:xfrm>
          <a:prstGeom prst="line">
            <a:avLst/>
          </a:prstGeom>
          <a:ln>
            <a:solidFill>
              <a:srgbClr val="B0AFB1"/>
            </a:solidFill>
          </a:ln>
        </p:spPr>
        <p:style>
          <a:lnRef idx="1">
            <a:schemeClr val="accent1"/>
          </a:lnRef>
          <a:fillRef idx="0">
            <a:schemeClr val="accent1"/>
          </a:fillRef>
          <a:effectRef idx="0">
            <a:schemeClr val="accent1"/>
          </a:effectRef>
          <a:fontRef idx="minor">
            <a:schemeClr val="tx1"/>
          </a:fontRef>
        </p:style>
      </p:cxnSp>
      <p:pic>
        <p:nvPicPr>
          <p:cNvPr id="16" name="Picture 16" descr="pptfooter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49975"/>
            <a:ext cx="7010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22"/>
          </p:nvPr>
        </p:nvSpPr>
        <p:spPr>
          <a:xfrm>
            <a:off x="914400" y="1600200"/>
            <a:ext cx="7315200" cy="3733800"/>
          </a:xfrm>
        </p:spPr>
        <p:txBody>
          <a:bodyPr/>
          <a:lstStyle>
            <a:lvl1pPr marL="0" indent="0">
              <a:buNone/>
              <a:defRPr>
                <a:solidFill>
                  <a:srgbClr val="192D4B"/>
                </a:solidFill>
              </a:defRPr>
            </a:lvl1pPr>
          </a:lstStyle>
          <a:p>
            <a:pPr lvl="0"/>
            <a:endParaRPr lang="en-US" dirty="0"/>
          </a:p>
        </p:txBody>
      </p:sp>
      <p:sp>
        <p:nvSpPr>
          <p:cNvPr id="17" name="Slide Number Placeholder 2"/>
          <p:cNvSpPr>
            <a:spLocks noGrp="1"/>
          </p:cNvSpPr>
          <p:nvPr>
            <p:ph type="sldNum" sz="quarter" idx="23"/>
          </p:nvPr>
        </p:nvSpPr>
        <p:spPr/>
        <p:txBody>
          <a:bodyPr/>
          <a:lstStyle>
            <a:lvl1pPr>
              <a:defRPr/>
            </a:lvl1pPr>
          </a:lstStyle>
          <a:p>
            <a:fld id="{A48A1157-A475-465F-A207-A9FF5BB7D1D9}" type="slidenum">
              <a:rPr lang="en-US" altLang="en-US"/>
              <a:pPr/>
              <a:t>‹#›</a:t>
            </a:fld>
            <a:endParaRPr lang="en-US" altLang="en-US"/>
          </a:p>
        </p:txBody>
      </p:sp>
    </p:spTree>
    <p:extLst>
      <p:ext uri="{BB962C8B-B14F-4D97-AF65-F5344CB8AC3E}">
        <p14:creationId xmlns:p14="http://schemas.microsoft.com/office/powerpoint/2010/main" val="123238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pptfooter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7763"/>
            <a:ext cx="6096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99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19088" y="0"/>
            <a:ext cx="83677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0668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87F39E2-663C-47E3-9CFB-5F182624FFB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rtl="0" eaLnBrk="0" fontAlgn="base" hangingPunct="0">
        <a:spcBef>
          <a:spcPct val="0"/>
        </a:spcBef>
        <a:spcAft>
          <a:spcPct val="0"/>
        </a:spcAft>
        <a:defRPr sz="4400" kern="1200">
          <a:solidFill>
            <a:srgbClr val="B0AFB1"/>
          </a:solidFill>
          <a:latin typeface="Trebuchet MS" pitchFamily="34" charset="0"/>
          <a:ea typeface="ＭＳ Ｐゴシック" panose="020B0600070205080204" pitchFamily="34" charset="-128"/>
          <a:cs typeface="+mj-cs"/>
        </a:defRPr>
      </a:lvl1pPr>
      <a:lvl2pPr algn="l" rtl="0" eaLnBrk="0" fontAlgn="base" hangingPunct="0">
        <a:spcBef>
          <a:spcPct val="0"/>
        </a:spcBef>
        <a:spcAft>
          <a:spcPct val="0"/>
        </a:spcAft>
        <a:defRPr sz="4400">
          <a:solidFill>
            <a:srgbClr val="B0AFB1"/>
          </a:solidFill>
          <a:latin typeface="Trebuchet MS" pitchFamily="34" charset="0"/>
          <a:ea typeface="ＭＳ Ｐゴシック" panose="020B0600070205080204" pitchFamily="34" charset="-128"/>
        </a:defRPr>
      </a:lvl2pPr>
      <a:lvl3pPr algn="l" rtl="0" eaLnBrk="0" fontAlgn="base" hangingPunct="0">
        <a:spcBef>
          <a:spcPct val="0"/>
        </a:spcBef>
        <a:spcAft>
          <a:spcPct val="0"/>
        </a:spcAft>
        <a:defRPr sz="4400">
          <a:solidFill>
            <a:srgbClr val="B0AFB1"/>
          </a:solidFill>
          <a:latin typeface="Trebuchet MS" pitchFamily="34" charset="0"/>
          <a:ea typeface="ＭＳ Ｐゴシック" panose="020B0600070205080204" pitchFamily="34" charset="-128"/>
        </a:defRPr>
      </a:lvl3pPr>
      <a:lvl4pPr algn="l" rtl="0" eaLnBrk="0" fontAlgn="base" hangingPunct="0">
        <a:spcBef>
          <a:spcPct val="0"/>
        </a:spcBef>
        <a:spcAft>
          <a:spcPct val="0"/>
        </a:spcAft>
        <a:defRPr sz="4400">
          <a:solidFill>
            <a:srgbClr val="B0AFB1"/>
          </a:solidFill>
          <a:latin typeface="Trebuchet MS" pitchFamily="34" charset="0"/>
          <a:ea typeface="ＭＳ Ｐゴシック" panose="020B0600070205080204" pitchFamily="34" charset="-128"/>
        </a:defRPr>
      </a:lvl4pPr>
      <a:lvl5pPr algn="l" rtl="0" eaLnBrk="0" fontAlgn="base" hangingPunct="0">
        <a:spcBef>
          <a:spcPct val="0"/>
        </a:spcBef>
        <a:spcAft>
          <a:spcPct val="0"/>
        </a:spcAft>
        <a:defRPr sz="4400">
          <a:solidFill>
            <a:srgbClr val="B0AFB1"/>
          </a:solidFill>
          <a:latin typeface="Trebuchet MS" pitchFamily="34" charset="0"/>
          <a:ea typeface="ＭＳ Ｐゴシック" panose="020B0600070205080204" pitchFamily="34" charset="-128"/>
        </a:defRPr>
      </a:lvl5pPr>
      <a:lvl6pPr marL="457200" algn="l" rtl="0" fontAlgn="base">
        <a:spcBef>
          <a:spcPct val="0"/>
        </a:spcBef>
        <a:spcAft>
          <a:spcPct val="0"/>
        </a:spcAft>
        <a:defRPr sz="4400">
          <a:solidFill>
            <a:srgbClr val="B0AFB1"/>
          </a:solidFill>
          <a:latin typeface="Trebuchet MS" pitchFamily="34" charset="0"/>
        </a:defRPr>
      </a:lvl6pPr>
      <a:lvl7pPr marL="914400" algn="l" rtl="0" fontAlgn="base">
        <a:spcBef>
          <a:spcPct val="0"/>
        </a:spcBef>
        <a:spcAft>
          <a:spcPct val="0"/>
        </a:spcAft>
        <a:defRPr sz="4400">
          <a:solidFill>
            <a:srgbClr val="B0AFB1"/>
          </a:solidFill>
          <a:latin typeface="Trebuchet MS" pitchFamily="34" charset="0"/>
        </a:defRPr>
      </a:lvl7pPr>
      <a:lvl8pPr marL="1371600" algn="l" rtl="0" fontAlgn="base">
        <a:spcBef>
          <a:spcPct val="0"/>
        </a:spcBef>
        <a:spcAft>
          <a:spcPct val="0"/>
        </a:spcAft>
        <a:defRPr sz="4400">
          <a:solidFill>
            <a:srgbClr val="B0AFB1"/>
          </a:solidFill>
          <a:latin typeface="Trebuchet MS" pitchFamily="34" charset="0"/>
        </a:defRPr>
      </a:lvl8pPr>
      <a:lvl9pPr marL="1828800" algn="l" rtl="0" fontAlgn="base">
        <a:spcBef>
          <a:spcPct val="0"/>
        </a:spcBef>
        <a:spcAft>
          <a:spcPct val="0"/>
        </a:spcAft>
        <a:defRPr sz="4400">
          <a:solidFill>
            <a:srgbClr val="B0AFB1"/>
          </a:solidFill>
          <a:latin typeface="Trebuchet MS"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rebuchet MS" pitchFamily="34" charset="0"/>
          <a:ea typeface="ＭＳ Ｐゴシック"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rebuchet MS" pitchFamily="34" charset="0"/>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rebuchet MS" pitchFamily="34" charset="0"/>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rebuchet MS" pitchFamily="34" charset="0"/>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rebuchet MS"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2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gif"/><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6148415-6358-46F5-BC46-2AF05DA572E9}" type="slidenum">
              <a:rPr lang="en-US" altLang="en-US" sz="1200">
                <a:solidFill>
                  <a:srgbClr val="898989"/>
                </a:solidFill>
                <a:latin typeface="Calibri" panose="020F0502020204030204" pitchFamily="34" charset="0"/>
              </a:rPr>
              <a:pPr eaLnBrk="1" hangingPunct="1"/>
              <a:t>1</a:t>
            </a:fld>
            <a:endParaRPr lang="en-US" altLang="en-US" sz="1200">
              <a:solidFill>
                <a:srgbClr val="898989"/>
              </a:solidFill>
              <a:latin typeface="Calibri" panose="020F0502020204030204" pitchFamily="34" charset="0"/>
            </a:endParaRPr>
          </a:p>
        </p:txBody>
      </p:sp>
      <p:sp>
        <p:nvSpPr>
          <p:cNvPr id="15363" name="Title 2"/>
          <p:cNvSpPr>
            <a:spLocks noGrp="1"/>
          </p:cNvSpPr>
          <p:nvPr>
            <p:ph type="ctrTitle"/>
          </p:nvPr>
        </p:nvSpPr>
        <p:spPr>
          <a:xfrm>
            <a:off x="1524000" y="1828800"/>
            <a:ext cx="6934200" cy="860425"/>
          </a:xfrm>
        </p:spPr>
        <p:txBody>
          <a:bodyPr/>
          <a:lstStyle/>
          <a:p>
            <a:pPr eaLnBrk="1" hangingPunct="1"/>
            <a:r>
              <a:rPr lang="en-US" altLang="en-US" dirty="0" smtClean="0">
                <a:solidFill>
                  <a:schemeClr val="tx1"/>
                </a:solidFill>
              </a:rPr>
              <a:t>Lecture </a:t>
            </a:r>
            <a:r>
              <a:rPr lang="en-US" altLang="en-US" dirty="0" smtClean="0">
                <a:solidFill>
                  <a:schemeClr val="tx1"/>
                </a:solidFill>
              </a:rPr>
              <a:t>17:</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Sublinear-time algorithms</a:t>
            </a:r>
            <a:endParaRPr lang="en-US" altLang="en-US" sz="3400" dirty="0" smtClean="0">
              <a:solidFill>
                <a:schemeClr val="tx1"/>
              </a:solidFill>
            </a:endParaRPr>
          </a:p>
        </p:txBody>
      </p:sp>
      <p:sp>
        <p:nvSpPr>
          <p:cNvPr id="4" name="Subtitle 3"/>
          <p:cNvSpPr>
            <a:spLocks noGrp="1"/>
          </p:cNvSpPr>
          <p:nvPr>
            <p:ph type="subTitle" idx="1"/>
          </p:nvPr>
        </p:nvSpPr>
        <p:spPr>
          <a:xfrm>
            <a:off x="4876800" y="152400"/>
            <a:ext cx="4038600" cy="914400"/>
          </a:xfrm>
        </p:spPr>
        <p:txBody>
          <a:bodyPr>
            <a:normAutofit/>
          </a:bodyPr>
          <a:lstStyle/>
          <a:p>
            <a:pPr eaLnBrk="1" hangingPunct="1">
              <a:lnSpc>
                <a:spcPct val="80000"/>
              </a:lnSpc>
            </a:pPr>
            <a:r>
              <a:rPr lang="en-US" altLang="en-US" sz="3600" dirty="0" smtClean="0"/>
              <a:t>COMS E6998-9</a:t>
            </a:r>
            <a:r>
              <a:rPr lang="en-US" altLang="en-US" sz="3600" dirty="0"/>
              <a:t> </a:t>
            </a:r>
            <a:r>
              <a:rPr lang="en-US" altLang="en-US" sz="3600" dirty="0" smtClean="0"/>
              <a:t>F15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attempt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How shall we test uniformity?</a:t>
                </a:r>
              </a:p>
              <a:p>
                <a:pPr lvl="1"/>
                <a:r>
                  <a:rPr lang="en-US" dirty="0" smtClean="0"/>
                  <a:t>Estimate distribution empirically,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𝐷</m:t>
                        </m:r>
                      </m:e>
                    </m:acc>
                  </m:oMath>
                </a14:m>
                <a:endParaRPr lang="en-US" dirty="0" smtClean="0"/>
              </a:p>
              <a:p>
                <a:pPr lvl="1"/>
                <a:r>
                  <a:rPr lang="en-US" dirty="0" smtClean="0"/>
                  <a:t>Compute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𝐷</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𝑈</m:t>
                        </m:r>
                      </m:e>
                      <m:sub>
                        <m:r>
                          <a:rPr lang="en-US" b="0" i="1" dirty="0" smtClean="0">
                            <a:latin typeface="Cambria Math" panose="02040503050406030204" pitchFamily="18" charset="0"/>
                          </a:rPr>
                          <m:t>𝑛</m:t>
                        </m:r>
                      </m:sub>
                    </m:sSub>
                    <m:r>
                      <m:rPr>
                        <m:lit/>
                      </m:rPr>
                      <a:rPr lang="en-US" b="0" i="1" dirty="0" smtClean="0">
                        <a:latin typeface="Cambria Math" panose="02040503050406030204" pitchFamily="18" charset="0"/>
                      </a:rPr>
                      <m:t>||</m:t>
                    </m:r>
                  </m:oMath>
                </a14:m>
                <a:r>
                  <a:rPr lang="en-US" dirty="0" smtClean="0"/>
                  <a:t>…</a:t>
                </a:r>
              </a:p>
              <a:p>
                <a:pPr lvl="1"/>
                <a:r>
                  <a:rPr lang="en-US" dirty="0" smtClean="0"/>
                  <a:t>How many samples do we need?</a:t>
                </a:r>
              </a:p>
              <a:p>
                <a:pPr lvl="2"/>
                <a:r>
                  <a:rPr lang="en-US" dirty="0" smtClean="0"/>
                  <a:t>At least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smtClean="0"/>
                  <a:t> : if half the coordinates are zero, far from uniform!</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𝜒</m:t>
                        </m:r>
                      </m:e>
                      <m:sup>
                        <m:r>
                          <a:rPr lang="en-US" b="0" i="1" smtClean="0">
                            <a:latin typeface="Cambria Math" panose="02040503050406030204" pitchFamily="18" charset="0"/>
                          </a:rPr>
                          <m:t>2</m:t>
                        </m:r>
                      </m:sup>
                    </m:sSup>
                  </m:oMath>
                </a14:m>
                <a:r>
                  <a:rPr lang="en-US" dirty="0" smtClean="0"/>
                  <a:t> test: also </a:t>
                </a:r>
                <a14:m>
                  <m:oMath xmlns:m="http://schemas.openxmlformats.org/officeDocument/2006/math">
                    <m:r>
                      <m:rPr>
                        <m:sty m:val="p"/>
                      </m:rPr>
                      <a:rPr lang="en-US" b="0" i="0" smtClean="0">
                        <a:latin typeface="Cambria Math" panose="02040503050406030204" pitchFamily="18" charset="0"/>
                      </a:rPr>
                      <m:t>Ω</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smtClean="0"/>
                  <a:t> samples</a:t>
                </a:r>
              </a:p>
              <a:p>
                <a:r>
                  <a:rPr lang="en-US" dirty="0" smtClean="0"/>
                  <a:t>Can we do better?</a:t>
                </a:r>
              </a:p>
              <a:p>
                <a:r>
                  <a:rPr lang="en-US" dirty="0" smtClean="0">
                    <a:solidFill>
                      <a:srgbClr val="0070C0"/>
                    </a:solidFill>
                  </a:rPr>
                  <a:t>Theorem:</a:t>
                </a:r>
                <a:r>
                  <a:rPr lang="en-US" dirty="0" smtClean="0"/>
                  <a:t> can test uniformity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𝜖</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m:t>
                    </m:r>
                  </m:oMath>
                </a14:m>
                <a:r>
                  <a:rPr lang="en-US" dirty="0" smtClean="0"/>
                  <a:t> samples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506" r="-1185" b="-115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21AB1FB4-A518-4287-9BB3-7B729E3FFC3E}" type="slidenum">
              <a:rPr lang="en-US" altLang="en-US" smtClean="0"/>
              <a:pPr/>
              <a:t>10</a:t>
            </a:fld>
            <a:endParaRPr lang="en-US" altLang="en-US"/>
          </a:p>
        </p:txBody>
      </p:sp>
    </p:spTree>
    <p:extLst>
      <p:ext uri="{BB962C8B-B14F-4D97-AF65-F5344CB8AC3E}">
        <p14:creationId xmlns:p14="http://schemas.microsoft.com/office/powerpoint/2010/main" val="44307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Uniformity</a:t>
            </a:r>
            <a:endParaRPr lang="en-US" dirty="0"/>
          </a:p>
        </p:txBody>
      </p:sp>
      <p:sp>
        <p:nvSpPr>
          <p:cNvPr id="3" name="Content Placeholder 2"/>
          <p:cNvSpPr>
            <a:spLocks noGrp="1"/>
          </p:cNvSpPr>
          <p:nvPr>
            <p:ph idx="1"/>
          </p:nvPr>
        </p:nvSpPr>
        <p:spPr>
          <a:xfrm>
            <a:off x="457200" y="914400"/>
            <a:ext cx="4953000" cy="5257800"/>
          </a:xfrm>
        </p:spPr>
        <p:txBody>
          <a:bodyPr/>
          <a:lstStyle/>
          <a:p>
            <a:r>
              <a:rPr lang="en-US" dirty="0"/>
              <a:t>Counts the number of collisions</a:t>
            </a:r>
          </a:p>
          <a:p>
            <a:r>
              <a:rPr lang="en-US" dirty="0"/>
              <a:t>Intuition:</a:t>
            </a:r>
          </a:p>
          <a:p>
            <a:pPr lvl="1"/>
            <a:r>
              <a:rPr lang="en-US" dirty="0"/>
              <a:t>If not uniform, more likely to have more collisions</a:t>
            </a:r>
          </a:p>
          <a:p>
            <a:endParaRPr lang="en-US" dirty="0"/>
          </a:p>
        </p:txBody>
      </p:sp>
      <p:sp>
        <p:nvSpPr>
          <p:cNvPr id="4" name="Slide Number Placeholder 3"/>
          <p:cNvSpPr>
            <a:spLocks noGrp="1"/>
          </p:cNvSpPr>
          <p:nvPr>
            <p:ph type="sldNum" sz="quarter" idx="10"/>
          </p:nvPr>
        </p:nvSpPr>
        <p:spPr/>
        <p:txBody>
          <a:bodyPr/>
          <a:lstStyle/>
          <a:p>
            <a:fld id="{21AB1FB4-A518-4287-9BB3-7B729E3FFC3E}" type="slidenum">
              <a:rPr lang="en-US" altLang="en-US" smtClean="0"/>
              <a:pPr/>
              <a:t>11</a:t>
            </a:fld>
            <a:endParaRPr lang="en-US" altLang="en-US"/>
          </a:p>
        </p:txBody>
      </p:sp>
      <mc:AlternateContent xmlns:mc="http://schemas.openxmlformats.org/markup-compatibility/2006" xmlns:a14="http://schemas.microsoft.com/office/drawing/2010/main">
        <mc:Choice Requires="a14">
          <p:sp>
            <p:nvSpPr>
              <p:cNvPr id="7" name="Rectangle 6"/>
              <p:cNvSpPr/>
              <p:nvPr/>
            </p:nvSpPr>
            <p:spPr>
              <a:xfrm>
                <a:off x="5562600" y="762001"/>
                <a:ext cx="3429000" cy="434339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cs typeface="Consolas" pitchFamily="49" charset="0"/>
                  </a:rPr>
                  <a:t>Algorithm </a:t>
                </a:r>
                <a:r>
                  <a:rPr lang="en-US" sz="2000" dirty="0">
                    <a:solidFill>
                      <a:schemeClr val="tx1"/>
                    </a:solidFill>
                    <a:cs typeface="Consolas" pitchFamily="49" charset="0"/>
                  </a:rPr>
                  <a:t>UNIFORM:</a:t>
                </a:r>
              </a:p>
              <a:p>
                <a:endParaRPr lang="en-US" sz="2000" dirty="0">
                  <a:solidFill>
                    <a:schemeClr val="tx1"/>
                  </a:solidFill>
                  <a:cs typeface="Consolas" pitchFamily="49" charset="0"/>
                </a:endParaRPr>
              </a:p>
              <a:p>
                <a:r>
                  <a:rPr lang="en-US" sz="2000" dirty="0">
                    <a:solidFill>
                      <a:schemeClr val="tx1"/>
                    </a:solidFill>
                    <a:cs typeface="Consolas" pitchFamily="49" charset="0"/>
                  </a:rPr>
                  <a:t>Input: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𝑛</m:t>
                    </m:r>
                    <m:r>
                      <a:rPr lang="en-US" sz="2000" i="1" dirty="0" smtClean="0">
                        <a:solidFill>
                          <a:schemeClr val="tx1"/>
                        </a:solidFill>
                        <a:latin typeface="Cambria Math" panose="02040503050406030204" pitchFamily="18" charset="0"/>
                        <a:cs typeface="Consolas" pitchFamily="49" charset="0"/>
                      </a:rPr>
                      <m:t>, </m:t>
                    </m:r>
                    <m:r>
                      <a:rPr lang="en-US" sz="2000" i="1" dirty="0" smtClean="0">
                        <a:solidFill>
                          <a:schemeClr val="tx1"/>
                        </a:solidFill>
                        <a:latin typeface="Cambria Math" panose="02040503050406030204" pitchFamily="18" charset="0"/>
                        <a:cs typeface="Consolas" pitchFamily="49" charset="0"/>
                      </a:rPr>
                      <m:t>𝑚</m:t>
                    </m:r>
                    <m:r>
                      <a:rPr lang="en-US" sz="2000" i="1" dirty="0" smtClean="0">
                        <a:solidFill>
                          <a:schemeClr val="tx1"/>
                        </a:solidFill>
                        <a:latin typeface="Cambria Math" panose="02040503050406030204" pitchFamily="18" charset="0"/>
                        <a:cs typeface="Consolas" pitchFamily="49" charset="0"/>
                      </a:rPr>
                      <m:t>, </m:t>
                    </m:r>
                    <m:sSub>
                      <m:sSubPr>
                        <m:ctrlPr>
                          <a:rPr lang="en-US" sz="2000" b="0" i="1" dirty="0" smtClean="0">
                            <a:solidFill>
                              <a:schemeClr val="tx1"/>
                            </a:solidFill>
                            <a:latin typeface="Cambria Math" panose="02040503050406030204" pitchFamily="18" charset="0"/>
                            <a:cs typeface="Consolas" pitchFamily="49" charset="0"/>
                          </a:rPr>
                        </m:ctrlPr>
                      </m:sSubPr>
                      <m:e>
                        <m:r>
                          <a:rPr lang="en-US" sz="2000" b="0" i="1" dirty="0" smtClean="0">
                            <a:solidFill>
                              <a:schemeClr val="tx1"/>
                            </a:solidFill>
                            <a:latin typeface="Cambria Math" panose="02040503050406030204" pitchFamily="18" charset="0"/>
                            <a:cs typeface="Consolas" pitchFamily="49" charset="0"/>
                          </a:rPr>
                          <m:t>𝑥</m:t>
                        </m:r>
                      </m:e>
                      <m:sub>
                        <m:r>
                          <a:rPr lang="en-US" sz="2000" b="0" i="1" dirty="0" smtClean="0">
                            <a:solidFill>
                              <a:schemeClr val="tx1"/>
                            </a:solidFill>
                            <a:latin typeface="Cambria Math" panose="02040503050406030204" pitchFamily="18" charset="0"/>
                            <a:cs typeface="Consolas" pitchFamily="49" charset="0"/>
                          </a:rPr>
                          <m:t>1</m:t>
                        </m:r>
                      </m:sub>
                    </m:sSub>
                    <m:r>
                      <a:rPr lang="en-US" sz="2000" b="0" i="1" dirty="0" smtClean="0">
                        <a:solidFill>
                          <a:schemeClr val="tx1"/>
                        </a:solidFill>
                        <a:latin typeface="Cambria Math" panose="02040503050406030204" pitchFamily="18" charset="0"/>
                        <a:cs typeface="Consolas" pitchFamily="49" charset="0"/>
                      </a:rPr>
                      <m:t>,…</m:t>
                    </m:r>
                    <m:sSub>
                      <m:sSubPr>
                        <m:ctrlPr>
                          <a:rPr lang="en-US" sz="2000" b="0" i="1" dirty="0" smtClean="0">
                            <a:solidFill>
                              <a:schemeClr val="tx1"/>
                            </a:solidFill>
                            <a:latin typeface="Cambria Math" panose="02040503050406030204" pitchFamily="18" charset="0"/>
                            <a:cs typeface="Consolas" pitchFamily="49" charset="0"/>
                          </a:rPr>
                        </m:ctrlPr>
                      </m:sSubPr>
                      <m:e>
                        <m:r>
                          <a:rPr lang="en-US" sz="2000" b="0" i="1" dirty="0" smtClean="0">
                            <a:solidFill>
                              <a:schemeClr val="tx1"/>
                            </a:solidFill>
                            <a:latin typeface="Cambria Math" panose="02040503050406030204" pitchFamily="18" charset="0"/>
                            <a:cs typeface="Consolas" pitchFamily="49" charset="0"/>
                          </a:rPr>
                          <m:t>𝑥</m:t>
                        </m:r>
                      </m:e>
                      <m:sub>
                        <m:r>
                          <a:rPr lang="en-US" sz="2000" b="0" i="1" dirty="0" smtClean="0">
                            <a:solidFill>
                              <a:schemeClr val="tx1"/>
                            </a:solidFill>
                            <a:latin typeface="Cambria Math" panose="02040503050406030204" pitchFamily="18" charset="0"/>
                            <a:cs typeface="Consolas" pitchFamily="49" charset="0"/>
                          </a:rPr>
                          <m:t>𝑚</m:t>
                        </m:r>
                      </m:sub>
                    </m:sSub>
                  </m:oMath>
                </a14:m>
                <a:endParaRPr lang="en-US" sz="2000" dirty="0">
                  <a:solidFill>
                    <a:schemeClr val="tx1"/>
                  </a:solidFill>
                  <a:cs typeface="Consolas" pitchFamily="49" charset="0"/>
                </a:endParaRPr>
              </a:p>
              <a:p>
                <a:r>
                  <a:rPr lang="en-US" sz="2000" dirty="0">
                    <a:solidFill>
                      <a:schemeClr val="tx1"/>
                    </a:solidFill>
                    <a:cs typeface="Consolas" pitchFamily="49" charset="0"/>
                  </a:rPr>
                  <a: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oMath>
                </a14:m>
                <a:r>
                  <a:rPr lang="en-US" sz="2000" dirty="0" smtClean="0">
                    <a:solidFill>
                      <a:schemeClr val="tx1"/>
                    </a:solidFill>
                    <a:cs typeface="Consolas" pitchFamily="49" charset="0"/>
                  </a:rPr>
                  <a:t> = </a:t>
                </a:r>
                <a:r>
                  <a:rPr lang="en-US" sz="2000" dirty="0">
                    <a:solidFill>
                      <a:schemeClr val="tx1"/>
                    </a:solidFill>
                    <a:cs typeface="Consolas" pitchFamily="49" charset="0"/>
                  </a:rPr>
                  <a:t>0;</a:t>
                </a:r>
              </a:p>
              <a:p>
                <a:r>
                  <a:rPr lang="en-US" sz="2000" dirty="0">
                    <a:solidFill>
                      <a:schemeClr val="tx1"/>
                    </a:solidFill>
                    <a:cs typeface="Consolas" pitchFamily="49" charset="0"/>
                  </a:rPr>
                  <a:t>  for(</a:t>
                </a:r>
                <a:r>
                  <a:rPr lang="en-US" sz="2000" dirty="0" err="1">
                    <a:solidFill>
                      <a:schemeClr val="tx1"/>
                    </a:solidFill>
                    <a:cs typeface="Consolas" pitchFamily="49" charset="0"/>
                  </a:rPr>
                  <a:t>i</a:t>
                </a:r>
                <a:r>
                  <a:rPr lang="en-US" sz="2000" dirty="0">
                    <a:solidFill>
                      <a:schemeClr val="tx1"/>
                    </a:solidFill>
                    <a:cs typeface="Consolas" pitchFamily="49" charset="0"/>
                  </a:rPr>
                  <a:t>=0; </a:t>
                </a:r>
                <a:r>
                  <a:rPr lang="en-US" sz="2000" dirty="0" err="1">
                    <a:solidFill>
                      <a:schemeClr val="tx1"/>
                    </a:solidFill>
                    <a:cs typeface="Consolas" pitchFamily="49" charset="0"/>
                  </a:rPr>
                  <a:t>i</a:t>
                </a:r>
                <a:r>
                  <a:rPr lang="en-US" sz="2000" dirty="0">
                    <a:solidFill>
                      <a:schemeClr val="tx1"/>
                    </a:solidFill>
                    <a:cs typeface="Consolas" pitchFamily="49" charset="0"/>
                  </a:rPr>
                  <a:t>&lt;m; </a:t>
                </a:r>
                <a:r>
                  <a:rPr lang="en-US" sz="2000" dirty="0" err="1">
                    <a:solidFill>
                      <a:schemeClr val="tx1"/>
                    </a:solidFill>
                    <a:cs typeface="Consolas" pitchFamily="49" charset="0"/>
                  </a:rPr>
                  <a:t>i</a:t>
                </a:r>
                <a:r>
                  <a:rPr lang="en-US" sz="2000" dirty="0">
                    <a:solidFill>
                      <a:schemeClr val="tx1"/>
                    </a:solidFill>
                    <a:cs typeface="Consolas" pitchFamily="49" charset="0"/>
                  </a:rPr>
                  <a:t>++)</a:t>
                </a:r>
              </a:p>
              <a:p>
                <a:r>
                  <a:rPr lang="en-US" sz="2000" dirty="0">
                    <a:solidFill>
                      <a:schemeClr val="tx1"/>
                    </a:solidFill>
                    <a:cs typeface="Consolas" pitchFamily="49" charset="0"/>
                  </a:rPr>
                  <a:t>    for(j=i+1; j&lt;m; </a:t>
                </a:r>
                <a:r>
                  <a:rPr lang="en-US" sz="2000" dirty="0" err="1">
                    <a:solidFill>
                      <a:schemeClr val="tx1"/>
                    </a:solidFill>
                    <a:cs typeface="Consolas" pitchFamily="49" charset="0"/>
                  </a:rPr>
                  <a:t>j++</a:t>
                </a:r>
                <a:r>
                  <a:rPr lang="en-US" sz="2000" dirty="0">
                    <a:solidFill>
                      <a:schemeClr val="tx1"/>
                    </a:solidFill>
                    <a:cs typeface="Consolas" pitchFamily="49" charset="0"/>
                  </a:rPr>
                  <a:t>)</a:t>
                </a:r>
              </a:p>
              <a:p>
                <a:r>
                  <a:rPr lang="en-US" sz="2000" dirty="0">
                    <a:solidFill>
                      <a:schemeClr val="tx1"/>
                    </a:solidFill>
                    <a:cs typeface="Consolas" pitchFamily="49" charset="0"/>
                  </a:rPr>
                  <a:t>      if </a:t>
                </a:r>
                <a:r>
                  <a:rPr lang="en-US" sz="2000" dirty="0" smtClean="0">
                    <a:solidFill>
                      <a:schemeClr val="tx1"/>
                    </a:solidFill>
                    <a:cs typeface="Consolas" pitchFamily="49" charset="0"/>
                  </a:rPr>
                  <a:t>(</a:t>
                </a:r>
                <a14:m>
                  <m:oMath xmlns:m="http://schemas.openxmlformats.org/officeDocument/2006/math">
                    <m:sSub>
                      <m:sSubPr>
                        <m:ctrlPr>
                          <a:rPr lang="en-US" sz="2000" b="0" i="1" smtClean="0">
                            <a:solidFill>
                              <a:schemeClr val="tx1"/>
                            </a:solidFill>
                            <a:latin typeface="Cambria Math" panose="02040503050406030204" pitchFamily="18" charset="0"/>
                            <a:cs typeface="Consolas" pitchFamily="49" charset="0"/>
                          </a:rPr>
                        </m:ctrlPr>
                      </m:sSubPr>
                      <m:e>
                        <m:r>
                          <a:rPr lang="en-US" sz="2000" b="0" i="1" smtClean="0">
                            <a:solidFill>
                              <a:schemeClr val="tx1"/>
                            </a:solidFill>
                            <a:latin typeface="Cambria Math" panose="02040503050406030204" pitchFamily="18" charset="0"/>
                            <a:cs typeface="Consolas" pitchFamily="49" charset="0"/>
                          </a:rPr>
                          <m:t>𝑥</m:t>
                        </m:r>
                      </m:e>
                      <m:sub>
                        <m:r>
                          <a:rPr lang="en-US" sz="2000" b="0" i="1" smtClean="0">
                            <a:solidFill>
                              <a:schemeClr val="tx1"/>
                            </a:solidFill>
                            <a:latin typeface="Cambria Math" panose="02040503050406030204" pitchFamily="18" charset="0"/>
                            <a:cs typeface="Consolas" pitchFamily="49" charset="0"/>
                          </a:rPr>
                          <m:t>𝑖</m:t>
                        </m:r>
                      </m:sub>
                    </m:sSub>
                    <m:r>
                      <a:rPr lang="en-US" sz="2000" b="0" i="1" smtClean="0">
                        <a:solidFill>
                          <a:schemeClr val="tx1"/>
                        </a:solidFill>
                        <a:latin typeface="Cambria Math" panose="02040503050406030204" pitchFamily="18" charset="0"/>
                        <a:cs typeface="Consolas" pitchFamily="49" charset="0"/>
                      </a:rPr>
                      <m:t>=</m:t>
                    </m:r>
                    <m:sSub>
                      <m:sSubPr>
                        <m:ctrlPr>
                          <a:rPr lang="en-US" sz="2000" b="0" i="1" smtClean="0">
                            <a:solidFill>
                              <a:schemeClr val="tx1"/>
                            </a:solidFill>
                            <a:latin typeface="Cambria Math" panose="02040503050406030204" pitchFamily="18" charset="0"/>
                            <a:cs typeface="Consolas" pitchFamily="49" charset="0"/>
                          </a:rPr>
                        </m:ctrlPr>
                      </m:sSubPr>
                      <m:e>
                        <m:r>
                          <a:rPr lang="en-US" sz="2000" b="0" i="1" smtClean="0">
                            <a:solidFill>
                              <a:schemeClr val="tx1"/>
                            </a:solidFill>
                            <a:latin typeface="Cambria Math" panose="02040503050406030204" pitchFamily="18" charset="0"/>
                            <a:cs typeface="Consolas" pitchFamily="49" charset="0"/>
                          </a:rPr>
                          <m:t>𝑥</m:t>
                        </m:r>
                      </m:e>
                      <m:sub>
                        <m:r>
                          <a:rPr lang="en-US" sz="2000" b="0" i="1" smtClean="0">
                            <a:solidFill>
                              <a:schemeClr val="tx1"/>
                            </a:solidFill>
                            <a:latin typeface="Cambria Math" panose="02040503050406030204" pitchFamily="18" charset="0"/>
                            <a:cs typeface="Consolas" pitchFamily="49" charset="0"/>
                          </a:rPr>
                          <m:t>𝑗</m:t>
                        </m:r>
                      </m:sub>
                    </m:sSub>
                  </m:oMath>
                </a14:m>
                <a:r>
                  <a:rPr lang="en-US" sz="2000" dirty="0" smtClean="0">
                    <a:solidFill>
                      <a:schemeClr val="tx1"/>
                    </a:solidFill>
                    <a:cs typeface="Consolas" pitchFamily="49" charset="0"/>
                  </a:rPr>
                  <a:t>)</a:t>
                </a:r>
                <a:endParaRPr lang="en-US" sz="2000" dirty="0">
                  <a:solidFill>
                    <a:schemeClr val="tx1"/>
                  </a:solidFill>
                  <a:cs typeface="Consolas" pitchFamily="49" charset="0"/>
                </a:endParaRPr>
              </a:p>
              <a:p>
                <a:r>
                  <a:rPr lang="en-US" sz="2000" dirty="0">
                    <a:solidFill>
                      <a:schemeClr val="tx1"/>
                    </a:solidFill>
                    <a:cs typeface="Consolas" pitchFamily="49" charset="0"/>
                  </a:rPr>
                  <a: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oMath>
                </a14:m>
                <a:r>
                  <a:rPr lang="en-US" sz="2000" dirty="0" smtClean="0">
                    <a:solidFill>
                      <a:schemeClr val="tx1"/>
                    </a:solidFill>
                    <a:cs typeface="Consolas" pitchFamily="49" charset="0"/>
                  </a:rPr>
                  <a:t>++;</a:t>
                </a:r>
                <a:endParaRPr lang="en-US" sz="2000" dirty="0">
                  <a:solidFill>
                    <a:schemeClr val="tx1"/>
                  </a:solidFill>
                  <a:cs typeface="Consolas" pitchFamily="49" charset="0"/>
                </a:endParaRPr>
              </a:p>
              <a:p>
                <a:endParaRPr lang="en-US" sz="2000" dirty="0">
                  <a:solidFill>
                    <a:schemeClr val="tx1"/>
                  </a:solidFill>
                  <a:cs typeface="Consolas" pitchFamily="49" charset="0"/>
                </a:endParaRPr>
              </a:p>
              <a:p>
                <a:r>
                  <a:rPr lang="en-US" sz="2000" dirty="0">
                    <a:solidFill>
                      <a:schemeClr val="tx1"/>
                    </a:solidFill>
                    <a:cs typeface="Consolas" pitchFamily="49" charset="0"/>
                  </a:rPr>
                  <a:t>  if </a:t>
                </a:r>
                <a:r>
                  <a:rPr lang="en-US" sz="2000" dirty="0" smtClean="0">
                    <a:solidFill>
                      <a:schemeClr val="tx1"/>
                    </a:solidFill>
                    <a:cs typeface="Consolas" pitchFamily="49" charset="0"/>
                  </a:rPr>
                  <a:t>(</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r>
                      <a:rPr lang="en-US" sz="2000" i="1" dirty="0" smtClean="0">
                        <a:solidFill>
                          <a:schemeClr val="tx1"/>
                        </a:solidFill>
                        <a:latin typeface="Cambria Math" panose="02040503050406030204" pitchFamily="18" charset="0"/>
                        <a:cs typeface="Consolas" pitchFamily="49" charset="0"/>
                      </a:rPr>
                      <m:t>&lt;</m:t>
                    </m:r>
                    <m:r>
                      <a:rPr lang="en-US" sz="2000" b="0" i="1" dirty="0" smtClean="0">
                        <a:solidFill>
                          <a:schemeClr val="tx1"/>
                        </a:solidFill>
                        <a:latin typeface="Cambria Math" panose="02040503050406030204" pitchFamily="18" charset="0"/>
                        <a:cs typeface="Consolas" pitchFamily="49" charset="0"/>
                      </a:rPr>
                      <m:t>𝑎</m:t>
                    </m:r>
                    <m:r>
                      <a:rPr lang="en-US" sz="2000" b="0" i="1" dirty="0" smtClean="0">
                        <a:solidFill>
                          <a:schemeClr val="tx1"/>
                        </a:solidFill>
                        <a:latin typeface="Cambria Math" panose="02040503050406030204" pitchFamily="18" charset="0"/>
                        <a:cs typeface="Consolas" pitchFamily="49" charset="0"/>
                      </a:rPr>
                      <m:t>⋅</m:t>
                    </m:r>
                    <m:sSup>
                      <m:sSupPr>
                        <m:ctrlPr>
                          <a:rPr lang="en-US" sz="2000" b="0" i="1" dirty="0" smtClean="0">
                            <a:solidFill>
                              <a:schemeClr val="tx1"/>
                            </a:solidFill>
                            <a:latin typeface="Cambria Math" panose="02040503050406030204" pitchFamily="18" charset="0"/>
                            <a:cs typeface="Consolas" pitchFamily="49" charset="0"/>
                          </a:rPr>
                        </m:ctrlPr>
                      </m:sSupPr>
                      <m:e>
                        <m:r>
                          <a:rPr lang="en-US" sz="2000" i="1" dirty="0" smtClean="0">
                            <a:solidFill>
                              <a:schemeClr val="tx1"/>
                            </a:solidFill>
                            <a:latin typeface="Cambria Math" panose="02040503050406030204" pitchFamily="18" charset="0"/>
                            <a:cs typeface="Consolas" pitchFamily="49" charset="0"/>
                          </a:rPr>
                          <m:t>𝑚</m:t>
                        </m:r>
                      </m:e>
                      <m:sup>
                        <m:r>
                          <a:rPr lang="en-US" sz="2000" b="0" i="1" dirty="0" smtClean="0">
                            <a:solidFill>
                              <a:schemeClr val="tx1"/>
                            </a:solidFill>
                            <a:latin typeface="Cambria Math" panose="02040503050406030204" pitchFamily="18" charset="0"/>
                            <a:cs typeface="Consolas" pitchFamily="49" charset="0"/>
                          </a:rPr>
                          <m:t>2</m:t>
                        </m:r>
                      </m:sup>
                    </m:sSup>
                    <m:r>
                      <a:rPr lang="en-US" sz="2000" i="1" dirty="0" smtClean="0">
                        <a:solidFill>
                          <a:schemeClr val="tx1"/>
                        </a:solidFill>
                        <a:latin typeface="Cambria Math" panose="02040503050406030204" pitchFamily="18" charset="0"/>
                        <a:cs typeface="Consolas" pitchFamily="49" charset="0"/>
                      </a:rPr>
                      <m:t>/</m:t>
                    </m:r>
                    <m:r>
                      <a:rPr lang="en-US" sz="2000" i="1" dirty="0" smtClean="0">
                        <a:solidFill>
                          <a:schemeClr val="tx1"/>
                        </a:solidFill>
                        <a:latin typeface="Cambria Math" panose="02040503050406030204" pitchFamily="18" charset="0"/>
                        <a:cs typeface="Consolas" pitchFamily="49" charset="0"/>
                      </a:rPr>
                      <m:t>𝑛</m:t>
                    </m:r>
                  </m:oMath>
                </a14:m>
                <a:r>
                  <a:rPr lang="en-US" sz="2000" dirty="0">
                    <a:solidFill>
                      <a:schemeClr val="tx1"/>
                    </a:solidFill>
                    <a:cs typeface="Consolas" pitchFamily="49" charset="0"/>
                  </a:rPr>
                  <a:t>)</a:t>
                </a:r>
              </a:p>
              <a:p>
                <a:r>
                  <a:rPr lang="en-US" sz="2000" dirty="0">
                    <a:solidFill>
                      <a:schemeClr val="tx1"/>
                    </a:solidFill>
                    <a:cs typeface="Consolas" pitchFamily="49" charset="0"/>
                  </a:rPr>
                  <a:t>    return “Uniform”;</a:t>
                </a:r>
              </a:p>
              <a:p>
                <a:r>
                  <a:rPr lang="en-US" sz="2000" dirty="0">
                    <a:solidFill>
                      <a:schemeClr val="tx1"/>
                    </a:solidFill>
                    <a:cs typeface="Consolas" pitchFamily="49" charset="0"/>
                  </a:rPr>
                  <a:t>  else</a:t>
                </a:r>
              </a:p>
              <a:p>
                <a:r>
                  <a:rPr lang="en-US" sz="2000" dirty="0">
                    <a:solidFill>
                      <a:schemeClr val="tx1"/>
                    </a:solidFill>
                    <a:cs typeface="Consolas" pitchFamily="49" charset="0"/>
                  </a:rPr>
                  <a:t>    return “Not uniform”;</a:t>
                </a:r>
              </a:p>
              <a:p>
                <a:r>
                  <a:rPr lang="en-US" sz="2000" dirty="0">
                    <a:solidFill>
                      <a:schemeClr val="tx1"/>
                    </a:solidFill>
                    <a:cs typeface="Consolas" pitchFamily="49" charset="0"/>
                  </a:rPr>
                  <a:t>// </a:t>
                </a:r>
                <a14:m>
                  <m:oMath xmlns:m="http://schemas.openxmlformats.org/officeDocument/2006/math">
                    <m:r>
                      <a:rPr lang="en-US" sz="2000" b="0" i="1" smtClean="0">
                        <a:solidFill>
                          <a:schemeClr val="tx1"/>
                        </a:solidFill>
                        <a:latin typeface="Cambria Math" panose="02040503050406030204" pitchFamily="18" charset="0"/>
                        <a:cs typeface="Consolas" pitchFamily="49" charset="0"/>
                      </a:rPr>
                      <m:t>𝑎</m:t>
                    </m:r>
                  </m:oMath>
                </a14:m>
                <a:r>
                  <a:rPr lang="en-US" sz="2000" dirty="0" smtClean="0">
                    <a:solidFill>
                      <a:schemeClr val="tx1"/>
                    </a:solidFill>
                    <a:cs typeface="Consolas" pitchFamily="49" charset="0"/>
                  </a:rPr>
                  <a:t>: </a:t>
                </a:r>
                <a:r>
                  <a:rPr lang="en-US" sz="2000" dirty="0">
                    <a:solidFill>
                      <a:schemeClr val="tx1"/>
                    </a:solidFill>
                    <a:cs typeface="Consolas" pitchFamily="49" charset="0"/>
                  </a:rPr>
                  <a:t>constant dependent on </a:t>
                </a:r>
                <a14:m>
                  <m:oMath xmlns:m="http://schemas.openxmlformats.org/officeDocument/2006/math">
                    <m:r>
                      <a:rPr lang="en-US" sz="2000" i="1" dirty="0" smtClean="0">
                        <a:solidFill>
                          <a:schemeClr val="tx1"/>
                        </a:solidFill>
                        <a:latin typeface="Cambria Math" panose="02040503050406030204" pitchFamily="18" charset="0"/>
                        <a:sym typeface="Symbol"/>
                      </a:rPr>
                      <m:t></m:t>
                    </m:r>
                  </m:oMath>
                </a14:m>
                <a:endParaRPr lang="en-US" sz="2000" dirty="0">
                  <a:solidFill>
                    <a:schemeClr val="tx1"/>
                  </a:solidFill>
                  <a:cs typeface="Consolas" pitchFamily="49"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562600" y="762001"/>
                <a:ext cx="3429000" cy="4343399"/>
              </a:xfrm>
              <a:prstGeom prst="rect">
                <a:avLst/>
              </a:prstGeom>
              <a:blipFill rotWithShape="0">
                <a:blip r:embed="rId2"/>
                <a:stretch>
                  <a:fillRect l="-1590" t="-976" b="-2650"/>
                </a:stretch>
              </a:blipFill>
            </p:spPr>
            <p:txBody>
              <a:bodyPr/>
              <a:lstStyle/>
              <a:p>
                <a:r>
                  <a:rPr lang="en-US">
                    <a:noFill/>
                  </a:rPr>
                  <a:t> </a:t>
                </a:r>
              </a:p>
            </p:txBody>
          </p:sp>
        </mc:Fallback>
      </mc:AlternateContent>
      <p:grpSp>
        <p:nvGrpSpPr>
          <p:cNvPr id="8" name="Group 7"/>
          <p:cNvGrpSpPr/>
          <p:nvPr/>
        </p:nvGrpSpPr>
        <p:grpSpPr>
          <a:xfrm>
            <a:off x="914400" y="5029201"/>
            <a:ext cx="2971800" cy="470595"/>
            <a:chOff x="914400" y="4171950"/>
            <a:chExt cx="2971800" cy="470595"/>
          </a:xfrm>
        </p:grpSpPr>
        <p:cxnSp>
          <p:nvCxnSpPr>
            <p:cNvPr id="9" name="Straight Connector 8"/>
            <p:cNvCxnSpPr/>
            <p:nvPr/>
          </p:nvCxnSpPr>
          <p:spPr>
            <a:xfrm>
              <a:off x="914400" y="4642545"/>
              <a:ext cx="2971800" cy="0"/>
            </a:xfrm>
            <a:prstGeom prst="line">
              <a:avLst/>
            </a:prstGeom>
            <a:ln w="50800" cmpd="sng"/>
          </p:spPr>
          <p:style>
            <a:lnRef idx="1">
              <a:schemeClr val="dk1"/>
            </a:lnRef>
            <a:fillRef idx="0">
              <a:schemeClr val="dk1"/>
            </a:fillRef>
            <a:effectRef idx="0">
              <a:schemeClr val="dk1"/>
            </a:effectRef>
            <a:fontRef idx="minor">
              <a:schemeClr val="tx1"/>
            </a:fontRef>
          </p:style>
        </p:cxnSp>
        <p:sp>
          <p:nvSpPr>
            <p:cNvPr id="10" name="Rectangle 9"/>
            <p:cNvSpPr/>
            <p:nvPr/>
          </p:nvSpPr>
          <p:spPr bwMode="auto">
            <a:xfrm>
              <a:off x="914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1295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1676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2057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2438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2819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3200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81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grpSp>
        <p:nvGrpSpPr>
          <p:cNvPr id="18" name="Group 17"/>
          <p:cNvGrpSpPr/>
          <p:nvPr/>
        </p:nvGrpSpPr>
        <p:grpSpPr>
          <a:xfrm>
            <a:off x="914400" y="5562600"/>
            <a:ext cx="2971800" cy="369332"/>
            <a:chOff x="914400" y="4705350"/>
            <a:chExt cx="2971800" cy="369332"/>
          </a:xfrm>
        </p:grpSpPr>
        <p:sp>
          <p:nvSpPr>
            <p:cNvPr id="19" name="TextBox 18"/>
            <p:cNvSpPr txBox="1"/>
            <p:nvPr/>
          </p:nvSpPr>
          <p:spPr>
            <a:xfrm>
              <a:off x="914400" y="4705350"/>
              <a:ext cx="312906" cy="369332"/>
            </a:xfrm>
            <a:prstGeom prst="rect">
              <a:avLst/>
            </a:prstGeom>
            <a:noFill/>
          </p:spPr>
          <p:txBody>
            <a:bodyPr wrap="none" rtlCol="0">
              <a:spAutoFit/>
            </a:bodyPr>
            <a:lstStyle/>
            <a:p>
              <a:r>
                <a:rPr lang="en-US" dirty="0" smtClean="0">
                  <a:solidFill>
                    <a:schemeClr val="bg1"/>
                  </a:solidFill>
                </a:rPr>
                <a:t>1</a:t>
              </a:r>
            </a:p>
          </p:txBody>
        </p:sp>
        <p:sp>
          <p:nvSpPr>
            <p:cNvPr id="20" name="TextBox 19"/>
            <p:cNvSpPr txBox="1"/>
            <p:nvPr/>
          </p:nvSpPr>
          <p:spPr>
            <a:xfrm>
              <a:off x="1287294" y="4705350"/>
              <a:ext cx="312906" cy="369332"/>
            </a:xfrm>
            <a:prstGeom prst="rect">
              <a:avLst/>
            </a:prstGeom>
            <a:noFill/>
          </p:spPr>
          <p:txBody>
            <a:bodyPr wrap="none" rtlCol="0">
              <a:spAutoFit/>
            </a:bodyPr>
            <a:lstStyle/>
            <a:p>
              <a:r>
                <a:rPr lang="en-US" dirty="0" smtClean="0">
                  <a:solidFill>
                    <a:schemeClr val="bg1"/>
                  </a:solidFill>
                </a:rPr>
                <a:t>2</a:t>
              </a:r>
            </a:p>
          </p:txBody>
        </p:sp>
        <p:sp>
          <p:nvSpPr>
            <p:cNvPr id="21" name="TextBox 20"/>
            <p:cNvSpPr txBox="1"/>
            <p:nvPr/>
          </p:nvSpPr>
          <p:spPr>
            <a:xfrm>
              <a:off x="1676400" y="4705350"/>
              <a:ext cx="312906" cy="369332"/>
            </a:xfrm>
            <a:prstGeom prst="rect">
              <a:avLst/>
            </a:prstGeom>
            <a:noFill/>
          </p:spPr>
          <p:txBody>
            <a:bodyPr wrap="none" rtlCol="0">
              <a:spAutoFit/>
            </a:bodyPr>
            <a:lstStyle/>
            <a:p>
              <a:r>
                <a:rPr lang="en-US" dirty="0" smtClean="0">
                  <a:solidFill>
                    <a:schemeClr val="bg1"/>
                  </a:solidFill>
                </a:rPr>
                <a:t>3</a:t>
              </a:r>
            </a:p>
          </p:txBody>
        </p:sp>
        <p:sp>
          <p:nvSpPr>
            <p:cNvPr id="22" name="TextBox 21"/>
            <p:cNvSpPr txBox="1"/>
            <p:nvPr/>
          </p:nvSpPr>
          <p:spPr>
            <a:xfrm>
              <a:off x="2057400" y="4705350"/>
              <a:ext cx="312906" cy="369332"/>
            </a:xfrm>
            <a:prstGeom prst="rect">
              <a:avLst/>
            </a:prstGeom>
            <a:noFill/>
          </p:spPr>
          <p:txBody>
            <a:bodyPr wrap="none" rtlCol="0">
              <a:spAutoFit/>
            </a:bodyPr>
            <a:lstStyle/>
            <a:p>
              <a:r>
                <a:rPr lang="en-US" dirty="0" smtClean="0">
                  <a:solidFill>
                    <a:schemeClr val="bg1"/>
                  </a:solidFill>
                </a:rPr>
                <a:t>4</a:t>
              </a:r>
            </a:p>
          </p:txBody>
        </p:sp>
        <p:sp>
          <p:nvSpPr>
            <p:cNvPr id="23" name="TextBox 22"/>
            <p:cNvSpPr txBox="1"/>
            <p:nvPr/>
          </p:nvSpPr>
          <p:spPr>
            <a:xfrm>
              <a:off x="2438400" y="4705350"/>
              <a:ext cx="312906" cy="369332"/>
            </a:xfrm>
            <a:prstGeom prst="rect">
              <a:avLst/>
            </a:prstGeom>
            <a:noFill/>
          </p:spPr>
          <p:txBody>
            <a:bodyPr wrap="none" rtlCol="0">
              <a:spAutoFit/>
            </a:bodyPr>
            <a:lstStyle/>
            <a:p>
              <a:r>
                <a:rPr lang="en-US" dirty="0" smtClean="0">
                  <a:solidFill>
                    <a:schemeClr val="bg1"/>
                  </a:solidFill>
                </a:rPr>
                <a:t>5</a:t>
              </a:r>
            </a:p>
          </p:txBody>
        </p:sp>
        <p:sp>
          <p:nvSpPr>
            <p:cNvPr id="24" name="TextBox 23"/>
            <p:cNvSpPr txBox="1"/>
            <p:nvPr/>
          </p:nvSpPr>
          <p:spPr>
            <a:xfrm>
              <a:off x="2811294" y="4705350"/>
              <a:ext cx="312906" cy="369332"/>
            </a:xfrm>
            <a:prstGeom prst="rect">
              <a:avLst/>
            </a:prstGeom>
            <a:noFill/>
          </p:spPr>
          <p:txBody>
            <a:bodyPr wrap="none" rtlCol="0">
              <a:spAutoFit/>
            </a:bodyPr>
            <a:lstStyle/>
            <a:p>
              <a:r>
                <a:rPr lang="en-US" dirty="0" smtClean="0">
                  <a:solidFill>
                    <a:schemeClr val="bg1"/>
                  </a:solidFill>
                </a:rPr>
                <a:t>6</a:t>
              </a:r>
            </a:p>
          </p:txBody>
        </p:sp>
        <p:sp>
          <p:nvSpPr>
            <p:cNvPr id="25" name="TextBox 24"/>
            <p:cNvSpPr txBox="1"/>
            <p:nvPr/>
          </p:nvSpPr>
          <p:spPr>
            <a:xfrm>
              <a:off x="3192294" y="4705350"/>
              <a:ext cx="312906" cy="369332"/>
            </a:xfrm>
            <a:prstGeom prst="rect">
              <a:avLst/>
            </a:prstGeom>
            <a:noFill/>
          </p:spPr>
          <p:txBody>
            <a:bodyPr wrap="none" rtlCol="0">
              <a:spAutoFit/>
            </a:bodyPr>
            <a:lstStyle/>
            <a:p>
              <a:r>
                <a:rPr lang="en-US" dirty="0" smtClean="0">
                  <a:solidFill>
                    <a:schemeClr val="bg1"/>
                  </a:solidFill>
                </a:rPr>
                <a:t>7</a:t>
              </a:r>
            </a:p>
          </p:txBody>
        </p:sp>
        <p:sp>
          <p:nvSpPr>
            <p:cNvPr id="26" name="TextBox 25"/>
            <p:cNvSpPr txBox="1"/>
            <p:nvPr/>
          </p:nvSpPr>
          <p:spPr>
            <a:xfrm>
              <a:off x="3573294" y="4705350"/>
              <a:ext cx="312906" cy="369332"/>
            </a:xfrm>
            <a:prstGeom prst="rect">
              <a:avLst/>
            </a:prstGeom>
            <a:noFill/>
          </p:spPr>
          <p:txBody>
            <a:bodyPr wrap="none" rtlCol="0">
              <a:spAutoFit/>
            </a:bodyPr>
            <a:lstStyle/>
            <a:p>
              <a:r>
                <a:rPr lang="en-US" dirty="0" smtClean="0">
                  <a:solidFill>
                    <a:schemeClr val="bg1"/>
                  </a:solidFill>
                </a:rPr>
                <a:t>8</a:t>
              </a:r>
            </a:p>
          </p:txBody>
        </p:sp>
      </p:grpSp>
      <p:grpSp>
        <p:nvGrpSpPr>
          <p:cNvPr id="27" name="Group 26"/>
          <p:cNvGrpSpPr/>
          <p:nvPr/>
        </p:nvGrpSpPr>
        <p:grpSpPr>
          <a:xfrm>
            <a:off x="914400" y="4572001"/>
            <a:ext cx="2971800" cy="927795"/>
            <a:chOff x="1066800" y="1352550"/>
            <a:chExt cx="2971800" cy="927795"/>
          </a:xfrm>
        </p:grpSpPr>
        <p:cxnSp>
          <p:nvCxnSpPr>
            <p:cNvPr id="28" name="Straight Connector 27"/>
            <p:cNvCxnSpPr/>
            <p:nvPr/>
          </p:nvCxnSpPr>
          <p:spPr>
            <a:xfrm>
              <a:off x="1066800" y="2280345"/>
              <a:ext cx="2971800" cy="0"/>
            </a:xfrm>
            <a:prstGeom prst="line">
              <a:avLst/>
            </a:prstGeom>
            <a:ln w="50800" cmpd="sng"/>
          </p:spPr>
          <p:style>
            <a:lnRef idx="1">
              <a:schemeClr val="dk1"/>
            </a:lnRef>
            <a:fillRef idx="0">
              <a:schemeClr val="dk1"/>
            </a:fillRef>
            <a:effectRef idx="0">
              <a:schemeClr val="dk1"/>
            </a:effectRef>
            <a:fontRef idx="minor">
              <a:schemeClr val="tx1"/>
            </a:fontRef>
          </p:style>
        </p:cxnSp>
        <p:sp>
          <p:nvSpPr>
            <p:cNvPr id="29" name="Rectangle 28"/>
            <p:cNvSpPr/>
            <p:nvPr/>
          </p:nvSpPr>
          <p:spPr bwMode="auto">
            <a:xfrm>
              <a:off x="1066800" y="1352550"/>
              <a:ext cx="304800" cy="9277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a:off x="1828800" y="1352550"/>
              <a:ext cx="304800" cy="9277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2209800" y="1352550"/>
              <a:ext cx="304800" cy="9277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2971800" y="18097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bwMode="auto">
            <a:xfrm>
              <a:off x="3733800" y="18097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71491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intuition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5334000" cy="3886200"/>
              </a:xfrm>
            </p:spPr>
            <p:txBody>
              <a:bodyPr/>
              <a:lstStyle/>
              <a:p>
                <a:r>
                  <a:rPr lang="en-US" dirty="0"/>
                  <a:t>Uses </a:t>
                </a:r>
                <a14:m>
                  <m:oMath xmlns:m="http://schemas.openxmlformats.org/officeDocument/2006/math">
                    <m:r>
                      <a:rPr lang="en-US">
                        <a:solidFill>
                          <a:srgbClr val="C00000"/>
                        </a:solidFill>
                        <a:latin typeface="Cambria Math"/>
                      </a:rPr>
                      <m:t>~</m:t>
                    </m:r>
                    <m:rad>
                      <m:radPr>
                        <m:degHide m:val="on"/>
                        <m:ctrlPr>
                          <a:rPr lang="en-US" i="1">
                            <a:solidFill>
                              <a:srgbClr val="C00000"/>
                            </a:solidFill>
                            <a:latin typeface="Cambria Math" panose="02040503050406030204" pitchFamily="18" charset="0"/>
                          </a:rPr>
                        </m:ctrlPr>
                      </m:radPr>
                      <m:deg/>
                      <m:e>
                        <m:r>
                          <a:rPr lang="en-US" i="1">
                            <a:solidFill>
                              <a:srgbClr val="C00000"/>
                            </a:solidFill>
                            <a:latin typeface="Cambria Math"/>
                          </a:rPr>
                          <m:t>𝑛</m:t>
                        </m:r>
                      </m:e>
                    </m:rad>
                  </m:oMath>
                </a14:m>
                <a:r>
                  <a:rPr lang="en-US" dirty="0"/>
                  <a:t> samples</a:t>
                </a:r>
              </a:p>
              <a:p>
                <a:pPr lvl="1"/>
                <a:r>
                  <a:rPr lang="en-US" dirty="0"/>
                  <a:t>as long as all distinct, no way to tell apart</a:t>
                </a:r>
              </a:p>
              <a:p>
                <a:pPr lvl="1"/>
                <a:r>
                  <a:rPr lang="en-US" dirty="0"/>
                  <a:t>first collisions appear at </a:t>
                </a:r>
                <a14:m>
                  <m:oMath xmlns:m="http://schemas.openxmlformats.org/officeDocument/2006/math">
                    <m:r>
                      <a:rPr lang="en-US">
                        <a:solidFill>
                          <a:srgbClr val="C00000"/>
                        </a:solidFill>
                        <a:latin typeface="Cambria Math"/>
                      </a:rPr>
                      <m:t>~</m:t>
                    </m:r>
                    <m:rad>
                      <m:radPr>
                        <m:degHide m:val="on"/>
                        <m:ctrlPr>
                          <a:rPr lang="en-US" i="1">
                            <a:solidFill>
                              <a:srgbClr val="C00000"/>
                            </a:solidFill>
                            <a:latin typeface="Cambria Math" panose="02040503050406030204" pitchFamily="18" charset="0"/>
                          </a:rPr>
                        </m:ctrlPr>
                      </m:radPr>
                      <m:deg/>
                      <m:e>
                        <m:r>
                          <a:rPr lang="en-US" i="1">
                            <a:solidFill>
                              <a:srgbClr val="C00000"/>
                            </a:solidFill>
                            <a:latin typeface="Cambria Math"/>
                          </a:rPr>
                          <m:t>𝑛</m:t>
                        </m:r>
                      </m:e>
                    </m:rad>
                    <m:r>
                      <a:rPr lang="en-US">
                        <a:latin typeface="Cambria Math"/>
                      </a:rPr>
                      <m:t> </m:t>
                    </m:r>
                  </m:oMath>
                </a14:m>
                <a:r>
                  <a:rPr lang="en-US" dirty="0"/>
                  <a:t> - the birthday paradox!</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5334000" cy="3886200"/>
              </a:xfrm>
              <a:blipFill rotWithShape="0">
                <a:blip r:embed="rId2"/>
                <a:stretch>
                  <a:fillRect l="-2629" t="-1881"/>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21AB1FB4-A518-4287-9BB3-7B729E3FFC3E}" type="slidenum">
              <a:rPr lang="en-US" altLang="en-US" smtClean="0"/>
              <a:pPr/>
              <a:t>12</a:t>
            </a:fld>
            <a:endParaRPr lang="en-US" altLang="en-US"/>
          </a:p>
        </p:txBody>
      </p:sp>
      <p:grpSp>
        <p:nvGrpSpPr>
          <p:cNvPr id="5" name="Group 4"/>
          <p:cNvGrpSpPr/>
          <p:nvPr/>
        </p:nvGrpSpPr>
        <p:grpSpPr>
          <a:xfrm>
            <a:off x="4305300" y="5479911"/>
            <a:ext cx="2971800" cy="470595"/>
            <a:chOff x="914400" y="4171950"/>
            <a:chExt cx="2971800" cy="470595"/>
          </a:xfrm>
        </p:grpSpPr>
        <p:cxnSp>
          <p:nvCxnSpPr>
            <p:cNvPr id="6" name="Straight Connector 5"/>
            <p:cNvCxnSpPr/>
            <p:nvPr/>
          </p:nvCxnSpPr>
          <p:spPr>
            <a:xfrm>
              <a:off x="914400" y="4642545"/>
              <a:ext cx="2971800" cy="0"/>
            </a:xfrm>
            <a:prstGeom prst="line">
              <a:avLst/>
            </a:prstGeom>
            <a:ln w="50800" cmpd="sng"/>
          </p:spPr>
          <p:style>
            <a:lnRef idx="1">
              <a:schemeClr val="dk1"/>
            </a:lnRef>
            <a:fillRef idx="0">
              <a:schemeClr val="dk1"/>
            </a:fillRef>
            <a:effectRef idx="0">
              <a:schemeClr val="dk1"/>
            </a:effectRef>
            <a:fontRef idx="minor">
              <a:schemeClr val="tx1"/>
            </a:fontRef>
          </p:style>
        </p:cxnSp>
        <p:sp>
          <p:nvSpPr>
            <p:cNvPr id="7" name="Rectangle 6"/>
            <p:cNvSpPr/>
            <p:nvPr/>
          </p:nvSpPr>
          <p:spPr bwMode="auto">
            <a:xfrm>
              <a:off x="914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1295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1676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2057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2438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2819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3200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3581400" y="4171950"/>
              <a:ext cx="304800" cy="4705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grpSp>
        <p:nvGrpSpPr>
          <p:cNvPr id="15" name="Group 14"/>
          <p:cNvGrpSpPr/>
          <p:nvPr/>
        </p:nvGrpSpPr>
        <p:grpSpPr>
          <a:xfrm>
            <a:off x="487194" y="5991588"/>
            <a:ext cx="2971800" cy="369332"/>
            <a:chOff x="914400" y="4705350"/>
            <a:chExt cx="2971800" cy="369332"/>
          </a:xfrm>
        </p:grpSpPr>
        <p:sp>
          <p:nvSpPr>
            <p:cNvPr id="16" name="TextBox 15"/>
            <p:cNvSpPr txBox="1"/>
            <p:nvPr/>
          </p:nvSpPr>
          <p:spPr>
            <a:xfrm>
              <a:off x="914400" y="4705350"/>
              <a:ext cx="312906" cy="369332"/>
            </a:xfrm>
            <a:prstGeom prst="rect">
              <a:avLst/>
            </a:prstGeom>
            <a:noFill/>
          </p:spPr>
          <p:txBody>
            <a:bodyPr wrap="none" rtlCol="0">
              <a:spAutoFit/>
            </a:bodyPr>
            <a:lstStyle/>
            <a:p>
              <a:r>
                <a:rPr lang="en-US" dirty="0" smtClean="0">
                  <a:solidFill>
                    <a:schemeClr val="bg1"/>
                  </a:solidFill>
                </a:rPr>
                <a:t>1</a:t>
              </a:r>
            </a:p>
          </p:txBody>
        </p:sp>
        <p:sp>
          <p:nvSpPr>
            <p:cNvPr id="17" name="TextBox 16"/>
            <p:cNvSpPr txBox="1"/>
            <p:nvPr/>
          </p:nvSpPr>
          <p:spPr>
            <a:xfrm>
              <a:off x="1287294" y="4705350"/>
              <a:ext cx="312906" cy="369332"/>
            </a:xfrm>
            <a:prstGeom prst="rect">
              <a:avLst/>
            </a:prstGeom>
            <a:noFill/>
          </p:spPr>
          <p:txBody>
            <a:bodyPr wrap="none" rtlCol="0">
              <a:spAutoFit/>
            </a:bodyPr>
            <a:lstStyle/>
            <a:p>
              <a:r>
                <a:rPr lang="en-US" dirty="0" smtClean="0">
                  <a:solidFill>
                    <a:schemeClr val="bg1"/>
                  </a:solidFill>
                </a:rPr>
                <a:t>2</a:t>
              </a:r>
            </a:p>
          </p:txBody>
        </p:sp>
        <p:sp>
          <p:nvSpPr>
            <p:cNvPr id="18" name="TextBox 17"/>
            <p:cNvSpPr txBox="1"/>
            <p:nvPr/>
          </p:nvSpPr>
          <p:spPr>
            <a:xfrm>
              <a:off x="1676400" y="4705350"/>
              <a:ext cx="312906" cy="369332"/>
            </a:xfrm>
            <a:prstGeom prst="rect">
              <a:avLst/>
            </a:prstGeom>
            <a:noFill/>
          </p:spPr>
          <p:txBody>
            <a:bodyPr wrap="none" rtlCol="0">
              <a:spAutoFit/>
            </a:bodyPr>
            <a:lstStyle/>
            <a:p>
              <a:r>
                <a:rPr lang="en-US" dirty="0" smtClean="0">
                  <a:solidFill>
                    <a:schemeClr val="bg1"/>
                  </a:solidFill>
                </a:rPr>
                <a:t>3</a:t>
              </a:r>
            </a:p>
          </p:txBody>
        </p:sp>
        <p:sp>
          <p:nvSpPr>
            <p:cNvPr id="19" name="TextBox 18"/>
            <p:cNvSpPr txBox="1"/>
            <p:nvPr/>
          </p:nvSpPr>
          <p:spPr>
            <a:xfrm>
              <a:off x="2057400" y="4705350"/>
              <a:ext cx="312906" cy="369332"/>
            </a:xfrm>
            <a:prstGeom prst="rect">
              <a:avLst/>
            </a:prstGeom>
            <a:noFill/>
          </p:spPr>
          <p:txBody>
            <a:bodyPr wrap="none" rtlCol="0">
              <a:spAutoFit/>
            </a:bodyPr>
            <a:lstStyle/>
            <a:p>
              <a:r>
                <a:rPr lang="en-US" dirty="0" smtClean="0">
                  <a:solidFill>
                    <a:schemeClr val="bg1"/>
                  </a:solidFill>
                </a:rPr>
                <a:t>4</a:t>
              </a:r>
            </a:p>
          </p:txBody>
        </p:sp>
        <p:sp>
          <p:nvSpPr>
            <p:cNvPr id="20" name="TextBox 19"/>
            <p:cNvSpPr txBox="1"/>
            <p:nvPr/>
          </p:nvSpPr>
          <p:spPr>
            <a:xfrm>
              <a:off x="2438400" y="4705350"/>
              <a:ext cx="312906" cy="369332"/>
            </a:xfrm>
            <a:prstGeom prst="rect">
              <a:avLst/>
            </a:prstGeom>
            <a:noFill/>
          </p:spPr>
          <p:txBody>
            <a:bodyPr wrap="none" rtlCol="0">
              <a:spAutoFit/>
            </a:bodyPr>
            <a:lstStyle/>
            <a:p>
              <a:r>
                <a:rPr lang="en-US" dirty="0" smtClean="0">
                  <a:solidFill>
                    <a:schemeClr val="bg1"/>
                  </a:solidFill>
                </a:rPr>
                <a:t>5</a:t>
              </a:r>
            </a:p>
          </p:txBody>
        </p:sp>
        <p:sp>
          <p:nvSpPr>
            <p:cNvPr id="21" name="TextBox 20"/>
            <p:cNvSpPr txBox="1"/>
            <p:nvPr/>
          </p:nvSpPr>
          <p:spPr>
            <a:xfrm>
              <a:off x="2811294" y="4705350"/>
              <a:ext cx="312906" cy="369332"/>
            </a:xfrm>
            <a:prstGeom prst="rect">
              <a:avLst/>
            </a:prstGeom>
            <a:noFill/>
          </p:spPr>
          <p:txBody>
            <a:bodyPr wrap="none" rtlCol="0">
              <a:spAutoFit/>
            </a:bodyPr>
            <a:lstStyle/>
            <a:p>
              <a:r>
                <a:rPr lang="en-US" dirty="0" smtClean="0">
                  <a:solidFill>
                    <a:schemeClr val="bg1"/>
                  </a:solidFill>
                </a:rPr>
                <a:t>6</a:t>
              </a:r>
            </a:p>
          </p:txBody>
        </p:sp>
        <p:sp>
          <p:nvSpPr>
            <p:cNvPr id="22" name="TextBox 21"/>
            <p:cNvSpPr txBox="1"/>
            <p:nvPr/>
          </p:nvSpPr>
          <p:spPr>
            <a:xfrm>
              <a:off x="3192294" y="4705350"/>
              <a:ext cx="312906" cy="369332"/>
            </a:xfrm>
            <a:prstGeom prst="rect">
              <a:avLst/>
            </a:prstGeom>
            <a:noFill/>
          </p:spPr>
          <p:txBody>
            <a:bodyPr wrap="none" rtlCol="0">
              <a:spAutoFit/>
            </a:bodyPr>
            <a:lstStyle/>
            <a:p>
              <a:r>
                <a:rPr lang="en-US" dirty="0" smtClean="0">
                  <a:solidFill>
                    <a:schemeClr val="bg1"/>
                  </a:solidFill>
                </a:rPr>
                <a:t>7</a:t>
              </a:r>
            </a:p>
          </p:txBody>
        </p:sp>
        <p:sp>
          <p:nvSpPr>
            <p:cNvPr id="23" name="TextBox 22"/>
            <p:cNvSpPr txBox="1"/>
            <p:nvPr/>
          </p:nvSpPr>
          <p:spPr>
            <a:xfrm>
              <a:off x="3573294" y="4705350"/>
              <a:ext cx="312906" cy="369332"/>
            </a:xfrm>
            <a:prstGeom prst="rect">
              <a:avLst/>
            </a:prstGeom>
            <a:noFill/>
          </p:spPr>
          <p:txBody>
            <a:bodyPr wrap="none" rtlCol="0">
              <a:spAutoFit/>
            </a:bodyPr>
            <a:lstStyle/>
            <a:p>
              <a:r>
                <a:rPr lang="en-US" dirty="0" smtClean="0">
                  <a:solidFill>
                    <a:schemeClr val="bg1"/>
                  </a:solidFill>
                </a:rPr>
                <a:t>8</a:t>
              </a:r>
            </a:p>
          </p:txBody>
        </p:sp>
      </p:grpSp>
      <p:grpSp>
        <p:nvGrpSpPr>
          <p:cNvPr id="24" name="Group 23"/>
          <p:cNvGrpSpPr/>
          <p:nvPr/>
        </p:nvGrpSpPr>
        <p:grpSpPr>
          <a:xfrm>
            <a:off x="4302802" y="5977988"/>
            <a:ext cx="2971800" cy="369332"/>
            <a:chOff x="914400" y="4705350"/>
            <a:chExt cx="2971800" cy="369332"/>
          </a:xfrm>
        </p:grpSpPr>
        <p:sp>
          <p:nvSpPr>
            <p:cNvPr id="25" name="TextBox 24"/>
            <p:cNvSpPr txBox="1"/>
            <p:nvPr/>
          </p:nvSpPr>
          <p:spPr>
            <a:xfrm>
              <a:off x="914400" y="4705350"/>
              <a:ext cx="312906" cy="369332"/>
            </a:xfrm>
            <a:prstGeom prst="rect">
              <a:avLst/>
            </a:prstGeom>
            <a:noFill/>
          </p:spPr>
          <p:txBody>
            <a:bodyPr wrap="none" rtlCol="0">
              <a:spAutoFit/>
            </a:bodyPr>
            <a:lstStyle/>
            <a:p>
              <a:r>
                <a:rPr lang="en-US" dirty="0" smtClean="0">
                  <a:solidFill>
                    <a:schemeClr val="bg1"/>
                  </a:solidFill>
                </a:rPr>
                <a:t>1</a:t>
              </a:r>
            </a:p>
          </p:txBody>
        </p:sp>
        <p:sp>
          <p:nvSpPr>
            <p:cNvPr id="26" name="TextBox 25"/>
            <p:cNvSpPr txBox="1"/>
            <p:nvPr/>
          </p:nvSpPr>
          <p:spPr>
            <a:xfrm>
              <a:off x="1287294" y="4705350"/>
              <a:ext cx="312906" cy="369332"/>
            </a:xfrm>
            <a:prstGeom prst="rect">
              <a:avLst/>
            </a:prstGeom>
            <a:noFill/>
          </p:spPr>
          <p:txBody>
            <a:bodyPr wrap="none" rtlCol="0">
              <a:spAutoFit/>
            </a:bodyPr>
            <a:lstStyle/>
            <a:p>
              <a:r>
                <a:rPr lang="en-US" dirty="0" smtClean="0">
                  <a:solidFill>
                    <a:schemeClr val="bg1"/>
                  </a:solidFill>
                </a:rPr>
                <a:t>2</a:t>
              </a:r>
            </a:p>
          </p:txBody>
        </p:sp>
        <p:sp>
          <p:nvSpPr>
            <p:cNvPr id="27" name="TextBox 26"/>
            <p:cNvSpPr txBox="1"/>
            <p:nvPr/>
          </p:nvSpPr>
          <p:spPr>
            <a:xfrm>
              <a:off x="1676400" y="4705350"/>
              <a:ext cx="312906" cy="369332"/>
            </a:xfrm>
            <a:prstGeom prst="rect">
              <a:avLst/>
            </a:prstGeom>
            <a:noFill/>
          </p:spPr>
          <p:txBody>
            <a:bodyPr wrap="none" rtlCol="0">
              <a:spAutoFit/>
            </a:bodyPr>
            <a:lstStyle/>
            <a:p>
              <a:r>
                <a:rPr lang="en-US" dirty="0" smtClean="0">
                  <a:solidFill>
                    <a:schemeClr val="bg1"/>
                  </a:solidFill>
                </a:rPr>
                <a:t>3</a:t>
              </a:r>
            </a:p>
          </p:txBody>
        </p:sp>
        <p:sp>
          <p:nvSpPr>
            <p:cNvPr id="28" name="TextBox 27"/>
            <p:cNvSpPr txBox="1"/>
            <p:nvPr/>
          </p:nvSpPr>
          <p:spPr>
            <a:xfrm>
              <a:off x="2057400" y="4705350"/>
              <a:ext cx="312906" cy="369332"/>
            </a:xfrm>
            <a:prstGeom prst="rect">
              <a:avLst/>
            </a:prstGeom>
            <a:noFill/>
          </p:spPr>
          <p:txBody>
            <a:bodyPr wrap="none" rtlCol="0">
              <a:spAutoFit/>
            </a:bodyPr>
            <a:lstStyle/>
            <a:p>
              <a:r>
                <a:rPr lang="en-US" dirty="0" smtClean="0">
                  <a:solidFill>
                    <a:schemeClr val="bg1"/>
                  </a:solidFill>
                </a:rPr>
                <a:t>4</a:t>
              </a:r>
            </a:p>
          </p:txBody>
        </p:sp>
        <p:sp>
          <p:nvSpPr>
            <p:cNvPr id="29" name="TextBox 28"/>
            <p:cNvSpPr txBox="1"/>
            <p:nvPr/>
          </p:nvSpPr>
          <p:spPr>
            <a:xfrm>
              <a:off x="2438400" y="4705350"/>
              <a:ext cx="312906" cy="369332"/>
            </a:xfrm>
            <a:prstGeom prst="rect">
              <a:avLst/>
            </a:prstGeom>
            <a:noFill/>
          </p:spPr>
          <p:txBody>
            <a:bodyPr wrap="none" rtlCol="0">
              <a:spAutoFit/>
            </a:bodyPr>
            <a:lstStyle/>
            <a:p>
              <a:r>
                <a:rPr lang="en-US" dirty="0" smtClean="0">
                  <a:solidFill>
                    <a:schemeClr val="bg1"/>
                  </a:solidFill>
                </a:rPr>
                <a:t>5</a:t>
              </a:r>
            </a:p>
          </p:txBody>
        </p:sp>
        <p:sp>
          <p:nvSpPr>
            <p:cNvPr id="30" name="TextBox 29"/>
            <p:cNvSpPr txBox="1"/>
            <p:nvPr/>
          </p:nvSpPr>
          <p:spPr>
            <a:xfrm>
              <a:off x="2811294" y="4705350"/>
              <a:ext cx="312906" cy="369332"/>
            </a:xfrm>
            <a:prstGeom prst="rect">
              <a:avLst/>
            </a:prstGeom>
            <a:noFill/>
          </p:spPr>
          <p:txBody>
            <a:bodyPr wrap="none" rtlCol="0">
              <a:spAutoFit/>
            </a:bodyPr>
            <a:lstStyle/>
            <a:p>
              <a:r>
                <a:rPr lang="en-US" dirty="0" smtClean="0">
                  <a:solidFill>
                    <a:schemeClr val="bg1"/>
                  </a:solidFill>
                </a:rPr>
                <a:t>6</a:t>
              </a:r>
            </a:p>
          </p:txBody>
        </p:sp>
        <p:sp>
          <p:nvSpPr>
            <p:cNvPr id="31" name="TextBox 30"/>
            <p:cNvSpPr txBox="1"/>
            <p:nvPr/>
          </p:nvSpPr>
          <p:spPr>
            <a:xfrm>
              <a:off x="3192294" y="4705350"/>
              <a:ext cx="312906" cy="369332"/>
            </a:xfrm>
            <a:prstGeom prst="rect">
              <a:avLst/>
            </a:prstGeom>
            <a:noFill/>
          </p:spPr>
          <p:txBody>
            <a:bodyPr wrap="none" rtlCol="0">
              <a:spAutoFit/>
            </a:bodyPr>
            <a:lstStyle/>
            <a:p>
              <a:r>
                <a:rPr lang="en-US" dirty="0" smtClean="0">
                  <a:solidFill>
                    <a:schemeClr val="bg1"/>
                  </a:solidFill>
                </a:rPr>
                <a:t>7</a:t>
              </a:r>
            </a:p>
          </p:txBody>
        </p:sp>
        <p:sp>
          <p:nvSpPr>
            <p:cNvPr id="32" name="TextBox 31"/>
            <p:cNvSpPr txBox="1"/>
            <p:nvPr/>
          </p:nvSpPr>
          <p:spPr>
            <a:xfrm>
              <a:off x="3573294" y="4705350"/>
              <a:ext cx="312906" cy="369332"/>
            </a:xfrm>
            <a:prstGeom prst="rect">
              <a:avLst/>
            </a:prstGeom>
            <a:noFill/>
          </p:spPr>
          <p:txBody>
            <a:bodyPr wrap="none" rtlCol="0">
              <a:spAutoFit/>
            </a:bodyPr>
            <a:lstStyle/>
            <a:p>
              <a:r>
                <a:rPr lang="en-US" dirty="0" smtClean="0">
                  <a:solidFill>
                    <a:schemeClr val="bg1"/>
                  </a:solidFill>
                </a:rPr>
                <a:t>8</a:t>
              </a:r>
            </a:p>
          </p:txBody>
        </p:sp>
      </p:grpSp>
      <p:grpSp>
        <p:nvGrpSpPr>
          <p:cNvPr id="33" name="Group 32"/>
          <p:cNvGrpSpPr/>
          <p:nvPr/>
        </p:nvGrpSpPr>
        <p:grpSpPr>
          <a:xfrm>
            <a:off x="487194" y="5027395"/>
            <a:ext cx="2971800" cy="927795"/>
            <a:chOff x="1066800" y="1352550"/>
            <a:chExt cx="2971800" cy="927795"/>
          </a:xfrm>
        </p:grpSpPr>
        <p:cxnSp>
          <p:nvCxnSpPr>
            <p:cNvPr id="34" name="Straight Connector 33"/>
            <p:cNvCxnSpPr/>
            <p:nvPr/>
          </p:nvCxnSpPr>
          <p:spPr>
            <a:xfrm>
              <a:off x="1066800" y="2280345"/>
              <a:ext cx="2971800" cy="0"/>
            </a:xfrm>
            <a:prstGeom prst="line">
              <a:avLst/>
            </a:prstGeom>
            <a:ln w="50800" cmpd="sng"/>
          </p:spPr>
          <p:style>
            <a:lnRef idx="1">
              <a:schemeClr val="dk1"/>
            </a:lnRef>
            <a:fillRef idx="0">
              <a:schemeClr val="dk1"/>
            </a:fillRef>
            <a:effectRef idx="0">
              <a:schemeClr val="dk1"/>
            </a:effectRef>
            <a:fontRef idx="minor">
              <a:schemeClr val="tx1"/>
            </a:fontRef>
          </p:style>
        </p:cxnSp>
        <p:sp>
          <p:nvSpPr>
            <p:cNvPr id="35" name="Rectangle 34"/>
            <p:cNvSpPr/>
            <p:nvPr/>
          </p:nvSpPr>
          <p:spPr bwMode="auto">
            <a:xfrm>
              <a:off x="1066800" y="1352550"/>
              <a:ext cx="304800" cy="9277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bwMode="auto">
            <a:xfrm>
              <a:off x="1828800" y="1352550"/>
              <a:ext cx="304800" cy="9277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7" name="Rectangle 36"/>
            <p:cNvSpPr/>
            <p:nvPr/>
          </p:nvSpPr>
          <p:spPr bwMode="auto">
            <a:xfrm>
              <a:off x="2209800" y="1352550"/>
              <a:ext cx="304800" cy="9277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8" name="Rectangle 37"/>
            <p:cNvSpPr/>
            <p:nvPr/>
          </p:nvSpPr>
          <p:spPr bwMode="auto">
            <a:xfrm>
              <a:off x="3733800" y="1352550"/>
              <a:ext cx="304800" cy="9277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mc:AlternateContent xmlns:mc="http://schemas.openxmlformats.org/markup-compatibility/2006" xmlns:a14="http://schemas.microsoft.com/office/drawing/2010/main">
        <mc:Choice Requires="a14">
          <p:sp>
            <p:nvSpPr>
              <p:cNvPr id="41" name="Rectangle 40"/>
              <p:cNvSpPr/>
              <p:nvPr/>
            </p:nvSpPr>
            <p:spPr>
              <a:xfrm>
                <a:off x="5562600" y="762001"/>
                <a:ext cx="3429000" cy="434339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cs typeface="Consolas" pitchFamily="49" charset="0"/>
                  </a:rPr>
                  <a:t>Algorithm </a:t>
                </a:r>
                <a:r>
                  <a:rPr lang="en-US" sz="2000" dirty="0">
                    <a:solidFill>
                      <a:schemeClr val="tx1"/>
                    </a:solidFill>
                    <a:cs typeface="Consolas" pitchFamily="49" charset="0"/>
                  </a:rPr>
                  <a:t>UNIFORM:</a:t>
                </a:r>
              </a:p>
              <a:p>
                <a:endParaRPr lang="en-US" sz="2000" dirty="0">
                  <a:solidFill>
                    <a:schemeClr val="tx1"/>
                  </a:solidFill>
                  <a:cs typeface="Consolas" pitchFamily="49" charset="0"/>
                </a:endParaRPr>
              </a:p>
              <a:p>
                <a:r>
                  <a:rPr lang="en-US" sz="2000" dirty="0">
                    <a:solidFill>
                      <a:schemeClr val="tx1"/>
                    </a:solidFill>
                    <a:cs typeface="Consolas" pitchFamily="49" charset="0"/>
                  </a:rPr>
                  <a:t>Input: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𝑛</m:t>
                    </m:r>
                    <m:r>
                      <a:rPr lang="en-US" sz="2000" i="1" dirty="0" smtClean="0">
                        <a:solidFill>
                          <a:schemeClr val="tx1"/>
                        </a:solidFill>
                        <a:latin typeface="Cambria Math" panose="02040503050406030204" pitchFamily="18" charset="0"/>
                        <a:cs typeface="Consolas" pitchFamily="49" charset="0"/>
                      </a:rPr>
                      <m:t>, </m:t>
                    </m:r>
                    <m:r>
                      <a:rPr lang="en-US" sz="2000" i="1" dirty="0" smtClean="0">
                        <a:solidFill>
                          <a:schemeClr val="tx1"/>
                        </a:solidFill>
                        <a:latin typeface="Cambria Math" panose="02040503050406030204" pitchFamily="18" charset="0"/>
                        <a:cs typeface="Consolas" pitchFamily="49" charset="0"/>
                      </a:rPr>
                      <m:t>𝑚</m:t>
                    </m:r>
                    <m:r>
                      <a:rPr lang="en-US" sz="2000" i="1" dirty="0" smtClean="0">
                        <a:solidFill>
                          <a:schemeClr val="tx1"/>
                        </a:solidFill>
                        <a:latin typeface="Cambria Math" panose="02040503050406030204" pitchFamily="18" charset="0"/>
                        <a:cs typeface="Consolas" pitchFamily="49" charset="0"/>
                      </a:rPr>
                      <m:t>, </m:t>
                    </m:r>
                    <m:sSub>
                      <m:sSubPr>
                        <m:ctrlPr>
                          <a:rPr lang="en-US" sz="2000" b="0" i="1" dirty="0" smtClean="0">
                            <a:solidFill>
                              <a:schemeClr val="tx1"/>
                            </a:solidFill>
                            <a:latin typeface="Cambria Math" panose="02040503050406030204" pitchFamily="18" charset="0"/>
                            <a:cs typeface="Consolas" pitchFamily="49" charset="0"/>
                          </a:rPr>
                        </m:ctrlPr>
                      </m:sSubPr>
                      <m:e>
                        <m:r>
                          <a:rPr lang="en-US" sz="2000" b="0" i="1" dirty="0" smtClean="0">
                            <a:solidFill>
                              <a:schemeClr val="tx1"/>
                            </a:solidFill>
                            <a:latin typeface="Cambria Math" panose="02040503050406030204" pitchFamily="18" charset="0"/>
                            <a:cs typeface="Consolas" pitchFamily="49" charset="0"/>
                          </a:rPr>
                          <m:t>𝑥</m:t>
                        </m:r>
                      </m:e>
                      <m:sub>
                        <m:r>
                          <a:rPr lang="en-US" sz="2000" b="0" i="1" dirty="0" smtClean="0">
                            <a:solidFill>
                              <a:schemeClr val="tx1"/>
                            </a:solidFill>
                            <a:latin typeface="Cambria Math" panose="02040503050406030204" pitchFamily="18" charset="0"/>
                            <a:cs typeface="Consolas" pitchFamily="49" charset="0"/>
                          </a:rPr>
                          <m:t>1</m:t>
                        </m:r>
                      </m:sub>
                    </m:sSub>
                    <m:r>
                      <a:rPr lang="en-US" sz="2000" b="0" i="1" dirty="0" smtClean="0">
                        <a:solidFill>
                          <a:schemeClr val="tx1"/>
                        </a:solidFill>
                        <a:latin typeface="Cambria Math" panose="02040503050406030204" pitchFamily="18" charset="0"/>
                        <a:cs typeface="Consolas" pitchFamily="49" charset="0"/>
                      </a:rPr>
                      <m:t>,…</m:t>
                    </m:r>
                    <m:sSub>
                      <m:sSubPr>
                        <m:ctrlPr>
                          <a:rPr lang="en-US" sz="2000" b="0" i="1" dirty="0" smtClean="0">
                            <a:solidFill>
                              <a:schemeClr val="tx1"/>
                            </a:solidFill>
                            <a:latin typeface="Cambria Math" panose="02040503050406030204" pitchFamily="18" charset="0"/>
                            <a:cs typeface="Consolas" pitchFamily="49" charset="0"/>
                          </a:rPr>
                        </m:ctrlPr>
                      </m:sSubPr>
                      <m:e>
                        <m:r>
                          <a:rPr lang="en-US" sz="2000" b="0" i="1" dirty="0" smtClean="0">
                            <a:solidFill>
                              <a:schemeClr val="tx1"/>
                            </a:solidFill>
                            <a:latin typeface="Cambria Math" panose="02040503050406030204" pitchFamily="18" charset="0"/>
                            <a:cs typeface="Consolas" pitchFamily="49" charset="0"/>
                          </a:rPr>
                          <m:t>𝑥</m:t>
                        </m:r>
                      </m:e>
                      <m:sub>
                        <m:r>
                          <a:rPr lang="en-US" sz="2000" b="0" i="1" dirty="0" smtClean="0">
                            <a:solidFill>
                              <a:schemeClr val="tx1"/>
                            </a:solidFill>
                            <a:latin typeface="Cambria Math" panose="02040503050406030204" pitchFamily="18" charset="0"/>
                            <a:cs typeface="Consolas" pitchFamily="49" charset="0"/>
                          </a:rPr>
                          <m:t>𝑚</m:t>
                        </m:r>
                      </m:sub>
                    </m:sSub>
                  </m:oMath>
                </a14:m>
                <a:endParaRPr lang="en-US" sz="2000" dirty="0">
                  <a:solidFill>
                    <a:schemeClr val="tx1"/>
                  </a:solidFill>
                  <a:cs typeface="Consolas" pitchFamily="49" charset="0"/>
                </a:endParaRPr>
              </a:p>
              <a:p>
                <a:r>
                  <a:rPr lang="en-US" sz="2000" dirty="0">
                    <a:solidFill>
                      <a:schemeClr val="tx1"/>
                    </a:solidFill>
                    <a:cs typeface="Consolas" pitchFamily="49" charset="0"/>
                  </a:rPr>
                  <a: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oMath>
                </a14:m>
                <a:r>
                  <a:rPr lang="en-US" sz="2000" dirty="0" smtClean="0">
                    <a:solidFill>
                      <a:schemeClr val="tx1"/>
                    </a:solidFill>
                    <a:cs typeface="Consolas" pitchFamily="49" charset="0"/>
                  </a:rPr>
                  <a:t> = </a:t>
                </a:r>
                <a:r>
                  <a:rPr lang="en-US" sz="2000" dirty="0">
                    <a:solidFill>
                      <a:schemeClr val="tx1"/>
                    </a:solidFill>
                    <a:cs typeface="Consolas" pitchFamily="49" charset="0"/>
                  </a:rPr>
                  <a:t>0;</a:t>
                </a:r>
              </a:p>
              <a:p>
                <a:r>
                  <a:rPr lang="en-US" sz="2000" dirty="0">
                    <a:solidFill>
                      <a:schemeClr val="tx1"/>
                    </a:solidFill>
                    <a:cs typeface="Consolas" pitchFamily="49" charset="0"/>
                  </a:rPr>
                  <a:t>  for(</a:t>
                </a:r>
                <a:r>
                  <a:rPr lang="en-US" sz="2000" dirty="0" err="1">
                    <a:solidFill>
                      <a:schemeClr val="tx1"/>
                    </a:solidFill>
                    <a:cs typeface="Consolas" pitchFamily="49" charset="0"/>
                  </a:rPr>
                  <a:t>i</a:t>
                </a:r>
                <a:r>
                  <a:rPr lang="en-US" sz="2000" dirty="0">
                    <a:solidFill>
                      <a:schemeClr val="tx1"/>
                    </a:solidFill>
                    <a:cs typeface="Consolas" pitchFamily="49" charset="0"/>
                  </a:rPr>
                  <a:t>=0; </a:t>
                </a:r>
                <a:r>
                  <a:rPr lang="en-US" sz="2000" dirty="0" err="1">
                    <a:solidFill>
                      <a:schemeClr val="tx1"/>
                    </a:solidFill>
                    <a:cs typeface="Consolas" pitchFamily="49" charset="0"/>
                  </a:rPr>
                  <a:t>i</a:t>
                </a:r>
                <a:r>
                  <a:rPr lang="en-US" sz="2000" dirty="0">
                    <a:solidFill>
                      <a:schemeClr val="tx1"/>
                    </a:solidFill>
                    <a:cs typeface="Consolas" pitchFamily="49" charset="0"/>
                  </a:rPr>
                  <a:t>&lt;m; </a:t>
                </a:r>
                <a:r>
                  <a:rPr lang="en-US" sz="2000" dirty="0" err="1">
                    <a:solidFill>
                      <a:schemeClr val="tx1"/>
                    </a:solidFill>
                    <a:cs typeface="Consolas" pitchFamily="49" charset="0"/>
                  </a:rPr>
                  <a:t>i</a:t>
                </a:r>
                <a:r>
                  <a:rPr lang="en-US" sz="2000" dirty="0">
                    <a:solidFill>
                      <a:schemeClr val="tx1"/>
                    </a:solidFill>
                    <a:cs typeface="Consolas" pitchFamily="49" charset="0"/>
                  </a:rPr>
                  <a:t>++)</a:t>
                </a:r>
              </a:p>
              <a:p>
                <a:r>
                  <a:rPr lang="en-US" sz="2000" dirty="0">
                    <a:solidFill>
                      <a:schemeClr val="tx1"/>
                    </a:solidFill>
                    <a:cs typeface="Consolas" pitchFamily="49" charset="0"/>
                  </a:rPr>
                  <a:t>    for(j=i+1; j&lt;m; </a:t>
                </a:r>
                <a:r>
                  <a:rPr lang="en-US" sz="2000" dirty="0" err="1">
                    <a:solidFill>
                      <a:schemeClr val="tx1"/>
                    </a:solidFill>
                    <a:cs typeface="Consolas" pitchFamily="49" charset="0"/>
                  </a:rPr>
                  <a:t>j++</a:t>
                </a:r>
                <a:r>
                  <a:rPr lang="en-US" sz="2000" dirty="0">
                    <a:solidFill>
                      <a:schemeClr val="tx1"/>
                    </a:solidFill>
                    <a:cs typeface="Consolas" pitchFamily="49" charset="0"/>
                  </a:rPr>
                  <a:t>)</a:t>
                </a:r>
              </a:p>
              <a:p>
                <a:r>
                  <a:rPr lang="en-US" sz="2000" dirty="0">
                    <a:solidFill>
                      <a:schemeClr val="tx1"/>
                    </a:solidFill>
                    <a:cs typeface="Consolas" pitchFamily="49" charset="0"/>
                  </a:rPr>
                  <a:t>      if </a:t>
                </a:r>
                <a:r>
                  <a:rPr lang="en-US" sz="2000" dirty="0" smtClean="0">
                    <a:solidFill>
                      <a:schemeClr val="tx1"/>
                    </a:solidFill>
                    <a:cs typeface="Consolas" pitchFamily="49" charset="0"/>
                  </a:rPr>
                  <a:t>(</a:t>
                </a:r>
                <a14:m>
                  <m:oMath xmlns:m="http://schemas.openxmlformats.org/officeDocument/2006/math">
                    <m:sSub>
                      <m:sSubPr>
                        <m:ctrlPr>
                          <a:rPr lang="en-US" sz="2000" b="0" i="1" smtClean="0">
                            <a:solidFill>
                              <a:schemeClr val="tx1"/>
                            </a:solidFill>
                            <a:latin typeface="Cambria Math" panose="02040503050406030204" pitchFamily="18" charset="0"/>
                            <a:cs typeface="Consolas" pitchFamily="49" charset="0"/>
                          </a:rPr>
                        </m:ctrlPr>
                      </m:sSubPr>
                      <m:e>
                        <m:r>
                          <a:rPr lang="en-US" sz="2000" b="0" i="1" smtClean="0">
                            <a:solidFill>
                              <a:schemeClr val="tx1"/>
                            </a:solidFill>
                            <a:latin typeface="Cambria Math" panose="02040503050406030204" pitchFamily="18" charset="0"/>
                            <a:cs typeface="Consolas" pitchFamily="49" charset="0"/>
                          </a:rPr>
                          <m:t>𝑥</m:t>
                        </m:r>
                      </m:e>
                      <m:sub>
                        <m:r>
                          <a:rPr lang="en-US" sz="2000" b="0" i="1" smtClean="0">
                            <a:solidFill>
                              <a:schemeClr val="tx1"/>
                            </a:solidFill>
                            <a:latin typeface="Cambria Math" panose="02040503050406030204" pitchFamily="18" charset="0"/>
                            <a:cs typeface="Consolas" pitchFamily="49" charset="0"/>
                          </a:rPr>
                          <m:t>𝑖</m:t>
                        </m:r>
                      </m:sub>
                    </m:sSub>
                    <m:r>
                      <a:rPr lang="en-US" sz="2000" b="0" i="1" smtClean="0">
                        <a:solidFill>
                          <a:schemeClr val="tx1"/>
                        </a:solidFill>
                        <a:latin typeface="Cambria Math" panose="02040503050406030204" pitchFamily="18" charset="0"/>
                        <a:cs typeface="Consolas" pitchFamily="49" charset="0"/>
                      </a:rPr>
                      <m:t>=</m:t>
                    </m:r>
                    <m:sSub>
                      <m:sSubPr>
                        <m:ctrlPr>
                          <a:rPr lang="en-US" sz="2000" b="0" i="1" smtClean="0">
                            <a:solidFill>
                              <a:schemeClr val="tx1"/>
                            </a:solidFill>
                            <a:latin typeface="Cambria Math" panose="02040503050406030204" pitchFamily="18" charset="0"/>
                            <a:cs typeface="Consolas" pitchFamily="49" charset="0"/>
                          </a:rPr>
                        </m:ctrlPr>
                      </m:sSubPr>
                      <m:e>
                        <m:r>
                          <a:rPr lang="en-US" sz="2000" b="0" i="1" smtClean="0">
                            <a:solidFill>
                              <a:schemeClr val="tx1"/>
                            </a:solidFill>
                            <a:latin typeface="Cambria Math" panose="02040503050406030204" pitchFamily="18" charset="0"/>
                            <a:cs typeface="Consolas" pitchFamily="49" charset="0"/>
                          </a:rPr>
                          <m:t>𝑥</m:t>
                        </m:r>
                      </m:e>
                      <m:sub>
                        <m:r>
                          <a:rPr lang="en-US" sz="2000" b="0" i="1" smtClean="0">
                            <a:solidFill>
                              <a:schemeClr val="tx1"/>
                            </a:solidFill>
                            <a:latin typeface="Cambria Math" panose="02040503050406030204" pitchFamily="18" charset="0"/>
                            <a:cs typeface="Consolas" pitchFamily="49" charset="0"/>
                          </a:rPr>
                          <m:t>𝑗</m:t>
                        </m:r>
                      </m:sub>
                    </m:sSub>
                  </m:oMath>
                </a14:m>
                <a:r>
                  <a:rPr lang="en-US" sz="2000" dirty="0" smtClean="0">
                    <a:solidFill>
                      <a:schemeClr val="tx1"/>
                    </a:solidFill>
                    <a:cs typeface="Consolas" pitchFamily="49" charset="0"/>
                  </a:rPr>
                  <a:t>)</a:t>
                </a:r>
                <a:endParaRPr lang="en-US" sz="2000" dirty="0">
                  <a:solidFill>
                    <a:schemeClr val="tx1"/>
                  </a:solidFill>
                  <a:cs typeface="Consolas" pitchFamily="49" charset="0"/>
                </a:endParaRPr>
              </a:p>
              <a:p>
                <a:r>
                  <a:rPr lang="en-US" sz="2000" dirty="0">
                    <a:solidFill>
                      <a:schemeClr val="tx1"/>
                    </a:solidFill>
                    <a:cs typeface="Consolas" pitchFamily="49" charset="0"/>
                  </a:rPr>
                  <a: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oMath>
                </a14:m>
                <a:r>
                  <a:rPr lang="en-US" sz="2000" dirty="0" smtClean="0">
                    <a:solidFill>
                      <a:schemeClr val="tx1"/>
                    </a:solidFill>
                    <a:cs typeface="Consolas" pitchFamily="49" charset="0"/>
                  </a:rPr>
                  <a:t>++;</a:t>
                </a:r>
                <a:endParaRPr lang="en-US" sz="2000" dirty="0">
                  <a:solidFill>
                    <a:schemeClr val="tx1"/>
                  </a:solidFill>
                  <a:cs typeface="Consolas" pitchFamily="49" charset="0"/>
                </a:endParaRPr>
              </a:p>
              <a:p>
                <a:endParaRPr lang="en-US" sz="2000" dirty="0">
                  <a:solidFill>
                    <a:schemeClr val="tx1"/>
                  </a:solidFill>
                  <a:cs typeface="Consolas" pitchFamily="49" charset="0"/>
                </a:endParaRPr>
              </a:p>
              <a:p>
                <a:r>
                  <a:rPr lang="en-US" sz="2000" dirty="0">
                    <a:solidFill>
                      <a:schemeClr val="tx1"/>
                    </a:solidFill>
                    <a:cs typeface="Consolas" pitchFamily="49" charset="0"/>
                  </a:rPr>
                  <a:t>  if </a:t>
                </a:r>
                <a:r>
                  <a:rPr lang="en-US" sz="2000" dirty="0" smtClean="0">
                    <a:solidFill>
                      <a:schemeClr val="tx1"/>
                    </a:solidFill>
                    <a:cs typeface="Consolas" pitchFamily="49" charset="0"/>
                  </a:rPr>
                  <a:t>(</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r>
                      <a:rPr lang="en-US" sz="2000" i="1" dirty="0" smtClean="0">
                        <a:solidFill>
                          <a:schemeClr val="tx1"/>
                        </a:solidFill>
                        <a:latin typeface="Cambria Math" panose="02040503050406030204" pitchFamily="18" charset="0"/>
                        <a:cs typeface="Consolas" pitchFamily="49" charset="0"/>
                      </a:rPr>
                      <m:t>&lt;</m:t>
                    </m:r>
                    <m:r>
                      <a:rPr lang="en-US" sz="2000" b="0" i="1" dirty="0" smtClean="0">
                        <a:solidFill>
                          <a:schemeClr val="tx1"/>
                        </a:solidFill>
                        <a:latin typeface="Cambria Math" panose="02040503050406030204" pitchFamily="18" charset="0"/>
                        <a:cs typeface="Consolas" pitchFamily="49" charset="0"/>
                      </a:rPr>
                      <m:t>𝑎</m:t>
                    </m:r>
                    <m:r>
                      <a:rPr lang="en-US" sz="2000" b="0" i="1" dirty="0" smtClean="0">
                        <a:solidFill>
                          <a:schemeClr val="tx1"/>
                        </a:solidFill>
                        <a:latin typeface="Cambria Math" panose="02040503050406030204" pitchFamily="18" charset="0"/>
                        <a:cs typeface="Consolas" pitchFamily="49" charset="0"/>
                      </a:rPr>
                      <m:t>⋅</m:t>
                    </m:r>
                    <m:sSup>
                      <m:sSupPr>
                        <m:ctrlPr>
                          <a:rPr lang="en-US" sz="2000" b="0" i="1" dirty="0" smtClean="0">
                            <a:solidFill>
                              <a:schemeClr val="tx1"/>
                            </a:solidFill>
                            <a:latin typeface="Cambria Math" panose="02040503050406030204" pitchFamily="18" charset="0"/>
                            <a:cs typeface="Consolas" pitchFamily="49" charset="0"/>
                          </a:rPr>
                        </m:ctrlPr>
                      </m:sSupPr>
                      <m:e>
                        <m:r>
                          <a:rPr lang="en-US" sz="2000" i="1" dirty="0" smtClean="0">
                            <a:solidFill>
                              <a:schemeClr val="tx1"/>
                            </a:solidFill>
                            <a:latin typeface="Cambria Math" panose="02040503050406030204" pitchFamily="18" charset="0"/>
                            <a:cs typeface="Consolas" pitchFamily="49" charset="0"/>
                          </a:rPr>
                          <m:t>𝑚</m:t>
                        </m:r>
                      </m:e>
                      <m:sup>
                        <m:r>
                          <a:rPr lang="en-US" sz="2000" b="0" i="1" dirty="0" smtClean="0">
                            <a:solidFill>
                              <a:schemeClr val="tx1"/>
                            </a:solidFill>
                            <a:latin typeface="Cambria Math" panose="02040503050406030204" pitchFamily="18" charset="0"/>
                            <a:cs typeface="Consolas" pitchFamily="49" charset="0"/>
                          </a:rPr>
                          <m:t>2</m:t>
                        </m:r>
                      </m:sup>
                    </m:sSup>
                    <m:r>
                      <a:rPr lang="en-US" sz="2000" i="1" dirty="0" smtClean="0">
                        <a:solidFill>
                          <a:schemeClr val="tx1"/>
                        </a:solidFill>
                        <a:latin typeface="Cambria Math" panose="02040503050406030204" pitchFamily="18" charset="0"/>
                        <a:cs typeface="Consolas" pitchFamily="49" charset="0"/>
                      </a:rPr>
                      <m:t>/</m:t>
                    </m:r>
                    <m:r>
                      <a:rPr lang="en-US" sz="2000" i="1" dirty="0" smtClean="0">
                        <a:solidFill>
                          <a:schemeClr val="tx1"/>
                        </a:solidFill>
                        <a:latin typeface="Cambria Math" panose="02040503050406030204" pitchFamily="18" charset="0"/>
                        <a:cs typeface="Consolas" pitchFamily="49" charset="0"/>
                      </a:rPr>
                      <m:t>𝑛</m:t>
                    </m:r>
                  </m:oMath>
                </a14:m>
                <a:r>
                  <a:rPr lang="en-US" sz="2000" dirty="0">
                    <a:solidFill>
                      <a:schemeClr val="tx1"/>
                    </a:solidFill>
                    <a:cs typeface="Consolas" pitchFamily="49" charset="0"/>
                  </a:rPr>
                  <a:t>)</a:t>
                </a:r>
              </a:p>
              <a:p>
                <a:r>
                  <a:rPr lang="en-US" sz="2000" dirty="0">
                    <a:solidFill>
                      <a:schemeClr val="tx1"/>
                    </a:solidFill>
                    <a:cs typeface="Consolas" pitchFamily="49" charset="0"/>
                  </a:rPr>
                  <a:t>    return “Uniform”;</a:t>
                </a:r>
              </a:p>
              <a:p>
                <a:r>
                  <a:rPr lang="en-US" sz="2000" dirty="0">
                    <a:solidFill>
                      <a:schemeClr val="tx1"/>
                    </a:solidFill>
                    <a:cs typeface="Consolas" pitchFamily="49" charset="0"/>
                  </a:rPr>
                  <a:t>  else</a:t>
                </a:r>
              </a:p>
              <a:p>
                <a:r>
                  <a:rPr lang="en-US" sz="2000" dirty="0">
                    <a:solidFill>
                      <a:schemeClr val="tx1"/>
                    </a:solidFill>
                    <a:cs typeface="Consolas" pitchFamily="49" charset="0"/>
                  </a:rPr>
                  <a:t>    return “Not uniform”;</a:t>
                </a:r>
              </a:p>
              <a:p>
                <a:r>
                  <a:rPr lang="en-US" sz="2000" dirty="0">
                    <a:solidFill>
                      <a:schemeClr val="tx1"/>
                    </a:solidFill>
                    <a:cs typeface="Consolas" pitchFamily="49" charset="0"/>
                  </a:rPr>
                  <a:t>// </a:t>
                </a:r>
                <a14:m>
                  <m:oMath xmlns:m="http://schemas.openxmlformats.org/officeDocument/2006/math">
                    <m:r>
                      <a:rPr lang="en-US" sz="2000" b="0" i="1" smtClean="0">
                        <a:solidFill>
                          <a:schemeClr val="tx1"/>
                        </a:solidFill>
                        <a:latin typeface="Cambria Math" panose="02040503050406030204" pitchFamily="18" charset="0"/>
                        <a:cs typeface="Consolas" pitchFamily="49" charset="0"/>
                      </a:rPr>
                      <m:t>𝑎</m:t>
                    </m:r>
                  </m:oMath>
                </a14:m>
                <a:r>
                  <a:rPr lang="en-US" sz="2000" dirty="0" smtClean="0">
                    <a:solidFill>
                      <a:schemeClr val="tx1"/>
                    </a:solidFill>
                    <a:cs typeface="Consolas" pitchFamily="49" charset="0"/>
                  </a:rPr>
                  <a:t>: </a:t>
                </a:r>
                <a:r>
                  <a:rPr lang="en-US" sz="2000" dirty="0">
                    <a:solidFill>
                      <a:schemeClr val="tx1"/>
                    </a:solidFill>
                    <a:cs typeface="Consolas" pitchFamily="49" charset="0"/>
                  </a:rPr>
                  <a:t>constant dependent on </a:t>
                </a:r>
                <a14:m>
                  <m:oMath xmlns:m="http://schemas.openxmlformats.org/officeDocument/2006/math">
                    <m:r>
                      <a:rPr lang="en-US" sz="2000" i="1" dirty="0" smtClean="0">
                        <a:solidFill>
                          <a:schemeClr val="tx1"/>
                        </a:solidFill>
                        <a:latin typeface="Cambria Math" panose="02040503050406030204" pitchFamily="18" charset="0"/>
                        <a:sym typeface="Symbol"/>
                      </a:rPr>
                      <m:t></m:t>
                    </m:r>
                  </m:oMath>
                </a14:m>
                <a:endParaRPr lang="en-US" sz="2000" dirty="0">
                  <a:solidFill>
                    <a:schemeClr val="tx1"/>
                  </a:solidFill>
                  <a:cs typeface="Consolas" pitchFamily="49"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5562600" y="762001"/>
                <a:ext cx="3429000" cy="4343399"/>
              </a:xfrm>
              <a:prstGeom prst="rect">
                <a:avLst/>
              </a:prstGeom>
              <a:blipFill rotWithShape="0">
                <a:blip r:embed="rId2"/>
                <a:stretch>
                  <a:fillRect l="-1590" t="-976" b="-2650"/>
                </a:stretch>
              </a:blipFill>
            </p:spPr>
            <p:txBody>
              <a:bodyPr/>
              <a:lstStyle/>
              <a:p>
                <a:r>
                  <a:rPr lang="en-US">
                    <a:noFill/>
                  </a:rPr>
                  <a:t> </a:t>
                </a:r>
              </a:p>
            </p:txBody>
          </p:sp>
        </mc:Fallback>
      </mc:AlternateContent>
    </p:spTree>
    <p:extLst>
      <p:ext uri="{BB962C8B-B14F-4D97-AF65-F5344CB8AC3E}">
        <p14:creationId xmlns:p14="http://schemas.microsoft.com/office/powerpoint/2010/main" val="4794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5105400" cy="5257800"/>
              </a:xfrm>
            </p:spPr>
            <p:txBody>
              <a:bodyPr>
                <a:normAutofit fontScale="85000" lnSpcReduction="10000"/>
              </a:bodyPr>
              <a:lstStyle/>
              <a:p>
                <a:r>
                  <a:rPr lang="en-US" dirty="0" smtClean="0"/>
                  <a:t>Consider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2</m:t>
                        </m:r>
                      </m:sub>
                    </m:sSub>
                  </m:oMath>
                </a14:m>
                <a:r>
                  <a:rPr lang="en-US" dirty="0" smtClean="0"/>
                  <a:t> distance!</a:t>
                </a:r>
              </a:p>
              <a:p>
                <a:r>
                  <a:rPr lang="en-US" dirty="0" smtClean="0"/>
                  <a:t>If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𝑛</m:t>
                        </m:r>
                      </m:sub>
                    </m:sSub>
                  </m:oMath>
                </a14:m>
                <a:endParaRPr lang="en-US" b="0" dirty="0" smtClean="0"/>
              </a:p>
              <a:p>
                <a:pPr lvl="1"/>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𝑛</m:t>
                        </m:r>
                      </m:sub>
                    </m:sSub>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lit/>
                          </m:rPr>
                          <a:rPr lang="en-US" b="0" i="1" smtClean="0">
                            <a:latin typeface="Cambria Math" panose="02040503050406030204" pitchFamily="18" charset="0"/>
                          </a:rPr>
                          <m:t>|</m:t>
                        </m:r>
                      </m:e>
                      <m:sub>
                        <m:r>
                          <a:rPr lang="en-US" b="0" i="1" smtClean="0">
                            <a:latin typeface="Cambria Math" panose="02040503050406030204" pitchFamily="18" charset="0"/>
                          </a:rPr>
                          <m:t>2</m:t>
                        </m:r>
                      </m:sub>
                    </m:sSub>
                    <m:r>
                      <a:rPr lang="en-US" b="0" i="1" smtClean="0">
                        <a:latin typeface="Cambria Math" panose="02040503050406030204" pitchFamily="18" charset="0"/>
                      </a:rPr>
                      <m:t>=0</m:t>
                    </m:r>
                  </m:oMath>
                </a14:m>
                <a:endParaRPr lang="en-US" b="0" dirty="0" smtClean="0"/>
              </a:p>
              <a:p>
                <a:r>
                  <a:rPr lang="en-US" dirty="0" smtClean="0"/>
                  <a:t>If </a:t>
                </a:r>
                <a14:m>
                  <m:oMath xmlns:m="http://schemas.openxmlformats.org/officeDocument/2006/math">
                    <m:r>
                      <m:rPr>
                        <m:lit/>
                      </m:rPr>
                      <a:rPr lang="en-US" b="0" i="0"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𝑛</m:t>
                        </m:r>
                      </m:sub>
                    </m:sSub>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lit/>
                          </m:rPr>
                          <a:rPr lang="en-US" b="0" i="1" smtClean="0">
                            <a:latin typeface="Cambria Math" panose="02040503050406030204" pitchFamily="18" charset="0"/>
                          </a:rPr>
                          <m:t>|</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𝜖</m:t>
                    </m:r>
                  </m:oMath>
                </a14:m>
                <a:endParaRPr lang="en-US" b="0" dirty="0" smtClean="0"/>
              </a:p>
              <a:p>
                <a:pPr lvl="1"/>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𝑛</m:t>
                        </m:r>
                      </m:sub>
                    </m:sSub>
                    <m:r>
                      <m:rPr>
                        <m:lit/>
                      </m:rP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m:rPr>
                            <m:lit/>
                          </m:rPr>
                          <a:rPr lang="en-US" b="0" i="1" smtClean="0">
                            <a:latin typeface="Cambria Math" panose="02040503050406030204" pitchFamily="18" charset="0"/>
                          </a:rPr>
                          <m:t>|</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b="0" dirty="0" smtClean="0"/>
              </a:p>
              <a:p>
                <a:r>
                  <a:rPr lang="en-US" b="0" dirty="0" smtClean="0">
                    <a:solidFill>
                      <a:srgbClr val="406AA5"/>
                    </a:solidFill>
                  </a:rPr>
                  <a:t>Claim:</a:t>
                </a:r>
                <a:r>
                  <a:rPr lang="en-US" b="0" dirty="0" smtClean="0"/>
                  <a:t> </a:t>
                </a:r>
                <a:endParaRPr 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𝑛</m:t>
                          </m:r>
                        </m:sub>
                      </m:sSub>
                      <m:r>
                        <m:rPr>
                          <m:lit/>
                        </m:rP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m:rPr>
                              <m:lit/>
                            </m:rPr>
                            <a:rPr lang="en-US" b="0" i="1" smtClean="0">
                              <a:latin typeface="Cambria Math" panose="02040503050406030204" pitchFamily="18" charset="0"/>
                            </a:rPr>
                            <m:t>|</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𝐷</m:t>
                      </m:r>
                      <m:r>
                        <m:rPr>
                          <m:lit/>
                        </m:rP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m:rPr>
                              <m:lit/>
                            </m:rPr>
                            <a:rPr lang="en-US" b="0" i="1" smtClean="0">
                              <a:latin typeface="Cambria Math" panose="02040503050406030204" pitchFamily="18" charset="0"/>
                            </a:rPr>
                            <m:t>|</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−1/</m:t>
                      </m:r>
                      <m:r>
                        <a:rPr lang="en-US" b="0" i="1" smtClean="0">
                          <a:latin typeface="Cambria Math" panose="02040503050406030204" pitchFamily="18" charset="0"/>
                        </a:rPr>
                        <m:t>𝑛</m:t>
                      </m:r>
                    </m:oMath>
                  </m:oMathPara>
                </a14:m>
                <a:endParaRPr lang="en-US" dirty="0" smtClean="0"/>
              </a:p>
              <a:p>
                <a:r>
                  <a:rPr lang="en-US" dirty="0" smtClean="0"/>
                  <a:t>Hence, enough to distinguish:</a:t>
                </a:r>
              </a:p>
              <a:p>
                <a:pPr lvl="1"/>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𝐷</m:t>
                    </m:r>
                    <m:r>
                      <m:rPr>
                        <m:lit/>
                      </m:rP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m:rPr>
                            <m:lit/>
                          </m:rPr>
                          <a:rPr lang="en-US" b="0" i="1" smtClean="0">
                            <a:latin typeface="Cambria Math" panose="02040503050406030204" pitchFamily="18" charset="0"/>
                          </a:rPr>
                          <m:t>|</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=1/</m:t>
                    </m:r>
                    <m:r>
                      <a:rPr lang="en-US" b="0" i="1" smtClean="0">
                        <a:latin typeface="Cambria Math" panose="02040503050406030204" pitchFamily="18" charset="0"/>
                      </a:rPr>
                      <m:t>𝑛</m:t>
                    </m:r>
                  </m:oMath>
                </a14:m>
                <a:r>
                  <a:rPr lang="en-US" dirty="0" smtClean="0"/>
                  <a:t> (</a:t>
                </a:r>
                <a:r>
                  <a:rPr lang="en-US" dirty="0" err="1" smtClean="0"/>
                  <a:t>unif</a:t>
                </a:r>
                <a:r>
                  <a:rPr lang="en-US" dirty="0" smtClean="0"/>
                  <a:t>)</a:t>
                </a:r>
              </a:p>
              <a:p>
                <a:pPr lvl="1"/>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𝐷</m:t>
                    </m:r>
                    <m:r>
                      <m:rPr>
                        <m:lit/>
                      </m:rP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m:rPr>
                            <m:lit/>
                          </m:rPr>
                          <a:rPr lang="en-US" b="0" i="1" smtClean="0">
                            <a:latin typeface="Cambria Math" panose="02040503050406030204" pitchFamily="18" charset="0"/>
                          </a:rPr>
                          <m:t>|</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&gt;1/</m:t>
                    </m:r>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smtClean="0"/>
                  <a:t>(non-</a:t>
                </a:r>
                <a:r>
                  <a:rPr lang="en-US" dirty="0" err="1" smtClean="0"/>
                  <a:t>unif</a:t>
                </a:r>
                <a:r>
                  <a:rPr lang="en-US" dirty="0" smtClean="0"/>
                  <a:t>)</a:t>
                </a:r>
              </a:p>
              <a:p>
                <a:r>
                  <a:rPr lang="en-US" dirty="0" smtClean="0"/>
                  <a:t>Compute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𝐷</m:t>
                    </m:r>
                    <m:r>
                      <m:rPr>
                        <m:lit/>
                      </m:rP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m:rPr>
                            <m:lit/>
                          </m:rPr>
                          <a:rPr lang="en-US" b="0" i="1" smtClean="0">
                            <a:latin typeface="Cambria Math" panose="02040503050406030204" pitchFamily="18" charset="0"/>
                          </a:rPr>
                          <m:t>|</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oMath>
                </a14:m>
                <a:r>
                  <a:rPr lang="en-US" dirty="0" smtClean="0"/>
                  <a:t> up to additive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5105400" cy="5257800"/>
              </a:xfrm>
              <a:blipFill rotWithShape="0">
                <a:blip r:embed="rId2"/>
                <a:stretch>
                  <a:fillRect l="-2029" t="-1970" r="-4177" b="-208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21AB1FB4-A518-4287-9BB3-7B729E3FFC3E}" type="slidenum">
              <a:rPr lang="en-US" altLang="en-US" smtClean="0"/>
              <a:pPr/>
              <a:t>13</a:t>
            </a:fld>
            <a:endParaRPr lang="en-US" altLang="en-US"/>
          </a:p>
        </p:txBody>
      </p:sp>
      <mc:AlternateContent xmlns:mc="http://schemas.openxmlformats.org/markup-compatibility/2006" xmlns:a14="http://schemas.microsoft.com/office/drawing/2010/main">
        <mc:Choice Requires="a14">
          <p:sp>
            <p:nvSpPr>
              <p:cNvPr id="7" name="Rectangle 6"/>
              <p:cNvSpPr/>
              <p:nvPr/>
            </p:nvSpPr>
            <p:spPr>
              <a:xfrm>
                <a:off x="5562600" y="762001"/>
                <a:ext cx="3429000" cy="434339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cs typeface="Consolas" pitchFamily="49" charset="0"/>
                  </a:rPr>
                  <a:t>Algorithm </a:t>
                </a:r>
                <a:r>
                  <a:rPr lang="en-US" sz="2000" dirty="0">
                    <a:solidFill>
                      <a:schemeClr val="tx1"/>
                    </a:solidFill>
                    <a:cs typeface="Consolas" pitchFamily="49" charset="0"/>
                  </a:rPr>
                  <a:t>UNIFORM:</a:t>
                </a:r>
              </a:p>
              <a:p>
                <a:endParaRPr lang="en-US" sz="2000" dirty="0">
                  <a:solidFill>
                    <a:schemeClr val="tx1"/>
                  </a:solidFill>
                  <a:cs typeface="Consolas" pitchFamily="49" charset="0"/>
                </a:endParaRPr>
              </a:p>
              <a:p>
                <a:r>
                  <a:rPr lang="en-US" sz="2000" dirty="0">
                    <a:solidFill>
                      <a:schemeClr val="tx1"/>
                    </a:solidFill>
                    <a:cs typeface="Consolas" pitchFamily="49" charset="0"/>
                  </a:rPr>
                  <a:t>Input: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𝑛</m:t>
                    </m:r>
                    <m:r>
                      <a:rPr lang="en-US" sz="2000" i="1" dirty="0" smtClean="0">
                        <a:solidFill>
                          <a:schemeClr val="tx1"/>
                        </a:solidFill>
                        <a:latin typeface="Cambria Math" panose="02040503050406030204" pitchFamily="18" charset="0"/>
                        <a:cs typeface="Consolas" pitchFamily="49" charset="0"/>
                      </a:rPr>
                      <m:t>, </m:t>
                    </m:r>
                    <m:r>
                      <a:rPr lang="en-US" sz="2000" i="1" dirty="0" smtClean="0">
                        <a:solidFill>
                          <a:schemeClr val="tx1"/>
                        </a:solidFill>
                        <a:latin typeface="Cambria Math" panose="02040503050406030204" pitchFamily="18" charset="0"/>
                        <a:cs typeface="Consolas" pitchFamily="49" charset="0"/>
                      </a:rPr>
                      <m:t>𝑚</m:t>
                    </m:r>
                    <m:r>
                      <a:rPr lang="en-US" sz="2000" i="1" dirty="0" smtClean="0">
                        <a:solidFill>
                          <a:schemeClr val="tx1"/>
                        </a:solidFill>
                        <a:latin typeface="Cambria Math" panose="02040503050406030204" pitchFamily="18" charset="0"/>
                        <a:cs typeface="Consolas" pitchFamily="49" charset="0"/>
                      </a:rPr>
                      <m:t>, </m:t>
                    </m:r>
                    <m:sSub>
                      <m:sSubPr>
                        <m:ctrlPr>
                          <a:rPr lang="en-US" sz="2000" b="0" i="1" dirty="0" smtClean="0">
                            <a:solidFill>
                              <a:schemeClr val="tx1"/>
                            </a:solidFill>
                            <a:latin typeface="Cambria Math" panose="02040503050406030204" pitchFamily="18" charset="0"/>
                            <a:cs typeface="Consolas" pitchFamily="49" charset="0"/>
                          </a:rPr>
                        </m:ctrlPr>
                      </m:sSubPr>
                      <m:e>
                        <m:r>
                          <a:rPr lang="en-US" sz="2000" b="0" i="1" dirty="0" smtClean="0">
                            <a:solidFill>
                              <a:schemeClr val="tx1"/>
                            </a:solidFill>
                            <a:latin typeface="Cambria Math" panose="02040503050406030204" pitchFamily="18" charset="0"/>
                            <a:cs typeface="Consolas" pitchFamily="49" charset="0"/>
                          </a:rPr>
                          <m:t>𝑥</m:t>
                        </m:r>
                      </m:e>
                      <m:sub>
                        <m:r>
                          <a:rPr lang="en-US" sz="2000" b="0" i="1" dirty="0" smtClean="0">
                            <a:solidFill>
                              <a:schemeClr val="tx1"/>
                            </a:solidFill>
                            <a:latin typeface="Cambria Math" panose="02040503050406030204" pitchFamily="18" charset="0"/>
                            <a:cs typeface="Consolas" pitchFamily="49" charset="0"/>
                          </a:rPr>
                          <m:t>1</m:t>
                        </m:r>
                      </m:sub>
                    </m:sSub>
                    <m:r>
                      <a:rPr lang="en-US" sz="2000" b="0" i="1" dirty="0" smtClean="0">
                        <a:solidFill>
                          <a:schemeClr val="tx1"/>
                        </a:solidFill>
                        <a:latin typeface="Cambria Math" panose="02040503050406030204" pitchFamily="18" charset="0"/>
                        <a:cs typeface="Consolas" pitchFamily="49" charset="0"/>
                      </a:rPr>
                      <m:t>,…</m:t>
                    </m:r>
                    <m:sSub>
                      <m:sSubPr>
                        <m:ctrlPr>
                          <a:rPr lang="en-US" sz="2000" b="0" i="1" dirty="0" smtClean="0">
                            <a:solidFill>
                              <a:schemeClr val="tx1"/>
                            </a:solidFill>
                            <a:latin typeface="Cambria Math" panose="02040503050406030204" pitchFamily="18" charset="0"/>
                            <a:cs typeface="Consolas" pitchFamily="49" charset="0"/>
                          </a:rPr>
                        </m:ctrlPr>
                      </m:sSubPr>
                      <m:e>
                        <m:r>
                          <a:rPr lang="en-US" sz="2000" b="0" i="1" dirty="0" smtClean="0">
                            <a:solidFill>
                              <a:schemeClr val="tx1"/>
                            </a:solidFill>
                            <a:latin typeface="Cambria Math" panose="02040503050406030204" pitchFamily="18" charset="0"/>
                            <a:cs typeface="Consolas" pitchFamily="49" charset="0"/>
                          </a:rPr>
                          <m:t>𝑥</m:t>
                        </m:r>
                      </m:e>
                      <m:sub>
                        <m:r>
                          <a:rPr lang="en-US" sz="2000" b="0" i="1" dirty="0" smtClean="0">
                            <a:solidFill>
                              <a:schemeClr val="tx1"/>
                            </a:solidFill>
                            <a:latin typeface="Cambria Math" panose="02040503050406030204" pitchFamily="18" charset="0"/>
                            <a:cs typeface="Consolas" pitchFamily="49" charset="0"/>
                          </a:rPr>
                          <m:t>𝑚</m:t>
                        </m:r>
                      </m:sub>
                    </m:sSub>
                  </m:oMath>
                </a14:m>
                <a:endParaRPr lang="en-US" sz="2000" dirty="0">
                  <a:solidFill>
                    <a:schemeClr val="tx1"/>
                  </a:solidFill>
                  <a:cs typeface="Consolas" pitchFamily="49" charset="0"/>
                </a:endParaRPr>
              </a:p>
              <a:p>
                <a:r>
                  <a:rPr lang="en-US" sz="2000" dirty="0">
                    <a:solidFill>
                      <a:schemeClr val="tx1"/>
                    </a:solidFill>
                    <a:cs typeface="Consolas" pitchFamily="49" charset="0"/>
                  </a:rPr>
                  <a: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oMath>
                </a14:m>
                <a:r>
                  <a:rPr lang="en-US" sz="2000" dirty="0" smtClean="0">
                    <a:solidFill>
                      <a:schemeClr val="tx1"/>
                    </a:solidFill>
                    <a:cs typeface="Consolas" pitchFamily="49" charset="0"/>
                  </a:rPr>
                  <a:t> = </a:t>
                </a:r>
                <a:r>
                  <a:rPr lang="en-US" sz="2000" dirty="0">
                    <a:solidFill>
                      <a:schemeClr val="tx1"/>
                    </a:solidFill>
                    <a:cs typeface="Consolas" pitchFamily="49" charset="0"/>
                  </a:rPr>
                  <a:t>0;</a:t>
                </a:r>
              </a:p>
              <a:p>
                <a:r>
                  <a:rPr lang="en-US" sz="2000" dirty="0">
                    <a:solidFill>
                      <a:schemeClr val="tx1"/>
                    </a:solidFill>
                    <a:cs typeface="Consolas" pitchFamily="49" charset="0"/>
                  </a:rPr>
                  <a:t>  for(</a:t>
                </a:r>
                <a:r>
                  <a:rPr lang="en-US" sz="2000" dirty="0" err="1">
                    <a:solidFill>
                      <a:schemeClr val="tx1"/>
                    </a:solidFill>
                    <a:cs typeface="Consolas" pitchFamily="49" charset="0"/>
                  </a:rPr>
                  <a:t>i</a:t>
                </a:r>
                <a:r>
                  <a:rPr lang="en-US" sz="2000" dirty="0">
                    <a:solidFill>
                      <a:schemeClr val="tx1"/>
                    </a:solidFill>
                    <a:cs typeface="Consolas" pitchFamily="49" charset="0"/>
                  </a:rPr>
                  <a:t>=0; </a:t>
                </a:r>
                <a:r>
                  <a:rPr lang="en-US" sz="2000" dirty="0" err="1">
                    <a:solidFill>
                      <a:schemeClr val="tx1"/>
                    </a:solidFill>
                    <a:cs typeface="Consolas" pitchFamily="49" charset="0"/>
                  </a:rPr>
                  <a:t>i</a:t>
                </a:r>
                <a:r>
                  <a:rPr lang="en-US" sz="2000" dirty="0">
                    <a:solidFill>
                      <a:schemeClr val="tx1"/>
                    </a:solidFill>
                    <a:cs typeface="Consolas" pitchFamily="49" charset="0"/>
                  </a:rPr>
                  <a:t>&lt;m; </a:t>
                </a:r>
                <a:r>
                  <a:rPr lang="en-US" sz="2000" dirty="0" err="1">
                    <a:solidFill>
                      <a:schemeClr val="tx1"/>
                    </a:solidFill>
                    <a:cs typeface="Consolas" pitchFamily="49" charset="0"/>
                  </a:rPr>
                  <a:t>i</a:t>
                </a:r>
                <a:r>
                  <a:rPr lang="en-US" sz="2000" dirty="0">
                    <a:solidFill>
                      <a:schemeClr val="tx1"/>
                    </a:solidFill>
                    <a:cs typeface="Consolas" pitchFamily="49" charset="0"/>
                  </a:rPr>
                  <a:t>++)</a:t>
                </a:r>
              </a:p>
              <a:p>
                <a:r>
                  <a:rPr lang="en-US" sz="2000" dirty="0">
                    <a:solidFill>
                      <a:schemeClr val="tx1"/>
                    </a:solidFill>
                    <a:cs typeface="Consolas" pitchFamily="49" charset="0"/>
                  </a:rPr>
                  <a:t>    for(j=i+1; j&lt;m; </a:t>
                </a:r>
                <a:r>
                  <a:rPr lang="en-US" sz="2000" dirty="0" err="1">
                    <a:solidFill>
                      <a:schemeClr val="tx1"/>
                    </a:solidFill>
                    <a:cs typeface="Consolas" pitchFamily="49" charset="0"/>
                  </a:rPr>
                  <a:t>j++</a:t>
                </a:r>
                <a:r>
                  <a:rPr lang="en-US" sz="2000" dirty="0">
                    <a:solidFill>
                      <a:schemeClr val="tx1"/>
                    </a:solidFill>
                    <a:cs typeface="Consolas" pitchFamily="49" charset="0"/>
                  </a:rPr>
                  <a:t>)</a:t>
                </a:r>
              </a:p>
              <a:p>
                <a:r>
                  <a:rPr lang="en-US" sz="2000" dirty="0">
                    <a:solidFill>
                      <a:schemeClr val="tx1"/>
                    </a:solidFill>
                    <a:cs typeface="Consolas" pitchFamily="49" charset="0"/>
                  </a:rPr>
                  <a:t>      if </a:t>
                </a:r>
                <a:r>
                  <a:rPr lang="en-US" sz="2000" dirty="0" smtClean="0">
                    <a:solidFill>
                      <a:schemeClr val="tx1"/>
                    </a:solidFill>
                    <a:cs typeface="Consolas" pitchFamily="49" charset="0"/>
                  </a:rPr>
                  <a:t>(</a:t>
                </a:r>
                <a14:m>
                  <m:oMath xmlns:m="http://schemas.openxmlformats.org/officeDocument/2006/math">
                    <m:sSub>
                      <m:sSubPr>
                        <m:ctrlPr>
                          <a:rPr lang="en-US" sz="2000" b="0" i="1" smtClean="0">
                            <a:solidFill>
                              <a:schemeClr val="tx1"/>
                            </a:solidFill>
                            <a:latin typeface="Cambria Math" panose="02040503050406030204" pitchFamily="18" charset="0"/>
                            <a:cs typeface="Consolas" pitchFamily="49" charset="0"/>
                          </a:rPr>
                        </m:ctrlPr>
                      </m:sSubPr>
                      <m:e>
                        <m:r>
                          <a:rPr lang="en-US" sz="2000" b="0" i="1" smtClean="0">
                            <a:solidFill>
                              <a:schemeClr val="tx1"/>
                            </a:solidFill>
                            <a:latin typeface="Cambria Math" panose="02040503050406030204" pitchFamily="18" charset="0"/>
                            <a:cs typeface="Consolas" pitchFamily="49" charset="0"/>
                          </a:rPr>
                          <m:t>𝑥</m:t>
                        </m:r>
                      </m:e>
                      <m:sub>
                        <m:r>
                          <a:rPr lang="en-US" sz="2000" b="0" i="1" smtClean="0">
                            <a:solidFill>
                              <a:schemeClr val="tx1"/>
                            </a:solidFill>
                            <a:latin typeface="Cambria Math" panose="02040503050406030204" pitchFamily="18" charset="0"/>
                            <a:cs typeface="Consolas" pitchFamily="49" charset="0"/>
                          </a:rPr>
                          <m:t>𝑖</m:t>
                        </m:r>
                      </m:sub>
                    </m:sSub>
                    <m:r>
                      <a:rPr lang="en-US" sz="2000" b="0" i="1" smtClean="0">
                        <a:solidFill>
                          <a:schemeClr val="tx1"/>
                        </a:solidFill>
                        <a:latin typeface="Cambria Math" panose="02040503050406030204" pitchFamily="18" charset="0"/>
                        <a:cs typeface="Consolas" pitchFamily="49" charset="0"/>
                      </a:rPr>
                      <m:t>=</m:t>
                    </m:r>
                    <m:sSub>
                      <m:sSubPr>
                        <m:ctrlPr>
                          <a:rPr lang="en-US" sz="2000" b="0" i="1" smtClean="0">
                            <a:solidFill>
                              <a:schemeClr val="tx1"/>
                            </a:solidFill>
                            <a:latin typeface="Cambria Math" panose="02040503050406030204" pitchFamily="18" charset="0"/>
                            <a:cs typeface="Consolas" pitchFamily="49" charset="0"/>
                          </a:rPr>
                        </m:ctrlPr>
                      </m:sSubPr>
                      <m:e>
                        <m:r>
                          <a:rPr lang="en-US" sz="2000" b="0" i="1" smtClean="0">
                            <a:solidFill>
                              <a:schemeClr val="tx1"/>
                            </a:solidFill>
                            <a:latin typeface="Cambria Math" panose="02040503050406030204" pitchFamily="18" charset="0"/>
                            <a:cs typeface="Consolas" pitchFamily="49" charset="0"/>
                          </a:rPr>
                          <m:t>𝑥</m:t>
                        </m:r>
                      </m:e>
                      <m:sub>
                        <m:r>
                          <a:rPr lang="en-US" sz="2000" b="0" i="1" smtClean="0">
                            <a:solidFill>
                              <a:schemeClr val="tx1"/>
                            </a:solidFill>
                            <a:latin typeface="Cambria Math" panose="02040503050406030204" pitchFamily="18" charset="0"/>
                            <a:cs typeface="Consolas" pitchFamily="49" charset="0"/>
                          </a:rPr>
                          <m:t>𝑗</m:t>
                        </m:r>
                      </m:sub>
                    </m:sSub>
                  </m:oMath>
                </a14:m>
                <a:r>
                  <a:rPr lang="en-US" sz="2000" dirty="0" smtClean="0">
                    <a:solidFill>
                      <a:schemeClr val="tx1"/>
                    </a:solidFill>
                    <a:cs typeface="Consolas" pitchFamily="49" charset="0"/>
                  </a:rPr>
                  <a:t>)</a:t>
                </a:r>
                <a:endParaRPr lang="en-US" sz="2000" dirty="0">
                  <a:solidFill>
                    <a:schemeClr val="tx1"/>
                  </a:solidFill>
                  <a:cs typeface="Consolas" pitchFamily="49" charset="0"/>
                </a:endParaRPr>
              </a:p>
              <a:p>
                <a:r>
                  <a:rPr lang="en-US" sz="2000" dirty="0">
                    <a:solidFill>
                      <a:schemeClr val="tx1"/>
                    </a:solidFill>
                    <a:cs typeface="Consolas" pitchFamily="49" charset="0"/>
                  </a:rPr>
                  <a: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oMath>
                </a14:m>
                <a:r>
                  <a:rPr lang="en-US" sz="2000" dirty="0" smtClean="0">
                    <a:solidFill>
                      <a:schemeClr val="tx1"/>
                    </a:solidFill>
                    <a:cs typeface="Consolas" pitchFamily="49" charset="0"/>
                  </a:rPr>
                  <a:t>++;</a:t>
                </a:r>
                <a:endParaRPr lang="en-US" sz="2000" dirty="0">
                  <a:solidFill>
                    <a:schemeClr val="tx1"/>
                  </a:solidFill>
                  <a:cs typeface="Consolas" pitchFamily="49" charset="0"/>
                </a:endParaRPr>
              </a:p>
              <a:p>
                <a:endParaRPr lang="en-US" sz="2000" dirty="0">
                  <a:solidFill>
                    <a:schemeClr val="tx1"/>
                  </a:solidFill>
                  <a:cs typeface="Consolas" pitchFamily="49" charset="0"/>
                </a:endParaRPr>
              </a:p>
              <a:p>
                <a:r>
                  <a:rPr lang="en-US" sz="2000" dirty="0">
                    <a:solidFill>
                      <a:schemeClr val="tx1"/>
                    </a:solidFill>
                    <a:cs typeface="Consolas" pitchFamily="49" charset="0"/>
                  </a:rPr>
                  <a:t>  if </a:t>
                </a:r>
                <a:r>
                  <a:rPr lang="en-US" sz="2000" dirty="0" smtClean="0">
                    <a:solidFill>
                      <a:schemeClr val="tx1"/>
                    </a:solidFill>
                    <a:cs typeface="Consolas" pitchFamily="49" charset="0"/>
                  </a:rPr>
                  <a:t>(</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r>
                      <a:rPr lang="en-US" sz="2000" i="1" dirty="0" smtClean="0">
                        <a:solidFill>
                          <a:schemeClr val="tx1"/>
                        </a:solidFill>
                        <a:latin typeface="Cambria Math" panose="02040503050406030204" pitchFamily="18" charset="0"/>
                        <a:cs typeface="Consolas" pitchFamily="49" charset="0"/>
                      </a:rPr>
                      <m:t>&lt;</m:t>
                    </m:r>
                    <m:r>
                      <a:rPr lang="en-US" sz="2000" b="0" i="1" dirty="0" smtClean="0">
                        <a:solidFill>
                          <a:schemeClr val="tx1"/>
                        </a:solidFill>
                        <a:latin typeface="Cambria Math" panose="02040503050406030204" pitchFamily="18" charset="0"/>
                        <a:cs typeface="Consolas" pitchFamily="49" charset="0"/>
                      </a:rPr>
                      <m:t>𝑎</m:t>
                    </m:r>
                    <m:r>
                      <a:rPr lang="en-US" sz="2000" b="0" i="1" dirty="0" smtClean="0">
                        <a:solidFill>
                          <a:schemeClr val="tx1"/>
                        </a:solidFill>
                        <a:latin typeface="Cambria Math" panose="02040503050406030204" pitchFamily="18" charset="0"/>
                        <a:cs typeface="Consolas" pitchFamily="49" charset="0"/>
                      </a:rPr>
                      <m:t>⋅</m:t>
                    </m:r>
                    <m:sSup>
                      <m:sSupPr>
                        <m:ctrlPr>
                          <a:rPr lang="en-US" sz="2000" b="0" i="1" dirty="0" smtClean="0">
                            <a:solidFill>
                              <a:schemeClr val="tx1"/>
                            </a:solidFill>
                            <a:latin typeface="Cambria Math" panose="02040503050406030204" pitchFamily="18" charset="0"/>
                            <a:cs typeface="Consolas" pitchFamily="49" charset="0"/>
                          </a:rPr>
                        </m:ctrlPr>
                      </m:sSupPr>
                      <m:e>
                        <m:r>
                          <a:rPr lang="en-US" sz="2000" i="1" dirty="0" smtClean="0">
                            <a:solidFill>
                              <a:schemeClr val="tx1"/>
                            </a:solidFill>
                            <a:latin typeface="Cambria Math" panose="02040503050406030204" pitchFamily="18" charset="0"/>
                            <a:cs typeface="Consolas" pitchFamily="49" charset="0"/>
                          </a:rPr>
                          <m:t>𝑚</m:t>
                        </m:r>
                      </m:e>
                      <m:sup>
                        <m:r>
                          <a:rPr lang="en-US" sz="2000" b="0" i="1" dirty="0" smtClean="0">
                            <a:solidFill>
                              <a:schemeClr val="tx1"/>
                            </a:solidFill>
                            <a:latin typeface="Cambria Math" panose="02040503050406030204" pitchFamily="18" charset="0"/>
                            <a:cs typeface="Consolas" pitchFamily="49" charset="0"/>
                          </a:rPr>
                          <m:t>2</m:t>
                        </m:r>
                      </m:sup>
                    </m:sSup>
                    <m:r>
                      <a:rPr lang="en-US" sz="2000" i="1" dirty="0" smtClean="0">
                        <a:solidFill>
                          <a:schemeClr val="tx1"/>
                        </a:solidFill>
                        <a:latin typeface="Cambria Math" panose="02040503050406030204" pitchFamily="18" charset="0"/>
                        <a:cs typeface="Consolas" pitchFamily="49" charset="0"/>
                      </a:rPr>
                      <m:t>/</m:t>
                    </m:r>
                    <m:r>
                      <a:rPr lang="en-US" sz="2000" i="1" dirty="0" smtClean="0">
                        <a:solidFill>
                          <a:schemeClr val="tx1"/>
                        </a:solidFill>
                        <a:latin typeface="Cambria Math" panose="02040503050406030204" pitchFamily="18" charset="0"/>
                        <a:cs typeface="Consolas" pitchFamily="49" charset="0"/>
                      </a:rPr>
                      <m:t>𝑛</m:t>
                    </m:r>
                  </m:oMath>
                </a14:m>
                <a:r>
                  <a:rPr lang="en-US" sz="2000" dirty="0">
                    <a:solidFill>
                      <a:schemeClr val="tx1"/>
                    </a:solidFill>
                    <a:cs typeface="Consolas" pitchFamily="49" charset="0"/>
                  </a:rPr>
                  <a:t>)</a:t>
                </a:r>
              </a:p>
              <a:p>
                <a:r>
                  <a:rPr lang="en-US" sz="2000" dirty="0">
                    <a:solidFill>
                      <a:schemeClr val="tx1"/>
                    </a:solidFill>
                    <a:cs typeface="Consolas" pitchFamily="49" charset="0"/>
                  </a:rPr>
                  <a:t>    return “Uniform”;</a:t>
                </a:r>
              </a:p>
              <a:p>
                <a:r>
                  <a:rPr lang="en-US" sz="2000" dirty="0">
                    <a:solidFill>
                      <a:schemeClr val="tx1"/>
                    </a:solidFill>
                    <a:cs typeface="Consolas" pitchFamily="49" charset="0"/>
                  </a:rPr>
                  <a:t>  else</a:t>
                </a:r>
              </a:p>
              <a:p>
                <a:r>
                  <a:rPr lang="en-US" sz="2000" dirty="0">
                    <a:solidFill>
                      <a:schemeClr val="tx1"/>
                    </a:solidFill>
                    <a:cs typeface="Consolas" pitchFamily="49" charset="0"/>
                  </a:rPr>
                  <a:t>    return “Not uniform”;</a:t>
                </a:r>
              </a:p>
              <a:p>
                <a:r>
                  <a:rPr lang="en-US" sz="2000" dirty="0">
                    <a:solidFill>
                      <a:schemeClr val="tx1"/>
                    </a:solidFill>
                    <a:cs typeface="Consolas" pitchFamily="49" charset="0"/>
                  </a:rPr>
                  <a:t>// </a:t>
                </a:r>
                <a14:m>
                  <m:oMath xmlns:m="http://schemas.openxmlformats.org/officeDocument/2006/math">
                    <m:r>
                      <a:rPr lang="en-US" sz="2000" b="0" i="1" smtClean="0">
                        <a:solidFill>
                          <a:schemeClr val="tx1"/>
                        </a:solidFill>
                        <a:latin typeface="Cambria Math" panose="02040503050406030204" pitchFamily="18" charset="0"/>
                        <a:cs typeface="Consolas" pitchFamily="49" charset="0"/>
                      </a:rPr>
                      <m:t>𝑎</m:t>
                    </m:r>
                  </m:oMath>
                </a14:m>
                <a:r>
                  <a:rPr lang="en-US" sz="2000" dirty="0" smtClean="0">
                    <a:solidFill>
                      <a:schemeClr val="tx1"/>
                    </a:solidFill>
                    <a:cs typeface="Consolas" pitchFamily="49" charset="0"/>
                  </a:rPr>
                  <a:t>: </a:t>
                </a:r>
                <a:r>
                  <a:rPr lang="en-US" sz="2000" dirty="0">
                    <a:solidFill>
                      <a:schemeClr val="tx1"/>
                    </a:solidFill>
                    <a:cs typeface="Consolas" pitchFamily="49" charset="0"/>
                  </a:rPr>
                  <a:t>constant dependent on </a:t>
                </a:r>
                <a14:m>
                  <m:oMath xmlns:m="http://schemas.openxmlformats.org/officeDocument/2006/math">
                    <m:r>
                      <a:rPr lang="en-US" sz="2000" i="1" dirty="0" smtClean="0">
                        <a:solidFill>
                          <a:schemeClr val="tx1"/>
                        </a:solidFill>
                        <a:latin typeface="Cambria Math" panose="02040503050406030204" pitchFamily="18" charset="0"/>
                        <a:sym typeface="Symbol"/>
                      </a:rPr>
                      <m:t></m:t>
                    </m:r>
                  </m:oMath>
                </a14:m>
                <a:endParaRPr lang="en-US" sz="2000" dirty="0">
                  <a:solidFill>
                    <a:schemeClr val="tx1"/>
                  </a:solidFill>
                  <a:cs typeface="Consolas" pitchFamily="49"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562600" y="762001"/>
                <a:ext cx="3429000" cy="4343399"/>
              </a:xfrm>
              <a:prstGeom prst="rect">
                <a:avLst/>
              </a:prstGeom>
              <a:blipFill rotWithShape="0">
                <a:blip r:embed="rId3"/>
                <a:stretch>
                  <a:fillRect l="-1590" t="-976" b="-2650"/>
                </a:stretch>
              </a:blipFill>
            </p:spPr>
            <p:txBody>
              <a:bodyPr/>
              <a:lstStyle/>
              <a:p>
                <a:r>
                  <a:rPr lang="en-US">
                    <a:noFill/>
                  </a:rPr>
                  <a:t> </a:t>
                </a:r>
              </a:p>
            </p:txBody>
          </p:sp>
        </mc:Fallback>
      </mc:AlternateContent>
    </p:spTree>
    <p:extLst>
      <p:ext uri="{BB962C8B-B14F-4D97-AF65-F5344CB8AC3E}">
        <p14:creationId xmlns:p14="http://schemas.microsoft.com/office/powerpoint/2010/main" val="4497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4953000" cy="5257800"/>
              </a:xfrm>
            </p:spPr>
            <p:txBody>
              <a:bodyPr/>
              <a:lstStyle/>
              <a:p>
                <a:r>
                  <a:rPr lang="en-US" dirty="0" smtClean="0"/>
                  <a:t>New goal: distinguish</a:t>
                </a:r>
                <a:endParaRPr lang="en-US" dirty="0"/>
              </a:p>
              <a:p>
                <a:pPr lvl="1"/>
                <a14:m>
                  <m:oMath xmlns:m="http://schemas.openxmlformats.org/officeDocument/2006/math">
                    <m:r>
                      <m:rPr>
                        <m:lit/>
                      </m:rPr>
                      <a:rPr lang="en-US" i="1">
                        <a:latin typeface="Cambria Math" panose="02040503050406030204" pitchFamily="18" charset="0"/>
                      </a:rPr>
                      <m:t>||</m:t>
                    </m:r>
                    <m:r>
                      <a:rPr lang="en-US" i="1">
                        <a:latin typeface="Cambria Math" panose="02040503050406030204" pitchFamily="18" charset="0"/>
                      </a:rPr>
                      <m:t>𝐷</m:t>
                    </m:r>
                    <m:r>
                      <m:rPr>
                        <m:lit/>
                      </m:rPr>
                      <a:rPr lang="en-US" i="1">
                        <a:latin typeface="Cambria Math" panose="02040503050406030204" pitchFamily="18" charset="0"/>
                      </a:rPr>
                      <m:t>|</m:t>
                    </m:r>
                    <m:sSubSup>
                      <m:sSubSupPr>
                        <m:ctrlPr>
                          <a:rPr lang="en-US" i="1">
                            <a:latin typeface="Cambria Math" panose="02040503050406030204" pitchFamily="18" charset="0"/>
                          </a:rPr>
                        </m:ctrlPr>
                      </m:sSubSupPr>
                      <m:e>
                        <m:r>
                          <m:rPr>
                            <m:lit/>
                          </m:rPr>
                          <a:rPr lang="en-US" i="1">
                            <a:latin typeface="Cambria Math" panose="02040503050406030204" pitchFamily="18" charset="0"/>
                          </a:rPr>
                          <m:t>|</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=1/</m:t>
                    </m:r>
                    <m:r>
                      <a:rPr lang="en-US" i="1">
                        <a:latin typeface="Cambria Math" panose="02040503050406030204" pitchFamily="18" charset="0"/>
                      </a:rPr>
                      <m:t>𝑛</m:t>
                    </m:r>
                  </m:oMath>
                </a14:m>
                <a:endParaRPr lang="en-US" dirty="0"/>
              </a:p>
              <a:p>
                <a:pPr lvl="1"/>
                <a14:m>
                  <m:oMath xmlns:m="http://schemas.openxmlformats.org/officeDocument/2006/math">
                    <m:r>
                      <m:rPr>
                        <m:lit/>
                      </m:rPr>
                      <a:rPr lang="en-US" i="1">
                        <a:latin typeface="Cambria Math" panose="02040503050406030204" pitchFamily="18" charset="0"/>
                      </a:rPr>
                      <m:t>||</m:t>
                    </m:r>
                    <m:r>
                      <a:rPr lang="en-US" i="1">
                        <a:latin typeface="Cambria Math" panose="02040503050406030204" pitchFamily="18" charset="0"/>
                      </a:rPr>
                      <m:t>𝐷</m:t>
                    </m:r>
                    <m:r>
                      <m:rPr>
                        <m:lit/>
                      </m:rPr>
                      <a:rPr lang="en-US" i="1">
                        <a:latin typeface="Cambria Math" panose="02040503050406030204" pitchFamily="18" charset="0"/>
                      </a:rPr>
                      <m:t>|</m:t>
                    </m:r>
                    <m:sSubSup>
                      <m:sSubSupPr>
                        <m:ctrlPr>
                          <a:rPr lang="en-US" i="1">
                            <a:latin typeface="Cambria Math" panose="02040503050406030204" pitchFamily="18" charset="0"/>
                          </a:rPr>
                        </m:ctrlPr>
                      </m:sSubSupPr>
                      <m:e>
                        <m:r>
                          <m:rPr>
                            <m:lit/>
                          </m:rPr>
                          <a:rPr lang="en-US" i="1">
                            <a:latin typeface="Cambria Math" panose="02040503050406030204" pitchFamily="18" charset="0"/>
                          </a:rPr>
                          <m:t>|</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&gt;1/</m:t>
                    </m:r>
                    <m:r>
                      <a:rPr lang="en-US" i="1">
                        <a:latin typeface="Cambria Math" panose="02040503050406030204" pitchFamily="18" charset="0"/>
                      </a:rPr>
                      <m:t>𝑛</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𝜖</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m:t>
                    </m:r>
                  </m:oMath>
                </a14:m>
                <a:endParaRPr lang="en-US" dirty="0"/>
              </a:p>
              <a:p>
                <a:r>
                  <a:rPr lang="en-US" dirty="0" smtClean="0">
                    <a:solidFill>
                      <a:srgbClr val="406AA5"/>
                    </a:solidFill>
                  </a:rPr>
                  <a:t>Lemma: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𝑀</m:t>
                        </m:r>
                      </m:den>
                    </m:f>
                    <m:r>
                      <a:rPr lang="en-US" b="0" i="1" smtClean="0">
                        <a:latin typeface="Cambria Math" panose="02040503050406030204" pitchFamily="18" charset="0"/>
                      </a:rPr>
                      <m:t>⋅</m:t>
                    </m:r>
                  </m:oMath>
                </a14:m>
                <a:r>
                  <a:rPr lang="en-US" dirty="0" smtClean="0"/>
                  <a:t>[# collisions] is a good enough as long as</a:t>
                </a:r>
              </a:p>
              <a:p>
                <a:pPr lvl="1"/>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m:rPr>
                        <m:sty m:val="p"/>
                      </m:rPr>
                      <a:rPr lang="en-US" b="0" i="0" dirty="0" smtClean="0">
                        <a:latin typeface="Cambria Math" panose="02040503050406030204" pitchFamily="18" charset="0"/>
                      </a:rPr>
                      <m:t>Ω</m:t>
                    </m:r>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𝑛</m:t>
                                </m:r>
                              </m:e>
                            </m:rad>
                          </m:num>
                          <m:den>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𝜖</m:t>
                                </m:r>
                              </m:e>
                              <m:sup>
                                <m:r>
                                  <a:rPr lang="en-US" b="0" i="1" dirty="0" smtClean="0">
                                    <a:latin typeface="Cambria Math" panose="02040503050406030204" pitchFamily="18" charset="0"/>
                                  </a:rPr>
                                  <m:t>4</m:t>
                                </m:r>
                              </m:sup>
                            </m:sSup>
                          </m:den>
                        </m:f>
                      </m:e>
                    </m:d>
                  </m:oMath>
                </a14:m>
                <a:endParaRPr lang="en-US" b="0" dirty="0" smtClean="0"/>
              </a:p>
              <a:p>
                <a:pPr lvl="1"/>
                <a:r>
                  <a:rPr lang="en-US" dirty="0"/>
                  <a:t>w</a:t>
                </a:r>
                <a:r>
                  <a:rPr lang="en-US" dirty="0" smtClean="0"/>
                  <a:t>here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−1)/2</m:t>
                    </m:r>
                  </m:oMath>
                </a14:m>
                <a:endParaRPr lang="en-US" dirty="0" smtClean="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4953000" cy="5257800"/>
              </a:xfrm>
              <a:blipFill rotWithShape="0">
                <a:blip r:embed="rId2"/>
                <a:stretch>
                  <a:fillRect l="-2829" t="-1506" r="-405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21AB1FB4-A518-4287-9BB3-7B729E3FFC3E}" type="slidenum">
              <a:rPr lang="en-US" altLang="en-US" smtClean="0"/>
              <a:pPr/>
              <a:t>14</a:t>
            </a:fld>
            <a:endParaRPr lang="en-US" altLang="en-US"/>
          </a:p>
        </p:txBody>
      </p:sp>
      <mc:AlternateContent xmlns:mc="http://schemas.openxmlformats.org/markup-compatibility/2006" xmlns:a14="http://schemas.microsoft.com/office/drawing/2010/main">
        <mc:Choice Requires="a14">
          <p:sp>
            <p:nvSpPr>
              <p:cNvPr id="7" name="Rectangle 6"/>
              <p:cNvSpPr/>
              <p:nvPr/>
            </p:nvSpPr>
            <p:spPr>
              <a:xfrm>
                <a:off x="5562600" y="762001"/>
                <a:ext cx="3429000" cy="434339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cs typeface="Consolas" pitchFamily="49" charset="0"/>
                  </a:rPr>
                  <a:t>Algorithm </a:t>
                </a:r>
                <a:r>
                  <a:rPr lang="en-US" sz="2000" dirty="0">
                    <a:solidFill>
                      <a:schemeClr val="tx1"/>
                    </a:solidFill>
                    <a:cs typeface="Consolas" pitchFamily="49" charset="0"/>
                  </a:rPr>
                  <a:t>UNIFORM:</a:t>
                </a:r>
              </a:p>
              <a:p>
                <a:endParaRPr lang="en-US" sz="2000" dirty="0">
                  <a:solidFill>
                    <a:schemeClr val="tx1"/>
                  </a:solidFill>
                  <a:cs typeface="Consolas" pitchFamily="49" charset="0"/>
                </a:endParaRPr>
              </a:p>
              <a:p>
                <a:r>
                  <a:rPr lang="en-US" sz="2000" dirty="0">
                    <a:solidFill>
                      <a:schemeClr val="tx1"/>
                    </a:solidFill>
                    <a:cs typeface="Consolas" pitchFamily="49" charset="0"/>
                  </a:rPr>
                  <a:t>Input: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𝑛</m:t>
                    </m:r>
                    <m:r>
                      <a:rPr lang="en-US" sz="2000" i="1" dirty="0" smtClean="0">
                        <a:solidFill>
                          <a:schemeClr val="tx1"/>
                        </a:solidFill>
                        <a:latin typeface="Cambria Math" panose="02040503050406030204" pitchFamily="18" charset="0"/>
                        <a:cs typeface="Consolas" pitchFamily="49" charset="0"/>
                      </a:rPr>
                      <m:t>, </m:t>
                    </m:r>
                    <m:r>
                      <a:rPr lang="en-US" sz="2000" i="1" dirty="0" smtClean="0">
                        <a:solidFill>
                          <a:schemeClr val="tx1"/>
                        </a:solidFill>
                        <a:latin typeface="Cambria Math" panose="02040503050406030204" pitchFamily="18" charset="0"/>
                        <a:cs typeface="Consolas" pitchFamily="49" charset="0"/>
                      </a:rPr>
                      <m:t>𝑚</m:t>
                    </m:r>
                    <m:r>
                      <a:rPr lang="en-US" sz="2000" i="1" dirty="0" smtClean="0">
                        <a:solidFill>
                          <a:schemeClr val="tx1"/>
                        </a:solidFill>
                        <a:latin typeface="Cambria Math" panose="02040503050406030204" pitchFamily="18" charset="0"/>
                        <a:cs typeface="Consolas" pitchFamily="49" charset="0"/>
                      </a:rPr>
                      <m:t>, </m:t>
                    </m:r>
                    <m:sSub>
                      <m:sSubPr>
                        <m:ctrlPr>
                          <a:rPr lang="en-US" sz="2000" b="0" i="1" dirty="0" smtClean="0">
                            <a:solidFill>
                              <a:schemeClr val="tx1"/>
                            </a:solidFill>
                            <a:latin typeface="Cambria Math" panose="02040503050406030204" pitchFamily="18" charset="0"/>
                            <a:cs typeface="Consolas" pitchFamily="49" charset="0"/>
                          </a:rPr>
                        </m:ctrlPr>
                      </m:sSubPr>
                      <m:e>
                        <m:r>
                          <a:rPr lang="en-US" sz="2000" b="0" i="1" dirty="0" smtClean="0">
                            <a:solidFill>
                              <a:schemeClr val="tx1"/>
                            </a:solidFill>
                            <a:latin typeface="Cambria Math" panose="02040503050406030204" pitchFamily="18" charset="0"/>
                            <a:cs typeface="Consolas" pitchFamily="49" charset="0"/>
                          </a:rPr>
                          <m:t>𝑥</m:t>
                        </m:r>
                      </m:e>
                      <m:sub>
                        <m:r>
                          <a:rPr lang="en-US" sz="2000" b="0" i="1" dirty="0" smtClean="0">
                            <a:solidFill>
                              <a:schemeClr val="tx1"/>
                            </a:solidFill>
                            <a:latin typeface="Cambria Math" panose="02040503050406030204" pitchFamily="18" charset="0"/>
                            <a:cs typeface="Consolas" pitchFamily="49" charset="0"/>
                          </a:rPr>
                          <m:t>1</m:t>
                        </m:r>
                      </m:sub>
                    </m:sSub>
                    <m:r>
                      <a:rPr lang="en-US" sz="2000" b="0" i="1" dirty="0" smtClean="0">
                        <a:solidFill>
                          <a:schemeClr val="tx1"/>
                        </a:solidFill>
                        <a:latin typeface="Cambria Math" panose="02040503050406030204" pitchFamily="18" charset="0"/>
                        <a:cs typeface="Consolas" pitchFamily="49" charset="0"/>
                      </a:rPr>
                      <m:t>,…</m:t>
                    </m:r>
                    <m:sSub>
                      <m:sSubPr>
                        <m:ctrlPr>
                          <a:rPr lang="en-US" sz="2000" b="0" i="1" dirty="0" smtClean="0">
                            <a:solidFill>
                              <a:schemeClr val="tx1"/>
                            </a:solidFill>
                            <a:latin typeface="Cambria Math" panose="02040503050406030204" pitchFamily="18" charset="0"/>
                            <a:cs typeface="Consolas" pitchFamily="49" charset="0"/>
                          </a:rPr>
                        </m:ctrlPr>
                      </m:sSubPr>
                      <m:e>
                        <m:r>
                          <a:rPr lang="en-US" sz="2000" b="0" i="1" dirty="0" smtClean="0">
                            <a:solidFill>
                              <a:schemeClr val="tx1"/>
                            </a:solidFill>
                            <a:latin typeface="Cambria Math" panose="02040503050406030204" pitchFamily="18" charset="0"/>
                            <a:cs typeface="Consolas" pitchFamily="49" charset="0"/>
                          </a:rPr>
                          <m:t>𝑥</m:t>
                        </m:r>
                      </m:e>
                      <m:sub>
                        <m:r>
                          <a:rPr lang="en-US" sz="2000" b="0" i="1" dirty="0" smtClean="0">
                            <a:solidFill>
                              <a:schemeClr val="tx1"/>
                            </a:solidFill>
                            <a:latin typeface="Cambria Math" panose="02040503050406030204" pitchFamily="18" charset="0"/>
                            <a:cs typeface="Consolas" pitchFamily="49" charset="0"/>
                          </a:rPr>
                          <m:t>𝑚</m:t>
                        </m:r>
                      </m:sub>
                    </m:sSub>
                  </m:oMath>
                </a14:m>
                <a:endParaRPr lang="en-US" sz="2000" dirty="0">
                  <a:solidFill>
                    <a:schemeClr val="tx1"/>
                  </a:solidFill>
                  <a:cs typeface="Consolas" pitchFamily="49" charset="0"/>
                </a:endParaRPr>
              </a:p>
              <a:p>
                <a:r>
                  <a:rPr lang="en-US" sz="2000" dirty="0">
                    <a:solidFill>
                      <a:schemeClr val="tx1"/>
                    </a:solidFill>
                    <a:cs typeface="Consolas" pitchFamily="49" charset="0"/>
                  </a:rPr>
                  <a: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oMath>
                </a14:m>
                <a:r>
                  <a:rPr lang="en-US" sz="2000" dirty="0" smtClean="0">
                    <a:solidFill>
                      <a:schemeClr val="tx1"/>
                    </a:solidFill>
                    <a:cs typeface="Consolas" pitchFamily="49" charset="0"/>
                  </a:rPr>
                  <a:t> = </a:t>
                </a:r>
                <a:r>
                  <a:rPr lang="en-US" sz="2000" dirty="0">
                    <a:solidFill>
                      <a:schemeClr val="tx1"/>
                    </a:solidFill>
                    <a:cs typeface="Consolas" pitchFamily="49" charset="0"/>
                  </a:rPr>
                  <a:t>0;</a:t>
                </a:r>
              </a:p>
              <a:p>
                <a:r>
                  <a:rPr lang="en-US" sz="2000" dirty="0">
                    <a:solidFill>
                      <a:schemeClr val="tx1"/>
                    </a:solidFill>
                    <a:cs typeface="Consolas" pitchFamily="49" charset="0"/>
                  </a:rPr>
                  <a:t>  for(</a:t>
                </a:r>
                <a:r>
                  <a:rPr lang="en-US" sz="2000" dirty="0" err="1">
                    <a:solidFill>
                      <a:schemeClr val="tx1"/>
                    </a:solidFill>
                    <a:cs typeface="Consolas" pitchFamily="49" charset="0"/>
                  </a:rPr>
                  <a:t>i</a:t>
                </a:r>
                <a:r>
                  <a:rPr lang="en-US" sz="2000" dirty="0">
                    <a:solidFill>
                      <a:schemeClr val="tx1"/>
                    </a:solidFill>
                    <a:cs typeface="Consolas" pitchFamily="49" charset="0"/>
                  </a:rPr>
                  <a:t>=0; </a:t>
                </a:r>
                <a:r>
                  <a:rPr lang="en-US" sz="2000" dirty="0" err="1">
                    <a:solidFill>
                      <a:schemeClr val="tx1"/>
                    </a:solidFill>
                    <a:cs typeface="Consolas" pitchFamily="49" charset="0"/>
                  </a:rPr>
                  <a:t>i</a:t>
                </a:r>
                <a:r>
                  <a:rPr lang="en-US" sz="2000" dirty="0">
                    <a:solidFill>
                      <a:schemeClr val="tx1"/>
                    </a:solidFill>
                    <a:cs typeface="Consolas" pitchFamily="49" charset="0"/>
                  </a:rPr>
                  <a:t>&lt;m; </a:t>
                </a:r>
                <a:r>
                  <a:rPr lang="en-US" sz="2000" dirty="0" err="1">
                    <a:solidFill>
                      <a:schemeClr val="tx1"/>
                    </a:solidFill>
                    <a:cs typeface="Consolas" pitchFamily="49" charset="0"/>
                  </a:rPr>
                  <a:t>i</a:t>
                </a:r>
                <a:r>
                  <a:rPr lang="en-US" sz="2000" dirty="0">
                    <a:solidFill>
                      <a:schemeClr val="tx1"/>
                    </a:solidFill>
                    <a:cs typeface="Consolas" pitchFamily="49" charset="0"/>
                  </a:rPr>
                  <a:t>++)</a:t>
                </a:r>
              </a:p>
              <a:p>
                <a:r>
                  <a:rPr lang="en-US" sz="2000" dirty="0">
                    <a:solidFill>
                      <a:schemeClr val="tx1"/>
                    </a:solidFill>
                    <a:cs typeface="Consolas" pitchFamily="49" charset="0"/>
                  </a:rPr>
                  <a:t>    for(j=i+1; j&lt;m; </a:t>
                </a:r>
                <a:r>
                  <a:rPr lang="en-US" sz="2000" dirty="0" err="1">
                    <a:solidFill>
                      <a:schemeClr val="tx1"/>
                    </a:solidFill>
                    <a:cs typeface="Consolas" pitchFamily="49" charset="0"/>
                  </a:rPr>
                  <a:t>j++</a:t>
                </a:r>
                <a:r>
                  <a:rPr lang="en-US" sz="2000" dirty="0">
                    <a:solidFill>
                      <a:schemeClr val="tx1"/>
                    </a:solidFill>
                    <a:cs typeface="Consolas" pitchFamily="49" charset="0"/>
                  </a:rPr>
                  <a:t>)</a:t>
                </a:r>
              </a:p>
              <a:p>
                <a:r>
                  <a:rPr lang="en-US" sz="2000" dirty="0">
                    <a:solidFill>
                      <a:schemeClr val="tx1"/>
                    </a:solidFill>
                    <a:cs typeface="Consolas" pitchFamily="49" charset="0"/>
                  </a:rPr>
                  <a:t>      if </a:t>
                </a:r>
                <a:r>
                  <a:rPr lang="en-US" sz="2000" dirty="0" smtClean="0">
                    <a:solidFill>
                      <a:schemeClr val="tx1"/>
                    </a:solidFill>
                    <a:cs typeface="Consolas" pitchFamily="49" charset="0"/>
                  </a:rPr>
                  <a:t>(</a:t>
                </a:r>
                <a14:m>
                  <m:oMath xmlns:m="http://schemas.openxmlformats.org/officeDocument/2006/math">
                    <m:sSub>
                      <m:sSubPr>
                        <m:ctrlPr>
                          <a:rPr lang="en-US" sz="2000" b="0" i="1" smtClean="0">
                            <a:solidFill>
                              <a:schemeClr val="tx1"/>
                            </a:solidFill>
                            <a:latin typeface="Cambria Math" panose="02040503050406030204" pitchFamily="18" charset="0"/>
                            <a:cs typeface="Consolas" pitchFamily="49" charset="0"/>
                          </a:rPr>
                        </m:ctrlPr>
                      </m:sSubPr>
                      <m:e>
                        <m:r>
                          <a:rPr lang="en-US" sz="2000" b="0" i="1" smtClean="0">
                            <a:solidFill>
                              <a:schemeClr val="tx1"/>
                            </a:solidFill>
                            <a:latin typeface="Cambria Math" panose="02040503050406030204" pitchFamily="18" charset="0"/>
                            <a:cs typeface="Consolas" pitchFamily="49" charset="0"/>
                          </a:rPr>
                          <m:t>𝑥</m:t>
                        </m:r>
                      </m:e>
                      <m:sub>
                        <m:r>
                          <a:rPr lang="en-US" sz="2000" b="0" i="1" smtClean="0">
                            <a:solidFill>
                              <a:schemeClr val="tx1"/>
                            </a:solidFill>
                            <a:latin typeface="Cambria Math" panose="02040503050406030204" pitchFamily="18" charset="0"/>
                            <a:cs typeface="Consolas" pitchFamily="49" charset="0"/>
                          </a:rPr>
                          <m:t>𝑖</m:t>
                        </m:r>
                      </m:sub>
                    </m:sSub>
                    <m:r>
                      <a:rPr lang="en-US" sz="2000" b="0" i="1" smtClean="0">
                        <a:solidFill>
                          <a:schemeClr val="tx1"/>
                        </a:solidFill>
                        <a:latin typeface="Cambria Math" panose="02040503050406030204" pitchFamily="18" charset="0"/>
                        <a:cs typeface="Consolas" pitchFamily="49" charset="0"/>
                      </a:rPr>
                      <m:t>=</m:t>
                    </m:r>
                    <m:sSub>
                      <m:sSubPr>
                        <m:ctrlPr>
                          <a:rPr lang="en-US" sz="2000" b="0" i="1" smtClean="0">
                            <a:solidFill>
                              <a:schemeClr val="tx1"/>
                            </a:solidFill>
                            <a:latin typeface="Cambria Math" panose="02040503050406030204" pitchFamily="18" charset="0"/>
                            <a:cs typeface="Consolas" pitchFamily="49" charset="0"/>
                          </a:rPr>
                        </m:ctrlPr>
                      </m:sSubPr>
                      <m:e>
                        <m:r>
                          <a:rPr lang="en-US" sz="2000" b="0" i="1" smtClean="0">
                            <a:solidFill>
                              <a:schemeClr val="tx1"/>
                            </a:solidFill>
                            <a:latin typeface="Cambria Math" panose="02040503050406030204" pitchFamily="18" charset="0"/>
                            <a:cs typeface="Consolas" pitchFamily="49" charset="0"/>
                          </a:rPr>
                          <m:t>𝑥</m:t>
                        </m:r>
                      </m:e>
                      <m:sub>
                        <m:r>
                          <a:rPr lang="en-US" sz="2000" b="0" i="1" smtClean="0">
                            <a:solidFill>
                              <a:schemeClr val="tx1"/>
                            </a:solidFill>
                            <a:latin typeface="Cambria Math" panose="02040503050406030204" pitchFamily="18" charset="0"/>
                            <a:cs typeface="Consolas" pitchFamily="49" charset="0"/>
                          </a:rPr>
                          <m:t>𝑗</m:t>
                        </m:r>
                      </m:sub>
                    </m:sSub>
                  </m:oMath>
                </a14:m>
                <a:r>
                  <a:rPr lang="en-US" sz="2000" dirty="0" smtClean="0">
                    <a:solidFill>
                      <a:schemeClr val="tx1"/>
                    </a:solidFill>
                    <a:cs typeface="Consolas" pitchFamily="49" charset="0"/>
                  </a:rPr>
                  <a:t>)</a:t>
                </a:r>
                <a:endParaRPr lang="en-US" sz="2000" dirty="0">
                  <a:solidFill>
                    <a:schemeClr val="tx1"/>
                  </a:solidFill>
                  <a:cs typeface="Consolas" pitchFamily="49" charset="0"/>
                </a:endParaRPr>
              </a:p>
              <a:p>
                <a:r>
                  <a:rPr lang="en-US" sz="2000" dirty="0">
                    <a:solidFill>
                      <a:schemeClr val="tx1"/>
                    </a:solidFill>
                    <a:cs typeface="Consolas" pitchFamily="49" charset="0"/>
                  </a:rPr>
                  <a:t>        </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oMath>
                </a14:m>
                <a:r>
                  <a:rPr lang="en-US" sz="2000" dirty="0" smtClean="0">
                    <a:solidFill>
                      <a:schemeClr val="tx1"/>
                    </a:solidFill>
                    <a:cs typeface="Consolas" pitchFamily="49" charset="0"/>
                  </a:rPr>
                  <a:t>++;</a:t>
                </a:r>
                <a:endParaRPr lang="en-US" sz="2000" dirty="0">
                  <a:solidFill>
                    <a:schemeClr val="tx1"/>
                  </a:solidFill>
                  <a:cs typeface="Consolas" pitchFamily="49" charset="0"/>
                </a:endParaRPr>
              </a:p>
              <a:p>
                <a:endParaRPr lang="en-US" sz="2000" dirty="0">
                  <a:solidFill>
                    <a:schemeClr val="tx1"/>
                  </a:solidFill>
                  <a:cs typeface="Consolas" pitchFamily="49" charset="0"/>
                </a:endParaRPr>
              </a:p>
              <a:p>
                <a:r>
                  <a:rPr lang="en-US" sz="2000" dirty="0">
                    <a:solidFill>
                      <a:schemeClr val="tx1"/>
                    </a:solidFill>
                    <a:cs typeface="Consolas" pitchFamily="49" charset="0"/>
                  </a:rPr>
                  <a:t>  if </a:t>
                </a:r>
                <a:r>
                  <a:rPr lang="en-US" sz="2000" dirty="0" smtClean="0">
                    <a:solidFill>
                      <a:schemeClr val="tx1"/>
                    </a:solidFill>
                    <a:cs typeface="Consolas" pitchFamily="49" charset="0"/>
                  </a:rPr>
                  <a:t>(</a:t>
                </a:r>
                <a14:m>
                  <m:oMath xmlns:m="http://schemas.openxmlformats.org/officeDocument/2006/math">
                    <m:r>
                      <a:rPr lang="en-US" sz="2000" i="1" dirty="0" smtClean="0">
                        <a:solidFill>
                          <a:schemeClr val="tx1"/>
                        </a:solidFill>
                        <a:latin typeface="Cambria Math" panose="02040503050406030204" pitchFamily="18" charset="0"/>
                        <a:cs typeface="Consolas" pitchFamily="49" charset="0"/>
                      </a:rPr>
                      <m:t>𝐶</m:t>
                    </m:r>
                    <m:r>
                      <a:rPr lang="en-US" sz="2000" i="1" dirty="0" smtClean="0">
                        <a:solidFill>
                          <a:schemeClr val="tx1"/>
                        </a:solidFill>
                        <a:latin typeface="Cambria Math" panose="02040503050406030204" pitchFamily="18" charset="0"/>
                        <a:cs typeface="Consolas" pitchFamily="49" charset="0"/>
                      </a:rPr>
                      <m:t>&lt;</m:t>
                    </m:r>
                    <m:r>
                      <a:rPr lang="en-US" sz="2000" b="0" i="1" dirty="0" smtClean="0">
                        <a:solidFill>
                          <a:schemeClr val="tx1"/>
                        </a:solidFill>
                        <a:latin typeface="Cambria Math" panose="02040503050406030204" pitchFamily="18" charset="0"/>
                        <a:cs typeface="Consolas" pitchFamily="49" charset="0"/>
                      </a:rPr>
                      <m:t>𝑎</m:t>
                    </m:r>
                    <m:r>
                      <a:rPr lang="en-US" sz="2000" b="0" i="1" dirty="0" smtClean="0">
                        <a:solidFill>
                          <a:schemeClr val="tx1"/>
                        </a:solidFill>
                        <a:latin typeface="Cambria Math" panose="02040503050406030204" pitchFamily="18" charset="0"/>
                        <a:cs typeface="Consolas" pitchFamily="49" charset="0"/>
                      </a:rPr>
                      <m:t>⋅</m:t>
                    </m:r>
                    <m:sSup>
                      <m:sSupPr>
                        <m:ctrlPr>
                          <a:rPr lang="en-US" sz="2000" b="0" i="1" dirty="0" smtClean="0">
                            <a:solidFill>
                              <a:schemeClr val="tx1"/>
                            </a:solidFill>
                            <a:latin typeface="Cambria Math" panose="02040503050406030204" pitchFamily="18" charset="0"/>
                            <a:cs typeface="Consolas" pitchFamily="49" charset="0"/>
                          </a:rPr>
                        </m:ctrlPr>
                      </m:sSupPr>
                      <m:e>
                        <m:r>
                          <a:rPr lang="en-US" sz="2000" i="1" dirty="0" smtClean="0">
                            <a:solidFill>
                              <a:schemeClr val="tx1"/>
                            </a:solidFill>
                            <a:latin typeface="Cambria Math" panose="02040503050406030204" pitchFamily="18" charset="0"/>
                            <a:cs typeface="Consolas" pitchFamily="49" charset="0"/>
                          </a:rPr>
                          <m:t>𝑚</m:t>
                        </m:r>
                      </m:e>
                      <m:sup>
                        <m:r>
                          <a:rPr lang="en-US" sz="2000" b="0" i="1" dirty="0" smtClean="0">
                            <a:solidFill>
                              <a:schemeClr val="tx1"/>
                            </a:solidFill>
                            <a:latin typeface="Cambria Math" panose="02040503050406030204" pitchFamily="18" charset="0"/>
                            <a:cs typeface="Consolas" pitchFamily="49" charset="0"/>
                          </a:rPr>
                          <m:t>2</m:t>
                        </m:r>
                      </m:sup>
                    </m:sSup>
                    <m:r>
                      <a:rPr lang="en-US" sz="2000" i="1" dirty="0" smtClean="0">
                        <a:solidFill>
                          <a:schemeClr val="tx1"/>
                        </a:solidFill>
                        <a:latin typeface="Cambria Math" panose="02040503050406030204" pitchFamily="18" charset="0"/>
                        <a:cs typeface="Consolas" pitchFamily="49" charset="0"/>
                      </a:rPr>
                      <m:t>/</m:t>
                    </m:r>
                    <m:r>
                      <a:rPr lang="en-US" sz="2000" i="1" dirty="0" smtClean="0">
                        <a:solidFill>
                          <a:schemeClr val="tx1"/>
                        </a:solidFill>
                        <a:latin typeface="Cambria Math" panose="02040503050406030204" pitchFamily="18" charset="0"/>
                        <a:cs typeface="Consolas" pitchFamily="49" charset="0"/>
                      </a:rPr>
                      <m:t>𝑛</m:t>
                    </m:r>
                  </m:oMath>
                </a14:m>
                <a:r>
                  <a:rPr lang="en-US" sz="2000" dirty="0">
                    <a:solidFill>
                      <a:schemeClr val="tx1"/>
                    </a:solidFill>
                    <a:cs typeface="Consolas" pitchFamily="49" charset="0"/>
                  </a:rPr>
                  <a:t>)</a:t>
                </a:r>
              </a:p>
              <a:p>
                <a:r>
                  <a:rPr lang="en-US" sz="2000" dirty="0">
                    <a:solidFill>
                      <a:schemeClr val="tx1"/>
                    </a:solidFill>
                    <a:cs typeface="Consolas" pitchFamily="49" charset="0"/>
                  </a:rPr>
                  <a:t>    return “Uniform”;</a:t>
                </a:r>
              </a:p>
              <a:p>
                <a:r>
                  <a:rPr lang="en-US" sz="2000" dirty="0">
                    <a:solidFill>
                      <a:schemeClr val="tx1"/>
                    </a:solidFill>
                    <a:cs typeface="Consolas" pitchFamily="49" charset="0"/>
                  </a:rPr>
                  <a:t>  else</a:t>
                </a:r>
              </a:p>
              <a:p>
                <a:r>
                  <a:rPr lang="en-US" sz="2000" dirty="0">
                    <a:solidFill>
                      <a:schemeClr val="tx1"/>
                    </a:solidFill>
                    <a:cs typeface="Consolas" pitchFamily="49" charset="0"/>
                  </a:rPr>
                  <a:t>    return “Not uniform”;</a:t>
                </a:r>
              </a:p>
              <a:p>
                <a:r>
                  <a:rPr lang="en-US" sz="2000" dirty="0">
                    <a:solidFill>
                      <a:schemeClr val="tx1"/>
                    </a:solidFill>
                    <a:cs typeface="Consolas" pitchFamily="49" charset="0"/>
                  </a:rPr>
                  <a:t>// </a:t>
                </a:r>
                <a14:m>
                  <m:oMath xmlns:m="http://schemas.openxmlformats.org/officeDocument/2006/math">
                    <m:r>
                      <a:rPr lang="en-US" sz="2000" b="0" i="1" smtClean="0">
                        <a:solidFill>
                          <a:schemeClr val="tx1"/>
                        </a:solidFill>
                        <a:latin typeface="Cambria Math" panose="02040503050406030204" pitchFamily="18" charset="0"/>
                        <a:cs typeface="Consolas" pitchFamily="49" charset="0"/>
                      </a:rPr>
                      <m:t>𝑎</m:t>
                    </m:r>
                  </m:oMath>
                </a14:m>
                <a:r>
                  <a:rPr lang="en-US" sz="2000" dirty="0" smtClean="0">
                    <a:solidFill>
                      <a:schemeClr val="tx1"/>
                    </a:solidFill>
                    <a:cs typeface="Consolas" pitchFamily="49" charset="0"/>
                  </a:rPr>
                  <a:t>: </a:t>
                </a:r>
                <a:r>
                  <a:rPr lang="en-US" sz="2000" dirty="0">
                    <a:solidFill>
                      <a:schemeClr val="tx1"/>
                    </a:solidFill>
                    <a:cs typeface="Consolas" pitchFamily="49" charset="0"/>
                  </a:rPr>
                  <a:t>constant dependent on </a:t>
                </a:r>
                <a14:m>
                  <m:oMath xmlns:m="http://schemas.openxmlformats.org/officeDocument/2006/math">
                    <m:r>
                      <a:rPr lang="en-US" sz="2000" i="1" dirty="0" smtClean="0">
                        <a:solidFill>
                          <a:schemeClr val="tx1"/>
                        </a:solidFill>
                        <a:latin typeface="Cambria Math" panose="02040503050406030204" pitchFamily="18" charset="0"/>
                        <a:sym typeface="Symbol"/>
                      </a:rPr>
                      <m:t></m:t>
                    </m:r>
                  </m:oMath>
                </a14:m>
                <a:endParaRPr lang="en-US" sz="2000" dirty="0">
                  <a:solidFill>
                    <a:schemeClr val="tx1"/>
                  </a:solidFill>
                  <a:cs typeface="Consolas" pitchFamily="49"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562600" y="762001"/>
                <a:ext cx="3429000" cy="4343399"/>
              </a:xfrm>
              <a:prstGeom prst="rect">
                <a:avLst/>
              </a:prstGeom>
              <a:blipFill rotWithShape="0">
                <a:blip r:embed="rId3"/>
                <a:stretch>
                  <a:fillRect l="-1590" t="-976" b="-2650"/>
                </a:stretch>
              </a:blipFill>
            </p:spPr>
            <p:txBody>
              <a:bodyPr/>
              <a:lstStyle/>
              <a:p>
                <a:r>
                  <a:rPr lang="en-US">
                    <a:noFill/>
                  </a:rPr>
                  <a:t> </a:t>
                </a:r>
              </a:p>
            </p:txBody>
          </p:sp>
        </mc:Fallback>
      </mc:AlternateContent>
    </p:spTree>
    <p:extLst>
      <p:ext uri="{BB962C8B-B14F-4D97-AF65-F5344CB8AC3E}">
        <p14:creationId xmlns:p14="http://schemas.microsoft.com/office/powerpoint/2010/main" val="78132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Projects</a:t>
            </a:r>
            <a:endParaRPr lang="en-US" dirty="0"/>
          </a:p>
        </p:txBody>
      </p:sp>
      <p:sp>
        <p:nvSpPr>
          <p:cNvPr id="4" name="Slide Number Placeholder 3"/>
          <p:cNvSpPr>
            <a:spLocks noGrp="1"/>
          </p:cNvSpPr>
          <p:nvPr>
            <p:ph type="sldNum" sz="quarter" idx="10"/>
          </p:nvPr>
        </p:nvSpPr>
        <p:spPr/>
        <p:txBody>
          <a:bodyPr/>
          <a:lstStyle/>
          <a:p>
            <a:fld id="{21AB1FB4-A518-4287-9BB3-7B729E3FFC3E}" type="slidenum">
              <a:rPr lang="en-US" altLang="en-US" smtClean="0"/>
              <a:pPr/>
              <a:t>15</a:t>
            </a:fld>
            <a:endParaRPr lang="en-US" altLang="en-US"/>
          </a:p>
        </p:txBody>
      </p:sp>
    </p:spTree>
    <p:extLst>
      <p:ext uri="{BB962C8B-B14F-4D97-AF65-F5344CB8AC3E}">
        <p14:creationId xmlns:p14="http://schemas.microsoft.com/office/powerpoint/2010/main" val="1581995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r>
              <a:rPr lang="en-US" dirty="0" smtClean="0"/>
              <a:t>, Plan</a:t>
            </a:r>
            <a:endParaRPr lang="en-US" dirty="0"/>
          </a:p>
        </p:txBody>
      </p:sp>
      <p:sp>
        <p:nvSpPr>
          <p:cNvPr id="3" name="Content Placeholder 2"/>
          <p:cNvSpPr>
            <a:spLocks noGrp="1"/>
          </p:cNvSpPr>
          <p:nvPr>
            <p:ph idx="1"/>
          </p:nvPr>
        </p:nvSpPr>
        <p:spPr>
          <a:xfrm>
            <a:off x="457200" y="914400"/>
            <a:ext cx="8229600" cy="5257800"/>
          </a:xfrm>
        </p:spPr>
        <p:txBody>
          <a:bodyPr/>
          <a:lstStyle/>
          <a:p>
            <a:r>
              <a:rPr lang="en-US" dirty="0" smtClean="0"/>
              <a:t>Admin:</a:t>
            </a:r>
          </a:p>
          <a:p>
            <a:pPr lvl="1"/>
            <a:r>
              <a:rPr lang="en-US" dirty="0" smtClean="0"/>
              <a:t>My office hours after class (CSB517)</a:t>
            </a:r>
          </a:p>
          <a:p>
            <a:pPr lvl="1"/>
            <a:endParaRPr lang="en-US" dirty="0" smtClean="0"/>
          </a:p>
          <a:p>
            <a:r>
              <a:rPr lang="en-US" dirty="0" smtClean="0"/>
              <a:t>Plan:</a:t>
            </a:r>
          </a:p>
          <a:p>
            <a:pPr lvl="1"/>
            <a:r>
              <a:rPr lang="en-US" dirty="0" smtClean="0"/>
              <a:t>Finalize </a:t>
            </a:r>
            <a:r>
              <a:rPr lang="en-US" dirty="0" err="1" smtClean="0"/>
              <a:t>embeddings</a:t>
            </a:r>
            <a:endParaRPr lang="en-US" dirty="0" smtClean="0"/>
          </a:p>
          <a:p>
            <a:pPr lvl="1"/>
            <a:r>
              <a:rPr lang="en-US" dirty="0" smtClean="0"/>
              <a:t>Sublinear-time algorithms</a:t>
            </a:r>
          </a:p>
          <a:p>
            <a:pPr lvl="1"/>
            <a:r>
              <a:rPr lang="en-US" dirty="0" smtClean="0"/>
              <a:t>Projects</a:t>
            </a:r>
          </a:p>
          <a:p>
            <a:pPr lvl="1"/>
            <a:endParaRPr lang="en-US" dirty="0"/>
          </a:p>
          <a:p>
            <a:r>
              <a:rPr lang="en-US" dirty="0" smtClean="0"/>
              <a:t>Scriber?</a:t>
            </a:r>
            <a:endParaRPr lang="en-US" dirty="0"/>
          </a:p>
        </p:txBody>
      </p:sp>
      <p:sp>
        <p:nvSpPr>
          <p:cNvPr id="4" name="Slide Number Placeholder 3"/>
          <p:cNvSpPr>
            <a:spLocks noGrp="1"/>
          </p:cNvSpPr>
          <p:nvPr>
            <p:ph type="sldNum" sz="quarter" idx="10"/>
          </p:nvPr>
        </p:nvSpPr>
        <p:spPr/>
        <p:txBody>
          <a:bodyPr/>
          <a:lstStyle/>
          <a:p>
            <a:fld id="{21AB1FB4-A518-4287-9BB3-7B729E3FFC3E}" type="slidenum">
              <a:rPr lang="en-US" altLang="en-US" smtClean="0"/>
              <a:pPr/>
              <a:t>2</a:t>
            </a:fld>
            <a:endParaRPr lang="en-US" altLang="en-US"/>
          </a:p>
        </p:txBody>
      </p:sp>
    </p:spTree>
    <p:extLst>
      <p:ext uri="{BB962C8B-B14F-4D97-AF65-F5344CB8AC3E}">
        <p14:creationId xmlns:p14="http://schemas.microsoft.com/office/powerpoint/2010/main" val="133058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0" name="Rectangle 2"/>
              <p:cNvSpPr>
                <a:spLocks noGrp="1" noChangeArrowheads="1"/>
              </p:cNvSpPr>
              <p:nvPr>
                <p:ph type="title"/>
              </p:nvPr>
            </p:nvSpPr>
            <p:spPr/>
            <p:txBody>
              <a:bodyPr/>
              <a:lstStyle/>
              <a:p>
                <a:pPr eaLnBrk="1" hangingPunct="1"/>
                <a:r>
                  <a:rPr lang="en-US" dirty="0" smtClean="0"/>
                  <a:t>Embeddings of various metrics </a:t>
                </a:r>
                <a:r>
                  <a:rPr lang="en-US" dirty="0" smtClean="0">
                    <a:solidFill>
                      <a:srgbClr val="B0AFB1"/>
                    </a:solidFill>
                  </a:rPr>
                  <a:t>into </a:t>
                </a:r>
                <a14:m>
                  <m:oMath xmlns:m="http://schemas.openxmlformats.org/officeDocument/2006/math">
                    <m:sSub>
                      <m:sSubPr>
                        <m:ctrlPr>
                          <a:rPr lang="en-US" b="0" i="1" smtClean="0">
                            <a:solidFill>
                              <a:srgbClr val="B0AFB1"/>
                            </a:solidFill>
                            <a:latin typeface="Cambria Math" panose="02040503050406030204" pitchFamily="18" charset="0"/>
                          </a:rPr>
                        </m:ctrlPr>
                      </m:sSubPr>
                      <m:e>
                        <m:r>
                          <a:rPr lang="en-US" b="0" i="1" smtClean="0">
                            <a:solidFill>
                              <a:srgbClr val="B0AFB1"/>
                            </a:solidFill>
                            <a:latin typeface="Cambria Math" panose="02040503050406030204" pitchFamily="18" charset="0"/>
                          </a:rPr>
                          <m:t>ℓ</m:t>
                        </m:r>
                      </m:e>
                      <m:sub>
                        <m:r>
                          <a:rPr lang="en-US" b="0" i="1" smtClean="0">
                            <a:solidFill>
                              <a:srgbClr val="B0AFB1"/>
                            </a:solidFill>
                            <a:latin typeface="Cambria Math" panose="02040503050406030204" pitchFamily="18" charset="0"/>
                          </a:rPr>
                          <m:t>1</m:t>
                        </m:r>
                      </m:sub>
                    </m:sSub>
                  </m:oMath>
                </a14:m>
                <a:endParaRPr lang="en-US" dirty="0" smtClean="0"/>
              </a:p>
            </p:txBody>
          </p:sp>
        </mc:Choice>
        <mc:Fallback xmlns="">
          <p:sp>
            <p:nvSpPr>
              <p:cNvPr id="37890" name="Rectangle 2"/>
              <p:cNvSpPr>
                <a:spLocks noGrp="1" noRot="1" noChangeAspect="1" noMove="1" noResize="1" noEditPoints="1" noAdjustHandles="1" noChangeArrowheads="1" noChangeShapeType="1" noTextEdit="1"/>
              </p:cNvSpPr>
              <p:nvPr>
                <p:ph type="title"/>
              </p:nvPr>
            </p:nvSpPr>
            <p:spPr>
              <a:blipFill rotWithShape="0">
                <a:blip r:embed="rId2"/>
                <a:stretch>
                  <a:fillRect l="-2963" t="-10638" b="-50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083379929"/>
                  </p:ext>
                </p:extLst>
              </p:nvPr>
            </p:nvGraphicFramePr>
            <p:xfrm>
              <a:off x="457200" y="2286000"/>
              <a:ext cx="5562600" cy="4041873"/>
            </p:xfrm>
            <a:graphic>
              <a:graphicData uri="http://schemas.openxmlformats.org/drawingml/2006/table">
                <a:tbl>
                  <a:tblPr firstRow="1" bandRow="1">
                    <a:tableStyleId>{5C22544A-7EE6-4342-B048-85BDC9FD1C3A}</a:tableStyleId>
                  </a:tblPr>
                  <a:tblGrid>
                    <a:gridCol w="3198495"/>
                    <a:gridCol w="2364105"/>
                  </a:tblGrid>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mn-lt"/>
                            </a:rPr>
                            <a:t>Metric</a:t>
                          </a:r>
                        </a:p>
                      </a:txBody>
                      <a:tcPr marT="45698" marB="45698" horzOverflow="overflow"/>
                    </a:tc>
                    <a:tc>
                      <a:txBody>
                        <a:bodyPr/>
                        <a:lstStyle/>
                        <a:p>
                          <a:r>
                            <a:rPr lang="en-US" dirty="0" smtClean="0"/>
                            <a:t>Upper</a:t>
                          </a:r>
                          <a:r>
                            <a:rPr lang="en-US" baseline="0" dirty="0" smtClean="0"/>
                            <a:t> bound</a:t>
                          </a:r>
                          <a:endParaRPr lang="en-US" dirty="0"/>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Earth-mover distance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a:t>
                          </a:r>
                          <a14:m>
                            <m:oMath xmlns:m="http://schemas.openxmlformats.org/officeDocument/2006/math">
                              <m:r>
                                <a:rPr kumimoji="0" lang="en-US" sz="2000" b="0" i="1" u="none" strike="noStrike" cap="none" normalizeH="0" baseline="0" dirty="0" smtClean="0">
                                  <a:ln>
                                    <a:noFill/>
                                  </a:ln>
                                  <a:solidFill>
                                    <a:srgbClr val="C00000"/>
                                  </a:solidFill>
                                  <a:effectLst/>
                                  <a:latin typeface="Cambria Math" panose="02040503050406030204" pitchFamily="18" charset="0"/>
                                </a:rPr>
                                <m:t>𝑠</m:t>
                              </m:r>
                            </m:oMath>
                          </a14:m>
                          <a:r>
                            <a:rPr kumimoji="0" lang="en-US" sz="2000" b="0" i="0" u="none" strike="noStrike" cap="none" normalizeH="0" baseline="0" dirty="0" smtClean="0">
                              <a:ln>
                                <a:noFill/>
                              </a:ln>
                              <a:solidFill>
                                <a:schemeClr val="tx1"/>
                              </a:solidFill>
                              <a:effectLst/>
                              <a:latin typeface="+mn-lt"/>
                            </a:rPr>
                            <a:t>-sized sets in </a:t>
                          </a:r>
                          <a:r>
                            <a:rPr kumimoji="0" lang="en-US" sz="2000" b="0" i="0" u="none" strike="noStrike" cap="none" normalizeH="0" baseline="0" dirty="0" smtClean="0">
                              <a:ln>
                                <a:noFill/>
                              </a:ln>
                              <a:solidFill>
                                <a:schemeClr val="tx1"/>
                              </a:solidFill>
                              <a:effectLst/>
                              <a:latin typeface="+mn-lt"/>
                              <a:sym typeface="cmbx10" pitchFamily="34" charset="0"/>
                            </a:rPr>
                            <a:t>2D</a:t>
                          </a:r>
                          <a:r>
                            <a:rPr kumimoji="0" lang="en-US" sz="2000" b="0" i="0" u="none" strike="noStrike" cap="none" normalizeH="0" baseline="0" dirty="0" smtClean="0">
                              <a:ln>
                                <a:noFill/>
                              </a:ln>
                              <a:solidFill>
                                <a:srgbClr val="A50021"/>
                              </a:solidFill>
                              <a:effectLst/>
                              <a:latin typeface="+mn-lt"/>
                              <a:sym typeface="cmbx10" pitchFamily="34" charset="0"/>
                            </a:rPr>
                            <a:t> </a:t>
                          </a:r>
                          <a:r>
                            <a:rPr kumimoji="0" lang="en-US" sz="2000" b="0" i="0" u="none" strike="noStrike" cap="none" normalizeH="0" baseline="0" dirty="0" smtClean="0">
                              <a:ln>
                                <a:noFill/>
                              </a:ln>
                              <a:solidFill>
                                <a:schemeClr val="tx1"/>
                              </a:solidFill>
                              <a:effectLst/>
                              <a:latin typeface="+mn-lt"/>
                              <a:sym typeface="cmbx10" pitchFamily="34" charset="0"/>
                            </a:rPr>
                            <a:t>plane</a:t>
                          </a:r>
                          <a:r>
                            <a:rPr kumimoji="0" lang="en-US" sz="2000" b="0" i="0" u="none" strike="noStrike" cap="none" normalizeH="0" baseline="0" dirty="0" smtClean="0">
                              <a:ln>
                                <a:noFill/>
                              </a:ln>
                              <a:solidFill>
                                <a:schemeClr val="tx1"/>
                              </a:solidFill>
                              <a:effectLst/>
                              <a:latin typeface="+mn-lt"/>
                            </a:rPr>
                            <a:t>)</a:t>
                          </a:r>
                          <a:endParaRPr kumimoji="0" lang="en-US" sz="2000" b="0" i="0" u="none" strike="noStrike" cap="none" normalizeH="0" baseline="30000" dirty="0" smtClean="0">
                            <a:ln>
                              <a:noFill/>
                            </a:ln>
                            <a:solidFill>
                              <a:srgbClr val="A50021"/>
                            </a:solidFill>
                            <a:effectLst/>
                            <a:latin typeface="+mn-lt"/>
                            <a:sym typeface="cmbx10" pitchFamily="34" charset="0"/>
                          </a:endParaRPr>
                        </a:p>
                      </a:txBody>
                      <a:tcPr marT="45698" marB="45698" horzOverflow="overflow"/>
                    </a:tc>
                    <a:tc>
                      <a:txBody>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𝑠</m:t>
                                        </m:r>
                                      </m:e>
                                    </m:func>
                                  </m:e>
                                </m:d>
                              </m:oMath>
                            </m:oMathPara>
                          </a14:m>
                          <a:endParaRPr lang="en-US" dirty="0" smtClean="0"/>
                        </a:p>
                        <a:p>
                          <a:pPr algn="r"/>
                          <a:r>
                            <a:rPr lang="en-US" dirty="0" smtClean="0">
                              <a:solidFill>
                                <a:srgbClr val="000099"/>
                              </a:solidFill>
                            </a:rPr>
                            <a:t>[Cha02, IT03]</a:t>
                          </a:r>
                          <a:endParaRPr lang="en-US" dirty="0">
                            <a:solidFill>
                              <a:srgbClr val="000099"/>
                            </a:solidFill>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Earth-mover distance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a:t>
                          </a:r>
                          <a14:m>
                            <m:oMath xmlns:m="http://schemas.openxmlformats.org/officeDocument/2006/math">
                              <m:r>
                                <a:rPr kumimoji="0" lang="en-US" sz="2000" b="0" i="1" u="none" strike="noStrike" cap="none" normalizeH="0" baseline="0" dirty="0" smtClean="0">
                                  <a:ln>
                                    <a:noFill/>
                                  </a:ln>
                                  <a:solidFill>
                                    <a:srgbClr val="C00000"/>
                                  </a:solidFill>
                                  <a:effectLst/>
                                  <a:latin typeface="Cambria Math" panose="02040503050406030204" pitchFamily="18" charset="0"/>
                                </a:rPr>
                                <m:t>𝑠</m:t>
                              </m:r>
                            </m:oMath>
                          </a14:m>
                          <a:r>
                            <a:rPr kumimoji="0" lang="en-US" sz="2000" b="0" i="0" u="none" strike="noStrike" cap="none" normalizeH="0" baseline="0" dirty="0" smtClean="0">
                              <a:ln>
                                <a:noFill/>
                              </a:ln>
                              <a:solidFill>
                                <a:schemeClr val="tx1"/>
                              </a:solidFill>
                              <a:effectLst/>
                              <a:latin typeface="+mn-lt"/>
                            </a:rPr>
                            <a:t>-sized sets in </a:t>
                          </a:r>
                          <a14:m>
                            <m:oMath xmlns:m="http://schemas.openxmlformats.org/officeDocument/2006/math">
                              <m:sSup>
                                <m:sSupPr>
                                  <m:ctrlPr>
                                    <a:rPr kumimoji="0" lang="en-US" sz="2000" b="0" i="1" u="none" strike="noStrike" cap="none" normalizeH="0" baseline="0" dirty="0" smtClean="0">
                                      <a:ln>
                                        <a:noFill/>
                                      </a:ln>
                                      <a:solidFill>
                                        <a:srgbClr val="C00000"/>
                                      </a:solidFill>
                                      <a:effectLst/>
                                      <a:latin typeface="Cambria Math" panose="02040503050406030204" pitchFamily="18" charset="0"/>
                                      <a:sym typeface="cmbx10" pitchFamily="34" charset="0"/>
                                    </a:rPr>
                                  </m:ctrlPr>
                                </m:sSupPr>
                                <m:e>
                                  <m:d>
                                    <m:dPr>
                                      <m:begChr m:val="{"/>
                                      <m:endChr m:val="}"/>
                                      <m:ctrlPr>
                                        <a:rPr kumimoji="0" lang="en-US" sz="2000" b="0" i="1" u="none" strike="noStrike" cap="none" normalizeH="0" baseline="0" dirty="0" smtClean="0">
                                          <a:ln>
                                            <a:noFill/>
                                          </a:ln>
                                          <a:solidFill>
                                            <a:srgbClr val="C00000"/>
                                          </a:solidFill>
                                          <a:effectLst/>
                                          <a:latin typeface="Cambria Math" panose="02040503050406030204" pitchFamily="18" charset="0"/>
                                          <a:sym typeface="cmbx10" pitchFamily="34" charset="0"/>
                                        </a:rPr>
                                      </m:ctrlPr>
                                    </m:dPr>
                                    <m:e>
                                      <m:r>
                                        <a:rPr kumimoji="0" lang="en-US" sz="2000" b="0" i="1" u="none" strike="noStrike" cap="none" normalizeH="0" baseline="0" dirty="0" smtClean="0">
                                          <a:ln>
                                            <a:noFill/>
                                          </a:ln>
                                          <a:solidFill>
                                            <a:srgbClr val="C00000"/>
                                          </a:solidFill>
                                          <a:effectLst/>
                                          <a:latin typeface="Cambria Math" panose="02040503050406030204" pitchFamily="18" charset="0"/>
                                          <a:sym typeface="cmbx10" pitchFamily="34" charset="0"/>
                                        </a:rPr>
                                        <m:t>0,1</m:t>
                                      </m:r>
                                    </m:e>
                                  </m:d>
                                </m:e>
                                <m:sup>
                                  <m:r>
                                    <a:rPr kumimoji="0" lang="en-US" sz="2000" b="0" i="1" u="none" strike="noStrike" cap="none" normalizeH="0" baseline="0" dirty="0" smtClean="0">
                                      <a:ln>
                                        <a:noFill/>
                                      </a:ln>
                                      <a:solidFill>
                                        <a:srgbClr val="C00000"/>
                                      </a:solidFill>
                                      <a:effectLst/>
                                      <a:latin typeface="Cambria Math" panose="02040503050406030204" pitchFamily="18" charset="0"/>
                                      <a:sym typeface="cmbx10" pitchFamily="34" charset="0"/>
                                    </a:rPr>
                                    <m:t>𝑑</m:t>
                                  </m:r>
                                </m:sup>
                              </m:sSup>
                            </m:oMath>
                          </a14:m>
                          <a:r>
                            <a:rPr kumimoji="0" lang="en-US" sz="2000" b="0" i="0" u="none" strike="noStrike" cap="none" normalizeH="0" baseline="0" dirty="0" smtClean="0">
                              <a:ln>
                                <a:noFill/>
                              </a:ln>
                              <a:solidFill>
                                <a:schemeClr val="tx1"/>
                              </a:solidFill>
                              <a:effectLst/>
                              <a:latin typeface="+mn-lt"/>
                            </a:rPr>
                            <a:t>)</a:t>
                          </a:r>
                        </a:p>
                      </a:txBody>
                      <a:tcPr marT="45698" marB="45698" horzOverflow="overflow"/>
                    </a:tc>
                    <a:tc>
                      <a:txBody>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𝑂</m:t>
                                </m:r>
                                <m:r>
                                  <a:rPr lang="en-US" b="0" i="1" smtClean="0">
                                    <a:solidFill>
                                      <a:srgbClr val="C00000"/>
                                    </a:solidFill>
                                    <a:latin typeface="Cambria Math" panose="02040503050406030204" pitchFamily="18" charset="0"/>
                                  </a:rPr>
                                  <m:t>(</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𝑠</m:t>
                                    </m:r>
                                  </m:e>
                                </m:func>
                                <m:r>
                                  <a:rPr lang="en-US" b="0" i="1" smtClean="0">
                                    <a:solidFill>
                                      <a:srgbClr val="C00000"/>
                                    </a:solidFill>
                                    <a:latin typeface="Cambria Math" panose="02040503050406030204" pitchFamily="18" charset="0"/>
                                  </a:rPr>
                                  <m:t>⋅</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𝑑</m:t>
                                    </m:r>
                                  </m:e>
                                </m:func>
                                <m:r>
                                  <a:rPr lang="en-US" b="0" i="1" smtClean="0">
                                    <a:solidFill>
                                      <a:srgbClr val="C00000"/>
                                    </a:solidFill>
                                    <a:latin typeface="Cambria Math" panose="02040503050406030204" pitchFamily="18" charset="0"/>
                                  </a:rPr>
                                  <m:t>)</m:t>
                                </m:r>
                              </m:oMath>
                            </m:oMathPara>
                          </a14:m>
                          <a:endParaRPr lang="en-US" dirty="0" smtClean="0">
                            <a:solidFill>
                              <a:srgbClr val="C00000"/>
                            </a:solidFill>
                          </a:endParaRPr>
                        </a:p>
                        <a:p>
                          <a:pPr algn="r"/>
                          <a:r>
                            <a:rPr lang="en-US" dirty="0" smtClean="0">
                              <a:solidFill>
                                <a:srgbClr val="000099"/>
                              </a:solidFill>
                            </a:rPr>
                            <a:t>[AIK08]</a:t>
                          </a:r>
                          <a:endParaRPr lang="en-US" dirty="0">
                            <a:solidFill>
                              <a:srgbClr val="000099"/>
                            </a:solidFill>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Edit distance over </a:t>
                          </a:r>
                          <a14:m>
                            <m:oMath xmlns:m="http://schemas.openxmlformats.org/officeDocument/2006/math">
                              <m:sSup>
                                <m:sSupPr>
                                  <m:ctrlPr>
                                    <a:rPr kumimoji="0" lang="en-US" sz="2000" b="0" i="1" u="none" strike="noStrike" cap="none" normalizeH="0" baseline="0" dirty="0" smtClean="0">
                                      <a:ln>
                                        <a:noFill/>
                                      </a:ln>
                                      <a:solidFill>
                                        <a:srgbClr val="C00000"/>
                                      </a:solidFill>
                                      <a:effectLst/>
                                      <a:latin typeface="Cambria Math" panose="02040503050406030204" pitchFamily="18" charset="0"/>
                                    </a:rPr>
                                  </m:ctrlPr>
                                </m:sSupPr>
                                <m:e>
                                  <m:d>
                                    <m:dPr>
                                      <m:begChr m:val="{"/>
                                      <m:endChr m:val="}"/>
                                      <m:ctrlPr>
                                        <a:rPr kumimoji="0" lang="en-US" sz="2000" b="0" i="1" u="none" strike="noStrike" cap="none" normalizeH="0" baseline="0" dirty="0" smtClean="0">
                                          <a:ln>
                                            <a:noFill/>
                                          </a:ln>
                                          <a:solidFill>
                                            <a:srgbClr val="C00000"/>
                                          </a:solidFill>
                                          <a:effectLst/>
                                          <a:latin typeface="Cambria Math" panose="02040503050406030204" pitchFamily="18" charset="0"/>
                                        </a:rPr>
                                      </m:ctrlPr>
                                    </m:dPr>
                                    <m:e>
                                      <m:r>
                                        <a:rPr kumimoji="0" lang="en-US" sz="2000" b="0" i="1" u="none" strike="noStrike" cap="none" normalizeH="0" baseline="0" dirty="0" smtClean="0">
                                          <a:ln>
                                            <a:noFill/>
                                          </a:ln>
                                          <a:solidFill>
                                            <a:srgbClr val="C00000"/>
                                          </a:solidFill>
                                          <a:effectLst/>
                                          <a:latin typeface="Cambria Math" panose="02040503050406030204" pitchFamily="18" charset="0"/>
                                        </a:rPr>
                                        <m:t>0,1</m:t>
                                      </m:r>
                                    </m:e>
                                  </m:d>
                                </m:e>
                                <m:sup>
                                  <m:r>
                                    <a:rPr kumimoji="0" lang="en-US" sz="2000" b="0" i="1" u="none" strike="noStrike" cap="none" normalizeH="0" baseline="0" dirty="0" smtClean="0">
                                      <a:ln>
                                        <a:noFill/>
                                      </a:ln>
                                      <a:solidFill>
                                        <a:srgbClr val="C00000"/>
                                      </a:solidFill>
                                      <a:effectLst/>
                                      <a:latin typeface="Cambria Math" panose="02040503050406030204" pitchFamily="18" charset="0"/>
                                    </a:rPr>
                                    <m:t>𝑑</m:t>
                                  </m:r>
                                </m:sup>
                              </m:sSup>
                            </m:oMath>
                          </a14:m>
                          <a:endParaRPr kumimoji="0" lang="en-US" sz="2000" b="0" i="0" u="none" strike="noStrike" cap="none" normalizeH="0" baseline="30000" dirty="0" smtClean="0">
                            <a:ln>
                              <a:noFill/>
                            </a:ln>
                            <a:solidFill>
                              <a:srgbClr val="A5002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US" sz="2000" b="0" i="0" u="none" strike="noStrike" cap="none" normalizeH="0" baseline="0" dirty="0" smtClean="0">
                              <a:ln>
                                <a:noFill/>
                              </a:ln>
                              <a:solidFill>
                                <a:schemeClr val="tx1"/>
                              </a:solidFill>
                              <a:effectLst/>
                              <a:latin typeface="+mn-lt"/>
                            </a:rPr>
                            <a:t>(#</a:t>
                          </a:r>
                          <a:r>
                            <a:rPr kumimoji="0" lang="en-US" sz="2000" b="0" i="0" u="none" strike="noStrike" cap="none" normalizeH="0" baseline="0" dirty="0" err="1" smtClean="0">
                              <a:ln>
                                <a:noFill/>
                              </a:ln>
                              <a:solidFill>
                                <a:schemeClr val="tx1"/>
                              </a:solidFill>
                              <a:effectLst/>
                              <a:latin typeface="+mn-lt"/>
                            </a:rPr>
                            <a:t>indels</a:t>
                          </a:r>
                          <a:r>
                            <a:rPr kumimoji="0" lang="en-US" sz="2000" b="0" i="0" u="none" strike="noStrike" cap="none" normalizeH="0" baseline="0" dirty="0" smtClean="0">
                              <a:ln>
                                <a:noFill/>
                              </a:ln>
                              <a:solidFill>
                                <a:schemeClr val="tx1"/>
                              </a:solidFill>
                              <a:effectLst/>
                              <a:latin typeface="+mn-lt"/>
                            </a:rPr>
                            <a:t> to transform x-&gt;y)</a:t>
                          </a:r>
                        </a:p>
                      </a:txBody>
                      <a:tcPr marT="45698" marB="45698" horzOverflow="overflow"/>
                    </a:tc>
                    <a:tc>
                      <a:txBody>
                        <a:bodyPr/>
                        <a:lstStyle/>
                        <a:p>
                          <a:pPr/>
                          <a14:m>
                            <m:oMathPara xmlns:m="http://schemas.openxmlformats.org/officeDocument/2006/math">
                              <m:oMathParaPr>
                                <m:jc m:val="left"/>
                              </m:oMathParaPr>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2</m:t>
                                    </m:r>
                                  </m:e>
                                  <m:sup>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𝑂</m:t>
                                        </m:r>
                                      </m:e>
                                    </m:acc>
                                    <m:d>
                                      <m:dPr>
                                        <m:ctrlPr>
                                          <a:rPr lang="en-US" b="0" i="1" smtClean="0">
                                            <a:solidFill>
                                              <a:srgbClr val="C00000"/>
                                            </a:solidFill>
                                            <a:latin typeface="Cambria Math" panose="02040503050406030204" pitchFamily="18" charset="0"/>
                                          </a:rPr>
                                        </m:ctrlPr>
                                      </m:dPr>
                                      <m:e>
                                        <m:rad>
                                          <m:radPr>
                                            <m:degHide m:val="on"/>
                                            <m:ctrlPr>
                                              <a:rPr lang="en-US" b="0" i="1" smtClean="0">
                                                <a:solidFill>
                                                  <a:srgbClr val="C00000"/>
                                                </a:solidFill>
                                                <a:latin typeface="Cambria Math" panose="02040503050406030204" pitchFamily="18" charset="0"/>
                                              </a:rPr>
                                            </m:ctrlPr>
                                          </m:radPr>
                                          <m:deg/>
                                          <m:e>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𝑑</m:t>
                                                </m:r>
                                              </m:e>
                                            </m:func>
                                          </m:e>
                                        </m:rad>
                                      </m:e>
                                    </m:d>
                                  </m:sup>
                                </m:sSup>
                              </m:oMath>
                            </m:oMathPara>
                          </a14:m>
                          <a:endParaRPr lang="en-US" dirty="0" smtClean="0"/>
                        </a:p>
                        <a:p>
                          <a:pPr algn="r"/>
                          <a:r>
                            <a:rPr lang="en-US" dirty="0" smtClean="0">
                              <a:solidFill>
                                <a:srgbClr val="000099"/>
                              </a:solidFill>
                            </a:rPr>
                            <a:t>[OR05]</a:t>
                          </a:r>
                          <a:endParaRPr lang="en-US" dirty="0">
                            <a:solidFill>
                              <a:srgbClr val="000099"/>
                            </a:solidFill>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err="1" smtClean="0">
                              <a:ln>
                                <a:noFill/>
                              </a:ln>
                              <a:solidFill>
                                <a:schemeClr val="tx1"/>
                              </a:solidFill>
                              <a:effectLst/>
                              <a:latin typeface="+mn-lt"/>
                            </a:rPr>
                            <a:t>Ulam</a:t>
                          </a:r>
                          <a:r>
                            <a:rPr kumimoji="0" lang="en-US" sz="2000" b="0" i="0" u="none" strike="noStrike" cap="none" normalizeH="0" baseline="0" dirty="0" smtClean="0">
                              <a:ln>
                                <a:noFill/>
                              </a:ln>
                              <a:solidFill>
                                <a:schemeClr val="tx1"/>
                              </a:solidFill>
                              <a:effectLst/>
                              <a:latin typeface="+mn-lt"/>
                            </a:rPr>
                            <a:t> (edit distance between permutations)</a:t>
                          </a:r>
                        </a:p>
                      </a:txBody>
                      <a:tcPr marT="45698" marB="45698" horzOverflow="overflow"/>
                    </a:tc>
                    <a:tc>
                      <a:txBody>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𝑑</m:t>
                                        </m:r>
                                      </m:e>
                                    </m:func>
                                  </m:e>
                                </m:d>
                              </m:oMath>
                            </m:oMathPara>
                          </a14:m>
                          <a:endParaRPr lang="en-US" dirty="0" smtClean="0"/>
                        </a:p>
                        <a:p>
                          <a:pPr algn="r"/>
                          <a:r>
                            <a:rPr lang="en-US" dirty="0" smtClean="0">
                              <a:solidFill>
                                <a:srgbClr val="000099"/>
                              </a:solidFill>
                            </a:rPr>
                            <a:t>[CK06]</a:t>
                          </a:r>
                          <a:endParaRPr lang="en-US" dirty="0">
                            <a:solidFill>
                              <a:srgbClr val="000099"/>
                            </a:solidFill>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Block edit distance</a:t>
                          </a:r>
                        </a:p>
                      </a:txBody>
                      <a:tcPr marT="45698" marB="45698" horzOverflow="overflow"/>
                    </a:tc>
                    <a:tc>
                      <a:txBody>
                        <a:bodyPr/>
                        <a:lstStyle/>
                        <a:p>
                          <a:pPr/>
                          <a14:m>
                            <m:oMathPara xmlns:m="http://schemas.openxmlformats.org/officeDocument/2006/math">
                              <m:oMathParaPr>
                                <m:jc m:val="left"/>
                              </m:oMathParaPr>
                              <m:oMath xmlns:m="http://schemas.openxmlformats.org/officeDocument/2006/math">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𝑂</m:t>
                                    </m:r>
                                  </m:e>
                                </m:acc>
                                <m:d>
                                  <m:dPr>
                                    <m:ctrlPr>
                                      <a:rPr lang="en-US" b="0" i="1" smtClean="0">
                                        <a:solidFill>
                                          <a:srgbClr val="C00000"/>
                                        </a:solidFill>
                                        <a:latin typeface="Cambria Math" panose="02040503050406030204" pitchFamily="18" charset="0"/>
                                      </a:rPr>
                                    </m:ctrlPr>
                                  </m:dPr>
                                  <m:e>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𝑑</m:t>
                                        </m:r>
                                      </m:e>
                                    </m:func>
                                  </m:e>
                                </m:d>
                              </m:oMath>
                            </m:oMathPara>
                          </a14:m>
                          <a:endParaRPr lang="en-US" dirty="0" smtClean="0"/>
                        </a:p>
                        <a:p>
                          <a:pPr algn="r"/>
                          <a:r>
                            <a:rPr lang="en-US" dirty="0" smtClean="0">
                              <a:solidFill>
                                <a:srgbClr val="000099"/>
                              </a:solidFill>
                            </a:rPr>
                            <a:t>[MS00, CM07]</a:t>
                          </a:r>
                          <a:endParaRPr lang="en-US" dirty="0">
                            <a:solidFill>
                              <a:srgbClr val="000099"/>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083379929"/>
                  </p:ext>
                </p:extLst>
              </p:nvPr>
            </p:nvGraphicFramePr>
            <p:xfrm>
              <a:off x="457200" y="2286000"/>
              <a:ext cx="5562600" cy="4041873"/>
            </p:xfrm>
            <a:graphic>
              <a:graphicData uri="http://schemas.openxmlformats.org/drawingml/2006/table">
                <a:tbl>
                  <a:tblPr firstRow="1" bandRow="1">
                    <a:tableStyleId>{5C22544A-7EE6-4342-B048-85BDC9FD1C3A}</a:tableStyleId>
                  </a:tblPr>
                  <a:tblGrid>
                    <a:gridCol w="3198495"/>
                    <a:gridCol w="2364105"/>
                  </a:tblGrid>
                  <a:tr h="3961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mn-lt"/>
                            </a:rPr>
                            <a:t>Metric</a:t>
                          </a:r>
                        </a:p>
                      </a:txBody>
                      <a:tcPr marT="45698" marB="45698" horzOverflow="overflow"/>
                    </a:tc>
                    <a:tc>
                      <a:txBody>
                        <a:bodyPr/>
                        <a:lstStyle/>
                        <a:p>
                          <a:r>
                            <a:rPr lang="en-US" dirty="0" smtClean="0"/>
                            <a:t>Upper</a:t>
                          </a:r>
                          <a:r>
                            <a:rPr lang="en-US" baseline="0" dirty="0" smtClean="0"/>
                            <a:t> bound</a:t>
                          </a:r>
                          <a:endParaRPr lang="en-US" dirty="0"/>
                        </a:p>
                      </a:txBody>
                      <a:tcPr/>
                    </a:tc>
                  </a:tr>
                  <a:tr h="761956">
                    <a:tc>
                      <a:txBody>
                        <a:bodyPr/>
                        <a:lstStyle/>
                        <a:p>
                          <a:endParaRPr lang="en-US"/>
                        </a:p>
                      </a:txBody>
                      <a:tcPr marT="45698" marB="45698" horzOverflow="overflow">
                        <a:blipFill rotWithShape="0">
                          <a:blip r:embed="rId3"/>
                          <a:stretch>
                            <a:fillRect l="-1905" t="-56800" r="-74667" b="-391200"/>
                          </a:stretch>
                        </a:blipFill>
                      </a:tcPr>
                    </a:tc>
                    <a:tc>
                      <a:txBody>
                        <a:bodyPr/>
                        <a:lstStyle/>
                        <a:p>
                          <a:endParaRPr lang="en-US"/>
                        </a:p>
                      </a:txBody>
                      <a:tcPr>
                        <a:blipFill rotWithShape="0">
                          <a:blip r:embed="rId3"/>
                          <a:stretch>
                            <a:fillRect l="-137887" t="-56800" r="-1031" b="-391200"/>
                          </a:stretch>
                        </a:blipFill>
                      </a:tcPr>
                    </a:tc>
                  </a:tr>
                  <a:tr h="768497">
                    <a:tc>
                      <a:txBody>
                        <a:bodyPr/>
                        <a:lstStyle/>
                        <a:p>
                          <a:endParaRPr lang="en-US"/>
                        </a:p>
                      </a:txBody>
                      <a:tcPr marT="45698" marB="45698" horzOverflow="overflow">
                        <a:blipFill rotWithShape="0">
                          <a:blip r:embed="rId3"/>
                          <a:stretch>
                            <a:fillRect l="-1905" t="-154331" r="-74667" b="-285039"/>
                          </a:stretch>
                        </a:blipFill>
                      </a:tcPr>
                    </a:tc>
                    <a:tc>
                      <a:txBody>
                        <a:bodyPr/>
                        <a:lstStyle/>
                        <a:p>
                          <a:endParaRPr lang="en-US"/>
                        </a:p>
                      </a:txBody>
                      <a:tcPr>
                        <a:blipFill rotWithShape="0">
                          <a:blip r:embed="rId3"/>
                          <a:stretch>
                            <a:fillRect l="-137887" t="-154331" r="-1031" b="-285039"/>
                          </a:stretch>
                        </a:blipFill>
                      </a:tcPr>
                    </a:tc>
                  </a:tr>
                  <a:tr h="767417">
                    <a:tc>
                      <a:txBody>
                        <a:bodyPr/>
                        <a:lstStyle/>
                        <a:p>
                          <a:endParaRPr lang="en-US"/>
                        </a:p>
                      </a:txBody>
                      <a:tcPr marT="45698" marB="45698" horzOverflow="overflow">
                        <a:blipFill rotWithShape="0">
                          <a:blip r:embed="rId3"/>
                          <a:stretch>
                            <a:fillRect l="-1905" t="-256349" r="-74667" b="-187302"/>
                          </a:stretch>
                        </a:blipFill>
                      </a:tcPr>
                    </a:tc>
                    <a:tc>
                      <a:txBody>
                        <a:bodyPr/>
                        <a:lstStyle/>
                        <a:p>
                          <a:endParaRPr lang="en-US"/>
                        </a:p>
                      </a:txBody>
                      <a:tcPr>
                        <a:blipFill rotWithShape="0">
                          <a:blip r:embed="rId3"/>
                          <a:stretch>
                            <a:fillRect l="-137887" t="-256349" r="-1031" b="-187302"/>
                          </a:stretch>
                        </a:blipFill>
                      </a:tcPr>
                    </a:tc>
                  </a:tr>
                  <a:tr h="700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err="1" smtClean="0">
                              <a:ln>
                                <a:noFill/>
                              </a:ln>
                              <a:solidFill>
                                <a:schemeClr val="tx1"/>
                              </a:solidFill>
                              <a:effectLst/>
                              <a:latin typeface="+mn-lt"/>
                            </a:rPr>
                            <a:t>Ulam</a:t>
                          </a:r>
                          <a:r>
                            <a:rPr kumimoji="0" lang="en-US" sz="2000" b="0" i="0" u="none" strike="noStrike" cap="none" normalizeH="0" baseline="0" dirty="0" smtClean="0">
                              <a:ln>
                                <a:noFill/>
                              </a:ln>
                              <a:solidFill>
                                <a:schemeClr val="tx1"/>
                              </a:solidFill>
                              <a:effectLst/>
                              <a:latin typeface="+mn-lt"/>
                            </a:rPr>
                            <a:t> (edit distance between permutations)</a:t>
                          </a:r>
                        </a:p>
                      </a:txBody>
                      <a:tcPr marT="45698" marB="45698" horzOverflow="overflow"/>
                    </a:tc>
                    <a:tc>
                      <a:txBody>
                        <a:bodyPr/>
                        <a:lstStyle/>
                        <a:p>
                          <a:endParaRPr lang="en-US"/>
                        </a:p>
                      </a:txBody>
                      <a:tcPr>
                        <a:blipFill rotWithShape="0">
                          <a:blip r:embed="rId3"/>
                          <a:stretch>
                            <a:fillRect l="-137887" t="-390435" r="-1031" b="-105217"/>
                          </a:stretch>
                        </a:blipFill>
                      </a:tcPr>
                    </a:tc>
                  </a:tr>
                  <a:tr h="64681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Block edit distance</a:t>
                          </a:r>
                        </a:p>
                      </a:txBody>
                      <a:tcPr marT="45698" marB="45698" horzOverflow="overflow"/>
                    </a:tc>
                    <a:tc>
                      <a:txBody>
                        <a:bodyPr/>
                        <a:lstStyle/>
                        <a:p>
                          <a:endParaRPr lang="en-US"/>
                        </a:p>
                      </a:txBody>
                      <a:tcPr>
                        <a:blipFill rotWithShape="0">
                          <a:blip r:embed="rId3"/>
                          <a:stretch>
                            <a:fillRect l="-137887" t="-532075" r="-1031" b="-14151"/>
                          </a:stretch>
                        </a:blipFill>
                      </a:tcPr>
                    </a:tc>
                  </a:tr>
                </a:tbl>
              </a:graphicData>
            </a:graphic>
          </p:graphicFrame>
        </mc:Fallback>
      </mc:AlternateContent>
      <p:sp>
        <p:nvSpPr>
          <p:cNvPr id="5" name="Text Box 4"/>
          <p:cNvSpPr txBox="1">
            <a:spLocks noChangeArrowheads="1"/>
          </p:cNvSpPr>
          <p:nvPr/>
        </p:nvSpPr>
        <p:spPr bwMode="auto">
          <a:xfrm>
            <a:off x="6400800" y="4876800"/>
            <a:ext cx="2667000" cy="830997"/>
          </a:xfrm>
          <a:prstGeom prst="rect">
            <a:avLst/>
          </a:prstGeom>
          <a:noFill/>
          <a:ln w="19050">
            <a:noFill/>
            <a:miter lim="800000"/>
            <a:headEnd/>
            <a:tailEnd/>
          </a:ln>
          <a:effectLst/>
          <a:extLst/>
        </p:spPr>
        <p:txBody>
          <a:bodyPr wrap="square">
            <a:spAutoFit/>
          </a:bodyPr>
          <a:lstStyle/>
          <a:p>
            <a:r>
              <a:rPr lang="en-US" sz="2400" dirty="0" smtClean="0">
                <a:solidFill>
                  <a:srgbClr val="C00000"/>
                </a:solidFill>
              </a:rPr>
              <a:t>edit</a:t>
            </a:r>
            <a:r>
              <a:rPr lang="en-US" sz="2400" dirty="0" smtClean="0"/>
              <a:t>(123456</a:t>
            </a:r>
            <a:r>
              <a:rPr lang="en-US" sz="2400" dirty="0" smtClean="0">
                <a:solidFill>
                  <a:srgbClr val="FF0000"/>
                </a:solidFill>
              </a:rPr>
              <a:t>7</a:t>
            </a:r>
            <a:r>
              <a:rPr lang="en-US" sz="2400" dirty="0"/>
              <a:t>,</a:t>
            </a:r>
            <a:r>
              <a:rPr lang="en-US" sz="2400" dirty="0">
                <a:solidFill>
                  <a:srgbClr val="FF0000"/>
                </a:solidFill>
              </a:rPr>
              <a:t> </a:t>
            </a:r>
          </a:p>
          <a:p>
            <a:r>
              <a:rPr lang="en-US" sz="2400" dirty="0">
                <a:solidFill>
                  <a:srgbClr val="FF0000"/>
                </a:solidFill>
              </a:rPr>
              <a:t>  </a:t>
            </a:r>
            <a:r>
              <a:rPr lang="en-US" sz="2400" dirty="0" smtClean="0">
                <a:solidFill>
                  <a:srgbClr val="FF0000"/>
                </a:solidFill>
              </a:rPr>
              <a:t>     </a:t>
            </a:r>
            <a:r>
              <a:rPr lang="en-US" sz="2400" dirty="0">
                <a:solidFill>
                  <a:srgbClr val="FF0000"/>
                </a:solidFill>
              </a:rPr>
              <a:t>7</a:t>
            </a:r>
            <a:r>
              <a:rPr lang="en-US" sz="2400" dirty="0"/>
              <a:t>123456) = 2</a:t>
            </a:r>
          </a:p>
        </p:txBody>
      </p:sp>
      <p:sp>
        <p:nvSpPr>
          <p:cNvPr id="6" name="Text Box 5"/>
          <p:cNvSpPr txBox="1">
            <a:spLocks noChangeArrowheads="1"/>
          </p:cNvSpPr>
          <p:nvPr/>
        </p:nvSpPr>
        <p:spPr bwMode="auto">
          <a:xfrm>
            <a:off x="6172200" y="2133600"/>
            <a:ext cx="3257550" cy="144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55000"/>
              </a:lnSpc>
              <a:spcBef>
                <a:spcPct val="50000"/>
              </a:spcBef>
            </a:pPr>
            <a:endParaRPr lang="en-US" sz="2000" dirty="0">
              <a:cs typeface="Arial" panose="020B0604020202020204" pitchFamily="34" charset="0"/>
            </a:endParaRPr>
          </a:p>
          <a:p>
            <a:pPr eaLnBrk="1" hangingPunct="1">
              <a:lnSpc>
                <a:spcPct val="55000"/>
              </a:lnSpc>
              <a:spcBef>
                <a:spcPct val="50000"/>
              </a:spcBef>
            </a:pPr>
            <a:r>
              <a:rPr lang="en-US" sz="2400" dirty="0" smtClean="0">
                <a:solidFill>
                  <a:srgbClr val="A50021"/>
                </a:solidFill>
                <a:latin typeface="+mn-lt"/>
                <a:cs typeface="Arial" panose="020B0604020202020204" pitchFamily="34" charset="0"/>
              </a:rPr>
              <a:t>edit</a:t>
            </a:r>
            <a:r>
              <a:rPr lang="en-US" sz="2400" dirty="0" smtClean="0">
                <a:latin typeface="+mn-lt"/>
                <a:cs typeface="Arial" panose="020B0604020202020204" pitchFamily="34" charset="0"/>
              </a:rPr>
              <a:t>(  </a:t>
            </a:r>
            <a:r>
              <a:rPr lang="en-US" sz="2400" dirty="0">
                <a:latin typeface="+mn-lt"/>
                <a:cs typeface="Arial" panose="020B0604020202020204" pitchFamily="34" charset="0"/>
              </a:rPr>
              <a:t>banana  ,</a:t>
            </a:r>
          </a:p>
          <a:p>
            <a:pPr eaLnBrk="1" hangingPunct="1">
              <a:lnSpc>
                <a:spcPct val="55000"/>
              </a:lnSpc>
              <a:spcBef>
                <a:spcPct val="50000"/>
              </a:spcBef>
            </a:pPr>
            <a:endParaRPr lang="en-US" sz="2400" dirty="0">
              <a:latin typeface="+mn-lt"/>
              <a:cs typeface="Arial" panose="020B0604020202020204" pitchFamily="34" charset="0"/>
            </a:endParaRPr>
          </a:p>
          <a:p>
            <a:pPr eaLnBrk="1" hangingPunct="1">
              <a:lnSpc>
                <a:spcPct val="55000"/>
              </a:lnSpc>
              <a:spcBef>
                <a:spcPct val="50000"/>
              </a:spcBef>
            </a:pPr>
            <a:r>
              <a:rPr lang="en-US" sz="2400" dirty="0">
                <a:latin typeface="+mn-lt"/>
                <a:cs typeface="Arial" panose="020B0604020202020204" pitchFamily="34" charset="0"/>
              </a:rPr>
              <a:t>    </a:t>
            </a:r>
            <a:r>
              <a:rPr lang="en-US" sz="2400" dirty="0" smtClean="0">
                <a:latin typeface="+mn-lt"/>
                <a:cs typeface="Arial" panose="020B0604020202020204" pitchFamily="34" charset="0"/>
              </a:rPr>
              <a:t>      </a:t>
            </a:r>
            <a:r>
              <a:rPr lang="en-US" sz="2400" dirty="0" err="1">
                <a:latin typeface="+mn-lt"/>
                <a:cs typeface="Arial" panose="020B0604020202020204" pitchFamily="34" charset="0"/>
              </a:rPr>
              <a:t>ananas</a:t>
            </a:r>
            <a:r>
              <a:rPr lang="en-US" sz="2400" dirty="0">
                <a:latin typeface="+mn-lt"/>
                <a:cs typeface="Arial" panose="020B0604020202020204" pitchFamily="34" charset="0"/>
              </a:rPr>
              <a:t>   ) = 2</a:t>
            </a:r>
          </a:p>
        </p:txBody>
      </p:sp>
      <p:pic>
        <p:nvPicPr>
          <p:cNvPr id="7" name="Picture 17" descr="ban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950" y="2133600"/>
            <a:ext cx="1193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anan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3079750"/>
            <a:ext cx="1219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8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938" name="Rectangle 2"/>
              <p:cNvSpPr>
                <a:spLocks noGrp="1" noChangeArrowheads="1"/>
              </p:cNvSpPr>
              <p:nvPr>
                <p:ph type="title"/>
              </p:nvPr>
            </p:nvSpPr>
            <p:spPr/>
            <p:txBody>
              <a:bodyPr/>
              <a:lstStyle/>
              <a:p>
                <a:r>
                  <a:rPr lang="en-US" dirty="0" smtClean="0">
                    <a:solidFill>
                      <a:srgbClr val="FF0000"/>
                    </a:solidFill>
                  </a:rPr>
                  <a:t>Non-</a:t>
                </a:r>
                <a:r>
                  <a:rPr lang="en-US" dirty="0" err="1" smtClean="0"/>
                  <a:t>embeddability</a:t>
                </a:r>
                <a:r>
                  <a:rPr lang="en-US" dirty="0" smtClean="0"/>
                  <a:t> </a:t>
                </a:r>
                <a:r>
                  <a:rPr lang="en-US" dirty="0" smtClean="0">
                    <a:solidFill>
                      <a:srgbClr val="B0AFB1"/>
                    </a:solidFill>
                  </a:rPr>
                  <a:t>into </a:t>
                </a:r>
                <a14:m>
                  <m:oMath xmlns:m="http://schemas.openxmlformats.org/officeDocument/2006/math">
                    <m:sSub>
                      <m:sSubPr>
                        <m:ctrlPr>
                          <a:rPr lang="en-US" b="0" i="1" smtClean="0">
                            <a:solidFill>
                              <a:srgbClr val="B0AFB1"/>
                            </a:solidFill>
                            <a:latin typeface="Cambria Math" panose="02040503050406030204" pitchFamily="18" charset="0"/>
                          </a:rPr>
                        </m:ctrlPr>
                      </m:sSubPr>
                      <m:e>
                        <m:r>
                          <a:rPr lang="en-US" b="0" i="1" smtClean="0">
                            <a:solidFill>
                              <a:srgbClr val="B0AFB1"/>
                            </a:solidFill>
                            <a:latin typeface="Cambria Math" panose="02040503050406030204" pitchFamily="18" charset="0"/>
                          </a:rPr>
                          <m:t>ℓ</m:t>
                        </m:r>
                      </m:e>
                      <m:sub>
                        <m:r>
                          <a:rPr lang="en-US" b="0" i="1" smtClean="0">
                            <a:solidFill>
                              <a:srgbClr val="B0AFB1"/>
                            </a:solidFill>
                            <a:latin typeface="Cambria Math" panose="02040503050406030204" pitchFamily="18" charset="0"/>
                          </a:rPr>
                          <m:t>1</m:t>
                        </m:r>
                      </m:sub>
                    </m:sSub>
                  </m:oMath>
                </a14:m>
                <a:endParaRPr lang="en-US" dirty="0" smtClean="0">
                  <a:solidFill>
                    <a:srgbClr val="B0AFB1"/>
                  </a:solidFill>
                </a:endParaRPr>
              </a:p>
            </p:txBody>
          </p:sp>
        </mc:Choice>
        <mc:Fallback xmlns="">
          <p:sp>
            <p:nvSpPr>
              <p:cNvPr id="39938" name="Rectangle 2"/>
              <p:cNvSpPr>
                <a:spLocks noGrp="1" noRot="1" noChangeAspect="1" noMove="1" noResize="1" noEditPoints="1" noAdjustHandles="1" noChangeArrowheads="1" noChangeShapeType="1" noTextEdit="1"/>
              </p:cNvSpPr>
              <p:nvPr>
                <p:ph type="title"/>
              </p:nvPr>
            </p:nvSpPr>
            <p:spPr>
              <a:blipFill rotWithShape="0">
                <a:blip r:embed="rId2"/>
                <a:stretch>
                  <a:fillRect l="-2963" t="-10638"/>
                </a:stretch>
              </a:blipFill>
            </p:spPr>
            <p:txBody>
              <a:bodyPr/>
              <a:lstStyle/>
              <a:p>
                <a:r>
                  <a:rPr lang="en-US">
                    <a:noFill/>
                  </a:rPr>
                  <a:t> </a:t>
                </a:r>
              </a:p>
            </p:txBody>
          </p:sp>
        </mc:Fallback>
      </mc:AlternateContent>
      <p:sp>
        <p:nvSpPr>
          <p:cNvPr id="39939" name="Rectangle 3"/>
          <p:cNvSpPr>
            <a:spLocks noGrp="1" noChangeArrowheads="1"/>
          </p:cNvSpPr>
          <p:nvPr>
            <p:ph type="body" sz="half" idx="1"/>
          </p:nvPr>
        </p:nvSpPr>
        <p:spPr>
          <a:xfrm>
            <a:off x="457200" y="1600200"/>
            <a:ext cx="7878763" cy="4530725"/>
          </a:xfrm>
        </p:spPr>
        <p:txBody>
          <a:bodyPr/>
          <a:lstStyle/>
          <a:p>
            <a:pPr eaLnBrk="1" hangingPunct="1">
              <a:lnSpc>
                <a:spcPct val="90000"/>
              </a:lnSpc>
            </a:pPr>
            <a:endParaRPr lang="en-US" sz="2500" dirty="0" smtClean="0"/>
          </a:p>
          <a:p>
            <a:pPr eaLnBrk="1" hangingPunct="1">
              <a:lnSpc>
                <a:spcPct val="90000"/>
              </a:lnSpc>
            </a:pPr>
            <a:endParaRPr lang="en-US" sz="2100" dirty="0" smtClean="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457200" y="2286000"/>
              <a:ext cx="5562600" cy="4041873"/>
            </p:xfrm>
            <a:graphic>
              <a:graphicData uri="http://schemas.openxmlformats.org/drawingml/2006/table">
                <a:tbl>
                  <a:tblPr firstRow="1" bandRow="1">
                    <a:tableStyleId>{5C22544A-7EE6-4342-B048-85BDC9FD1C3A}</a:tableStyleId>
                  </a:tblPr>
                  <a:tblGrid>
                    <a:gridCol w="3198495"/>
                    <a:gridCol w="2364105"/>
                  </a:tblGrid>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mn-lt"/>
                            </a:rPr>
                            <a:t>Metric</a:t>
                          </a:r>
                        </a:p>
                      </a:txBody>
                      <a:tcPr marT="45698" marB="45698" horzOverflow="overflow"/>
                    </a:tc>
                    <a:tc>
                      <a:txBody>
                        <a:bodyPr/>
                        <a:lstStyle/>
                        <a:p>
                          <a:r>
                            <a:rPr lang="en-US" dirty="0" smtClean="0"/>
                            <a:t>Upper</a:t>
                          </a:r>
                          <a:r>
                            <a:rPr lang="en-US" baseline="0" dirty="0" smtClean="0"/>
                            <a:t> bound</a:t>
                          </a:r>
                          <a:endParaRPr lang="en-US" dirty="0"/>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Earth-mover distance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a:t>
                          </a:r>
                          <a14:m>
                            <m:oMath xmlns:m="http://schemas.openxmlformats.org/officeDocument/2006/math">
                              <m:r>
                                <a:rPr kumimoji="0" lang="en-US" sz="2000" b="0" i="1" u="none" strike="noStrike" cap="none" normalizeH="0" baseline="0" dirty="0" smtClean="0">
                                  <a:ln>
                                    <a:noFill/>
                                  </a:ln>
                                  <a:solidFill>
                                    <a:srgbClr val="C00000"/>
                                  </a:solidFill>
                                  <a:effectLst/>
                                  <a:latin typeface="Cambria Math" panose="02040503050406030204" pitchFamily="18" charset="0"/>
                                </a:rPr>
                                <m:t>𝑠</m:t>
                              </m:r>
                            </m:oMath>
                          </a14:m>
                          <a:r>
                            <a:rPr kumimoji="0" lang="en-US" sz="2000" b="0" i="0" u="none" strike="noStrike" cap="none" normalizeH="0" baseline="0" dirty="0" smtClean="0">
                              <a:ln>
                                <a:noFill/>
                              </a:ln>
                              <a:solidFill>
                                <a:schemeClr val="tx1"/>
                              </a:solidFill>
                              <a:effectLst/>
                              <a:latin typeface="+mn-lt"/>
                            </a:rPr>
                            <a:t>-sized sets in </a:t>
                          </a:r>
                          <a:r>
                            <a:rPr kumimoji="0" lang="en-US" sz="2000" b="0" i="0" u="none" strike="noStrike" cap="none" normalizeH="0" baseline="0" dirty="0" smtClean="0">
                              <a:ln>
                                <a:noFill/>
                              </a:ln>
                              <a:solidFill>
                                <a:schemeClr val="tx1"/>
                              </a:solidFill>
                              <a:effectLst/>
                              <a:latin typeface="+mn-lt"/>
                              <a:sym typeface="cmbx10" pitchFamily="34" charset="0"/>
                            </a:rPr>
                            <a:t>2D</a:t>
                          </a:r>
                          <a:r>
                            <a:rPr kumimoji="0" lang="en-US" sz="2000" b="0" i="0" u="none" strike="noStrike" cap="none" normalizeH="0" baseline="0" dirty="0" smtClean="0">
                              <a:ln>
                                <a:noFill/>
                              </a:ln>
                              <a:solidFill>
                                <a:srgbClr val="A50021"/>
                              </a:solidFill>
                              <a:effectLst/>
                              <a:latin typeface="+mn-lt"/>
                              <a:sym typeface="cmbx10" pitchFamily="34" charset="0"/>
                            </a:rPr>
                            <a:t> </a:t>
                          </a:r>
                          <a:r>
                            <a:rPr kumimoji="0" lang="en-US" sz="2000" b="0" i="0" u="none" strike="noStrike" cap="none" normalizeH="0" baseline="0" dirty="0" smtClean="0">
                              <a:ln>
                                <a:noFill/>
                              </a:ln>
                              <a:solidFill>
                                <a:schemeClr val="tx1"/>
                              </a:solidFill>
                              <a:effectLst/>
                              <a:latin typeface="+mn-lt"/>
                              <a:sym typeface="cmbx10" pitchFamily="34" charset="0"/>
                            </a:rPr>
                            <a:t>plane</a:t>
                          </a:r>
                          <a:r>
                            <a:rPr kumimoji="0" lang="en-US" sz="2000" b="0" i="0" u="none" strike="noStrike" cap="none" normalizeH="0" baseline="0" dirty="0" smtClean="0">
                              <a:ln>
                                <a:noFill/>
                              </a:ln>
                              <a:solidFill>
                                <a:schemeClr val="tx1"/>
                              </a:solidFill>
                              <a:effectLst/>
                              <a:latin typeface="+mn-lt"/>
                            </a:rPr>
                            <a:t>)</a:t>
                          </a:r>
                          <a:endParaRPr kumimoji="0" lang="en-US" sz="2000" b="0" i="0" u="none" strike="noStrike" cap="none" normalizeH="0" baseline="30000" dirty="0" smtClean="0">
                            <a:ln>
                              <a:noFill/>
                            </a:ln>
                            <a:solidFill>
                              <a:srgbClr val="A50021"/>
                            </a:solidFill>
                            <a:effectLst/>
                            <a:latin typeface="+mn-lt"/>
                            <a:sym typeface="cmbx10" pitchFamily="34" charset="0"/>
                          </a:endParaRPr>
                        </a:p>
                      </a:txBody>
                      <a:tcPr marT="45698" marB="45698" horzOverflow="overflow"/>
                    </a:tc>
                    <a:tc>
                      <a:txBody>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𝑠</m:t>
                                        </m:r>
                                      </m:e>
                                    </m:func>
                                  </m:e>
                                </m:d>
                              </m:oMath>
                            </m:oMathPara>
                          </a14:m>
                          <a:endParaRPr lang="en-US" dirty="0" smtClean="0"/>
                        </a:p>
                        <a:p>
                          <a:pPr algn="r"/>
                          <a:r>
                            <a:rPr lang="en-US" dirty="0" smtClean="0">
                              <a:solidFill>
                                <a:srgbClr val="000099"/>
                              </a:solidFill>
                            </a:rPr>
                            <a:t>[Cha02, IT03]</a:t>
                          </a:r>
                          <a:endParaRPr lang="en-US" dirty="0">
                            <a:solidFill>
                              <a:srgbClr val="000099"/>
                            </a:solidFill>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Earth-mover distance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a:t>
                          </a:r>
                          <a14:m>
                            <m:oMath xmlns:m="http://schemas.openxmlformats.org/officeDocument/2006/math">
                              <m:r>
                                <a:rPr kumimoji="0" lang="en-US" sz="2000" b="0" i="1" u="none" strike="noStrike" cap="none" normalizeH="0" baseline="0" dirty="0" smtClean="0">
                                  <a:ln>
                                    <a:noFill/>
                                  </a:ln>
                                  <a:solidFill>
                                    <a:srgbClr val="C00000"/>
                                  </a:solidFill>
                                  <a:effectLst/>
                                  <a:latin typeface="Cambria Math" panose="02040503050406030204" pitchFamily="18" charset="0"/>
                                </a:rPr>
                                <m:t>𝑠</m:t>
                              </m:r>
                            </m:oMath>
                          </a14:m>
                          <a:r>
                            <a:rPr kumimoji="0" lang="en-US" sz="2000" b="0" i="0" u="none" strike="noStrike" cap="none" normalizeH="0" baseline="0" dirty="0" smtClean="0">
                              <a:ln>
                                <a:noFill/>
                              </a:ln>
                              <a:solidFill>
                                <a:schemeClr val="tx1"/>
                              </a:solidFill>
                              <a:effectLst/>
                              <a:latin typeface="+mn-lt"/>
                            </a:rPr>
                            <a:t>-sized sets in </a:t>
                          </a:r>
                          <a14:m>
                            <m:oMath xmlns:m="http://schemas.openxmlformats.org/officeDocument/2006/math">
                              <m:sSup>
                                <m:sSupPr>
                                  <m:ctrlPr>
                                    <a:rPr kumimoji="0" lang="en-US" sz="2000" b="0" i="1" u="none" strike="noStrike" cap="none" normalizeH="0" baseline="0" dirty="0" smtClean="0">
                                      <a:ln>
                                        <a:noFill/>
                                      </a:ln>
                                      <a:solidFill>
                                        <a:srgbClr val="C00000"/>
                                      </a:solidFill>
                                      <a:effectLst/>
                                      <a:latin typeface="Cambria Math" panose="02040503050406030204" pitchFamily="18" charset="0"/>
                                      <a:sym typeface="cmbx10" pitchFamily="34" charset="0"/>
                                    </a:rPr>
                                  </m:ctrlPr>
                                </m:sSupPr>
                                <m:e>
                                  <m:d>
                                    <m:dPr>
                                      <m:begChr m:val="{"/>
                                      <m:endChr m:val="}"/>
                                      <m:ctrlPr>
                                        <a:rPr kumimoji="0" lang="en-US" sz="2000" b="0" i="1" u="none" strike="noStrike" cap="none" normalizeH="0" baseline="0" dirty="0" smtClean="0">
                                          <a:ln>
                                            <a:noFill/>
                                          </a:ln>
                                          <a:solidFill>
                                            <a:srgbClr val="C00000"/>
                                          </a:solidFill>
                                          <a:effectLst/>
                                          <a:latin typeface="Cambria Math" panose="02040503050406030204" pitchFamily="18" charset="0"/>
                                          <a:sym typeface="cmbx10" pitchFamily="34" charset="0"/>
                                        </a:rPr>
                                      </m:ctrlPr>
                                    </m:dPr>
                                    <m:e>
                                      <m:r>
                                        <a:rPr kumimoji="0" lang="en-US" sz="2000" b="0" i="1" u="none" strike="noStrike" cap="none" normalizeH="0" baseline="0" dirty="0" smtClean="0">
                                          <a:ln>
                                            <a:noFill/>
                                          </a:ln>
                                          <a:solidFill>
                                            <a:srgbClr val="C00000"/>
                                          </a:solidFill>
                                          <a:effectLst/>
                                          <a:latin typeface="Cambria Math" panose="02040503050406030204" pitchFamily="18" charset="0"/>
                                          <a:sym typeface="cmbx10" pitchFamily="34" charset="0"/>
                                        </a:rPr>
                                        <m:t>0,1</m:t>
                                      </m:r>
                                    </m:e>
                                  </m:d>
                                </m:e>
                                <m:sup>
                                  <m:r>
                                    <a:rPr kumimoji="0" lang="en-US" sz="2000" b="0" i="1" u="none" strike="noStrike" cap="none" normalizeH="0" baseline="0" dirty="0" smtClean="0">
                                      <a:ln>
                                        <a:noFill/>
                                      </a:ln>
                                      <a:solidFill>
                                        <a:srgbClr val="C00000"/>
                                      </a:solidFill>
                                      <a:effectLst/>
                                      <a:latin typeface="Cambria Math" panose="02040503050406030204" pitchFamily="18" charset="0"/>
                                      <a:sym typeface="cmbx10" pitchFamily="34" charset="0"/>
                                    </a:rPr>
                                    <m:t>𝑑</m:t>
                                  </m:r>
                                </m:sup>
                              </m:sSup>
                            </m:oMath>
                          </a14:m>
                          <a:r>
                            <a:rPr kumimoji="0" lang="en-US" sz="2000" b="0" i="0" u="none" strike="noStrike" cap="none" normalizeH="0" baseline="0" dirty="0" smtClean="0">
                              <a:ln>
                                <a:noFill/>
                              </a:ln>
                              <a:solidFill>
                                <a:schemeClr val="tx1"/>
                              </a:solidFill>
                              <a:effectLst/>
                              <a:latin typeface="+mn-lt"/>
                            </a:rPr>
                            <a:t>)</a:t>
                          </a:r>
                        </a:p>
                      </a:txBody>
                      <a:tcPr marT="45698" marB="45698" horzOverflow="overflow"/>
                    </a:tc>
                    <a:tc>
                      <a:txBody>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𝑂</m:t>
                                </m:r>
                                <m:r>
                                  <a:rPr lang="en-US" b="0" i="1" smtClean="0">
                                    <a:solidFill>
                                      <a:srgbClr val="C00000"/>
                                    </a:solidFill>
                                    <a:latin typeface="Cambria Math" panose="02040503050406030204" pitchFamily="18" charset="0"/>
                                  </a:rPr>
                                  <m:t>(</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𝑠</m:t>
                                    </m:r>
                                  </m:e>
                                </m:func>
                                <m:r>
                                  <a:rPr lang="en-US" b="0" i="1" smtClean="0">
                                    <a:solidFill>
                                      <a:srgbClr val="C00000"/>
                                    </a:solidFill>
                                    <a:latin typeface="Cambria Math" panose="02040503050406030204" pitchFamily="18" charset="0"/>
                                  </a:rPr>
                                  <m:t>⋅</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𝑑</m:t>
                                    </m:r>
                                  </m:e>
                                </m:func>
                                <m:r>
                                  <a:rPr lang="en-US" b="0" i="1" smtClean="0">
                                    <a:solidFill>
                                      <a:srgbClr val="C00000"/>
                                    </a:solidFill>
                                    <a:latin typeface="Cambria Math" panose="02040503050406030204" pitchFamily="18" charset="0"/>
                                  </a:rPr>
                                  <m:t>)</m:t>
                                </m:r>
                              </m:oMath>
                            </m:oMathPara>
                          </a14:m>
                          <a:endParaRPr lang="en-US" dirty="0" smtClean="0">
                            <a:solidFill>
                              <a:srgbClr val="C00000"/>
                            </a:solidFill>
                          </a:endParaRPr>
                        </a:p>
                        <a:p>
                          <a:pPr algn="r"/>
                          <a:r>
                            <a:rPr lang="en-US" dirty="0" smtClean="0">
                              <a:solidFill>
                                <a:srgbClr val="000099"/>
                              </a:solidFill>
                            </a:rPr>
                            <a:t>[AIK08]</a:t>
                          </a:r>
                          <a:endParaRPr lang="en-US" dirty="0">
                            <a:solidFill>
                              <a:srgbClr val="000099"/>
                            </a:solidFill>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Edit distance over </a:t>
                          </a:r>
                          <a14:m>
                            <m:oMath xmlns:m="http://schemas.openxmlformats.org/officeDocument/2006/math">
                              <m:sSup>
                                <m:sSupPr>
                                  <m:ctrlPr>
                                    <a:rPr kumimoji="0" lang="en-US" sz="2000" b="0" i="1" u="none" strike="noStrike" cap="none" normalizeH="0" baseline="0" dirty="0" smtClean="0">
                                      <a:ln>
                                        <a:noFill/>
                                      </a:ln>
                                      <a:solidFill>
                                        <a:srgbClr val="C00000"/>
                                      </a:solidFill>
                                      <a:effectLst/>
                                      <a:latin typeface="Cambria Math" panose="02040503050406030204" pitchFamily="18" charset="0"/>
                                    </a:rPr>
                                  </m:ctrlPr>
                                </m:sSupPr>
                                <m:e>
                                  <m:d>
                                    <m:dPr>
                                      <m:begChr m:val="{"/>
                                      <m:endChr m:val="}"/>
                                      <m:ctrlPr>
                                        <a:rPr kumimoji="0" lang="en-US" sz="2000" b="0" i="1" u="none" strike="noStrike" cap="none" normalizeH="0" baseline="0" dirty="0" smtClean="0">
                                          <a:ln>
                                            <a:noFill/>
                                          </a:ln>
                                          <a:solidFill>
                                            <a:srgbClr val="C00000"/>
                                          </a:solidFill>
                                          <a:effectLst/>
                                          <a:latin typeface="Cambria Math" panose="02040503050406030204" pitchFamily="18" charset="0"/>
                                        </a:rPr>
                                      </m:ctrlPr>
                                    </m:dPr>
                                    <m:e>
                                      <m:r>
                                        <a:rPr kumimoji="0" lang="en-US" sz="2000" b="0" i="1" u="none" strike="noStrike" cap="none" normalizeH="0" baseline="0" dirty="0" smtClean="0">
                                          <a:ln>
                                            <a:noFill/>
                                          </a:ln>
                                          <a:solidFill>
                                            <a:srgbClr val="C00000"/>
                                          </a:solidFill>
                                          <a:effectLst/>
                                          <a:latin typeface="Cambria Math" panose="02040503050406030204" pitchFamily="18" charset="0"/>
                                        </a:rPr>
                                        <m:t>0,1</m:t>
                                      </m:r>
                                    </m:e>
                                  </m:d>
                                </m:e>
                                <m:sup>
                                  <m:r>
                                    <a:rPr kumimoji="0" lang="en-US" sz="2000" b="0" i="1" u="none" strike="noStrike" cap="none" normalizeH="0" baseline="0" dirty="0" smtClean="0">
                                      <a:ln>
                                        <a:noFill/>
                                      </a:ln>
                                      <a:solidFill>
                                        <a:srgbClr val="C00000"/>
                                      </a:solidFill>
                                      <a:effectLst/>
                                      <a:latin typeface="Cambria Math" panose="02040503050406030204" pitchFamily="18" charset="0"/>
                                    </a:rPr>
                                    <m:t>𝑑</m:t>
                                  </m:r>
                                </m:sup>
                              </m:sSup>
                            </m:oMath>
                          </a14:m>
                          <a:endParaRPr kumimoji="0" lang="en-US" sz="2000" b="0" i="0" u="none" strike="noStrike" cap="none" normalizeH="0" baseline="30000" dirty="0" smtClean="0">
                            <a:ln>
                              <a:noFill/>
                            </a:ln>
                            <a:solidFill>
                              <a:srgbClr val="A5002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US" sz="2000" b="0" i="0" u="none" strike="noStrike" cap="none" normalizeH="0" baseline="0" dirty="0" smtClean="0">
                              <a:ln>
                                <a:noFill/>
                              </a:ln>
                              <a:solidFill>
                                <a:schemeClr val="tx1"/>
                              </a:solidFill>
                              <a:effectLst/>
                              <a:latin typeface="Arial" charset="0"/>
                            </a:rPr>
                            <a:t>(#</a:t>
                          </a:r>
                          <a:r>
                            <a:rPr kumimoji="0" lang="en-US" sz="2000" b="0" i="0" u="none" strike="noStrike" cap="none" normalizeH="0" baseline="0" dirty="0" err="1" smtClean="0">
                              <a:ln>
                                <a:noFill/>
                              </a:ln>
                              <a:solidFill>
                                <a:schemeClr val="tx1"/>
                              </a:solidFill>
                              <a:effectLst/>
                              <a:latin typeface="Arial" charset="0"/>
                            </a:rPr>
                            <a:t>indels</a:t>
                          </a:r>
                          <a:r>
                            <a:rPr kumimoji="0" lang="en-US" sz="2000" b="0" i="0" u="none" strike="noStrike" cap="none" normalizeH="0" baseline="0" dirty="0" smtClean="0">
                              <a:ln>
                                <a:noFill/>
                              </a:ln>
                              <a:solidFill>
                                <a:schemeClr val="tx1"/>
                              </a:solidFill>
                              <a:effectLst/>
                              <a:latin typeface="Arial" charset="0"/>
                            </a:rPr>
                            <a:t> to transform x-&gt;y)</a:t>
                          </a:r>
                        </a:p>
                      </a:txBody>
                      <a:tcPr marT="45698" marB="45698" horzOverflow="overflow"/>
                    </a:tc>
                    <a:tc>
                      <a:txBody>
                        <a:bodyPr/>
                        <a:lstStyle/>
                        <a:p>
                          <a:pPr/>
                          <a14:m>
                            <m:oMathPara xmlns:m="http://schemas.openxmlformats.org/officeDocument/2006/math">
                              <m:oMathParaPr>
                                <m:jc m:val="left"/>
                              </m:oMathParaPr>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2</m:t>
                                    </m:r>
                                  </m:e>
                                  <m:sup>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𝑂</m:t>
                                        </m:r>
                                      </m:e>
                                    </m:acc>
                                    <m:d>
                                      <m:dPr>
                                        <m:ctrlPr>
                                          <a:rPr lang="en-US" b="0" i="1" smtClean="0">
                                            <a:solidFill>
                                              <a:srgbClr val="C00000"/>
                                            </a:solidFill>
                                            <a:latin typeface="Cambria Math" panose="02040503050406030204" pitchFamily="18" charset="0"/>
                                          </a:rPr>
                                        </m:ctrlPr>
                                      </m:dPr>
                                      <m:e>
                                        <m:rad>
                                          <m:radPr>
                                            <m:degHide m:val="on"/>
                                            <m:ctrlPr>
                                              <a:rPr lang="en-US" b="0" i="1" smtClean="0">
                                                <a:solidFill>
                                                  <a:srgbClr val="C00000"/>
                                                </a:solidFill>
                                                <a:latin typeface="Cambria Math" panose="02040503050406030204" pitchFamily="18" charset="0"/>
                                              </a:rPr>
                                            </m:ctrlPr>
                                          </m:radPr>
                                          <m:deg/>
                                          <m:e>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𝑑</m:t>
                                                </m:r>
                                              </m:e>
                                            </m:func>
                                          </m:e>
                                        </m:rad>
                                      </m:e>
                                    </m:d>
                                  </m:sup>
                                </m:sSup>
                              </m:oMath>
                            </m:oMathPara>
                          </a14:m>
                          <a:endParaRPr lang="en-US" dirty="0" smtClean="0"/>
                        </a:p>
                        <a:p>
                          <a:pPr algn="r"/>
                          <a:r>
                            <a:rPr lang="en-US" dirty="0" smtClean="0">
                              <a:solidFill>
                                <a:srgbClr val="000099"/>
                              </a:solidFill>
                            </a:rPr>
                            <a:t>[OR05]</a:t>
                          </a:r>
                          <a:endParaRPr lang="en-US" dirty="0">
                            <a:solidFill>
                              <a:srgbClr val="000099"/>
                            </a:solidFill>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err="1" smtClean="0">
                              <a:ln>
                                <a:noFill/>
                              </a:ln>
                              <a:solidFill>
                                <a:schemeClr val="tx1"/>
                              </a:solidFill>
                              <a:effectLst/>
                              <a:latin typeface="+mn-lt"/>
                            </a:rPr>
                            <a:t>Ulam</a:t>
                          </a:r>
                          <a:r>
                            <a:rPr kumimoji="0" lang="en-US" sz="2000" b="0" i="0" u="none" strike="noStrike" cap="none" normalizeH="0" baseline="0" dirty="0" smtClean="0">
                              <a:ln>
                                <a:noFill/>
                              </a:ln>
                              <a:solidFill>
                                <a:schemeClr val="tx1"/>
                              </a:solidFill>
                              <a:effectLst/>
                              <a:latin typeface="+mn-lt"/>
                            </a:rPr>
                            <a:t> (edit distance between permutations)</a:t>
                          </a:r>
                        </a:p>
                      </a:txBody>
                      <a:tcPr marT="45698" marB="45698" horzOverflow="overflow"/>
                    </a:tc>
                    <a:tc>
                      <a:txBody>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𝑑</m:t>
                                        </m:r>
                                      </m:e>
                                    </m:func>
                                  </m:e>
                                </m:d>
                              </m:oMath>
                            </m:oMathPara>
                          </a14:m>
                          <a:endParaRPr lang="en-US" dirty="0" smtClean="0"/>
                        </a:p>
                        <a:p>
                          <a:pPr algn="r"/>
                          <a:r>
                            <a:rPr lang="en-US" dirty="0" smtClean="0">
                              <a:solidFill>
                                <a:srgbClr val="000099"/>
                              </a:solidFill>
                            </a:rPr>
                            <a:t>[CK06]</a:t>
                          </a:r>
                          <a:endParaRPr lang="en-US" dirty="0">
                            <a:solidFill>
                              <a:srgbClr val="000099"/>
                            </a:solidFill>
                          </a:endParaRPr>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Block edit distance</a:t>
                          </a:r>
                        </a:p>
                      </a:txBody>
                      <a:tcPr marT="45698" marB="45698" horzOverflow="overflow"/>
                    </a:tc>
                    <a:tc>
                      <a:txBody>
                        <a:bodyPr/>
                        <a:lstStyle/>
                        <a:p>
                          <a:pPr/>
                          <a14:m>
                            <m:oMathPara xmlns:m="http://schemas.openxmlformats.org/officeDocument/2006/math">
                              <m:oMathParaPr>
                                <m:jc m:val="left"/>
                              </m:oMathParaPr>
                              <m:oMath xmlns:m="http://schemas.openxmlformats.org/officeDocument/2006/math">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𝑂</m:t>
                                    </m:r>
                                  </m:e>
                                </m:acc>
                                <m:d>
                                  <m:dPr>
                                    <m:ctrlPr>
                                      <a:rPr lang="en-US" b="0" i="1" smtClean="0">
                                        <a:solidFill>
                                          <a:srgbClr val="C00000"/>
                                        </a:solidFill>
                                        <a:latin typeface="Cambria Math" panose="02040503050406030204" pitchFamily="18" charset="0"/>
                                      </a:rPr>
                                    </m:ctrlPr>
                                  </m:dPr>
                                  <m:e>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𝑑</m:t>
                                        </m:r>
                                      </m:e>
                                    </m:func>
                                  </m:e>
                                </m:d>
                              </m:oMath>
                            </m:oMathPara>
                          </a14:m>
                          <a:endParaRPr lang="en-US" dirty="0" smtClean="0"/>
                        </a:p>
                        <a:p>
                          <a:pPr algn="r"/>
                          <a:r>
                            <a:rPr lang="en-US" dirty="0" smtClean="0">
                              <a:solidFill>
                                <a:srgbClr val="000099"/>
                              </a:solidFill>
                            </a:rPr>
                            <a:t>[MS00, CM07]</a:t>
                          </a:r>
                          <a:endParaRPr lang="en-US" dirty="0">
                            <a:solidFill>
                              <a:srgbClr val="000099"/>
                            </a:solidFill>
                          </a:endParaRPr>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203375104"/>
                  </p:ext>
                </p:extLst>
              </p:nvPr>
            </p:nvGraphicFramePr>
            <p:xfrm>
              <a:off x="457200" y="2286000"/>
              <a:ext cx="5562600" cy="4041873"/>
            </p:xfrm>
            <a:graphic>
              <a:graphicData uri="http://schemas.openxmlformats.org/drawingml/2006/table">
                <a:tbl>
                  <a:tblPr firstRow="1" bandRow="1">
                    <a:tableStyleId>{5C22544A-7EE6-4342-B048-85BDC9FD1C3A}</a:tableStyleId>
                  </a:tblPr>
                  <a:tblGrid>
                    <a:gridCol w="3198495"/>
                    <a:gridCol w="2364105"/>
                  </a:tblGrid>
                  <a:tr h="3961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smtClean="0">
                              <a:ln>
                                <a:noFill/>
                              </a:ln>
                              <a:solidFill>
                                <a:schemeClr val="bg1"/>
                              </a:solidFill>
                              <a:effectLst/>
                              <a:latin typeface="+mn-lt"/>
                            </a:rPr>
                            <a:t>Metric</a:t>
                          </a:r>
                        </a:p>
                      </a:txBody>
                      <a:tcPr marT="45698" marB="45698" horzOverflow="overflow"/>
                    </a:tc>
                    <a:tc>
                      <a:txBody>
                        <a:bodyPr/>
                        <a:lstStyle/>
                        <a:p>
                          <a:r>
                            <a:rPr lang="en-US" dirty="0" smtClean="0"/>
                            <a:t>Upper</a:t>
                          </a:r>
                          <a:r>
                            <a:rPr lang="en-US" baseline="0" dirty="0" smtClean="0"/>
                            <a:t> bound</a:t>
                          </a:r>
                          <a:endParaRPr lang="en-US" dirty="0"/>
                        </a:p>
                      </a:txBody>
                      <a:tcPr/>
                    </a:tc>
                  </a:tr>
                  <a:tr h="761956">
                    <a:tc>
                      <a:txBody>
                        <a:bodyPr/>
                        <a:lstStyle/>
                        <a:p>
                          <a:endParaRPr lang="en-US"/>
                        </a:p>
                      </a:txBody>
                      <a:tcPr marT="45698" marB="45698" horzOverflow="overflow">
                        <a:blipFill rotWithShape="0">
                          <a:blip r:embed="rId3"/>
                          <a:stretch>
                            <a:fillRect l="-1905" t="-56800" r="-74667" b="-391200"/>
                          </a:stretch>
                        </a:blipFill>
                      </a:tcPr>
                    </a:tc>
                    <a:tc>
                      <a:txBody>
                        <a:bodyPr/>
                        <a:lstStyle/>
                        <a:p>
                          <a:endParaRPr lang="en-US"/>
                        </a:p>
                      </a:txBody>
                      <a:tcPr>
                        <a:blipFill rotWithShape="0">
                          <a:blip r:embed="rId3"/>
                          <a:stretch>
                            <a:fillRect l="-137887" t="-56800" r="-1031" b="-391200"/>
                          </a:stretch>
                        </a:blipFill>
                      </a:tcPr>
                    </a:tc>
                  </a:tr>
                  <a:tr h="768497">
                    <a:tc>
                      <a:txBody>
                        <a:bodyPr/>
                        <a:lstStyle/>
                        <a:p>
                          <a:endParaRPr lang="en-US"/>
                        </a:p>
                      </a:txBody>
                      <a:tcPr marT="45698" marB="45698" horzOverflow="overflow">
                        <a:blipFill rotWithShape="0">
                          <a:blip r:embed="rId3"/>
                          <a:stretch>
                            <a:fillRect l="-1905" t="-154331" r="-74667" b="-285039"/>
                          </a:stretch>
                        </a:blipFill>
                      </a:tcPr>
                    </a:tc>
                    <a:tc>
                      <a:txBody>
                        <a:bodyPr/>
                        <a:lstStyle/>
                        <a:p>
                          <a:endParaRPr lang="en-US"/>
                        </a:p>
                      </a:txBody>
                      <a:tcPr>
                        <a:blipFill rotWithShape="0">
                          <a:blip r:embed="rId3"/>
                          <a:stretch>
                            <a:fillRect l="-137887" t="-154331" r="-1031" b="-285039"/>
                          </a:stretch>
                        </a:blipFill>
                      </a:tcPr>
                    </a:tc>
                  </a:tr>
                  <a:tr h="767417">
                    <a:tc>
                      <a:txBody>
                        <a:bodyPr/>
                        <a:lstStyle/>
                        <a:p>
                          <a:endParaRPr lang="en-US"/>
                        </a:p>
                      </a:txBody>
                      <a:tcPr marT="45698" marB="45698" horzOverflow="overflow">
                        <a:blipFill rotWithShape="0">
                          <a:blip r:embed="rId3"/>
                          <a:stretch>
                            <a:fillRect l="-1905" t="-256349" r="-74667" b="-187302"/>
                          </a:stretch>
                        </a:blipFill>
                      </a:tcPr>
                    </a:tc>
                    <a:tc>
                      <a:txBody>
                        <a:bodyPr/>
                        <a:lstStyle/>
                        <a:p>
                          <a:endParaRPr lang="en-US"/>
                        </a:p>
                      </a:txBody>
                      <a:tcPr>
                        <a:blipFill rotWithShape="0">
                          <a:blip r:embed="rId3"/>
                          <a:stretch>
                            <a:fillRect l="-137887" t="-256349" r="-1031" b="-187302"/>
                          </a:stretch>
                        </a:blipFill>
                      </a:tcPr>
                    </a:tc>
                  </a:tr>
                  <a:tr h="700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err="1" smtClean="0">
                              <a:ln>
                                <a:noFill/>
                              </a:ln>
                              <a:solidFill>
                                <a:schemeClr val="tx1"/>
                              </a:solidFill>
                              <a:effectLst/>
                              <a:latin typeface="+mn-lt"/>
                            </a:rPr>
                            <a:t>Ulam</a:t>
                          </a:r>
                          <a:r>
                            <a:rPr kumimoji="0" lang="en-US" sz="2000" b="0" i="0" u="none" strike="noStrike" cap="none" normalizeH="0" baseline="0" dirty="0" smtClean="0">
                              <a:ln>
                                <a:noFill/>
                              </a:ln>
                              <a:solidFill>
                                <a:schemeClr val="tx1"/>
                              </a:solidFill>
                              <a:effectLst/>
                              <a:latin typeface="+mn-lt"/>
                            </a:rPr>
                            <a:t> (edit distance between permutations)</a:t>
                          </a:r>
                        </a:p>
                      </a:txBody>
                      <a:tcPr marT="45698" marB="45698" horzOverflow="overflow"/>
                    </a:tc>
                    <a:tc>
                      <a:txBody>
                        <a:bodyPr/>
                        <a:lstStyle/>
                        <a:p>
                          <a:endParaRPr lang="en-US"/>
                        </a:p>
                      </a:txBody>
                      <a:tcPr>
                        <a:blipFill rotWithShape="0">
                          <a:blip r:embed="rId3"/>
                          <a:stretch>
                            <a:fillRect l="-137887" t="-390435" r="-1031" b="-105217"/>
                          </a:stretch>
                        </a:blipFill>
                      </a:tcPr>
                    </a:tc>
                  </a:tr>
                  <a:tr h="64681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dirty="0" smtClean="0">
                              <a:ln>
                                <a:noFill/>
                              </a:ln>
                              <a:solidFill>
                                <a:schemeClr val="tx1"/>
                              </a:solidFill>
                              <a:effectLst/>
                              <a:latin typeface="+mn-lt"/>
                            </a:rPr>
                            <a:t>Block edit distance</a:t>
                          </a:r>
                        </a:p>
                      </a:txBody>
                      <a:tcPr marT="45698" marB="45698" horzOverflow="overflow"/>
                    </a:tc>
                    <a:tc>
                      <a:txBody>
                        <a:bodyPr/>
                        <a:lstStyle/>
                        <a:p>
                          <a:endParaRPr lang="en-US"/>
                        </a:p>
                      </a:txBody>
                      <a:tcPr>
                        <a:blipFill rotWithShape="0">
                          <a:blip r:embed="rId3"/>
                          <a:stretch>
                            <a:fillRect l="-137887" t="-532075" r="-1031" b="-14151"/>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6096000" y="2286001"/>
              <a:ext cx="2239963" cy="4038598"/>
            </p:xfrm>
            <a:graphic>
              <a:graphicData uri="http://schemas.openxmlformats.org/drawingml/2006/table">
                <a:tbl>
                  <a:tblPr firstRow="1" bandRow="1">
                    <a:tableStyleId>{5C22544A-7EE6-4342-B048-85BDC9FD1C3A}</a:tableStyleId>
                  </a:tblPr>
                  <a:tblGrid>
                    <a:gridCol w="2239963"/>
                  </a:tblGrid>
                  <a:tr h="407901">
                    <a:tc>
                      <a:txBody>
                        <a:bodyPr/>
                        <a:lstStyle/>
                        <a:p>
                          <a:r>
                            <a:rPr lang="en-US" dirty="0" smtClean="0">
                              <a:solidFill>
                                <a:srgbClr val="FF0000"/>
                              </a:solidFill>
                            </a:rPr>
                            <a:t>Lower bounds</a:t>
                          </a:r>
                          <a:endParaRPr lang="en-US" dirty="0">
                            <a:solidFill>
                              <a:srgbClr val="FF0000"/>
                            </a:solidFill>
                          </a:endParaRPr>
                        </a:p>
                      </a:txBody>
                      <a:tcPr/>
                    </a:tc>
                  </a:tr>
                  <a:tr h="728875">
                    <a:tc>
                      <a:txBody>
                        <a:bodyPr/>
                        <a:lstStyle/>
                        <a:p>
                          <a:pPr/>
                          <a14:m>
                            <m:oMathPara xmlns:m="http://schemas.openxmlformats.org/officeDocument/2006/math">
                              <m:oMathParaPr>
                                <m:jc m:val="left"/>
                              </m:oMathParaPr>
                              <m:oMath xmlns:m="http://schemas.openxmlformats.org/officeDocument/2006/math">
                                <m:r>
                                  <m:rPr>
                                    <m:sty m:val="p"/>
                                  </m:rPr>
                                  <a:rPr lang="en-US" sz="1800" b="0" i="0" smtClean="0">
                                    <a:solidFill>
                                      <a:srgbClr val="C00000"/>
                                    </a:solidFill>
                                    <a:latin typeface="Cambria Math" panose="02040503050406030204" pitchFamily="18" charset="0"/>
                                  </a:rPr>
                                  <m:t>Ω</m:t>
                                </m:r>
                                <m:d>
                                  <m:dPr>
                                    <m:ctrlPr>
                                      <a:rPr lang="en-US" sz="1800" b="0" i="1" smtClean="0">
                                        <a:solidFill>
                                          <a:srgbClr val="C00000"/>
                                        </a:solidFill>
                                        <a:latin typeface="Cambria Math" panose="02040503050406030204" pitchFamily="18" charset="0"/>
                                      </a:rPr>
                                    </m:ctrlPr>
                                  </m:dPr>
                                  <m:e>
                                    <m:rad>
                                      <m:radPr>
                                        <m:degHide m:val="on"/>
                                        <m:ctrlPr>
                                          <a:rPr lang="en-US" sz="1800" b="0" i="1" smtClean="0">
                                            <a:solidFill>
                                              <a:srgbClr val="C00000"/>
                                            </a:solidFill>
                                            <a:latin typeface="Cambria Math" panose="02040503050406030204" pitchFamily="18" charset="0"/>
                                          </a:rPr>
                                        </m:ctrlPr>
                                      </m:radPr>
                                      <m:deg/>
                                      <m:e>
                                        <m:func>
                                          <m:funcPr>
                                            <m:ctrlPr>
                                              <a:rPr lang="en-US" sz="1800" b="0" i="1" smtClean="0">
                                                <a:solidFill>
                                                  <a:srgbClr val="C00000"/>
                                                </a:solidFill>
                                                <a:latin typeface="Cambria Math" panose="02040503050406030204" pitchFamily="18" charset="0"/>
                                              </a:rPr>
                                            </m:ctrlPr>
                                          </m:funcPr>
                                          <m:fName>
                                            <m:r>
                                              <m:rPr>
                                                <m:sty m:val="p"/>
                                              </m:rPr>
                                              <a:rPr lang="en-US" sz="1800" b="0" i="0" smtClean="0">
                                                <a:solidFill>
                                                  <a:srgbClr val="C00000"/>
                                                </a:solidFill>
                                                <a:latin typeface="Cambria Math" panose="02040503050406030204" pitchFamily="18" charset="0"/>
                                              </a:rPr>
                                              <m:t>log</m:t>
                                            </m:r>
                                          </m:fName>
                                          <m:e>
                                            <m:r>
                                              <a:rPr lang="en-US" sz="1800" b="0" i="1" smtClean="0">
                                                <a:solidFill>
                                                  <a:srgbClr val="C00000"/>
                                                </a:solidFill>
                                                <a:latin typeface="Cambria Math" panose="02040503050406030204" pitchFamily="18" charset="0"/>
                                              </a:rPr>
                                              <m:t>𝑠</m:t>
                                            </m:r>
                                          </m:e>
                                        </m:func>
                                      </m:e>
                                    </m:rad>
                                  </m:e>
                                </m:d>
                              </m:oMath>
                            </m:oMathPara>
                          </a14:m>
                          <a:endParaRPr lang="en-US" sz="1800" dirty="0" smtClean="0"/>
                        </a:p>
                        <a:p>
                          <a:pPr algn="r"/>
                          <a:r>
                            <a:rPr lang="en-US" sz="1800" dirty="0" smtClean="0">
                              <a:solidFill>
                                <a:srgbClr val="000099"/>
                              </a:solidFill>
                            </a:rPr>
                            <a:t>[NS07]</a:t>
                          </a:r>
                          <a:endParaRPr lang="en-US" sz="1800" dirty="0">
                            <a:solidFill>
                              <a:srgbClr val="000099"/>
                            </a:solidFill>
                          </a:endParaRPr>
                        </a:p>
                      </a:txBody>
                      <a:tcPr/>
                    </a:tc>
                  </a:tr>
                  <a:tr h="757852">
                    <a:tc>
                      <a:txBody>
                        <a:bodyPr/>
                        <a:lstStyle/>
                        <a:p>
                          <a:pPr/>
                          <a14:m>
                            <m:oMathPara xmlns:m="http://schemas.openxmlformats.org/officeDocument/2006/math">
                              <m:oMathParaPr>
                                <m:jc m:val="left"/>
                              </m:oMathParaPr>
                              <m:oMath xmlns:m="http://schemas.openxmlformats.org/officeDocument/2006/math">
                                <m:r>
                                  <m:rPr>
                                    <m:sty m:val="p"/>
                                  </m:rPr>
                                  <a:rPr lang="en-US" sz="1800" b="0" i="0" smtClean="0">
                                    <a:solidFill>
                                      <a:srgbClr val="C00000"/>
                                    </a:solidFill>
                                    <a:latin typeface="Cambria Math" panose="02040503050406030204" pitchFamily="18" charset="0"/>
                                  </a:rPr>
                                  <m:t>Ω</m:t>
                                </m:r>
                                <m:d>
                                  <m:dPr>
                                    <m:ctrlPr>
                                      <a:rPr lang="en-US" sz="1800" b="0" i="1" smtClean="0">
                                        <a:solidFill>
                                          <a:srgbClr val="C00000"/>
                                        </a:solidFill>
                                        <a:latin typeface="Cambria Math" panose="02040503050406030204" pitchFamily="18" charset="0"/>
                                      </a:rPr>
                                    </m:ctrlPr>
                                  </m:dPr>
                                  <m:e>
                                    <m:func>
                                      <m:funcPr>
                                        <m:ctrlPr>
                                          <a:rPr lang="en-US" sz="1800" b="0" i="1" smtClean="0">
                                            <a:solidFill>
                                              <a:srgbClr val="C00000"/>
                                            </a:solidFill>
                                            <a:latin typeface="Cambria Math" panose="02040503050406030204" pitchFamily="18" charset="0"/>
                                          </a:rPr>
                                        </m:ctrlPr>
                                      </m:funcPr>
                                      <m:fName>
                                        <m:r>
                                          <m:rPr>
                                            <m:sty m:val="p"/>
                                          </m:rPr>
                                          <a:rPr lang="en-US" sz="1800" b="0" i="0" smtClean="0">
                                            <a:solidFill>
                                              <a:srgbClr val="C00000"/>
                                            </a:solidFill>
                                            <a:latin typeface="Cambria Math" panose="02040503050406030204" pitchFamily="18" charset="0"/>
                                          </a:rPr>
                                          <m:t>log</m:t>
                                        </m:r>
                                      </m:fName>
                                      <m:e>
                                        <m:r>
                                          <a:rPr lang="en-US" sz="1800" b="0" i="1" smtClean="0">
                                            <a:solidFill>
                                              <a:srgbClr val="C00000"/>
                                            </a:solidFill>
                                            <a:latin typeface="Cambria Math" panose="02040503050406030204" pitchFamily="18" charset="0"/>
                                          </a:rPr>
                                          <m:t>𝑠</m:t>
                                        </m:r>
                                      </m:e>
                                    </m:func>
                                  </m:e>
                                </m:d>
                              </m:oMath>
                            </m:oMathPara>
                          </a14:m>
                          <a:endParaRPr lang="en-US" sz="1800" dirty="0" smtClean="0"/>
                        </a:p>
                        <a:p>
                          <a:pPr algn="r"/>
                          <a:r>
                            <a:rPr lang="en-US" sz="1800" dirty="0" smtClean="0">
                              <a:solidFill>
                                <a:srgbClr val="000099"/>
                              </a:solidFill>
                            </a:rPr>
                            <a:t>[KN05]</a:t>
                          </a:r>
                          <a:endParaRPr lang="en-US" sz="1800" dirty="0">
                            <a:solidFill>
                              <a:srgbClr val="000099"/>
                            </a:solidFill>
                          </a:endParaRPr>
                        </a:p>
                      </a:txBody>
                      <a:tcPr/>
                    </a:tc>
                  </a:tr>
                  <a:tr h="704051">
                    <a:tc>
                      <a:txBody>
                        <a:bodyPr/>
                        <a:lstStyle/>
                        <a:p>
                          <a:pPr/>
                          <a14:m>
                            <m:oMathPara xmlns:m="http://schemas.openxmlformats.org/officeDocument/2006/math">
                              <m:oMathParaPr>
                                <m:jc m:val="left"/>
                              </m:oMathParaPr>
                              <m:oMath xmlns:m="http://schemas.openxmlformats.org/officeDocument/2006/math">
                                <m:r>
                                  <m:rPr>
                                    <m:sty m:val="p"/>
                                  </m:rPr>
                                  <a:rPr lang="en-US" sz="1800" b="0" i="0" smtClean="0">
                                    <a:solidFill>
                                      <a:srgbClr val="C00000"/>
                                    </a:solidFill>
                                    <a:latin typeface="Cambria Math" panose="02040503050406030204" pitchFamily="18" charset="0"/>
                                  </a:rPr>
                                  <m:t>Ω</m:t>
                                </m:r>
                                <m:d>
                                  <m:dPr>
                                    <m:ctrlPr>
                                      <a:rPr lang="en-US" sz="1800" b="0" i="1" smtClean="0">
                                        <a:solidFill>
                                          <a:srgbClr val="C00000"/>
                                        </a:solidFill>
                                        <a:latin typeface="Cambria Math" panose="02040503050406030204" pitchFamily="18" charset="0"/>
                                      </a:rPr>
                                    </m:ctrlPr>
                                  </m:dPr>
                                  <m:e>
                                    <m:func>
                                      <m:funcPr>
                                        <m:ctrlPr>
                                          <a:rPr lang="en-US" sz="1800" b="0" i="1" smtClean="0">
                                            <a:solidFill>
                                              <a:srgbClr val="C00000"/>
                                            </a:solidFill>
                                            <a:latin typeface="Cambria Math" panose="02040503050406030204" pitchFamily="18" charset="0"/>
                                          </a:rPr>
                                        </m:ctrlPr>
                                      </m:funcPr>
                                      <m:fName>
                                        <m:r>
                                          <m:rPr>
                                            <m:sty m:val="p"/>
                                          </m:rPr>
                                          <a:rPr lang="en-US" sz="1800" b="0" i="0" smtClean="0">
                                            <a:solidFill>
                                              <a:srgbClr val="C00000"/>
                                            </a:solidFill>
                                            <a:latin typeface="Cambria Math" panose="02040503050406030204" pitchFamily="18" charset="0"/>
                                          </a:rPr>
                                          <m:t>log</m:t>
                                        </m:r>
                                      </m:fName>
                                      <m:e>
                                        <m:r>
                                          <a:rPr lang="en-US" sz="1800" b="0" i="1" smtClean="0">
                                            <a:solidFill>
                                              <a:srgbClr val="C00000"/>
                                            </a:solidFill>
                                            <a:latin typeface="Cambria Math" panose="02040503050406030204" pitchFamily="18" charset="0"/>
                                          </a:rPr>
                                          <m:t>𝑑</m:t>
                                        </m:r>
                                      </m:e>
                                    </m:func>
                                  </m:e>
                                </m:d>
                              </m:oMath>
                            </m:oMathPara>
                          </a14:m>
                          <a:endParaRPr lang="en-US" sz="1800" b="0" dirty="0" smtClean="0"/>
                        </a:p>
                        <a:p>
                          <a:pPr algn="r"/>
                          <a:r>
                            <a:rPr lang="en-US" sz="1800" dirty="0" smtClean="0">
                              <a:solidFill>
                                <a:srgbClr val="000099"/>
                              </a:solidFill>
                            </a:rPr>
                            <a:t>[KN05,KR06]</a:t>
                          </a:r>
                          <a:endParaRPr lang="en-US" sz="1800" dirty="0">
                            <a:solidFill>
                              <a:srgbClr val="000099"/>
                            </a:solidFill>
                          </a:endParaRPr>
                        </a:p>
                      </a:txBody>
                      <a:tcPr/>
                    </a:tc>
                  </a:tr>
                  <a:tr h="735868">
                    <a:tc>
                      <a:txBody>
                        <a:bodyPr/>
                        <a:lstStyle/>
                        <a:p>
                          <a:pPr/>
                          <a14:m>
                            <m:oMathPara xmlns:m="http://schemas.openxmlformats.org/officeDocument/2006/math">
                              <m:oMathParaPr>
                                <m:jc m:val="left"/>
                              </m:oMathParaPr>
                              <m:oMath xmlns:m="http://schemas.openxmlformats.org/officeDocument/2006/math">
                                <m:acc>
                                  <m:accPr>
                                    <m:chr m:val="̃"/>
                                    <m:ctrlPr>
                                      <a:rPr lang="en-US" sz="1800" b="0" i="1" smtClean="0">
                                        <a:solidFill>
                                          <a:srgbClr val="C00000"/>
                                        </a:solidFill>
                                        <a:latin typeface="Cambria Math" panose="02040503050406030204" pitchFamily="18" charset="0"/>
                                      </a:rPr>
                                    </m:ctrlPr>
                                  </m:accPr>
                                  <m:e>
                                    <m:r>
                                      <m:rPr>
                                        <m:sty m:val="p"/>
                                      </m:rPr>
                                      <a:rPr lang="en-US" sz="1800" b="0" i="0" smtClean="0">
                                        <a:solidFill>
                                          <a:srgbClr val="C00000"/>
                                        </a:solidFill>
                                        <a:latin typeface="Cambria Math" panose="02040503050406030204" pitchFamily="18" charset="0"/>
                                      </a:rPr>
                                      <m:t>Ω</m:t>
                                    </m:r>
                                  </m:e>
                                </m:acc>
                                <m:d>
                                  <m:dPr>
                                    <m:ctrlPr>
                                      <a:rPr lang="en-US" sz="1800" b="0" i="1" smtClean="0">
                                        <a:solidFill>
                                          <a:srgbClr val="C00000"/>
                                        </a:solidFill>
                                        <a:latin typeface="Cambria Math" panose="02040503050406030204" pitchFamily="18" charset="0"/>
                                      </a:rPr>
                                    </m:ctrlPr>
                                  </m:dPr>
                                  <m:e>
                                    <m:func>
                                      <m:funcPr>
                                        <m:ctrlPr>
                                          <a:rPr lang="en-US" sz="1800" b="0" i="1" smtClean="0">
                                            <a:solidFill>
                                              <a:srgbClr val="C00000"/>
                                            </a:solidFill>
                                            <a:latin typeface="Cambria Math" panose="02040503050406030204" pitchFamily="18" charset="0"/>
                                          </a:rPr>
                                        </m:ctrlPr>
                                      </m:funcPr>
                                      <m:fName>
                                        <m:r>
                                          <m:rPr>
                                            <m:sty m:val="p"/>
                                          </m:rPr>
                                          <a:rPr lang="en-US" sz="1800" b="0" i="0" smtClean="0">
                                            <a:solidFill>
                                              <a:srgbClr val="C00000"/>
                                            </a:solidFill>
                                            <a:latin typeface="Cambria Math" panose="02040503050406030204" pitchFamily="18" charset="0"/>
                                          </a:rPr>
                                          <m:t>log</m:t>
                                        </m:r>
                                      </m:fName>
                                      <m:e>
                                        <m:r>
                                          <a:rPr lang="en-US" sz="1800" b="0" i="1" smtClean="0">
                                            <a:solidFill>
                                              <a:srgbClr val="C00000"/>
                                            </a:solidFill>
                                            <a:latin typeface="Cambria Math" panose="02040503050406030204" pitchFamily="18" charset="0"/>
                                          </a:rPr>
                                          <m:t>𝑑</m:t>
                                        </m:r>
                                      </m:e>
                                    </m:func>
                                  </m:e>
                                </m:d>
                              </m:oMath>
                            </m:oMathPara>
                          </a14:m>
                          <a:endParaRPr lang="en-US" sz="1800" b="0" dirty="0" smtClean="0"/>
                        </a:p>
                        <a:p>
                          <a:pPr algn="r"/>
                          <a:r>
                            <a:rPr lang="en-US" sz="1800" dirty="0" smtClean="0">
                              <a:solidFill>
                                <a:srgbClr val="000099"/>
                              </a:solidFill>
                            </a:rPr>
                            <a:t>[AK07]</a:t>
                          </a:r>
                          <a:endParaRPr lang="en-US" sz="1800" dirty="0">
                            <a:solidFill>
                              <a:srgbClr val="000099"/>
                            </a:solidFill>
                          </a:endParaRPr>
                        </a:p>
                      </a:txBody>
                      <a:tcPr/>
                    </a:tc>
                  </a:tr>
                  <a:tr h="704051">
                    <a:tc>
                      <a:txBody>
                        <a:bodyPr/>
                        <a:lstStyle/>
                        <a:p>
                          <a:pPr algn="l"/>
                          <a:r>
                            <a:rPr lang="en-US" sz="1800" dirty="0" smtClean="0">
                              <a:solidFill>
                                <a:srgbClr val="C00000"/>
                              </a:solidFill>
                            </a:rPr>
                            <a:t>4/3</a:t>
                          </a:r>
                        </a:p>
                        <a:p>
                          <a:pPr algn="r"/>
                          <a:r>
                            <a:rPr lang="en-US" sz="1800" dirty="0" smtClean="0">
                              <a:solidFill>
                                <a:srgbClr val="000099"/>
                              </a:solidFill>
                            </a:rPr>
                            <a:t>[Cor03]</a:t>
                          </a:r>
                          <a:endParaRPr lang="en-US" sz="1800" dirty="0">
                            <a:solidFill>
                              <a:srgbClr val="000099"/>
                            </a:solidFill>
                          </a:endParaRPr>
                        </a:p>
                      </a:txBody>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388354655"/>
                  </p:ext>
                </p:extLst>
              </p:nvPr>
            </p:nvGraphicFramePr>
            <p:xfrm>
              <a:off x="6096000" y="2286001"/>
              <a:ext cx="2239963" cy="4038598"/>
            </p:xfrm>
            <a:graphic>
              <a:graphicData uri="http://schemas.openxmlformats.org/drawingml/2006/table">
                <a:tbl>
                  <a:tblPr firstRow="1" bandRow="1">
                    <a:tableStyleId>{5C22544A-7EE6-4342-B048-85BDC9FD1C3A}</a:tableStyleId>
                  </a:tblPr>
                  <a:tblGrid>
                    <a:gridCol w="2239963"/>
                  </a:tblGrid>
                  <a:tr h="407901">
                    <a:tc>
                      <a:txBody>
                        <a:bodyPr/>
                        <a:lstStyle/>
                        <a:p>
                          <a:r>
                            <a:rPr lang="en-US" dirty="0" smtClean="0">
                              <a:solidFill>
                                <a:srgbClr val="FF0000"/>
                              </a:solidFill>
                            </a:rPr>
                            <a:t>Lower bounds</a:t>
                          </a:r>
                          <a:endParaRPr lang="en-US" dirty="0">
                            <a:solidFill>
                              <a:srgbClr val="FF0000"/>
                            </a:solidFill>
                          </a:endParaRPr>
                        </a:p>
                      </a:txBody>
                      <a:tcPr/>
                    </a:tc>
                  </a:tr>
                  <a:tr h="728875">
                    <a:tc>
                      <a:txBody>
                        <a:bodyPr/>
                        <a:lstStyle/>
                        <a:p>
                          <a:endParaRPr lang="en-US"/>
                        </a:p>
                      </a:txBody>
                      <a:tcPr>
                        <a:blipFill rotWithShape="0">
                          <a:blip r:embed="rId4"/>
                          <a:stretch>
                            <a:fillRect l="-543" t="-60000" r="-1087" b="-400833"/>
                          </a:stretch>
                        </a:blipFill>
                      </a:tcPr>
                    </a:tc>
                  </a:tr>
                  <a:tr h="757852">
                    <a:tc>
                      <a:txBody>
                        <a:bodyPr/>
                        <a:lstStyle/>
                        <a:p>
                          <a:endParaRPr lang="en-US"/>
                        </a:p>
                      </a:txBody>
                      <a:tcPr>
                        <a:blipFill rotWithShape="0">
                          <a:blip r:embed="rId4"/>
                          <a:stretch>
                            <a:fillRect l="-543" t="-154839" r="-1087" b="-287903"/>
                          </a:stretch>
                        </a:blipFill>
                      </a:tcPr>
                    </a:tc>
                  </a:tr>
                  <a:tr h="704051">
                    <a:tc>
                      <a:txBody>
                        <a:bodyPr/>
                        <a:lstStyle/>
                        <a:p>
                          <a:endParaRPr lang="en-US"/>
                        </a:p>
                      </a:txBody>
                      <a:tcPr>
                        <a:blipFill rotWithShape="0">
                          <a:blip r:embed="rId4"/>
                          <a:stretch>
                            <a:fillRect l="-543" t="-272414" r="-1087" b="-207759"/>
                          </a:stretch>
                        </a:blipFill>
                      </a:tcPr>
                    </a:tc>
                  </a:tr>
                  <a:tr h="735868">
                    <a:tc>
                      <a:txBody>
                        <a:bodyPr/>
                        <a:lstStyle/>
                        <a:p>
                          <a:endParaRPr lang="en-US"/>
                        </a:p>
                      </a:txBody>
                      <a:tcPr>
                        <a:blipFill rotWithShape="0">
                          <a:blip r:embed="rId4"/>
                          <a:stretch>
                            <a:fillRect l="-543" t="-360000" r="-1087" b="-100833"/>
                          </a:stretch>
                        </a:blipFill>
                      </a:tcPr>
                    </a:tc>
                  </a:tr>
                  <a:tr h="704051">
                    <a:tc>
                      <a:txBody>
                        <a:bodyPr/>
                        <a:lstStyle/>
                        <a:p>
                          <a:pPr algn="l"/>
                          <a:r>
                            <a:rPr lang="en-US" sz="1800" dirty="0" smtClean="0">
                              <a:solidFill>
                                <a:srgbClr val="C00000"/>
                              </a:solidFill>
                            </a:rPr>
                            <a:t>4/3</a:t>
                          </a:r>
                        </a:p>
                        <a:p>
                          <a:pPr algn="r"/>
                          <a:r>
                            <a:rPr lang="en-US" sz="1800" dirty="0" smtClean="0">
                              <a:solidFill>
                                <a:srgbClr val="000099"/>
                              </a:solidFill>
                            </a:rPr>
                            <a:t>[Cor03]</a:t>
                          </a:r>
                          <a:endParaRPr lang="en-US" sz="1800" dirty="0">
                            <a:solidFill>
                              <a:srgbClr val="000099"/>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6" name="Rounded Rectangle 5"/>
              <p:cNvSpPr/>
              <p:nvPr/>
            </p:nvSpPr>
            <p:spPr>
              <a:xfrm>
                <a:off x="457200" y="1139340"/>
                <a:ext cx="8229600" cy="1527660"/>
              </a:xfrm>
              <a:prstGeom prst="roundRect">
                <a:avLst/>
              </a:prstGeom>
              <a:solidFill>
                <a:schemeClr val="bg2"/>
              </a:soli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Distortion </a:t>
                </a:r>
                <a14:m>
                  <m:oMath xmlns:m="http://schemas.openxmlformats.org/officeDocument/2006/math">
                    <m:r>
                      <a:rPr lang="en-US" sz="2400" b="0" i="1" smtClean="0">
                        <a:solidFill>
                          <a:schemeClr val="tx1"/>
                        </a:solidFill>
                        <a:latin typeface="Cambria Math" panose="02040503050406030204" pitchFamily="18" charset="0"/>
                      </a:rPr>
                      <m:t>𝐷</m:t>
                    </m:r>
                  </m:oMath>
                </a14:m>
                <a:r>
                  <a:rPr lang="en-US" sz="2400" dirty="0" smtClean="0">
                    <a:solidFill>
                      <a:schemeClr val="tx1"/>
                    </a:solidFill>
                  </a:rPr>
                  <a:t> implies sketch (decision version) with </a:t>
                </a:r>
                <a14:m>
                  <m:oMath xmlns:m="http://schemas.openxmlformats.org/officeDocument/2006/math">
                    <m:r>
                      <a:rPr lang="en-US" sz="2400" b="0" i="1" smtClean="0">
                        <a:solidFill>
                          <a:schemeClr val="tx1"/>
                        </a:solidFill>
                        <a:latin typeface="Cambria Math" panose="02040503050406030204" pitchFamily="18" charset="0"/>
                      </a:rPr>
                      <m:t>𝑂</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panose="02040503050406030204" pitchFamily="18" charset="0"/>
                      </a:rPr>
                      <m:t>)</m:t>
                    </m:r>
                  </m:oMath>
                </a14:m>
                <a:r>
                  <a:rPr lang="en-US" sz="2400" dirty="0" smtClean="0">
                    <a:solidFill>
                      <a:schemeClr val="tx1"/>
                    </a:solidFill>
                  </a:rPr>
                  <a:t> approximation and </a:t>
                </a:r>
                <a14:m>
                  <m:oMath xmlns:m="http://schemas.openxmlformats.org/officeDocument/2006/math">
                    <m:r>
                      <a:rPr lang="en-US" sz="2400" b="0" i="1" smtClean="0">
                        <a:solidFill>
                          <a:schemeClr val="tx1"/>
                        </a:solidFill>
                        <a:latin typeface="Cambria Math" panose="02040503050406030204" pitchFamily="18" charset="0"/>
                      </a:rPr>
                      <m:t>𝑂</m:t>
                    </m:r>
                    <m:r>
                      <a:rPr lang="en-US" sz="2400" b="0" i="1" smtClean="0">
                        <a:solidFill>
                          <a:schemeClr val="tx1"/>
                        </a:solidFill>
                        <a:latin typeface="Cambria Math" panose="02040503050406030204" pitchFamily="18" charset="0"/>
                      </a:rPr>
                      <m:t>(1)</m:t>
                    </m:r>
                  </m:oMath>
                </a14:m>
                <a:r>
                  <a:rPr lang="en-US" sz="2400" dirty="0" smtClean="0">
                    <a:solidFill>
                      <a:schemeClr val="tx1"/>
                    </a:solidFill>
                  </a:rPr>
                  <a:t> size! </a:t>
                </a:r>
                <a:r>
                  <a:rPr lang="en-US" sz="2400" smtClean="0">
                    <a:solidFill>
                      <a:schemeClr val="tx1"/>
                    </a:solidFill>
                  </a:rPr>
                  <a:t>(implies NNS)</a:t>
                </a:r>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OPEN to get better for pretty much all these distances!</a:t>
                </a:r>
                <a:endParaRPr lang="en-US" sz="2400"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457200" y="1139340"/>
                <a:ext cx="8229600" cy="1527660"/>
              </a:xfrm>
              <a:prstGeom prst="roundRect">
                <a:avLst/>
              </a:prstGeom>
              <a:blipFill rotWithShape="0">
                <a:blip r:embed="rId5"/>
                <a:stretch>
                  <a:fillRect/>
                </a:stretch>
              </a:blipFill>
              <a:effectLst>
                <a:outerShdw blurRad="50800" dist="50800" dir="5400000" algn="ctr" rotWithShape="0">
                  <a:schemeClr val="bg1">
                    <a:lumMod val="5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1818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4000" dirty="0" smtClean="0"/>
              <a:t>Sublinear-time algorithms</a:t>
            </a:r>
            <a:endParaRPr lang="en-US" sz="4000" dirty="0"/>
          </a:p>
        </p:txBody>
      </p:sp>
      <p:sp>
        <p:nvSpPr>
          <p:cNvPr id="4" name="Slide Number Placeholder 3"/>
          <p:cNvSpPr>
            <a:spLocks noGrp="1"/>
          </p:cNvSpPr>
          <p:nvPr>
            <p:ph type="sldNum" sz="quarter" idx="10"/>
          </p:nvPr>
        </p:nvSpPr>
        <p:spPr/>
        <p:txBody>
          <a:bodyPr/>
          <a:lstStyle/>
          <a:p>
            <a:fld id="{21AB1FB4-A518-4287-9BB3-7B729E3FFC3E}" type="slidenum">
              <a:rPr lang="en-US" altLang="en-US" smtClean="0"/>
              <a:pPr/>
              <a:t>5</a:t>
            </a:fld>
            <a:endParaRPr lang="en-US" altLang="en-US"/>
          </a:p>
        </p:txBody>
      </p:sp>
    </p:spTree>
    <p:extLst>
      <p:ext uri="{BB962C8B-B14F-4D97-AF65-F5344CB8AC3E}">
        <p14:creationId xmlns:p14="http://schemas.microsoft.com/office/powerpoint/2010/main" val="341779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1000"/>
                    </a14:imgEffect>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5836016" y="3030011"/>
            <a:ext cx="1600199" cy="42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Setup</a:t>
            </a:r>
            <a:endParaRPr lang="en-US" dirty="0"/>
          </a:p>
        </p:txBody>
      </p:sp>
      <p:sp>
        <p:nvSpPr>
          <p:cNvPr id="5" name="Text Placeholder 4"/>
          <p:cNvSpPr>
            <a:spLocks noGrp="1"/>
          </p:cNvSpPr>
          <p:nvPr>
            <p:ph type="body" sz="quarter" idx="10"/>
          </p:nvPr>
        </p:nvSpPr>
        <p:spPr>
          <a:xfrm>
            <a:off x="381000" y="1295400"/>
            <a:ext cx="5867400" cy="4800600"/>
          </a:xfrm>
        </p:spPr>
        <p:txBody>
          <a:bodyPr>
            <a:normAutofit/>
          </a:bodyPr>
          <a:lstStyle/>
          <a:p>
            <a:r>
              <a:rPr lang="en-US" dirty="0" smtClean="0"/>
              <a:t>Can we get away with not even looking at all data?</a:t>
            </a:r>
          </a:p>
          <a:p>
            <a:pPr lvl="1"/>
            <a:r>
              <a:rPr lang="en-US" dirty="0" smtClean="0"/>
              <a:t>Just use a sample…</a:t>
            </a:r>
          </a:p>
          <a:p>
            <a:r>
              <a:rPr lang="en-US" dirty="0" smtClean="0"/>
              <a:t>Where do we get samples?</a:t>
            </a:r>
          </a:p>
          <a:p>
            <a:pPr lvl="1"/>
            <a:r>
              <a:rPr lang="en-US" dirty="0" smtClean="0"/>
              <a:t>stored on disk, passing through a router, </a:t>
            </a:r>
            <a:r>
              <a:rPr lang="en-US" dirty="0" err="1" smtClean="0"/>
              <a:t>etc</a:t>
            </a:r>
            <a:endParaRPr lang="en-US" dirty="0" smtClean="0"/>
          </a:p>
          <a:p>
            <a:pPr lvl="1"/>
            <a:r>
              <a:rPr lang="en-US" dirty="0" smtClean="0"/>
              <a:t>Data comes as a sample</a:t>
            </a:r>
          </a:p>
          <a:p>
            <a:pPr lvl="1"/>
            <a:r>
              <a:rPr lang="en-US" dirty="0" smtClean="0"/>
              <a:t>Observation of a “natural” phenomenon</a:t>
            </a:r>
            <a:endParaRPr lang="en-US" dirty="0"/>
          </a:p>
          <a:p>
            <a:pPr marL="0" indent="0">
              <a:buNone/>
            </a:pPr>
            <a:endParaRPr lang="en-US" dirty="0" smtClean="0"/>
          </a:p>
          <a:p>
            <a:endParaRPr lang="en-US" dirty="0"/>
          </a:p>
        </p:txBody>
      </p:sp>
      <p:sp>
        <p:nvSpPr>
          <p:cNvPr id="6" name="Can 5"/>
          <p:cNvSpPr/>
          <p:nvPr/>
        </p:nvSpPr>
        <p:spPr bwMode="auto">
          <a:xfrm>
            <a:off x="6248400" y="914400"/>
            <a:ext cx="2743200" cy="1943100"/>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1881229"/>
            <a:ext cx="990600" cy="990600"/>
          </a:xfrm>
          <a:prstGeom prst="rect">
            <a:avLst/>
          </a:prstGeom>
        </p:spPr>
      </p:pic>
      <p:sp>
        <p:nvSpPr>
          <p:cNvPr id="9" name="TextBox 8"/>
          <p:cNvSpPr txBox="1"/>
          <p:nvPr/>
        </p:nvSpPr>
        <p:spPr>
          <a:xfrm>
            <a:off x="7681993" y="3101459"/>
            <a:ext cx="309700"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solidFill>
                  <a:schemeClr val="bg1"/>
                </a:solidFill>
              </a:rPr>
              <a:t>2</a:t>
            </a:r>
            <a:endParaRPr lang="en-US" baseline="-25000" dirty="0" smtClean="0">
              <a:solidFill>
                <a:schemeClr val="bg1"/>
              </a:solidFill>
            </a:endParaRPr>
          </a:p>
        </p:txBody>
      </p:sp>
      <p:sp>
        <p:nvSpPr>
          <p:cNvPr id="2" name="Flowchart: Magnetic Disk 1"/>
          <p:cNvSpPr/>
          <p:nvPr/>
        </p:nvSpPr>
        <p:spPr bwMode="auto">
          <a:xfrm>
            <a:off x="6686550" y="1600200"/>
            <a:ext cx="114300" cy="114300"/>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Flowchart: Magnetic Disk 13"/>
          <p:cNvSpPr/>
          <p:nvPr/>
        </p:nvSpPr>
        <p:spPr bwMode="auto">
          <a:xfrm>
            <a:off x="7966953" y="1736048"/>
            <a:ext cx="114300" cy="114300"/>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5" name="Flowchart: Magnetic Disk 14"/>
          <p:cNvSpPr/>
          <p:nvPr/>
        </p:nvSpPr>
        <p:spPr bwMode="auto">
          <a:xfrm>
            <a:off x="8553084" y="1470660"/>
            <a:ext cx="114300" cy="114300"/>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Flowchart: Magnetic Disk 15"/>
          <p:cNvSpPr/>
          <p:nvPr/>
        </p:nvSpPr>
        <p:spPr bwMode="auto">
          <a:xfrm>
            <a:off x="8556728" y="2171700"/>
            <a:ext cx="114300" cy="114300"/>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Flowchart: Magnetic Disk 16"/>
          <p:cNvSpPr/>
          <p:nvPr/>
        </p:nvSpPr>
        <p:spPr bwMode="auto">
          <a:xfrm>
            <a:off x="7258050" y="2376529"/>
            <a:ext cx="114300" cy="114300"/>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8" name="Flowchart: Magnetic Disk 17"/>
          <p:cNvSpPr/>
          <p:nvPr/>
        </p:nvSpPr>
        <p:spPr bwMode="auto">
          <a:xfrm>
            <a:off x="8029793" y="2376529"/>
            <a:ext cx="114300" cy="114300"/>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9" name="Flowchart: Magnetic Disk 18"/>
          <p:cNvSpPr/>
          <p:nvPr/>
        </p:nvSpPr>
        <p:spPr bwMode="auto">
          <a:xfrm>
            <a:off x="7310893" y="1635981"/>
            <a:ext cx="114300" cy="114300"/>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0" name="Flowchart: Magnetic Disk 19"/>
          <p:cNvSpPr/>
          <p:nvPr/>
        </p:nvSpPr>
        <p:spPr bwMode="auto">
          <a:xfrm>
            <a:off x="7143750" y="2057400"/>
            <a:ext cx="114300" cy="114300"/>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00" y="4774406"/>
            <a:ext cx="977275" cy="1160514"/>
          </a:xfrm>
          <a:prstGeom prst="rect">
            <a:avLst/>
          </a:prstGeom>
        </p:spPr>
      </p:pic>
      <p:sp>
        <p:nvSpPr>
          <p:cNvPr id="22" name="TextBox 21"/>
          <p:cNvSpPr txBox="1"/>
          <p:nvPr/>
        </p:nvSpPr>
        <p:spPr>
          <a:xfrm>
            <a:off x="7924800" y="3101459"/>
            <a:ext cx="312906"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solidFill>
                  <a:schemeClr val="bg1"/>
                </a:solidFill>
              </a:rPr>
              <a:t>5</a:t>
            </a:r>
            <a:endParaRPr lang="en-US" baseline="-25000" dirty="0" smtClean="0">
              <a:solidFill>
                <a:schemeClr val="bg1"/>
              </a:solidFill>
            </a:endParaRPr>
          </a:p>
        </p:txBody>
      </p:sp>
      <p:sp>
        <p:nvSpPr>
          <p:cNvPr id="23" name="TextBox 22"/>
          <p:cNvSpPr txBox="1"/>
          <p:nvPr/>
        </p:nvSpPr>
        <p:spPr>
          <a:xfrm>
            <a:off x="8153400" y="3101459"/>
            <a:ext cx="312906"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solidFill>
                  <a:schemeClr val="bg1"/>
                </a:solidFill>
              </a:rPr>
              <a:t>7</a:t>
            </a:r>
            <a:endParaRPr lang="en-US" baseline="-25000" dirty="0" smtClean="0">
              <a:solidFill>
                <a:schemeClr val="bg1"/>
              </a:solidFill>
            </a:endParaRPr>
          </a:p>
        </p:txBody>
      </p:sp>
      <p:sp>
        <p:nvSpPr>
          <p:cNvPr id="24" name="TextBox 23"/>
          <p:cNvSpPr txBox="1"/>
          <p:nvPr/>
        </p:nvSpPr>
        <p:spPr>
          <a:xfrm>
            <a:off x="8382000" y="3101459"/>
            <a:ext cx="312906"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solidFill>
                  <a:schemeClr val="bg1"/>
                </a:solidFill>
              </a:rPr>
              <a:t>5</a:t>
            </a:r>
            <a:endParaRPr lang="en-US" baseline="-25000" dirty="0" smtClean="0">
              <a:solidFill>
                <a:schemeClr val="bg1"/>
              </a:solidFill>
            </a:endParaRPr>
          </a:p>
        </p:txBody>
      </p:sp>
      <p:sp>
        <p:nvSpPr>
          <p:cNvPr id="25" name="TextBox 24"/>
          <p:cNvSpPr txBox="1"/>
          <p:nvPr/>
        </p:nvSpPr>
        <p:spPr>
          <a:xfrm>
            <a:off x="8610600" y="3101459"/>
            <a:ext cx="312906"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solidFill>
                  <a:schemeClr val="bg1"/>
                </a:solidFill>
              </a:rPr>
              <a:t>5</a:t>
            </a:r>
            <a:endParaRPr lang="en-US" baseline="-25000" dirty="0" smtClean="0">
              <a:solidFill>
                <a:schemeClr val="bg1"/>
              </a:solidFill>
            </a:endParaRPr>
          </a:p>
        </p:txBody>
      </p:sp>
      <p:pic>
        <p:nvPicPr>
          <p:cNvPr id="10" name="Picture 9"/>
          <p:cNvPicPr>
            <a:picLocks noChangeAspect="1"/>
          </p:cNvPicPr>
          <p:nvPr/>
        </p:nvPicPr>
        <p:blipFill>
          <a:blip r:embed="rId7"/>
          <a:stretch>
            <a:fillRect/>
          </a:stretch>
        </p:blipFill>
        <p:spPr>
          <a:xfrm>
            <a:off x="5900736" y="4774406"/>
            <a:ext cx="1185863" cy="1185863"/>
          </a:xfrm>
          <a:prstGeom prst="rect">
            <a:avLst/>
          </a:prstGeom>
        </p:spPr>
      </p:pic>
    </p:spTree>
    <p:extLst>
      <p:ext uri="{BB962C8B-B14F-4D97-AF65-F5344CB8AC3E}">
        <p14:creationId xmlns:p14="http://schemas.microsoft.com/office/powerpoint/2010/main" val="521497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0 -3.58135E-6 L -0.02917 0.12226 " pathEditMode="relative" rAng="0" ptsTypes="AA">
                                      <p:cBhvr>
                                        <p:cTn id="38" dur="1000" fill="hold"/>
                                        <p:tgtEl>
                                          <p:spTgt spid="2"/>
                                        </p:tgtEl>
                                        <p:attrNameLst>
                                          <p:attrName>ppt_x</p:attrName>
                                          <p:attrName>ppt_y</p:attrName>
                                        </p:attrNameLst>
                                      </p:cBhvr>
                                      <p:rCtr x="-1458" y="6113"/>
                                    </p:animMotion>
                                  </p:childTnLst>
                                </p:cTn>
                              </p:par>
                              <p:par>
                                <p:cTn id="39" presetID="42" presetClass="path" presetSubtype="0" accel="50000" decel="50000" fill="hold" grpId="1" nodeType="withEffect">
                                  <p:stCondLst>
                                    <p:cond delay="0"/>
                                  </p:stCondLst>
                                  <p:childTnLst>
                                    <p:animMotion origin="layout" path="M 8.33333E-7 -4.53844E-6 L -0.08073 0.07071 " pathEditMode="relative" rAng="0" ptsTypes="AA">
                                      <p:cBhvr>
                                        <p:cTn id="40" dur="1000" fill="hold"/>
                                        <p:tgtEl>
                                          <p:spTgt spid="19"/>
                                        </p:tgtEl>
                                        <p:attrNameLst>
                                          <p:attrName>ppt_x</p:attrName>
                                          <p:attrName>ppt_y</p:attrName>
                                        </p:attrNameLst>
                                      </p:cBhvr>
                                      <p:rCtr x="-4045" y="3520"/>
                                    </p:animMotion>
                                  </p:childTnLst>
                                </p:cTn>
                              </p:par>
                              <p:par>
                                <p:cTn id="41" presetID="42" presetClass="path" presetSubtype="0" accel="50000" decel="50000" fill="hold" grpId="1" nodeType="withEffect">
                                  <p:stCondLst>
                                    <p:cond delay="0"/>
                                  </p:stCondLst>
                                  <p:childTnLst>
                                    <p:animMotion origin="layout" path="M 0 3.89626E-6 L -0.08333 0.04538 " pathEditMode="relative" rAng="0" ptsTypes="AA">
                                      <p:cBhvr>
                                        <p:cTn id="42" dur="1000" fill="hold"/>
                                        <p:tgtEl>
                                          <p:spTgt spid="17"/>
                                        </p:tgtEl>
                                        <p:attrNameLst>
                                          <p:attrName>ppt_x</p:attrName>
                                          <p:attrName>ppt_y</p:attrName>
                                        </p:attrNameLst>
                                      </p:cBhvr>
                                      <p:rCtr x="-4167" y="2254"/>
                                    </p:animMotion>
                                  </p:childTnLst>
                                </p:cTn>
                              </p:par>
                              <p:par>
                                <p:cTn id="43" presetID="42" presetClass="path" presetSubtype="0" accel="50000" decel="50000" fill="hold" grpId="1" nodeType="withEffect">
                                  <p:stCondLst>
                                    <p:cond delay="0"/>
                                  </p:stCondLst>
                                  <p:childTnLst>
                                    <p:animMotion origin="layout" path="M 0 8.64464E-8 L -0.07917 0.0778 " pathEditMode="relative" rAng="0" ptsTypes="AA">
                                      <p:cBhvr>
                                        <p:cTn id="44" dur="1000" fill="hold"/>
                                        <p:tgtEl>
                                          <p:spTgt spid="20"/>
                                        </p:tgtEl>
                                        <p:attrNameLst>
                                          <p:attrName>ppt_x</p:attrName>
                                          <p:attrName>ppt_y</p:attrName>
                                        </p:attrNameLst>
                                      </p:cBhvr>
                                      <p:rCtr x="-3958" y="3890"/>
                                    </p:animMotion>
                                  </p:childTnLst>
                                </p:cTn>
                              </p:par>
                              <p:par>
                                <p:cTn id="45" presetID="42" presetClass="path" presetSubtype="0" accel="50000" decel="50000" fill="hold" grpId="1" nodeType="withEffect">
                                  <p:stCondLst>
                                    <p:cond delay="0"/>
                                  </p:stCondLst>
                                  <p:childTnLst>
                                    <p:animMotion origin="layout" path="M -4.16667E-6 -4.98611E-6 L -0.14427 0.08089 " pathEditMode="relative" rAng="0" ptsTypes="AA">
                                      <p:cBhvr>
                                        <p:cTn id="46" dur="1000" fill="hold"/>
                                        <p:tgtEl>
                                          <p:spTgt spid="14"/>
                                        </p:tgtEl>
                                        <p:attrNameLst>
                                          <p:attrName>ppt_x</p:attrName>
                                          <p:attrName>ppt_y</p:attrName>
                                        </p:attrNameLst>
                                      </p:cBhvr>
                                      <p:rCtr x="-7222" y="4044"/>
                                    </p:animMotion>
                                  </p:childTnLst>
                                </p:cTn>
                              </p:par>
                              <p:par>
                                <p:cTn id="47" presetID="42" presetClass="path" presetSubtype="0" accel="50000" decel="50000" fill="hold" grpId="1" nodeType="withEffect">
                                  <p:stCondLst>
                                    <p:cond delay="0"/>
                                  </p:stCondLst>
                                  <p:childTnLst>
                                    <p:animMotion origin="layout" path="M 3.33333E-6 2.87434E-6 L -0.19167 0.14757 " pathEditMode="relative" rAng="0" ptsTypes="AA">
                                      <p:cBhvr>
                                        <p:cTn id="48" dur="1000" fill="hold"/>
                                        <p:tgtEl>
                                          <p:spTgt spid="15"/>
                                        </p:tgtEl>
                                        <p:attrNameLst>
                                          <p:attrName>ppt_x</p:attrName>
                                          <p:attrName>ppt_y</p:attrName>
                                        </p:attrNameLst>
                                      </p:cBhvr>
                                      <p:rCtr x="-9583" y="7379"/>
                                    </p:animMotion>
                                  </p:childTnLst>
                                </p:cTn>
                              </p:par>
                              <p:par>
                                <p:cTn id="49" presetID="42" presetClass="path" presetSubtype="0" accel="50000" decel="50000" fill="hold" grpId="1" nodeType="withEffect">
                                  <p:stCondLst>
                                    <p:cond delay="0"/>
                                  </p:stCondLst>
                                  <p:childTnLst>
                                    <p:animMotion origin="layout" path="M 5E-6 3.89626E-6 L -0.15105 0.01574 " pathEditMode="relative" rAng="0" ptsTypes="AA">
                                      <p:cBhvr>
                                        <p:cTn id="50" dur="1000" fill="hold"/>
                                        <p:tgtEl>
                                          <p:spTgt spid="18"/>
                                        </p:tgtEl>
                                        <p:attrNameLst>
                                          <p:attrName>ppt_x</p:attrName>
                                          <p:attrName>ppt_y</p:attrName>
                                        </p:attrNameLst>
                                      </p:cBhvr>
                                      <p:rCtr x="-7552" y="772"/>
                                    </p:animMotion>
                                  </p:childTnLst>
                                </p:cTn>
                              </p:par>
                              <p:par>
                                <p:cTn id="51" presetID="42" presetClass="path" presetSubtype="0" accel="50000" decel="50000" fill="hold" grpId="1" nodeType="withEffect">
                                  <p:stCondLst>
                                    <p:cond delay="0"/>
                                  </p:stCondLst>
                                  <p:childTnLst>
                                    <p:animMotion origin="layout" path="M -3.88889E-6 1.0034E-6 L -0.19201 0.07039 " pathEditMode="relative" rAng="0" ptsTypes="AA">
                                      <p:cBhvr>
                                        <p:cTn id="52" dur="1000" fill="hold"/>
                                        <p:tgtEl>
                                          <p:spTgt spid="16"/>
                                        </p:tgtEl>
                                        <p:attrNameLst>
                                          <p:attrName>ppt_x</p:attrName>
                                          <p:attrName>ppt_y</p:attrName>
                                        </p:attrNameLst>
                                      </p:cBhvr>
                                      <p:rCtr x="-9601" y="352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42" presetClass="path" presetSubtype="0" accel="50000" decel="50000" fill="hold" grpId="1" nodeType="withEffect">
                                  <p:stCondLst>
                                    <p:cond delay="0"/>
                                  </p:stCondLst>
                                  <p:childTnLst>
                                    <p:animMotion origin="layout" path="M -4.44444E-6 1.98518E-6 L -0.35694 -0.00185 " pathEditMode="relative" rAng="0" ptsTypes="AA">
                                      <p:cBhvr>
                                        <p:cTn id="68" dur="1000" fill="hold"/>
                                        <p:tgtEl>
                                          <p:spTgt spid="9"/>
                                        </p:tgtEl>
                                        <p:attrNameLst>
                                          <p:attrName>ppt_x</p:attrName>
                                          <p:attrName>ppt_y</p:attrName>
                                        </p:attrNameLst>
                                      </p:cBhvr>
                                      <p:rCtr x="-17847" y="-93"/>
                                    </p:animMotion>
                                  </p:childTnLst>
                                </p:cTn>
                              </p:par>
                            </p:childTnLst>
                          </p:cTn>
                        </p:par>
                        <p:par>
                          <p:cTn id="69" fill="hold">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par>
                                <p:cTn id="72" presetID="42" presetClass="path" presetSubtype="0" accel="50000" decel="50000" fill="hold" grpId="1" nodeType="withEffect">
                                  <p:stCondLst>
                                    <p:cond delay="0"/>
                                  </p:stCondLst>
                                  <p:childTnLst>
                                    <p:animMotion origin="layout" path="M -4.44444E-6 1.98518E-6 L -0.35694 -0.00185 " pathEditMode="relative" rAng="0" ptsTypes="AA">
                                      <p:cBhvr>
                                        <p:cTn id="73" dur="1000" fill="hold"/>
                                        <p:tgtEl>
                                          <p:spTgt spid="22"/>
                                        </p:tgtEl>
                                        <p:attrNameLst>
                                          <p:attrName>ppt_x</p:attrName>
                                          <p:attrName>ppt_y</p:attrName>
                                        </p:attrNameLst>
                                      </p:cBhvr>
                                      <p:rCtr x="-17847" y="-93"/>
                                    </p:animMotion>
                                  </p:childTnLst>
                                </p:cTn>
                              </p:par>
                            </p:childTnLst>
                          </p:cTn>
                        </p:par>
                        <p:par>
                          <p:cTn id="74" fill="hold">
                            <p:stCondLst>
                              <p:cond delay="2000"/>
                            </p:stCondLst>
                            <p:childTnLst>
                              <p:par>
                                <p:cTn id="75" presetID="1"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par>
                                <p:cTn id="77" presetID="50" presetClass="path" presetSubtype="0" accel="50000" decel="50000" fill="hold" grpId="1" nodeType="withEffect">
                                  <p:stCondLst>
                                    <p:cond delay="0"/>
                                  </p:stCondLst>
                                  <p:childTnLst>
                                    <p:animMotion origin="layout" path="M -5.55556E-7 0.00031 L -0.11858 0.00092 C -0.21024 -0.00309 -0.20208 -0.00216 -0.20139 0.04446 L -0.20208 0.08706 " pathEditMode="relative" rAng="0" ptsTypes="FfFF">
                                      <p:cBhvr>
                                        <p:cTn id="78" dur="1000" fill="hold"/>
                                        <p:tgtEl>
                                          <p:spTgt spid="23"/>
                                        </p:tgtEl>
                                        <p:attrNameLst>
                                          <p:attrName>ppt_x</p:attrName>
                                          <p:attrName>ppt_y</p:attrName>
                                        </p:attrNameLst>
                                      </p:cBhvr>
                                      <p:rCtr x="-10521" y="4168"/>
                                    </p:animMotion>
                                  </p:childTnLst>
                                </p:cTn>
                              </p:par>
                            </p:childTnLst>
                          </p:cTn>
                        </p:par>
                        <p:par>
                          <p:cTn id="79" fill="hold">
                            <p:stCondLst>
                              <p:cond delay="3000"/>
                            </p:stCondLst>
                            <p:childTnLst>
                              <p:par>
                                <p:cTn id="80" presetID="1"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childTnLst>
                                </p:cTn>
                              </p:par>
                              <p:par>
                                <p:cTn id="82" presetID="42" presetClass="path" presetSubtype="0" accel="50000" decel="50000" fill="hold" grpId="1" nodeType="withEffect">
                                  <p:stCondLst>
                                    <p:cond delay="0"/>
                                  </p:stCondLst>
                                  <p:childTnLst>
                                    <p:animMotion origin="layout" path="M -4.44444E-6 1.98518E-6 L -0.35694 -0.00185 " pathEditMode="relative" rAng="0" ptsTypes="AA">
                                      <p:cBhvr>
                                        <p:cTn id="83" dur="1000" fill="hold"/>
                                        <p:tgtEl>
                                          <p:spTgt spid="24"/>
                                        </p:tgtEl>
                                        <p:attrNameLst>
                                          <p:attrName>ppt_x</p:attrName>
                                          <p:attrName>ppt_y</p:attrName>
                                        </p:attrNameLst>
                                      </p:cBhvr>
                                      <p:rCtr x="-17847" y="-93"/>
                                    </p:animMotion>
                                  </p:childTnLst>
                                </p:cTn>
                              </p:par>
                            </p:childTnLst>
                          </p:cTn>
                        </p:par>
                        <p:par>
                          <p:cTn id="84" fill="hold">
                            <p:stCondLst>
                              <p:cond delay="4000"/>
                            </p:stCondLst>
                            <p:childTnLst>
                              <p:par>
                                <p:cTn id="85" presetID="1"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50" presetClass="path" presetSubtype="0" accel="50000" decel="50000" fill="hold" grpId="1" nodeType="withEffect">
                                  <p:stCondLst>
                                    <p:cond delay="0"/>
                                  </p:stCondLst>
                                  <p:childTnLst>
                                    <p:animMotion origin="layout" path="M -5.55556E-7 -0.00432 L -0.21684 -0.00896 C -0.23333 -0.00834 -0.22917 0.00556 -0.22917 0.03612 L -0.2283 0.07224 " pathEditMode="relative" rAng="0" ptsTypes="FfFF">
                                      <p:cBhvr>
                                        <p:cTn id="88" dur="1000" fill="hold"/>
                                        <p:tgtEl>
                                          <p:spTgt spid="25"/>
                                        </p:tgtEl>
                                        <p:attrNameLst>
                                          <p:attrName>ppt_x</p:attrName>
                                          <p:attrName>ppt_y</p:attrName>
                                        </p:attrNameLst>
                                      </p:cBhvr>
                                      <p:rCtr x="-11667" y="3581"/>
                                    </p:animMotion>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
                                            <p:txEl>
                                              <p:pRg st="4" end="4"/>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2" grpId="0" animBg="1"/>
      <p:bldP spid="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algorithms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Classic:</a:t>
                </a:r>
              </a:p>
              <a:p>
                <a:pPr lvl="1"/>
                <a:r>
                  <a:rPr lang="en-US" dirty="0" smtClean="0"/>
                  <a:t>Output an answer, approximately</a:t>
                </a:r>
              </a:p>
              <a:p>
                <a:pPr lvl="1"/>
                <a:r>
                  <a:rPr lang="en-US" dirty="0" smtClean="0"/>
                  <a:t>E.g.: number of triangles in a graph!</a:t>
                </a:r>
              </a:p>
              <a:p>
                <a:endParaRPr lang="en-US" dirty="0" smtClean="0"/>
              </a:p>
              <a:p>
                <a:r>
                  <a:rPr lang="en-US" dirty="0" smtClean="0"/>
                  <a:t>Property testing:</a:t>
                </a:r>
              </a:p>
              <a:p>
                <a:pPr lvl="1"/>
                <a:r>
                  <a:rPr lang="en-US" dirty="0" smtClean="0"/>
                  <a:t>Does object </a:t>
                </a:r>
                <a14:m>
                  <m:oMath xmlns:m="http://schemas.openxmlformats.org/officeDocument/2006/math">
                    <m:r>
                      <a:rPr lang="en-US" b="0" i="1" smtClean="0">
                        <a:solidFill>
                          <a:srgbClr val="FF0000"/>
                        </a:solidFill>
                        <a:latin typeface="Cambria Math" panose="02040503050406030204" pitchFamily="18" charset="0"/>
                      </a:rPr>
                      <m:t>𝑂</m:t>
                    </m:r>
                  </m:oMath>
                </a14:m>
                <a:r>
                  <a:rPr lang="en-US" dirty="0" smtClean="0">
                    <a:solidFill>
                      <a:srgbClr val="FF0000"/>
                    </a:solidFill>
                  </a:rPr>
                  <a:t> </a:t>
                </a:r>
                <a:r>
                  <a:rPr lang="en-US" dirty="0" smtClean="0"/>
                  <a:t>have </a:t>
                </a:r>
                <a14:m>
                  <m:oMath xmlns:m="http://schemas.openxmlformats.org/officeDocument/2006/math">
                    <m:r>
                      <a:rPr lang="en-US" b="0" i="1" smtClean="0">
                        <a:solidFill>
                          <a:srgbClr val="00B050"/>
                        </a:solidFill>
                        <a:latin typeface="Cambria Math" panose="02040503050406030204" pitchFamily="18" charset="0"/>
                      </a:rPr>
                      <m:t>𝑏𝑙𝑎h</m:t>
                    </m:r>
                  </m:oMath>
                </a14:m>
                <a:r>
                  <a:rPr lang="en-US" dirty="0" smtClean="0"/>
                  <a:t> property or not</a:t>
                </a:r>
              </a:p>
              <a:p>
                <a:pPr lvl="1"/>
                <a:r>
                  <a:rPr lang="en-US" dirty="0" smtClean="0"/>
                  <a:t>E.g.: does graph have a triangle or not</a:t>
                </a:r>
              </a:p>
              <a:p>
                <a:pPr lvl="1"/>
                <a:r>
                  <a:rPr lang="en-US" dirty="0" smtClean="0"/>
                  <a:t>Distribution testing: </a:t>
                </a:r>
                <a14:m>
                  <m:oMath xmlns:m="http://schemas.openxmlformats.org/officeDocument/2006/math">
                    <m:r>
                      <a:rPr lang="en-US" b="0" i="1" smtClean="0">
                        <a:solidFill>
                          <a:srgbClr val="C00000"/>
                        </a:solidFill>
                        <a:latin typeface="Cambria Math" panose="02040503050406030204" pitchFamily="18" charset="0"/>
                      </a:rPr>
                      <m:t>𝑂</m:t>
                    </m:r>
                  </m:oMath>
                </a14:m>
                <a:r>
                  <a:rPr lang="en-US" dirty="0" smtClean="0"/>
                  <a:t>=distribution</a:t>
                </a:r>
              </a:p>
              <a:p>
                <a:pPr lvl="1"/>
                <a:r>
                  <a:rPr lang="en-US" dirty="0" smtClean="0"/>
                  <a:t>Need a new notion of approximation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50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21AB1FB4-A518-4287-9BB3-7B729E3FFC3E}" type="slidenum">
              <a:rPr lang="en-US" altLang="en-US" smtClean="0"/>
              <a:pPr/>
              <a:t>7</a:t>
            </a:fld>
            <a:endParaRPr lang="en-US" altLang="en-US"/>
          </a:p>
        </p:txBody>
      </p:sp>
    </p:spTree>
    <p:extLst>
      <p:ext uri="{BB962C8B-B14F-4D97-AF65-F5344CB8AC3E}">
        <p14:creationId xmlns:p14="http://schemas.microsoft.com/office/powerpoint/2010/main" val="140989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Testing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8229600" cy="4343400"/>
              </a:xfrm>
            </p:spPr>
            <p:txBody>
              <a:bodyPr>
                <a:normAutofit/>
              </a:bodyPr>
              <a:lstStyle/>
              <a:p>
                <a:r>
                  <a:rPr lang="en-US" dirty="0" smtClean="0">
                    <a:solidFill>
                      <a:schemeClr val="tx1"/>
                    </a:solidFill>
                  </a:rPr>
                  <a:t>Problem: </a:t>
                </a:r>
              </a:p>
              <a:p>
                <a:pPr lvl="1"/>
                <a:r>
                  <a:rPr lang="en-US" dirty="0" smtClean="0">
                    <a:solidFill>
                      <a:schemeClr val="tx1"/>
                    </a:solidFill>
                  </a:rPr>
                  <a:t>given </a:t>
                </a:r>
                <a14:m>
                  <m:oMath xmlns:m="http://schemas.openxmlformats.org/officeDocument/2006/math">
                    <m:r>
                      <a:rPr lang="en-US" i="1" dirty="0" smtClean="0">
                        <a:solidFill>
                          <a:schemeClr val="tx1"/>
                        </a:solidFill>
                        <a:latin typeface="Cambria Math" panose="02040503050406030204" pitchFamily="18" charset="0"/>
                      </a:rPr>
                      <m:t>𝑚</m:t>
                    </m:r>
                  </m:oMath>
                </a14:m>
                <a:r>
                  <a:rPr lang="en-US" dirty="0">
                    <a:solidFill>
                      <a:schemeClr val="tx1"/>
                    </a:solidFill>
                  </a:rPr>
                  <a:t> samples </a:t>
                </a:r>
                <a14:m>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𝑥</m:t>
                        </m:r>
                      </m:e>
                      <m:sub>
                        <m:r>
                          <a:rPr lang="en-US" b="0" i="1" dirty="0" smtClean="0">
                            <a:solidFill>
                              <a:schemeClr val="tx1"/>
                            </a:solidFill>
                            <a:latin typeface="Cambria Math" panose="02040503050406030204" pitchFamily="18" charset="0"/>
                          </a:rPr>
                          <m:t>1</m:t>
                        </m:r>
                      </m:sub>
                    </m:sSub>
                    <m:r>
                      <a:rPr lang="en-US" i="1" dirty="0">
                        <a:solidFill>
                          <a:schemeClr val="tx1"/>
                        </a:solidFill>
                        <a:latin typeface="Cambria Math" panose="02040503050406030204" pitchFamily="18" charset="0"/>
                      </a:rPr>
                      <m:t>, …</m:t>
                    </m:r>
                    <m:sSub>
                      <m:sSubPr>
                        <m:ctrlPr>
                          <a:rPr lang="en-US" b="0" i="1" dirty="0" smtClean="0">
                            <a:solidFill>
                              <a:schemeClr val="tx1"/>
                            </a:solidFill>
                            <a:latin typeface="Cambria Math" panose="02040503050406030204" pitchFamily="18" charset="0"/>
                          </a:rPr>
                        </m:ctrlPr>
                      </m:sSubPr>
                      <m:e>
                        <m:r>
                          <a:rPr lang="en-US" i="1" dirty="0" err="1">
                            <a:solidFill>
                              <a:schemeClr val="tx1"/>
                            </a:solidFill>
                            <a:latin typeface="Cambria Math" panose="02040503050406030204" pitchFamily="18" charset="0"/>
                          </a:rPr>
                          <m:t>𝑥</m:t>
                        </m:r>
                      </m:e>
                      <m:sub>
                        <m:r>
                          <a:rPr lang="en-US" b="0" i="1" dirty="0" smtClean="0">
                            <a:solidFill>
                              <a:schemeClr val="tx1"/>
                            </a:solidFill>
                            <a:latin typeface="Cambria Math" panose="02040503050406030204" pitchFamily="18" charset="0"/>
                          </a:rPr>
                          <m:t>𝑚</m:t>
                        </m:r>
                      </m:sub>
                    </m:sSub>
                    <m:r>
                      <a:rPr lang="en-US" i="1" dirty="0">
                        <a:solidFill>
                          <a:schemeClr val="tx1"/>
                        </a:solidFill>
                        <a:latin typeface="Cambria Math" panose="02040503050406030204" pitchFamily="18" charset="0"/>
                        <a:sym typeface="Symbol"/>
                      </a:rPr>
                      <m:t></m:t>
                    </m:r>
                    <m:d>
                      <m:dPr>
                        <m:begChr m:val="{"/>
                        <m:endChr m:val="}"/>
                        <m:ctrlPr>
                          <a:rPr lang="en-US" b="0" i="1" dirty="0" smtClean="0">
                            <a:solidFill>
                              <a:schemeClr val="tx1"/>
                            </a:solidFill>
                            <a:latin typeface="Cambria Math" panose="02040503050406030204" pitchFamily="18" charset="0"/>
                            <a:sym typeface="Symbol"/>
                          </a:rPr>
                        </m:ctrlPr>
                      </m:dPr>
                      <m:e>
                        <m:r>
                          <a:rPr lang="en-US" i="1" dirty="0">
                            <a:solidFill>
                              <a:schemeClr val="tx1"/>
                            </a:solidFill>
                            <a:latin typeface="Cambria Math" panose="02040503050406030204" pitchFamily="18" charset="0"/>
                            <a:sym typeface="Symbol"/>
                          </a:rPr>
                          <m:t>1,2,…</m:t>
                        </m:r>
                        <m:r>
                          <a:rPr lang="en-US" i="1" dirty="0">
                            <a:solidFill>
                              <a:schemeClr val="tx1"/>
                            </a:solidFill>
                            <a:latin typeface="Cambria Math" panose="02040503050406030204" pitchFamily="18" charset="0"/>
                            <a:sym typeface="Symbol"/>
                          </a:rPr>
                          <m:t>𝑛</m:t>
                        </m:r>
                      </m:e>
                    </m:d>
                  </m:oMath>
                </a14:m>
                <a:r>
                  <a:rPr lang="en-US" dirty="0" smtClean="0">
                    <a:solidFill>
                      <a:schemeClr val="tx1"/>
                    </a:solidFill>
                  </a:rPr>
                  <a:t>, from </a:t>
                </a:r>
                <a14:m>
                  <m:oMath xmlns:m="http://schemas.openxmlformats.org/officeDocument/2006/math">
                    <m:r>
                      <a:rPr lang="en-US" i="1" dirty="0" smtClean="0">
                        <a:solidFill>
                          <a:schemeClr val="tx1"/>
                        </a:solidFill>
                        <a:latin typeface="Cambria Math" panose="02040503050406030204" pitchFamily="18" charset="0"/>
                      </a:rPr>
                      <m:t>𝐷</m:t>
                    </m:r>
                  </m:oMath>
                </a14:m>
                <a:endParaRPr lang="en-US" dirty="0" smtClean="0">
                  <a:solidFill>
                    <a:schemeClr val="tx1"/>
                  </a:solidFill>
                </a:endParaRPr>
              </a:p>
              <a:p>
                <a:pPr lvl="1"/>
                <a:r>
                  <a:rPr lang="en-US" dirty="0" smtClean="0">
                    <a:solidFill>
                      <a:schemeClr val="tx1"/>
                    </a:solidFill>
                  </a:rPr>
                  <a:t>do </a:t>
                </a:r>
                <a:r>
                  <a:rPr lang="en-US" dirty="0">
                    <a:solidFill>
                      <a:schemeClr val="tx1"/>
                    </a:solidFill>
                  </a:rPr>
                  <a:t>they </a:t>
                </a:r>
                <a:r>
                  <a:rPr lang="en-US" dirty="0"/>
                  <a:t>come from a </a:t>
                </a:r>
                <a:r>
                  <a:rPr lang="en-US" i="1" dirty="0"/>
                  <a:t>uniform distribution</a:t>
                </a:r>
                <a:r>
                  <a:rPr lang="en-US" dirty="0" smtClean="0"/>
                  <a:t>?</a:t>
                </a:r>
                <a:endParaRPr lang="en-US" dirty="0"/>
              </a:p>
              <a:p>
                <a:r>
                  <a:rPr lang="en-US" dirty="0"/>
                  <a:t>Hard to solve precisely: </a:t>
                </a:r>
              </a:p>
              <a:p>
                <a:pPr lvl="1"/>
                <a:r>
                  <a:rPr lang="en-US" dirty="0"/>
                  <a:t>Uniform except 6 has probability </a:t>
                </a:r>
                <a14:m>
                  <m:oMath xmlns:m="http://schemas.openxmlformats.org/officeDocument/2006/math">
                    <m:sSup>
                      <m:sSupPr>
                        <m:ctrlPr>
                          <a:rPr lang="en-US" i="1">
                            <a:latin typeface="Cambria Math" panose="02040503050406030204" pitchFamily="18" charset="0"/>
                          </a:rPr>
                        </m:ctrlPr>
                      </m:sSupPr>
                      <m:e>
                        <m:r>
                          <a:rPr lang="en-US" i="1">
                            <a:latin typeface="Cambria Math"/>
                          </a:rPr>
                          <m:t>10</m:t>
                        </m:r>
                      </m:e>
                      <m:sup>
                        <m:r>
                          <a:rPr lang="en-US" i="1">
                            <a:latin typeface="Cambria Math"/>
                          </a:rPr>
                          <m:t>−50</m:t>
                        </m:r>
                      </m:sup>
                    </m:sSup>
                  </m:oMath>
                </a14:m>
                <a:r>
                  <a:rPr lang="en-US" dirty="0"/>
                  <a:t> higher than normal</a:t>
                </a:r>
              </a:p>
              <a:p>
                <a:pPr lvl="1"/>
                <a:r>
                  <a:rPr lang="en-US" dirty="0"/>
                  <a:t>Do we care about </a:t>
                </a:r>
                <a14:m>
                  <m:oMath xmlns:m="http://schemas.openxmlformats.org/officeDocument/2006/math">
                    <m:sSup>
                      <m:sSupPr>
                        <m:ctrlPr>
                          <a:rPr lang="en-US" i="1">
                            <a:latin typeface="Cambria Math" panose="02040503050406030204" pitchFamily="18" charset="0"/>
                          </a:rPr>
                        </m:ctrlPr>
                      </m:sSupPr>
                      <m:e>
                        <m:r>
                          <a:rPr lang="en-US" i="1">
                            <a:latin typeface="Cambria Math"/>
                          </a:rPr>
                          <m:t>10</m:t>
                        </m:r>
                      </m:e>
                      <m:sup>
                        <m:r>
                          <a:rPr lang="en-US" i="1">
                            <a:latin typeface="Cambria Math"/>
                          </a:rPr>
                          <m:t>−50</m:t>
                        </m:r>
                      </m:sup>
                    </m:sSup>
                  </m:oMath>
                </a14:m>
                <a:r>
                  <a:rPr lang="en-US" dirty="0"/>
                  <a:t>?</a:t>
                </a:r>
              </a:p>
              <a:p>
                <a:r>
                  <a:rPr lang="en-US" dirty="0" smtClean="0"/>
                  <a:t>Use approximation…</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4343400"/>
              </a:xfrm>
              <a:blipFill rotWithShape="0">
                <a:blip r:embed="rId2"/>
                <a:stretch>
                  <a:fillRect l="-1704" t="-1823" b="-2104"/>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21AB1FB4-A518-4287-9BB3-7B729E3FFC3E}" type="slidenum">
              <a:rPr lang="en-US" altLang="en-US" smtClean="0"/>
              <a:pPr/>
              <a:t>8</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632" y="225227"/>
            <a:ext cx="838200" cy="995362"/>
          </a:xfrm>
          <a:prstGeom prst="rect">
            <a:avLst/>
          </a:prstGeom>
        </p:spPr>
      </p:pic>
      <p:pic>
        <p:nvPicPr>
          <p:cNvPr id="6" name="Picture 5"/>
          <p:cNvPicPr>
            <a:picLocks noChangeAspect="1"/>
          </p:cNvPicPr>
          <p:nvPr/>
        </p:nvPicPr>
        <p:blipFill>
          <a:blip r:embed="rId4"/>
          <a:stretch>
            <a:fillRect/>
          </a:stretch>
        </p:blipFill>
        <p:spPr>
          <a:xfrm>
            <a:off x="6437832" y="457200"/>
            <a:ext cx="914400" cy="914400"/>
          </a:xfrm>
          <a:prstGeom prst="rect">
            <a:avLst/>
          </a:prstGeom>
        </p:spPr>
      </p:pic>
      <p:grpSp>
        <p:nvGrpSpPr>
          <p:cNvPr id="7" name="Group 6"/>
          <p:cNvGrpSpPr/>
          <p:nvPr/>
        </p:nvGrpSpPr>
        <p:grpSpPr>
          <a:xfrm>
            <a:off x="4267200" y="5630788"/>
            <a:ext cx="2012135" cy="666750"/>
            <a:chOff x="2057400" y="4324350"/>
            <a:chExt cx="2012135" cy="666750"/>
          </a:xfrm>
        </p:grpSpPr>
        <p:cxnSp>
          <p:nvCxnSpPr>
            <p:cNvPr id="8" name="Straight Connector 7"/>
            <p:cNvCxnSpPr/>
            <p:nvPr/>
          </p:nvCxnSpPr>
          <p:spPr>
            <a:xfrm>
              <a:off x="2127988" y="4687343"/>
              <a:ext cx="1910612" cy="0"/>
            </a:xfrm>
            <a:prstGeom prst="line">
              <a:avLst/>
            </a:prstGeom>
            <a:ln w="50800" cmpd="sng"/>
          </p:spPr>
          <p:style>
            <a:lnRef idx="1">
              <a:schemeClr val="dk1"/>
            </a:lnRef>
            <a:fillRef idx="0">
              <a:schemeClr val="dk1"/>
            </a:fillRef>
            <a:effectRef idx="0">
              <a:schemeClr val="dk1"/>
            </a:effectRef>
            <a:fontRef idx="minor">
              <a:schemeClr val="tx1"/>
            </a:fontRef>
          </p:style>
        </p:cxnSp>
        <p:sp>
          <p:nvSpPr>
            <p:cNvPr id="9" name="Rectangle 8"/>
            <p:cNvSpPr/>
            <p:nvPr/>
          </p:nvSpPr>
          <p:spPr bwMode="auto">
            <a:xfrm>
              <a:off x="2127988" y="4324350"/>
              <a:ext cx="195960" cy="36299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2372938" y="4324350"/>
              <a:ext cx="195960" cy="36299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2617889" y="4324350"/>
              <a:ext cx="195960" cy="36299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2862839" y="4324350"/>
              <a:ext cx="195960" cy="36299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3107789" y="4324350"/>
              <a:ext cx="195960" cy="36299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3352739" y="4324350"/>
              <a:ext cx="195960" cy="36299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3597690" y="4324350"/>
              <a:ext cx="187793" cy="36299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3842640" y="4324350"/>
              <a:ext cx="195960" cy="36299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17" name="Group 16"/>
            <p:cNvGrpSpPr/>
            <p:nvPr/>
          </p:nvGrpSpPr>
          <p:grpSpPr>
            <a:xfrm>
              <a:off x="2057400" y="4683323"/>
              <a:ext cx="2012135" cy="307777"/>
              <a:chOff x="914400" y="4705350"/>
              <a:chExt cx="3095947" cy="307777"/>
            </a:xfrm>
          </p:grpSpPr>
          <p:sp>
            <p:nvSpPr>
              <p:cNvPr id="18" name="TextBox 17"/>
              <p:cNvSpPr txBox="1"/>
              <p:nvPr/>
            </p:nvSpPr>
            <p:spPr>
              <a:xfrm>
                <a:off x="914400" y="4705350"/>
                <a:ext cx="437053" cy="307777"/>
              </a:xfrm>
              <a:prstGeom prst="rect">
                <a:avLst/>
              </a:prstGeom>
              <a:noFill/>
            </p:spPr>
            <p:txBody>
              <a:bodyPr wrap="none" rtlCol="0">
                <a:spAutoFit/>
              </a:bodyPr>
              <a:lstStyle/>
              <a:p>
                <a:r>
                  <a:rPr lang="en-US" sz="1400" dirty="0">
                    <a:solidFill>
                      <a:schemeClr val="bg1"/>
                    </a:solidFill>
                  </a:rPr>
                  <a:t>1</a:t>
                </a:r>
              </a:p>
            </p:txBody>
          </p:sp>
          <p:sp>
            <p:nvSpPr>
              <p:cNvPr id="19" name="TextBox 18"/>
              <p:cNvSpPr txBox="1"/>
              <p:nvPr/>
            </p:nvSpPr>
            <p:spPr>
              <a:xfrm>
                <a:off x="1287294" y="4705350"/>
                <a:ext cx="437053" cy="307777"/>
              </a:xfrm>
              <a:prstGeom prst="rect">
                <a:avLst/>
              </a:prstGeom>
              <a:noFill/>
            </p:spPr>
            <p:txBody>
              <a:bodyPr wrap="none" rtlCol="0">
                <a:spAutoFit/>
              </a:bodyPr>
              <a:lstStyle/>
              <a:p>
                <a:r>
                  <a:rPr lang="en-US" sz="1400" dirty="0">
                    <a:solidFill>
                      <a:schemeClr val="bg1"/>
                    </a:solidFill>
                  </a:rPr>
                  <a:t>2</a:t>
                </a:r>
              </a:p>
            </p:txBody>
          </p:sp>
          <p:sp>
            <p:nvSpPr>
              <p:cNvPr id="20" name="TextBox 19"/>
              <p:cNvSpPr txBox="1"/>
              <p:nvPr/>
            </p:nvSpPr>
            <p:spPr>
              <a:xfrm>
                <a:off x="1676400" y="4705350"/>
                <a:ext cx="437053" cy="307777"/>
              </a:xfrm>
              <a:prstGeom prst="rect">
                <a:avLst/>
              </a:prstGeom>
              <a:noFill/>
            </p:spPr>
            <p:txBody>
              <a:bodyPr wrap="none" rtlCol="0">
                <a:spAutoFit/>
              </a:bodyPr>
              <a:lstStyle/>
              <a:p>
                <a:r>
                  <a:rPr lang="en-US" sz="1400" dirty="0">
                    <a:solidFill>
                      <a:schemeClr val="bg1"/>
                    </a:solidFill>
                  </a:rPr>
                  <a:t>3</a:t>
                </a:r>
              </a:p>
            </p:txBody>
          </p:sp>
          <p:sp>
            <p:nvSpPr>
              <p:cNvPr id="21" name="TextBox 20"/>
              <p:cNvSpPr txBox="1"/>
              <p:nvPr/>
            </p:nvSpPr>
            <p:spPr>
              <a:xfrm>
                <a:off x="2057400" y="4705350"/>
                <a:ext cx="437053" cy="307777"/>
              </a:xfrm>
              <a:prstGeom prst="rect">
                <a:avLst/>
              </a:prstGeom>
              <a:noFill/>
            </p:spPr>
            <p:txBody>
              <a:bodyPr wrap="none" rtlCol="0">
                <a:spAutoFit/>
              </a:bodyPr>
              <a:lstStyle/>
              <a:p>
                <a:r>
                  <a:rPr lang="en-US" sz="1400" dirty="0">
                    <a:solidFill>
                      <a:schemeClr val="bg1"/>
                    </a:solidFill>
                  </a:rPr>
                  <a:t>4</a:t>
                </a:r>
              </a:p>
            </p:txBody>
          </p:sp>
          <p:sp>
            <p:nvSpPr>
              <p:cNvPr id="22" name="TextBox 21"/>
              <p:cNvSpPr txBox="1"/>
              <p:nvPr/>
            </p:nvSpPr>
            <p:spPr>
              <a:xfrm>
                <a:off x="2438399" y="4705350"/>
                <a:ext cx="437053" cy="307777"/>
              </a:xfrm>
              <a:prstGeom prst="rect">
                <a:avLst/>
              </a:prstGeom>
              <a:noFill/>
            </p:spPr>
            <p:txBody>
              <a:bodyPr wrap="none" rtlCol="0">
                <a:spAutoFit/>
              </a:bodyPr>
              <a:lstStyle/>
              <a:p>
                <a:r>
                  <a:rPr lang="en-US" sz="1400" dirty="0">
                    <a:solidFill>
                      <a:schemeClr val="bg1"/>
                    </a:solidFill>
                  </a:rPr>
                  <a:t>5</a:t>
                </a:r>
              </a:p>
            </p:txBody>
          </p:sp>
          <p:sp>
            <p:nvSpPr>
              <p:cNvPr id="23" name="TextBox 22"/>
              <p:cNvSpPr txBox="1"/>
              <p:nvPr/>
            </p:nvSpPr>
            <p:spPr>
              <a:xfrm>
                <a:off x="2811294" y="4705350"/>
                <a:ext cx="437053" cy="307777"/>
              </a:xfrm>
              <a:prstGeom prst="rect">
                <a:avLst/>
              </a:prstGeom>
              <a:noFill/>
            </p:spPr>
            <p:txBody>
              <a:bodyPr wrap="none" rtlCol="0">
                <a:spAutoFit/>
              </a:bodyPr>
              <a:lstStyle/>
              <a:p>
                <a:r>
                  <a:rPr lang="en-US" sz="1400" dirty="0">
                    <a:solidFill>
                      <a:schemeClr val="bg1"/>
                    </a:solidFill>
                  </a:rPr>
                  <a:t>6</a:t>
                </a:r>
              </a:p>
            </p:txBody>
          </p:sp>
          <p:sp>
            <p:nvSpPr>
              <p:cNvPr id="24" name="TextBox 23"/>
              <p:cNvSpPr txBox="1"/>
              <p:nvPr/>
            </p:nvSpPr>
            <p:spPr>
              <a:xfrm>
                <a:off x="3192293" y="4705350"/>
                <a:ext cx="437053" cy="307777"/>
              </a:xfrm>
              <a:prstGeom prst="rect">
                <a:avLst/>
              </a:prstGeom>
              <a:noFill/>
            </p:spPr>
            <p:txBody>
              <a:bodyPr wrap="none" rtlCol="0">
                <a:spAutoFit/>
              </a:bodyPr>
              <a:lstStyle/>
              <a:p>
                <a:r>
                  <a:rPr lang="en-US" sz="1400" dirty="0">
                    <a:solidFill>
                      <a:schemeClr val="bg1"/>
                    </a:solidFill>
                  </a:rPr>
                  <a:t>7</a:t>
                </a:r>
              </a:p>
            </p:txBody>
          </p:sp>
          <p:sp>
            <p:nvSpPr>
              <p:cNvPr id="25" name="TextBox 24"/>
              <p:cNvSpPr txBox="1"/>
              <p:nvPr/>
            </p:nvSpPr>
            <p:spPr>
              <a:xfrm>
                <a:off x="3573294" y="4705350"/>
                <a:ext cx="437053" cy="307777"/>
              </a:xfrm>
              <a:prstGeom prst="rect">
                <a:avLst/>
              </a:prstGeom>
              <a:noFill/>
            </p:spPr>
            <p:txBody>
              <a:bodyPr wrap="none" rtlCol="0">
                <a:spAutoFit/>
              </a:bodyPr>
              <a:lstStyle/>
              <a:p>
                <a:r>
                  <a:rPr lang="en-US" sz="1400" dirty="0">
                    <a:solidFill>
                      <a:schemeClr val="bg1"/>
                    </a:solidFill>
                  </a:rPr>
                  <a:t>8</a:t>
                </a:r>
              </a:p>
            </p:txBody>
          </p:sp>
        </p:grpSp>
      </p:grpSp>
    </p:spTree>
    <p:extLst>
      <p:ext uri="{BB962C8B-B14F-4D97-AF65-F5344CB8AC3E}">
        <p14:creationId xmlns:p14="http://schemas.microsoft.com/office/powerpoint/2010/main" val="398010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Approximation: total variation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r>
                  <a:rPr lang="en-US" dirty="0" smtClean="0"/>
                  <a:t>Goal: distinguish between</a:t>
                </a:r>
              </a:p>
              <a:p>
                <a:pPr lvl="1"/>
                <a:r>
                  <a:rPr lang="en-US" dirty="0" smtClean="0"/>
                  <a:t>exactly uniform</a:t>
                </a:r>
              </a:p>
              <a:p>
                <a:pPr lvl="1"/>
                <a:r>
                  <a:rPr lang="en-US" i="1" dirty="0"/>
                  <a:t>s</a:t>
                </a:r>
                <a:r>
                  <a:rPr lang="en-US" i="1" dirty="0" smtClean="0"/>
                  <a:t>ufficiently </a:t>
                </a:r>
                <a:r>
                  <a:rPr lang="en-US" i="1" dirty="0"/>
                  <a:t>non-uniform</a:t>
                </a:r>
                <a:r>
                  <a:rPr lang="en-US" dirty="0"/>
                  <a:t>:</a:t>
                </a:r>
              </a:p>
              <a:p>
                <a:pPr lvl="2"/>
                <a14:m>
                  <m:oMath xmlns:m="http://schemas.openxmlformats.org/officeDocument/2006/math">
                    <m:r>
                      <a:rPr lang="en-US" i="1" dirty="0">
                        <a:solidFill>
                          <a:srgbClr val="C00000"/>
                        </a:solidFill>
                        <a:latin typeface="Cambria Math" panose="02040503050406030204" pitchFamily="18" charset="0"/>
                        <a:sym typeface="Symbol"/>
                      </a:rPr>
                      <m:t></m:t>
                    </m:r>
                  </m:oMath>
                </a14:m>
                <a:r>
                  <a:rPr lang="en-US" dirty="0" smtClean="0">
                    <a:sym typeface="Symbol"/>
                  </a:rPr>
                  <a:t>-far: </a:t>
                </a:r>
                <a14:m>
                  <m:oMath xmlns:m="http://schemas.openxmlformats.org/officeDocument/2006/math">
                    <m:r>
                      <m:rPr>
                        <m:lit/>
                      </m:rP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𝐷</m:t>
                    </m:r>
                    <m:r>
                      <a:rPr lang="en-US" b="0" i="1" smtClean="0">
                        <a:latin typeface="Cambria Math" panose="02040503050406030204" pitchFamily="18" charset="0"/>
                        <a:sym typeface="Symbol"/>
                      </a:rPr>
                      <m:t>−</m:t>
                    </m:r>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𝑈</m:t>
                        </m:r>
                      </m:e>
                      <m:sub>
                        <m:r>
                          <a:rPr lang="en-US" b="0" i="1" smtClean="0">
                            <a:latin typeface="Cambria Math" panose="02040503050406030204" pitchFamily="18" charset="0"/>
                            <a:sym typeface="Symbol"/>
                          </a:rPr>
                          <m:t>𝑛</m:t>
                        </m:r>
                      </m:sub>
                    </m:sSub>
                    <m:r>
                      <m:rPr>
                        <m:lit/>
                      </m:rPr>
                      <a:rPr lang="en-US" b="0" i="1" smtClean="0">
                        <a:latin typeface="Cambria Math" panose="02040503050406030204" pitchFamily="18" charset="0"/>
                        <a:sym typeface="Symbol"/>
                      </a:rPr>
                      <m:t>|</m:t>
                    </m:r>
                    <m:sSub>
                      <m:sSubPr>
                        <m:ctrlPr>
                          <a:rPr lang="en-US" b="0" i="1" smtClean="0">
                            <a:latin typeface="Cambria Math" panose="02040503050406030204" pitchFamily="18" charset="0"/>
                            <a:sym typeface="Symbol"/>
                          </a:rPr>
                        </m:ctrlPr>
                      </m:sSubPr>
                      <m:e>
                        <m:r>
                          <m:rPr>
                            <m:lit/>
                          </m:rPr>
                          <a:rPr lang="en-US" b="0" i="1" smtClean="0">
                            <a:latin typeface="Cambria Math" panose="02040503050406030204" pitchFamily="18" charset="0"/>
                            <a:sym typeface="Symbol"/>
                          </a:rPr>
                          <m:t>|</m:t>
                        </m:r>
                      </m:e>
                      <m:sub>
                        <m:r>
                          <a:rPr lang="en-US" b="0" i="1" smtClean="0">
                            <a:latin typeface="Cambria Math" panose="02040503050406030204" pitchFamily="18" charset="0"/>
                            <a:sym typeface="Symbol"/>
                          </a:rPr>
                          <m:t>1</m:t>
                        </m:r>
                      </m:sub>
                    </m:sSub>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𝜖</m:t>
                    </m:r>
                  </m:oMath>
                </a14:m>
                <a:endParaRPr lang="en-US" dirty="0" smtClean="0">
                  <a:sym typeface="Symbol"/>
                </a:endParaRPr>
              </a:p>
              <a:p>
                <a:r>
                  <a:rPr lang="en-US" dirty="0" smtClean="0">
                    <a:sym typeface="Symbol"/>
                  </a:rPr>
                  <a:t>Why </a:t>
                </a:r>
                <a14:m>
                  <m:oMath xmlns:m="http://schemas.openxmlformats.org/officeDocument/2006/math">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ℓ</m:t>
                        </m:r>
                      </m:e>
                      <m:sub>
                        <m:r>
                          <a:rPr lang="en-US" b="0" i="1" smtClean="0">
                            <a:latin typeface="Cambria Math" panose="02040503050406030204" pitchFamily="18" charset="0"/>
                            <a:sym typeface="Symbol"/>
                          </a:rPr>
                          <m:t>1</m:t>
                        </m:r>
                      </m:sub>
                    </m:sSub>
                  </m:oMath>
                </a14:m>
                <a:r>
                  <a:rPr lang="en-US" dirty="0" smtClean="0">
                    <a:sym typeface="Symbol"/>
                  </a:rPr>
                  <a:t> distance?</a:t>
                </a:r>
              </a:p>
              <a:p>
                <a:pPr lvl="1"/>
                <a:r>
                  <a:rPr lang="en-US" dirty="0" smtClean="0">
                    <a:sym typeface="Symbol"/>
                  </a:rPr>
                  <a:t>Equivalent to </a:t>
                </a:r>
                <a:r>
                  <a:rPr lang="en-US" dirty="0" smtClean="0">
                    <a:solidFill>
                      <a:srgbClr val="C00000"/>
                    </a:solidFill>
                    <a:sym typeface="Symbol"/>
                  </a:rPr>
                  <a:t>Total Variation</a:t>
                </a:r>
                <a:r>
                  <a:rPr lang="en-US" dirty="0" smtClean="0">
                    <a:sym typeface="Symbol"/>
                  </a:rPr>
                  <a:t> distance:</a:t>
                </a:r>
              </a:p>
              <a:p>
                <a:pPr lvl="1"/>
                <a:r>
                  <a:rPr lang="en-US" dirty="0" smtClean="0">
                    <a:sym typeface="Symbol"/>
                  </a:rPr>
                  <a:t>How to distinguish distributions </a:t>
                </a:r>
                <a14:m>
                  <m:oMath xmlns:m="http://schemas.openxmlformats.org/officeDocument/2006/math">
                    <m:r>
                      <a:rPr lang="en-US" b="0" i="1" smtClean="0">
                        <a:solidFill>
                          <a:srgbClr val="C00000"/>
                        </a:solidFill>
                        <a:latin typeface="Cambria Math" panose="02040503050406030204" pitchFamily="18" charset="0"/>
                        <a:sym typeface="Symbol"/>
                      </a:rPr>
                      <m:t>𝐴</m:t>
                    </m:r>
                    <m:r>
                      <a:rPr lang="en-US" b="0" i="1" smtClean="0">
                        <a:solidFill>
                          <a:srgbClr val="C00000"/>
                        </a:solidFill>
                        <a:latin typeface="Cambria Math" panose="02040503050406030204" pitchFamily="18" charset="0"/>
                        <a:sym typeface="Symbol"/>
                      </a:rPr>
                      <m:t>,</m:t>
                    </m:r>
                    <m:r>
                      <a:rPr lang="en-US" b="0" i="1" smtClean="0">
                        <a:solidFill>
                          <a:srgbClr val="00B050"/>
                        </a:solidFill>
                        <a:latin typeface="Cambria Math" panose="02040503050406030204" pitchFamily="18" charset="0"/>
                        <a:sym typeface="Symbol"/>
                      </a:rPr>
                      <m:t>𝐵</m:t>
                    </m:r>
                  </m:oMath>
                </a14:m>
                <a:r>
                  <a:rPr lang="en-US" dirty="0" smtClean="0">
                    <a:sym typeface="Symbol"/>
                  </a:rPr>
                  <a:t> with 1 sample?</a:t>
                </a:r>
              </a:p>
              <a:p>
                <a:pPr lvl="2"/>
                <a:r>
                  <a:rPr lang="en-US" dirty="0">
                    <a:sym typeface="Symbol"/>
                  </a:rPr>
                  <a:t>a</a:t>
                </a:r>
                <a:r>
                  <a:rPr lang="en-US" dirty="0" smtClean="0">
                    <a:sym typeface="Symbol"/>
                  </a:rPr>
                  <a:t> test: is a set </a:t>
                </a:r>
                <a14:m>
                  <m:oMath xmlns:m="http://schemas.openxmlformats.org/officeDocument/2006/math">
                    <m:r>
                      <a:rPr lang="en-US" b="0" i="1" smtClean="0">
                        <a:latin typeface="Cambria Math" panose="02040503050406030204" pitchFamily="18" charset="0"/>
                        <a:sym typeface="Symbol"/>
                      </a:rPr>
                      <m:t>𝑇</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𝑛</m:t>
                    </m:r>
                    <m:r>
                      <a:rPr lang="en-US" b="0" i="1" smtClean="0">
                        <a:latin typeface="Cambria Math" panose="02040503050406030204" pitchFamily="18" charset="0"/>
                        <a:sym typeface="Symbol"/>
                      </a:rPr>
                      <m:t>]</m:t>
                    </m:r>
                  </m:oMath>
                </a14:m>
                <a:endParaRPr lang="en-US" dirty="0" smtClean="0">
                  <a:sym typeface="Symbol"/>
                </a:endParaRPr>
              </a:p>
              <a:p>
                <a:pPr lvl="2"/>
                <a:r>
                  <a:rPr lang="en-US" dirty="0" smtClean="0">
                    <a:sym typeface="Symbol"/>
                  </a:rPr>
                  <a:t>Check whether a sample </a:t>
                </a:r>
                <a14:m>
                  <m:oMath xmlns:m="http://schemas.openxmlformats.org/officeDocument/2006/math">
                    <m:r>
                      <a:rPr lang="en-US" b="0" i="1" smtClean="0">
                        <a:latin typeface="Cambria Math" panose="02040503050406030204" pitchFamily="18" charset="0"/>
                        <a:sym typeface="Symbol"/>
                      </a:rPr>
                      <m:t>𝑥</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𝑇</m:t>
                    </m:r>
                  </m:oMath>
                </a14:m>
                <a:endParaRPr lang="en-US" dirty="0" smtClean="0">
                  <a:sym typeface="Symbol"/>
                </a:endParaRPr>
              </a:p>
              <a:p>
                <a:pPr lvl="2"/>
                <a:r>
                  <a:rPr lang="en-US" dirty="0" smtClean="0">
                    <a:sym typeface="Symbol"/>
                  </a:rPr>
                  <a:t>Distinguishing probability: </a:t>
                </a:r>
                <a14:m>
                  <m:oMath xmlns:m="http://schemas.openxmlformats.org/officeDocument/2006/math">
                    <m:d>
                      <m:dPr>
                        <m:begChr m:val="|"/>
                        <m:endChr m:val="|"/>
                        <m:ctrlPr>
                          <a:rPr lang="en-US" b="0" i="1" smtClean="0">
                            <a:latin typeface="Cambria Math" panose="02040503050406030204" pitchFamily="18" charset="0"/>
                            <a:sym typeface="Symbol"/>
                          </a:rPr>
                        </m:ctrlPr>
                      </m:dPr>
                      <m:e>
                        <m:func>
                          <m:funcPr>
                            <m:ctrlPr>
                              <a:rPr lang="en-US" b="0" i="1" smtClean="0">
                                <a:latin typeface="Cambria Math" panose="02040503050406030204" pitchFamily="18" charset="0"/>
                                <a:sym typeface="Symbol"/>
                              </a:rPr>
                            </m:ctrlPr>
                          </m:funcPr>
                          <m:fName>
                            <m:limLow>
                              <m:limLowPr>
                                <m:ctrlPr>
                                  <a:rPr lang="en-US" b="0" i="1" smtClean="0">
                                    <a:latin typeface="Cambria Math" panose="02040503050406030204" pitchFamily="18" charset="0"/>
                                    <a:sym typeface="Symbol"/>
                                  </a:rPr>
                                </m:ctrlPr>
                              </m:limLowPr>
                              <m:e>
                                <m:r>
                                  <m:rPr>
                                    <m:sty m:val="p"/>
                                  </m:rPr>
                                  <a:rPr lang="en-US" b="0" i="0" smtClean="0">
                                    <a:latin typeface="Cambria Math" panose="02040503050406030204" pitchFamily="18" charset="0"/>
                                    <a:sym typeface="Symbol"/>
                                  </a:rPr>
                                  <m:t>Pr</m:t>
                                </m:r>
                              </m:e>
                              <m:lim>
                                <m:r>
                                  <a:rPr lang="en-US" b="0" i="1" smtClean="0">
                                    <a:solidFill>
                                      <a:srgbClr val="C00000"/>
                                    </a:solidFill>
                                    <a:latin typeface="Cambria Math" panose="02040503050406030204" pitchFamily="18" charset="0"/>
                                    <a:sym typeface="Symbol"/>
                                  </a:rPr>
                                  <m:t>𝐴</m:t>
                                </m:r>
                              </m:lim>
                            </m:limLow>
                          </m:fName>
                          <m:e>
                            <m:d>
                              <m:dPr>
                                <m:begChr m:val="["/>
                                <m:endChr m:val="]"/>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𝑥</m:t>
                                </m:r>
                                <m:r>
                                  <a:rPr lang="en-US" b="0" i="1" smtClean="0">
                                    <a:latin typeface="Cambria Math" panose="02040503050406030204" pitchFamily="18" charset="0"/>
                                    <a:sym typeface="Symbol"/>
                                  </a:rPr>
                                  <m:t>∈ </m:t>
                                </m:r>
                                <m:r>
                                  <a:rPr lang="en-US" b="0" i="1" smtClean="0">
                                    <a:latin typeface="Cambria Math" panose="02040503050406030204" pitchFamily="18" charset="0"/>
                                    <a:sym typeface="Symbol"/>
                                  </a:rPr>
                                  <m:t>𝑇</m:t>
                                </m:r>
                              </m:e>
                            </m:d>
                          </m:e>
                        </m:func>
                        <m:r>
                          <a:rPr lang="en-US" b="0" i="1" smtClean="0">
                            <a:latin typeface="Cambria Math" panose="02040503050406030204" pitchFamily="18" charset="0"/>
                            <a:sym typeface="Symbol"/>
                          </a:rPr>
                          <m:t>−</m:t>
                        </m:r>
                        <m:func>
                          <m:funcPr>
                            <m:ctrlPr>
                              <a:rPr lang="en-US" b="0" i="1" smtClean="0">
                                <a:latin typeface="Cambria Math" panose="02040503050406030204" pitchFamily="18" charset="0"/>
                                <a:sym typeface="Symbol"/>
                              </a:rPr>
                            </m:ctrlPr>
                          </m:funcPr>
                          <m:fName>
                            <m:limLow>
                              <m:limLowPr>
                                <m:ctrlPr>
                                  <a:rPr lang="en-US" b="0" i="1" smtClean="0">
                                    <a:latin typeface="Cambria Math" panose="02040503050406030204" pitchFamily="18" charset="0"/>
                                    <a:sym typeface="Symbol"/>
                                  </a:rPr>
                                </m:ctrlPr>
                              </m:limLowPr>
                              <m:e>
                                <m:r>
                                  <m:rPr>
                                    <m:sty m:val="p"/>
                                  </m:rPr>
                                  <a:rPr lang="en-US" b="0" i="0" smtClean="0">
                                    <a:latin typeface="Cambria Math" panose="02040503050406030204" pitchFamily="18" charset="0"/>
                                    <a:sym typeface="Symbol"/>
                                  </a:rPr>
                                  <m:t>Pr</m:t>
                                </m:r>
                              </m:e>
                              <m:lim>
                                <m:r>
                                  <a:rPr lang="en-US" b="0" i="1" smtClean="0">
                                    <a:solidFill>
                                      <a:srgbClr val="00B050"/>
                                    </a:solidFill>
                                    <a:latin typeface="Cambria Math" panose="02040503050406030204" pitchFamily="18" charset="0"/>
                                    <a:sym typeface="Symbol"/>
                                  </a:rPr>
                                  <m:t>𝐵</m:t>
                                </m:r>
                              </m:lim>
                            </m:limLow>
                          </m:fName>
                          <m:e>
                            <m:d>
                              <m:dPr>
                                <m:begChr m:val="["/>
                                <m:endChr m:val="]"/>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𝑥</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𝑇</m:t>
                                </m:r>
                              </m:e>
                            </m:d>
                          </m:e>
                        </m:func>
                      </m:e>
                    </m:d>
                  </m:oMath>
                </a14:m>
                <a:endParaRPr lang="en-US" dirty="0" smtClean="0">
                  <a:sym typeface="Symbol"/>
                </a:endParaRPr>
              </a:p>
              <a:p>
                <a:pPr lvl="2"/>
                <a:r>
                  <a:rPr lang="en-US" dirty="0" smtClean="0">
                    <a:sym typeface="Symbol"/>
                  </a:rPr>
                  <a:t>We want the best such test:</a:t>
                </a:r>
              </a:p>
              <a:p>
                <a:pPr marL="9144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Symbol"/>
                        </a:rPr>
                        <m:t>𝑇𝑉</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𝐴</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𝐵</m:t>
                          </m:r>
                        </m:e>
                      </m:d>
                      <m:r>
                        <a:rPr lang="en-US" b="0" i="1" smtClean="0">
                          <a:latin typeface="Cambria Math" panose="02040503050406030204" pitchFamily="18" charset="0"/>
                          <a:sym typeface="Symbol"/>
                        </a:rPr>
                        <m:t>=</m:t>
                      </m:r>
                      <m:limLow>
                        <m:limLowPr>
                          <m:ctrlPr>
                            <a:rPr lang="en-US" b="0" i="1" smtClean="0">
                              <a:latin typeface="Cambria Math" panose="02040503050406030204" pitchFamily="18" charset="0"/>
                              <a:sym typeface="Symbol"/>
                            </a:rPr>
                          </m:ctrlPr>
                        </m:limLowPr>
                        <m:e>
                          <m:r>
                            <m:rPr>
                              <m:sty m:val="p"/>
                            </m:rPr>
                            <a:rPr lang="en-US" b="0" i="0" smtClean="0">
                              <a:latin typeface="Cambria Math" panose="02040503050406030204" pitchFamily="18" charset="0"/>
                              <a:sym typeface="Symbol"/>
                            </a:rPr>
                            <m:t>max</m:t>
                          </m:r>
                        </m:e>
                        <m:lim>
                          <m:r>
                            <a:rPr lang="en-US" b="0" i="1" smtClean="0">
                              <a:latin typeface="Cambria Math" panose="02040503050406030204" pitchFamily="18" charset="0"/>
                              <a:sym typeface="Symbol"/>
                            </a:rPr>
                            <m:t>𝑇</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𝑛</m:t>
                          </m:r>
                          <m:r>
                            <a:rPr lang="en-US" b="0" i="1" smtClean="0">
                              <a:latin typeface="Cambria Math" panose="02040503050406030204" pitchFamily="18" charset="0"/>
                              <a:sym typeface="Symbol"/>
                            </a:rPr>
                            <m:t>]</m:t>
                          </m:r>
                        </m:lim>
                      </m:limLow>
                      <m:d>
                        <m:dPr>
                          <m:begChr m:val="|"/>
                          <m:endChr m:val="|"/>
                          <m:ctrlPr>
                            <a:rPr lang="en-US" i="1">
                              <a:latin typeface="Cambria Math" panose="02040503050406030204" pitchFamily="18" charset="0"/>
                              <a:sym typeface="Symbol"/>
                            </a:rPr>
                          </m:ctrlPr>
                        </m:dPr>
                        <m:e>
                          <m:func>
                            <m:funcPr>
                              <m:ctrlPr>
                                <a:rPr lang="en-US" i="1">
                                  <a:latin typeface="Cambria Math" panose="02040503050406030204" pitchFamily="18" charset="0"/>
                                  <a:sym typeface="Symbol"/>
                                </a:rPr>
                              </m:ctrlPr>
                            </m:funcPr>
                            <m:fName>
                              <m:limLow>
                                <m:limLowPr>
                                  <m:ctrlPr>
                                    <a:rPr lang="en-US" i="1">
                                      <a:latin typeface="Cambria Math" panose="02040503050406030204" pitchFamily="18" charset="0"/>
                                      <a:sym typeface="Symbol"/>
                                    </a:rPr>
                                  </m:ctrlPr>
                                </m:limLowPr>
                                <m:e>
                                  <m:r>
                                    <m:rPr>
                                      <m:sty m:val="p"/>
                                    </m:rPr>
                                    <a:rPr lang="en-US">
                                      <a:latin typeface="Cambria Math" panose="02040503050406030204" pitchFamily="18" charset="0"/>
                                      <a:sym typeface="Symbol"/>
                                    </a:rPr>
                                    <m:t>Pr</m:t>
                                  </m:r>
                                </m:e>
                                <m:lim>
                                  <m:r>
                                    <a:rPr lang="en-US" i="1">
                                      <a:solidFill>
                                        <a:srgbClr val="C00000"/>
                                      </a:solidFill>
                                      <a:latin typeface="Cambria Math" panose="02040503050406030204" pitchFamily="18" charset="0"/>
                                      <a:sym typeface="Symbol"/>
                                    </a:rPr>
                                    <m:t>𝐴</m:t>
                                  </m:r>
                                </m:lim>
                              </m:limLow>
                            </m:fName>
                            <m:e>
                              <m:d>
                                <m:dPr>
                                  <m:begChr m:val="["/>
                                  <m:endChr m:val="]"/>
                                  <m:ctrlPr>
                                    <a:rPr lang="en-US" i="1">
                                      <a:latin typeface="Cambria Math" panose="02040503050406030204" pitchFamily="18" charset="0"/>
                                      <a:sym typeface="Symbol"/>
                                    </a:rPr>
                                  </m:ctrlPr>
                                </m:dPr>
                                <m:e>
                                  <m:r>
                                    <a:rPr lang="en-US" i="1">
                                      <a:latin typeface="Cambria Math" panose="02040503050406030204" pitchFamily="18" charset="0"/>
                                      <a:sym typeface="Symbol"/>
                                    </a:rPr>
                                    <m:t>𝑥</m:t>
                                  </m:r>
                                  <m:r>
                                    <a:rPr lang="en-US" i="1">
                                      <a:latin typeface="Cambria Math" panose="02040503050406030204" pitchFamily="18" charset="0"/>
                                      <a:sym typeface="Symbol"/>
                                    </a:rPr>
                                    <m:t>∈ </m:t>
                                  </m:r>
                                  <m:r>
                                    <a:rPr lang="en-US" i="1">
                                      <a:latin typeface="Cambria Math" panose="02040503050406030204" pitchFamily="18" charset="0"/>
                                      <a:sym typeface="Symbol"/>
                                    </a:rPr>
                                    <m:t>𝑇</m:t>
                                  </m:r>
                                </m:e>
                              </m:d>
                            </m:e>
                          </m:func>
                          <m:r>
                            <a:rPr lang="en-US" i="1">
                              <a:latin typeface="Cambria Math" panose="02040503050406030204" pitchFamily="18" charset="0"/>
                              <a:sym typeface="Symbol"/>
                            </a:rPr>
                            <m:t>−</m:t>
                          </m:r>
                          <m:func>
                            <m:funcPr>
                              <m:ctrlPr>
                                <a:rPr lang="en-US" i="1">
                                  <a:latin typeface="Cambria Math" panose="02040503050406030204" pitchFamily="18" charset="0"/>
                                  <a:sym typeface="Symbol"/>
                                </a:rPr>
                              </m:ctrlPr>
                            </m:funcPr>
                            <m:fName>
                              <m:limLow>
                                <m:limLowPr>
                                  <m:ctrlPr>
                                    <a:rPr lang="en-US" i="1">
                                      <a:latin typeface="Cambria Math" panose="02040503050406030204" pitchFamily="18" charset="0"/>
                                      <a:sym typeface="Symbol"/>
                                    </a:rPr>
                                  </m:ctrlPr>
                                </m:limLowPr>
                                <m:e>
                                  <m:r>
                                    <m:rPr>
                                      <m:sty m:val="p"/>
                                    </m:rPr>
                                    <a:rPr lang="en-US">
                                      <a:latin typeface="Cambria Math" panose="02040503050406030204" pitchFamily="18" charset="0"/>
                                      <a:sym typeface="Symbol"/>
                                    </a:rPr>
                                    <m:t>Pr</m:t>
                                  </m:r>
                                </m:e>
                                <m:lim>
                                  <m:r>
                                    <a:rPr lang="en-US" i="1">
                                      <a:solidFill>
                                        <a:srgbClr val="00B050"/>
                                      </a:solidFill>
                                      <a:latin typeface="Cambria Math" panose="02040503050406030204" pitchFamily="18" charset="0"/>
                                      <a:sym typeface="Symbol"/>
                                    </a:rPr>
                                    <m:t>𝐵</m:t>
                                  </m:r>
                                </m:lim>
                              </m:limLow>
                            </m:fName>
                            <m:e>
                              <m:d>
                                <m:dPr>
                                  <m:begChr m:val="["/>
                                  <m:endChr m:val="]"/>
                                  <m:ctrlPr>
                                    <a:rPr lang="en-US" i="1">
                                      <a:latin typeface="Cambria Math" panose="02040503050406030204" pitchFamily="18" charset="0"/>
                                      <a:sym typeface="Symbol"/>
                                    </a:rPr>
                                  </m:ctrlPr>
                                </m:dPr>
                                <m:e>
                                  <m:r>
                                    <a:rPr lang="en-US" i="1">
                                      <a:latin typeface="Cambria Math" panose="02040503050406030204" pitchFamily="18" charset="0"/>
                                      <a:sym typeface="Symbol"/>
                                    </a:rPr>
                                    <m:t>𝑥</m:t>
                                  </m:r>
                                  <m:r>
                                    <a:rPr lang="en-US" i="1">
                                      <a:latin typeface="Cambria Math" panose="02040503050406030204" pitchFamily="18" charset="0"/>
                                      <a:sym typeface="Symbol"/>
                                    </a:rPr>
                                    <m:t>∈</m:t>
                                  </m:r>
                                  <m:r>
                                    <a:rPr lang="en-US" i="1">
                                      <a:latin typeface="Cambria Math" panose="02040503050406030204" pitchFamily="18" charset="0"/>
                                      <a:sym typeface="Symbol"/>
                                    </a:rPr>
                                    <m:t>𝑇</m:t>
                                  </m:r>
                                </m:e>
                              </m:d>
                            </m:e>
                          </m:func>
                        </m:e>
                      </m:d>
                    </m:oMath>
                  </m:oMathPara>
                </a14:m>
                <a:endParaRPr lang="en-US" dirty="0" smtClean="0">
                  <a:sym typeface="Symbol"/>
                </a:endParaRPr>
              </a:p>
              <a:p>
                <a:pPr lvl="1"/>
                <a:r>
                  <a:rPr lang="en-US" dirty="0" smtClean="0">
                    <a:solidFill>
                      <a:srgbClr val="0070C0"/>
                    </a:solidFill>
                    <a:sym typeface="Symbol"/>
                  </a:rPr>
                  <a:t>Claim:</a:t>
                </a:r>
                <a:r>
                  <a:rPr lang="en-US" dirty="0" smtClean="0">
                    <a:sym typeface="Symbol"/>
                  </a:rPr>
                  <a:t> </a:t>
                </a:r>
                <a14:m>
                  <m:oMath xmlns:m="http://schemas.openxmlformats.org/officeDocument/2006/math">
                    <m:r>
                      <a:rPr lang="en-US" b="0" i="1" smtClean="0">
                        <a:latin typeface="Cambria Math" panose="02040503050406030204" pitchFamily="18" charset="0"/>
                        <a:sym typeface="Symbol"/>
                      </a:rPr>
                      <m:t>𝑇𝑉</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𝐴</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𝐵</m:t>
                        </m:r>
                      </m:e>
                    </m:d>
                    <m:r>
                      <a:rPr lang="en-US" b="0" i="1" smtClean="0">
                        <a:latin typeface="Cambria Math" panose="02040503050406030204" pitchFamily="18" charset="0"/>
                        <a:sym typeface="Symbol"/>
                      </a:rPr>
                      <m:t>=</m:t>
                    </m:r>
                    <m:f>
                      <m:fPr>
                        <m:ctrlPr>
                          <a:rPr lang="en-US" b="0" i="1" smtClean="0">
                            <a:latin typeface="Cambria Math" panose="02040503050406030204" pitchFamily="18" charset="0"/>
                            <a:sym typeface="Symbol"/>
                          </a:rPr>
                        </m:ctrlPr>
                      </m:fPr>
                      <m:num>
                        <m:r>
                          <a:rPr lang="en-US" b="0" i="1" smtClean="0">
                            <a:latin typeface="Cambria Math" panose="02040503050406030204" pitchFamily="18" charset="0"/>
                            <a:sym typeface="Symbol"/>
                          </a:rPr>
                          <m:t>1</m:t>
                        </m:r>
                      </m:num>
                      <m:den>
                        <m:r>
                          <a:rPr lang="en-US" b="0" i="1" smtClean="0">
                            <a:latin typeface="Cambria Math" panose="02040503050406030204" pitchFamily="18" charset="0"/>
                            <a:sym typeface="Symbol"/>
                          </a:rPr>
                          <m:t>2</m:t>
                        </m:r>
                      </m:den>
                    </m:f>
                    <m:r>
                      <m:rPr>
                        <m:lit/>
                      </m:rP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𝐴</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𝐵</m:t>
                    </m:r>
                    <m:r>
                      <m:rPr>
                        <m:lit/>
                      </m:rPr>
                      <a:rPr lang="en-US" b="0" i="1" smtClean="0">
                        <a:latin typeface="Cambria Math" panose="02040503050406030204" pitchFamily="18" charset="0"/>
                        <a:sym typeface="Symbol"/>
                      </a:rPr>
                      <m:t>|</m:t>
                    </m:r>
                    <m:sSub>
                      <m:sSubPr>
                        <m:ctrlPr>
                          <a:rPr lang="en-US" b="0" i="1" smtClean="0">
                            <a:latin typeface="Cambria Math" panose="02040503050406030204" pitchFamily="18" charset="0"/>
                            <a:sym typeface="Symbol"/>
                          </a:rPr>
                        </m:ctrlPr>
                      </m:sSubPr>
                      <m:e>
                        <m:r>
                          <m:rPr>
                            <m:lit/>
                          </m:rPr>
                          <a:rPr lang="en-US" b="0" i="1" smtClean="0">
                            <a:latin typeface="Cambria Math" panose="02040503050406030204" pitchFamily="18" charset="0"/>
                            <a:sym typeface="Symbol"/>
                          </a:rPr>
                          <m:t>|</m:t>
                        </m:r>
                      </m:e>
                      <m:sub>
                        <m:r>
                          <a:rPr lang="en-US" b="0" i="1" smtClean="0">
                            <a:latin typeface="Cambria Math" panose="02040503050406030204" pitchFamily="18" charset="0"/>
                            <a:sym typeface="Symbol"/>
                          </a:rPr>
                          <m:t>1</m:t>
                        </m:r>
                      </m:sub>
                    </m:sSub>
                  </m:oMath>
                </a14:m>
                <a:endParaRPr lang="en-US" dirty="0" smtClean="0">
                  <a:sym typeface="Symbol"/>
                </a:endParaRPr>
              </a:p>
              <a:p>
                <a:pPr marL="342900" lvl="2" indent="-342900"/>
                <a14:m>
                  <m:oMath xmlns:m="http://schemas.openxmlformats.org/officeDocument/2006/math">
                    <m:r>
                      <m:rPr>
                        <m:lit/>
                      </m:rPr>
                      <a:rPr lang="en-US" sz="3200" i="1">
                        <a:latin typeface="Cambria Math" panose="02040503050406030204" pitchFamily="18" charset="0"/>
                        <a:sym typeface="Symbol"/>
                      </a:rPr>
                      <m:t>||</m:t>
                    </m:r>
                    <m:r>
                      <a:rPr lang="en-US" sz="3200" i="1">
                        <a:latin typeface="Cambria Math" panose="02040503050406030204" pitchFamily="18" charset="0"/>
                        <a:sym typeface="Symbol"/>
                      </a:rPr>
                      <m:t>𝐷</m:t>
                    </m:r>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𝑈</m:t>
                        </m:r>
                      </m:e>
                      <m:sub>
                        <m:r>
                          <a:rPr lang="en-US" sz="3200" i="1">
                            <a:latin typeface="Cambria Math" panose="02040503050406030204" pitchFamily="18" charset="0"/>
                            <a:sym typeface="Symbol"/>
                          </a:rPr>
                          <m:t>𝑛</m:t>
                        </m:r>
                      </m:sub>
                    </m:sSub>
                    <m:r>
                      <m:rPr>
                        <m:lit/>
                      </m:rP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m:rPr>
                            <m:lit/>
                          </m:rPr>
                          <a:rPr lang="en-US" sz="3200" i="1">
                            <a:latin typeface="Cambria Math" panose="02040503050406030204" pitchFamily="18" charset="0"/>
                            <a:sym typeface="Symbol"/>
                          </a:rPr>
                          <m:t>|</m:t>
                        </m:r>
                      </m:e>
                      <m:sub>
                        <m:r>
                          <a:rPr lang="en-US" sz="3200" i="1">
                            <a:latin typeface="Cambria Math" panose="02040503050406030204" pitchFamily="18" charset="0"/>
                            <a:sym typeface="Symbol"/>
                          </a:rPr>
                          <m:t>1</m:t>
                        </m:r>
                      </m:sub>
                    </m:sSub>
                    <m:r>
                      <a:rPr lang="en-US" sz="3200" b="0" i="1" smtClean="0">
                        <a:latin typeface="Cambria Math" panose="02040503050406030204" pitchFamily="18" charset="0"/>
                        <a:sym typeface="Symbol"/>
                      </a:rPr>
                      <m:t>≤</m:t>
                    </m:r>
                    <m:r>
                      <a:rPr lang="en-US" sz="3200" i="1">
                        <a:latin typeface="Cambria Math" panose="02040503050406030204" pitchFamily="18" charset="0"/>
                        <a:sym typeface="Symbol"/>
                      </a:rPr>
                      <m:t>𝜖</m:t>
                    </m:r>
                  </m:oMath>
                </a14:m>
                <a:r>
                  <a:rPr lang="en-US" sz="3200" dirty="0" smtClean="0">
                    <a:sym typeface="Symbol"/>
                  </a:rPr>
                  <a:t> means:</a:t>
                </a:r>
                <a:endParaRPr lang="en-US" sz="3200" dirty="0">
                  <a:sym typeface="Symbol"/>
                </a:endParaRPr>
              </a:p>
              <a:p>
                <a:pPr lvl="1"/>
                <a:r>
                  <a:rPr lang="en-US" dirty="0" smtClean="0">
                    <a:sym typeface="Symbol"/>
                  </a:rPr>
                  <a:t>sampling </a:t>
                </a:r>
                <a:r>
                  <a:rPr lang="en-US" dirty="0">
                    <a:sym typeface="Symbol"/>
                  </a:rPr>
                  <a:t>up to ~</a:t>
                </a:r>
                <a14:m>
                  <m:oMath xmlns:m="http://schemas.openxmlformats.org/officeDocument/2006/math">
                    <m:r>
                      <a:rPr lang="en-US" i="1">
                        <a:solidFill>
                          <a:srgbClr val="C00000"/>
                        </a:solidFill>
                        <a:latin typeface="Cambria Math"/>
                        <a:sym typeface="Symbol"/>
                      </a:rPr>
                      <m:t>1/</m:t>
                    </m:r>
                  </m:oMath>
                </a14:m>
                <a:r>
                  <a:rPr lang="en-US" dirty="0"/>
                  <a:t> times nearly-equivalent to sampling from a uniform distribution</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5" t="-2202" r="-103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21AB1FB4-A518-4287-9BB3-7B729E3FFC3E}" type="slidenum">
              <a:rPr lang="en-US" altLang="en-US" smtClean="0"/>
              <a:pPr/>
              <a:t>9</a:t>
            </a:fld>
            <a:endParaRPr lang="en-US" altLang="en-US"/>
          </a:p>
        </p:txBody>
      </p:sp>
    </p:spTree>
    <p:extLst>
      <p:ext uri="{BB962C8B-B14F-4D97-AF65-F5344CB8AC3E}">
        <p14:creationId xmlns:p14="http://schemas.microsoft.com/office/powerpoint/2010/main" val="254344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5042</TotalTime>
  <Words>563</Words>
  <Application>Microsoft Office PowerPoint</Application>
  <PresentationFormat>On-screen Show (4:3)</PresentationFormat>
  <Paragraphs>267</Paragraphs>
  <Slides>15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ＭＳ Ｐゴシック</vt:lpstr>
      <vt:lpstr>Arial</vt:lpstr>
      <vt:lpstr>Calibri</vt:lpstr>
      <vt:lpstr>Cambria Math</vt:lpstr>
      <vt:lpstr>cmbx10</vt:lpstr>
      <vt:lpstr>Consolas</vt:lpstr>
      <vt:lpstr>Segoe</vt:lpstr>
      <vt:lpstr>Symbol</vt:lpstr>
      <vt:lpstr>Trebuchet MS</vt:lpstr>
      <vt:lpstr>Wingdings</vt:lpstr>
      <vt:lpstr>Office Theme</vt:lpstr>
      <vt:lpstr>Lecture 17: Sublinear-time algorithms</vt:lpstr>
      <vt:lpstr>Administrivia, Plan</vt:lpstr>
      <vt:lpstr>Embeddings of various metrics into ℓ_1</vt:lpstr>
      <vt:lpstr>Non-embeddability into ℓ_1</vt:lpstr>
      <vt:lpstr>PowerPoint Presentation</vt:lpstr>
      <vt:lpstr>Setup</vt:lpstr>
      <vt:lpstr>Two types of algorithms</vt:lpstr>
      <vt:lpstr>Distribution Testing</vt:lpstr>
      <vt:lpstr>Approximation: total variation</vt:lpstr>
      <vt:lpstr>Algorithm attempt</vt:lpstr>
      <vt:lpstr>Algorithm for Uniformity</vt:lpstr>
      <vt:lpstr>Algorithm intuition</vt:lpstr>
      <vt:lpstr>Analysis</vt:lpstr>
      <vt:lpstr>Analysis</vt:lpstr>
      <vt:lpstr>PowerPoint Presentation</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dc:creator>
  <cp:lastModifiedBy>andoni@mit.edu</cp:lastModifiedBy>
  <cp:revision>230</cp:revision>
  <dcterms:created xsi:type="dcterms:W3CDTF">2010-07-22T19:31:42Z</dcterms:created>
  <dcterms:modified xsi:type="dcterms:W3CDTF">2015-11-05T22:11:48Z</dcterms:modified>
</cp:coreProperties>
</file>