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2" r:id="rId10"/>
    <p:sldId id="264" r:id="rId11"/>
    <p:sldId id="273" r:id="rId12"/>
    <p:sldId id="266" r:id="rId13"/>
    <p:sldId id="265" r:id="rId14"/>
    <p:sldId id="269" r:id="rId15"/>
    <p:sldId id="270" r:id="rId16"/>
    <p:sldId id="267" r:id="rId17"/>
    <p:sldId id="271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  <a:srgbClr val="89CC40"/>
    <a:srgbClr val="D1E1FF"/>
    <a:srgbClr val="ABC7FF"/>
    <a:srgbClr val="8FB7FF"/>
    <a:srgbClr val="F7FAFF"/>
    <a:srgbClr val="E1EBFF"/>
    <a:srgbClr val="92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246" autoAdjust="0"/>
  </p:normalViewPr>
  <p:slideViewPr>
    <p:cSldViewPr>
      <p:cViewPr varScale="1">
        <p:scale>
          <a:sx n="62" d="100"/>
          <a:sy n="62" d="100"/>
        </p:scale>
        <p:origin x="-151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330A35-D89B-4AAA-8CE2-518F62CEEBC7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8E221B9B-0AD0-4158-B847-6666A3CD3405}">
      <dgm:prSet phldrT="[Text]"/>
      <dgm:spPr/>
      <dgm:t>
        <a:bodyPr/>
        <a:lstStyle/>
        <a:p>
          <a:r>
            <a:rPr lang="en-US" b="1" dirty="0" smtClean="0"/>
            <a:t>Boundary condition</a:t>
          </a:r>
          <a:endParaRPr lang="en-US" b="1" dirty="0"/>
        </a:p>
      </dgm:t>
    </dgm:pt>
    <dgm:pt modelId="{3F54DB19-DBBD-4506-9EEB-B8907BD4FC62}" type="parTrans" cxnId="{6DE86117-BFD3-49C9-883E-FB9FCA7225D8}">
      <dgm:prSet/>
      <dgm:spPr/>
      <dgm:t>
        <a:bodyPr/>
        <a:lstStyle/>
        <a:p>
          <a:endParaRPr lang="en-US"/>
        </a:p>
      </dgm:t>
    </dgm:pt>
    <dgm:pt modelId="{234053CF-4E42-4D2F-950E-8552CFF19C40}" type="sibTrans" cxnId="{6DE86117-BFD3-49C9-883E-FB9FCA7225D8}">
      <dgm:prSet/>
      <dgm:spPr/>
      <dgm:t>
        <a:bodyPr/>
        <a:lstStyle/>
        <a:p>
          <a:endParaRPr lang="en-US"/>
        </a:p>
      </dgm:t>
    </dgm:pt>
    <dgm:pt modelId="{AE38C821-EE86-4EC4-8EB2-98EDBC665211}">
      <dgm:prSet phldrT="[Text]"/>
      <dgm:spPr/>
      <dgm:t>
        <a:bodyPr/>
        <a:lstStyle/>
        <a:p>
          <a:r>
            <a:rPr lang="en-US" b="1" dirty="0" smtClean="0"/>
            <a:t>TD potential</a:t>
          </a:r>
          <a:endParaRPr lang="en-US" b="1" dirty="0"/>
        </a:p>
      </dgm:t>
    </dgm:pt>
    <dgm:pt modelId="{6D67F335-388C-4709-97CA-D26541699E01}" type="parTrans" cxnId="{BBCBA755-C54A-472D-853A-A78CA4F26BA3}">
      <dgm:prSet/>
      <dgm:spPr/>
      <dgm:t>
        <a:bodyPr/>
        <a:lstStyle/>
        <a:p>
          <a:endParaRPr lang="en-US"/>
        </a:p>
      </dgm:t>
    </dgm:pt>
    <dgm:pt modelId="{8798596C-FC4C-4D4F-920E-A74E6BD0CB33}" type="sibTrans" cxnId="{BBCBA755-C54A-472D-853A-A78CA4F26BA3}">
      <dgm:prSet/>
      <dgm:spPr/>
      <dgm:t>
        <a:bodyPr/>
        <a:lstStyle/>
        <a:p>
          <a:endParaRPr lang="en-US"/>
        </a:p>
      </dgm:t>
    </dgm:pt>
    <dgm:pt modelId="{B9D4EE12-DD96-4711-9028-11BEC538762E}">
      <dgm:prSet phldrT="[Text]"/>
      <dgm:spPr/>
      <dgm:t>
        <a:bodyPr/>
        <a:lstStyle/>
        <a:p>
          <a:r>
            <a:rPr lang="en-US" b="1" dirty="0" smtClean="0"/>
            <a:t>Multiply &amp; </a:t>
          </a:r>
          <a:r>
            <a:rPr lang="en-US" b="1" dirty="0" err="1" smtClean="0"/>
            <a:t>exponentiate</a:t>
          </a:r>
          <a:endParaRPr lang="en-US" b="1" dirty="0"/>
        </a:p>
      </dgm:t>
    </dgm:pt>
    <dgm:pt modelId="{8F0158F9-AD56-4C05-BE67-EB97593317DB}" type="parTrans" cxnId="{858F74A5-B787-4716-9144-116B2463D228}">
      <dgm:prSet/>
      <dgm:spPr/>
      <dgm:t>
        <a:bodyPr/>
        <a:lstStyle/>
        <a:p>
          <a:endParaRPr lang="en-US"/>
        </a:p>
      </dgm:t>
    </dgm:pt>
    <dgm:pt modelId="{269C6B7A-8FA4-4859-9A28-38A580CC89DD}" type="sibTrans" cxnId="{858F74A5-B787-4716-9144-116B2463D228}">
      <dgm:prSet/>
      <dgm:spPr/>
      <dgm:t>
        <a:bodyPr/>
        <a:lstStyle/>
        <a:p>
          <a:endParaRPr lang="en-US"/>
        </a:p>
      </dgm:t>
    </dgm:pt>
    <dgm:pt modelId="{BC13D5A8-8D0B-49EF-ADC6-4BECA4ABCCCB}">
      <dgm:prSet phldrT="[Text]"/>
      <dgm:spPr/>
      <dgm:t>
        <a:bodyPr/>
        <a:lstStyle/>
        <a:p>
          <a:r>
            <a:rPr lang="en-US" b="1" dirty="0" smtClean="0"/>
            <a:t>Sum over </a:t>
          </a:r>
          <a:r>
            <a:rPr lang="en-US" b="1" dirty="0" smtClean="0">
              <a:solidFill>
                <a:srgbClr val="FF0000"/>
              </a:solidFill>
            </a:rPr>
            <a:t>energy levels</a:t>
          </a:r>
          <a:endParaRPr lang="en-US" b="1" dirty="0">
            <a:solidFill>
              <a:srgbClr val="FF0000"/>
            </a:solidFill>
          </a:endParaRPr>
        </a:p>
      </dgm:t>
    </dgm:pt>
    <dgm:pt modelId="{97ABCF33-99E1-4456-9CF4-20D9A4B235A2}" type="parTrans" cxnId="{4D9E053E-403F-48FC-8102-8DFB8BDF7095}">
      <dgm:prSet/>
      <dgm:spPr/>
      <dgm:t>
        <a:bodyPr/>
        <a:lstStyle/>
        <a:p>
          <a:endParaRPr lang="en-US"/>
        </a:p>
      </dgm:t>
    </dgm:pt>
    <dgm:pt modelId="{B48EC59A-739D-4761-80FE-BC76E71DE411}" type="sibTrans" cxnId="{4D9E053E-403F-48FC-8102-8DFB8BDF7095}">
      <dgm:prSet/>
      <dgm:spPr/>
      <dgm:t>
        <a:bodyPr/>
        <a:lstStyle/>
        <a:p>
          <a:endParaRPr lang="en-US"/>
        </a:p>
      </dgm:t>
    </dgm:pt>
    <dgm:pt modelId="{1D886474-1E10-4D62-A5EA-1A67EBA77FCB}" type="pres">
      <dgm:prSet presAssocID="{27330A35-D89B-4AAA-8CE2-518F62CEEBC7}" presName="Name0" presStyleCnt="0">
        <dgm:presLayoutVars>
          <dgm:dir/>
          <dgm:resizeHandles val="exact"/>
        </dgm:presLayoutVars>
      </dgm:prSet>
      <dgm:spPr/>
    </dgm:pt>
    <dgm:pt modelId="{B3E3A5B0-51B1-4178-BE7E-F702CE9AE916}" type="pres">
      <dgm:prSet presAssocID="{8E221B9B-0AD0-4158-B847-6666A3CD340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137FF6-7721-4A8A-BB40-C83384663D51}" type="pres">
      <dgm:prSet presAssocID="{234053CF-4E42-4D2F-950E-8552CFF19C40}" presName="sibTrans" presStyleLbl="sibTrans2D1" presStyleIdx="0" presStyleCnt="3"/>
      <dgm:spPr/>
      <dgm:t>
        <a:bodyPr/>
        <a:lstStyle/>
        <a:p>
          <a:endParaRPr lang="en-US"/>
        </a:p>
      </dgm:t>
    </dgm:pt>
    <dgm:pt modelId="{EF033209-A997-4939-9E42-BE3536123D47}" type="pres">
      <dgm:prSet presAssocID="{234053CF-4E42-4D2F-950E-8552CFF19C40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D1C77851-01EC-4340-96DC-EB36C596CD87}" type="pres">
      <dgm:prSet presAssocID="{AE38C821-EE86-4EC4-8EB2-98EDBC66521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1D6C1D-F04A-4288-A7E5-47E2B08B35EE}" type="pres">
      <dgm:prSet presAssocID="{8798596C-FC4C-4D4F-920E-A74E6BD0CB33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3C76929-9EB5-42A4-A5E7-5F17F5B027FA}" type="pres">
      <dgm:prSet presAssocID="{8798596C-FC4C-4D4F-920E-A74E6BD0CB33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E29465AA-8FB2-4DA7-BD7F-BE1C383EDC72}" type="pres">
      <dgm:prSet presAssocID="{B9D4EE12-DD96-4711-9028-11BEC538762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1E5F19-AE69-4DAB-B6F3-4ED0196FB427}" type="pres">
      <dgm:prSet presAssocID="{269C6B7A-8FA4-4859-9A28-38A580CC89DD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32EC02D-9C61-4B67-B781-F83C9BB28DB4}" type="pres">
      <dgm:prSet presAssocID="{269C6B7A-8FA4-4859-9A28-38A580CC89DD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4A2C6E1A-B682-46B2-A6C1-FD9FBEE55790}" type="pres">
      <dgm:prSet presAssocID="{BC13D5A8-8D0B-49EF-ADC6-4BECA4ABCCC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8453A6E-60AA-49A6-AEC1-217B0629BBE1}" type="presOf" srcId="{234053CF-4E42-4D2F-950E-8552CFF19C40}" destId="{5C137FF6-7721-4A8A-BB40-C83384663D51}" srcOrd="0" destOrd="0" presId="urn:microsoft.com/office/officeart/2005/8/layout/process1"/>
    <dgm:cxn modelId="{3FF5B0D4-BAB5-4135-84A5-89BFFD7D135C}" type="presOf" srcId="{269C6B7A-8FA4-4859-9A28-38A580CC89DD}" destId="{621E5F19-AE69-4DAB-B6F3-4ED0196FB427}" srcOrd="0" destOrd="0" presId="urn:microsoft.com/office/officeart/2005/8/layout/process1"/>
    <dgm:cxn modelId="{EC4A1CAC-2687-485F-AE7A-89C10BE4EC50}" type="presOf" srcId="{269C6B7A-8FA4-4859-9A28-38A580CC89DD}" destId="{832EC02D-9C61-4B67-B781-F83C9BB28DB4}" srcOrd="1" destOrd="0" presId="urn:microsoft.com/office/officeart/2005/8/layout/process1"/>
    <dgm:cxn modelId="{BD243B22-CA5C-4A6C-9805-50B901A6354E}" type="presOf" srcId="{8798596C-FC4C-4D4F-920E-A74E6BD0CB33}" destId="{93C76929-9EB5-42A4-A5E7-5F17F5B027FA}" srcOrd="1" destOrd="0" presId="urn:microsoft.com/office/officeart/2005/8/layout/process1"/>
    <dgm:cxn modelId="{43D29F9A-1F3E-4EE9-8667-CA8570B99933}" type="presOf" srcId="{27330A35-D89B-4AAA-8CE2-518F62CEEBC7}" destId="{1D886474-1E10-4D62-A5EA-1A67EBA77FCB}" srcOrd="0" destOrd="0" presId="urn:microsoft.com/office/officeart/2005/8/layout/process1"/>
    <dgm:cxn modelId="{6DE86117-BFD3-49C9-883E-FB9FCA7225D8}" srcId="{27330A35-D89B-4AAA-8CE2-518F62CEEBC7}" destId="{8E221B9B-0AD0-4158-B847-6666A3CD3405}" srcOrd="0" destOrd="0" parTransId="{3F54DB19-DBBD-4506-9EEB-B8907BD4FC62}" sibTransId="{234053CF-4E42-4D2F-950E-8552CFF19C40}"/>
    <dgm:cxn modelId="{858F74A5-B787-4716-9144-116B2463D228}" srcId="{27330A35-D89B-4AAA-8CE2-518F62CEEBC7}" destId="{B9D4EE12-DD96-4711-9028-11BEC538762E}" srcOrd="2" destOrd="0" parTransId="{8F0158F9-AD56-4C05-BE67-EB97593317DB}" sibTransId="{269C6B7A-8FA4-4859-9A28-38A580CC89DD}"/>
    <dgm:cxn modelId="{C871FD21-480A-4BA2-B16E-5D3E88DAF24D}" type="presOf" srcId="{BC13D5A8-8D0B-49EF-ADC6-4BECA4ABCCCB}" destId="{4A2C6E1A-B682-46B2-A6C1-FD9FBEE55790}" srcOrd="0" destOrd="0" presId="urn:microsoft.com/office/officeart/2005/8/layout/process1"/>
    <dgm:cxn modelId="{BBCBA755-C54A-472D-853A-A78CA4F26BA3}" srcId="{27330A35-D89B-4AAA-8CE2-518F62CEEBC7}" destId="{AE38C821-EE86-4EC4-8EB2-98EDBC665211}" srcOrd="1" destOrd="0" parTransId="{6D67F335-388C-4709-97CA-D26541699E01}" sibTransId="{8798596C-FC4C-4D4F-920E-A74E6BD0CB33}"/>
    <dgm:cxn modelId="{4D9E053E-403F-48FC-8102-8DFB8BDF7095}" srcId="{27330A35-D89B-4AAA-8CE2-518F62CEEBC7}" destId="{BC13D5A8-8D0B-49EF-ADC6-4BECA4ABCCCB}" srcOrd="3" destOrd="0" parTransId="{97ABCF33-99E1-4456-9CF4-20D9A4B235A2}" sibTransId="{B48EC59A-739D-4761-80FE-BC76E71DE411}"/>
    <dgm:cxn modelId="{91B1EBDB-920C-4F51-8E24-7A3638B5B592}" type="presOf" srcId="{8798596C-FC4C-4D4F-920E-A74E6BD0CB33}" destId="{FD1D6C1D-F04A-4288-A7E5-47E2B08B35EE}" srcOrd="0" destOrd="0" presId="urn:microsoft.com/office/officeart/2005/8/layout/process1"/>
    <dgm:cxn modelId="{B40D893B-9661-45D2-90E2-F8E38DAC93CC}" type="presOf" srcId="{234053CF-4E42-4D2F-950E-8552CFF19C40}" destId="{EF033209-A997-4939-9E42-BE3536123D47}" srcOrd="1" destOrd="0" presId="urn:microsoft.com/office/officeart/2005/8/layout/process1"/>
    <dgm:cxn modelId="{A8593CB8-DBE1-4D55-979B-036D0CF2538D}" type="presOf" srcId="{8E221B9B-0AD0-4158-B847-6666A3CD3405}" destId="{B3E3A5B0-51B1-4178-BE7E-F702CE9AE916}" srcOrd="0" destOrd="0" presId="urn:microsoft.com/office/officeart/2005/8/layout/process1"/>
    <dgm:cxn modelId="{73B7CBB3-0079-4642-B923-A1B5E4910F89}" type="presOf" srcId="{AE38C821-EE86-4EC4-8EB2-98EDBC665211}" destId="{D1C77851-01EC-4340-96DC-EB36C596CD87}" srcOrd="0" destOrd="0" presId="urn:microsoft.com/office/officeart/2005/8/layout/process1"/>
    <dgm:cxn modelId="{D26B48A4-B4E5-48C2-92CA-643D6164A3D3}" type="presOf" srcId="{B9D4EE12-DD96-4711-9028-11BEC538762E}" destId="{E29465AA-8FB2-4DA7-BD7F-BE1C383EDC72}" srcOrd="0" destOrd="0" presId="urn:microsoft.com/office/officeart/2005/8/layout/process1"/>
    <dgm:cxn modelId="{B20E46F8-28F7-463F-AA0E-1B097B6D3EF3}" type="presParOf" srcId="{1D886474-1E10-4D62-A5EA-1A67EBA77FCB}" destId="{B3E3A5B0-51B1-4178-BE7E-F702CE9AE916}" srcOrd="0" destOrd="0" presId="urn:microsoft.com/office/officeart/2005/8/layout/process1"/>
    <dgm:cxn modelId="{649EB8B5-27C0-4AAD-9DE7-79C2DE7DF341}" type="presParOf" srcId="{1D886474-1E10-4D62-A5EA-1A67EBA77FCB}" destId="{5C137FF6-7721-4A8A-BB40-C83384663D51}" srcOrd="1" destOrd="0" presId="urn:microsoft.com/office/officeart/2005/8/layout/process1"/>
    <dgm:cxn modelId="{60EF27A0-84C9-4DE5-A053-432BD7017FB0}" type="presParOf" srcId="{5C137FF6-7721-4A8A-BB40-C83384663D51}" destId="{EF033209-A997-4939-9E42-BE3536123D47}" srcOrd="0" destOrd="0" presId="urn:microsoft.com/office/officeart/2005/8/layout/process1"/>
    <dgm:cxn modelId="{C3C42C37-AA7C-435C-9CE2-DDEFDBA07CA8}" type="presParOf" srcId="{1D886474-1E10-4D62-A5EA-1A67EBA77FCB}" destId="{D1C77851-01EC-4340-96DC-EB36C596CD87}" srcOrd="2" destOrd="0" presId="urn:microsoft.com/office/officeart/2005/8/layout/process1"/>
    <dgm:cxn modelId="{C77C4B68-84D0-4131-9645-B646A5649CCA}" type="presParOf" srcId="{1D886474-1E10-4D62-A5EA-1A67EBA77FCB}" destId="{FD1D6C1D-F04A-4288-A7E5-47E2B08B35EE}" srcOrd="3" destOrd="0" presId="urn:microsoft.com/office/officeart/2005/8/layout/process1"/>
    <dgm:cxn modelId="{9420AB74-A1D3-4F0F-9740-7DBEB128C3A6}" type="presParOf" srcId="{FD1D6C1D-F04A-4288-A7E5-47E2B08B35EE}" destId="{93C76929-9EB5-42A4-A5E7-5F17F5B027FA}" srcOrd="0" destOrd="0" presId="urn:microsoft.com/office/officeart/2005/8/layout/process1"/>
    <dgm:cxn modelId="{EF77C6AA-21CC-4FD6-A2C4-7F5CD396C1CA}" type="presParOf" srcId="{1D886474-1E10-4D62-A5EA-1A67EBA77FCB}" destId="{E29465AA-8FB2-4DA7-BD7F-BE1C383EDC72}" srcOrd="4" destOrd="0" presId="urn:microsoft.com/office/officeart/2005/8/layout/process1"/>
    <dgm:cxn modelId="{0DB1844F-107E-462D-803A-9E865719BF21}" type="presParOf" srcId="{1D886474-1E10-4D62-A5EA-1A67EBA77FCB}" destId="{621E5F19-AE69-4DAB-B6F3-4ED0196FB427}" srcOrd="5" destOrd="0" presId="urn:microsoft.com/office/officeart/2005/8/layout/process1"/>
    <dgm:cxn modelId="{59F7A037-16F8-49EA-A5C2-65B7794BCA37}" type="presParOf" srcId="{621E5F19-AE69-4DAB-B6F3-4ED0196FB427}" destId="{832EC02D-9C61-4B67-B781-F83C9BB28DB4}" srcOrd="0" destOrd="0" presId="urn:microsoft.com/office/officeart/2005/8/layout/process1"/>
    <dgm:cxn modelId="{B825CEDF-2FAE-4098-8314-D474F02E415B}" type="presParOf" srcId="{1D886474-1E10-4D62-A5EA-1A67EBA77FCB}" destId="{4A2C6E1A-B682-46B2-A6C1-FD9FBEE55790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3E3A5B0-51B1-4178-BE7E-F702CE9AE916}">
      <dsp:nvSpPr>
        <dsp:cNvPr id="0" name=""/>
        <dsp:cNvSpPr/>
      </dsp:nvSpPr>
      <dsp:spPr>
        <a:xfrm>
          <a:off x="3449" y="1579594"/>
          <a:ext cx="1508019" cy="90481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Boundary condition</a:t>
          </a:r>
          <a:endParaRPr lang="en-US" sz="1600" b="1" kern="1200" dirty="0"/>
        </a:p>
      </dsp:txBody>
      <dsp:txXfrm>
        <a:off x="3449" y="1579594"/>
        <a:ext cx="1508019" cy="904811"/>
      </dsp:txXfrm>
    </dsp:sp>
    <dsp:sp modelId="{5C137FF6-7721-4A8A-BB40-C83384663D51}">
      <dsp:nvSpPr>
        <dsp:cNvPr id="0" name=""/>
        <dsp:cNvSpPr/>
      </dsp:nvSpPr>
      <dsp:spPr>
        <a:xfrm>
          <a:off x="1662270" y="1845005"/>
          <a:ext cx="319700" cy="3739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1662270" y="1845005"/>
        <a:ext cx="319700" cy="373988"/>
      </dsp:txXfrm>
    </dsp:sp>
    <dsp:sp modelId="{D1C77851-01EC-4340-96DC-EB36C596CD87}">
      <dsp:nvSpPr>
        <dsp:cNvPr id="0" name=""/>
        <dsp:cNvSpPr/>
      </dsp:nvSpPr>
      <dsp:spPr>
        <a:xfrm>
          <a:off x="2114676" y="1579594"/>
          <a:ext cx="1508019" cy="90481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TD potential</a:t>
          </a:r>
          <a:endParaRPr lang="en-US" sz="1600" b="1" kern="1200" dirty="0"/>
        </a:p>
      </dsp:txBody>
      <dsp:txXfrm>
        <a:off x="2114676" y="1579594"/>
        <a:ext cx="1508019" cy="904811"/>
      </dsp:txXfrm>
    </dsp:sp>
    <dsp:sp modelId="{FD1D6C1D-F04A-4288-A7E5-47E2B08B35EE}">
      <dsp:nvSpPr>
        <dsp:cNvPr id="0" name=""/>
        <dsp:cNvSpPr/>
      </dsp:nvSpPr>
      <dsp:spPr>
        <a:xfrm>
          <a:off x="3773498" y="1845005"/>
          <a:ext cx="319700" cy="3739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3773498" y="1845005"/>
        <a:ext cx="319700" cy="373988"/>
      </dsp:txXfrm>
    </dsp:sp>
    <dsp:sp modelId="{E29465AA-8FB2-4DA7-BD7F-BE1C383EDC72}">
      <dsp:nvSpPr>
        <dsp:cNvPr id="0" name=""/>
        <dsp:cNvSpPr/>
      </dsp:nvSpPr>
      <dsp:spPr>
        <a:xfrm>
          <a:off x="4225903" y="1579594"/>
          <a:ext cx="1508019" cy="90481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Multiply &amp; </a:t>
          </a:r>
          <a:r>
            <a:rPr lang="en-US" sz="1600" b="1" kern="1200" dirty="0" err="1" smtClean="0"/>
            <a:t>exponentiate</a:t>
          </a:r>
          <a:endParaRPr lang="en-US" sz="1600" b="1" kern="1200" dirty="0"/>
        </a:p>
      </dsp:txBody>
      <dsp:txXfrm>
        <a:off x="4225903" y="1579594"/>
        <a:ext cx="1508019" cy="904811"/>
      </dsp:txXfrm>
    </dsp:sp>
    <dsp:sp modelId="{621E5F19-AE69-4DAB-B6F3-4ED0196FB427}">
      <dsp:nvSpPr>
        <dsp:cNvPr id="0" name=""/>
        <dsp:cNvSpPr/>
      </dsp:nvSpPr>
      <dsp:spPr>
        <a:xfrm>
          <a:off x="5884725" y="1845005"/>
          <a:ext cx="319700" cy="3739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5884725" y="1845005"/>
        <a:ext cx="319700" cy="373988"/>
      </dsp:txXfrm>
    </dsp:sp>
    <dsp:sp modelId="{4A2C6E1A-B682-46B2-A6C1-FD9FBEE55790}">
      <dsp:nvSpPr>
        <dsp:cNvPr id="0" name=""/>
        <dsp:cNvSpPr/>
      </dsp:nvSpPr>
      <dsp:spPr>
        <a:xfrm>
          <a:off x="6337131" y="1579594"/>
          <a:ext cx="1508019" cy="90481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Sum over </a:t>
          </a:r>
          <a:r>
            <a:rPr lang="en-US" sz="1600" b="1" kern="1200" dirty="0" smtClean="0">
              <a:solidFill>
                <a:srgbClr val="FF0000"/>
              </a:solidFill>
            </a:rPr>
            <a:t>energy levels</a:t>
          </a:r>
          <a:endParaRPr lang="en-US" sz="1600" b="1" kern="1200" dirty="0">
            <a:solidFill>
              <a:srgbClr val="FF0000"/>
            </a:solidFill>
          </a:endParaRPr>
        </a:p>
      </dsp:txBody>
      <dsp:txXfrm>
        <a:off x="6337131" y="1579594"/>
        <a:ext cx="1508019" cy="9048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49.wmf"/><Relationship Id="rId1" Type="http://schemas.openxmlformats.org/officeDocument/2006/relationships/image" Target="../media/image60.wmf"/><Relationship Id="rId4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3" Type="http://schemas.openxmlformats.org/officeDocument/2006/relationships/image" Target="../media/image63.wmf"/><Relationship Id="rId7" Type="http://schemas.openxmlformats.org/officeDocument/2006/relationships/image" Target="../media/image67.wmf"/><Relationship Id="rId12" Type="http://schemas.openxmlformats.org/officeDocument/2006/relationships/image" Target="../media/image72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6" Type="http://schemas.openxmlformats.org/officeDocument/2006/relationships/image" Target="../media/image66.wmf"/><Relationship Id="rId11" Type="http://schemas.openxmlformats.org/officeDocument/2006/relationships/image" Target="../media/image71.wmf"/><Relationship Id="rId5" Type="http://schemas.openxmlformats.org/officeDocument/2006/relationships/image" Target="../media/image65.wmf"/><Relationship Id="rId10" Type="http://schemas.openxmlformats.org/officeDocument/2006/relationships/image" Target="../media/image70.wmf"/><Relationship Id="rId4" Type="http://schemas.openxmlformats.org/officeDocument/2006/relationships/image" Target="../media/image64.wmf"/><Relationship Id="rId9" Type="http://schemas.openxmlformats.org/officeDocument/2006/relationships/image" Target="../media/image6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6" Type="http://schemas.openxmlformats.org/officeDocument/2006/relationships/image" Target="../media/image79.wmf"/><Relationship Id="rId5" Type="http://schemas.openxmlformats.org/officeDocument/2006/relationships/image" Target="../media/image78.wmf"/><Relationship Id="rId4" Type="http://schemas.openxmlformats.org/officeDocument/2006/relationships/image" Target="../media/image7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0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3.wmf"/><Relationship Id="rId1" Type="http://schemas.openxmlformats.org/officeDocument/2006/relationships/image" Target="../media/image82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6.wmf"/><Relationship Id="rId1" Type="http://schemas.openxmlformats.org/officeDocument/2006/relationships/image" Target="../media/image8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5" Type="http://schemas.openxmlformats.org/officeDocument/2006/relationships/image" Target="../media/image91.wmf"/><Relationship Id="rId4" Type="http://schemas.openxmlformats.org/officeDocument/2006/relationships/image" Target="../media/image90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7" Type="http://schemas.openxmlformats.org/officeDocument/2006/relationships/image" Target="../media/image98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6" Type="http://schemas.openxmlformats.org/officeDocument/2006/relationships/image" Target="../media/image97.wmf"/><Relationship Id="rId5" Type="http://schemas.openxmlformats.org/officeDocument/2006/relationships/image" Target="../media/image96.wmf"/><Relationship Id="rId4" Type="http://schemas.openxmlformats.org/officeDocument/2006/relationships/image" Target="../media/image9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7" Type="http://schemas.openxmlformats.org/officeDocument/2006/relationships/image" Target="../media/image101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100.wmf"/><Relationship Id="rId5" Type="http://schemas.openxmlformats.org/officeDocument/2006/relationships/image" Target="../media/image99.wmf"/><Relationship Id="rId4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11" Type="http://schemas.openxmlformats.org/officeDocument/2006/relationships/image" Target="../media/image23.wmf"/><Relationship Id="rId5" Type="http://schemas.openxmlformats.org/officeDocument/2006/relationships/image" Target="../media/image1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19.wmf"/><Relationship Id="rId7" Type="http://schemas.openxmlformats.org/officeDocument/2006/relationships/image" Target="../media/image41.wmf"/><Relationship Id="rId12" Type="http://schemas.openxmlformats.org/officeDocument/2006/relationships/image" Target="../media/image46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0.wmf"/><Relationship Id="rId11" Type="http://schemas.openxmlformats.org/officeDocument/2006/relationships/image" Target="../media/image45.wmf"/><Relationship Id="rId5" Type="http://schemas.openxmlformats.org/officeDocument/2006/relationships/image" Target="../media/image39.wmf"/><Relationship Id="rId10" Type="http://schemas.openxmlformats.org/officeDocument/2006/relationships/image" Target="../media/image44.wmf"/><Relationship Id="rId4" Type="http://schemas.openxmlformats.org/officeDocument/2006/relationships/image" Target="../media/image20.wmf"/><Relationship Id="rId9" Type="http://schemas.openxmlformats.org/officeDocument/2006/relationships/image" Target="../media/image4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image" Target="../media/image27.wmf"/><Relationship Id="rId7" Type="http://schemas.openxmlformats.org/officeDocument/2006/relationships/image" Target="../media/image49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FE0D9-2BC5-420E-AE18-5CCDBA16B200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C7721-B3EF-4204-A06C-7038155095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definitions of “generalized</a:t>
            </a:r>
            <a:r>
              <a:rPr lang="en-US" baseline="0" dirty="0" smtClean="0"/>
              <a:t> force” in </a:t>
            </a:r>
            <a:r>
              <a:rPr lang="en-US" baseline="0" dirty="0" err="1" smtClean="0"/>
              <a:t>Callen</a:t>
            </a:r>
            <a:r>
              <a:rPr lang="en-US" baseline="0" dirty="0" smtClean="0"/>
              <a:t> and </a:t>
            </a:r>
            <a:r>
              <a:rPr lang="en-US" baseline="0" dirty="0" err="1" smtClean="0"/>
              <a:t>Reif</a:t>
            </a:r>
            <a:r>
              <a:rPr lang="en-US" baseline="0" dirty="0" smtClean="0"/>
              <a:t> differ by a negative sign! Here we follow </a:t>
            </a:r>
            <a:r>
              <a:rPr lang="en-US" baseline="0" dirty="0" err="1" smtClean="0"/>
              <a:t>Callen’s</a:t>
            </a:r>
            <a:r>
              <a:rPr lang="en-US" baseline="0" dirty="0" smtClean="0"/>
              <a:t> definition.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820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21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21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10/17/2012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10/17/2012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/>
              </a:buCl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10/17/2012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10/17/2012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10/17/2012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10/17/2012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10/17/2012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10/17/2012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10/17/2012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10/17/2012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Untitled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-1" y="0"/>
            <a:ext cx="9152843" cy="6858000"/>
          </a:xfrm>
          <a:prstGeom prst="rect">
            <a:avLst/>
          </a:prstGeom>
        </p:spPr>
      </p:pic>
      <p:sp>
        <p:nvSpPr>
          <p:cNvPr id="717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18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18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fld id="{1D8BD707-D9CF-40AE-B4C6-C98DA3205C09}" type="datetimeFigureOut">
              <a:rPr lang="en-US" smtClean="0"/>
              <a:pPr/>
              <a:t>10/17/2012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95338" indent="-3381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18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6.bin"/><Relationship Id="rId5" Type="http://schemas.openxmlformats.org/officeDocument/2006/relationships/oleObject" Target="../embeddings/oleObject55.bin"/><Relationship Id="rId10" Type="http://schemas.openxmlformats.org/officeDocument/2006/relationships/oleObject" Target="../embeddings/oleObject60.bin"/><Relationship Id="rId4" Type="http://schemas.openxmlformats.org/officeDocument/2006/relationships/oleObject" Target="../embeddings/oleObject54.bin"/><Relationship Id="rId9" Type="http://schemas.openxmlformats.org/officeDocument/2006/relationships/oleObject" Target="../embeddings/oleObject5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4.bin"/><Relationship Id="rId5" Type="http://schemas.openxmlformats.org/officeDocument/2006/relationships/oleObject" Target="../embeddings/oleObject63.bin"/><Relationship Id="rId4" Type="http://schemas.openxmlformats.org/officeDocument/2006/relationships/oleObject" Target="../embeddings/oleObject6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13" Type="http://schemas.openxmlformats.org/officeDocument/2006/relationships/oleObject" Target="../embeddings/oleObject75.bin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9.bin"/><Relationship Id="rId12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8.bin"/><Relationship Id="rId11" Type="http://schemas.openxmlformats.org/officeDocument/2006/relationships/oleObject" Target="../embeddings/oleObject73.bin"/><Relationship Id="rId5" Type="http://schemas.openxmlformats.org/officeDocument/2006/relationships/oleObject" Target="../embeddings/oleObject67.bin"/><Relationship Id="rId15" Type="http://schemas.openxmlformats.org/officeDocument/2006/relationships/image" Target="../media/image73.jpeg"/><Relationship Id="rId10" Type="http://schemas.openxmlformats.org/officeDocument/2006/relationships/oleObject" Target="../embeddings/oleObject72.bin"/><Relationship Id="rId4" Type="http://schemas.openxmlformats.org/officeDocument/2006/relationships/oleObject" Target="../embeddings/oleObject66.bin"/><Relationship Id="rId9" Type="http://schemas.openxmlformats.org/officeDocument/2006/relationships/oleObject" Target="../embeddings/oleObject71.bin"/><Relationship Id="rId14" Type="http://schemas.openxmlformats.org/officeDocument/2006/relationships/oleObject" Target="../embeddings/oleObject7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2.bin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8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80.bin"/><Relationship Id="rId5" Type="http://schemas.openxmlformats.org/officeDocument/2006/relationships/oleObject" Target="../embeddings/oleObject79.bin"/><Relationship Id="rId4" Type="http://schemas.openxmlformats.org/officeDocument/2006/relationships/oleObject" Target="../embeddings/oleObject7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8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8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cientificamerican.com/article.cfm?id=raizen-entropy-cooling-experiment-interactive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6.bin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oleObject" Target="../embeddings/oleObject8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8.bin"/><Relationship Id="rId7" Type="http://schemas.openxmlformats.org/officeDocument/2006/relationships/oleObject" Target="../embeddings/oleObject9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91.bin"/><Relationship Id="rId5" Type="http://schemas.openxmlformats.org/officeDocument/2006/relationships/oleObject" Target="../embeddings/oleObject90.bin"/><Relationship Id="rId4" Type="http://schemas.openxmlformats.org/officeDocument/2006/relationships/oleObject" Target="../embeddings/oleObject89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8.bin"/><Relationship Id="rId3" Type="http://schemas.openxmlformats.org/officeDocument/2006/relationships/oleObject" Target="../embeddings/oleObject93.bin"/><Relationship Id="rId7" Type="http://schemas.openxmlformats.org/officeDocument/2006/relationships/oleObject" Target="../embeddings/oleObject9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96.bin"/><Relationship Id="rId5" Type="http://schemas.openxmlformats.org/officeDocument/2006/relationships/oleObject" Target="../embeddings/oleObject95.bin"/><Relationship Id="rId4" Type="http://schemas.openxmlformats.org/officeDocument/2006/relationships/oleObject" Target="../embeddings/oleObject94.bin"/><Relationship Id="rId9" Type="http://schemas.openxmlformats.org/officeDocument/2006/relationships/oleObject" Target="../embeddings/oleObject9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4.bin"/><Relationship Id="rId3" Type="http://schemas.openxmlformats.org/officeDocument/2006/relationships/image" Target="../media/image25.png"/><Relationship Id="rId7" Type="http://schemas.openxmlformats.org/officeDocument/2006/relationships/oleObject" Target="../embeddings/oleObject103.bin"/><Relationship Id="rId12" Type="http://schemas.openxmlformats.org/officeDocument/2006/relationships/oleObject" Target="../embeddings/oleObject10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02.bin"/><Relationship Id="rId11" Type="http://schemas.openxmlformats.org/officeDocument/2006/relationships/oleObject" Target="../embeddings/oleObject106.bin"/><Relationship Id="rId5" Type="http://schemas.openxmlformats.org/officeDocument/2006/relationships/oleObject" Target="../embeddings/oleObject101.bin"/><Relationship Id="rId10" Type="http://schemas.openxmlformats.org/officeDocument/2006/relationships/oleObject" Target="../embeddings/oleObject105.bin"/><Relationship Id="rId4" Type="http://schemas.openxmlformats.org/officeDocument/2006/relationships/oleObject" Target="../embeddings/oleObject100.bin"/><Relationship Id="rId9" Type="http://schemas.openxmlformats.org/officeDocument/2006/relationships/image" Target="../media/image10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oleObject" Target="../embeddings/oleObject18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3.bin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1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20.bin"/><Relationship Id="rId10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oleObject" Target="../embeddings/oleObject15.bin"/><Relationship Id="rId14" Type="http://schemas.openxmlformats.org/officeDocument/2006/relationships/oleObject" Target="../embeddings/oleObject1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27.bin"/><Relationship Id="rId9" Type="http://schemas.openxmlformats.org/officeDocument/2006/relationships/oleObject" Target="../embeddings/oleObject3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oleObject" Target="../embeddings/oleObject43.bin"/><Relationship Id="rId3" Type="http://schemas.openxmlformats.org/officeDocument/2006/relationships/image" Target="../media/image25.png"/><Relationship Id="rId7" Type="http://schemas.openxmlformats.org/officeDocument/2006/relationships/oleObject" Target="../embeddings/oleObject37.bin"/><Relationship Id="rId12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6.bin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45.bin"/><Relationship Id="rId10" Type="http://schemas.openxmlformats.org/officeDocument/2006/relationships/oleObject" Target="../embeddings/oleObject40.bin"/><Relationship Id="rId4" Type="http://schemas.openxmlformats.org/officeDocument/2006/relationships/oleObject" Target="../embeddings/oleObject34.bin"/><Relationship Id="rId9" Type="http://schemas.openxmlformats.org/officeDocument/2006/relationships/oleObject" Target="../embeddings/oleObject39.bin"/><Relationship Id="rId14" Type="http://schemas.openxmlformats.org/officeDocument/2006/relationships/oleObject" Target="../embeddings/oleObject4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9.bin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Relationship Id="rId9" Type="http://schemas.openxmlformats.org/officeDocument/2006/relationships/oleObject" Target="../embeddings/oleObject5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MSEG 803</a:t>
            </a:r>
            <a:br>
              <a:rPr lang="en-US" sz="4400" dirty="0" smtClean="0"/>
            </a:br>
            <a:r>
              <a:rPr lang="en-US" sz="3200" dirty="0" err="1" smtClean="0"/>
              <a:t>Equilibria</a:t>
            </a:r>
            <a:r>
              <a:rPr lang="en-US" sz="3200" dirty="0" smtClean="0"/>
              <a:t> in Material Systems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8: Statistical Ensembles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2800" dirty="0"/>
          </a:p>
          <a:p>
            <a:r>
              <a:rPr lang="en-US" sz="2800" dirty="0" smtClean="0"/>
              <a:t>Prof. Juejun (JJ) Hu</a:t>
            </a:r>
          </a:p>
          <a:p>
            <a:r>
              <a:rPr lang="en-US" sz="2800" dirty="0" smtClean="0"/>
              <a:t>hujuejun@udel.edu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2440"/>
            <a:ext cx="8229600" cy="990600"/>
          </a:xfrm>
        </p:spPr>
        <p:txBody>
          <a:bodyPr/>
          <a:lstStyle/>
          <a:p>
            <a:r>
              <a:rPr lang="en-US" sz="3200" dirty="0" smtClean="0"/>
              <a:t>Summary of canonical ensembles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8760"/>
            <a:ext cx="8229600" cy="4663440"/>
          </a:xfrm>
        </p:spPr>
        <p:txBody>
          <a:bodyPr/>
          <a:lstStyle/>
          <a:p>
            <a:r>
              <a:rPr lang="en-US" sz="2400" dirty="0" smtClean="0"/>
              <a:t>Probability in one microscopic state </a:t>
            </a:r>
            <a:r>
              <a:rPr lang="en-US" sz="2400" i="1" dirty="0" smtClean="0"/>
              <a:t>r </a:t>
            </a:r>
            <a:r>
              <a:rPr lang="en-US" sz="2400" dirty="0" smtClean="0"/>
              <a:t>:</a:t>
            </a:r>
          </a:p>
          <a:p>
            <a:endParaRPr lang="en-US" sz="2000" dirty="0" smtClean="0"/>
          </a:p>
          <a:p>
            <a:pPr>
              <a:spcAft>
                <a:spcPts val="600"/>
              </a:spcAft>
            </a:pPr>
            <a:r>
              <a:rPr lang="en-US" sz="2400" dirty="0" smtClean="0"/>
              <a:t>Probability in any state with energy </a:t>
            </a:r>
            <a:r>
              <a:rPr lang="en-US" sz="2400" i="1" dirty="0" smtClean="0"/>
              <a:t>E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The probability function maximizes when:</a:t>
            </a:r>
          </a:p>
          <a:p>
            <a:endParaRPr lang="en-US" dirty="0" smtClean="0"/>
          </a:p>
          <a:p>
            <a:r>
              <a:rPr lang="en-US" sz="2400" dirty="0" smtClean="0"/>
              <a:t>Partition function</a:t>
            </a:r>
          </a:p>
          <a:p>
            <a:endParaRPr lang="en-US" sz="1600" dirty="0" smtClean="0"/>
          </a:p>
          <a:p>
            <a:pPr>
              <a:spcAft>
                <a:spcPts val="600"/>
              </a:spcAft>
            </a:pPr>
            <a:r>
              <a:rPr lang="en-US" sz="2400" dirty="0" smtClean="0"/>
              <a:t>Thermodynamic potential</a:t>
            </a:r>
          </a:p>
          <a:p>
            <a:r>
              <a:rPr lang="en-US" sz="2400" dirty="0" smtClean="0"/>
              <a:t>Ensemble average of energy </a:t>
            </a:r>
            <a:r>
              <a:rPr lang="en-US" sz="2400" i="1" dirty="0" smtClean="0"/>
              <a:t>E</a:t>
            </a:r>
            <a:r>
              <a:rPr lang="en-US" sz="2400" dirty="0" smtClean="0"/>
              <a:t> and intensive variable </a:t>
            </a:r>
            <a:r>
              <a:rPr lang="en-US" sz="2400" i="1" dirty="0" smtClean="0"/>
              <a:t>y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6111240" y="1371600"/>
          <a:ext cx="2473325" cy="760413"/>
        </p:xfrm>
        <a:graphic>
          <a:graphicData uri="http://schemas.openxmlformats.org/presentationml/2006/ole">
            <p:oleObj spid="_x0000_s9218" name="Equation" r:id="rId3" imgW="1206360" imgH="393480" progId="Equation.DSMT4">
              <p:embed/>
            </p:oleObj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6111240" y="2164080"/>
          <a:ext cx="2473325" cy="760412"/>
        </p:xfrm>
        <a:graphic>
          <a:graphicData uri="http://schemas.openxmlformats.org/presentationml/2006/ole">
            <p:oleObj spid="_x0000_s9220" name="Equation" r:id="rId4" imgW="1206360" imgH="393480" progId="Equation.DSMT4">
              <p:embed/>
            </p:oleObj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3276600" y="3749040"/>
          <a:ext cx="4648200" cy="716642"/>
        </p:xfrm>
        <a:graphic>
          <a:graphicData uri="http://schemas.openxmlformats.org/presentationml/2006/ole">
            <p:oleObj spid="_x0000_s9221" name="Equation" r:id="rId5" imgW="2298600" imgH="355320" progId="Equation.DSMT4">
              <p:embed/>
            </p:oleObj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899160" y="3307080"/>
          <a:ext cx="1016000" cy="441325"/>
        </p:xfrm>
        <a:graphic>
          <a:graphicData uri="http://schemas.openxmlformats.org/presentationml/2006/ole">
            <p:oleObj spid="_x0000_s9222" name="Equation" r:id="rId6" imgW="495000" imgH="228600" progId="Equation.DSMT4">
              <p:embed/>
            </p:oleObj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4923195" y="3325813"/>
          <a:ext cx="938213" cy="342900"/>
        </p:xfrm>
        <a:graphic>
          <a:graphicData uri="http://schemas.openxmlformats.org/presentationml/2006/ole">
            <p:oleObj spid="_x0000_s9223" name="Equation" r:id="rId7" imgW="457200" imgH="177480" progId="Equation.DSMT4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2042160" y="3276600"/>
            <a:ext cx="294664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kern="0" dirty="0" smtClean="0">
                <a:solidFill>
                  <a:prstClr val="black"/>
                </a:solidFill>
              </a:rPr>
              <a:t>which is equivalent to:</a:t>
            </a:r>
            <a:endParaRPr lang="en-US" sz="2200" dirty="0"/>
          </a:p>
        </p:txBody>
      </p:sp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4419600" y="4511040"/>
          <a:ext cx="1633567" cy="347472"/>
        </p:xfrm>
        <a:graphic>
          <a:graphicData uri="http://schemas.openxmlformats.org/presentationml/2006/ole">
            <p:oleObj spid="_x0000_s9224" name="Equation" r:id="rId8" imgW="838080" imgH="177480" progId="Equation.DSMT4">
              <p:embed/>
            </p:oleObj>
          </a:graphicData>
        </a:graphic>
      </p:graphicFrame>
      <p:graphicFrame>
        <p:nvGraphicFramePr>
          <p:cNvPr id="9225" name="Object 9"/>
          <p:cNvGraphicFramePr>
            <a:graphicFrameLocks noChangeAspect="1"/>
          </p:cNvGraphicFramePr>
          <p:nvPr/>
        </p:nvGraphicFramePr>
        <p:xfrm>
          <a:off x="883920" y="5547361"/>
          <a:ext cx="1409565" cy="762000"/>
        </p:xfrm>
        <a:graphic>
          <a:graphicData uri="http://schemas.openxmlformats.org/presentationml/2006/ole">
            <p:oleObj spid="_x0000_s9225" name="Equation" r:id="rId9" imgW="774360" imgH="419040" progId="Equation.DSMT4">
              <p:embed/>
            </p:oleObj>
          </a:graphicData>
        </a:graphic>
      </p:graphicFrame>
      <p:graphicFrame>
        <p:nvGraphicFramePr>
          <p:cNvPr id="9226" name="Object 10"/>
          <p:cNvGraphicFramePr>
            <a:graphicFrameLocks noChangeAspect="1"/>
          </p:cNvGraphicFramePr>
          <p:nvPr/>
        </p:nvGraphicFramePr>
        <p:xfrm>
          <a:off x="3124200" y="5532120"/>
          <a:ext cx="1846262" cy="800754"/>
        </p:xfrm>
        <a:graphic>
          <a:graphicData uri="http://schemas.openxmlformats.org/presentationml/2006/ole">
            <p:oleObj spid="_x0000_s9226" name="Equation" r:id="rId10" imgW="96516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4840"/>
            <a:ext cx="8229600" cy="1066800"/>
          </a:xfrm>
        </p:spPr>
        <p:txBody>
          <a:bodyPr/>
          <a:lstStyle/>
          <a:p>
            <a:r>
              <a:rPr lang="en-US" sz="3000" dirty="0" smtClean="0"/>
              <a:t>Procedures of calculating macroscopic properties of canonical ensembles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67200"/>
          </a:xfrm>
        </p:spPr>
        <p:txBody>
          <a:bodyPr/>
          <a:lstStyle/>
          <a:p>
            <a:r>
              <a:rPr lang="en-US" dirty="0" smtClean="0"/>
              <a:t>Determine the energy levels of the system</a:t>
            </a:r>
          </a:p>
          <a:p>
            <a:r>
              <a:rPr lang="en-US" dirty="0" smtClean="0"/>
              <a:t>Calculate the partition function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Evaluate the statistical ensemble average</a:t>
            </a:r>
          </a:p>
          <a:p>
            <a:endParaRPr lang="en-US" dirty="0"/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838200" y="2758440"/>
          <a:ext cx="6826250" cy="882650"/>
        </p:xfrm>
        <a:graphic>
          <a:graphicData uri="http://schemas.openxmlformats.org/presentationml/2006/ole">
            <p:oleObj spid="_x0000_s32770" name="Equation" r:id="rId3" imgW="3517560" imgH="457200" progId="Equation.DSMT4">
              <p:embed/>
            </p:oleObj>
          </a:graphicData>
        </a:graphic>
      </p:graphicFrame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883920" y="4322805"/>
          <a:ext cx="1447800" cy="782595"/>
        </p:xfrm>
        <a:graphic>
          <a:graphicData uri="http://schemas.openxmlformats.org/presentationml/2006/ole">
            <p:oleObj spid="_x0000_s32771" name="Equation" r:id="rId4" imgW="774360" imgH="419040" progId="Equation.DSMT4">
              <p:embed/>
            </p:oleObj>
          </a:graphicData>
        </a:graphic>
      </p:graphicFrame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6535737" y="4328160"/>
          <a:ext cx="1846263" cy="800100"/>
        </p:xfrm>
        <a:graphic>
          <a:graphicData uri="http://schemas.openxmlformats.org/presentationml/2006/ole">
            <p:oleObj spid="_x0000_s32772" name="Equation" r:id="rId5" imgW="965160" imgH="419040" progId="Equation.DSMT4">
              <p:embed/>
            </p:oleObj>
          </a:graphicData>
        </a:graphic>
      </p:graphicFrame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2773680" y="4221480"/>
          <a:ext cx="3311525" cy="960033"/>
        </p:xfrm>
        <a:graphic>
          <a:graphicData uri="http://schemas.openxmlformats.org/presentationml/2006/ole">
            <p:oleObj spid="_x0000_s32773" name="Equation" r:id="rId6" imgW="1663560" imgH="482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sz="3000" dirty="0" err="1" smtClean="0"/>
              <a:t>Paramagnetism</a:t>
            </a:r>
            <a:r>
              <a:rPr lang="en-US" sz="3000" dirty="0" smtClean="0"/>
              <a:t> and the Curie’s Law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3040"/>
            <a:ext cx="8229600" cy="4572000"/>
          </a:xfrm>
        </p:spPr>
        <p:txBody>
          <a:bodyPr/>
          <a:lstStyle/>
          <a:p>
            <a:r>
              <a:rPr lang="en-US" dirty="0" smtClean="0"/>
              <a:t>Consider one atom with a magnetic dipole:</a:t>
            </a:r>
          </a:p>
          <a:p>
            <a:r>
              <a:rPr lang="en-US" sz="2400" dirty="0" smtClean="0"/>
              <a:t>Two states (+):		 , (-):</a:t>
            </a:r>
          </a:p>
          <a:p>
            <a:r>
              <a:rPr lang="en-US" dirty="0" smtClean="0"/>
              <a:t>Probability (+):			  , (-):</a:t>
            </a:r>
          </a:p>
          <a:p>
            <a:r>
              <a:rPr lang="en-US" sz="2400" dirty="0" smtClean="0"/>
              <a:t>Average magnetic dipole:</a:t>
            </a:r>
            <a:endParaRPr lang="en-US" sz="2400" dirty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6692084" y="1569720"/>
          <a:ext cx="318316" cy="345757"/>
        </p:xfrm>
        <a:graphic>
          <a:graphicData uri="http://schemas.openxmlformats.org/presentationml/2006/ole">
            <p:oleObj spid="_x0000_s26626" name="Equation" r:id="rId3" imgW="152280" imgH="164880" progId="Equation.DSMT4">
              <p:embed/>
            </p:oleObj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2940685" y="1923415"/>
          <a:ext cx="1463675" cy="479425"/>
        </p:xfrm>
        <a:graphic>
          <a:graphicData uri="http://schemas.openxmlformats.org/presentationml/2006/ole">
            <p:oleObj spid="_x0000_s26627" name="Equation" r:id="rId4" imgW="698400" imgH="228600" progId="Equation.DSMT4">
              <p:embed/>
            </p:oleObj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4872038" y="1921828"/>
          <a:ext cx="1436687" cy="479425"/>
        </p:xfrm>
        <a:graphic>
          <a:graphicData uri="http://schemas.openxmlformats.org/presentationml/2006/ole">
            <p:oleObj spid="_x0000_s26628" name="Equation" r:id="rId5" imgW="685800" imgH="228600" progId="Equation.DSMT4">
              <p:embed/>
            </p:oleObj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2907665" y="2328228"/>
          <a:ext cx="2422525" cy="533400"/>
        </p:xfrm>
        <a:graphic>
          <a:graphicData uri="http://schemas.openxmlformats.org/presentationml/2006/ole">
            <p:oleObj spid="_x0000_s26629" name="Equation" r:id="rId6" imgW="1155600" imgH="253800" progId="Equation.DSMT4">
              <p:embed/>
            </p:oleObj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5854065" y="2311400"/>
          <a:ext cx="2395538" cy="533400"/>
        </p:xfrm>
        <a:graphic>
          <a:graphicData uri="http://schemas.openxmlformats.org/presentationml/2006/ole">
            <p:oleObj spid="_x0000_s26630" name="Equation" r:id="rId7" imgW="1143000" imgH="253800" progId="Equation.DSMT4">
              <p:embed/>
            </p:oleObj>
          </a:graphicData>
        </a:graphic>
      </p:graphicFrame>
      <p:graphicFrame>
        <p:nvGraphicFramePr>
          <p:cNvPr id="26632" name="Object 8"/>
          <p:cNvGraphicFramePr>
            <a:graphicFrameLocks noChangeAspect="1"/>
          </p:cNvGraphicFramePr>
          <p:nvPr/>
        </p:nvGraphicFramePr>
        <p:xfrm>
          <a:off x="827088" y="3291840"/>
          <a:ext cx="7581900" cy="2166938"/>
        </p:xfrm>
        <a:graphic>
          <a:graphicData uri="http://schemas.openxmlformats.org/presentationml/2006/ole">
            <p:oleObj spid="_x0000_s26632" name="Equation" r:id="rId8" imgW="4190760" imgH="1193760" progId="Equation.DSMT4">
              <p:embed/>
            </p:oleObj>
          </a:graphicData>
        </a:graphic>
      </p:graphicFrame>
      <p:graphicFrame>
        <p:nvGraphicFramePr>
          <p:cNvPr id="26633" name="Object 9"/>
          <p:cNvGraphicFramePr>
            <a:graphicFrameLocks noChangeAspect="1"/>
          </p:cNvGraphicFramePr>
          <p:nvPr/>
        </p:nvGraphicFramePr>
        <p:xfrm>
          <a:off x="1356359" y="4218940"/>
          <a:ext cx="609601" cy="693685"/>
        </p:xfrm>
        <a:graphic>
          <a:graphicData uri="http://schemas.openxmlformats.org/presentationml/2006/ole">
            <p:oleObj spid="_x0000_s26633" name="Equation" r:id="rId9" imgW="368280" imgH="419040" progId="Equation.DSMT4">
              <p:embed/>
            </p:oleObj>
          </a:graphicData>
        </a:graphic>
      </p:graphicFrame>
      <p:graphicFrame>
        <p:nvGraphicFramePr>
          <p:cNvPr id="26634" name="Object 10"/>
          <p:cNvGraphicFramePr>
            <a:graphicFrameLocks noChangeAspect="1"/>
          </p:cNvGraphicFramePr>
          <p:nvPr/>
        </p:nvGraphicFramePr>
        <p:xfrm>
          <a:off x="1455110" y="5209540"/>
          <a:ext cx="297490" cy="323850"/>
        </p:xfrm>
        <a:graphic>
          <a:graphicData uri="http://schemas.openxmlformats.org/presentationml/2006/ole">
            <p:oleObj spid="_x0000_s26634" name="Equation" r:id="rId10" imgW="152280" imgH="164880" progId="Equation.DSMT4">
              <p:embed/>
            </p:oleObj>
          </a:graphicData>
        </a:graphic>
      </p:graphicFrame>
      <p:graphicFrame>
        <p:nvGraphicFramePr>
          <p:cNvPr id="26635" name="Object 11"/>
          <p:cNvGraphicFramePr>
            <a:graphicFrameLocks noChangeAspect="1"/>
          </p:cNvGraphicFramePr>
          <p:nvPr/>
        </p:nvGraphicFramePr>
        <p:xfrm>
          <a:off x="2133600" y="4389120"/>
          <a:ext cx="1385887" cy="439533"/>
        </p:xfrm>
        <a:graphic>
          <a:graphicData uri="http://schemas.openxmlformats.org/presentationml/2006/ole">
            <p:oleObj spid="_x0000_s26635" name="Equation" r:id="rId11" imgW="799920" imgH="253800" progId="Equation.DSMT4">
              <p:embed/>
            </p:oleObj>
          </a:graphicData>
        </a:graphic>
      </p:graphicFrame>
      <p:graphicFrame>
        <p:nvGraphicFramePr>
          <p:cNvPr id="26636" name="Object 12"/>
          <p:cNvGraphicFramePr>
            <a:graphicFrameLocks noChangeAspect="1"/>
          </p:cNvGraphicFramePr>
          <p:nvPr/>
        </p:nvGraphicFramePr>
        <p:xfrm>
          <a:off x="2119312" y="5122863"/>
          <a:ext cx="1385888" cy="439737"/>
        </p:xfrm>
        <a:graphic>
          <a:graphicData uri="http://schemas.openxmlformats.org/presentationml/2006/ole">
            <p:oleObj spid="_x0000_s26636" name="Equation" r:id="rId12" imgW="799920" imgH="253800" progId="Equation.DSMT4">
              <p:embed/>
            </p:oleObj>
          </a:graphicData>
        </a:graphic>
      </p:graphicFrame>
      <p:graphicFrame>
        <p:nvGraphicFramePr>
          <p:cNvPr id="26637" name="Object 13"/>
          <p:cNvGraphicFramePr>
            <a:graphicFrameLocks noChangeAspect="1"/>
          </p:cNvGraphicFramePr>
          <p:nvPr/>
        </p:nvGraphicFramePr>
        <p:xfrm>
          <a:off x="812588" y="5852795"/>
          <a:ext cx="381000" cy="305899"/>
        </p:xfrm>
        <a:graphic>
          <a:graphicData uri="http://schemas.openxmlformats.org/presentationml/2006/ole">
            <p:oleObj spid="_x0000_s26637" name="Equation" r:id="rId13" imgW="190440" imgH="152280" progId="Equation.DSMT4">
              <p:embed/>
            </p:oleObj>
          </a:graphicData>
        </a:graphic>
      </p:graphicFrame>
      <p:graphicFrame>
        <p:nvGraphicFramePr>
          <p:cNvPr id="26638" name="Object 14"/>
          <p:cNvGraphicFramePr>
            <a:graphicFrameLocks noChangeAspect="1"/>
          </p:cNvGraphicFramePr>
          <p:nvPr/>
        </p:nvGraphicFramePr>
        <p:xfrm>
          <a:off x="1249680" y="5638800"/>
          <a:ext cx="1638300" cy="693738"/>
        </p:xfrm>
        <a:graphic>
          <a:graphicData uri="http://schemas.openxmlformats.org/presentationml/2006/ole">
            <p:oleObj spid="_x0000_s26638" name="Equation" r:id="rId14" imgW="990360" imgH="419040" progId="Equation.DSMT4">
              <p:embed/>
            </p:oleObj>
          </a:graphicData>
        </a:graphic>
      </p:graphicFrame>
      <p:sp>
        <p:nvSpPr>
          <p:cNvPr id="19" name="Rectangle 18"/>
          <p:cNvSpPr/>
          <p:nvPr/>
        </p:nvSpPr>
        <p:spPr>
          <a:xfrm>
            <a:off x="2971800" y="5791835"/>
            <a:ext cx="156485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kern="0" dirty="0" smtClean="0">
                <a:solidFill>
                  <a:prstClr val="black"/>
                </a:solidFill>
              </a:rPr>
              <a:t>Curie’s law</a:t>
            </a:r>
            <a:endParaRPr lang="en-US" sz="2200" dirty="0"/>
          </a:p>
        </p:txBody>
      </p:sp>
      <p:pic>
        <p:nvPicPr>
          <p:cNvPr id="21" name="Picture 20" descr="paramagnetism-magnetisation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5029200" y="4419600"/>
            <a:ext cx="3057218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sz="3000" dirty="0" smtClean="0"/>
              <a:t>Maxwell velocity distribution of ideal gas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3040"/>
            <a:ext cx="8153400" cy="45720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 smtClean="0">
                <a:solidFill>
                  <a:srgbClr val="FF0000"/>
                </a:solidFill>
              </a:rPr>
              <a:t>One</a:t>
            </a:r>
            <a:r>
              <a:rPr lang="en-US" sz="2400" dirty="0" smtClean="0"/>
              <a:t> classical ideal gas molecule enclosed in a rigid container at constant temperature </a:t>
            </a:r>
            <a:r>
              <a:rPr lang="en-US" sz="2400" i="1" dirty="0" smtClean="0"/>
              <a:t>T</a:t>
            </a:r>
          </a:p>
          <a:p>
            <a:pPr>
              <a:spcAft>
                <a:spcPts val="1500"/>
              </a:spcAft>
            </a:pPr>
            <a:r>
              <a:rPr lang="en-US" sz="2400" dirty="0" smtClean="0"/>
              <a:t>Energy of gas:</a:t>
            </a:r>
          </a:p>
          <a:p>
            <a:r>
              <a:rPr lang="en-US" sz="2400" dirty="0" smtClean="0"/>
              <a:t>Probability of the molecule having a coordinate between (</a:t>
            </a:r>
            <a:r>
              <a:rPr lang="en-US" sz="2400" i="1" dirty="0" smtClean="0"/>
              <a:t>r </a:t>
            </a:r>
            <a:r>
              <a:rPr lang="en-US" sz="2400" dirty="0" smtClean="0"/>
              <a:t>; </a:t>
            </a:r>
            <a:r>
              <a:rPr lang="en-US" sz="2400" i="1" dirty="0" smtClean="0"/>
              <a:t>r + </a:t>
            </a:r>
            <a:r>
              <a:rPr lang="en-US" sz="2400" i="1" dirty="0" err="1" smtClean="0"/>
              <a:t>dr</a:t>
            </a:r>
            <a:r>
              <a:rPr lang="en-US" sz="2400" dirty="0" smtClean="0"/>
              <a:t>) and momentum between (</a:t>
            </a:r>
            <a:r>
              <a:rPr lang="en-US" sz="2400" i="1" dirty="0" smtClean="0"/>
              <a:t>p </a:t>
            </a:r>
            <a:r>
              <a:rPr lang="en-US" sz="2400" dirty="0" smtClean="0"/>
              <a:t>; </a:t>
            </a:r>
            <a:r>
              <a:rPr lang="en-US" sz="2400" i="1" dirty="0" smtClean="0"/>
              <a:t>p + </a:t>
            </a:r>
            <a:r>
              <a:rPr lang="en-US" sz="2400" i="1" dirty="0" err="1" smtClean="0"/>
              <a:t>dp</a:t>
            </a:r>
            <a:r>
              <a:rPr lang="en-US" sz="2400" dirty="0" smtClean="0"/>
              <a:t>):</a:t>
            </a:r>
            <a:endParaRPr lang="en-US" sz="2400" dirty="0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2895600" y="2227073"/>
          <a:ext cx="3873500" cy="790447"/>
        </p:xfrm>
        <a:graphic>
          <a:graphicData uri="http://schemas.openxmlformats.org/presentationml/2006/ole">
            <p:oleObj spid="_x0000_s25602" name="Equation" r:id="rId3" imgW="2108160" imgH="431640" progId="Equation.DSMT4">
              <p:embed/>
            </p:oleObj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906463" y="3886200"/>
          <a:ext cx="6918325" cy="876300"/>
        </p:xfrm>
        <a:graphic>
          <a:graphicData uri="http://schemas.openxmlformats.org/presentationml/2006/ole">
            <p:oleObj spid="_x0000_s25603" name="Equation" r:id="rId4" imgW="3809880" imgH="482400" progId="Equation.DSMT4">
              <p:embed/>
            </p:oleObj>
          </a:graphicData>
        </a:graphic>
      </p:graphicFrame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883920" y="4678680"/>
          <a:ext cx="5189538" cy="876300"/>
        </p:xfrm>
        <a:graphic>
          <a:graphicData uri="http://schemas.openxmlformats.org/presentationml/2006/ole">
            <p:oleObj spid="_x0000_s25604" name="Equation" r:id="rId5" imgW="2857320" imgH="482400" progId="Equation.DSMT4">
              <p:embed/>
            </p:oleObj>
          </a:graphicData>
        </a:graphic>
      </p:graphicFrame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853440" y="5667693"/>
          <a:ext cx="2906713" cy="576262"/>
        </p:xfrm>
        <a:graphic>
          <a:graphicData uri="http://schemas.openxmlformats.org/presentationml/2006/ole">
            <p:oleObj spid="_x0000_s25605" name="Equation" r:id="rId6" imgW="1600200" imgH="317160" progId="Equation.DSMT4">
              <p:embed/>
            </p:oleObj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3974465" y="5730240"/>
          <a:ext cx="481323" cy="384175"/>
        </p:xfrm>
        <a:graphic>
          <a:graphicData uri="http://schemas.openxmlformats.org/presentationml/2006/ole">
            <p:oleObj spid="_x0000_s25606" name="Equation" r:id="rId7" imgW="190440" imgH="152280" progId="Equation.DSMT4">
              <p:embed/>
            </p:oleObj>
          </a:graphicData>
        </a:graphic>
      </p:graphicFrame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4629785" y="5471160"/>
          <a:ext cx="1984375" cy="852487"/>
        </p:xfrm>
        <a:graphic>
          <a:graphicData uri="http://schemas.openxmlformats.org/presentationml/2006/ole">
            <p:oleObj spid="_x0000_s25607" name="Equation" r:id="rId8" imgW="1091880" imgH="469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sz="3000" dirty="0" smtClean="0"/>
              <a:t>Maxwell velocity distribution of ideal gas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3040"/>
            <a:ext cx="8153400" cy="45720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 smtClean="0"/>
              <a:t>Maxwell velocity distribution of </a:t>
            </a:r>
            <a:r>
              <a:rPr lang="en-US" i="1" dirty="0" smtClean="0"/>
              <a:t>N</a:t>
            </a:r>
            <a:r>
              <a:rPr lang="en-US" dirty="0" smtClean="0"/>
              <a:t> molecules</a:t>
            </a:r>
            <a:r>
              <a:rPr lang="en-US" sz="2400" dirty="0" smtClean="0"/>
              <a:t>:</a:t>
            </a:r>
            <a:endParaRPr lang="en-US" sz="2400" i="1" dirty="0" smtClean="0"/>
          </a:p>
        </p:txBody>
      </p:sp>
      <p:graphicFrame>
        <p:nvGraphicFramePr>
          <p:cNvPr id="28680" name="Object 8"/>
          <p:cNvGraphicFramePr>
            <a:graphicFrameLocks noChangeAspect="1"/>
          </p:cNvGraphicFramePr>
          <p:nvPr/>
        </p:nvGraphicFramePr>
        <p:xfrm>
          <a:off x="890270" y="1981200"/>
          <a:ext cx="6318250" cy="900113"/>
        </p:xfrm>
        <a:graphic>
          <a:graphicData uri="http://schemas.openxmlformats.org/presentationml/2006/ole">
            <p:oleObj spid="_x0000_s28680" name="Equation" r:id="rId3" imgW="3479760" imgH="495000" progId="Equation.DSMT4">
              <p:embed/>
            </p:oleObj>
          </a:graphicData>
        </a:graphic>
      </p:graphicFrame>
      <p:pic>
        <p:nvPicPr>
          <p:cNvPr id="11" name="Picture 10" descr="Maxwell-Boltzmann%20noble%20gases_1.png"/>
          <p:cNvPicPr>
            <a:picLocks noChangeAspect="1"/>
          </p:cNvPicPr>
          <p:nvPr/>
        </p:nvPicPr>
        <p:blipFill>
          <a:blip r:embed="rId4" cstate="print"/>
          <a:srcRect t="15764" r="3133" b="3162"/>
          <a:stretch>
            <a:fillRect/>
          </a:stretch>
        </p:blipFill>
        <p:spPr>
          <a:xfrm>
            <a:off x="1371599" y="3025876"/>
            <a:ext cx="5943601" cy="345112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886200" y="3352800"/>
            <a:ext cx="21868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T = 298 K (25 °C)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Number of molecules striking a surface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4480"/>
            <a:ext cx="8229600" cy="4617720"/>
          </a:xfrm>
        </p:spPr>
        <p:txBody>
          <a:bodyPr/>
          <a:lstStyle/>
          <a:p>
            <a:r>
              <a:rPr lang="en-US" dirty="0" smtClean="0"/>
              <a:t>The # of molecules with velocity between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v</a:t>
            </a:r>
            <a:r>
              <a:rPr lang="en-US" dirty="0" smtClean="0"/>
              <a:t> and </a:t>
            </a:r>
            <a:r>
              <a:rPr lang="en-US" i="1" dirty="0" smtClean="0"/>
              <a:t>v + </a:t>
            </a:r>
            <a:r>
              <a:rPr lang="en-US" i="1" dirty="0" err="1" smtClean="0"/>
              <a:t>dv</a:t>
            </a:r>
            <a:r>
              <a:rPr lang="en-US" dirty="0" smtClean="0"/>
              <a:t> which strike a unit area of</a:t>
            </a:r>
          </a:p>
          <a:p>
            <a:pPr>
              <a:buNone/>
            </a:pPr>
            <a:r>
              <a:rPr lang="en-US" dirty="0" smtClean="0"/>
              <a:t>	the wall per unit time:</a:t>
            </a:r>
          </a:p>
          <a:p>
            <a:endParaRPr lang="en-US" sz="3200" dirty="0" smtClean="0"/>
          </a:p>
          <a:p>
            <a:r>
              <a:rPr lang="en-US" dirty="0" smtClean="0"/>
              <a:t>Total molecular flux: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Application: impurity incorporation during film deposition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8110188" y="2057400"/>
            <a:ext cx="0" cy="205740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Flowchart: Data 5"/>
          <p:cNvSpPr/>
          <p:nvPr/>
        </p:nvSpPr>
        <p:spPr bwMode="auto">
          <a:xfrm>
            <a:off x="6845268" y="2590800"/>
            <a:ext cx="1371600" cy="1143000"/>
          </a:xfrm>
          <a:prstGeom prst="flowChartInputOutpu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10800000" lon="0" rev="1620000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40668" y="2743200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dA</a:t>
            </a:r>
            <a:endParaRPr lang="en-US" sz="24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7226268" y="3729335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/>
              <a:t>vdt</a:t>
            </a:r>
            <a:endParaRPr lang="en-US" sz="2400" i="1" dirty="0"/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6738588" y="2453640"/>
            <a:ext cx="1371600" cy="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Freeform 13"/>
          <p:cNvSpPr/>
          <p:nvPr/>
        </p:nvSpPr>
        <p:spPr bwMode="auto">
          <a:xfrm>
            <a:off x="7226268" y="2209800"/>
            <a:ext cx="259080" cy="335280"/>
          </a:xfrm>
          <a:custGeom>
            <a:avLst/>
            <a:gdLst>
              <a:gd name="connsiteX0" fmla="*/ 7620 w 236220"/>
              <a:gd name="connsiteY0" fmla="*/ 0 h 441960"/>
              <a:gd name="connsiteX1" fmla="*/ 38100 w 236220"/>
              <a:gd name="connsiteY1" fmla="*/ 274320 h 441960"/>
              <a:gd name="connsiteX2" fmla="*/ 236220 w 236220"/>
              <a:gd name="connsiteY2" fmla="*/ 441960 h 441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6220" h="441960">
                <a:moveTo>
                  <a:pt x="7620" y="0"/>
                </a:moveTo>
                <a:cubicBezTo>
                  <a:pt x="3810" y="100330"/>
                  <a:pt x="0" y="200660"/>
                  <a:pt x="38100" y="274320"/>
                </a:cubicBezTo>
                <a:cubicBezTo>
                  <a:pt x="76200" y="347980"/>
                  <a:pt x="177800" y="406400"/>
                  <a:pt x="236220" y="441960"/>
                </a:cubicBezTo>
              </a:path>
            </a:pathLst>
          </a:custGeom>
          <a:noFill/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73868" y="1752600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endParaRPr lang="en-US" sz="2400" i="1" dirty="0">
              <a:solidFill>
                <a:srgbClr val="FF0000"/>
              </a:solidFill>
              <a:latin typeface="Symbol" pitchFamily="18" charset="2"/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868363" y="2941320"/>
          <a:ext cx="3544142" cy="441960"/>
        </p:xfrm>
        <a:graphic>
          <a:graphicData uri="http://schemas.openxmlformats.org/presentationml/2006/ole">
            <p:oleObj spid="_x0000_s29698" name="Equation" r:id="rId3" imgW="1828800" imgH="228600" progId="Equation.DSMT4">
              <p:embed/>
            </p:oleObj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868680" y="4028757"/>
          <a:ext cx="6587036" cy="1503363"/>
        </p:xfrm>
        <a:graphic>
          <a:graphicData uri="http://schemas.openxmlformats.org/presentationml/2006/ole">
            <p:oleObj spid="_x0000_s29699" name="Equation" r:id="rId4" imgW="3441600" imgH="7873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Maxwell’s Demon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8760"/>
            <a:ext cx="8229600" cy="4343400"/>
          </a:xfrm>
        </p:spPr>
        <p:txBody>
          <a:bodyPr/>
          <a:lstStyle/>
          <a:p>
            <a:r>
              <a:rPr lang="en-US" dirty="0" smtClean="0"/>
              <a:t>A demon opens the door only to allow the “hot” molecules to pass to the right side and the “cold” molecules to pass to the left side </a:t>
            </a:r>
            <a:r>
              <a:rPr lang="en-US" dirty="0" smtClean="0">
                <a:latin typeface="Times New Roman"/>
                <a:cs typeface="Times New Roman"/>
              </a:rPr>
              <a:t>→</a:t>
            </a:r>
            <a:r>
              <a:rPr lang="en-US" dirty="0" smtClean="0">
                <a:cs typeface="Times New Roman"/>
              </a:rPr>
              <a:t> </a:t>
            </a:r>
            <a:r>
              <a:rPr lang="en-US" i="1" dirty="0" smtClean="0">
                <a:cs typeface="Times New Roman"/>
              </a:rPr>
              <a:t>S</a:t>
            </a:r>
            <a:r>
              <a:rPr lang="en-US" dirty="0" smtClean="0">
                <a:cs typeface="Times New Roman"/>
              </a:rPr>
              <a:t> decrease!</a:t>
            </a:r>
            <a:endParaRPr lang="en-US" dirty="0"/>
          </a:p>
        </p:txBody>
      </p:sp>
      <p:pic>
        <p:nvPicPr>
          <p:cNvPr id="5" name="Picture 4" descr="1000px-Maxwell's_demon_svg.png"/>
          <p:cNvPicPr>
            <a:picLocks noChangeAspect="1"/>
          </p:cNvPicPr>
          <p:nvPr/>
        </p:nvPicPr>
        <p:blipFill>
          <a:blip r:embed="rId3" cstate="print"/>
          <a:srcRect l="8333" t="6793" r="9167" b="9420"/>
          <a:stretch>
            <a:fillRect/>
          </a:stretch>
        </p:blipFill>
        <p:spPr>
          <a:xfrm>
            <a:off x="624840" y="2819400"/>
            <a:ext cx="7620000" cy="284787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44880" y="5791200"/>
            <a:ext cx="7109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  <a:hlinkClick r:id="rId4"/>
              </a:rPr>
              <a:t>Maxwell’s Demon in action: he is devilishly COOL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1960"/>
            <a:ext cx="8229600" cy="1066800"/>
          </a:xfrm>
        </p:spPr>
        <p:txBody>
          <a:bodyPr/>
          <a:lstStyle/>
          <a:p>
            <a:r>
              <a:rPr lang="en-US" dirty="0" smtClean="0"/>
              <a:t>Partition functions for general ensembles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520"/>
            <a:ext cx="8229600" cy="4267200"/>
          </a:xfrm>
        </p:spPr>
        <p:txBody>
          <a:bodyPr/>
          <a:lstStyle/>
          <a:p>
            <a:r>
              <a:rPr lang="en-US" dirty="0" smtClean="0"/>
              <a:t>Evaluate the boundary conditions for the system</a:t>
            </a:r>
          </a:p>
          <a:p>
            <a:pPr lvl="1"/>
            <a:r>
              <a:rPr lang="en-US" dirty="0" smtClean="0"/>
              <a:t>Determine the variables that are kept constant</a:t>
            </a:r>
          </a:p>
          <a:p>
            <a:r>
              <a:rPr lang="en-US" dirty="0" smtClean="0"/>
              <a:t>Determine the thermodynamic potential for the system</a:t>
            </a:r>
          </a:p>
          <a:p>
            <a:r>
              <a:rPr lang="en-US" dirty="0" smtClean="0"/>
              <a:t>Multiply the TD potential by -</a:t>
            </a:r>
            <a:r>
              <a:rPr lang="en-US" i="1" dirty="0" smtClean="0">
                <a:latin typeface="Symbol" pitchFamily="18" charset="2"/>
              </a:rPr>
              <a:t>b </a:t>
            </a:r>
            <a:r>
              <a:rPr lang="en-US" dirty="0" smtClean="0"/>
              <a:t> and </a:t>
            </a:r>
            <a:r>
              <a:rPr lang="en-US" dirty="0" err="1" smtClean="0"/>
              <a:t>exponentiate</a:t>
            </a:r>
            <a:endParaRPr lang="en-US" dirty="0" smtClean="0"/>
          </a:p>
          <a:p>
            <a:r>
              <a:rPr lang="en-US" dirty="0" smtClean="0"/>
              <a:t>Sum over all degrees of freedom (energy levels)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624840" y="2286000"/>
          <a:ext cx="7848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4953000"/>
            <a:ext cx="2407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Canonical ensemble:</a:t>
            </a:r>
          </a:p>
          <a:p>
            <a:pPr algn="ctr"/>
            <a:r>
              <a:rPr lang="en-US" dirty="0" smtClean="0"/>
              <a:t>thermal interactions only: T &amp; V constant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06040" y="496824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Helmholtz potential F</a:t>
            </a: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4663440" y="4998720"/>
          <a:ext cx="1828800" cy="1066800"/>
        </p:xfrm>
        <a:graphic>
          <a:graphicData uri="http://schemas.openxmlformats.org/presentationml/2006/ole">
            <p:oleObj spid="_x0000_s30722" name="Equation" r:id="rId8" imgW="952200" imgH="609480" progId="Equation.DSMT4">
              <p:embed/>
            </p:oleObj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6705600" y="4818380"/>
          <a:ext cx="2170113" cy="1689100"/>
        </p:xfrm>
        <a:graphic>
          <a:graphicData uri="http://schemas.openxmlformats.org/presentationml/2006/ole">
            <p:oleObj spid="_x0000_s30723" name="Equation" r:id="rId9" imgW="1130040" imgH="965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"/>
            <a:ext cx="8229600" cy="1219200"/>
          </a:xfrm>
        </p:spPr>
        <p:txBody>
          <a:bodyPr/>
          <a:lstStyle/>
          <a:p>
            <a:r>
              <a:rPr lang="en-US" sz="3000" dirty="0" smtClean="0"/>
              <a:t>Grand canonical ensembles: systems with indefinite number of particles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040"/>
            <a:ext cx="8229600" cy="4419600"/>
          </a:xfrm>
        </p:spPr>
        <p:txBody>
          <a:bodyPr/>
          <a:lstStyle/>
          <a:p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i="1" dirty="0" smtClean="0">
                <a:latin typeface="Symbol" pitchFamily="18" charset="2"/>
              </a:rPr>
              <a:t>m</a:t>
            </a:r>
            <a:r>
              <a:rPr lang="en-US" dirty="0" smtClean="0"/>
              <a:t> are constant</a:t>
            </a:r>
          </a:p>
          <a:p>
            <a:r>
              <a:rPr lang="en-US" dirty="0" smtClean="0"/>
              <a:t>TD potential: </a:t>
            </a:r>
            <a:r>
              <a:rPr lang="en-US" i="1" dirty="0" smtClean="0">
                <a:latin typeface="Symbol" pitchFamily="18" charset="2"/>
              </a:rPr>
              <a:t>f</a:t>
            </a:r>
            <a:r>
              <a:rPr lang="en-US" i="1" dirty="0" smtClean="0"/>
              <a:t> = U – TS – </a:t>
            </a:r>
            <a:r>
              <a:rPr lang="en-US" i="1" dirty="0" err="1" smtClean="0">
                <a:latin typeface="Symbol" pitchFamily="18" charset="2"/>
              </a:rPr>
              <a:t>m</a:t>
            </a:r>
            <a:r>
              <a:rPr lang="en-US" i="1" dirty="0" err="1" smtClean="0"/>
              <a:t>N</a:t>
            </a:r>
            <a:endParaRPr lang="en-US" i="1" dirty="0" smtClean="0"/>
          </a:p>
          <a:p>
            <a:r>
              <a:rPr lang="en-US" dirty="0" smtClean="0"/>
              <a:t>Grand canonical partition function: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Probability to be at one microscopic state with energy </a:t>
            </a:r>
            <a:r>
              <a:rPr lang="en-US" i="1" dirty="0" err="1" smtClean="0"/>
              <a:t>E</a:t>
            </a:r>
            <a:r>
              <a:rPr lang="en-US" i="1" baseline="-25000" dirty="0" err="1" smtClean="0"/>
              <a:t>r</a:t>
            </a:r>
            <a:r>
              <a:rPr lang="en-US" dirty="0" smtClean="0"/>
              <a:t> and particle number </a:t>
            </a:r>
            <a:r>
              <a:rPr lang="en-US" i="1" dirty="0" smtClean="0"/>
              <a:t>N</a:t>
            </a:r>
            <a:r>
              <a:rPr lang="en-US" i="1" baseline="-25000" dirty="0" smtClean="0"/>
              <a:t>r</a:t>
            </a:r>
            <a:r>
              <a:rPr lang="en-US" baseline="-25000" dirty="0" smtClean="0"/>
              <a:t> </a:t>
            </a:r>
            <a:r>
              <a:rPr lang="en-US" dirty="0" smtClean="0"/>
              <a:t>:</a:t>
            </a:r>
          </a:p>
          <a:p>
            <a:r>
              <a:rPr lang="en-US" dirty="0" smtClean="0"/>
              <a:t>Average energy and particle number: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172200" y="1524000"/>
            <a:ext cx="6096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781800" y="1524000"/>
            <a:ext cx="17526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10573" y="251460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System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12281" y="2523589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Heat &amp; particle source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Left-Right Arrow 8"/>
          <p:cNvSpPr/>
          <p:nvPr/>
        </p:nvSpPr>
        <p:spPr bwMode="auto">
          <a:xfrm>
            <a:off x="6477000" y="1676400"/>
            <a:ext cx="609600" cy="152400"/>
          </a:xfrm>
          <a:prstGeom prst="left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Left-Right Arrow 9"/>
          <p:cNvSpPr/>
          <p:nvPr/>
        </p:nvSpPr>
        <p:spPr bwMode="auto">
          <a:xfrm>
            <a:off x="6477000" y="2118360"/>
            <a:ext cx="609600" cy="152400"/>
          </a:xfrm>
          <a:prstGeom prst="left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32320" y="156614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Symbol" pitchFamily="18" charset="2"/>
              </a:rPr>
              <a:t>d</a:t>
            </a:r>
            <a:r>
              <a:rPr lang="en-US" dirty="0" err="1" smtClean="0">
                <a:solidFill>
                  <a:srgbClr val="C00000"/>
                </a:solidFill>
              </a:rPr>
              <a:t>Q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32320" y="200810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89CC40"/>
                </a:solidFill>
              </a:rPr>
              <a:t>dN</a:t>
            </a:r>
            <a:endParaRPr lang="en-US" dirty="0">
              <a:solidFill>
                <a:srgbClr val="89CC40"/>
              </a:solidFill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899160" y="3328035"/>
          <a:ext cx="5532438" cy="622300"/>
        </p:xfrm>
        <a:graphic>
          <a:graphicData uri="http://schemas.openxmlformats.org/presentationml/2006/ole">
            <p:oleObj spid="_x0000_s36866" name="Equation" r:id="rId3" imgW="2882880" imgH="355320" progId="Equation.DSMT4">
              <p:embed/>
            </p:oleObj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4142740" y="4418330"/>
          <a:ext cx="3949700" cy="488950"/>
        </p:xfrm>
        <a:graphic>
          <a:graphicData uri="http://schemas.openxmlformats.org/presentationml/2006/ole">
            <p:oleObj spid="_x0000_s36867" name="Equation" r:id="rId4" imgW="2057400" imgH="279360" progId="Equation.DSMT4">
              <p:embed/>
            </p:oleObj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838200" y="5364480"/>
          <a:ext cx="2193925" cy="733425"/>
        </p:xfrm>
        <a:graphic>
          <a:graphicData uri="http://schemas.openxmlformats.org/presentationml/2006/ole">
            <p:oleObj spid="_x0000_s36868" name="Equation" r:id="rId5" imgW="1143000" imgH="419040" progId="Equation.DSMT4">
              <p:embed/>
            </p:oleObj>
          </a:graphicData>
        </a:graphic>
      </p:graphicFrame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3733800" y="5365115"/>
          <a:ext cx="1731962" cy="733425"/>
        </p:xfrm>
        <a:graphic>
          <a:graphicData uri="http://schemas.openxmlformats.org/presentationml/2006/ole">
            <p:oleObj spid="_x0000_s36869" name="Equation" r:id="rId6" imgW="901440" imgH="419040" progId="Equation.DSMT4">
              <p:embed/>
            </p:oleObj>
          </a:graphicData>
        </a:graphic>
      </p:graphicFrame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6938328" y="3378199"/>
          <a:ext cx="1596072" cy="369721"/>
        </p:xfrm>
        <a:graphic>
          <a:graphicData uri="http://schemas.openxmlformats.org/presentationml/2006/ole">
            <p:oleObj spid="_x0000_s36870" name="Equation" r:id="rId7" imgW="7999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441960"/>
            <a:ext cx="7985760" cy="1066800"/>
          </a:xfrm>
        </p:spPr>
        <p:txBody>
          <a:bodyPr/>
          <a:lstStyle/>
          <a:p>
            <a:r>
              <a:rPr lang="en-US" sz="3000" dirty="0" smtClean="0"/>
              <a:t>Grand canonical probability distribution</a:t>
            </a:r>
            <a:endParaRPr lang="en-US" sz="30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172200" y="1524000"/>
            <a:ext cx="6096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6781800" y="1524000"/>
            <a:ext cx="17526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Left-Right Arrow 7"/>
          <p:cNvSpPr/>
          <p:nvPr/>
        </p:nvSpPr>
        <p:spPr bwMode="auto">
          <a:xfrm>
            <a:off x="6477000" y="1676400"/>
            <a:ext cx="609600" cy="152400"/>
          </a:xfrm>
          <a:prstGeom prst="left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Left-Right Arrow 8"/>
          <p:cNvSpPr/>
          <p:nvPr/>
        </p:nvSpPr>
        <p:spPr bwMode="auto">
          <a:xfrm>
            <a:off x="6477000" y="2118360"/>
            <a:ext cx="609600" cy="152400"/>
          </a:xfrm>
          <a:prstGeom prst="left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32320" y="156614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Symbol" pitchFamily="18" charset="2"/>
              </a:rPr>
              <a:t>d</a:t>
            </a:r>
            <a:r>
              <a:rPr lang="en-US" dirty="0" err="1" smtClean="0">
                <a:solidFill>
                  <a:srgbClr val="C00000"/>
                </a:solidFill>
              </a:rPr>
              <a:t>Q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32320" y="200810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89CC40"/>
                </a:solidFill>
              </a:rPr>
              <a:t>dN</a:t>
            </a:r>
            <a:endParaRPr lang="en-US" dirty="0">
              <a:solidFill>
                <a:srgbClr val="89CC4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99960" y="2484120"/>
            <a:ext cx="79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Symbol" pitchFamily="18" charset="2"/>
              </a:rPr>
              <a:t>W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’ , E’</a:t>
            </a:r>
            <a:endParaRPr lang="en-US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96000" y="2484120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0000FF"/>
                </a:solidFill>
                <a:latin typeface="Symbol" pitchFamily="18" charset="2"/>
              </a:rPr>
              <a:t>W</a:t>
            </a:r>
            <a:r>
              <a:rPr lang="en-US" i="1" baseline="-25000" dirty="0" err="1" smtClean="0">
                <a:solidFill>
                  <a:srgbClr val="0000FF"/>
                </a:solidFill>
              </a:rPr>
              <a:t>r</a:t>
            </a:r>
            <a:r>
              <a:rPr lang="en-US" i="1" baseline="-25000" dirty="0" smtClean="0">
                <a:solidFill>
                  <a:srgbClr val="0000FF"/>
                </a:solidFill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, </a:t>
            </a:r>
            <a:r>
              <a:rPr lang="en-US" i="1" dirty="0" err="1" smtClean="0">
                <a:solidFill>
                  <a:srgbClr val="0000FF"/>
                </a:solidFill>
              </a:rPr>
              <a:t>E</a:t>
            </a:r>
            <a:r>
              <a:rPr lang="en-US" i="1" baseline="-25000" dirty="0" err="1" smtClean="0">
                <a:solidFill>
                  <a:srgbClr val="0000FF"/>
                </a:solidFill>
              </a:rPr>
              <a:t>r</a:t>
            </a:r>
            <a:endParaRPr lang="en-US" i="1" dirty="0">
              <a:solidFill>
                <a:srgbClr val="0000FF"/>
              </a:solidFill>
            </a:endParaRPr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601193" y="1508760"/>
          <a:ext cx="1804671" cy="441960"/>
        </p:xfrm>
        <a:graphic>
          <a:graphicData uri="http://schemas.openxmlformats.org/presentationml/2006/ole">
            <p:oleObj spid="_x0000_s37890" name="Equation" r:id="rId3" imgW="850680" imgH="228600" progId="Equation.DSMT4">
              <p:embed/>
            </p:oleObj>
          </a:graphicData>
        </a:graphic>
      </p:graphicFrame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2887194" y="1508760"/>
          <a:ext cx="1913406" cy="441960"/>
        </p:xfrm>
        <a:graphic>
          <a:graphicData uri="http://schemas.openxmlformats.org/presentationml/2006/ole">
            <p:oleObj spid="_x0000_s37891" name="Equation" r:id="rId4" imgW="901440" imgH="228600" progId="Equation.DSMT4">
              <p:embed/>
            </p:oleObj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597218" y="2073275"/>
          <a:ext cx="4821237" cy="492125"/>
        </p:xfrm>
        <a:graphic>
          <a:graphicData uri="http://schemas.openxmlformats.org/presentationml/2006/ole">
            <p:oleObj spid="_x0000_s37892" name="Equation" r:id="rId5" imgW="2273040" imgH="253800" progId="Equation.DSMT4">
              <p:embed/>
            </p:oleObj>
          </a:graphicData>
        </a:graphic>
      </p:graphicFrame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609600" y="2697480"/>
          <a:ext cx="5791200" cy="1281112"/>
        </p:xfrm>
        <a:graphic>
          <a:graphicData uri="http://schemas.openxmlformats.org/presentationml/2006/ole">
            <p:oleObj spid="_x0000_s37893" name="Equation" r:id="rId6" imgW="2730240" imgH="660240" progId="Equation.DSMT4">
              <p:embed/>
            </p:oleObj>
          </a:graphicData>
        </a:graphic>
      </p:graphicFrame>
      <p:graphicFrame>
        <p:nvGraphicFramePr>
          <p:cNvPr id="37894" name="Object 6"/>
          <p:cNvGraphicFramePr>
            <a:graphicFrameLocks noChangeAspect="1"/>
          </p:cNvGraphicFramePr>
          <p:nvPr/>
        </p:nvGraphicFramePr>
        <p:xfrm>
          <a:off x="609600" y="4038600"/>
          <a:ext cx="2209800" cy="763588"/>
        </p:xfrm>
        <a:graphic>
          <a:graphicData uri="http://schemas.openxmlformats.org/presentationml/2006/ole">
            <p:oleObj spid="_x0000_s37894" name="Equation" r:id="rId7" imgW="1041120" imgH="393480" progId="Equation.DSMT4">
              <p:embed/>
            </p:oleObj>
          </a:graphicData>
        </a:graphic>
      </p:graphicFrame>
      <p:graphicFrame>
        <p:nvGraphicFramePr>
          <p:cNvPr id="37895" name="Object 7"/>
          <p:cNvGraphicFramePr>
            <a:graphicFrameLocks noChangeAspect="1"/>
          </p:cNvGraphicFramePr>
          <p:nvPr/>
        </p:nvGraphicFramePr>
        <p:xfrm>
          <a:off x="591185" y="4953000"/>
          <a:ext cx="2746375" cy="763588"/>
        </p:xfrm>
        <a:graphic>
          <a:graphicData uri="http://schemas.openxmlformats.org/presentationml/2006/ole">
            <p:oleObj spid="_x0000_s37895" name="Equation" r:id="rId8" imgW="1295280" imgH="393480" progId="Equation.DSMT4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2971800" y="4221480"/>
            <a:ext cx="2521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(thermal equilibrium)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3489960" y="5135880"/>
            <a:ext cx="26805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(chemical equilibrium)</a:t>
            </a:r>
            <a:endParaRPr lang="en-US" sz="2000" dirty="0"/>
          </a:p>
        </p:txBody>
      </p:sp>
      <p:graphicFrame>
        <p:nvGraphicFramePr>
          <p:cNvPr id="37896" name="Object 8"/>
          <p:cNvGraphicFramePr>
            <a:graphicFrameLocks noChangeAspect="1"/>
          </p:cNvGraphicFramePr>
          <p:nvPr/>
        </p:nvGraphicFramePr>
        <p:xfrm>
          <a:off x="614998" y="5852160"/>
          <a:ext cx="4170362" cy="488950"/>
        </p:xfrm>
        <a:graphic>
          <a:graphicData uri="http://schemas.openxmlformats.org/presentationml/2006/ole">
            <p:oleObj spid="_x0000_s37896" name="Equation" r:id="rId9" imgW="2171520" imgH="2793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r>
              <a:rPr lang="en-US" sz="2900" dirty="0" smtClean="0"/>
              <a:t>Micro-canonical ensemble: isolated systems</a:t>
            </a:r>
            <a:endParaRPr lang="en-US" sz="2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8760"/>
            <a:ext cx="8077200" cy="4876800"/>
          </a:xfrm>
        </p:spPr>
        <p:txBody>
          <a:bodyPr/>
          <a:lstStyle/>
          <a:p>
            <a:r>
              <a:rPr lang="en-US" sz="2400" i="1" dirty="0" smtClean="0"/>
              <a:t>Fundamental postulate</a:t>
            </a:r>
            <a:r>
              <a:rPr lang="en-US" sz="2400" dirty="0" smtClean="0"/>
              <a:t>: given an </a:t>
            </a:r>
            <a:r>
              <a:rPr lang="en-US" sz="2400" u="sng" dirty="0" smtClean="0"/>
              <a:t>isolated</a:t>
            </a:r>
            <a:r>
              <a:rPr lang="en-US" sz="2400" dirty="0" smtClean="0"/>
              <a:t> system in equilibrium, it is found with equal probability in each of its accessible microstates</a:t>
            </a:r>
          </a:p>
          <a:p>
            <a:r>
              <a:rPr lang="en-US" sz="2400" dirty="0" smtClean="0"/>
              <a:t>Probability of finding the state in a microstate </a:t>
            </a:r>
            <a:r>
              <a:rPr lang="en-US" sz="2400" i="1" dirty="0" smtClean="0"/>
              <a:t>r</a:t>
            </a:r>
            <a:r>
              <a:rPr lang="en-US" sz="2400" dirty="0" smtClean="0"/>
              <a:t> is: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dirty="0" smtClean="0"/>
          </a:p>
          <a:p>
            <a:r>
              <a:rPr lang="en-US" sz="2400" dirty="0" smtClean="0"/>
              <a:t>When considering two system </a:t>
            </a:r>
            <a:r>
              <a:rPr lang="en-US" sz="2400" i="1" dirty="0" smtClean="0"/>
              <a:t>A</a:t>
            </a:r>
            <a:r>
              <a:rPr lang="en-US" sz="2400" dirty="0" smtClean="0"/>
              <a:t> and </a:t>
            </a:r>
            <a:r>
              <a:rPr lang="en-US" sz="2400" i="1" dirty="0" smtClean="0"/>
              <a:t>A’</a:t>
            </a:r>
            <a:r>
              <a:rPr lang="en-US" sz="2400" dirty="0" smtClean="0"/>
              <a:t> that only interact with each other, we can always treat the composition system </a:t>
            </a:r>
            <a:r>
              <a:rPr lang="en-US" sz="2400" i="1" dirty="0" smtClean="0"/>
              <a:t>A + A’</a:t>
            </a:r>
            <a:r>
              <a:rPr lang="en-US" sz="2400" dirty="0" smtClean="0"/>
              <a:t> as an isolated system!</a:t>
            </a: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838201" y="3265676"/>
          <a:ext cx="951142" cy="899160"/>
        </p:xfrm>
        <a:graphic>
          <a:graphicData uri="http://schemas.openxmlformats.org/presentationml/2006/ole">
            <p:oleObj spid="_x0000_s1027" name="Equation" r:id="rId3" imgW="482400" imgH="45720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691640" y="3204270"/>
          <a:ext cx="300037" cy="349250"/>
        </p:xfrm>
        <a:graphic>
          <a:graphicData uri="http://schemas.openxmlformats.org/presentationml/2006/ole">
            <p:oleObj spid="_x0000_s1029" name="Equation" r:id="rId4" imgW="152280" imgH="177480" progId="Equation.DSMT4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1700848" y="3860989"/>
          <a:ext cx="250825" cy="349250"/>
        </p:xfrm>
        <a:graphic>
          <a:graphicData uri="http://schemas.openxmlformats.org/presentationml/2006/ole">
            <p:oleObj spid="_x0000_s1030" name="Equation" r:id="rId5" imgW="126720" imgH="177480" progId="Equation.DSMT4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09800" y="3139440"/>
            <a:ext cx="2993127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 smtClean="0"/>
              <a:t>when </a:t>
            </a:r>
            <a:r>
              <a:rPr lang="en-US" sz="2300" i="1" dirty="0" smtClean="0"/>
              <a:t>E &lt; </a:t>
            </a:r>
            <a:r>
              <a:rPr lang="en-US" sz="2300" i="1" dirty="0" err="1" smtClean="0"/>
              <a:t>E</a:t>
            </a:r>
            <a:r>
              <a:rPr lang="en-US" sz="2300" i="1" baseline="-25000" dirty="0" err="1" smtClean="0"/>
              <a:t>r</a:t>
            </a:r>
            <a:r>
              <a:rPr lang="en-US" sz="2300" i="1" dirty="0" smtClean="0"/>
              <a:t> &lt; E + </a:t>
            </a:r>
            <a:r>
              <a:rPr lang="en-US" sz="2300" i="1" dirty="0" err="1" smtClean="0"/>
              <a:t>dE</a:t>
            </a:r>
            <a:endParaRPr lang="en-US" sz="23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2194560" y="3790444"/>
            <a:ext cx="1444626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 smtClean="0"/>
              <a:t>otherwise</a:t>
            </a:r>
            <a:endParaRPr lang="en-US" sz="2300" i="1" dirty="0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4114800" y="4267200"/>
          <a:ext cx="1100137" cy="674688"/>
        </p:xfrm>
        <a:graphic>
          <a:graphicData uri="http://schemas.openxmlformats.org/presentationml/2006/ole">
            <p:oleObj spid="_x0000_s1031" name="Equation" r:id="rId6" imgW="558720" imgH="342720" progId="Equation.DSMT4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92480" y="4282440"/>
            <a:ext cx="3326552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 smtClean="0"/>
              <a:t>Normalization condition:</a:t>
            </a:r>
            <a:endParaRPr lang="en-US" sz="2300" i="1" dirty="0"/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6204962" y="4461748"/>
            <a:ext cx="2133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128762" y="4522708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# of accessible states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119362" y="40807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562600" y="4248388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i="1" dirty="0" smtClean="0"/>
              <a:t>C = </a:t>
            </a:r>
            <a:endParaRPr lang="en-US" sz="23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Equivalence of ensembles</a:t>
            </a:r>
            <a:endParaRPr lang="en-US" dirty="0"/>
          </a:p>
        </p:txBody>
      </p:sp>
      <p:pic>
        <p:nvPicPr>
          <p:cNvPr id="4" name="Picture 3" descr="Graph2.PNG"/>
          <p:cNvPicPr>
            <a:picLocks noChangeAspect="1"/>
          </p:cNvPicPr>
          <p:nvPr/>
        </p:nvPicPr>
        <p:blipFill>
          <a:blip r:embed="rId3" cstate="print"/>
          <a:srcRect l="15789" t="16009" r="14035" b="13725"/>
          <a:stretch>
            <a:fillRect/>
          </a:stretch>
        </p:blipFill>
        <p:spPr>
          <a:xfrm>
            <a:off x="822960" y="3873500"/>
            <a:ext cx="2971800" cy="2299335"/>
          </a:xfrm>
          <a:prstGeom prst="rect">
            <a:avLst/>
          </a:prstGeom>
        </p:spPr>
      </p:pic>
      <p:graphicFrame>
        <p:nvGraphicFramePr>
          <p:cNvPr id="5" name="Object 10"/>
          <p:cNvGraphicFramePr>
            <a:graphicFrameLocks noChangeAspect="1"/>
          </p:cNvGraphicFramePr>
          <p:nvPr/>
        </p:nvGraphicFramePr>
        <p:xfrm>
          <a:off x="2523807" y="4436428"/>
          <a:ext cx="1309687" cy="415925"/>
        </p:xfrm>
        <a:graphic>
          <a:graphicData uri="http://schemas.openxmlformats.org/presentationml/2006/ole">
            <p:oleObj spid="_x0000_s38914" name="Equation" r:id="rId4" imgW="723600" imgH="228600" progId="Equation.DSMT4">
              <p:embed/>
            </p:oleObj>
          </a:graphicData>
        </a:graphic>
      </p:graphicFrame>
      <p:graphicFrame>
        <p:nvGraphicFramePr>
          <p:cNvPr id="6" name="Object 12"/>
          <p:cNvGraphicFramePr>
            <a:graphicFrameLocks noChangeAspect="1"/>
          </p:cNvGraphicFramePr>
          <p:nvPr/>
        </p:nvGraphicFramePr>
        <p:xfrm>
          <a:off x="3661410" y="5693410"/>
          <a:ext cx="274637" cy="301625"/>
        </p:xfrm>
        <a:graphic>
          <a:graphicData uri="http://schemas.openxmlformats.org/presentationml/2006/ole">
            <p:oleObj spid="_x0000_s38915" name="Equation" r:id="rId5" imgW="152280" imgH="164880" progId="Equation.DSMT4">
              <p:embed/>
            </p:oleObj>
          </a:graphicData>
        </a:graphic>
      </p:graphicFrame>
      <p:graphicFrame>
        <p:nvGraphicFramePr>
          <p:cNvPr id="7" name="Object 14"/>
          <p:cNvGraphicFramePr>
            <a:graphicFrameLocks noChangeAspect="1"/>
          </p:cNvGraphicFramePr>
          <p:nvPr/>
        </p:nvGraphicFramePr>
        <p:xfrm>
          <a:off x="1472564" y="3794760"/>
          <a:ext cx="828676" cy="368300"/>
        </p:xfrm>
        <a:graphic>
          <a:graphicData uri="http://schemas.openxmlformats.org/presentationml/2006/ole">
            <p:oleObj spid="_x0000_s38916" name="Equation" r:id="rId6" imgW="457200" imgH="203040" progId="Equation.DSMT4">
              <p:embed/>
            </p:oleObj>
          </a:graphicData>
        </a:graphic>
      </p:graphicFrame>
      <p:graphicFrame>
        <p:nvGraphicFramePr>
          <p:cNvPr id="8" name="Object 15"/>
          <p:cNvGraphicFramePr>
            <a:graphicFrameLocks noChangeAspect="1"/>
          </p:cNvGraphicFramePr>
          <p:nvPr/>
        </p:nvGraphicFramePr>
        <p:xfrm>
          <a:off x="1493520" y="4193540"/>
          <a:ext cx="782638" cy="300037"/>
        </p:xfrm>
        <a:graphic>
          <a:graphicData uri="http://schemas.openxmlformats.org/presentationml/2006/ole">
            <p:oleObj spid="_x0000_s38917" name="Equation" r:id="rId7" imgW="431640" imgH="164880" progId="Equation.DSMT4">
              <p:embed/>
            </p:oleObj>
          </a:graphicData>
        </a:graphic>
      </p:graphicFrame>
      <p:cxnSp>
        <p:nvCxnSpPr>
          <p:cNvPr id="9" name="Straight Connector 8"/>
          <p:cNvCxnSpPr/>
          <p:nvPr/>
        </p:nvCxnSpPr>
        <p:spPr bwMode="auto">
          <a:xfrm flipV="1">
            <a:off x="2354580" y="3873500"/>
            <a:ext cx="0" cy="2192656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accent6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2173287" y="6200140"/>
            <a:ext cx="0" cy="30480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2523807" y="6200140"/>
            <a:ext cx="0" cy="30480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2173287" y="6352540"/>
            <a:ext cx="347472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0066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533400" y="6118860"/>
          <a:ext cx="1563687" cy="449580"/>
        </p:xfrm>
        <a:graphic>
          <a:graphicData uri="http://schemas.openxmlformats.org/presentationml/2006/ole">
            <p:oleObj spid="_x0000_s38918" name="Equation" r:id="rId8" imgW="838080" imgH="241200" progId="Equation.DSMT4">
              <p:embed/>
            </p:oleObj>
          </a:graphicData>
        </a:graphic>
      </p:graphicFrame>
      <p:pic>
        <p:nvPicPr>
          <p:cNvPr id="14" name="Picture 13" descr="Untitled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334000" y="3858260"/>
            <a:ext cx="2991268" cy="2314898"/>
          </a:xfrm>
          <a:prstGeom prst="rect">
            <a:avLst/>
          </a:prstGeom>
        </p:spPr>
      </p:pic>
      <p:graphicFrame>
        <p:nvGraphicFramePr>
          <p:cNvPr id="38919" name="Object 7"/>
          <p:cNvGraphicFramePr>
            <a:graphicFrameLocks noChangeAspect="1"/>
          </p:cNvGraphicFramePr>
          <p:nvPr/>
        </p:nvGraphicFramePr>
        <p:xfrm>
          <a:off x="8183562" y="5671820"/>
          <a:ext cx="274638" cy="301625"/>
        </p:xfrm>
        <a:graphic>
          <a:graphicData uri="http://schemas.openxmlformats.org/presentationml/2006/ole">
            <p:oleObj spid="_x0000_s38919" name="Equation" r:id="rId10" imgW="152280" imgH="164880" progId="Equation.DSMT4">
              <p:embed/>
            </p:oleObj>
          </a:graphicData>
        </a:graphic>
      </p:graphicFrame>
      <p:cxnSp>
        <p:nvCxnSpPr>
          <p:cNvPr id="17" name="Straight Connector 16"/>
          <p:cNvCxnSpPr/>
          <p:nvPr/>
        </p:nvCxnSpPr>
        <p:spPr bwMode="auto">
          <a:xfrm flipV="1">
            <a:off x="6934200" y="4254500"/>
            <a:ext cx="0" cy="182880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38920" name="Object 8"/>
          <p:cNvGraphicFramePr>
            <a:graphicFrameLocks noChangeAspect="1"/>
          </p:cNvGraphicFramePr>
          <p:nvPr/>
        </p:nvGraphicFramePr>
        <p:xfrm>
          <a:off x="7056120" y="4402137"/>
          <a:ext cx="1585912" cy="461963"/>
        </p:xfrm>
        <a:graphic>
          <a:graphicData uri="http://schemas.openxmlformats.org/presentationml/2006/ole">
            <p:oleObj spid="_x0000_s38920" name="Equation" r:id="rId11" imgW="876240" imgH="253800" progId="Equation.DSMT4">
              <p:embed/>
            </p:oleObj>
          </a:graphicData>
        </a:graphic>
      </p:graphicFrame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457200" y="1508760"/>
            <a:ext cx="8229600" cy="4419600"/>
          </a:xfrm>
        </p:spPr>
        <p:txBody>
          <a:bodyPr/>
          <a:lstStyle/>
          <a:p>
            <a:r>
              <a:rPr lang="en-US" dirty="0" err="1" smtClean="0"/>
              <a:t>Microcanonical</a:t>
            </a:r>
            <a:r>
              <a:rPr lang="en-US" dirty="0" smtClean="0"/>
              <a:t> and canonical ensembles are equivalent in the thermodynamic weak coupling limit</a:t>
            </a:r>
          </a:p>
          <a:p>
            <a:r>
              <a:rPr lang="en-US" dirty="0" smtClean="0"/>
              <a:t>The constant </a:t>
            </a:r>
            <a:r>
              <a:rPr lang="en-US" i="1" dirty="0" smtClean="0"/>
              <a:t>T</a:t>
            </a:r>
            <a:r>
              <a:rPr lang="en-US" dirty="0" smtClean="0"/>
              <a:t> (canonical ensemble)</a:t>
            </a:r>
          </a:p>
          <a:p>
            <a:pPr>
              <a:buNone/>
            </a:pPr>
            <a:r>
              <a:rPr lang="en-US" dirty="0" smtClean="0"/>
              <a:t>	and the constant </a:t>
            </a:r>
            <a:r>
              <a:rPr lang="en-US" i="1" dirty="0" smtClean="0"/>
              <a:t>E</a:t>
            </a:r>
            <a:r>
              <a:rPr lang="en-US" dirty="0" smtClean="0"/>
              <a:t> (</a:t>
            </a:r>
            <a:r>
              <a:rPr lang="en-US" dirty="0" err="1" smtClean="0"/>
              <a:t>microcanonical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ensemble) are connected by:</a:t>
            </a:r>
            <a:endParaRPr lang="en-US" dirty="0"/>
          </a:p>
        </p:txBody>
      </p:sp>
      <p:graphicFrame>
        <p:nvGraphicFramePr>
          <p:cNvPr id="38926" name="Object 14"/>
          <p:cNvGraphicFramePr>
            <a:graphicFrameLocks noChangeAspect="1"/>
          </p:cNvGraphicFramePr>
          <p:nvPr/>
        </p:nvGraphicFramePr>
        <p:xfrm>
          <a:off x="6187440" y="2514600"/>
          <a:ext cx="2369183" cy="1021080"/>
        </p:xfrm>
        <a:graphic>
          <a:graphicData uri="http://schemas.openxmlformats.org/presentationml/2006/ole">
            <p:oleObj spid="_x0000_s38926" name="Equation" r:id="rId12" imgW="1117440" imgH="482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8160"/>
            <a:ext cx="8229600" cy="1219200"/>
          </a:xfrm>
        </p:spPr>
        <p:txBody>
          <a:bodyPr/>
          <a:lstStyle/>
          <a:p>
            <a:r>
              <a:rPr lang="en-US" sz="2900" dirty="0" smtClean="0"/>
              <a:t>Canonical ensemble: systems interacting with a heat reservoir</a:t>
            </a:r>
            <a:endParaRPr lang="en-US" sz="2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320"/>
            <a:ext cx="8229600" cy="4297680"/>
          </a:xfrm>
        </p:spPr>
        <p:txBody>
          <a:bodyPr/>
          <a:lstStyle/>
          <a:p>
            <a:r>
              <a:rPr lang="en-US" sz="2400" dirty="0" smtClean="0"/>
              <a:t>A small system </a:t>
            </a:r>
            <a:r>
              <a:rPr lang="en-US" sz="2400" i="1" dirty="0" smtClean="0"/>
              <a:t>A</a:t>
            </a:r>
            <a:r>
              <a:rPr lang="en-US" sz="2400" dirty="0" smtClean="0"/>
              <a:t> kept in thermal equilibrium with a large heat reservoir </a:t>
            </a:r>
            <a:r>
              <a:rPr lang="en-US" sz="2400" i="1" dirty="0" smtClean="0"/>
              <a:t>A’</a:t>
            </a:r>
            <a:r>
              <a:rPr lang="en-US" sz="2400" dirty="0" smtClean="0"/>
              <a:t> (DOF of </a:t>
            </a:r>
            <a:r>
              <a:rPr lang="en-US" sz="2400" i="1" dirty="0" smtClean="0"/>
              <a:t>A</a:t>
            </a:r>
            <a:r>
              <a:rPr lang="en-US" sz="2400" dirty="0" smtClean="0"/>
              <a:t> &lt;&lt; DOF of </a:t>
            </a:r>
            <a:r>
              <a:rPr lang="en-US" sz="2400" i="1" dirty="0" smtClean="0"/>
              <a:t>A’</a:t>
            </a:r>
            <a:r>
              <a:rPr lang="en-US" sz="2400" dirty="0" smtClean="0"/>
              <a:t>)</a:t>
            </a:r>
            <a:endParaRPr lang="en-US" sz="2400" i="1" dirty="0" smtClean="0"/>
          </a:p>
          <a:p>
            <a:r>
              <a:rPr lang="en-US" sz="2400" dirty="0" smtClean="0"/>
              <a:t>The probability of the isolated system </a:t>
            </a:r>
            <a:r>
              <a:rPr lang="en-US" sz="2400" i="1" dirty="0" smtClean="0"/>
              <a:t>A + A’</a:t>
            </a:r>
            <a:r>
              <a:rPr lang="en-US" sz="2400" dirty="0" smtClean="0"/>
              <a:t> in a microscopic state with total energy </a:t>
            </a:r>
            <a:r>
              <a:rPr lang="en-US" sz="2400" i="1" dirty="0" smtClean="0"/>
              <a:t>E</a:t>
            </a:r>
            <a:r>
              <a:rPr lang="en-US" sz="2400" i="1" baseline="-25000" dirty="0" smtClean="0"/>
              <a:t>0</a:t>
            </a:r>
            <a:r>
              <a:rPr lang="en-US" sz="2400" dirty="0" smtClean="0"/>
              <a:t> is </a:t>
            </a:r>
            <a:r>
              <a:rPr lang="en-US" sz="2400" i="1" dirty="0" smtClean="0"/>
              <a:t>C</a:t>
            </a:r>
            <a:r>
              <a:rPr lang="en-US" sz="2400" i="1" baseline="-25000" dirty="0" smtClean="0"/>
              <a:t>0 </a:t>
            </a:r>
            <a:r>
              <a:rPr lang="en-US" sz="2400" dirty="0" smtClean="0"/>
              <a:t>, a constant</a:t>
            </a:r>
          </a:p>
          <a:p>
            <a:r>
              <a:rPr lang="en-US" sz="2400" dirty="0" smtClean="0"/>
              <a:t>The probability of system </a:t>
            </a:r>
            <a:r>
              <a:rPr lang="en-US" sz="2400" i="1" dirty="0" smtClean="0"/>
              <a:t>A</a:t>
            </a:r>
            <a:r>
              <a:rPr lang="en-US" sz="2400" dirty="0" smtClean="0"/>
              <a:t> in </a:t>
            </a:r>
            <a:r>
              <a:rPr lang="en-US" sz="2400" dirty="0" smtClean="0">
                <a:solidFill>
                  <a:srgbClr val="FF0000"/>
                </a:solidFill>
              </a:rPr>
              <a:t>one</a:t>
            </a:r>
            <a:r>
              <a:rPr lang="en-US" sz="2400" dirty="0" smtClean="0"/>
              <a:t> specific microscopic state with energy </a:t>
            </a:r>
            <a:r>
              <a:rPr lang="en-US" sz="2400" i="1" dirty="0" err="1" smtClean="0"/>
              <a:t>E</a:t>
            </a:r>
            <a:r>
              <a:rPr lang="en-US" sz="2400" i="1" baseline="-25000" dirty="0" err="1" smtClean="0"/>
              <a:t>r</a:t>
            </a:r>
            <a:r>
              <a:rPr lang="en-US" sz="2400" dirty="0" smtClean="0"/>
              <a:t> is: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5334000" y="5131415"/>
            <a:ext cx="502920" cy="42672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370320" y="4765655"/>
            <a:ext cx="2057400" cy="1143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A’</a:t>
            </a:r>
          </a:p>
        </p:txBody>
      </p:sp>
      <p:sp>
        <p:nvSpPr>
          <p:cNvPr id="12" name="Left-Right Arrow 11"/>
          <p:cNvSpPr/>
          <p:nvPr/>
        </p:nvSpPr>
        <p:spPr bwMode="auto">
          <a:xfrm>
            <a:off x="5760720" y="5146655"/>
            <a:ext cx="838200" cy="381000"/>
          </a:xfrm>
          <a:prstGeom prst="left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56521" y="5116175"/>
            <a:ext cx="575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C00000"/>
                </a:solidFill>
                <a:latin typeface="Symbol" pitchFamily="18" charset="2"/>
              </a:rPr>
              <a:t>d</a:t>
            </a:r>
            <a:r>
              <a:rPr lang="en-US" sz="2400" i="1" dirty="0" err="1" smtClean="0">
                <a:solidFill>
                  <a:srgbClr val="C00000"/>
                </a:solidFill>
              </a:rPr>
              <a:t>Q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029200" y="4613255"/>
            <a:ext cx="3550920" cy="1752600"/>
          </a:xfrm>
          <a:prstGeom prst="rect">
            <a:avLst/>
          </a:prstGeom>
          <a:noFill/>
          <a:ln w="47625" cap="flat" cmpd="sng" algn="ctr">
            <a:solidFill>
              <a:srgbClr val="0066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93084" y="5908655"/>
            <a:ext cx="1001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Symbol" pitchFamily="18" charset="2"/>
              </a:rPr>
              <a:t>W</a:t>
            </a:r>
            <a:r>
              <a:rPr lang="en-US" sz="2400" i="1" dirty="0" smtClean="0"/>
              <a:t>’ , E’</a:t>
            </a:r>
            <a:endParaRPr lang="en-US" sz="24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5105400" y="5603855"/>
            <a:ext cx="990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latin typeface="Symbol" pitchFamily="18" charset="2"/>
              </a:rPr>
              <a:t>W</a:t>
            </a:r>
            <a:r>
              <a:rPr lang="en-US" sz="2400" i="1" baseline="-25000" dirty="0" err="1" smtClean="0"/>
              <a:t>r</a:t>
            </a:r>
            <a:r>
              <a:rPr lang="en-US" sz="2400" i="1" baseline="-25000" dirty="0" smtClean="0"/>
              <a:t> 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E</a:t>
            </a:r>
            <a:r>
              <a:rPr lang="en-US" sz="2400" i="1" baseline="-25000" dirty="0" err="1" smtClean="0"/>
              <a:t>r</a:t>
            </a:r>
            <a:endParaRPr lang="en-US" sz="2400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5471160" y="4079855"/>
            <a:ext cx="2621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  <a:latin typeface="Symbol" pitchFamily="18" charset="2"/>
              </a:rPr>
              <a:t>W</a:t>
            </a:r>
            <a:r>
              <a:rPr lang="en-US" sz="2400" i="1" baseline="-25000" dirty="0" smtClean="0">
                <a:solidFill>
                  <a:srgbClr val="006600"/>
                </a:solidFill>
              </a:rPr>
              <a:t>0</a:t>
            </a:r>
            <a:r>
              <a:rPr lang="en-US" sz="2400" i="1" dirty="0" smtClean="0">
                <a:solidFill>
                  <a:srgbClr val="006600"/>
                </a:solidFill>
              </a:rPr>
              <a:t> , E</a:t>
            </a:r>
            <a:r>
              <a:rPr lang="en-US" sz="2400" i="1" baseline="-25000" dirty="0" smtClean="0">
                <a:solidFill>
                  <a:srgbClr val="006600"/>
                </a:solidFill>
              </a:rPr>
              <a:t>0</a:t>
            </a:r>
            <a:r>
              <a:rPr lang="en-US" sz="2400" i="1" dirty="0" smtClean="0">
                <a:solidFill>
                  <a:srgbClr val="006600"/>
                </a:solidFill>
              </a:rPr>
              <a:t> = constant</a:t>
            </a:r>
            <a:endParaRPr lang="en-US" sz="2400" i="1" dirty="0">
              <a:solidFill>
                <a:srgbClr val="006600"/>
              </a:solidFill>
            </a:endParaRPr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868680" y="4298315"/>
          <a:ext cx="2392823" cy="1050925"/>
        </p:xfrm>
        <a:graphic>
          <a:graphicData uri="http://schemas.openxmlformats.org/presentationml/2006/ole">
            <p:oleObj spid="_x0000_s2055" name="Equation" r:id="rId3" imgW="1155600" imgH="5079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8160"/>
            <a:ext cx="8229600" cy="1219200"/>
          </a:xfrm>
        </p:spPr>
        <p:txBody>
          <a:bodyPr/>
          <a:lstStyle/>
          <a:p>
            <a:r>
              <a:rPr lang="en-US" sz="2900" dirty="0" smtClean="0"/>
              <a:t>Canonical ensemble: systems interacting with a heat reservoir</a:t>
            </a:r>
            <a:endParaRPr lang="en-US" sz="2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320"/>
            <a:ext cx="8229600" cy="4297680"/>
          </a:xfrm>
        </p:spPr>
        <p:txBody>
          <a:bodyPr/>
          <a:lstStyle/>
          <a:p>
            <a:r>
              <a:rPr lang="en-US" sz="2400" dirty="0" smtClean="0"/>
              <a:t>Since </a:t>
            </a:r>
            <a:r>
              <a:rPr lang="en-US" sz="2400" i="1" dirty="0" smtClean="0"/>
              <a:t>A’</a:t>
            </a:r>
            <a:r>
              <a:rPr lang="en-US" sz="2400" dirty="0" smtClean="0"/>
              <a:t> is much larger than </a:t>
            </a:r>
            <a:r>
              <a:rPr lang="en-US" sz="2400" i="1" dirty="0" smtClean="0"/>
              <a:t>A</a:t>
            </a:r>
            <a:r>
              <a:rPr lang="en-US" sz="2400" dirty="0" smtClean="0"/>
              <a:t>: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i="1" dirty="0" smtClean="0"/>
              <a:t>A</a:t>
            </a:r>
            <a:r>
              <a:rPr lang="en-US" sz="2400" dirty="0" smtClean="0"/>
              <a:t> and </a:t>
            </a:r>
            <a:r>
              <a:rPr lang="en-US" sz="2400" i="1" dirty="0" smtClean="0"/>
              <a:t>A’</a:t>
            </a:r>
            <a:r>
              <a:rPr lang="en-US" sz="2400" dirty="0" smtClean="0"/>
              <a:t> are in thermal equilibrium:</a:t>
            </a:r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862013" y="2262188"/>
          <a:ext cx="7837487" cy="754062"/>
        </p:xfrm>
        <a:graphic>
          <a:graphicData uri="http://schemas.openxmlformats.org/presentationml/2006/ole">
            <p:oleObj spid="_x0000_s3074" name="Equation" r:id="rId3" imgW="4127400" imgH="393480" progId="Equation.DSMT4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838199" y="4099560"/>
          <a:ext cx="3516379" cy="1524000"/>
        </p:xfrm>
        <a:graphic>
          <a:graphicData uri="http://schemas.openxmlformats.org/presentationml/2006/ole">
            <p:oleObj spid="_x0000_s3075" name="Equation" r:id="rId4" imgW="1638000" imgH="711000" progId="Equation.DSMT4">
              <p:embed/>
            </p:oleObj>
          </a:graphicData>
        </a:graphic>
      </p:graphicFrame>
      <p:sp>
        <p:nvSpPr>
          <p:cNvPr id="18" name="Rectangle 17"/>
          <p:cNvSpPr/>
          <p:nvPr/>
        </p:nvSpPr>
        <p:spPr bwMode="auto">
          <a:xfrm>
            <a:off x="5334000" y="5131415"/>
            <a:ext cx="502920" cy="42672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6370320" y="4765655"/>
            <a:ext cx="2057400" cy="1143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A’</a:t>
            </a:r>
          </a:p>
        </p:txBody>
      </p:sp>
      <p:sp>
        <p:nvSpPr>
          <p:cNvPr id="20" name="Left-Right Arrow 19"/>
          <p:cNvSpPr/>
          <p:nvPr/>
        </p:nvSpPr>
        <p:spPr bwMode="auto">
          <a:xfrm>
            <a:off x="5760720" y="5146655"/>
            <a:ext cx="838200" cy="381000"/>
          </a:xfrm>
          <a:prstGeom prst="left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56521" y="5116175"/>
            <a:ext cx="575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olidFill>
                  <a:srgbClr val="C00000"/>
                </a:solidFill>
                <a:latin typeface="Symbol" pitchFamily="18" charset="2"/>
              </a:rPr>
              <a:t>d</a:t>
            </a:r>
            <a:r>
              <a:rPr lang="en-US" sz="2400" i="1" dirty="0" err="1" smtClean="0">
                <a:solidFill>
                  <a:srgbClr val="C00000"/>
                </a:solidFill>
              </a:rPr>
              <a:t>Q</a:t>
            </a:r>
            <a:endParaRPr lang="en-US" sz="2400" i="1" dirty="0">
              <a:solidFill>
                <a:srgbClr val="C00000"/>
              </a:solidFill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029200" y="4613255"/>
            <a:ext cx="3550920" cy="1752600"/>
          </a:xfrm>
          <a:prstGeom prst="rect">
            <a:avLst/>
          </a:prstGeom>
          <a:noFill/>
          <a:ln w="47625" cap="flat" cmpd="sng" algn="ctr">
            <a:solidFill>
              <a:srgbClr val="0066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93084" y="5908655"/>
            <a:ext cx="1001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Symbol" pitchFamily="18" charset="2"/>
              </a:rPr>
              <a:t>W</a:t>
            </a:r>
            <a:r>
              <a:rPr lang="en-US" sz="2400" i="1" dirty="0" smtClean="0"/>
              <a:t>’ , E’</a:t>
            </a:r>
            <a:endParaRPr lang="en-US" sz="2400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5105400" y="5603855"/>
            <a:ext cx="990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latin typeface="Symbol" pitchFamily="18" charset="2"/>
              </a:rPr>
              <a:t>W</a:t>
            </a:r>
            <a:r>
              <a:rPr lang="en-US" sz="2400" i="1" baseline="-25000" dirty="0" err="1" smtClean="0"/>
              <a:t>r</a:t>
            </a:r>
            <a:r>
              <a:rPr lang="en-US" sz="2400" i="1" baseline="-25000" dirty="0" smtClean="0"/>
              <a:t> 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E</a:t>
            </a:r>
            <a:r>
              <a:rPr lang="en-US" sz="2400" i="1" baseline="-25000" dirty="0" err="1" smtClean="0"/>
              <a:t>r</a:t>
            </a:r>
            <a:endParaRPr lang="en-US" sz="2400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5471160" y="4079855"/>
            <a:ext cx="2621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  <a:latin typeface="Symbol" pitchFamily="18" charset="2"/>
              </a:rPr>
              <a:t>W</a:t>
            </a:r>
            <a:r>
              <a:rPr lang="en-US" sz="2400" i="1" baseline="-25000" dirty="0" smtClean="0">
                <a:solidFill>
                  <a:srgbClr val="006600"/>
                </a:solidFill>
              </a:rPr>
              <a:t>0</a:t>
            </a:r>
            <a:r>
              <a:rPr lang="en-US" sz="2400" i="1" dirty="0" smtClean="0">
                <a:solidFill>
                  <a:srgbClr val="006600"/>
                </a:solidFill>
              </a:rPr>
              <a:t> , E</a:t>
            </a:r>
            <a:r>
              <a:rPr lang="en-US" sz="2400" i="1" baseline="-25000" dirty="0" smtClean="0">
                <a:solidFill>
                  <a:srgbClr val="006600"/>
                </a:solidFill>
              </a:rPr>
              <a:t>0</a:t>
            </a:r>
            <a:r>
              <a:rPr lang="en-US" sz="2400" i="1" dirty="0" smtClean="0">
                <a:solidFill>
                  <a:srgbClr val="006600"/>
                </a:solidFill>
              </a:rPr>
              <a:t> = constant</a:t>
            </a:r>
            <a:endParaRPr lang="en-US" sz="2400" i="1" dirty="0">
              <a:solidFill>
                <a:srgbClr val="006600"/>
              </a:solidFill>
            </a:endParaRP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869950" y="3048000"/>
          <a:ext cx="4464050" cy="487362"/>
        </p:xfrm>
        <a:graphic>
          <a:graphicData uri="http://schemas.openxmlformats.org/presentationml/2006/ole">
            <p:oleObj spid="_x0000_s3076" name="Equation" r:id="rId5" imgW="2323800" imgH="253800" progId="Equation.DSMT4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5684838" y="3586163"/>
          <a:ext cx="1706562" cy="412750"/>
        </p:xfrm>
        <a:graphic>
          <a:graphicData uri="http://schemas.openxmlformats.org/presentationml/2006/ole">
            <p:oleObj spid="_x0000_s3077" name="Equation" r:id="rId6" imgW="888840" imgH="215640" progId="Equation.DSMT4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2819400" y="5695315"/>
          <a:ext cx="1100138" cy="674688"/>
        </p:xfrm>
        <a:graphic>
          <a:graphicData uri="http://schemas.openxmlformats.org/presentationml/2006/ole">
            <p:oleObj spid="_x0000_s3078" name="Equation" r:id="rId7" imgW="558720" imgH="342720" progId="Equation.DSMT4">
              <p:embed/>
            </p:oleObj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762000" y="5699760"/>
            <a:ext cx="2148345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 smtClean="0"/>
              <a:t>Normalization:</a:t>
            </a:r>
            <a:endParaRPr lang="en-US" sz="23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 descr="Graph1.PNG"/>
          <p:cNvPicPr>
            <a:picLocks noChangeAspect="1"/>
          </p:cNvPicPr>
          <p:nvPr/>
        </p:nvPicPr>
        <p:blipFill>
          <a:blip r:embed="rId4" cstate="print"/>
          <a:srcRect l="15792" t="11766" r="14024" b="13302"/>
          <a:stretch>
            <a:fillRect/>
          </a:stretch>
        </p:blipFill>
        <p:spPr>
          <a:xfrm>
            <a:off x="914400" y="3979545"/>
            <a:ext cx="2971800" cy="245173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8160"/>
            <a:ext cx="8229600" cy="1219200"/>
          </a:xfrm>
        </p:spPr>
        <p:txBody>
          <a:bodyPr/>
          <a:lstStyle/>
          <a:p>
            <a:r>
              <a:rPr lang="en-US" sz="2900" dirty="0" smtClean="0"/>
              <a:t>Canonical ensemble: systems interacting with a heat reservoir</a:t>
            </a:r>
            <a:endParaRPr lang="en-US" sz="2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320"/>
            <a:ext cx="8229600" cy="4297680"/>
          </a:xfrm>
        </p:spPr>
        <p:txBody>
          <a:bodyPr/>
          <a:lstStyle/>
          <a:p>
            <a:r>
              <a:rPr lang="en-US" sz="2400" dirty="0" smtClean="0"/>
              <a:t>The probability of finding </a:t>
            </a:r>
            <a:r>
              <a:rPr lang="en-US" sz="2400" i="1" dirty="0" smtClean="0"/>
              <a:t>A</a:t>
            </a:r>
            <a:r>
              <a:rPr lang="en-US" sz="2400" dirty="0" smtClean="0"/>
              <a:t> in </a:t>
            </a:r>
            <a:r>
              <a:rPr lang="en-US" sz="2400" dirty="0" smtClean="0">
                <a:solidFill>
                  <a:srgbClr val="FF0000"/>
                </a:solidFill>
              </a:rPr>
              <a:t>any</a:t>
            </a:r>
            <a:r>
              <a:rPr lang="en-US" sz="2400" dirty="0" smtClean="0"/>
              <a:t> of the microscopic states with energy </a:t>
            </a:r>
            <a:r>
              <a:rPr lang="en-US" sz="2400" i="1" dirty="0" smtClean="0"/>
              <a:t>E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: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838200" y="2681288"/>
          <a:ext cx="3406775" cy="488950"/>
        </p:xfrm>
        <a:graphic>
          <a:graphicData uri="http://schemas.openxmlformats.org/presentationml/2006/ole">
            <p:oleObj spid="_x0000_s4099" name="Equation" r:id="rId5" imgW="1587240" imgH="228600" progId="Equation.DSMT4">
              <p:embed/>
            </p:oleObj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807720" y="3230880"/>
            <a:ext cx="2475358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 smtClean="0"/>
              <a:t>Boltzmann factor:</a:t>
            </a:r>
            <a:endParaRPr lang="en-US" sz="2300" i="1" dirty="0"/>
          </a:p>
        </p:txBody>
      </p:sp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3254693" y="3270250"/>
          <a:ext cx="1444625" cy="436563"/>
        </p:xfrm>
        <a:graphic>
          <a:graphicData uri="http://schemas.openxmlformats.org/presentationml/2006/ole">
            <p:oleObj spid="_x0000_s4103" name="Equation" r:id="rId6" imgW="672840" imgH="203040" progId="Equation.DSMT4">
              <p:embed/>
            </p:oleObj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4648200" y="2667000"/>
            <a:ext cx="2148345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 smtClean="0"/>
              <a:t>Normalization:</a:t>
            </a:r>
            <a:endParaRPr lang="en-US" sz="2300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5019993" y="3246120"/>
            <a:ext cx="2670924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 smtClean="0"/>
              <a:t>Degeneracy factor:</a:t>
            </a:r>
            <a:endParaRPr lang="en-US" sz="2300" i="1" dirty="0"/>
          </a:p>
        </p:txBody>
      </p:sp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7649845" y="3292475"/>
          <a:ext cx="844550" cy="436563"/>
        </p:xfrm>
        <a:graphic>
          <a:graphicData uri="http://schemas.openxmlformats.org/presentationml/2006/ole">
            <p:oleObj spid="_x0000_s4105" name="Equation" r:id="rId7" imgW="393480" imgH="203040" progId="Equation.DSMT4">
              <p:embed/>
            </p:oleObj>
          </a:graphicData>
        </a:graphic>
      </p:graphicFrame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2621280" y="4038600"/>
          <a:ext cx="657225" cy="338137"/>
        </p:xfrm>
        <a:graphic>
          <a:graphicData uri="http://schemas.openxmlformats.org/presentationml/2006/ole">
            <p:oleObj spid="_x0000_s4107" name="Equation" r:id="rId8" imgW="393480" imgH="203040" progId="Equation.DSMT4">
              <p:embed/>
            </p:oleObj>
          </a:graphicData>
        </a:graphic>
      </p:graphicFrame>
      <p:graphicFrame>
        <p:nvGraphicFramePr>
          <p:cNvPr id="4112" name="Object 16"/>
          <p:cNvGraphicFramePr>
            <a:graphicFrameLocks noChangeAspect="1"/>
          </p:cNvGraphicFramePr>
          <p:nvPr/>
        </p:nvGraphicFramePr>
        <p:xfrm>
          <a:off x="1676400" y="3962400"/>
          <a:ext cx="684001" cy="423862"/>
        </p:xfrm>
        <a:graphic>
          <a:graphicData uri="http://schemas.openxmlformats.org/presentationml/2006/ole">
            <p:oleObj spid="_x0000_s4112" name="Equation" r:id="rId9" imgW="330120" imgH="203040" progId="Equation.DSMT4">
              <p:embed/>
            </p:oleObj>
          </a:graphicData>
        </a:graphic>
      </p:graphicFrame>
      <p:pic>
        <p:nvPicPr>
          <p:cNvPr id="31" name="Picture 30" descr="Graph2.PNG"/>
          <p:cNvPicPr>
            <a:picLocks noChangeAspect="1"/>
          </p:cNvPicPr>
          <p:nvPr/>
        </p:nvPicPr>
        <p:blipFill>
          <a:blip r:embed="rId10" cstate="print"/>
          <a:srcRect l="15789" t="11352" r="14035" b="13725"/>
          <a:stretch>
            <a:fillRect/>
          </a:stretch>
        </p:blipFill>
        <p:spPr>
          <a:xfrm>
            <a:off x="914400" y="3962400"/>
            <a:ext cx="2971800" cy="2451735"/>
          </a:xfrm>
          <a:prstGeom prst="rect">
            <a:avLst/>
          </a:prstGeom>
        </p:spPr>
      </p:pic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2597468" y="4678363"/>
          <a:ext cx="1309687" cy="415925"/>
        </p:xfrm>
        <a:graphic>
          <a:graphicData uri="http://schemas.openxmlformats.org/presentationml/2006/ole">
            <p:oleObj spid="_x0000_s4106" name="Equation" r:id="rId11" imgW="723600" imgH="228600" progId="Equation.DSMT4">
              <p:embed/>
            </p:oleObj>
          </a:graphicData>
        </a:graphic>
      </p:graphicFrame>
      <p:graphicFrame>
        <p:nvGraphicFramePr>
          <p:cNvPr id="4108" name="Object 12"/>
          <p:cNvGraphicFramePr>
            <a:graphicFrameLocks noChangeAspect="1"/>
          </p:cNvGraphicFramePr>
          <p:nvPr/>
        </p:nvGraphicFramePr>
        <p:xfrm>
          <a:off x="3733800" y="5965825"/>
          <a:ext cx="274638" cy="300038"/>
        </p:xfrm>
        <a:graphic>
          <a:graphicData uri="http://schemas.openxmlformats.org/presentationml/2006/ole">
            <p:oleObj spid="_x0000_s4108" name="Equation" r:id="rId12" imgW="152280" imgH="164880" progId="Equation.DSMT4">
              <p:embed/>
            </p:oleObj>
          </a:graphicData>
        </a:graphic>
      </p:graphicFrame>
      <p:cxnSp>
        <p:nvCxnSpPr>
          <p:cNvPr id="33" name="Straight Connector 32"/>
          <p:cNvCxnSpPr/>
          <p:nvPr/>
        </p:nvCxnSpPr>
        <p:spPr bwMode="auto">
          <a:xfrm flipV="1">
            <a:off x="2446020" y="4114800"/>
            <a:ext cx="0" cy="2192656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accent6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4110" name="Object 14"/>
          <p:cNvGraphicFramePr>
            <a:graphicFrameLocks noChangeAspect="1"/>
          </p:cNvGraphicFramePr>
          <p:nvPr/>
        </p:nvGraphicFramePr>
        <p:xfrm>
          <a:off x="1564004" y="4036060"/>
          <a:ext cx="828676" cy="368300"/>
        </p:xfrm>
        <a:graphic>
          <a:graphicData uri="http://schemas.openxmlformats.org/presentationml/2006/ole">
            <p:oleObj spid="_x0000_s4110" name="Equation" r:id="rId13" imgW="457200" imgH="203040" progId="Equation.DSMT4">
              <p:embed/>
            </p:oleObj>
          </a:graphicData>
        </a:graphic>
      </p:graphicFrame>
      <p:graphicFrame>
        <p:nvGraphicFramePr>
          <p:cNvPr id="4111" name="Object 15"/>
          <p:cNvGraphicFramePr>
            <a:graphicFrameLocks noChangeAspect="1"/>
          </p:cNvGraphicFramePr>
          <p:nvPr/>
        </p:nvGraphicFramePr>
        <p:xfrm>
          <a:off x="1584960" y="4434840"/>
          <a:ext cx="782638" cy="300037"/>
        </p:xfrm>
        <a:graphic>
          <a:graphicData uri="http://schemas.openxmlformats.org/presentationml/2006/ole">
            <p:oleObj spid="_x0000_s4111" name="Equation" r:id="rId14" imgW="431640" imgH="164880" progId="Equation.DSMT4">
              <p:embed/>
            </p:oleObj>
          </a:graphicData>
        </a:graphic>
      </p:graphicFrame>
      <p:sp>
        <p:nvSpPr>
          <p:cNvPr id="35" name="Content Placeholder 2"/>
          <p:cNvSpPr txBox="1">
            <a:spLocks/>
          </p:cNvSpPr>
          <p:nvPr/>
        </p:nvSpPr>
        <p:spPr bwMode="auto">
          <a:xfrm>
            <a:off x="4343400" y="3794760"/>
            <a:ext cx="3962400" cy="2545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Ensemble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average of </a:t>
            </a:r>
            <a:r>
              <a:rPr kumimoji="0" lang="en-US" sz="2400" b="0" i="0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extensive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variable </a:t>
            </a:r>
            <a:r>
              <a:rPr kumimoji="0" lang="en-US" sz="24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113" name="Object 17"/>
          <p:cNvGraphicFramePr>
            <a:graphicFrameLocks noChangeAspect="1"/>
          </p:cNvGraphicFramePr>
          <p:nvPr/>
        </p:nvGraphicFramePr>
        <p:xfrm>
          <a:off x="4765993" y="4664075"/>
          <a:ext cx="3570287" cy="1035050"/>
        </p:xfrm>
        <a:graphic>
          <a:graphicData uri="http://schemas.openxmlformats.org/presentationml/2006/ole">
            <p:oleObj spid="_x0000_s4113" name="Equation" r:id="rId15" imgW="1663560" imgH="482400" progId="Equation.DSMT4">
              <p:embed/>
            </p:oleObj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4693920" y="5707261"/>
            <a:ext cx="3733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/>
              <a:t>The sums are performed over all states </a:t>
            </a:r>
            <a:r>
              <a:rPr lang="en-US" sz="2300" i="1" dirty="0" smtClean="0"/>
              <a:t>r</a:t>
            </a:r>
            <a:endParaRPr lang="en-US" sz="2300" i="1" dirty="0"/>
          </a:p>
        </p:txBody>
      </p:sp>
      <p:graphicFrame>
        <p:nvGraphicFramePr>
          <p:cNvPr id="4114" name="Object 18"/>
          <p:cNvGraphicFramePr>
            <a:graphicFrameLocks noChangeAspect="1"/>
          </p:cNvGraphicFramePr>
          <p:nvPr/>
        </p:nvGraphicFramePr>
        <p:xfrm>
          <a:off x="6709410" y="2682240"/>
          <a:ext cx="1774825" cy="500062"/>
        </p:xfrm>
        <a:graphic>
          <a:graphicData uri="http://schemas.openxmlformats.org/presentationml/2006/ole">
            <p:oleObj spid="_x0000_s4114" name="Equation" r:id="rId16" imgW="90144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2920"/>
            <a:ext cx="8229600" cy="990600"/>
          </a:xfrm>
        </p:spPr>
        <p:txBody>
          <a:bodyPr/>
          <a:lstStyle/>
          <a:p>
            <a:r>
              <a:rPr lang="en-US" sz="3200" dirty="0" smtClean="0"/>
              <a:t>Average energy and intensive variables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4480"/>
            <a:ext cx="8382000" cy="4648200"/>
          </a:xfrm>
        </p:spPr>
        <p:txBody>
          <a:bodyPr/>
          <a:lstStyle/>
          <a:p>
            <a:r>
              <a:rPr lang="en-US" sz="2400" dirty="0" smtClean="0"/>
              <a:t>Average energy in a canonical ensemble: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dirty="0" smtClean="0"/>
          </a:p>
          <a:p>
            <a:pPr>
              <a:spcAft>
                <a:spcPts val="600"/>
              </a:spcAft>
              <a:buNone/>
            </a:pPr>
            <a:r>
              <a:rPr lang="en-US" sz="2400" dirty="0" smtClean="0"/>
              <a:t>	</a:t>
            </a:r>
          </a:p>
          <a:p>
            <a:r>
              <a:rPr lang="en-US" sz="2400" dirty="0" smtClean="0"/>
              <a:t>Ensemble average of </a:t>
            </a:r>
            <a:r>
              <a:rPr lang="en-US" sz="2400" dirty="0" smtClean="0">
                <a:solidFill>
                  <a:srgbClr val="FF0000"/>
                </a:solidFill>
              </a:rPr>
              <a:t>intensive</a:t>
            </a:r>
            <a:r>
              <a:rPr lang="en-US" sz="2400" dirty="0" smtClean="0"/>
              <a:t> variable </a:t>
            </a:r>
            <a:r>
              <a:rPr lang="en-US" sz="2400" i="1" dirty="0" smtClean="0"/>
              <a:t>y</a:t>
            </a:r>
            <a:r>
              <a:rPr lang="en-US" sz="2400" dirty="0" smtClean="0"/>
              <a:t> (conjugate of </a:t>
            </a:r>
            <a:r>
              <a:rPr lang="en-US" sz="2400" i="1" dirty="0" smtClean="0"/>
              <a:t>x</a:t>
            </a:r>
            <a:r>
              <a:rPr lang="en-US" sz="2400" dirty="0" smtClean="0"/>
              <a:t>):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2400" dirty="0" smtClean="0"/>
              <a:t>	e.g. ensemble average of </a:t>
            </a:r>
            <a:r>
              <a:rPr lang="en-US" sz="2400" i="1" dirty="0" smtClean="0"/>
              <a:t>p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838200" y="2103438"/>
          <a:ext cx="5070475" cy="1035050"/>
        </p:xfrm>
        <a:graphic>
          <a:graphicData uri="http://schemas.openxmlformats.org/presentationml/2006/ole">
            <p:oleObj spid="_x0000_s5127" name="Equation" r:id="rId4" imgW="2361960" imgH="482400" progId="Equation.DSMT4">
              <p:embed/>
            </p:oleObj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3322320" y="3205006"/>
          <a:ext cx="4808537" cy="742154"/>
        </p:xfrm>
        <a:graphic>
          <a:graphicData uri="http://schemas.openxmlformats.org/presentationml/2006/ole">
            <p:oleObj spid="_x0000_s5128" name="Equation" r:id="rId5" imgW="2298600" imgH="355320" progId="Equation.DSMT4">
              <p:embed/>
            </p:oleObj>
          </a:graphicData>
        </a:graphic>
      </p:graphicFrame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868680" y="4424616"/>
          <a:ext cx="5695950" cy="1035050"/>
        </p:xfrm>
        <a:graphic>
          <a:graphicData uri="http://schemas.openxmlformats.org/presentationml/2006/ole">
            <p:oleObj spid="_x0000_s5130" name="Equation" r:id="rId6" imgW="2654280" imgH="482400" progId="Equation.DSMT4">
              <p:embed/>
            </p:oleObj>
          </a:graphicData>
        </a:graphic>
      </p:graphicFrame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4785360" y="5520626"/>
          <a:ext cx="2971800" cy="956374"/>
        </p:xfrm>
        <a:graphic>
          <a:graphicData uri="http://schemas.openxmlformats.org/presentationml/2006/ole">
            <p:oleObj spid="_x0000_s5131" name="Equation" r:id="rId7" imgW="1498320" imgH="482400" progId="Equation.DSMT4">
              <p:embed/>
            </p:oleObj>
          </a:graphicData>
        </a:graphic>
      </p:graphicFrame>
      <p:sp>
        <p:nvSpPr>
          <p:cNvPr id="14" name="Rectangle 13"/>
          <p:cNvSpPr/>
          <p:nvPr/>
        </p:nvSpPr>
        <p:spPr>
          <a:xfrm>
            <a:off x="792480" y="3246120"/>
            <a:ext cx="25635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kern="0" dirty="0" smtClean="0">
                <a:solidFill>
                  <a:prstClr val="black"/>
                </a:solidFill>
              </a:rPr>
              <a:t>Partition function: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440" y="487680"/>
            <a:ext cx="8229600" cy="1066800"/>
          </a:xfrm>
        </p:spPr>
        <p:txBody>
          <a:bodyPr/>
          <a:lstStyle/>
          <a:p>
            <a:r>
              <a:rPr lang="en-US" sz="3200" dirty="0" smtClean="0"/>
              <a:t>Partition function and Helmholtz potential</a:t>
            </a:r>
            <a:endParaRPr lang="en-US" sz="3200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2618740" y="1567880"/>
          <a:ext cx="1968500" cy="855280"/>
        </p:xfrm>
        <a:graphic>
          <a:graphicData uri="http://schemas.openxmlformats.org/presentationml/2006/ole">
            <p:oleObj spid="_x0000_s6146" name="Equation" r:id="rId3" imgW="965160" imgH="419040" progId="Equation.DSMT4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551815" y="2468880"/>
          <a:ext cx="7102475" cy="2192337"/>
        </p:xfrm>
        <a:graphic>
          <a:graphicData uri="http://schemas.openxmlformats.org/presentationml/2006/ole">
            <p:oleObj spid="_x0000_s6147" name="Equation" r:id="rId4" imgW="3454200" imgH="1066680" progId="Equation.DSMT4">
              <p:embed/>
            </p:oleObj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575628" y="1587934"/>
          <a:ext cx="1573212" cy="850466"/>
        </p:xfrm>
        <a:graphic>
          <a:graphicData uri="http://schemas.openxmlformats.org/presentationml/2006/ole">
            <p:oleObj spid="_x0000_s6149" name="Equation" r:id="rId5" imgW="774360" imgH="419040" progId="Equation.DSMT4">
              <p:embed/>
            </p:oleObj>
          </a:graphicData>
        </a:graphic>
      </p:graphicFrame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4922520" y="1859280"/>
          <a:ext cx="388937" cy="311150"/>
        </p:xfrm>
        <a:graphic>
          <a:graphicData uri="http://schemas.openxmlformats.org/presentationml/2006/ole">
            <p:oleObj spid="_x0000_s6150" name="Equation" r:id="rId6" imgW="190440" imgH="152280" progId="Equation.DSMT4">
              <p:embed/>
            </p:oleObj>
          </a:graphicData>
        </a:graphic>
      </p:graphicFrame>
      <p:graphicFrame>
        <p:nvGraphicFramePr>
          <p:cNvPr id="6152" name="Object 8"/>
          <p:cNvGraphicFramePr>
            <a:graphicFrameLocks noChangeAspect="1"/>
          </p:cNvGraphicFramePr>
          <p:nvPr/>
        </p:nvGraphicFramePr>
        <p:xfrm>
          <a:off x="548958" y="4706937"/>
          <a:ext cx="3001962" cy="627063"/>
        </p:xfrm>
        <a:graphic>
          <a:graphicData uri="http://schemas.openxmlformats.org/presentationml/2006/ole">
            <p:oleObj spid="_x0000_s6152" name="Equation" r:id="rId7" imgW="1460160" imgH="304560" progId="Equation.DSMT4">
              <p:embed/>
            </p:oleObj>
          </a:graphicData>
        </a:graphic>
      </p:graphicFrame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764223" y="5562600"/>
          <a:ext cx="2871787" cy="444500"/>
        </p:xfrm>
        <a:graphic>
          <a:graphicData uri="http://schemas.openxmlformats.org/presentationml/2006/ole">
            <p:oleObj spid="_x0000_s6153" name="Equation" r:id="rId8" imgW="1396800" imgH="215640" progId="Equation.DSMT4">
              <p:embed/>
            </p:oleObj>
          </a:graphicData>
        </a:graphic>
      </p:graphicFrame>
      <p:sp>
        <p:nvSpPr>
          <p:cNvPr id="13" name="Rectangle 12"/>
          <p:cNvSpPr/>
          <p:nvPr/>
        </p:nvSpPr>
        <p:spPr bwMode="auto">
          <a:xfrm>
            <a:off x="594360" y="5486400"/>
            <a:ext cx="3215640" cy="685800"/>
          </a:xfrm>
          <a:prstGeom prst="rect">
            <a:avLst/>
          </a:prstGeom>
          <a:noFill/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69080" y="5593080"/>
            <a:ext cx="2805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Helmholtz potential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6155" name="Object 11"/>
          <p:cNvGraphicFramePr>
            <a:graphicFrameLocks noChangeAspect="1"/>
          </p:cNvGraphicFramePr>
          <p:nvPr/>
        </p:nvGraphicFramePr>
        <p:xfrm>
          <a:off x="3733800" y="4861560"/>
          <a:ext cx="388938" cy="311150"/>
        </p:xfrm>
        <a:graphic>
          <a:graphicData uri="http://schemas.openxmlformats.org/presentationml/2006/ole">
            <p:oleObj spid="_x0000_s6155" name="Equation" r:id="rId9" imgW="190440" imgH="152280" progId="Equation.DSMT4">
              <p:embed/>
            </p:oleObj>
          </a:graphicData>
        </a:graphic>
      </p:graphicFrame>
      <p:graphicFrame>
        <p:nvGraphicFramePr>
          <p:cNvPr id="6156" name="Object 12"/>
          <p:cNvGraphicFramePr>
            <a:graphicFrameLocks noChangeAspect="1"/>
          </p:cNvGraphicFramePr>
          <p:nvPr/>
        </p:nvGraphicFramePr>
        <p:xfrm>
          <a:off x="4236720" y="4739640"/>
          <a:ext cx="2114550" cy="496887"/>
        </p:xfrm>
        <a:graphic>
          <a:graphicData uri="http://schemas.openxmlformats.org/presentationml/2006/ole">
            <p:oleObj spid="_x0000_s6156" name="Equation" r:id="rId10" imgW="1028520" imgH="241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72000"/>
          </a:xfrm>
        </p:spPr>
        <p:txBody>
          <a:bodyPr/>
          <a:lstStyle/>
          <a:p>
            <a:r>
              <a:rPr lang="en-US" sz="2400" dirty="0" smtClean="0"/>
              <a:t>The probability distribution of system energy in a canonical ensemble peaks at:</a:t>
            </a:r>
            <a:endParaRPr lang="en-US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72440" y="472440"/>
            <a:ext cx="8229600" cy="975360"/>
          </a:xfrm>
        </p:spPr>
        <p:txBody>
          <a:bodyPr/>
          <a:lstStyle/>
          <a:p>
            <a:r>
              <a:rPr lang="en-US" sz="3000" dirty="0" smtClean="0"/>
              <a:t>Partition function and Helmholtz potential</a:t>
            </a:r>
            <a:endParaRPr lang="en-US" sz="3000" dirty="0"/>
          </a:p>
        </p:txBody>
      </p:sp>
      <p:pic>
        <p:nvPicPr>
          <p:cNvPr id="5" name="Picture 4" descr="Graph2.PNG"/>
          <p:cNvPicPr>
            <a:picLocks noChangeAspect="1"/>
          </p:cNvPicPr>
          <p:nvPr/>
        </p:nvPicPr>
        <p:blipFill>
          <a:blip r:embed="rId3" cstate="print"/>
          <a:srcRect l="15789" t="16009" r="14035" b="13725"/>
          <a:stretch>
            <a:fillRect/>
          </a:stretch>
        </p:blipFill>
        <p:spPr>
          <a:xfrm>
            <a:off x="844233" y="3782060"/>
            <a:ext cx="2971800" cy="2299335"/>
          </a:xfrm>
          <a:prstGeom prst="rect">
            <a:avLst/>
          </a:prstGeom>
        </p:spPr>
      </p:pic>
      <p:graphicFrame>
        <p:nvGraphicFramePr>
          <p:cNvPr id="6" name="Object 10"/>
          <p:cNvGraphicFramePr>
            <a:graphicFrameLocks noChangeAspect="1"/>
          </p:cNvGraphicFramePr>
          <p:nvPr/>
        </p:nvGraphicFramePr>
        <p:xfrm>
          <a:off x="2545080" y="4344988"/>
          <a:ext cx="1309687" cy="415925"/>
        </p:xfrm>
        <a:graphic>
          <a:graphicData uri="http://schemas.openxmlformats.org/presentationml/2006/ole">
            <p:oleObj spid="_x0000_s8194" name="Equation" r:id="rId4" imgW="723600" imgH="228600" progId="Equation.DSMT4">
              <p:embed/>
            </p:oleObj>
          </a:graphicData>
        </a:graphic>
      </p:graphicFrame>
      <p:graphicFrame>
        <p:nvGraphicFramePr>
          <p:cNvPr id="7" name="Object 12"/>
          <p:cNvGraphicFramePr>
            <a:graphicFrameLocks noChangeAspect="1"/>
          </p:cNvGraphicFramePr>
          <p:nvPr/>
        </p:nvGraphicFramePr>
        <p:xfrm>
          <a:off x="3682683" y="5601970"/>
          <a:ext cx="274637" cy="301625"/>
        </p:xfrm>
        <a:graphic>
          <a:graphicData uri="http://schemas.openxmlformats.org/presentationml/2006/ole">
            <p:oleObj spid="_x0000_s8195" name="Equation" r:id="rId5" imgW="152280" imgH="164880" progId="Equation.DSMT4">
              <p:embed/>
            </p:oleObj>
          </a:graphicData>
        </a:graphic>
      </p:graphicFrame>
      <p:graphicFrame>
        <p:nvGraphicFramePr>
          <p:cNvPr id="8" name="Object 14"/>
          <p:cNvGraphicFramePr>
            <a:graphicFrameLocks noChangeAspect="1"/>
          </p:cNvGraphicFramePr>
          <p:nvPr/>
        </p:nvGraphicFramePr>
        <p:xfrm>
          <a:off x="1493837" y="3703320"/>
          <a:ext cx="828676" cy="368300"/>
        </p:xfrm>
        <a:graphic>
          <a:graphicData uri="http://schemas.openxmlformats.org/presentationml/2006/ole">
            <p:oleObj spid="_x0000_s8196" name="Equation" r:id="rId6" imgW="457200" imgH="203040" progId="Equation.DSMT4">
              <p:embed/>
            </p:oleObj>
          </a:graphicData>
        </a:graphic>
      </p:graphicFrame>
      <p:graphicFrame>
        <p:nvGraphicFramePr>
          <p:cNvPr id="9" name="Object 15"/>
          <p:cNvGraphicFramePr>
            <a:graphicFrameLocks noChangeAspect="1"/>
          </p:cNvGraphicFramePr>
          <p:nvPr/>
        </p:nvGraphicFramePr>
        <p:xfrm>
          <a:off x="1514793" y="4102100"/>
          <a:ext cx="782638" cy="300037"/>
        </p:xfrm>
        <a:graphic>
          <a:graphicData uri="http://schemas.openxmlformats.org/presentationml/2006/ole">
            <p:oleObj spid="_x0000_s8197" name="Equation" r:id="rId7" imgW="431640" imgH="164880" progId="Equation.DSMT4">
              <p:embed/>
            </p:oleObj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V="1">
            <a:off x="2375853" y="3782060"/>
            <a:ext cx="0" cy="2192656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accent6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8198" name="Object 6"/>
          <p:cNvGraphicFramePr>
            <a:graphicFrameLocks noChangeAspect="1"/>
          </p:cNvGraphicFramePr>
          <p:nvPr/>
        </p:nvGraphicFramePr>
        <p:xfrm>
          <a:off x="3829050" y="2328863"/>
          <a:ext cx="3514725" cy="474662"/>
        </p:xfrm>
        <a:graphic>
          <a:graphicData uri="http://schemas.openxmlformats.org/presentationml/2006/ole">
            <p:oleObj spid="_x0000_s8198" name="Equation" r:id="rId8" imgW="1688760" imgH="228600" progId="Equation.DSMT4">
              <p:embed/>
            </p:oleObj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957263" y="2315845"/>
          <a:ext cx="1552575" cy="501650"/>
        </p:xfrm>
        <a:graphic>
          <a:graphicData uri="http://schemas.openxmlformats.org/presentationml/2006/ole">
            <p:oleObj spid="_x0000_s8199" name="Equation" r:id="rId9" imgW="672840" imgH="228600" progId="Equation.DSMT4">
              <p:embed/>
            </p:oleObj>
          </a:graphicData>
        </a:graphic>
      </p:graphicFrame>
      <p:sp>
        <p:nvSpPr>
          <p:cNvPr id="13" name="Rectangle 12"/>
          <p:cNvSpPr/>
          <p:nvPr/>
        </p:nvSpPr>
        <p:spPr>
          <a:xfrm>
            <a:off x="2743200" y="2316480"/>
            <a:ext cx="1024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kern="0" dirty="0" smtClean="0">
                <a:solidFill>
                  <a:prstClr val="black"/>
                </a:solidFill>
              </a:rPr>
              <a:t>where</a:t>
            </a:r>
            <a:endParaRPr lang="en-US" dirty="0"/>
          </a:p>
        </p:txBody>
      </p:sp>
      <p:graphicFrame>
        <p:nvGraphicFramePr>
          <p:cNvPr id="8201" name="Object 9"/>
          <p:cNvGraphicFramePr>
            <a:graphicFrameLocks noChangeAspect="1"/>
          </p:cNvGraphicFramePr>
          <p:nvPr/>
        </p:nvGraphicFramePr>
        <p:xfrm>
          <a:off x="960120" y="2911475"/>
          <a:ext cx="6169025" cy="519113"/>
        </p:xfrm>
        <a:graphic>
          <a:graphicData uri="http://schemas.openxmlformats.org/presentationml/2006/ole">
            <p:oleObj spid="_x0000_s8201" name="Equation" r:id="rId10" imgW="2984400" imgH="253800" progId="Equation.DSMT4">
              <p:embed/>
            </p:oleObj>
          </a:graphicData>
        </a:graphic>
      </p:graphicFrame>
      <p:graphicFrame>
        <p:nvGraphicFramePr>
          <p:cNvPr id="8202" name="Object 10"/>
          <p:cNvGraphicFramePr>
            <a:graphicFrameLocks noChangeAspect="1"/>
          </p:cNvGraphicFramePr>
          <p:nvPr/>
        </p:nvGraphicFramePr>
        <p:xfrm>
          <a:off x="4437063" y="5044440"/>
          <a:ext cx="3640137" cy="673984"/>
        </p:xfrm>
        <a:graphic>
          <a:graphicData uri="http://schemas.openxmlformats.org/presentationml/2006/ole">
            <p:oleObj spid="_x0000_s8202" name="Equation" r:id="rId11" imgW="1790640" imgH="330120" progId="Equation.DSMT4">
              <p:embed/>
            </p:oleObj>
          </a:graphicData>
        </a:graphic>
      </p:graphicFrame>
      <p:graphicFrame>
        <p:nvGraphicFramePr>
          <p:cNvPr id="8203" name="Object 11"/>
          <p:cNvGraphicFramePr>
            <a:graphicFrameLocks noChangeAspect="1"/>
          </p:cNvGraphicFramePr>
          <p:nvPr/>
        </p:nvGraphicFramePr>
        <p:xfrm>
          <a:off x="4443413" y="3520440"/>
          <a:ext cx="3176587" cy="1452641"/>
        </p:xfrm>
        <a:graphic>
          <a:graphicData uri="http://schemas.openxmlformats.org/presentationml/2006/ole">
            <p:oleObj spid="_x0000_s8203" name="Equation" r:id="rId12" imgW="1663560" imgH="761760" progId="Equation.DSMT4">
              <p:embed/>
            </p:oleObj>
          </a:graphicData>
        </a:graphic>
      </p:graphicFrame>
      <p:cxnSp>
        <p:nvCxnSpPr>
          <p:cNvPr id="19" name="Straight Connector 18"/>
          <p:cNvCxnSpPr/>
          <p:nvPr/>
        </p:nvCxnSpPr>
        <p:spPr bwMode="auto">
          <a:xfrm>
            <a:off x="2194560" y="6065520"/>
            <a:ext cx="0" cy="30480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2545080" y="6065520"/>
            <a:ext cx="0" cy="30480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2194560" y="6217920"/>
            <a:ext cx="347472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006600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graphicFrame>
        <p:nvGraphicFramePr>
          <p:cNvPr id="8204" name="Object 12"/>
          <p:cNvGraphicFramePr>
            <a:graphicFrameLocks noChangeAspect="1"/>
          </p:cNvGraphicFramePr>
          <p:nvPr/>
        </p:nvGraphicFramePr>
        <p:xfrm>
          <a:off x="1645920" y="6019800"/>
          <a:ext cx="496888" cy="322262"/>
        </p:xfrm>
        <a:graphic>
          <a:graphicData uri="http://schemas.openxmlformats.org/presentationml/2006/ole">
            <p:oleObj spid="_x0000_s8204" name="Equation" r:id="rId13" imgW="253800" imgH="164880" progId="Equation.DSMT4">
              <p:embed/>
            </p:oleObj>
          </a:graphicData>
        </a:graphic>
      </p:graphicFrame>
      <p:graphicFrame>
        <p:nvGraphicFramePr>
          <p:cNvPr id="8205" name="Object 13"/>
          <p:cNvGraphicFramePr>
            <a:graphicFrameLocks noChangeAspect="1"/>
          </p:cNvGraphicFramePr>
          <p:nvPr/>
        </p:nvGraphicFramePr>
        <p:xfrm>
          <a:off x="4983163" y="5804853"/>
          <a:ext cx="2865437" cy="538187"/>
        </p:xfrm>
        <a:graphic>
          <a:graphicData uri="http://schemas.openxmlformats.org/presentationml/2006/ole">
            <p:oleObj spid="_x0000_s8205" name="Equation" r:id="rId14" imgW="1358640" imgH="253800" progId="Equation.DSMT4">
              <p:embed/>
            </p:oleObj>
          </a:graphicData>
        </a:graphic>
      </p:graphicFrame>
      <p:graphicFrame>
        <p:nvGraphicFramePr>
          <p:cNvPr id="8206" name="Object 14"/>
          <p:cNvGraphicFramePr>
            <a:graphicFrameLocks noChangeAspect="1"/>
          </p:cNvGraphicFramePr>
          <p:nvPr/>
        </p:nvGraphicFramePr>
        <p:xfrm>
          <a:off x="4419600" y="5897880"/>
          <a:ext cx="392112" cy="314325"/>
        </p:xfrm>
        <a:graphic>
          <a:graphicData uri="http://schemas.openxmlformats.org/presentationml/2006/ole">
            <p:oleObj spid="_x0000_s8206" name="Equation" r:id="rId15" imgW="190440" imgH="152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2440"/>
            <a:ext cx="8229600" cy="899160"/>
          </a:xfrm>
        </p:spPr>
        <p:txBody>
          <a:bodyPr/>
          <a:lstStyle/>
          <a:p>
            <a:r>
              <a:rPr lang="en-US" sz="3000" dirty="0" smtClean="0"/>
              <a:t>Properties of canonical partition function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2080"/>
            <a:ext cx="8229600" cy="5151120"/>
          </a:xfrm>
        </p:spPr>
        <p:txBody>
          <a:bodyPr/>
          <a:lstStyle/>
          <a:p>
            <a:r>
              <a:rPr lang="en-US" dirty="0" smtClean="0"/>
              <a:t>Classical approximation: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where       is the (arbitrary) volume of one state in the phase space</a:t>
            </a:r>
          </a:p>
          <a:p>
            <a:r>
              <a:rPr lang="en-US" dirty="0" smtClean="0"/>
              <a:t>Energy values are relative; entropy has absolute values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Weakly interacting systems:</a:t>
            </a:r>
            <a:endParaRPr lang="en-US" dirty="0"/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869949" y="1817150"/>
          <a:ext cx="6826251" cy="883466"/>
        </p:xfrm>
        <a:graphic>
          <a:graphicData uri="http://schemas.openxmlformats.org/presentationml/2006/ole">
            <p:oleObj spid="_x0000_s31746" name="Equation" r:id="rId3" imgW="3517560" imgH="457200" progId="Equation.DSMT4">
              <p:embed/>
            </p:oleObj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1783080" y="2727960"/>
          <a:ext cx="457200" cy="481106"/>
        </p:xfrm>
        <a:graphic>
          <a:graphicData uri="http://schemas.openxmlformats.org/presentationml/2006/ole">
            <p:oleObj spid="_x0000_s31747" name="Equation" r:id="rId4" imgW="228600" imgH="241200" progId="Equation.DSMT4">
              <p:embed/>
            </p:oleObj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868680" y="4053840"/>
          <a:ext cx="1409700" cy="762000"/>
        </p:xfrm>
        <a:graphic>
          <a:graphicData uri="http://schemas.openxmlformats.org/presentationml/2006/ole">
            <p:oleObj spid="_x0000_s31748" name="Equation" r:id="rId5" imgW="774360" imgH="419040" progId="Equation.DSMT4">
              <p:embed/>
            </p:oleObj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3348038" y="4115753"/>
          <a:ext cx="2270125" cy="627062"/>
        </p:xfrm>
        <a:graphic>
          <a:graphicData uri="http://schemas.openxmlformats.org/presentationml/2006/ole">
            <p:oleObj spid="_x0000_s31749" name="Equation" r:id="rId6" imgW="1104840" imgH="304560" progId="Equation.DSMT4">
              <p:embed/>
            </p:oleObj>
          </a:graphicData>
        </a:graphic>
      </p:graphicFrame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4753291" y="4876800"/>
          <a:ext cx="1581487" cy="431165"/>
        </p:xfrm>
        <a:graphic>
          <a:graphicData uri="http://schemas.openxmlformats.org/presentationml/2006/ole">
            <p:oleObj spid="_x0000_s31750" name="Equation" r:id="rId7" imgW="838080" imgH="228600" progId="Equation.DSMT4">
              <p:embed/>
            </p:oleObj>
          </a:graphicData>
        </a:graphic>
      </p:graphicFrame>
      <p:graphicFrame>
        <p:nvGraphicFramePr>
          <p:cNvPr id="31751" name="Object 7"/>
          <p:cNvGraphicFramePr>
            <a:graphicFrameLocks noChangeAspect="1"/>
          </p:cNvGraphicFramePr>
          <p:nvPr/>
        </p:nvGraphicFramePr>
        <p:xfrm>
          <a:off x="858203" y="5349875"/>
          <a:ext cx="7532687" cy="669925"/>
        </p:xfrm>
        <a:graphic>
          <a:graphicData uri="http://schemas.openxmlformats.org/presentationml/2006/ole">
            <p:oleObj spid="_x0000_s31751" name="Equation" r:id="rId8" imgW="4140000" imgH="368280" progId="Equation.DSMT4">
              <p:embed/>
            </p:oleObj>
          </a:graphicData>
        </a:graphic>
      </p:graphicFrame>
      <p:graphicFrame>
        <p:nvGraphicFramePr>
          <p:cNvPr id="31752" name="Object 8"/>
          <p:cNvGraphicFramePr>
            <a:graphicFrameLocks noChangeAspect="1"/>
          </p:cNvGraphicFramePr>
          <p:nvPr/>
        </p:nvGraphicFramePr>
        <p:xfrm>
          <a:off x="853440" y="6050280"/>
          <a:ext cx="2265363" cy="415925"/>
        </p:xfrm>
        <a:graphic>
          <a:graphicData uri="http://schemas.openxmlformats.org/presentationml/2006/ole">
            <p:oleObj spid="_x0000_s31752" name="Equation" r:id="rId9" imgW="124452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Guided Wave Optics</Template>
  <TotalTime>8936</TotalTime>
  <Words>745</Words>
  <Application>Microsoft Office PowerPoint</Application>
  <PresentationFormat>On-screen Show (4:3)</PresentationFormat>
  <Paragraphs>162</Paragraphs>
  <Slides>20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Pixel</vt:lpstr>
      <vt:lpstr>Equation</vt:lpstr>
      <vt:lpstr>MSEG 803 Equilibria in Material Systems  8: Statistical Ensembles</vt:lpstr>
      <vt:lpstr>Micro-canonical ensemble: isolated systems</vt:lpstr>
      <vt:lpstr>Canonical ensemble: systems interacting with a heat reservoir</vt:lpstr>
      <vt:lpstr>Canonical ensemble: systems interacting with a heat reservoir</vt:lpstr>
      <vt:lpstr>Canonical ensemble: systems interacting with a heat reservoir</vt:lpstr>
      <vt:lpstr>Average energy and intensive variables</vt:lpstr>
      <vt:lpstr>Partition function and Helmholtz potential</vt:lpstr>
      <vt:lpstr>Partition function and Helmholtz potential</vt:lpstr>
      <vt:lpstr>Properties of canonical partition function</vt:lpstr>
      <vt:lpstr>Summary of canonical ensembles</vt:lpstr>
      <vt:lpstr>Procedures of calculating macroscopic properties of canonical ensembles</vt:lpstr>
      <vt:lpstr>Paramagnetism and the Curie’s Law</vt:lpstr>
      <vt:lpstr>Maxwell velocity distribution of ideal gas</vt:lpstr>
      <vt:lpstr>Maxwell velocity distribution of ideal gas</vt:lpstr>
      <vt:lpstr>Number of molecules striking a surface</vt:lpstr>
      <vt:lpstr>Maxwell’s Demon</vt:lpstr>
      <vt:lpstr>Partition functions for general ensembles</vt:lpstr>
      <vt:lpstr>Grand canonical ensembles: systems with indefinite number of particles</vt:lpstr>
      <vt:lpstr>Grand canonical probability distribution</vt:lpstr>
      <vt:lpstr>Equivalence of ensembles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MSEG 803 Equilibria in Material Systems</dc:title>
  <dc:creator>hjj</dc:creator>
  <cp:lastModifiedBy>hjj</cp:lastModifiedBy>
  <cp:revision>1336</cp:revision>
  <dcterms:created xsi:type="dcterms:W3CDTF">2006-08-16T00:00:00Z</dcterms:created>
  <dcterms:modified xsi:type="dcterms:W3CDTF">2012-10-18T01:46:57Z</dcterms:modified>
</cp:coreProperties>
</file>