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63" r:id="rId9"/>
    <p:sldId id="264" r:id="rId10"/>
    <p:sldId id="268" r:id="rId11"/>
    <p:sldId id="265" r:id="rId12"/>
    <p:sldId id="266" r:id="rId13"/>
    <p:sldId id="270" r:id="rId14"/>
    <p:sldId id="269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D1E1FF"/>
    <a:srgbClr val="ABC7FF"/>
    <a:srgbClr val="8FB7FF"/>
    <a:srgbClr val="F7FAFF"/>
    <a:srgbClr val="E1EBFF"/>
    <a:srgbClr val="0000FF"/>
    <a:srgbClr val="89CC40"/>
    <a:srgbClr val="92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246" autoAdjust="0"/>
  </p:normalViewPr>
  <p:slideViewPr>
    <p:cSldViewPr>
      <p:cViewPr varScale="1">
        <p:scale>
          <a:sx n="62" d="100"/>
          <a:sy n="62" d="100"/>
        </p:scale>
        <p:origin x="-151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5" Type="http://schemas.openxmlformats.org/officeDocument/2006/relationships/image" Target="../media/image53.wmf"/><Relationship Id="rId4" Type="http://schemas.openxmlformats.org/officeDocument/2006/relationships/image" Target="../media/image52.wmf"/><Relationship Id="rId9" Type="http://schemas.openxmlformats.org/officeDocument/2006/relationships/image" Target="../media/image2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4FE0D9-2BC5-420E-AE18-5CCDBA16B200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7C7721-B3EF-4204-A06C-7038155095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-228600">
              <a:buNone/>
            </a:pPr>
            <a:r>
              <a:rPr lang="en-US" dirty="0" smtClean="0"/>
              <a:t>Assuming that there</a:t>
            </a:r>
            <a:r>
              <a:rPr lang="en-US" baseline="0" dirty="0" smtClean="0"/>
              <a:t> are N gas molecules (10^23 order of magnitude) and the partition divides the cylinder in half, the number of accessible states after removal of the constraint increases by 2^N times!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-22860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energy is represented</a:t>
            </a:r>
            <a:r>
              <a:rPr lang="en-US" baseline="0" dirty="0" smtClean="0"/>
              <a:t> by the letter U in </a:t>
            </a:r>
            <a:r>
              <a:rPr lang="en-US" baseline="0" dirty="0" err="1" smtClean="0"/>
              <a:t>Callen</a:t>
            </a:r>
            <a:r>
              <a:rPr lang="en-US" baseline="0" dirty="0" smtClean="0"/>
              <a:t> and the letter E in </a:t>
            </a:r>
            <a:r>
              <a:rPr lang="en-US" baseline="0" dirty="0" err="1" smtClean="0"/>
              <a:t>Reif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7C7721-B3EF-4204-A06C-70381550958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6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8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  <p:sp>
        <p:nvSpPr>
          <p:cNvPr id="8209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212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2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Untitled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-1" y="0"/>
            <a:ext cx="9152843" cy="6858000"/>
          </a:xfrm>
          <a:prstGeom prst="rect">
            <a:avLst/>
          </a:prstGeom>
        </p:spPr>
      </p:pic>
      <p:sp>
        <p:nvSpPr>
          <p:cNvPr id="7170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28800"/>
            <a:ext cx="8229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184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fld id="{1D8BD707-D9CF-40AE-B4C6-C98DA3205C09}" type="datetimeFigureOut">
              <a:rPr lang="en-US" smtClean="0"/>
              <a:pPr/>
              <a:t>10/11/2012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oleObject" Target="../embeddings/oleObject34.bin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28.bin"/><Relationship Id="rId12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6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7.bin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6.bin"/><Relationship Id="rId15" Type="http://schemas.openxmlformats.org/officeDocument/2006/relationships/oleObject" Target="../embeddings/oleObject35.bin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5.bin"/><Relationship Id="rId9" Type="http://schemas.openxmlformats.org/officeDocument/2006/relationships/oleObject" Target="../embeddings/oleObject30.bin"/><Relationship Id="rId1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0.bin"/><Relationship Id="rId5" Type="http://schemas.openxmlformats.org/officeDocument/2006/relationships/oleObject" Target="../embeddings/oleObject39.bin"/><Relationship Id="rId4" Type="http://schemas.openxmlformats.org/officeDocument/2006/relationships/oleObject" Target="../embeddings/oleObject3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4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48.jpeg"/><Relationship Id="rId4" Type="http://schemas.openxmlformats.org/officeDocument/2006/relationships/oleObject" Target="../embeddings/oleObject44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0.bin"/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48.bin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47.bin"/><Relationship Id="rId10" Type="http://schemas.openxmlformats.org/officeDocument/2006/relationships/oleObject" Target="../embeddings/oleObject52.bin"/><Relationship Id="rId4" Type="http://schemas.openxmlformats.org/officeDocument/2006/relationships/oleObject" Target="../embeddings/oleObject46.bin"/><Relationship Id="rId9" Type="http://schemas.openxmlformats.org/officeDocument/2006/relationships/oleObject" Target="../embeddings/oleObject5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11" Type="http://schemas.openxmlformats.org/officeDocument/2006/relationships/oleObject" Target="../embeddings/oleObject23.bin"/><Relationship Id="rId5" Type="http://schemas.openxmlformats.org/officeDocument/2006/relationships/oleObject" Target="../embeddings/oleObject18.bin"/><Relationship Id="rId10" Type="http://schemas.openxmlformats.org/officeDocument/2006/relationships/oleObject" Target="../embeddings/oleObject22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 smtClean="0"/>
              <a:t>MSEG 803</a:t>
            </a:r>
            <a:br>
              <a:rPr lang="en-US" sz="4400" dirty="0" smtClean="0"/>
            </a:br>
            <a:r>
              <a:rPr lang="en-US" sz="3200" dirty="0" err="1" smtClean="0"/>
              <a:t>Equilibria</a:t>
            </a:r>
            <a:r>
              <a:rPr lang="en-US" sz="3200" dirty="0" smtClean="0"/>
              <a:t> in Material Systems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7: Statistical Interpretation of 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2800" dirty="0"/>
          </a:p>
          <a:p>
            <a:r>
              <a:rPr lang="en-US" sz="2800" dirty="0" smtClean="0"/>
              <a:t>Prof. Juejun (JJ) Hu</a:t>
            </a:r>
          </a:p>
          <a:p>
            <a:r>
              <a:rPr lang="en-US" sz="2800" dirty="0" smtClean="0"/>
              <a:t>hujuejun@udel.edu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7680"/>
            <a:ext cx="8229600" cy="990600"/>
          </a:xfrm>
        </p:spPr>
        <p:txBody>
          <a:bodyPr/>
          <a:lstStyle/>
          <a:p>
            <a:r>
              <a:rPr lang="en-US" dirty="0" smtClean="0"/>
              <a:t>Fluctuations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78280"/>
            <a:ext cx="8229600" cy="4267200"/>
          </a:xfrm>
        </p:spPr>
        <p:txBody>
          <a:bodyPr/>
          <a:lstStyle/>
          <a:p>
            <a:r>
              <a:rPr lang="en-US" sz="2400" dirty="0" smtClean="0"/>
              <a:t>Random deviations from statistical mean values</a:t>
            </a:r>
          </a:p>
          <a:p>
            <a:r>
              <a:rPr lang="en-US" sz="2400" dirty="0" smtClean="0"/>
              <a:t>Exceedingly small in macroscopic systems</a:t>
            </a:r>
          </a:p>
          <a:p>
            <a:r>
              <a:rPr lang="en-US" sz="2400" dirty="0" smtClean="0"/>
              <a:t>Fluctuations can be significant in </a:t>
            </a:r>
            <a:r>
              <a:rPr lang="en-US" sz="2400" dirty="0" err="1" smtClean="0"/>
              <a:t>nanoscale</a:t>
            </a:r>
            <a:r>
              <a:rPr lang="en-US" sz="2400" dirty="0" smtClean="0"/>
              <a:t> systems</a:t>
            </a:r>
            <a:endParaRPr lang="en-US" sz="2400" dirty="0"/>
          </a:p>
        </p:txBody>
      </p:sp>
      <p:pic>
        <p:nvPicPr>
          <p:cNvPr id="5" name="Picture 4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" y="3062526"/>
            <a:ext cx="4450080" cy="33375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40680" y="3048000"/>
            <a:ext cx="29413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/>
              <a:t>A transistor (MOSFET) with a gate length of 50 nm contains only ~ 100 electrons on average in the channel. Fluctuation of one single electron can lead to </a:t>
            </a:r>
            <a:r>
              <a:rPr lang="en-US" sz="2000" dirty="0" smtClean="0">
                <a:solidFill>
                  <a:srgbClr val="FF0000"/>
                </a:solidFill>
              </a:rPr>
              <a:t>40%</a:t>
            </a:r>
            <a:r>
              <a:rPr lang="en-US" sz="2000" dirty="0" smtClean="0"/>
              <a:t> change of channel conductance!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5425440" y="5755065"/>
            <a:ext cx="32766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 smtClean="0"/>
              <a:t>From </a:t>
            </a:r>
            <a:r>
              <a:rPr lang="en-US" sz="1500" i="1" dirty="0" smtClean="0"/>
              <a:t>Transport in Nanostructures</a:t>
            </a:r>
            <a:r>
              <a:rPr lang="en-US" sz="1500" dirty="0" smtClean="0"/>
              <a:t> by D. Ferry and S. </a:t>
            </a:r>
            <a:r>
              <a:rPr lang="en-US" sz="1500" dirty="0" err="1" smtClean="0"/>
              <a:t>Goodnick</a:t>
            </a:r>
            <a:endParaRPr lang="en-US" sz="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"/>
            <a:ext cx="8229600" cy="1066800"/>
          </a:xfrm>
        </p:spPr>
        <p:txBody>
          <a:bodyPr/>
          <a:lstStyle/>
          <a:p>
            <a:r>
              <a:rPr lang="en-US" sz="3200" dirty="0" smtClean="0"/>
              <a:t>Statistical interpretation of entropy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2400" dirty="0" smtClean="0"/>
              <a:t>The function </a:t>
            </a:r>
            <a:r>
              <a:rPr lang="en-US" sz="2400" i="1" dirty="0" smtClean="0"/>
              <a:t>S</a:t>
            </a:r>
            <a:r>
              <a:rPr lang="en-US" sz="2400" dirty="0" smtClean="0"/>
              <a:t> has the following property: the values assumed by the extensive parameters in the absence of an internal constraint are those that maximize </a:t>
            </a:r>
            <a:r>
              <a:rPr lang="en-US" sz="2400" i="1" dirty="0" smtClean="0"/>
              <a:t>S</a:t>
            </a:r>
            <a:r>
              <a:rPr lang="en-US" sz="2400" dirty="0" smtClean="0"/>
              <a:t> over the manifold of constrained equilibrium states.</a:t>
            </a:r>
          </a:p>
          <a:p>
            <a:r>
              <a:rPr lang="en-US" sz="2400" dirty="0" smtClean="0"/>
              <a:t>Entropy:</a:t>
            </a:r>
          </a:p>
          <a:p>
            <a:endParaRPr lang="en-US" sz="2400" dirty="0" smtClean="0"/>
          </a:p>
          <a:p>
            <a:endParaRPr lang="en-US" sz="3600" dirty="0" smtClean="0"/>
          </a:p>
          <a:p>
            <a:r>
              <a:rPr lang="en-US" sz="2400" dirty="0" smtClean="0"/>
              <a:t>An isolated system tends to evolve towards a macroscopic state which is statistically most probable (i.e. a macroscopic state corresponding to the maximum number of microscopic accessible states)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1080135" y="3916363"/>
          <a:ext cx="1724025" cy="423862"/>
        </p:xfrm>
        <a:graphic>
          <a:graphicData uri="http://schemas.openxmlformats.org/presentationml/2006/ole">
            <p:oleObj spid="_x0000_s25602" name="Equation" r:id="rId3" imgW="723600" imgH="177480" progId="Equation.DSMT4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929640" y="3749040"/>
            <a:ext cx="2057400" cy="762000"/>
          </a:xfrm>
          <a:prstGeom prst="rect">
            <a:avLst/>
          </a:prstGeom>
          <a:noFill/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944880"/>
          </a:xfrm>
        </p:spPr>
        <p:txBody>
          <a:bodyPr/>
          <a:lstStyle/>
          <a:p>
            <a:r>
              <a:rPr lang="en-US" sz="3200" dirty="0" smtClean="0"/>
              <a:t>Thermal equilibrium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6387"/>
            <a:ext cx="8229600" cy="4267200"/>
          </a:xfrm>
        </p:spPr>
        <p:txBody>
          <a:bodyPr/>
          <a:lstStyle/>
          <a:p>
            <a:r>
              <a:rPr lang="en-US" sz="2400" dirty="0" smtClean="0"/>
              <a:t>Two sub-systems separated by a</a:t>
            </a:r>
          </a:p>
          <a:p>
            <a:pPr>
              <a:buNone/>
            </a:pPr>
            <a:r>
              <a:rPr lang="en-US" sz="2400" dirty="0" smtClean="0"/>
              <a:t>	rigid, </a:t>
            </a:r>
            <a:r>
              <a:rPr lang="en-US" sz="2400" dirty="0" err="1" smtClean="0"/>
              <a:t>diathermal</a:t>
            </a:r>
            <a:r>
              <a:rPr lang="en-US" sz="2400" dirty="0" smtClean="0"/>
              <a:t> wall</a:t>
            </a:r>
          </a:p>
          <a:p>
            <a:endParaRPr lang="en-US" sz="3200" dirty="0" smtClean="0"/>
          </a:p>
          <a:p>
            <a:endParaRPr lang="en-US" sz="3200" dirty="0" smtClean="0"/>
          </a:p>
          <a:p>
            <a:r>
              <a:rPr lang="en-US" sz="2400" dirty="0" smtClean="0"/>
              <a:t>Apply the maximum principle of </a:t>
            </a:r>
            <a:r>
              <a:rPr lang="en-US" sz="2400" i="1" dirty="0" smtClean="0">
                <a:latin typeface="Symbol" pitchFamily="18" charset="2"/>
              </a:rPr>
              <a:t>W</a:t>
            </a:r>
          </a:p>
          <a:p>
            <a:endParaRPr lang="en-US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5943600" y="1066800"/>
            <a:ext cx="1143000" cy="1143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7086600" y="1066800"/>
            <a:ext cx="1447800" cy="1143000"/>
          </a:xfrm>
          <a:prstGeom prst="rect">
            <a:avLst/>
          </a:prstGeom>
          <a:ln>
            <a:noFill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5943600" y="1066800"/>
            <a:ext cx="2590800" cy="1143000"/>
          </a:xfrm>
          <a:prstGeom prst="rect">
            <a:avLst/>
          </a:prstGeom>
          <a:noFill/>
          <a:ln w="730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06440" y="594360"/>
            <a:ext cx="2903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Isolated composite system</a:t>
            </a:r>
            <a:endParaRPr lang="en-US" dirty="0"/>
          </a:p>
        </p:txBody>
      </p:sp>
      <p:sp>
        <p:nvSpPr>
          <p:cNvPr id="8" name="Freeform 7"/>
          <p:cNvSpPr/>
          <p:nvPr/>
        </p:nvSpPr>
        <p:spPr bwMode="auto">
          <a:xfrm>
            <a:off x="6827520" y="1262380"/>
            <a:ext cx="502920" cy="215900"/>
          </a:xfrm>
          <a:custGeom>
            <a:avLst/>
            <a:gdLst>
              <a:gd name="connsiteX0" fmla="*/ 0 w 502920"/>
              <a:gd name="connsiteY0" fmla="*/ 215900 h 215900"/>
              <a:gd name="connsiteX1" fmla="*/ 259080 w 502920"/>
              <a:gd name="connsiteY1" fmla="*/ 2540 h 215900"/>
              <a:gd name="connsiteX2" fmla="*/ 502920 w 502920"/>
              <a:gd name="connsiteY2" fmla="*/ 200660 h 21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2920" h="215900">
                <a:moveTo>
                  <a:pt x="0" y="215900"/>
                </a:moveTo>
                <a:cubicBezTo>
                  <a:pt x="87630" y="110490"/>
                  <a:pt x="175260" y="5080"/>
                  <a:pt x="259080" y="2540"/>
                </a:cubicBezTo>
                <a:cubicBezTo>
                  <a:pt x="342900" y="0"/>
                  <a:pt x="422910" y="100330"/>
                  <a:pt x="502920" y="200660"/>
                </a:cubicBezTo>
              </a:path>
            </a:pathLst>
          </a:custGeom>
          <a:noFill/>
          <a:ln w="34925" cap="flat" cmpd="sng" algn="ctr">
            <a:solidFill>
              <a:srgbClr val="FF0000"/>
            </a:solidFill>
            <a:prstDash val="solid"/>
            <a:round/>
            <a:headEnd type="stealth" w="lg" len="lg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6600" y="1447800"/>
            <a:ext cx="5100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 smtClean="0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 sz="2000" i="1" dirty="0" err="1" smtClean="0">
                <a:solidFill>
                  <a:srgbClr val="FF0000"/>
                </a:solidFill>
              </a:rPr>
              <a:t>Q</a:t>
            </a:r>
            <a:endParaRPr lang="en-US" sz="2000" i="1" dirty="0">
              <a:solidFill>
                <a:srgbClr val="FF0000"/>
              </a:solidFill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897255" y="2546350"/>
          <a:ext cx="3080385" cy="441101"/>
        </p:xfrm>
        <a:graphic>
          <a:graphicData uri="http://schemas.openxmlformats.org/presentationml/2006/ole">
            <p:oleObj spid="_x0000_s27650" name="Equation" r:id="rId4" imgW="1587240" imgH="228600" progId="Equation.DSMT4">
              <p:embed/>
            </p:oleObj>
          </a:graphicData>
        </a:graphic>
      </p:graphicFrame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853440" y="3069907"/>
          <a:ext cx="2804160" cy="490033"/>
        </p:xfrm>
        <a:graphic>
          <a:graphicData uri="http://schemas.openxmlformats.org/presentationml/2006/ole">
            <p:oleObj spid="_x0000_s27651" name="Equation" r:id="rId5" imgW="1447560" imgH="253800" progId="Equation.DSMT4">
              <p:embed/>
            </p:oleObj>
          </a:graphicData>
        </a:graphic>
      </p:graphicFrame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803275" y="4161473"/>
          <a:ext cx="1210933" cy="462914"/>
        </p:xfrm>
        <a:graphic>
          <a:graphicData uri="http://schemas.openxmlformats.org/presentationml/2006/ole">
            <p:oleObj spid="_x0000_s27652" name="Equation" r:id="rId6" imgW="596880" imgH="228600" progId="Equation.DSMT4">
              <p:embed/>
            </p:oleObj>
          </a:graphicData>
        </a:graphic>
      </p:graphicFrame>
      <p:graphicFrame>
        <p:nvGraphicFramePr>
          <p:cNvPr id="27653" name="Object 5"/>
          <p:cNvGraphicFramePr>
            <a:graphicFrameLocks noChangeAspect="1"/>
          </p:cNvGraphicFramePr>
          <p:nvPr/>
        </p:nvGraphicFramePr>
        <p:xfrm>
          <a:off x="2819400" y="4166552"/>
          <a:ext cx="3657600" cy="438331"/>
        </p:xfrm>
        <a:graphic>
          <a:graphicData uri="http://schemas.openxmlformats.org/presentationml/2006/ole">
            <p:oleObj spid="_x0000_s27653" name="Equation" r:id="rId7" imgW="1904760" imgH="228600" progId="Equation.DSMT4">
              <p:embed/>
            </p:oleObj>
          </a:graphicData>
        </a:graphic>
      </p:graphicFrame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2221230" y="4212907"/>
          <a:ext cx="400050" cy="319088"/>
        </p:xfrm>
        <a:graphic>
          <a:graphicData uri="http://schemas.openxmlformats.org/presentationml/2006/ole">
            <p:oleObj spid="_x0000_s27654" name="Equation" r:id="rId8" imgW="190440" imgH="152280" progId="Equation.DSMT4">
              <p:embed/>
            </p:oleObj>
          </a:graphicData>
        </a:graphic>
      </p:graphicFrame>
      <p:graphicFrame>
        <p:nvGraphicFramePr>
          <p:cNvPr id="27655" name="Object 7"/>
          <p:cNvGraphicFramePr>
            <a:graphicFrameLocks noChangeAspect="1"/>
          </p:cNvGraphicFramePr>
          <p:nvPr/>
        </p:nvGraphicFramePr>
        <p:xfrm>
          <a:off x="792480" y="4632642"/>
          <a:ext cx="7924800" cy="909193"/>
        </p:xfrm>
        <a:graphic>
          <a:graphicData uri="http://schemas.openxmlformats.org/presentationml/2006/ole">
            <p:oleObj spid="_x0000_s27655" name="Equation" r:id="rId9" imgW="4203360" imgH="482400" progId="Equation.DSMT4">
              <p:embed/>
            </p:oleObj>
          </a:graphicData>
        </a:graphic>
      </p:graphicFrame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781685" y="5586412"/>
          <a:ext cx="2251075" cy="814388"/>
        </p:xfrm>
        <a:graphic>
          <a:graphicData uri="http://schemas.openxmlformats.org/presentationml/2006/ole">
            <p:oleObj spid="_x0000_s27656" name="Equation" r:id="rId10" imgW="1193760" imgH="431640" progId="Equation.DSMT4">
              <p:embed/>
            </p:oleObj>
          </a:graphicData>
        </a:graphic>
      </p:graphicFrame>
      <p:graphicFrame>
        <p:nvGraphicFramePr>
          <p:cNvPr id="27657" name="Object 9"/>
          <p:cNvGraphicFramePr>
            <a:graphicFrameLocks noChangeAspect="1"/>
          </p:cNvGraphicFramePr>
          <p:nvPr/>
        </p:nvGraphicFramePr>
        <p:xfrm>
          <a:off x="3459480" y="5619432"/>
          <a:ext cx="2419350" cy="742950"/>
        </p:xfrm>
        <a:graphic>
          <a:graphicData uri="http://schemas.openxmlformats.org/presentationml/2006/ole">
            <p:oleObj spid="_x0000_s27657" name="Equation" r:id="rId11" imgW="1282680" imgH="393480" progId="Equation.DSMT4">
              <p:embed/>
            </p:oleObj>
          </a:graphicData>
        </a:graphic>
      </p:graphicFrame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6035040" y="5828347"/>
          <a:ext cx="400050" cy="319088"/>
        </p:xfrm>
        <a:graphic>
          <a:graphicData uri="http://schemas.openxmlformats.org/presentationml/2006/ole">
            <p:oleObj spid="_x0000_s27658" name="Equation" r:id="rId12" imgW="190440" imgH="152280" progId="Equation.DSMT4">
              <p:embed/>
            </p:oleObj>
          </a:graphicData>
        </a:graphic>
      </p:graphicFrame>
      <p:graphicFrame>
        <p:nvGraphicFramePr>
          <p:cNvPr id="27659" name="Object 11"/>
          <p:cNvGraphicFramePr>
            <a:graphicFrameLocks noChangeAspect="1"/>
          </p:cNvGraphicFramePr>
          <p:nvPr/>
        </p:nvGraphicFramePr>
        <p:xfrm>
          <a:off x="6600825" y="5745108"/>
          <a:ext cx="942975" cy="515039"/>
        </p:xfrm>
        <a:graphic>
          <a:graphicData uri="http://schemas.openxmlformats.org/presentationml/2006/ole">
            <p:oleObj spid="_x0000_s27659" name="Equation" r:id="rId13" imgW="419040" imgH="228600" progId="Equation.DSMT4">
              <p:embed/>
            </p:oleObj>
          </a:graphicData>
        </a:graphic>
      </p:graphicFrame>
      <p:pic>
        <p:nvPicPr>
          <p:cNvPr id="20" name="Picture 10" descr="C:\Users\hjj\Desktop\Untitled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172200" y="2517776"/>
            <a:ext cx="2244725" cy="1383506"/>
          </a:xfrm>
          <a:prstGeom prst="rect">
            <a:avLst/>
          </a:prstGeom>
          <a:noFill/>
        </p:spPr>
      </p:pic>
      <p:graphicFrame>
        <p:nvGraphicFramePr>
          <p:cNvPr id="21" name="Object 11"/>
          <p:cNvGraphicFramePr>
            <a:graphicFrameLocks noChangeAspect="1"/>
          </p:cNvGraphicFramePr>
          <p:nvPr/>
        </p:nvGraphicFramePr>
        <p:xfrm>
          <a:off x="5257800" y="2441575"/>
          <a:ext cx="927100" cy="407988"/>
        </p:xfrm>
        <a:graphic>
          <a:graphicData uri="http://schemas.openxmlformats.org/presentationml/2006/ole">
            <p:oleObj spid="_x0000_s27660" name="Equation" r:id="rId15" imgW="571320" imgH="253800" progId="Equation.DSMT4">
              <p:embed/>
            </p:oleObj>
          </a:graphicData>
        </a:graphic>
      </p:graphicFrame>
      <p:graphicFrame>
        <p:nvGraphicFramePr>
          <p:cNvPr id="22" name="Object 12"/>
          <p:cNvGraphicFramePr>
            <a:graphicFrameLocks noChangeAspect="1"/>
          </p:cNvGraphicFramePr>
          <p:nvPr/>
        </p:nvGraphicFramePr>
        <p:xfrm>
          <a:off x="8371840" y="3900488"/>
          <a:ext cx="309563" cy="366712"/>
        </p:xfrm>
        <a:graphic>
          <a:graphicData uri="http://schemas.openxmlformats.org/presentationml/2006/ole">
            <p:oleObj spid="_x0000_s27661" name="Equation" r:id="rId16" imgW="19044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sz="3200" dirty="0" smtClean="0"/>
              <a:t>Partition of energy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sz="2400" i="1" dirty="0" smtClean="0"/>
              <a:t>f</a:t>
            </a:r>
            <a:r>
              <a:rPr lang="en-US" sz="2400" dirty="0" smtClean="0"/>
              <a:t>: degrees of freedom (DOF) of a system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4400" dirty="0" smtClean="0"/>
          </a:p>
          <a:p>
            <a:r>
              <a:rPr lang="en-US" sz="2400" dirty="0" smtClean="0"/>
              <a:t>The average energy per degree of freedom is ~ </a:t>
            </a:r>
            <a:r>
              <a:rPr lang="en-US" sz="2400" dirty="0" smtClean="0"/>
              <a:t>0.5</a:t>
            </a:r>
            <a:r>
              <a:rPr lang="en-US" sz="2400" i="1" dirty="0" smtClean="0"/>
              <a:t>kT</a:t>
            </a:r>
            <a:endParaRPr lang="en-US" sz="2400" dirty="0" smtClean="0"/>
          </a:p>
          <a:p>
            <a:r>
              <a:rPr lang="en-US" sz="2400" dirty="0" err="1" smtClean="0"/>
              <a:t>Equipartition</a:t>
            </a:r>
            <a:r>
              <a:rPr lang="en-US" sz="2400" dirty="0" smtClean="0"/>
              <a:t> theorem of classical mechanics: the mean value of each independent quadratic term in energy (DOF) is</a:t>
            </a:r>
            <a:endParaRPr lang="en-US" sz="2400" dirty="0"/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795020" y="2711767"/>
          <a:ext cx="5727700" cy="838200"/>
        </p:xfrm>
        <a:graphic>
          <a:graphicData uri="http://schemas.openxmlformats.org/presentationml/2006/ole">
            <p:oleObj spid="_x0000_s30722" name="Equation" r:id="rId3" imgW="3035160" imgH="444240" progId="Equation.DSMT4">
              <p:embed/>
            </p:oleObj>
          </a:graphicData>
        </a:graphic>
      </p:graphicFrame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814388" y="1971993"/>
          <a:ext cx="3095625" cy="769937"/>
        </p:xfrm>
        <a:graphic>
          <a:graphicData uri="http://schemas.openxmlformats.org/presentationml/2006/ole">
            <p:oleObj spid="_x0000_s30725" name="Equation" r:id="rId4" imgW="1574640" imgH="393480" progId="Equation.DSMT4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4283086" y="2103120"/>
            <a:ext cx="3413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kern="0" dirty="0" smtClean="0">
                <a:solidFill>
                  <a:prstClr val="black"/>
                </a:solidFill>
              </a:rPr>
              <a:t>E</a:t>
            </a:r>
            <a:r>
              <a:rPr lang="en-US" sz="2400" i="1" kern="0" baseline="-25000" dirty="0" smtClean="0">
                <a:solidFill>
                  <a:prstClr val="black"/>
                </a:solidFill>
              </a:rPr>
              <a:t>0</a:t>
            </a:r>
            <a:r>
              <a:rPr lang="en-US" sz="2400" kern="0" dirty="0" smtClean="0">
                <a:solidFill>
                  <a:prstClr val="black"/>
                </a:solidFill>
              </a:rPr>
              <a:t>: ground state energy</a:t>
            </a:r>
            <a:endParaRPr lang="en-US" dirty="0"/>
          </a:p>
        </p:txBody>
      </p:sp>
      <p:graphicFrame>
        <p:nvGraphicFramePr>
          <p:cNvPr id="30726" name="Object 6"/>
          <p:cNvGraphicFramePr>
            <a:graphicFrameLocks noChangeAspect="1"/>
          </p:cNvGraphicFramePr>
          <p:nvPr/>
        </p:nvGraphicFramePr>
        <p:xfrm>
          <a:off x="1279525" y="3644265"/>
          <a:ext cx="1174750" cy="790575"/>
        </p:xfrm>
        <a:graphic>
          <a:graphicData uri="http://schemas.openxmlformats.org/presentationml/2006/ole">
            <p:oleObj spid="_x0000_s30726" name="Equation" r:id="rId5" imgW="622080" imgH="419040" progId="Equation.DSMT4">
              <p:embed/>
            </p:oleObj>
          </a:graphicData>
        </a:graphic>
      </p:graphicFrame>
      <p:graphicFrame>
        <p:nvGraphicFramePr>
          <p:cNvPr id="30727" name="Object 7"/>
          <p:cNvGraphicFramePr>
            <a:graphicFrameLocks noChangeAspect="1"/>
          </p:cNvGraphicFramePr>
          <p:nvPr/>
        </p:nvGraphicFramePr>
        <p:xfrm>
          <a:off x="838200" y="3888422"/>
          <a:ext cx="358775" cy="287338"/>
        </p:xfrm>
        <a:graphic>
          <a:graphicData uri="http://schemas.openxmlformats.org/presentationml/2006/ole">
            <p:oleObj spid="_x0000_s30727" name="Equation" r:id="rId6" imgW="190440" imgH="152280" progId="Equation.DSMT4">
              <p:embed/>
            </p:oleObj>
          </a:graphicData>
        </a:graphic>
      </p:graphicFrame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2103120" y="5736336"/>
          <a:ext cx="815062" cy="420624"/>
        </p:xfrm>
        <a:graphic>
          <a:graphicData uri="http://schemas.openxmlformats.org/presentationml/2006/ole">
            <p:oleObj spid="_x0000_s30728" name="Equation" r:id="rId7" imgW="41904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1960" y="533400"/>
            <a:ext cx="8229600" cy="990600"/>
          </a:xfrm>
        </p:spPr>
        <p:txBody>
          <a:bodyPr/>
          <a:lstStyle/>
          <a:p>
            <a:r>
              <a:rPr lang="en-US" sz="3200" dirty="0" smtClean="0"/>
              <a:t>Dependence of DOS on external parameters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0680"/>
            <a:ext cx="4572000" cy="4267200"/>
          </a:xfrm>
        </p:spPr>
        <p:txBody>
          <a:bodyPr/>
          <a:lstStyle/>
          <a:p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dirty="0" smtClean="0"/>
              <a:t> as a function of volume</a:t>
            </a:r>
          </a:p>
          <a:p>
            <a:endParaRPr lang="en-US" dirty="0" smtClean="0"/>
          </a:p>
          <a:p>
            <a:endParaRPr lang="en-US" sz="2400" dirty="0" smtClean="0"/>
          </a:p>
          <a:p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dirty="0" smtClean="0"/>
              <a:t> as a function of extensive parameter </a:t>
            </a:r>
            <a:r>
              <a:rPr lang="en-US" sz="2400" i="1" dirty="0" smtClean="0"/>
              <a:t>x</a:t>
            </a:r>
            <a:r>
              <a:rPr lang="en-US" sz="2400" dirty="0" smtClean="0"/>
              <a:t> of the system</a:t>
            </a:r>
          </a:p>
        </p:txBody>
      </p:sp>
      <p:graphicFrame>
        <p:nvGraphicFramePr>
          <p:cNvPr id="32770" name="Object 2"/>
          <p:cNvGraphicFramePr>
            <a:graphicFrameLocks noChangeAspect="1"/>
          </p:cNvGraphicFramePr>
          <p:nvPr/>
        </p:nvGraphicFramePr>
        <p:xfrm>
          <a:off x="853440" y="2164080"/>
          <a:ext cx="3354387" cy="790575"/>
        </p:xfrm>
        <a:graphic>
          <a:graphicData uri="http://schemas.openxmlformats.org/presentationml/2006/ole">
            <p:oleObj spid="_x0000_s32770" name="Equation" r:id="rId3" imgW="1777680" imgH="419040" progId="Equation.DSMT4">
              <p:embed/>
            </p:oleObj>
          </a:graphicData>
        </a:graphic>
      </p:graphicFrame>
      <p:sp>
        <p:nvSpPr>
          <p:cNvPr id="21" name="Freeform 20"/>
          <p:cNvSpPr/>
          <p:nvPr/>
        </p:nvSpPr>
        <p:spPr bwMode="auto">
          <a:xfrm>
            <a:off x="5135880" y="2362200"/>
            <a:ext cx="2895600" cy="2895600"/>
          </a:xfrm>
          <a:custGeom>
            <a:avLst/>
            <a:gdLst>
              <a:gd name="connsiteX0" fmla="*/ 518160 w 1874520"/>
              <a:gd name="connsiteY0" fmla="*/ 212814 h 2062136"/>
              <a:gd name="connsiteX1" fmla="*/ 624840 w 1874520"/>
              <a:gd name="connsiteY1" fmla="*/ 151854 h 2062136"/>
              <a:gd name="connsiteX2" fmla="*/ 670560 w 1874520"/>
              <a:gd name="connsiteY2" fmla="*/ 121374 h 2062136"/>
              <a:gd name="connsiteX3" fmla="*/ 731520 w 1874520"/>
              <a:gd name="connsiteY3" fmla="*/ 106134 h 2062136"/>
              <a:gd name="connsiteX4" fmla="*/ 1066800 w 1874520"/>
              <a:gd name="connsiteY4" fmla="*/ 60414 h 2062136"/>
              <a:gd name="connsiteX5" fmla="*/ 1158240 w 1874520"/>
              <a:gd name="connsiteY5" fmla="*/ 121374 h 2062136"/>
              <a:gd name="connsiteX6" fmla="*/ 1203960 w 1874520"/>
              <a:gd name="connsiteY6" fmla="*/ 151854 h 2062136"/>
              <a:gd name="connsiteX7" fmla="*/ 1280160 w 1874520"/>
              <a:gd name="connsiteY7" fmla="*/ 228054 h 2062136"/>
              <a:gd name="connsiteX8" fmla="*/ 1356360 w 1874520"/>
              <a:gd name="connsiteY8" fmla="*/ 304254 h 2062136"/>
              <a:gd name="connsiteX9" fmla="*/ 1386840 w 1874520"/>
              <a:gd name="connsiteY9" fmla="*/ 349974 h 2062136"/>
              <a:gd name="connsiteX10" fmla="*/ 1645920 w 1874520"/>
              <a:gd name="connsiteY10" fmla="*/ 395694 h 2062136"/>
              <a:gd name="connsiteX11" fmla="*/ 1691640 w 1874520"/>
              <a:gd name="connsiteY11" fmla="*/ 441414 h 2062136"/>
              <a:gd name="connsiteX12" fmla="*/ 1706880 w 1874520"/>
              <a:gd name="connsiteY12" fmla="*/ 487134 h 2062136"/>
              <a:gd name="connsiteX13" fmla="*/ 1722120 w 1874520"/>
              <a:gd name="connsiteY13" fmla="*/ 913854 h 2062136"/>
              <a:gd name="connsiteX14" fmla="*/ 1828800 w 1874520"/>
              <a:gd name="connsiteY14" fmla="*/ 1051014 h 2062136"/>
              <a:gd name="connsiteX15" fmla="*/ 1828800 w 1874520"/>
              <a:gd name="connsiteY15" fmla="*/ 1249134 h 2062136"/>
              <a:gd name="connsiteX16" fmla="*/ 1874520 w 1874520"/>
              <a:gd name="connsiteY16" fmla="*/ 1386294 h 2062136"/>
              <a:gd name="connsiteX17" fmla="*/ 1859280 w 1874520"/>
              <a:gd name="connsiteY17" fmla="*/ 1858734 h 2062136"/>
              <a:gd name="connsiteX18" fmla="*/ 1844040 w 1874520"/>
              <a:gd name="connsiteY18" fmla="*/ 1919694 h 2062136"/>
              <a:gd name="connsiteX19" fmla="*/ 1798320 w 1874520"/>
              <a:gd name="connsiteY19" fmla="*/ 1965414 h 2062136"/>
              <a:gd name="connsiteX20" fmla="*/ 1706880 w 1874520"/>
              <a:gd name="connsiteY20" fmla="*/ 2011134 h 2062136"/>
              <a:gd name="connsiteX21" fmla="*/ 1600200 w 1874520"/>
              <a:gd name="connsiteY21" fmla="*/ 1995894 h 2062136"/>
              <a:gd name="connsiteX22" fmla="*/ 1478280 w 1874520"/>
              <a:gd name="connsiteY22" fmla="*/ 1965414 h 2062136"/>
              <a:gd name="connsiteX23" fmla="*/ 1386840 w 1874520"/>
              <a:gd name="connsiteY23" fmla="*/ 1919694 h 2062136"/>
              <a:gd name="connsiteX24" fmla="*/ 1203960 w 1874520"/>
              <a:gd name="connsiteY24" fmla="*/ 1950174 h 2062136"/>
              <a:gd name="connsiteX25" fmla="*/ 1127760 w 1874520"/>
              <a:gd name="connsiteY25" fmla="*/ 1965414 h 2062136"/>
              <a:gd name="connsiteX26" fmla="*/ 1005840 w 1874520"/>
              <a:gd name="connsiteY26" fmla="*/ 1995894 h 2062136"/>
              <a:gd name="connsiteX27" fmla="*/ 929640 w 1874520"/>
              <a:gd name="connsiteY27" fmla="*/ 2011134 h 2062136"/>
              <a:gd name="connsiteX28" fmla="*/ 883920 w 1874520"/>
              <a:gd name="connsiteY28" fmla="*/ 2026374 h 2062136"/>
              <a:gd name="connsiteX29" fmla="*/ 746760 w 1874520"/>
              <a:gd name="connsiteY29" fmla="*/ 2056854 h 2062136"/>
              <a:gd name="connsiteX30" fmla="*/ 518160 w 1874520"/>
              <a:gd name="connsiteY30" fmla="*/ 2026374 h 2062136"/>
              <a:gd name="connsiteX31" fmla="*/ 472440 w 1874520"/>
              <a:gd name="connsiteY31" fmla="*/ 1995894 h 2062136"/>
              <a:gd name="connsiteX32" fmla="*/ 381000 w 1874520"/>
              <a:gd name="connsiteY32" fmla="*/ 1904454 h 2062136"/>
              <a:gd name="connsiteX33" fmla="*/ 350520 w 1874520"/>
              <a:gd name="connsiteY33" fmla="*/ 1782534 h 2062136"/>
              <a:gd name="connsiteX34" fmla="*/ 335280 w 1874520"/>
              <a:gd name="connsiteY34" fmla="*/ 1736814 h 2062136"/>
              <a:gd name="connsiteX35" fmla="*/ 243840 w 1874520"/>
              <a:gd name="connsiteY35" fmla="*/ 1660614 h 2062136"/>
              <a:gd name="connsiteX36" fmla="*/ 198120 w 1874520"/>
              <a:gd name="connsiteY36" fmla="*/ 1614894 h 2062136"/>
              <a:gd name="connsiteX37" fmla="*/ 137160 w 1874520"/>
              <a:gd name="connsiteY37" fmla="*/ 1538694 h 2062136"/>
              <a:gd name="connsiteX38" fmla="*/ 106680 w 1874520"/>
              <a:gd name="connsiteY38" fmla="*/ 1492974 h 2062136"/>
              <a:gd name="connsiteX39" fmla="*/ 60960 w 1874520"/>
              <a:gd name="connsiteY39" fmla="*/ 1447254 h 2062136"/>
              <a:gd name="connsiteX40" fmla="*/ 15240 w 1874520"/>
              <a:gd name="connsiteY40" fmla="*/ 1355814 h 2062136"/>
              <a:gd name="connsiteX41" fmla="*/ 0 w 1874520"/>
              <a:gd name="connsiteY41" fmla="*/ 1310094 h 2062136"/>
              <a:gd name="connsiteX42" fmla="*/ 30480 w 1874520"/>
              <a:gd name="connsiteY42" fmla="*/ 1218654 h 2062136"/>
              <a:gd name="connsiteX43" fmla="*/ 91440 w 1874520"/>
              <a:gd name="connsiteY43" fmla="*/ 1142454 h 2062136"/>
              <a:gd name="connsiteX44" fmla="*/ 152400 w 1874520"/>
              <a:gd name="connsiteY44" fmla="*/ 1127214 h 2062136"/>
              <a:gd name="connsiteX45" fmla="*/ 487680 w 1874520"/>
              <a:gd name="connsiteY45" fmla="*/ 1142454 h 2062136"/>
              <a:gd name="connsiteX46" fmla="*/ 533400 w 1874520"/>
              <a:gd name="connsiteY46" fmla="*/ 1157694 h 2062136"/>
              <a:gd name="connsiteX47" fmla="*/ 655320 w 1874520"/>
              <a:gd name="connsiteY47" fmla="*/ 1127214 h 2062136"/>
              <a:gd name="connsiteX48" fmla="*/ 701040 w 1874520"/>
              <a:gd name="connsiteY48" fmla="*/ 1096734 h 2062136"/>
              <a:gd name="connsiteX49" fmla="*/ 640080 w 1874520"/>
              <a:gd name="connsiteY49" fmla="*/ 959574 h 2062136"/>
              <a:gd name="connsiteX50" fmla="*/ 594360 w 1874520"/>
              <a:gd name="connsiteY50" fmla="*/ 944334 h 2062136"/>
              <a:gd name="connsiteX51" fmla="*/ 579120 w 1874520"/>
              <a:gd name="connsiteY51" fmla="*/ 898614 h 2062136"/>
              <a:gd name="connsiteX52" fmla="*/ 548640 w 1874520"/>
              <a:gd name="connsiteY52" fmla="*/ 852894 h 2062136"/>
              <a:gd name="connsiteX53" fmla="*/ 579120 w 1874520"/>
              <a:gd name="connsiteY53" fmla="*/ 685254 h 2062136"/>
              <a:gd name="connsiteX54" fmla="*/ 563880 w 1874520"/>
              <a:gd name="connsiteY54" fmla="*/ 548094 h 2062136"/>
              <a:gd name="connsiteX55" fmla="*/ 533400 w 1874520"/>
              <a:gd name="connsiteY55" fmla="*/ 456654 h 2062136"/>
              <a:gd name="connsiteX56" fmla="*/ 518160 w 1874520"/>
              <a:gd name="connsiteY56" fmla="*/ 410934 h 2062136"/>
              <a:gd name="connsiteX57" fmla="*/ 472440 w 1874520"/>
              <a:gd name="connsiteY57" fmla="*/ 319494 h 2062136"/>
              <a:gd name="connsiteX58" fmla="*/ 487680 w 1874520"/>
              <a:gd name="connsiteY58" fmla="*/ 243294 h 2062136"/>
              <a:gd name="connsiteX59" fmla="*/ 518160 w 1874520"/>
              <a:gd name="connsiteY59" fmla="*/ 212814 h 2062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1874520" h="2062136">
                <a:moveTo>
                  <a:pt x="518160" y="212814"/>
                </a:moveTo>
                <a:cubicBezTo>
                  <a:pt x="541020" y="197574"/>
                  <a:pt x="489491" y="229197"/>
                  <a:pt x="624840" y="151854"/>
                </a:cubicBezTo>
                <a:cubicBezTo>
                  <a:pt x="640743" y="142767"/>
                  <a:pt x="653725" y="128589"/>
                  <a:pt x="670560" y="121374"/>
                </a:cubicBezTo>
                <a:cubicBezTo>
                  <a:pt x="689812" y="113123"/>
                  <a:pt x="711200" y="111214"/>
                  <a:pt x="731520" y="106134"/>
                </a:cubicBezTo>
                <a:cubicBezTo>
                  <a:pt x="890721" y="0"/>
                  <a:pt x="786399" y="42889"/>
                  <a:pt x="1066800" y="60414"/>
                </a:cubicBezTo>
                <a:lnTo>
                  <a:pt x="1158240" y="121374"/>
                </a:lnTo>
                <a:lnTo>
                  <a:pt x="1203960" y="151854"/>
                </a:lnTo>
                <a:cubicBezTo>
                  <a:pt x="1285240" y="273774"/>
                  <a:pt x="1178560" y="126454"/>
                  <a:pt x="1280160" y="228054"/>
                </a:cubicBezTo>
                <a:cubicBezTo>
                  <a:pt x="1381760" y="329654"/>
                  <a:pt x="1234440" y="222974"/>
                  <a:pt x="1356360" y="304254"/>
                </a:cubicBezTo>
                <a:cubicBezTo>
                  <a:pt x="1366520" y="319494"/>
                  <a:pt x="1373888" y="337022"/>
                  <a:pt x="1386840" y="349974"/>
                </a:cubicBezTo>
                <a:cubicBezTo>
                  <a:pt x="1454177" y="417311"/>
                  <a:pt x="1561083" y="389634"/>
                  <a:pt x="1645920" y="395694"/>
                </a:cubicBezTo>
                <a:cubicBezTo>
                  <a:pt x="1661160" y="410934"/>
                  <a:pt x="1679685" y="423481"/>
                  <a:pt x="1691640" y="441414"/>
                </a:cubicBezTo>
                <a:cubicBezTo>
                  <a:pt x="1700551" y="454780"/>
                  <a:pt x="1705846" y="471103"/>
                  <a:pt x="1706880" y="487134"/>
                </a:cubicBezTo>
                <a:cubicBezTo>
                  <a:pt x="1716044" y="629169"/>
                  <a:pt x="1701412" y="773038"/>
                  <a:pt x="1722120" y="913854"/>
                </a:cubicBezTo>
                <a:cubicBezTo>
                  <a:pt x="1728406" y="956597"/>
                  <a:pt x="1796378" y="1018592"/>
                  <a:pt x="1828800" y="1051014"/>
                </a:cubicBezTo>
                <a:cubicBezTo>
                  <a:pt x="1865483" y="1161063"/>
                  <a:pt x="1828800" y="1030234"/>
                  <a:pt x="1828800" y="1249134"/>
                </a:cubicBezTo>
                <a:cubicBezTo>
                  <a:pt x="1828800" y="1331264"/>
                  <a:pt x="1837718" y="1331091"/>
                  <a:pt x="1874520" y="1386294"/>
                </a:cubicBezTo>
                <a:cubicBezTo>
                  <a:pt x="1869440" y="1543774"/>
                  <a:pt x="1868269" y="1701429"/>
                  <a:pt x="1859280" y="1858734"/>
                </a:cubicBezTo>
                <a:cubicBezTo>
                  <a:pt x="1858085" y="1879645"/>
                  <a:pt x="1854432" y="1901508"/>
                  <a:pt x="1844040" y="1919694"/>
                </a:cubicBezTo>
                <a:cubicBezTo>
                  <a:pt x="1833347" y="1938407"/>
                  <a:pt x="1814877" y="1951616"/>
                  <a:pt x="1798320" y="1965414"/>
                </a:cubicBezTo>
                <a:cubicBezTo>
                  <a:pt x="1758929" y="1998240"/>
                  <a:pt x="1752702" y="1995860"/>
                  <a:pt x="1706880" y="2011134"/>
                </a:cubicBezTo>
                <a:cubicBezTo>
                  <a:pt x="1671320" y="2006054"/>
                  <a:pt x="1635423" y="2002939"/>
                  <a:pt x="1600200" y="1995894"/>
                </a:cubicBezTo>
                <a:cubicBezTo>
                  <a:pt x="1559123" y="1987679"/>
                  <a:pt x="1478280" y="1965414"/>
                  <a:pt x="1478280" y="1965414"/>
                </a:cubicBezTo>
                <a:cubicBezTo>
                  <a:pt x="1455164" y="1950003"/>
                  <a:pt x="1418388" y="1919694"/>
                  <a:pt x="1386840" y="1919694"/>
                </a:cubicBezTo>
                <a:cubicBezTo>
                  <a:pt x="1299795" y="1919694"/>
                  <a:pt x="1276189" y="1934123"/>
                  <a:pt x="1203960" y="1950174"/>
                </a:cubicBezTo>
                <a:cubicBezTo>
                  <a:pt x="1178674" y="1955793"/>
                  <a:pt x="1153000" y="1959589"/>
                  <a:pt x="1127760" y="1965414"/>
                </a:cubicBezTo>
                <a:cubicBezTo>
                  <a:pt x="1086942" y="1974834"/>
                  <a:pt x="1046917" y="1987679"/>
                  <a:pt x="1005840" y="1995894"/>
                </a:cubicBezTo>
                <a:cubicBezTo>
                  <a:pt x="980440" y="2000974"/>
                  <a:pt x="954770" y="2004852"/>
                  <a:pt x="929640" y="2011134"/>
                </a:cubicBezTo>
                <a:cubicBezTo>
                  <a:pt x="914055" y="2015030"/>
                  <a:pt x="899602" y="2022889"/>
                  <a:pt x="883920" y="2026374"/>
                </a:cubicBezTo>
                <a:cubicBezTo>
                  <a:pt x="722991" y="2062136"/>
                  <a:pt x="849682" y="2022547"/>
                  <a:pt x="746760" y="2056854"/>
                </a:cubicBezTo>
                <a:cubicBezTo>
                  <a:pt x="705902" y="2053449"/>
                  <a:pt x="580411" y="2057500"/>
                  <a:pt x="518160" y="2026374"/>
                </a:cubicBezTo>
                <a:cubicBezTo>
                  <a:pt x="501777" y="2018183"/>
                  <a:pt x="486130" y="2008063"/>
                  <a:pt x="472440" y="1995894"/>
                </a:cubicBezTo>
                <a:cubicBezTo>
                  <a:pt x="440223" y="1967256"/>
                  <a:pt x="381000" y="1904454"/>
                  <a:pt x="381000" y="1904454"/>
                </a:cubicBezTo>
                <a:cubicBezTo>
                  <a:pt x="346163" y="1799944"/>
                  <a:pt x="387301" y="1929658"/>
                  <a:pt x="350520" y="1782534"/>
                </a:cubicBezTo>
                <a:cubicBezTo>
                  <a:pt x="346624" y="1766949"/>
                  <a:pt x="344191" y="1750180"/>
                  <a:pt x="335280" y="1736814"/>
                </a:cubicBezTo>
                <a:cubicBezTo>
                  <a:pt x="301887" y="1686725"/>
                  <a:pt x="286010" y="1695756"/>
                  <a:pt x="243840" y="1660614"/>
                </a:cubicBezTo>
                <a:cubicBezTo>
                  <a:pt x="227283" y="1646816"/>
                  <a:pt x="213360" y="1630134"/>
                  <a:pt x="198120" y="1614894"/>
                </a:cubicBezTo>
                <a:cubicBezTo>
                  <a:pt x="168451" y="1525887"/>
                  <a:pt x="206094" y="1607628"/>
                  <a:pt x="137160" y="1538694"/>
                </a:cubicBezTo>
                <a:cubicBezTo>
                  <a:pt x="124208" y="1525742"/>
                  <a:pt x="118406" y="1507045"/>
                  <a:pt x="106680" y="1492974"/>
                </a:cubicBezTo>
                <a:cubicBezTo>
                  <a:pt x="92882" y="1476417"/>
                  <a:pt x="76200" y="1462494"/>
                  <a:pt x="60960" y="1447254"/>
                </a:cubicBezTo>
                <a:cubicBezTo>
                  <a:pt x="22654" y="1332336"/>
                  <a:pt x="74326" y="1473987"/>
                  <a:pt x="15240" y="1355814"/>
                </a:cubicBezTo>
                <a:cubicBezTo>
                  <a:pt x="8056" y="1341446"/>
                  <a:pt x="5080" y="1325334"/>
                  <a:pt x="0" y="1310094"/>
                </a:cubicBezTo>
                <a:lnTo>
                  <a:pt x="30480" y="1218654"/>
                </a:lnTo>
                <a:cubicBezTo>
                  <a:pt x="46714" y="1169953"/>
                  <a:pt x="37825" y="1165432"/>
                  <a:pt x="91440" y="1142454"/>
                </a:cubicBezTo>
                <a:cubicBezTo>
                  <a:pt x="110692" y="1134203"/>
                  <a:pt x="132080" y="1132294"/>
                  <a:pt x="152400" y="1127214"/>
                </a:cubicBezTo>
                <a:cubicBezTo>
                  <a:pt x="264160" y="1132294"/>
                  <a:pt x="376161" y="1133532"/>
                  <a:pt x="487680" y="1142454"/>
                </a:cubicBezTo>
                <a:cubicBezTo>
                  <a:pt x="503693" y="1143735"/>
                  <a:pt x="517336" y="1157694"/>
                  <a:pt x="533400" y="1157694"/>
                </a:cubicBezTo>
                <a:cubicBezTo>
                  <a:pt x="550790" y="1157694"/>
                  <a:pt x="631268" y="1139240"/>
                  <a:pt x="655320" y="1127214"/>
                </a:cubicBezTo>
                <a:cubicBezTo>
                  <a:pt x="671703" y="1119023"/>
                  <a:pt x="685800" y="1106894"/>
                  <a:pt x="701040" y="1096734"/>
                </a:cubicBezTo>
                <a:cubicBezTo>
                  <a:pt x="691726" y="1068793"/>
                  <a:pt x="673013" y="985920"/>
                  <a:pt x="640080" y="959574"/>
                </a:cubicBezTo>
                <a:cubicBezTo>
                  <a:pt x="627536" y="949539"/>
                  <a:pt x="609600" y="949414"/>
                  <a:pt x="594360" y="944334"/>
                </a:cubicBezTo>
                <a:cubicBezTo>
                  <a:pt x="589280" y="929094"/>
                  <a:pt x="586304" y="912982"/>
                  <a:pt x="579120" y="898614"/>
                </a:cubicBezTo>
                <a:cubicBezTo>
                  <a:pt x="570929" y="882231"/>
                  <a:pt x="550298" y="871135"/>
                  <a:pt x="548640" y="852894"/>
                </a:cubicBezTo>
                <a:cubicBezTo>
                  <a:pt x="542486" y="785195"/>
                  <a:pt x="560102" y="742309"/>
                  <a:pt x="579120" y="685254"/>
                </a:cubicBezTo>
                <a:cubicBezTo>
                  <a:pt x="574040" y="639534"/>
                  <a:pt x="572902" y="593202"/>
                  <a:pt x="563880" y="548094"/>
                </a:cubicBezTo>
                <a:cubicBezTo>
                  <a:pt x="557579" y="516589"/>
                  <a:pt x="543560" y="487134"/>
                  <a:pt x="533400" y="456654"/>
                </a:cubicBezTo>
                <a:cubicBezTo>
                  <a:pt x="528320" y="441414"/>
                  <a:pt x="527071" y="424300"/>
                  <a:pt x="518160" y="410934"/>
                </a:cubicBezTo>
                <a:cubicBezTo>
                  <a:pt x="478769" y="351848"/>
                  <a:pt x="493472" y="382590"/>
                  <a:pt x="472440" y="319494"/>
                </a:cubicBezTo>
                <a:cubicBezTo>
                  <a:pt x="477520" y="294094"/>
                  <a:pt x="471097" y="263193"/>
                  <a:pt x="487680" y="243294"/>
                </a:cubicBezTo>
                <a:cubicBezTo>
                  <a:pt x="558497" y="158314"/>
                  <a:pt x="495300" y="228054"/>
                  <a:pt x="518160" y="212814"/>
                </a:cubicBezTo>
                <a:close/>
              </a:path>
            </a:pathLst>
          </a:custGeom>
          <a:solidFill>
            <a:srgbClr val="FFC000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32492" y="3749040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q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812280" y="1900535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</a:rPr>
              <a:t>p</a:t>
            </a:r>
            <a:endParaRPr lang="en-US" dirty="0"/>
          </a:p>
        </p:txBody>
      </p:sp>
      <p:sp>
        <p:nvSpPr>
          <p:cNvPr id="26" name="Freeform 25"/>
          <p:cNvSpPr/>
          <p:nvPr/>
        </p:nvSpPr>
        <p:spPr bwMode="auto">
          <a:xfrm>
            <a:off x="5288280" y="2529840"/>
            <a:ext cx="2667000" cy="2575560"/>
          </a:xfrm>
          <a:custGeom>
            <a:avLst/>
            <a:gdLst>
              <a:gd name="connsiteX0" fmla="*/ 772672 w 2723392"/>
              <a:gd name="connsiteY0" fmla="*/ 213360 h 2575560"/>
              <a:gd name="connsiteX1" fmla="*/ 864112 w 2723392"/>
              <a:gd name="connsiteY1" fmla="*/ 182880 h 2575560"/>
              <a:gd name="connsiteX2" fmla="*/ 940312 w 2723392"/>
              <a:gd name="connsiteY2" fmla="*/ 106680 h 2575560"/>
              <a:gd name="connsiteX3" fmla="*/ 1016512 w 2723392"/>
              <a:gd name="connsiteY3" fmla="*/ 91440 h 2575560"/>
              <a:gd name="connsiteX4" fmla="*/ 1107952 w 2723392"/>
              <a:gd name="connsiteY4" fmla="*/ 60960 h 2575560"/>
              <a:gd name="connsiteX5" fmla="*/ 1199392 w 2723392"/>
              <a:gd name="connsiteY5" fmla="*/ 30480 h 2575560"/>
              <a:gd name="connsiteX6" fmla="*/ 1245112 w 2723392"/>
              <a:gd name="connsiteY6" fmla="*/ 15240 h 2575560"/>
              <a:gd name="connsiteX7" fmla="*/ 1336552 w 2723392"/>
              <a:gd name="connsiteY7" fmla="*/ 0 h 2575560"/>
              <a:gd name="connsiteX8" fmla="*/ 1565152 w 2723392"/>
              <a:gd name="connsiteY8" fmla="*/ 60960 h 2575560"/>
              <a:gd name="connsiteX9" fmla="*/ 1656592 w 2723392"/>
              <a:gd name="connsiteY9" fmla="*/ 152400 h 2575560"/>
              <a:gd name="connsiteX10" fmla="*/ 1687072 w 2723392"/>
              <a:gd name="connsiteY10" fmla="*/ 198120 h 2575560"/>
              <a:gd name="connsiteX11" fmla="*/ 1732792 w 2723392"/>
              <a:gd name="connsiteY11" fmla="*/ 213360 h 2575560"/>
              <a:gd name="connsiteX12" fmla="*/ 1778512 w 2723392"/>
              <a:gd name="connsiteY12" fmla="*/ 243840 h 2575560"/>
              <a:gd name="connsiteX13" fmla="*/ 1839472 w 2723392"/>
              <a:gd name="connsiteY13" fmla="*/ 274320 h 2575560"/>
              <a:gd name="connsiteX14" fmla="*/ 1885192 w 2723392"/>
              <a:gd name="connsiteY14" fmla="*/ 320040 h 2575560"/>
              <a:gd name="connsiteX15" fmla="*/ 1930912 w 2723392"/>
              <a:gd name="connsiteY15" fmla="*/ 350520 h 2575560"/>
              <a:gd name="connsiteX16" fmla="*/ 2052832 w 2723392"/>
              <a:gd name="connsiteY16" fmla="*/ 457200 h 2575560"/>
              <a:gd name="connsiteX17" fmla="*/ 2098552 w 2723392"/>
              <a:gd name="connsiteY17" fmla="*/ 487680 h 2575560"/>
              <a:gd name="connsiteX18" fmla="*/ 2403352 w 2723392"/>
              <a:gd name="connsiteY18" fmla="*/ 533400 h 2575560"/>
              <a:gd name="connsiteX19" fmla="*/ 2433832 w 2723392"/>
              <a:gd name="connsiteY19" fmla="*/ 579120 h 2575560"/>
              <a:gd name="connsiteX20" fmla="*/ 2449072 w 2723392"/>
              <a:gd name="connsiteY20" fmla="*/ 624840 h 2575560"/>
              <a:gd name="connsiteX21" fmla="*/ 2464312 w 2723392"/>
              <a:gd name="connsiteY21" fmla="*/ 1203960 h 2575560"/>
              <a:gd name="connsiteX22" fmla="*/ 2525272 w 2723392"/>
              <a:gd name="connsiteY22" fmla="*/ 1295400 h 2575560"/>
              <a:gd name="connsiteX23" fmla="*/ 2616712 w 2723392"/>
              <a:gd name="connsiteY23" fmla="*/ 1356360 h 2575560"/>
              <a:gd name="connsiteX24" fmla="*/ 2631952 w 2723392"/>
              <a:gd name="connsiteY24" fmla="*/ 1600200 h 2575560"/>
              <a:gd name="connsiteX25" fmla="*/ 2677672 w 2723392"/>
              <a:gd name="connsiteY25" fmla="*/ 1813560 h 2575560"/>
              <a:gd name="connsiteX26" fmla="*/ 2723392 w 2723392"/>
              <a:gd name="connsiteY26" fmla="*/ 1859280 h 2575560"/>
              <a:gd name="connsiteX27" fmla="*/ 2677672 w 2723392"/>
              <a:gd name="connsiteY27" fmla="*/ 2042160 h 2575560"/>
              <a:gd name="connsiteX28" fmla="*/ 2647192 w 2723392"/>
              <a:gd name="connsiteY28" fmla="*/ 2087880 h 2575560"/>
              <a:gd name="connsiteX29" fmla="*/ 2586232 w 2723392"/>
              <a:gd name="connsiteY29" fmla="*/ 2484120 h 2575560"/>
              <a:gd name="connsiteX30" fmla="*/ 2540512 w 2723392"/>
              <a:gd name="connsiteY30" fmla="*/ 2514600 h 2575560"/>
              <a:gd name="connsiteX31" fmla="*/ 2296672 w 2723392"/>
              <a:gd name="connsiteY31" fmla="*/ 2499360 h 2575560"/>
              <a:gd name="connsiteX32" fmla="*/ 2205232 w 2723392"/>
              <a:gd name="connsiteY32" fmla="*/ 2468880 h 2575560"/>
              <a:gd name="connsiteX33" fmla="*/ 2113792 w 2723392"/>
              <a:gd name="connsiteY33" fmla="*/ 2438400 h 2575560"/>
              <a:gd name="connsiteX34" fmla="*/ 2068072 w 2723392"/>
              <a:gd name="connsiteY34" fmla="*/ 2423160 h 2575560"/>
              <a:gd name="connsiteX35" fmla="*/ 2007112 w 2723392"/>
              <a:gd name="connsiteY35" fmla="*/ 2407920 h 2575560"/>
              <a:gd name="connsiteX36" fmla="*/ 1641352 w 2723392"/>
              <a:gd name="connsiteY36" fmla="*/ 2423160 h 2575560"/>
              <a:gd name="connsiteX37" fmla="*/ 1534672 w 2723392"/>
              <a:gd name="connsiteY37" fmla="*/ 2468880 h 2575560"/>
              <a:gd name="connsiteX38" fmla="*/ 1488952 w 2723392"/>
              <a:gd name="connsiteY38" fmla="*/ 2484120 h 2575560"/>
              <a:gd name="connsiteX39" fmla="*/ 1443232 w 2723392"/>
              <a:gd name="connsiteY39" fmla="*/ 2514600 h 2575560"/>
              <a:gd name="connsiteX40" fmla="*/ 1184152 w 2723392"/>
              <a:gd name="connsiteY40" fmla="*/ 2560320 h 2575560"/>
              <a:gd name="connsiteX41" fmla="*/ 1138432 w 2723392"/>
              <a:gd name="connsiteY41" fmla="*/ 2575560 h 2575560"/>
              <a:gd name="connsiteX42" fmla="*/ 711712 w 2723392"/>
              <a:gd name="connsiteY42" fmla="*/ 2545080 h 2575560"/>
              <a:gd name="connsiteX43" fmla="*/ 589792 w 2723392"/>
              <a:gd name="connsiteY43" fmla="*/ 2468880 h 2575560"/>
              <a:gd name="connsiteX44" fmla="*/ 559312 w 2723392"/>
              <a:gd name="connsiteY44" fmla="*/ 2377440 h 2575560"/>
              <a:gd name="connsiteX45" fmla="*/ 544072 w 2723392"/>
              <a:gd name="connsiteY45" fmla="*/ 2225040 h 2575560"/>
              <a:gd name="connsiteX46" fmla="*/ 498352 w 2723392"/>
              <a:gd name="connsiteY46" fmla="*/ 2194560 h 2575560"/>
              <a:gd name="connsiteX47" fmla="*/ 467872 w 2723392"/>
              <a:gd name="connsiteY47" fmla="*/ 2133600 h 2575560"/>
              <a:gd name="connsiteX48" fmla="*/ 376432 w 2723392"/>
              <a:gd name="connsiteY48" fmla="*/ 2072640 h 2575560"/>
              <a:gd name="connsiteX49" fmla="*/ 269752 w 2723392"/>
              <a:gd name="connsiteY49" fmla="*/ 2026920 h 2575560"/>
              <a:gd name="connsiteX50" fmla="*/ 224032 w 2723392"/>
              <a:gd name="connsiteY50" fmla="*/ 1996440 h 2575560"/>
              <a:gd name="connsiteX51" fmla="*/ 132592 w 2723392"/>
              <a:gd name="connsiteY51" fmla="*/ 1950720 h 2575560"/>
              <a:gd name="connsiteX52" fmla="*/ 102112 w 2723392"/>
              <a:gd name="connsiteY52" fmla="*/ 1905000 h 2575560"/>
              <a:gd name="connsiteX53" fmla="*/ 71632 w 2723392"/>
              <a:gd name="connsiteY53" fmla="*/ 1813560 h 2575560"/>
              <a:gd name="connsiteX54" fmla="*/ 56392 w 2723392"/>
              <a:gd name="connsiteY54" fmla="*/ 1767840 h 2575560"/>
              <a:gd name="connsiteX55" fmla="*/ 25912 w 2723392"/>
              <a:gd name="connsiteY55" fmla="*/ 1722120 h 2575560"/>
              <a:gd name="connsiteX56" fmla="*/ 102112 w 2723392"/>
              <a:gd name="connsiteY56" fmla="*/ 1600200 h 2575560"/>
              <a:gd name="connsiteX57" fmla="*/ 178312 w 2723392"/>
              <a:gd name="connsiteY57" fmla="*/ 1539240 h 2575560"/>
              <a:gd name="connsiteX58" fmla="*/ 498352 w 2723392"/>
              <a:gd name="connsiteY58" fmla="*/ 1554480 h 2575560"/>
              <a:gd name="connsiteX59" fmla="*/ 620272 w 2723392"/>
              <a:gd name="connsiteY59" fmla="*/ 1569720 h 2575560"/>
              <a:gd name="connsiteX60" fmla="*/ 848872 w 2723392"/>
              <a:gd name="connsiteY60" fmla="*/ 1584960 h 2575560"/>
              <a:gd name="connsiteX61" fmla="*/ 986032 w 2723392"/>
              <a:gd name="connsiteY61" fmla="*/ 1569720 h 2575560"/>
              <a:gd name="connsiteX62" fmla="*/ 1016512 w 2723392"/>
              <a:gd name="connsiteY62" fmla="*/ 1524000 h 2575560"/>
              <a:gd name="connsiteX63" fmla="*/ 1062232 w 2723392"/>
              <a:gd name="connsiteY63" fmla="*/ 1432560 h 2575560"/>
              <a:gd name="connsiteX64" fmla="*/ 1107952 w 2723392"/>
              <a:gd name="connsiteY64" fmla="*/ 1264920 h 2575560"/>
              <a:gd name="connsiteX65" fmla="*/ 1092712 w 2723392"/>
              <a:gd name="connsiteY65" fmla="*/ 1173480 h 2575560"/>
              <a:gd name="connsiteX66" fmla="*/ 1016512 w 2723392"/>
              <a:gd name="connsiteY66" fmla="*/ 1097280 h 2575560"/>
              <a:gd name="connsiteX67" fmla="*/ 970792 w 2723392"/>
              <a:gd name="connsiteY67" fmla="*/ 1082040 h 2575560"/>
              <a:gd name="connsiteX68" fmla="*/ 925072 w 2723392"/>
              <a:gd name="connsiteY68" fmla="*/ 1051560 h 2575560"/>
              <a:gd name="connsiteX69" fmla="*/ 879352 w 2723392"/>
              <a:gd name="connsiteY69" fmla="*/ 960120 h 2575560"/>
              <a:gd name="connsiteX70" fmla="*/ 894592 w 2723392"/>
              <a:gd name="connsiteY70" fmla="*/ 883920 h 2575560"/>
              <a:gd name="connsiteX71" fmla="*/ 879352 w 2723392"/>
              <a:gd name="connsiteY71" fmla="*/ 579120 h 2575560"/>
              <a:gd name="connsiteX72" fmla="*/ 848872 w 2723392"/>
              <a:gd name="connsiteY72" fmla="*/ 426720 h 2575560"/>
              <a:gd name="connsiteX73" fmla="*/ 833632 w 2723392"/>
              <a:gd name="connsiteY73" fmla="*/ 381000 h 2575560"/>
              <a:gd name="connsiteX74" fmla="*/ 787912 w 2723392"/>
              <a:gd name="connsiteY74" fmla="*/ 350520 h 2575560"/>
              <a:gd name="connsiteX75" fmla="*/ 772672 w 2723392"/>
              <a:gd name="connsiteY75" fmla="*/ 213360 h 2575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2723392" h="2575560">
                <a:moveTo>
                  <a:pt x="772672" y="213360"/>
                </a:moveTo>
                <a:cubicBezTo>
                  <a:pt x="785372" y="185420"/>
                  <a:pt x="846290" y="209613"/>
                  <a:pt x="864112" y="182880"/>
                </a:cubicBezTo>
                <a:cubicBezTo>
                  <a:pt x="888948" y="145627"/>
                  <a:pt x="895156" y="123613"/>
                  <a:pt x="940312" y="106680"/>
                </a:cubicBezTo>
                <a:cubicBezTo>
                  <a:pt x="964566" y="97585"/>
                  <a:pt x="991522" y="98256"/>
                  <a:pt x="1016512" y="91440"/>
                </a:cubicBezTo>
                <a:cubicBezTo>
                  <a:pt x="1047509" y="82986"/>
                  <a:pt x="1077472" y="71120"/>
                  <a:pt x="1107952" y="60960"/>
                </a:cubicBezTo>
                <a:lnTo>
                  <a:pt x="1199392" y="30480"/>
                </a:lnTo>
                <a:cubicBezTo>
                  <a:pt x="1214632" y="25400"/>
                  <a:pt x="1229266" y="17881"/>
                  <a:pt x="1245112" y="15240"/>
                </a:cubicBezTo>
                <a:lnTo>
                  <a:pt x="1336552" y="0"/>
                </a:lnTo>
                <a:cubicBezTo>
                  <a:pt x="1390953" y="9891"/>
                  <a:pt x="1507628" y="14941"/>
                  <a:pt x="1565152" y="60960"/>
                </a:cubicBezTo>
                <a:cubicBezTo>
                  <a:pt x="1598812" y="87888"/>
                  <a:pt x="1632682" y="116534"/>
                  <a:pt x="1656592" y="152400"/>
                </a:cubicBezTo>
                <a:cubicBezTo>
                  <a:pt x="1666752" y="167640"/>
                  <a:pt x="1672769" y="186678"/>
                  <a:pt x="1687072" y="198120"/>
                </a:cubicBezTo>
                <a:cubicBezTo>
                  <a:pt x="1699616" y="208155"/>
                  <a:pt x="1718424" y="206176"/>
                  <a:pt x="1732792" y="213360"/>
                </a:cubicBezTo>
                <a:cubicBezTo>
                  <a:pt x="1749175" y="221551"/>
                  <a:pt x="1762609" y="234753"/>
                  <a:pt x="1778512" y="243840"/>
                </a:cubicBezTo>
                <a:cubicBezTo>
                  <a:pt x="1798237" y="255112"/>
                  <a:pt x="1820985" y="261115"/>
                  <a:pt x="1839472" y="274320"/>
                </a:cubicBezTo>
                <a:cubicBezTo>
                  <a:pt x="1857010" y="286847"/>
                  <a:pt x="1868635" y="306242"/>
                  <a:pt x="1885192" y="320040"/>
                </a:cubicBezTo>
                <a:cubicBezTo>
                  <a:pt x="1899263" y="331766"/>
                  <a:pt x="1915672" y="340360"/>
                  <a:pt x="1930912" y="350520"/>
                </a:cubicBezTo>
                <a:cubicBezTo>
                  <a:pt x="1981712" y="426720"/>
                  <a:pt x="1946152" y="386080"/>
                  <a:pt x="2052832" y="457200"/>
                </a:cubicBezTo>
                <a:cubicBezTo>
                  <a:pt x="2068072" y="467360"/>
                  <a:pt x="2081176" y="481888"/>
                  <a:pt x="2098552" y="487680"/>
                </a:cubicBezTo>
                <a:cubicBezTo>
                  <a:pt x="2257634" y="540707"/>
                  <a:pt x="2157945" y="515871"/>
                  <a:pt x="2403352" y="533400"/>
                </a:cubicBezTo>
                <a:cubicBezTo>
                  <a:pt x="2413512" y="548640"/>
                  <a:pt x="2425641" y="562737"/>
                  <a:pt x="2433832" y="579120"/>
                </a:cubicBezTo>
                <a:cubicBezTo>
                  <a:pt x="2441016" y="593488"/>
                  <a:pt x="2448289" y="608795"/>
                  <a:pt x="2449072" y="624840"/>
                </a:cubicBezTo>
                <a:cubicBezTo>
                  <a:pt x="2458481" y="817717"/>
                  <a:pt x="2454903" y="1011083"/>
                  <a:pt x="2464312" y="1203960"/>
                </a:cubicBezTo>
                <a:cubicBezTo>
                  <a:pt x="2466318" y="1245078"/>
                  <a:pt x="2495092" y="1271927"/>
                  <a:pt x="2525272" y="1295400"/>
                </a:cubicBezTo>
                <a:cubicBezTo>
                  <a:pt x="2554188" y="1317890"/>
                  <a:pt x="2616712" y="1356360"/>
                  <a:pt x="2616712" y="1356360"/>
                </a:cubicBezTo>
                <a:cubicBezTo>
                  <a:pt x="2688535" y="1464095"/>
                  <a:pt x="2631952" y="1358851"/>
                  <a:pt x="2631952" y="1600200"/>
                </a:cubicBezTo>
                <a:cubicBezTo>
                  <a:pt x="2631952" y="1709187"/>
                  <a:pt x="2621584" y="1746254"/>
                  <a:pt x="2677672" y="1813560"/>
                </a:cubicBezTo>
                <a:cubicBezTo>
                  <a:pt x="2691470" y="1830117"/>
                  <a:pt x="2708152" y="1844040"/>
                  <a:pt x="2723392" y="1859280"/>
                </a:cubicBezTo>
                <a:cubicBezTo>
                  <a:pt x="2715774" y="1904986"/>
                  <a:pt x="2704506" y="2001908"/>
                  <a:pt x="2677672" y="2042160"/>
                </a:cubicBezTo>
                <a:lnTo>
                  <a:pt x="2647192" y="2087880"/>
                </a:lnTo>
                <a:cubicBezTo>
                  <a:pt x="2644255" y="2121654"/>
                  <a:pt x="2677218" y="2393134"/>
                  <a:pt x="2586232" y="2484120"/>
                </a:cubicBezTo>
                <a:cubicBezTo>
                  <a:pt x="2573280" y="2497072"/>
                  <a:pt x="2555752" y="2504440"/>
                  <a:pt x="2540512" y="2514600"/>
                </a:cubicBezTo>
                <a:cubicBezTo>
                  <a:pt x="2459232" y="2509520"/>
                  <a:pt x="2377364" y="2510363"/>
                  <a:pt x="2296672" y="2499360"/>
                </a:cubicBezTo>
                <a:cubicBezTo>
                  <a:pt x="2264838" y="2495019"/>
                  <a:pt x="2235712" y="2479040"/>
                  <a:pt x="2205232" y="2468880"/>
                </a:cubicBezTo>
                <a:lnTo>
                  <a:pt x="2113792" y="2438400"/>
                </a:lnTo>
                <a:cubicBezTo>
                  <a:pt x="2098552" y="2433320"/>
                  <a:pt x="2083657" y="2427056"/>
                  <a:pt x="2068072" y="2423160"/>
                </a:cubicBezTo>
                <a:lnTo>
                  <a:pt x="2007112" y="2407920"/>
                </a:lnTo>
                <a:cubicBezTo>
                  <a:pt x="1885192" y="2413000"/>
                  <a:pt x="1763068" y="2414466"/>
                  <a:pt x="1641352" y="2423160"/>
                </a:cubicBezTo>
                <a:cubicBezTo>
                  <a:pt x="1567344" y="2428446"/>
                  <a:pt x="1593691" y="2439371"/>
                  <a:pt x="1534672" y="2468880"/>
                </a:cubicBezTo>
                <a:cubicBezTo>
                  <a:pt x="1520304" y="2476064"/>
                  <a:pt x="1503320" y="2476936"/>
                  <a:pt x="1488952" y="2484120"/>
                </a:cubicBezTo>
                <a:cubicBezTo>
                  <a:pt x="1472569" y="2492311"/>
                  <a:pt x="1460445" y="2508341"/>
                  <a:pt x="1443232" y="2514600"/>
                </a:cubicBezTo>
                <a:cubicBezTo>
                  <a:pt x="1351631" y="2547910"/>
                  <a:pt x="1280646" y="2549598"/>
                  <a:pt x="1184152" y="2560320"/>
                </a:cubicBezTo>
                <a:cubicBezTo>
                  <a:pt x="1168912" y="2565400"/>
                  <a:pt x="1154496" y="2575560"/>
                  <a:pt x="1138432" y="2575560"/>
                </a:cubicBezTo>
                <a:cubicBezTo>
                  <a:pt x="901152" y="2575560"/>
                  <a:pt x="884216" y="2569723"/>
                  <a:pt x="711712" y="2545080"/>
                </a:cubicBezTo>
                <a:cubicBezTo>
                  <a:pt x="636050" y="2519859"/>
                  <a:pt x="619193" y="2535032"/>
                  <a:pt x="589792" y="2468880"/>
                </a:cubicBezTo>
                <a:cubicBezTo>
                  <a:pt x="576743" y="2439520"/>
                  <a:pt x="559312" y="2377440"/>
                  <a:pt x="559312" y="2377440"/>
                </a:cubicBezTo>
                <a:cubicBezTo>
                  <a:pt x="554232" y="2326640"/>
                  <a:pt x="560216" y="2273473"/>
                  <a:pt x="544072" y="2225040"/>
                </a:cubicBezTo>
                <a:cubicBezTo>
                  <a:pt x="538280" y="2207664"/>
                  <a:pt x="510078" y="2208631"/>
                  <a:pt x="498352" y="2194560"/>
                </a:cubicBezTo>
                <a:cubicBezTo>
                  <a:pt x="483808" y="2177107"/>
                  <a:pt x="481077" y="2152087"/>
                  <a:pt x="467872" y="2133600"/>
                </a:cubicBezTo>
                <a:cubicBezTo>
                  <a:pt x="419722" y="2066190"/>
                  <a:pt x="435943" y="2102396"/>
                  <a:pt x="376432" y="2072640"/>
                </a:cubicBezTo>
                <a:cubicBezTo>
                  <a:pt x="271186" y="2020017"/>
                  <a:pt x="396623" y="2058638"/>
                  <a:pt x="269752" y="2026920"/>
                </a:cubicBezTo>
                <a:cubicBezTo>
                  <a:pt x="254512" y="2016760"/>
                  <a:pt x="240415" y="2004631"/>
                  <a:pt x="224032" y="1996440"/>
                </a:cubicBezTo>
                <a:cubicBezTo>
                  <a:pt x="97839" y="1933344"/>
                  <a:pt x="263619" y="2038071"/>
                  <a:pt x="132592" y="1950720"/>
                </a:cubicBezTo>
                <a:cubicBezTo>
                  <a:pt x="122432" y="1935480"/>
                  <a:pt x="109551" y="1921738"/>
                  <a:pt x="102112" y="1905000"/>
                </a:cubicBezTo>
                <a:cubicBezTo>
                  <a:pt x="89063" y="1875640"/>
                  <a:pt x="81792" y="1844040"/>
                  <a:pt x="71632" y="1813560"/>
                </a:cubicBezTo>
                <a:cubicBezTo>
                  <a:pt x="66552" y="1798320"/>
                  <a:pt x="65303" y="1781206"/>
                  <a:pt x="56392" y="1767840"/>
                </a:cubicBezTo>
                <a:lnTo>
                  <a:pt x="25912" y="1722120"/>
                </a:lnTo>
                <a:cubicBezTo>
                  <a:pt x="54924" y="1519036"/>
                  <a:pt x="0" y="1668274"/>
                  <a:pt x="102112" y="1600200"/>
                </a:cubicBezTo>
                <a:cubicBezTo>
                  <a:pt x="239980" y="1508288"/>
                  <a:pt x="28845" y="1589062"/>
                  <a:pt x="178312" y="1539240"/>
                </a:cubicBezTo>
                <a:cubicBezTo>
                  <a:pt x="284992" y="1544320"/>
                  <a:pt x="391804" y="1547132"/>
                  <a:pt x="498352" y="1554480"/>
                </a:cubicBezTo>
                <a:cubicBezTo>
                  <a:pt x="539211" y="1557298"/>
                  <a:pt x="579470" y="1566172"/>
                  <a:pt x="620272" y="1569720"/>
                </a:cubicBezTo>
                <a:cubicBezTo>
                  <a:pt x="696354" y="1576336"/>
                  <a:pt x="772672" y="1579880"/>
                  <a:pt x="848872" y="1584960"/>
                </a:cubicBezTo>
                <a:cubicBezTo>
                  <a:pt x="894592" y="1579880"/>
                  <a:pt x="942800" y="1585441"/>
                  <a:pt x="986032" y="1569720"/>
                </a:cubicBezTo>
                <a:cubicBezTo>
                  <a:pt x="1003245" y="1563461"/>
                  <a:pt x="1008321" y="1540383"/>
                  <a:pt x="1016512" y="1524000"/>
                </a:cubicBezTo>
                <a:cubicBezTo>
                  <a:pt x="1079608" y="1397807"/>
                  <a:pt x="974881" y="1563587"/>
                  <a:pt x="1062232" y="1432560"/>
                </a:cubicBezTo>
                <a:cubicBezTo>
                  <a:pt x="1096608" y="1295055"/>
                  <a:pt x="1079465" y="1350381"/>
                  <a:pt x="1107952" y="1264920"/>
                </a:cubicBezTo>
                <a:cubicBezTo>
                  <a:pt x="1102872" y="1234440"/>
                  <a:pt x="1102484" y="1202795"/>
                  <a:pt x="1092712" y="1173480"/>
                </a:cubicBezTo>
                <a:cubicBezTo>
                  <a:pt x="1080520" y="1136904"/>
                  <a:pt x="1049024" y="1113536"/>
                  <a:pt x="1016512" y="1097280"/>
                </a:cubicBezTo>
                <a:cubicBezTo>
                  <a:pt x="1002144" y="1090096"/>
                  <a:pt x="985160" y="1089224"/>
                  <a:pt x="970792" y="1082040"/>
                </a:cubicBezTo>
                <a:cubicBezTo>
                  <a:pt x="954409" y="1073849"/>
                  <a:pt x="940312" y="1061720"/>
                  <a:pt x="925072" y="1051560"/>
                </a:cubicBezTo>
                <a:cubicBezTo>
                  <a:pt x="909661" y="1028444"/>
                  <a:pt x="879352" y="991668"/>
                  <a:pt x="879352" y="960120"/>
                </a:cubicBezTo>
                <a:cubicBezTo>
                  <a:pt x="879352" y="934217"/>
                  <a:pt x="889512" y="909320"/>
                  <a:pt x="894592" y="883920"/>
                </a:cubicBezTo>
                <a:cubicBezTo>
                  <a:pt x="889512" y="782320"/>
                  <a:pt x="889474" y="680342"/>
                  <a:pt x="879352" y="579120"/>
                </a:cubicBezTo>
                <a:cubicBezTo>
                  <a:pt x="874197" y="527571"/>
                  <a:pt x="865255" y="475868"/>
                  <a:pt x="848872" y="426720"/>
                </a:cubicBezTo>
                <a:cubicBezTo>
                  <a:pt x="843792" y="411480"/>
                  <a:pt x="843667" y="393544"/>
                  <a:pt x="833632" y="381000"/>
                </a:cubicBezTo>
                <a:cubicBezTo>
                  <a:pt x="822190" y="366697"/>
                  <a:pt x="803152" y="360680"/>
                  <a:pt x="787912" y="350520"/>
                </a:cubicBezTo>
                <a:cubicBezTo>
                  <a:pt x="740525" y="279439"/>
                  <a:pt x="759972" y="241300"/>
                  <a:pt x="772672" y="213360"/>
                </a:cubicBezTo>
                <a:close/>
              </a:path>
            </a:pathLst>
          </a:custGeom>
          <a:solidFill>
            <a:schemeClr val="bg1"/>
          </a:solidFill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 bwMode="auto">
          <a:xfrm>
            <a:off x="5029200" y="3733800"/>
            <a:ext cx="3429000" cy="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V="1">
            <a:off x="6736080" y="2026920"/>
            <a:ext cx="0" cy="341376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cxnSp>
        <p:nvCxnSpPr>
          <p:cNvPr id="30" name="Straight Arrow Connector 29"/>
          <p:cNvCxnSpPr>
            <a:endCxn id="26" idx="16"/>
          </p:cNvCxnSpPr>
          <p:nvPr/>
        </p:nvCxnSpPr>
        <p:spPr bwMode="auto">
          <a:xfrm flipV="1">
            <a:off x="7162800" y="2987040"/>
            <a:ext cx="135805" cy="11582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66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6934200" y="414528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6600"/>
                </a:solidFill>
              </a:rPr>
              <a:t>E</a:t>
            </a:r>
            <a:endParaRPr lang="en-US" sz="2400" i="1" dirty="0">
              <a:solidFill>
                <a:srgbClr val="006600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7543800" y="2316480"/>
            <a:ext cx="228600" cy="609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7494589" y="1870055"/>
            <a:ext cx="1116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FF0000"/>
                </a:solidFill>
              </a:rPr>
              <a:t>E + </a:t>
            </a:r>
            <a:r>
              <a:rPr lang="en-US" sz="2400" i="1" dirty="0" err="1" smtClean="0">
                <a:solidFill>
                  <a:srgbClr val="FF0000"/>
                </a:solidFill>
              </a:rPr>
              <a:t>dE</a:t>
            </a:r>
            <a:endParaRPr lang="en-US" sz="2400" i="1" dirty="0">
              <a:solidFill>
                <a:srgbClr val="FF0000"/>
              </a:solidFill>
            </a:endParaRPr>
          </a:p>
        </p:txBody>
      </p:sp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848995" y="3900805"/>
          <a:ext cx="3692525" cy="790575"/>
        </p:xfrm>
        <a:graphic>
          <a:graphicData uri="http://schemas.openxmlformats.org/presentationml/2006/ole">
            <p:oleObj spid="_x0000_s32771" name="Equation" r:id="rId4" imgW="1955520" imgH="419040" progId="Equation.DSMT4">
              <p:embed/>
            </p:oleObj>
          </a:graphicData>
        </a:graphic>
      </p:graphicFrame>
      <p:sp>
        <p:nvSpPr>
          <p:cNvPr id="40" name="Rectangle 39"/>
          <p:cNvSpPr/>
          <p:nvPr/>
        </p:nvSpPr>
        <p:spPr>
          <a:xfrm>
            <a:off x="807720" y="4785360"/>
            <a:ext cx="4526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kern="0" dirty="0" smtClean="0">
                <a:solidFill>
                  <a:prstClr val="black"/>
                </a:solidFill>
              </a:rPr>
              <a:t>where </a:t>
            </a:r>
            <a:r>
              <a:rPr lang="en-US" sz="2400" i="1" kern="0" dirty="0" smtClean="0">
                <a:solidFill>
                  <a:prstClr val="black"/>
                </a:solidFill>
              </a:rPr>
              <a:t>y</a:t>
            </a:r>
            <a:r>
              <a:rPr lang="en-US" sz="2400" kern="0" dirty="0" smtClean="0">
                <a:solidFill>
                  <a:prstClr val="black"/>
                </a:solidFill>
              </a:rPr>
              <a:t> is the conjugate intensive variable of the system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2920"/>
            <a:ext cx="8229600" cy="929640"/>
          </a:xfrm>
        </p:spPr>
        <p:txBody>
          <a:bodyPr/>
          <a:lstStyle/>
          <a:p>
            <a:r>
              <a:rPr lang="en-US" sz="3000" dirty="0" smtClean="0"/>
              <a:t>The 3</a:t>
            </a:r>
            <a:r>
              <a:rPr lang="en-US" sz="3000" baseline="30000" dirty="0" smtClean="0"/>
              <a:t>rd</a:t>
            </a:r>
            <a:r>
              <a:rPr lang="en-US" sz="3000" dirty="0" smtClean="0"/>
              <a:t> law of thermodynamics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r>
              <a:rPr lang="en-US" sz="2400" dirty="0" smtClean="0"/>
              <a:t>At absolute zero (</a:t>
            </a:r>
            <a:r>
              <a:rPr lang="en-US" sz="2400" i="1" dirty="0" smtClean="0"/>
              <a:t>T = 0 K</a:t>
            </a:r>
            <a:r>
              <a:rPr lang="en-US" sz="2400" dirty="0" smtClean="0"/>
              <a:t>), the system is “frozen” into its quantum mechanical ground state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400" dirty="0" smtClean="0"/>
              <a:t>	where </a:t>
            </a:r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dirty="0" smtClean="0"/>
              <a:t> is the degeneracy of the ground state</a:t>
            </a:r>
            <a:endParaRPr lang="en-US" sz="2400" dirty="0"/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853441" y="2331720"/>
          <a:ext cx="3048000" cy="410983"/>
        </p:xfrm>
        <a:graphic>
          <a:graphicData uri="http://schemas.openxmlformats.org/presentationml/2006/ole">
            <p:oleObj spid="_x0000_s33794" name="Equation" r:id="rId4" imgW="1511280" imgH="203040" progId="Equation.DSMT4">
              <p:embed/>
            </p:oleObj>
          </a:graphicData>
        </a:graphic>
      </p:graphicFrame>
      <p:pic>
        <p:nvPicPr>
          <p:cNvPr id="5" name="Picture 4" descr="The_Third_Law_of_Thermodynamic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295400" y="3108960"/>
            <a:ext cx="2766632" cy="3581400"/>
          </a:xfrm>
          <a:prstGeom prst="rect">
            <a:avLst/>
          </a:prstGeom>
          <a:scene3d>
            <a:camera prst="orthographicFront">
              <a:rot lat="0" lon="0" rev="5400000"/>
            </a:camera>
            <a:lightRig rig="threePt" dir="t"/>
          </a:scene3d>
        </p:spPr>
      </p:pic>
      <p:sp>
        <p:nvSpPr>
          <p:cNvPr id="6" name="Rectangle 5"/>
          <p:cNvSpPr/>
          <p:nvPr/>
        </p:nvSpPr>
        <p:spPr>
          <a:xfrm>
            <a:off x="4724400" y="4070032"/>
            <a:ext cx="3657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/>
              <a:t>The Third Law of Thermodynamics</a:t>
            </a:r>
            <a:endParaRPr lang="en-US" dirty="0" smtClean="0"/>
          </a:p>
          <a:p>
            <a:r>
              <a:rPr lang="en-US" dirty="0" smtClean="0"/>
              <a:t>by Katharine A. Cartwright (2010)</a:t>
            </a:r>
          </a:p>
          <a:p>
            <a:r>
              <a:rPr lang="en-US" dirty="0" smtClean="0"/>
              <a:t>watercolor on paper</a:t>
            </a:r>
          </a:p>
          <a:p>
            <a:r>
              <a:rPr lang="en-US" dirty="0" smtClean="0"/>
              <a:t>26" x 20”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720" y="563880"/>
            <a:ext cx="8305800" cy="868680"/>
          </a:xfrm>
        </p:spPr>
        <p:txBody>
          <a:bodyPr/>
          <a:lstStyle/>
          <a:p>
            <a:r>
              <a:rPr lang="en-US" sz="2800" dirty="0" smtClean="0"/>
              <a:t>Connections between TD and statistical mechanics</a:t>
            </a:r>
            <a:endParaRPr lang="en-US" sz="2800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 bwMode="auto">
          <a:xfrm>
            <a:off x="533400" y="2137730"/>
            <a:ext cx="3810000" cy="411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marL="288925" marR="0" lvl="0" indent="-288925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zh-CN" sz="2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Thermodynamics</a:t>
            </a: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First</a:t>
            </a:r>
            <a:r>
              <a:rPr kumimoji="0" lang="en-US" altLang="zh-CN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law of TD:</a:t>
            </a: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altLang="zh-CN" sz="3200" kern="0" baseline="0" dirty="0" smtClean="0">
              <a:ea typeface="宋体" pitchFamily="2" charset="-122"/>
            </a:endParaRP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Second law of TD:</a:t>
            </a: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altLang="zh-CN" sz="3200" kern="0" dirty="0" smtClean="0">
              <a:ea typeface="宋体" pitchFamily="2" charset="-122"/>
            </a:endParaRP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5000"/>
            </a:pPr>
            <a:r>
              <a:rPr lang="en-US" altLang="zh-CN" sz="2200" kern="0" dirty="0" smtClean="0">
                <a:ea typeface="宋体" pitchFamily="2" charset="-122"/>
              </a:rPr>
              <a:t>	in isolated systems</a:t>
            </a: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n-US" altLang="zh-CN" sz="2200" kern="0" dirty="0" smtClean="0">
                <a:ea typeface="宋体" pitchFamily="2" charset="-122"/>
              </a:rPr>
              <a:t>Third law of TD:</a:t>
            </a:r>
          </a:p>
        </p:txBody>
      </p:sp>
      <p:graphicFrame>
        <p:nvGraphicFramePr>
          <p:cNvPr id="34822" name="Object 6"/>
          <p:cNvGraphicFramePr>
            <a:graphicFrameLocks noChangeAspect="1"/>
          </p:cNvGraphicFramePr>
          <p:nvPr/>
        </p:nvGraphicFramePr>
        <p:xfrm>
          <a:off x="968057" y="3097215"/>
          <a:ext cx="1897063" cy="396875"/>
        </p:xfrm>
        <a:graphic>
          <a:graphicData uri="http://schemas.openxmlformats.org/presentationml/2006/ole">
            <p:oleObj spid="_x0000_s34822" name="Equation" r:id="rId3" imgW="965160" imgH="203040" progId="Equation.DSMT4">
              <p:embed/>
            </p:oleObj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/>
        </p:nvGraphicFramePr>
        <p:xfrm>
          <a:off x="2932779" y="3981770"/>
          <a:ext cx="874713" cy="347662"/>
        </p:xfrm>
        <a:graphic>
          <a:graphicData uri="http://schemas.openxmlformats.org/presentationml/2006/ole">
            <p:oleObj spid="_x0000_s34823" name="Equation" r:id="rId4" imgW="444240" imgH="177480" progId="Equation.DSMT4">
              <p:embed/>
            </p:oleObj>
          </a:graphicData>
        </a:graphic>
      </p:graphicFrame>
      <p:graphicFrame>
        <p:nvGraphicFramePr>
          <p:cNvPr id="34824" name="Object 8"/>
          <p:cNvGraphicFramePr>
            <a:graphicFrameLocks noChangeAspect="1"/>
          </p:cNvGraphicFramePr>
          <p:nvPr/>
        </p:nvGraphicFramePr>
        <p:xfrm>
          <a:off x="960120" y="3984627"/>
          <a:ext cx="1223963" cy="347663"/>
        </p:xfrm>
        <a:graphic>
          <a:graphicData uri="http://schemas.openxmlformats.org/presentationml/2006/ole">
            <p:oleObj spid="_x0000_s34824" name="Equation" r:id="rId5" imgW="622080" imgH="177480" progId="Equation.DSMT4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2362200" y="3936050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kern="0" dirty="0" smtClean="0">
                <a:solidFill>
                  <a:prstClr val="black"/>
                </a:solidFill>
                <a:ea typeface="宋体" pitchFamily="2" charset="-122"/>
              </a:rPr>
              <a:t>i.e.</a:t>
            </a:r>
            <a:endParaRPr lang="en-US" dirty="0"/>
          </a:p>
        </p:txBody>
      </p:sp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863850" y="5338130"/>
          <a:ext cx="1098550" cy="347663"/>
        </p:xfrm>
        <a:graphic>
          <a:graphicData uri="http://schemas.openxmlformats.org/presentationml/2006/ole">
            <p:oleObj spid="_x0000_s34826" name="Equation" r:id="rId6" imgW="558720" imgH="177480" progId="Equation.DSMT4">
              <p:embed/>
            </p:oleObj>
          </a:graphicData>
        </a:graphic>
      </p:graphicFrame>
      <p:graphicFrame>
        <p:nvGraphicFramePr>
          <p:cNvPr id="17" name="Object 8"/>
          <p:cNvGraphicFramePr>
            <a:graphicFrameLocks noChangeAspect="1"/>
          </p:cNvGraphicFramePr>
          <p:nvPr/>
        </p:nvGraphicFramePr>
        <p:xfrm>
          <a:off x="944880" y="5341305"/>
          <a:ext cx="849312" cy="347663"/>
        </p:xfrm>
        <a:graphic>
          <a:graphicData uri="http://schemas.openxmlformats.org/presentationml/2006/ole">
            <p:oleObj spid="_x0000_s34827" name="Equation" r:id="rId7" imgW="431640" imgH="177480" progId="Equation.DSMT4">
              <p:embed/>
            </p:oleObj>
          </a:graphicData>
        </a:graphic>
      </p:graphicFrame>
      <p:sp>
        <p:nvSpPr>
          <p:cNvPr id="18" name="Rectangle 17"/>
          <p:cNvSpPr/>
          <p:nvPr/>
        </p:nvSpPr>
        <p:spPr>
          <a:xfrm>
            <a:off x="1981200" y="5292410"/>
            <a:ext cx="85953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kern="0" dirty="0" smtClean="0">
                <a:solidFill>
                  <a:prstClr val="black"/>
                </a:solidFill>
                <a:ea typeface="宋体" pitchFamily="2" charset="-122"/>
              </a:rPr>
              <a:t>when</a:t>
            </a:r>
            <a:endParaRPr lang="en-US" dirty="0"/>
          </a:p>
        </p:txBody>
      </p:sp>
      <p:sp>
        <p:nvSpPr>
          <p:cNvPr id="19" name="Rectangle 8"/>
          <p:cNvSpPr txBox="1">
            <a:spLocks noChangeArrowheads="1"/>
          </p:cNvSpPr>
          <p:nvPr/>
        </p:nvSpPr>
        <p:spPr bwMode="auto">
          <a:xfrm>
            <a:off x="4724400" y="2137730"/>
            <a:ext cx="3810000" cy="4114800"/>
          </a:xfrm>
          <a:prstGeom prst="rect">
            <a:avLst/>
          </a:prstGeom>
          <a:noFill/>
          <a:ln w="158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vert="horz" wrap="square" lIns="182880" tIns="91440" rIns="182880" bIns="91440" numCol="1" anchor="t" anchorCtr="0" compatLnSpc="1">
            <a:prstTxWarp prst="textNoShape">
              <a:avLst/>
            </a:prstTxWarp>
          </a:bodyPr>
          <a:lstStyle/>
          <a:p>
            <a:pPr marL="288925" marR="0" lvl="0" indent="-288925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altLang="zh-CN" sz="22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Statistical</a:t>
            </a:r>
            <a:r>
              <a:rPr kumimoji="0" lang="en-US" altLang="zh-CN" sz="2200" b="1" i="0" u="sng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mechanics</a:t>
            </a:r>
            <a:endParaRPr kumimoji="0" lang="en-US" altLang="zh-CN" sz="2200" b="1" i="0" u="sng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宋体" pitchFamily="2" charset="-122"/>
              <a:cs typeface="+mn-cs"/>
            </a:endParaRP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First</a:t>
            </a:r>
            <a:r>
              <a:rPr kumimoji="0" lang="en-US" altLang="zh-CN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 law of TD:</a:t>
            </a: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altLang="zh-CN" sz="3200" kern="0" baseline="0" dirty="0" smtClean="0">
              <a:ea typeface="宋体" pitchFamily="2" charset="-122"/>
            </a:endParaRP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r>
              <a:rPr kumimoji="0" lang="en-US" altLang="zh-CN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</a:rPr>
              <a:t>Second law of TD:</a:t>
            </a:r>
          </a:p>
          <a:p>
            <a:pPr marL="288925" marR="0" lvl="0" indent="-288925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  <a:tabLst/>
              <a:defRPr/>
            </a:pPr>
            <a:endParaRPr lang="en-US" altLang="zh-CN" sz="3200" kern="0" dirty="0" smtClean="0">
              <a:ea typeface="宋体" pitchFamily="2" charset="-122"/>
            </a:endParaRP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SzPct val="75000"/>
            </a:pPr>
            <a:r>
              <a:rPr lang="en-US" altLang="zh-CN" sz="2200" kern="0" dirty="0" smtClean="0">
                <a:ea typeface="宋体" pitchFamily="2" charset="-122"/>
              </a:rPr>
              <a:t>	in isolated systems</a:t>
            </a: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spcAft>
                <a:spcPts val="300"/>
              </a:spcAft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n-US" altLang="zh-CN" sz="2200" kern="0" dirty="0" smtClean="0">
                <a:ea typeface="宋体" pitchFamily="2" charset="-122"/>
              </a:rPr>
              <a:t>Third law of TD:</a:t>
            </a: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spcAft>
                <a:spcPts val="300"/>
              </a:spcAft>
              <a:buClr>
                <a:schemeClr val="tx2"/>
              </a:buClr>
              <a:buSzPct val="75000"/>
            </a:pPr>
            <a:r>
              <a:rPr lang="en-US" altLang="zh-CN" sz="2200" kern="0" dirty="0" smtClean="0">
                <a:ea typeface="宋体" pitchFamily="2" charset="-122"/>
              </a:rPr>
              <a:t>	System is frozen in its</a:t>
            </a:r>
          </a:p>
          <a:p>
            <a:pPr marL="288925" lvl="0" indent="-288925" fontAlgn="base">
              <a:lnSpc>
                <a:spcPct val="90000"/>
              </a:lnSpc>
              <a:spcBef>
                <a:spcPct val="20000"/>
              </a:spcBef>
              <a:spcAft>
                <a:spcPts val="300"/>
              </a:spcAft>
              <a:buClr>
                <a:schemeClr val="tx2"/>
              </a:buClr>
              <a:buSzPct val="75000"/>
            </a:pPr>
            <a:r>
              <a:rPr lang="en-US" altLang="zh-CN" sz="2200" kern="0" dirty="0" smtClean="0">
                <a:ea typeface="宋体" pitchFamily="2" charset="-122"/>
              </a:rPr>
              <a:t>	ground state when </a:t>
            </a:r>
            <a:r>
              <a:rPr lang="en-US" altLang="zh-CN" sz="2200" i="1" kern="0" dirty="0" smtClean="0">
                <a:ea typeface="宋体" pitchFamily="2" charset="-122"/>
              </a:rPr>
              <a:t>T = 0</a:t>
            </a:r>
          </a:p>
        </p:txBody>
      </p:sp>
      <p:graphicFrame>
        <p:nvGraphicFramePr>
          <p:cNvPr id="20" name="Object 6"/>
          <p:cNvGraphicFramePr>
            <a:graphicFrameLocks noChangeAspect="1"/>
          </p:cNvGraphicFramePr>
          <p:nvPr/>
        </p:nvGraphicFramePr>
        <p:xfrm>
          <a:off x="5149215" y="2988948"/>
          <a:ext cx="3019425" cy="520700"/>
        </p:xfrm>
        <a:graphic>
          <a:graphicData uri="http://schemas.openxmlformats.org/presentationml/2006/ole">
            <p:oleObj spid="_x0000_s34828" name="Equation" r:id="rId8" imgW="1536480" imgH="266400" progId="Equation.DSMT4">
              <p:embed/>
            </p:oleObj>
          </a:graphicData>
        </a:graphic>
      </p:graphicFrame>
      <p:graphicFrame>
        <p:nvGraphicFramePr>
          <p:cNvPr id="21" name="Object 7"/>
          <p:cNvGraphicFramePr>
            <a:graphicFrameLocks noChangeAspect="1"/>
          </p:cNvGraphicFramePr>
          <p:nvPr/>
        </p:nvGraphicFramePr>
        <p:xfrm>
          <a:off x="6964680" y="3982405"/>
          <a:ext cx="1300162" cy="347663"/>
        </p:xfrm>
        <a:graphic>
          <a:graphicData uri="http://schemas.openxmlformats.org/presentationml/2006/ole">
            <p:oleObj spid="_x0000_s34829" name="Equation" r:id="rId9" imgW="660240" imgH="177480" progId="Equation.DSMT4">
              <p:embed/>
            </p:oleObj>
          </a:graphicData>
        </a:graphic>
      </p:graphicFrame>
      <p:graphicFrame>
        <p:nvGraphicFramePr>
          <p:cNvPr id="22" name="Object 8"/>
          <p:cNvGraphicFramePr>
            <a:graphicFrameLocks noChangeAspect="1"/>
          </p:cNvGraphicFramePr>
          <p:nvPr/>
        </p:nvGraphicFramePr>
        <p:xfrm>
          <a:off x="5130165" y="3983993"/>
          <a:ext cx="1298575" cy="347662"/>
        </p:xfrm>
        <a:graphic>
          <a:graphicData uri="http://schemas.openxmlformats.org/presentationml/2006/ole">
            <p:oleObj spid="_x0000_s34830" name="Equation" r:id="rId10" imgW="660240" imgH="177480" progId="Equation.DSMT4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6477000" y="3936050"/>
            <a:ext cx="56137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kern="0" dirty="0" smtClean="0">
                <a:solidFill>
                  <a:prstClr val="black"/>
                </a:solidFill>
                <a:ea typeface="宋体" pitchFamily="2" charset="-122"/>
              </a:rPr>
              <a:t>i.e.</a:t>
            </a:r>
            <a:endParaRPr lang="en-US" dirty="0"/>
          </a:p>
        </p:txBody>
      </p: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3596640" y="1447800"/>
          <a:ext cx="1876425" cy="461330"/>
        </p:xfrm>
        <a:graphic>
          <a:graphicData uri="http://schemas.openxmlformats.org/presentationml/2006/ole">
            <p:oleObj spid="_x0000_s34833" name="Equation" r:id="rId11" imgW="7236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1066800"/>
          </a:xfrm>
        </p:spPr>
        <p:txBody>
          <a:bodyPr/>
          <a:lstStyle/>
          <a:p>
            <a:r>
              <a:rPr lang="en-US" dirty="0" smtClean="0"/>
              <a:t>Thermal interactions: heat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4617720"/>
            <a:ext cx="8061960" cy="1676400"/>
          </a:xfrm>
        </p:spPr>
        <p:txBody>
          <a:bodyPr/>
          <a:lstStyle/>
          <a:p>
            <a:pPr marL="288925" indent="-288925"/>
            <a:r>
              <a:rPr lang="en-US" sz="2400" dirty="0" smtClean="0"/>
              <a:t>Thermal interactions (heat transfer/</a:t>
            </a:r>
            <a:r>
              <a:rPr lang="en-US" sz="2400" dirty="0" err="1" smtClean="0"/>
              <a:t>diabatic</a:t>
            </a:r>
            <a:r>
              <a:rPr lang="en-US" sz="2400" dirty="0" smtClean="0"/>
              <a:t> interactions): the energy levels remain unchanged</a:t>
            </a:r>
          </a:p>
          <a:p>
            <a:pPr marL="288925" indent="-288925"/>
            <a:r>
              <a:rPr lang="en-US" sz="2400" dirty="0" smtClean="0"/>
              <a:t>The relative number of systems in the ensemble which are distributed over the fixed energy levels is modified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71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133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895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371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133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895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716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1336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371600" y="3642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801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21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9392" y="1676400"/>
            <a:ext cx="677300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600</a:t>
            </a:r>
            <a:r>
              <a:rPr lang="en-US" sz="2100" dirty="0" smtClean="0"/>
              <a:t> mental copies of macroscopically identical systems</a:t>
            </a:r>
            <a:endParaRPr lang="en-US" sz="2100" dirty="0"/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990600" y="2331720"/>
            <a:ext cx="0" cy="1447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33400" y="21793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</a:t>
            </a:r>
            <a:endParaRPr lang="en-US" sz="2400" i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1645920" y="2484120"/>
            <a:ext cx="0" cy="381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00FF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219200" y="240792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3962400" y="2788920"/>
            <a:ext cx="9906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54864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2484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70104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4864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2484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70104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54864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2484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486400" y="3642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3949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1569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94960" y="3429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89063" y="3927158"/>
          <a:ext cx="2005012" cy="536575"/>
        </p:xfrm>
        <a:graphic>
          <a:graphicData uri="http://schemas.openxmlformats.org/presentationml/2006/ole">
            <p:oleObj spid="_x0000_s1026" name="Equation" r:id="rId3" imgW="990360" imgH="266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311775" y="3934143"/>
          <a:ext cx="2392363" cy="538162"/>
        </p:xfrm>
        <a:graphic>
          <a:graphicData uri="http://schemas.openxmlformats.org/presentationml/2006/ole">
            <p:oleObj spid="_x0000_s1027" name="Equation" r:id="rId4" imgW="1180800" imgH="26640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802880" y="2270760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3</a:t>
            </a:r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02880" y="2647295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2</a:t>
            </a:r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95042" y="301752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63840" y="33635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3765233" y="3413760"/>
          <a:ext cx="1233487" cy="487363"/>
        </p:xfrm>
        <a:graphic>
          <a:graphicData uri="http://schemas.openxmlformats.org/presentationml/2006/ole">
            <p:oleObj spid="_x0000_s1028" name="Equation" r:id="rId5" imgW="609480" imgH="241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40"/>
            <a:ext cx="8229600" cy="1066800"/>
          </a:xfrm>
        </p:spPr>
        <p:txBody>
          <a:bodyPr/>
          <a:lstStyle/>
          <a:p>
            <a:r>
              <a:rPr lang="en-US" dirty="0" smtClean="0"/>
              <a:t>Mechanical interactions: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4648200"/>
            <a:ext cx="7985760" cy="1600200"/>
          </a:xfrm>
        </p:spPr>
        <p:txBody>
          <a:bodyPr/>
          <a:lstStyle/>
          <a:p>
            <a:pPr marL="288925" indent="-288925"/>
            <a:r>
              <a:rPr lang="en-US" sz="2400" dirty="0" smtClean="0"/>
              <a:t>Mechanical interactions (work/adiabatic interactions): the energy levels are modified due to change of external parameters (some state functions, e.g. volume, magnetic field, etc.)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1371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2133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28956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1371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2133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28956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716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21336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1371600" y="365760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801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42160" y="304800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 flipV="1">
            <a:off x="990600" y="2331720"/>
            <a:ext cx="0" cy="1447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stealth" w="lg" len="lg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33400" y="217932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E</a:t>
            </a:r>
            <a:endParaRPr lang="en-US" sz="2400" i="1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1645920" y="2484120"/>
            <a:ext cx="0" cy="3810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0000FF"/>
            </a:solidFill>
            <a:prstDash val="solid"/>
            <a:round/>
            <a:headEnd type="stealth" w="lg" len="lg"/>
            <a:tailEnd type="stealth" w="lg" len="lg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219200" y="240792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24" name="Right Arrow 23"/>
          <p:cNvSpPr/>
          <p:nvPr/>
        </p:nvSpPr>
        <p:spPr bwMode="auto">
          <a:xfrm>
            <a:off x="3962400" y="2788920"/>
            <a:ext cx="990600" cy="5334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548640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6248400" y="365760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70104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4864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6248400" y="2880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6233160" y="2499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54864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6248400" y="326136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5486400" y="3657600"/>
            <a:ext cx="533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486400" y="303276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48400" y="303276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425440" y="344424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190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78268" y="3935413"/>
          <a:ext cx="2005012" cy="536575"/>
        </p:xfrm>
        <a:graphic>
          <a:graphicData uri="http://schemas.openxmlformats.org/presentationml/2006/ole">
            <p:oleObj spid="_x0000_s2050" name="Equation" r:id="rId3" imgW="990360" imgH="2664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242560" y="3942398"/>
          <a:ext cx="2392363" cy="538162"/>
        </p:xfrm>
        <a:graphic>
          <a:graphicData uri="http://schemas.openxmlformats.org/presentationml/2006/ole">
            <p:oleObj spid="_x0000_s2051" name="Equation" r:id="rId4" imgW="1180800" imgH="266400" progId="Equation.DSMT4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7802880" y="2270760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3</a:t>
            </a:r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802880" y="2647295"/>
            <a:ext cx="490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</a:rPr>
              <a:t>2</a:t>
            </a:r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895042" y="301752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e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863840" y="3363575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solidFill>
                  <a:srgbClr val="0000FF"/>
                </a:solidFill>
                <a:latin typeface="Symbol" pitchFamily="18" charset="2"/>
              </a:rPr>
              <a:t>0</a:t>
            </a:r>
            <a:endParaRPr lang="en-US" sz="2400" i="1" dirty="0">
              <a:solidFill>
                <a:srgbClr val="0000FF"/>
              </a:solidFill>
              <a:latin typeface="Symbol" pitchFamily="18" charset="2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174010" y="3444240"/>
            <a:ext cx="699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190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25640" y="303276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486400" y="265176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248400" y="2651760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30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339840" y="22707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577840" y="2270760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5</a:t>
            </a:r>
            <a:endParaRPr lang="en-US" sz="2400" b="1" dirty="0">
              <a:solidFill>
                <a:srgbClr val="FF0000"/>
              </a:solidFill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740150" y="3438525"/>
          <a:ext cx="1284288" cy="434975"/>
        </p:xfrm>
        <a:graphic>
          <a:graphicData uri="http://schemas.openxmlformats.org/presentationml/2006/ole">
            <p:oleObj spid="_x0000_s2052" name="Equation" r:id="rId5" imgW="634680" imgH="215640" progId="Equation.DSMT4">
              <p:embed/>
            </p:oleObj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999392" y="1676400"/>
            <a:ext cx="677300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00" dirty="0" smtClean="0">
                <a:solidFill>
                  <a:srgbClr val="FF0000"/>
                </a:solidFill>
              </a:rPr>
              <a:t>600</a:t>
            </a:r>
            <a:r>
              <a:rPr lang="en-US" sz="2100" dirty="0" smtClean="0"/>
              <a:t> mental copies of macroscopically identical systems</a:t>
            </a:r>
            <a:endParaRPr lang="en-US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2440"/>
            <a:ext cx="8229600" cy="1066800"/>
          </a:xfrm>
        </p:spPr>
        <p:txBody>
          <a:bodyPr/>
          <a:lstStyle/>
          <a:p>
            <a:r>
              <a:rPr lang="en-US" sz="3200" dirty="0" smtClean="0"/>
              <a:t>General interactions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7175"/>
            <a:ext cx="8229600" cy="4724400"/>
          </a:xfrm>
        </p:spPr>
        <p:txBody>
          <a:bodyPr/>
          <a:lstStyle/>
          <a:p>
            <a:r>
              <a:rPr lang="en-US" sz="2400" dirty="0" smtClean="0"/>
              <a:t>Ensemble average of system energy:</a:t>
            </a:r>
          </a:p>
          <a:p>
            <a:r>
              <a:rPr lang="en-US" sz="2400" dirty="0" smtClean="0"/>
              <a:t>First law of TD: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Quasi-static work:</a:t>
            </a:r>
          </a:p>
          <a:p>
            <a:endParaRPr lang="en-US" sz="2400" dirty="0" smtClean="0"/>
          </a:p>
          <a:p>
            <a:endParaRPr lang="en-US" sz="3600" dirty="0" smtClean="0"/>
          </a:p>
          <a:p>
            <a:r>
              <a:rPr lang="en-US" sz="2400" dirty="0" smtClean="0"/>
              <a:t>Mean generalized force: </a:t>
            </a:r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002280" y="1938338"/>
          <a:ext cx="2671763" cy="487362"/>
        </p:xfrm>
        <a:graphic>
          <a:graphicData uri="http://schemas.openxmlformats.org/presentationml/2006/ole">
            <p:oleObj spid="_x0000_s5123" name="Equation" r:id="rId4" imgW="1320480" imgH="241200" progId="Equation.DSMT4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6026468" y="1523365"/>
          <a:ext cx="2081212" cy="536575"/>
        </p:xfrm>
        <a:graphic>
          <a:graphicData uri="http://schemas.openxmlformats.org/presentationml/2006/ole">
            <p:oleObj spid="_x0000_s5126" name="Equation" r:id="rId5" imgW="1028520" imgH="266400" progId="Equation.DSMT4">
              <p:embed/>
            </p:oleObj>
          </a:graphicData>
        </a:graphic>
      </p:graphicFrame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858837" y="2517775"/>
          <a:ext cx="5465763" cy="632520"/>
        </p:xfrm>
        <a:graphic>
          <a:graphicData uri="http://schemas.openxmlformats.org/presentationml/2006/ole">
            <p:oleObj spid="_x0000_s5128" name="Equation" r:id="rId6" imgW="2400120" imgH="279360" progId="Equation.DSMT4">
              <p:embed/>
            </p:oleObj>
          </a:graphicData>
        </a:graphic>
      </p:graphicFrame>
      <p:cxnSp>
        <p:nvCxnSpPr>
          <p:cNvPr id="12" name="Straight Connector 11"/>
          <p:cNvCxnSpPr/>
          <p:nvPr/>
        </p:nvCxnSpPr>
        <p:spPr bwMode="auto">
          <a:xfrm>
            <a:off x="3505200" y="3226495"/>
            <a:ext cx="1295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029200" y="3226495"/>
            <a:ext cx="1295400" cy="0"/>
          </a:xfrm>
          <a:prstGeom prst="line">
            <a:avLst/>
          </a:prstGeom>
          <a:solidFill>
            <a:schemeClr val="accent1"/>
          </a:solidFill>
          <a:ln w="476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724400" y="3352939"/>
            <a:ext cx="30479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0000"/>
                </a:solidFill>
              </a:rPr>
              <a:t>Heat: population distribution change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9401" y="3333175"/>
            <a:ext cx="1981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0000FF"/>
                </a:solidFill>
              </a:rPr>
              <a:t>Work: energy level change</a:t>
            </a:r>
            <a:endParaRPr lang="en-US" sz="2200" dirty="0">
              <a:solidFill>
                <a:srgbClr val="0000FF"/>
              </a:solidFill>
            </a:endParaRPr>
          </a:p>
        </p:txBody>
      </p:sp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850901" y="4595732"/>
          <a:ext cx="6921500" cy="787163"/>
        </p:xfrm>
        <a:graphic>
          <a:graphicData uri="http://schemas.openxmlformats.org/presentationml/2006/ole">
            <p:oleObj spid="_x0000_s5129" name="Equation" r:id="rId7" imgW="3441600" imgH="393480" progId="Equation.DSMT4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4306570" y="5508943"/>
          <a:ext cx="2520950" cy="811212"/>
        </p:xfrm>
        <a:graphic>
          <a:graphicData uri="http://schemas.openxmlformats.org/presentationml/2006/ole">
            <p:oleObj spid="_x0000_s5130" name="Equation" r:id="rId8" imgW="1295280" imgH="419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particle in a 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r>
              <a:rPr lang="en-US" sz="2400" dirty="0" smtClean="0"/>
              <a:t>Energy levels: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Heat transfer: population distribution over levels changes, i.e. the “box” is held unchanged and only the quantum numbers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x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y</a:t>
            </a:r>
            <a:r>
              <a:rPr lang="en-US" sz="2400" dirty="0" smtClean="0"/>
              <a:t>, and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z</a:t>
            </a:r>
            <a:r>
              <a:rPr lang="en-US" sz="2400" dirty="0" smtClean="0"/>
              <a:t> change</a:t>
            </a:r>
          </a:p>
          <a:p>
            <a:r>
              <a:rPr lang="en-US" sz="2400" dirty="0" smtClean="0"/>
              <a:t>Mechanical work: dimension change of the “box” leading to modification of the energy levels</a:t>
            </a:r>
            <a:endParaRPr lang="en-US" sz="2400" dirty="0"/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2895600" y="1722438"/>
          <a:ext cx="5562600" cy="1014412"/>
        </p:xfrm>
        <a:graphic>
          <a:graphicData uri="http://schemas.openxmlformats.org/presentationml/2006/ole">
            <p:oleObj spid="_x0000_s4098" name="Equation" r:id="rId3" imgW="2781000" imgH="507960" progId="Equation.DSMT4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22960" y="2814935"/>
            <a:ext cx="7040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x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n</a:t>
            </a:r>
            <a:r>
              <a:rPr lang="en-US" sz="2400" i="1" baseline="-25000" dirty="0" err="1" smtClean="0"/>
              <a:t>y</a:t>
            </a:r>
            <a:r>
              <a:rPr lang="en-US" sz="2400" dirty="0" smtClean="0"/>
              <a:t> are integers (quantum numbers)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dirty="0" smtClean="0"/>
              <a:t>Example: ideal gas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038600"/>
          </a:xfrm>
        </p:spPr>
        <p:txBody>
          <a:bodyPr/>
          <a:lstStyle/>
          <a:p>
            <a:r>
              <a:rPr lang="en-US" sz="2400" dirty="0" smtClean="0"/>
              <a:t>DOS: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30880" y="2578608"/>
            <a:ext cx="2057400" cy="13230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5135880" y="2548128"/>
            <a:ext cx="228600" cy="1371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230880" y="2563368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230880" y="3904488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flipV="1">
            <a:off x="3261360" y="2532888"/>
            <a:ext cx="0" cy="1399032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752600" y="1518372"/>
          <a:ext cx="3657600" cy="692063"/>
        </p:xfrm>
        <a:graphic>
          <a:graphicData uri="http://schemas.openxmlformats.org/presentationml/2006/ole">
            <p:oleObj spid="_x0000_s3074" name="Equation" r:id="rId3" imgW="1739880" imgH="330120" progId="Equation.DSMT4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688080" y="2990088"/>
            <a:ext cx="11117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U, T, V</a:t>
            </a:r>
            <a:endParaRPr lang="en-US" sz="2400" i="1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762000" y="4617720"/>
            <a:ext cx="2057400" cy="13230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2667000" y="4587240"/>
            <a:ext cx="228600" cy="1371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62000" y="4602480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62000" y="5943600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V="1">
            <a:off x="792480" y="4572000"/>
            <a:ext cx="0" cy="1399032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1066800" y="4892040"/>
            <a:ext cx="14275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U + </a:t>
            </a:r>
            <a:r>
              <a:rPr lang="en-US" sz="2400" i="1" dirty="0" err="1" smtClean="0"/>
              <a:t>dU</a:t>
            </a:r>
            <a:r>
              <a:rPr lang="en-US" sz="2400" i="1" dirty="0" smtClean="0"/>
              <a:t>,</a:t>
            </a:r>
          </a:p>
          <a:p>
            <a:r>
              <a:rPr lang="en-US" sz="2400" i="1" dirty="0" smtClean="0"/>
              <a:t>T + </a:t>
            </a:r>
            <a:r>
              <a:rPr lang="en-US" sz="2400" i="1" dirty="0" err="1" smtClean="0"/>
              <a:t>dT</a:t>
            </a:r>
            <a:r>
              <a:rPr lang="en-US" sz="2400" i="1" dirty="0" smtClean="0"/>
              <a:t>, V</a:t>
            </a:r>
            <a:endParaRPr lang="en-US" sz="2400" i="1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5791200" y="4587240"/>
            <a:ext cx="1676400" cy="13230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7315200" y="4556760"/>
            <a:ext cx="228600" cy="1371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5791200" y="4572000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5791200" y="5913120"/>
            <a:ext cx="2590800" cy="0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V="1">
            <a:off x="5821680" y="4541520"/>
            <a:ext cx="0" cy="1399032"/>
          </a:xfrm>
          <a:prstGeom prst="line">
            <a:avLst/>
          </a:prstGeom>
          <a:solidFill>
            <a:schemeClr val="accent1"/>
          </a:solidFill>
          <a:ln w="73025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004560" y="4667071"/>
            <a:ext cx="123623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U + </a:t>
            </a:r>
            <a:r>
              <a:rPr lang="en-US" sz="2400" i="1" dirty="0" err="1" smtClean="0"/>
              <a:t>dU</a:t>
            </a:r>
            <a:r>
              <a:rPr lang="en-US" sz="2400" i="1" dirty="0" smtClean="0"/>
              <a:t>,</a:t>
            </a:r>
          </a:p>
          <a:p>
            <a:r>
              <a:rPr lang="en-US" sz="2400" i="1" dirty="0" smtClean="0"/>
              <a:t>T + </a:t>
            </a:r>
            <a:r>
              <a:rPr lang="en-US" sz="2400" i="1" dirty="0" err="1" smtClean="0"/>
              <a:t>dT</a:t>
            </a:r>
            <a:r>
              <a:rPr lang="en-US" sz="2400" i="1" dirty="0" smtClean="0"/>
              <a:t>,</a:t>
            </a:r>
          </a:p>
          <a:p>
            <a:r>
              <a:rPr lang="en-US" sz="2400" i="1" dirty="0" smtClean="0"/>
              <a:t>V + </a:t>
            </a:r>
            <a:r>
              <a:rPr lang="en-US" sz="2400" i="1" dirty="0" err="1" smtClean="0"/>
              <a:t>dV</a:t>
            </a:r>
            <a:endParaRPr lang="en-US" sz="2400" i="1" dirty="0"/>
          </a:p>
        </p:txBody>
      </p:sp>
      <p:sp>
        <p:nvSpPr>
          <p:cNvPr id="31" name="Left-Right-Up Arrow 30"/>
          <p:cNvSpPr/>
          <p:nvPr/>
        </p:nvSpPr>
        <p:spPr bwMode="auto">
          <a:xfrm>
            <a:off x="3657600" y="4267200"/>
            <a:ext cx="1752600" cy="1295400"/>
          </a:xfrm>
          <a:prstGeom prst="leftRightUpArrow">
            <a:avLst>
              <a:gd name="adj1" fmla="val 17941"/>
              <a:gd name="adj2" fmla="val 25000"/>
              <a:gd name="adj3" fmla="val 25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007801" y="4034135"/>
            <a:ext cx="19639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Heat transfer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5901834" y="4018895"/>
            <a:ext cx="24801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Mechanical work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72440"/>
            <a:ext cx="8153400" cy="1066800"/>
          </a:xfrm>
        </p:spPr>
        <p:txBody>
          <a:bodyPr/>
          <a:lstStyle/>
          <a:p>
            <a:r>
              <a:rPr lang="en-US" sz="3200" dirty="0" smtClean="0"/>
              <a:t>Equilibrium condition in isolated systems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352800"/>
            <a:ext cx="8001000" cy="3048000"/>
          </a:xfrm>
        </p:spPr>
        <p:txBody>
          <a:bodyPr/>
          <a:lstStyle/>
          <a:p>
            <a:r>
              <a:rPr lang="en-US" sz="2000" dirty="0" smtClean="0"/>
              <a:t>DOS of a composite isolated system consisting of sub-systems: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: external parameters</a:t>
            </a:r>
          </a:p>
          <a:p>
            <a:pPr>
              <a:buNone/>
            </a:pPr>
            <a:r>
              <a:rPr lang="en-US" sz="2000" i="1" dirty="0" smtClean="0"/>
              <a:t>	</a:t>
            </a:r>
            <a:r>
              <a:rPr lang="en-US" sz="2000" i="1" dirty="0" err="1" smtClean="0"/>
              <a:t>y</a:t>
            </a:r>
            <a:r>
              <a:rPr lang="en-US" sz="2000" i="1" baseline="-25000" dirty="0" err="1" smtClean="0"/>
              <a:t>i</a:t>
            </a:r>
            <a:r>
              <a:rPr lang="en-US" sz="2000" dirty="0" smtClean="0"/>
              <a:t>: internal constraints (usually extensive variables of sub-systems)</a:t>
            </a:r>
          </a:p>
          <a:p>
            <a:r>
              <a:rPr lang="en-US" sz="2000" dirty="0" smtClean="0"/>
              <a:t>Example: ideal gas in a cylinder with a partition</a:t>
            </a:r>
          </a:p>
          <a:p>
            <a:pPr lvl="1"/>
            <a:r>
              <a:rPr lang="en-US" sz="1800" dirty="0" smtClean="0"/>
              <a:t>Internal constraint </a:t>
            </a:r>
            <a:r>
              <a:rPr lang="en-US" sz="1800" i="1" dirty="0" smtClean="0"/>
              <a:t>y</a:t>
            </a:r>
            <a:r>
              <a:rPr lang="en-US" sz="1800" dirty="0" smtClean="0"/>
              <a:t>: mole number in the sub-systems</a:t>
            </a:r>
          </a:p>
          <a:p>
            <a:pPr lvl="1"/>
            <a:r>
              <a:rPr lang="en-US" sz="1800" dirty="0" smtClean="0"/>
              <a:t>Accessible states only include those satisfy the constraint, i.e. all gas molecules have to reside on the left side of the partition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3763963"/>
          <a:ext cx="4111625" cy="479425"/>
        </p:xfrm>
        <a:graphic>
          <a:graphicData uri="http://schemas.openxmlformats.org/presentationml/2006/ole">
            <p:oleObj spid="_x0000_s21506" name="Equation" r:id="rId3" imgW="1955520" imgH="228600" progId="Equation.DSMT4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 bwMode="auto">
          <a:xfrm>
            <a:off x="685800" y="1724906"/>
            <a:ext cx="1447800" cy="12468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905000" y="1724906"/>
            <a:ext cx="228600" cy="12468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85800" y="1724906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0121" y="214497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N, V</a:t>
            </a:r>
            <a:r>
              <a:rPr lang="en-US" sz="2000" i="1" baseline="-25000" dirty="0" smtClean="0"/>
              <a:t>i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72440"/>
            <a:ext cx="8153400" cy="1066800"/>
          </a:xfrm>
        </p:spPr>
        <p:txBody>
          <a:bodyPr/>
          <a:lstStyle/>
          <a:p>
            <a:r>
              <a:rPr lang="en-US" sz="3200" dirty="0" smtClean="0"/>
              <a:t>Equilibrium condition in isolated systems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230880"/>
            <a:ext cx="8001000" cy="3352800"/>
          </a:xfrm>
        </p:spPr>
        <p:txBody>
          <a:bodyPr/>
          <a:lstStyle/>
          <a:p>
            <a:r>
              <a:rPr lang="en-US" sz="2000" dirty="0" smtClean="0"/>
              <a:t>Removal of constraint(s) leads to increased (or possibly unchanged) number of accessible states and re-distribution of some </a:t>
            </a:r>
            <a:r>
              <a:rPr lang="en-US" sz="2000" dirty="0" smtClean="0">
                <a:solidFill>
                  <a:srgbClr val="FF0000"/>
                </a:solidFill>
              </a:rPr>
              <a:t>extensive</a:t>
            </a:r>
            <a:r>
              <a:rPr lang="en-US" sz="2000" dirty="0" smtClean="0"/>
              <a:t> parameter(s)</a:t>
            </a:r>
          </a:p>
          <a:p>
            <a:endParaRPr lang="en-US" sz="2400" dirty="0" smtClean="0"/>
          </a:p>
          <a:p>
            <a:r>
              <a:rPr lang="en-US" sz="2000" dirty="0" smtClean="0">
                <a:solidFill>
                  <a:prstClr val="black"/>
                </a:solidFill>
              </a:rPr>
              <a:t>Probability of the system remaining in the constrained states:</a:t>
            </a:r>
          </a:p>
          <a:p>
            <a:endParaRPr lang="en-US" sz="2400" dirty="0" smtClean="0"/>
          </a:p>
          <a:p>
            <a:r>
              <a:rPr lang="en-US" sz="2000" dirty="0" smtClean="0"/>
              <a:t>Example: ideal gas in a cylinder with a partition</a:t>
            </a:r>
          </a:p>
          <a:p>
            <a:pPr lvl="1"/>
            <a:r>
              <a:rPr lang="en-US" sz="1800" dirty="0" smtClean="0"/>
              <a:t>Accessible states now include all states where gas molecules are free to distribute in the entire cylinder</a:t>
            </a:r>
            <a:endParaRPr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685800" y="1724906"/>
            <a:ext cx="1447800" cy="12468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905000" y="1724906"/>
            <a:ext cx="228600" cy="124689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60121" y="2144970"/>
            <a:ext cx="76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N, V</a:t>
            </a:r>
            <a:r>
              <a:rPr lang="en-US" sz="2000" i="1" baseline="-25000" dirty="0" smtClean="0"/>
              <a:t>i</a:t>
            </a:r>
            <a:endParaRPr lang="en-US" sz="2000" i="1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685800" y="1724906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5638800" y="1706880"/>
            <a:ext cx="2667000" cy="1246894"/>
          </a:xfrm>
          <a:prstGeom prst="rect">
            <a:avLst/>
          </a:prstGeom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5638800" y="1706880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ight Arrow 26"/>
          <p:cNvSpPr/>
          <p:nvPr/>
        </p:nvSpPr>
        <p:spPr bwMode="auto">
          <a:xfrm>
            <a:off x="3810000" y="2301240"/>
            <a:ext cx="1447800" cy="457200"/>
          </a:xfrm>
          <a:prstGeom prst="rightArrow">
            <a:avLst>
              <a:gd name="adj1" fmla="val 56667"/>
              <a:gd name="adj2" fmla="val 50000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33800" y="1593354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Remove constraint</a:t>
            </a:r>
            <a:endParaRPr lang="en-US" sz="2000" dirty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909638" y="4206240"/>
          <a:ext cx="1147762" cy="504825"/>
        </p:xfrm>
        <a:graphic>
          <a:graphicData uri="http://schemas.openxmlformats.org/presentationml/2006/ole">
            <p:oleObj spid="_x0000_s22531" name="Equation" r:id="rId4" imgW="545760" imgH="241200" progId="Equation.DSMT4">
              <p:embed/>
            </p:oleObj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932815" y="5012055"/>
          <a:ext cx="2054225" cy="504825"/>
        </p:xfrm>
        <a:graphic>
          <a:graphicData uri="http://schemas.openxmlformats.org/presentationml/2006/ole">
            <p:oleObj spid="_x0000_s22533" name="Equation" r:id="rId5" imgW="977760" imgH="241200" progId="Equation.DSMT4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370320" y="2133600"/>
            <a:ext cx="129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N, </a:t>
            </a:r>
            <a:r>
              <a:rPr lang="en-US" sz="2000" i="1" dirty="0" err="1" smtClean="0"/>
              <a:t>V</a:t>
            </a:r>
            <a:r>
              <a:rPr lang="en-US" sz="2000" i="1" baseline="-25000" dirty="0" err="1" smtClean="0"/>
              <a:t>f</a:t>
            </a:r>
            <a:r>
              <a:rPr lang="en-US" sz="2000" i="1" dirty="0" smtClean="0"/>
              <a:t> &gt; V</a:t>
            </a:r>
            <a:r>
              <a:rPr lang="en-US" sz="2000" i="1" baseline="-25000" dirty="0" smtClean="0"/>
              <a:t>i</a:t>
            </a:r>
            <a:endParaRPr lang="en-US" sz="2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1981200" y="1722120"/>
            <a:ext cx="1371600" cy="1246894"/>
          </a:xfrm>
          <a:prstGeom prst="rect">
            <a:avLst/>
          </a:prstGeom>
          <a:gradFill>
            <a:gsLst>
              <a:gs pos="0">
                <a:srgbClr val="D1E1FF"/>
              </a:gs>
              <a:gs pos="35000">
                <a:srgbClr val="E1EBFF"/>
              </a:gs>
              <a:gs pos="100000">
                <a:srgbClr val="F7FAFF"/>
              </a:gs>
            </a:gsLst>
          </a:gradFill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0" y="472440"/>
            <a:ext cx="8153400" cy="1066800"/>
          </a:xfrm>
        </p:spPr>
        <p:txBody>
          <a:bodyPr/>
          <a:lstStyle/>
          <a:p>
            <a:r>
              <a:rPr lang="en-US" sz="3200" dirty="0" smtClean="0"/>
              <a:t>Equilibrium condition in isolated systems</a:t>
            </a:r>
            <a:endParaRPr lang="en-US" sz="3200" dirty="0"/>
          </a:p>
        </p:txBody>
      </p:sp>
      <p:sp>
        <p:nvSpPr>
          <p:cNvPr id="15" name="Content Placeholder 14"/>
          <p:cNvSpPr>
            <a:spLocks noGrp="1"/>
          </p:cNvSpPr>
          <p:nvPr>
            <p:ph idx="1"/>
          </p:nvPr>
        </p:nvSpPr>
        <p:spPr>
          <a:xfrm>
            <a:off x="457200" y="3309937"/>
            <a:ext cx="8229600" cy="2819400"/>
          </a:xfrm>
        </p:spPr>
        <p:txBody>
          <a:bodyPr/>
          <a:lstStyle/>
          <a:p>
            <a:r>
              <a:rPr lang="en-US" sz="2400" dirty="0" smtClean="0"/>
              <a:t>Probability of parameter </a:t>
            </a:r>
            <a:r>
              <a:rPr lang="en-US" sz="2400" i="1" dirty="0" smtClean="0"/>
              <a:t>y</a:t>
            </a:r>
            <a:r>
              <a:rPr lang="en-US" sz="2400" dirty="0" smtClean="0"/>
              <a:t> taking the value between </a:t>
            </a:r>
            <a:r>
              <a:rPr lang="en-US" sz="2400" i="1" dirty="0" smtClean="0"/>
              <a:t>y</a:t>
            </a:r>
            <a:r>
              <a:rPr lang="en-US" sz="2400" dirty="0" smtClean="0"/>
              <a:t> and </a:t>
            </a:r>
            <a:r>
              <a:rPr lang="en-US" sz="2400" i="1" dirty="0" smtClean="0"/>
              <a:t>y + </a:t>
            </a:r>
            <a:r>
              <a:rPr lang="en-US" sz="2400" i="1" dirty="0" err="1" smtClean="0"/>
              <a:t>dy</a:t>
            </a:r>
            <a:endParaRPr lang="en-US" sz="2400" i="1" dirty="0" smtClean="0"/>
          </a:p>
          <a:p>
            <a:endParaRPr lang="en-US" dirty="0" smtClean="0"/>
          </a:p>
          <a:p>
            <a:r>
              <a:rPr lang="en-US" sz="2400" dirty="0" smtClean="0"/>
              <a:t>If some constraints of an isolated system are removed, the parameters of the system tend to re-adjust themselves in such a way that </a:t>
            </a:r>
            <a:r>
              <a:rPr lang="en-US" sz="2400" i="1" dirty="0" smtClean="0">
                <a:latin typeface="Symbol" pitchFamily="18" charset="2"/>
              </a:rPr>
              <a:t>W</a:t>
            </a:r>
            <a:r>
              <a:rPr lang="en-US" sz="2400" dirty="0" smtClean="0"/>
              <a:t> approaches maximum:</a:t>
            </a:r>
            <a:endParaRPr lang="en-US" sz="2400" dirty="0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838200" y="4195127"/>
          <a:ext cx="1789112" cy="425450"/>
        </p:xfrm>
        <a:graphic>
          <a:graphicData uri="http://schemas.openxmlformats.org/presentationml/2006/ole">
            <p:oleObj spid="_x0000_s23556" name="Equation" r:id="rId4" imgW="850680" imgH="203040" progId="Equation.DSMT4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 bwMode="auto">
          <a:xfrm>
            <a:off x="655320" y="1724906"/>
            <a:ext cx="1371600" cy="1246894"/>
          </a:xfrm>
          <a:prstGeom prst="rect">
            <a:avLst/>
          </a:prstGeom>
          <a:gradFill>
            <a:gsLst>
              <a:gs pos="0">
                <a:srgbClr val="8FB7FF"/>
              </a:gs>
              <a:gs pos="35000">
                <a:srgbClr val="ABC7FF"/>
              </a:gs>
              <a:gs pos="100000">
                <a:srgbClr val="D1E1FF"/>
              </a:gs>
            </a:gsLst>
          </a:gradFill>
          <a:ln w="63500"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685800" y="1724906"/>
            <a:ext cx="2667000" cy="1246894"/>
          </a:xfrm>
          <a:prstGeom prst="rect">
            <a:avLst/>
          </a:prstGeom>
          <a:noFill/>
          <a:ln w="635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29639" y="2144970"/>
            <a:ext cx="88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, V</a:t>
            </a:r>
            <a:r>
              <a:rPr lang="en-US" sz="2000" i="1" baseline="-25000" dirty="0" smtClean="0"/>
              <a:t>1</a:t>
            </a:r>
            <a:endParaRPr lang="en-US" sz="2000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2285999" y="2133600"/>
            <a:ext cx="8839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N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, V</a:t>
            </a:r>
            <a:r>
              <a:rPr lang="en-US" sz="2000" i="1" baseline="-25000" dirty="0" smtClean="0"/>
              <a:t>2</a:t>
            </a:r>
            <a:endParaRPr lang="en-US" sz="2000" i="1" dirty="0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3703321" y="1569720"/>
          <a:ext cx="766854" cy="393192"/>
        </p:xfrm>
        <a:graphic>
          <a:graphicData uri="http://schemas.openxmlformats.org/presentationml/2006/ole">
            <p:oleObj spid="_x0000_s23557" name="Equation" r:id="rId5" imgW="444240" imgH="228600" progId="Equation.DSMT4">
              <p:embed/>
            </p:oleObj>
          </a:graphicData>
        </a:graphic>
      </p:graphicFrame>
      <p:graphicFrame>
        <p:nvGraphicFramePr>
          <p:cNvPr id="23559" name="Object 7"/>
          <p:cNvGraphicFramePr>
            <a:graphicFrameLocks noChangeAspect="1"/>
          </p:cNvGraphicFramePr>
          <p:nvPr/>
        </p:nvGraphicFramePr>
        <p:xfrm>
          <a:off x="822960" y="5821680"/>
          <a:ext cx="3962400" cy="477838"/>
        </p:xfrm>
        <a:graphic>
          <a:graphicData uri="http://schemas.openxmlformats.org/presentationml/2006/ole">
            <p:oleObj spid="_x0000_s23559" name="Equation" r:id="rId6" imgW="1828800" imgH="228600" progId="Equation.DSMT4">
              <p:embed/>
            </p:oleObj>
          </a:graphicData>
        </a:graphic>
      </p:graphicFrame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3651250" y="2057400"/>
          <a:ext cx="1377950" cy="392585"/>
        </p:xfrm>
        <a:graphic>
          <a:graphicData uri="http://schemas.openxmlformats.org/presentationml/2006/ole">
            <p:oleObj spid="_x0000_s23560" name="Equation" r:id="rId7" imgW="799920" imgH="228600" progId="Equation.DSMT4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657600" y="2423160"/>
          <a:ext cx="1752600" cy="694579"/>
        </p:xfrm>
        <a:graphic>
          <a:graphicData uri="http://schemas.openxmlformats.org/presentationml/2006/ole">
            <p:oleObj spid="_x0000_s23561" name="Equation" r:id="rId8" imgW="1079280" imgH="431640" progId="Equation.DSMT4">
              <p:embed/>
            </p:oleObj>
          </a:graphicData>
        </a:graphic>
      </p:graphicFrame>
      <p:pic>
        <p:nvPicPr>
          <p:cNvPr id="23562" name="Picture 10" descr="C:\Users\hjj\Desktop\Untitled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36920" y="1615039"/>
            <a:ext cx="2473325" cy="1524401"/>
          </a:xfrm>
          <a:prstGeom prst="rect">
            <a:avLst/>
          </a:prstGeom>
          <a:noFill/>
        </p:spPr>
      </p:pic>
      <p:graphicFrame>
        <p:nvGraphicFramePr>
          <p:cNvPr id="23563" name="Object 11"/>
          <p:cNvGraphicFramePr>
            <a:graphicFrameLocks noChangeAspect="1"/>
          </p:cNvGraphicFramePr>
          <p:nvPr/>
        </p:nvGraphicFramePr>
        <p:xfrm>
          <a:off x="5257800" y="1524000"/>
          <a:ext cx="596900" cy="407988"/>
        </p:xfrm>
        <a:graphic>
          <a:graphicData uri="http://schemas.openxmlformats.org/presentationml/2006/ole">
            <p:oleObj spid="_x0000_s23563" name="Equation" r:id="rId10" imgW="368280" imgH="253800" progId="Equation.DSMT4">
              <p:embed/>
            </p:oleObj>
          </a:graphicData>
        </a:graphic>
      </p:graphicFrame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8290560" y="3048000"/>
          <a:ext cx="227013" cy="265112"/>
        </p:xfrm>
        <a:graphic>
          <a:graphicData uri="http://schemas.openxmlformats.org/presentationml/2006/ole">
            <p:oleObj spid="_x0000_s23564" name="Equation" r:id="rId11" imgW="1396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Guided Wave Optics</Template>
  <TotalTime>7661</TotalTime>
  <Words>780</Words>
  <Application>Microsoft Office PowerPoint</Application>
  <PresentationFormat>On-screen Show (4:3)</PresentationFormat>
  <Paragraphs>172</Paragraphs>
  <Slides>16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Pixel</vt:lpstr>
      <vt:lpstr>Equation</vt:lpstr>
      <vt:lpstr>MathType 6.0 Equation</vt:lpstr>
      <vt:lpstr>MSEG 803 Equilibria in Material Systems  7: Statistical Interpretation of S</vt:lpstr>
      <vt:lpstr>Thermal interactions: heat transfer</vt:lpstr>
      <vt:lpstr>Mechanical interactions: work</vt:lpstr>
      <vt:lpstr>General interactions</vt:lpstr>
      <vt:lpstr>Example: particle in a box</vt:lpstr>
      <vt:lpstr>Example: ideal gas</vt:lpstr>
      <vt:lpstr>Equilibrium condition in isolated systems</vt:lpstr>
      <vt:lpstr>Equilibrium condition in isolated systems</vt:lpstr>
      <vt:lpstr>Equilibrium condition in isolated systems</vt:lpstr>
      <vt:lpstr>Fluctuations</vt:lpstr>
      <vt:lpstr>Statistical interpretation of entropy</vt:lpstr>
      <vt:lpstr>Thermal equilibrium</vt:lpstr>
      <vt:lpstr>Partition of energy</vt:lpstr>
      <vt:lpstr>Dependence of DOS on external parameters</vt:lpstr>
      <vt:lpstr>The 3rd law of thermodynamics</vt:lpstr>
      <vt:lpstr>Connections between TD and statistical mechanics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MSEG 803 Equilibria in Material Systems</dc:title>
  <dc:creator>hjj</dc:creator>
  <cp:lastModifiedBy>hjj</cp:lastModifiedBy>
  <cp:revision>1116</cp:revision>
  <dcterms:created xsi:type="dcterms:W3CDTF">2006-08-16T00:00:00Z</dcterms:created>
  <dcterms:modified xsi:type="dcterms:W3CDTF">2012-10-11T04:14:50Z</dcterms:modified>
</cp:coreProperties>
</file>