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1" r:id="rId4"/>
    <p:sldId id="259" r:id="rId5"/>
    <p:sldId id="262" r:id="rId6"/>
    <p:sldId id="260" r:id="rId7"/>
    <p:sldId id="263" r:id="rId8"/>
    <p:sldId id="264" r:id="rId9"/>
    <p:sldId id="269" r:id="rId10"/>
    <p:sldId id="265" r:id="rId11"/>
    <p:sldId id="267" r:id="rId12"/>
    <p:sldId id="268" r:id="rId13"/>
    <p:sldId id="270" r:id="rId14"/>
    <p:sldId id="271" r:id="rId15"/>
    <p:sldId id="274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89CC40"/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6" autoAdjust="0"/>
  </p:normalViewPr>
  <p:slideViewPr>
    <p:cSldViewPr>
      <p:cViewPr varScale="1"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local density of states in</a:t>
            </a:r>
            <a:r>
              <a:rPr lang="en-US" baseline="0" dirty="0" smtClean="0"/>
              <a:t> the phase space is infinite in the classical picture (or a constant according to the </a:t>
            </a:r>
            <a:r>
              <a:rPr lang="en-US" baseline="0" dirty="0" err="1" smtClean="0"/>
              <a:t>Liouville</a:t>
            </a:r>
            <a:r>
              <a:rPr lang="en-US" baseline="0" dirty="0" smtClean="0"/>
              <a:t> theorem)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procedures of </a:t>
            </a:r>
            <a:r>
              <a:rPr lang="en-US" smtClean="0"/>
              <a:t>deriving</a:t>
            </a:r>
            <a:r>
              <a:rPr lang="en-US" baseline="0" smtClean="0"/>
              <a:t> omega</a:t>
            </a:r>
            <a:r>
              <a:rPr lang="en-US" smtClean="0"/>
              <a:t>: </a:t>
            </a:r>
            <a:r>
              <a:rPr lang="en-US" dirty="0" smtClean="0"/>
              <a:t>1) write system energy</a:t>
            </a:r>
            <a:r>
              <a:rPr lang="en-US" baseline="0" dirty="0" smtClean="0"/>
              <a:t> as a function of p and q; 2) integrate in phase space over E to </a:t>
            </a:r>
            <a:r>
              <a:rPr lang="en-US" baseline="0" dirty="0" err="1" smtClean="0"/>
              <a:t>E+dE</a:t>
            </a:r>
            <a:r>
              <a:rPr lang="en-US" baseline="0" dirty="0" smtClean="0"/>
              <a:t> to get the number of states (proportional to the phase space volume between E and </a:t>
            </a:r>
            <a:r>
              <a:rPr lang="en-US" baseline="0" dirty="0" err="1" smtClean="0"/>
              <a:t>E+dE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# of coordinates in the phase</a:t>
            </a:r>
            <a:r>
              <a:rPr lang="en-US" baseline="0" dirty="0" smtClean="0"/>
              <a:t> space equals the degrees of freedom of the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particle in a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identical particles interact</a:t>
            </a:r>
            <a:r>
              <a:rPr lang="en-US" baseline="0" dirty="0" smtClean="0"/>
              <a:t> (wave function overlaps), it becomes impossible to distinguish between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Accessible</a:t>
            </a:r>
            <a:r>
              <a:rPr lang="en-US" baseline="0" dirty="0" smtClean="0"/>
              <a:t> states: states that are consistent with the macroscopic constraints; in this case, the states that have the specified energy and volume</a:t>
            </a:r>
            <a:endParaRPr lang="en-US" dirty="0" smtClean="0"/>
          </a:p>
          <a:p>
            <a:r>
              <a:rPr lang="en-US" dirty="0" smtClean="0"/>
              <a:t>2) The postulate can only be verified by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MSEG 803</a:t>
            </a:r>
            <a:br>
              <a:rPr lang="en-US" sz="4400" dirty="0" smtClean="0"/>
            </a:br>
            <a:r>
              <a:rPr lang="en-US" sz="3200" dirty="0" err="1" smtClean="0"/>
              <a:t>Equilibria</a:t>
            </a:r>
            <a:r>
              <a:rPr lang="en-US" sz="3200" dirty="0" smtClean="0"/>
              <a:t> in Material Systems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6: Phase space and microstates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smtClean="0"/>
              <a:t>Prof. Juejun (JJ) Hu</a:t>
            </a:r>
          </a:p>
          <a:p>
            <a:r>
              <a:rPr lang="en-US" sz="2800" dirty="0" smtClean="0"/>
              <a:t>hujuejun@udel.edu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"/>
            <a:ext cx="8229600" cy="1219200"/>
          </a:xfrm>
        </p:spPr>
        <p:txBody>
          <a:bodyPr/>
          <a:lstStyle/>
          <a:p>
            <a:r>
              <a:rPr lang="en-US" dirty="0" smtClean="0"/>
              <a:t>Statistical ensemble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An idealization consisting of a large number of mental copies of a system, considered all at once, each of which represents a possible state that the real system might be in</a:t>
            </a:r>
          </a:p>
          <a:p>
            <a:r>
              <a:rPr lang="en-US" i="1" dirty="0" smtClean="0"/>
              <a:t>Fundamental postulate</a:t>
            </a:r>
            <a:r>
              <a:rPr lang="en-US" dirty="0" smtClean="0"/>
              <a:t>: given an </a:t>
            </a:r>
            <a:r>
              <a:rPr lang="en-US" u="sng" dirty="0" smtClean="0"/>
              <a:t>isolated</a:t>
            </a:r>
            <a:r>
              <a:rPr lang="en-US" dirty="0" smtClean="0"/>
              <a:t> system in equilibrium, it is found with equal probability in each of its accessible microstates (</a:t>
            </a:r>
            <a:r>
              <a:rPr lang="en-US" dirty="0" err="1" smtClean="0"/>
              <a:t>microcanonical</a:t>
            </a:r>
            <a:r>
              <a:rPr lang="en-US" dirty="0" smtClean="0"/>
              <a:t> ensemble)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000" dirty="0" smtClean="0"/>
              <a:t>Example: particle spin in a magnetic field </a:t>
            </a:r>
            <a:r>
              <a:rPr lang="en-US" sz="3000" i="1" dirty="0" smtClean="0"/>
              <a:t>H</a:t>
            </a:r>
            <a:endParaRPr lang="en-US" sz="3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038600"/>
          </a:xfrm>
        </p:spPr>
        <p:txBody>
          <a:bodyPr/>
          <a:lstStyle/>
          <a:p>
            <a:r>
              <a:rPr lang="en-US" sz="2400" dirty="0" smtClean="0"/>
              <a:t>3 particle system, each with spin ½</a:t>
            </a:r>
          </a:p>
          <a:p>
            <a:r>
              <a:rPr lang="en-US" sz="2400" dirty="0" smtClean="0"/>
              <a:t>Spin can be (½) up or down (-½), corresponding to magnetic moment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0</a:t>
            </a:r>
            <a:r>
              <a:rPr lang="en-US" sz="2400" dirty="0" smtClean="0"/>
              <a:t> or </a:t>
            </a:r>
            <a:r>
              <a:rPr lang="en-US" sz="2400" i="1" dirty="0" smtClean="0"/>
              <a:t>- m</a:t>
            </a:r>
            <a:r>
              <a:rPr lang="en-US" sz="2400" i="1" baseline="-25000" dirty="0" smtClean="0"/>
              <a:t>0</a:t>
            </a: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1520" y="2926080"/>
          <a:ext cx="7635240" cy="3337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2540"/>
                <a:gridCol w="1272540"/>
                <a:gridCol w="1272540"/>
                <a:gridCol w="1272540"/>
                <a:gridCol w="1272540"/>
                <a:gridCol w="12725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Particle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Particle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Particle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</a:t>
                      </a:r>
                      <a:r>
                        <a:rPr lang="en-US" i="1" dirty="0" smtClean="0"/>
                        <a:t>M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i="1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-1/2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-1.5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endParaRPr lang="en-US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 </a:t>
                      </a:r>
                      <a:r>
                        <a:rPr lang="en-US" sz="1800" i="1" dirty="0" smtClean="0"/>
                        <a:t>m</a:t>
                      </a:r>
                      <a:r>
                        <a:rPr lang="en-US" sz="1800" i="1" baseline="-25000" dirty="0" smtClean="0"/>
                        <a:t>0</a:t>
                      </a:r>
                      <a:r>
                        <a:rPr lang="en-US" sz="1800" i="1" baseline="0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6720"/>
            <a:ext cx="8229600" cy="1066800"/>
          </a:xfrm>
        </p:spPr>
        <p:txBody>
          <a:bodyPr/>
          <a:lstStyle/>
          <a:p>
            <a:r>
              <a:rPr lang="en-US" sz="3000" dirty="0" smtClean="0"/>
              <a:t>Example: simple 1-D harmonic oscillator</a:t>
            </a:r>
            <a:endParaRPr lang="en-US" sz="3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9720"/>
            <a:ext cx="6858000" cy="3901440"/>
          </a:xfrm>
        </p:spPr>
        <p:txBody>
          <a:bodyPr/>
          <a:lstStyle/>
          <a:p>
            <a:r>
              <a:rPr lang="en-US" sz="2400" dirty="0" smtClean="0"/>
              <a:t>Energy:</a:t>
            </a:r>
          </a:p>
          <a:p>
            <a:endParaRPr lang="en-US" sz="2400" dirty="0" smtClean="0"/>
          </a:p>
          <a:p>
            <a:endParaRPr lang="en-US" sz="1800" dirty="0" smtClean="0"/>
          </a:p>
          <a:p>
            <a:r>
              <a:rPr lang="en-US" sz="2400" dirty="0" smtClean="0"/>
              <a:t>States with an energy between </a:t>
            </a:r>
            <a:r>
              <a:rPr lang="en-US" sz="2400" i="1" dirty="0" smtClean="0"/>
              <a:t>E</a:t>
            </a:r>
            <a:r>
              <a:rPr lang="en-US" sz="2400" dirty="0" smtClean="0"/>
              <a:t> and </a:t>
            </a:r>
            <a:r>
              <a:rPr lang="en-US" sz="2400" i="1" dirty="0" smtClean="0"/>
              <a:t>E + </a:t>
            </a:r>
            <a:r>
              <a:rPr lang="en-US" sz="2400" i="1" dirty="0" err="1" smtClean="0"/>
              <a:t>dE</a:t>
            </a:r>
            <a:r>
              <a:rPr lang="en-US" sz="2400" i="1" dirty="0" smtClean="0"/>
              <a:t> </a:t>
            </a:r>
            <a:r>
              <a:rPr lang="en-US" sz="2400" dirty="0" smtClean="0"/>
              <a:t>fall on an eclipse in the phase space</a:t>
            </a:r>
          </a:p>
          <a:p>
            <a:r>
              <a:rPr lang="en-US" sz="2400" dirty="0" smtClean="0"/>
              <a:t>All of these states are equally accessible</a:t>
            </a:r>
          </a:p>
        </p:txBody>
      </p:sp>
      <p:pic>
        <p:nvPicPr>
          <p:cNvPr id="5" name="Picture 4" descr="Simple_harmonic_oscillat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0" y="1447800"/>
            <a:ext cx="1104900" cy="3419475"/>
          </a:xfrm>
          <a:prstGeom prst="rect">
            <a:avLst/>
          </a:prstGeom>
        </p:spPr>
      </p:pic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2133600" y="1652270"/>
          <a:ext cx="522287" cy="307975"/>
        </p:xfrm>
        <a:graphic>
          <a:graphicData uri="http://schemas.openxmlformats.org/presentationml/2006/ole">
            <p:oleObj spid="_x0000_s208899" name="Equation" r:id="rId4" imgW="279360" imgH="164880" progId="Equation.DSMT4">
              <p:embed/>
            </p:oleObj>
          </a:graphicData>
        </a:graphic>
      </p:graphicFrame>
      <p:graphicFrame>
        <p:nvGraphicFramePr>
          <p:cNvPr id="208901" name="Object 5"/>
          <p:cNvGraphicFramePr>
            <a:graphicFrameLocks noChangeAspect="1"/>
          </p:cNvGraphicFramePr>
          <p:nvPr/>
        </p:nvGraphicFramePr>
        <p:xfrm>
          <a:off x="2856865" y="1463040"/>
          <a:ext cx="663575" cy="733425"/>
        </p:xfrm>
        <a:graphic>
          <a:graphicData uri="http://schemas.openxmlformats.org/presentationml/2006/ole">
            <p:oleObj spid="_x0000_s208901" name="Equation" r:id="rId5" imgW="355320" imgH="393480" progId="Equation.DSMT4">
              <p:embed/>
            </p:oleObj>
          </a:graphicData>
        </a:graphic>
      </p:graphicFrame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3707447" y="1706880"/>
          <a:ext cx="261938" cy="260350"/>
        </p:xfrm>
        <a:graphic>
          <a:graphicData uri="http://schemas.openxmlformats.org/presentationml/2006/ole">
            <p:oleObj spid="_x0000_s208902" name="Equation" r:id="rId6" imgW="139680" imgH="139680" progId="Equation.DSMT4">
              <p:embed/>
            </p:oleObj>
          </a:graphicData>
        </a:graphic>
      </p:graphicFrame>
      <p:graphicFrame>
        <p:nvGraphicFramePr>
          <p:cNvPr id="208903" name="Object 7"/>
          <p:cNvGraphicFramePr>
            <a:graphicFrameLocks noChangeAspect="1"/>
          </p:cNvGraphicFramePr>
          <p:nvPr/>
        </p:nvGraphicFramePr>
        <p:xfrm>
          <a:off x="4252278" y="1417320"/>
          <a:ext cx="661987" cy="779463"/>
        </p:xfrm>
        <a:graphic>
          <a:graphicData uri="http://schemas.openxmlformats.org/presentationml/2006/ole">
            <p:oleObj spid="_x0000_s208903" name="Equation" r:id="rId7" imgW="355320" imgH="419040" progId="Equation.DSMT4">
              <p:embed/>
            </p:oleObj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>
            <a:off x="4145280" y="2331720"/>
            <a:ext cx="8382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743200" y="2331720"/>
            <a:ext cx="8382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947160" y="2377440"/>
            <a:ext cx="1235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Kinetic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5080" y="2377440"/>
            <a:ext cx="1235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Potential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8534400" y="3048000"/>
            <a:ext cx="0" cy="914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8576846" y="3657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x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690646" y="547116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x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505658" y="41300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p</a:t>
            </a:r>
            <a:endParaRPr lang="en-US" dirty="0"/>
          </a:p>
        </p:txBody>
      </p:sp>
      <p:sp>
        <p:nvSpPr>
          <p:cNvPr id="28" name="Donut 27"/>
          <p:cNvSpPr/>
          <p:nvPr/>
        </p:nvSpPr>
        <p:spPr bwMode="auto">
          <a:xfrm>
            <a:off x="1151692" y="4684990"/>
            <a:ext cx="3352800" cy="1524000"/>
          </a:xfrm>
          <a:prstGeom prst="donut">
            <a:avLst>
              <a:gd name="adj" fmla="val 7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 flipV="1">
            <a:off x="1779806" y="4963775"/>
            <a:ext cx="76200" cy="35052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3126" y="4567535"/>
            <a:ext cx="76200" cy="3048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819858" y="49530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E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85446" y="4197905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E + </a:t>
            </a:r>
            <a:r>
              <a:rPr lang="en-US" sz="2000" i="1" dirty="0" err="1" smtClean="0"/>
              <a:t>dE</a:t>
            </a:r>
            <a:endParaRPr lang="en-US" sz="2000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166646" y="4541520"/>
            <a:ext cx="0" cy="18288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258086" y="4541520"/>
            <a:ext cx="0" cy="18288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983766" y="413004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solidFill>
                  <a:srgbClr val="FF0000"/>
                </a:solidFill>
              </a:rPr>
              <a:t>dx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49282" y="48006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</a:t>
            </a:r>
            <a:r>
              <a:rPr lang="en-US" sz="2000" baseline="-25000" dirty="0" smtClean="0">
                <a:solidFill>
                  <a:srgbClr val="006600"/>
                </a:solidFill>
              </a:rPr>
              <a:t>1</a:t>
            </a: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42846" y="56196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</a:t>
            </a:r>
            <a:r>
              <a:rPr lang="en-US" sz="2000" baseline="-25000" dirty="0" smtClean="0">
                <a:solidFill>
                  <a:srgbClr val="006600"/>
                </a:solidFill>
              </a:rPr>
              <a:t>2</a:t>
            </a:r>
            <a:endParaRPr lang="en-US" sz="2000" dirty="0">
              <a:solidFill>
                <a:srgbClr val="0066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956846" y="5471160"/>
            <a:ext cx="3962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849880" y="4434840"/>
            <a:ext cx="0" cy="1981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pSp>
        <p:nvGrpSpPr>
          <p:cNvPr id="55" name="Group 54"/>
          <p:cNvGrpSpPr/>
          <p:nvPr/>
        </p:nvGrpSpPr>
        <p:grpSpPr>
          <a:xfrm>
            <a:off x="4235072" y="4145280"/>
            <a:ext cx="4649848" cy="2286000"/>
            <a:chOff x="4235072" y="4145280"/>
            <a:chExt cx="4649848" cy="2286000"/>
          </a:xfrm>
        </p:grpSpPr>
        <p:cxnSp>
          <p:nvCxnSpPr>
            <p:cNvPr id="40" name="Straight Connector 39"/>
            <p:cNvCxnSpPr/>
            <p:nvPr/>
          </p:nvCxnSpPr>
          <p:spPr bwMode="auto">
            <a:xfrm>
              <a:off x="4401086" y="4541520"/>
              <a:ext cx="0" cy="182880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4492526" y="4541520"/>
              <a:ext cx="0" cy="182880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235072" y="4145280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err="1" smtClean="0">
                  <a:solidFill>
                    <a:srgbClr val="FF0000"/>
                  </a:solidFill>
                </a:rPr>
                <a:t>dx</a:t>
              </a:r>
              <a:endParaRPr lang="en-US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55920" y="5107841"/>
              <a:ext cx="3429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Area 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r>
                <a:rPr lang="en-US" sz="2000" dirty="0" smtClean="0"/>
                <a:t> is larger than </a:t>
              </a:r>
              <a:r>
                <a:rPr lang="en-US" sz="2000" dirty="0" smtClean="0">
                  <a:solidFill>
                    <a:srgbClr val="006600"/>
                  </a:solidFill>
                </a:rPr>
                <a:t>B</a:t>
              </a:r>
              <a:r>
                <a:rPr lang="en-US" sz="2000" baseline="-25000" dirty="0" smtClean="0">
                  <a:solidFill>
                    <a:srgbClr val="006600"/>
                  </a:solidFill>
                </a:rPr>
                <a:t>1</a:t>
              </a:r>
              <a:r>
                <a:rPr lang="en-US" sz="2000" dirty="0" smtClean="0"/>
                <a:t> and </a:t>
              </a:r>
              <a:r>
                <a:rPr lang="en-US" sz="2000" dirty="0" smtClean="0">
                  <a:solidFill>
                    <a:srgbClr val="006600"/>
                  </a:solidFill>
                </a:rPr>
                <a:t>B</a:t>
              </a:r>
              <a:r>
                <a:rPr lang="en-US" sz="2000" baseline="-25000" dirty="0" smtClean="0">
                  <a:solidFill>
                    <a:srgbClr val="006600"/>
                  </a:solidFill>
                </a:rPr>
                <a:t>2</a:t>
              </a:r>
              <a:r>
                <a:rPr lang="en-US" sz="2000" dirty="0" smtClean="0"/>
                <a:t> combined: the system is more likely to be found in the states within area 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54460" y="5071218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4396154" y="5174901"/>
              <a:ext cx="109728" cy="537587"/>
            </a:xfrm>
            <a:custGeom>
              <a:avLst/>
              <a:gdLst>
                <a:gd name="connsiteX0" fmla="*/ 0 w 115556"/>
                <a:gd name="connsiteY0" fmla="*/ 0 h 537587"/>
                <a:gd name="connsiteX1" fmla="*/ 35169 w 115556"/>
                <a:gd name="connsiteY1" fmla="*/ 40194 h 537587"/>
                <a:gd name="connsiteX2" fmla="*/ 85411 w 115556"/>
                <a:gd name="connsiteY2" fmla="*/ 115556 h 537587"/>
                <a:gd name="connsiteX3" fmla="*/ 115556 w 115556"/>
                <a:gd name="connsiteY3" fmla="*/ 221064 h 537587"/>
                <a:gd name="connsiteX4" fmla="*/ 115556 w 115556"/>
                <a:gd name="connsiteY4" fmla="*/ 281354 h 537587"/>
                <a:gd name="connsiteX5" fmla="*/ 100483 w 115556"/>
                <a:gd name="connsiteY5" fmla="*/ 376813 h 537587"/>
                <a:gd name="connsiteX6" fmla="*/ 75362 w 115556"/>
                <a:gd name="connsiteY6" fmla="*/ 442128 h 537587"/>
                <a:gd name="connsiteX7" fmla="*/ 45217 w 115556"/>
                <a:gd name="connsiteY7" fmla="*/ 497394 h 537587"/>
                <a:gd name="connsiteX8" fmla="*/ 5024 w 115556"/>
                <a:gd name="connsiteY8" fmla="*/ 537587 h 537587"/>
                <a:gd name="connsiteX9" fmla="*/ 0 w 115556"/>
                <a:gd name="connsiteY9" fmla="*/ 0 h 537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5556" h="537587">
                  <a:moveTo>
                    <a:pt x="0" y="0"/>
                  </a:moveTo>
                  <a:lnTo>
                    <a:pt x="35169" y="40194"/>
                  </a:lnTo>
                  <a:lnTo>
                    <a:pt x="85411" y="115556"/>
                  </a:lnTo>
                  <a:lnTo>
                    <a:pt x="115556" y="221064"/>
                  </a:lnTo>
                  <a:lnTo>
                    <a:pt x="115556" y="281354"/>
                  </a:lnTo>
                  <a:lnTo>
                    <a:pt x="100483" y="376813"/>
                  </a:lnTo>
                  <a:lnTo>
                    <a:pt x="75362" y="442128"/>
                  </a:lnTo>
                  <a:lnTo>
                    <a:pt x="45217" y="497394"/>
                  </a:lnTo>
                  <a:lnTo>
                    <a:pt x="5024" y="537587"/>
                  </a:lnTo>
                  <a:cubicBezTo>
                    <a:pt x="3349" y="358391"/>
                    <a:pt x="1675" y="179196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8" name="Freeform 47"/>
          <p:cNvSpPr/>
          <p:nvPr/>
        </p:nvSpPr>
        <p:spPr bwMode="auto">
          <a:xfrm>
            <a:off x="3160207" y="4692580"/>
            <a:ext cx="100483" cy="128016"/>
          </a:xfrm>
          <a:custGeom>
            <a:avLst/>
            <a:gdLst>
              <a:gd name="connsiteX0" fmla="*/ 0 w 100483"/>
              <a:gd name="connsiteY0" fmla="*/ 0 h 120580"/>
              <a:gd name="connsiteX1" fmla="*/ 100483 w 100483"/>
              <a:gd name="connsiteY1" fmla="*/ 20097 h 120580"/>
              <a:gd name="connsiteX2" fmla="*/ 100483 w 100483"/>
              <a:gd name="connsiteY2" fmla="*/ 120580 h 120580"/>
              <a:gd name="connsiteX3" fmla="*/ 5024 w 100483"/>
              <a:gd name="connsiteY3" fmla="*/ 110532 h 120580"/>
              <a:gd name="connsiteX4" fmla="*/ 0 w 100483"/>
              <a:gd name="connsiteY4" fmla="*/ 0 h 12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483" h="120580">
                <a:moveTo>
                  <a:pt x="0" y="0"/>
                </a:moveTo>
                <a:lnTo>
                  <a:pt x="100483" y="20097"/>
                </a:lnTo>
                <a:lnTo>
                  <a:pt x="100483" y="120580"/>
                </a:lnTo>
                <a:lnTo>
                  <a:pt x="5024" y="110532"/>
                </a:lnTo>
                <a:lnTo>
                  <a:pt x="0" y="0"/>
                </a:lnTo>
                <a:close/>
              </a:path>
            </a:pathLst>
          </a:cu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Freeform 53"/>
          <p:cNvSpPr/>
          <p:nvPr/>
        </p:nvSpPr>
        <p:spPr bwMode="auto">
          <a:xfrm>
            <a:off x="3165231" y="6079253"/>
            <a:ext cx="90435" cy="120580"/>
          </a:xfrm>
          <a:custGeom>
            <a:avLst/>
            <a:gdLst>
              <a:gd name="connsiteX0" fmla="*/ 0 w 90435"/>
              <a:gd name="connsiteY0" fmla="*/ 5024 h 120580"/>
              <a:gd name="connsiteX1" fmla="*/ 90435 w 90435"/>
              <a:gd name="connsiteY1" fmla="*/ 0 h 120580"/>
              <a:gd name="connsiteX2" fmla="*/ 90435 w 90435"/>
              <a:gd name="connsiteY2" fmla="*/ 105507 h 120580"/>
              <a:gd name="connsiteX3" fmla="*/ 0 w 90435"/>
              <a:gd name="connsiteY3" fmla="*/ 120580 h 120580"/>
              <a:gd name="connsiteX4" fmla="*/ 0 w 90435"/>
              <a:gd name="connsiteY4" fmla="*/ 5024 h 12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35" h="120580">
                <a:moveTo>
                  <a:pt x="0" y="5024"/>
                </a:moveTo>
                <a:lnTo>
                  <a:pt x="90435" y="0"/>
                </a:lnTo>
                <a:lnTo>
                  <a:pt x="90435" y="105507"/>
                </a:lnTo>
                <a:lnTo>
                  <a:pt x="0" y="120580"/>
                </a:lnTo>
                <a:lnTo>
                  <a:pt x="0" y="5024"/>
                </a:lnTo>
                <a:close/>
              </a:path>
            </a:pathLst>
          </a:cu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1295400"/>
          </a:xfrm>
        </p:spPr>
        <p:txBody>
          <a:bodyPr/>
          <a:lstStyle/>
          <a:p>
            <a:r>
              <a:rPr lang="en-US" sz="3000" dirty="0" smtClean="0"/>
              <a:t>Relating macroscopic properties with probability distribution of microscopic states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35"/>
            <a:ext cx="8229600" cy="4038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Probability of finding the system in states with the desired property (in a </a:t>
            </a:r>
            <a:r>
              <a:rPr lang="en-US" sz="2400" dirty="0" err="1" smtClean="0"/>
              <a:t>microcanonical</a:t>
            </a:r>
            <a:r>
              <a:rPr lang="en-US" sz="2400" dirty="0" smtClean="0"/>
              <a:t> ensemble):</a:t>
            </a:r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Macroscopic parameter </a:t>
            </a:r>
            <a:r>
              <a:rPr lang="en-US" sz="2400" i="1" dirty="0" smtClean="0"/>
              <a:t>X</a:t>
            </a:r>
            <a:r>
              <a:rPr lang="en-US" sz="2400" dirty="0" smtClean="0"/>
              <a:t> is calculated by integration of summation over the entire phase space:</a:t>
            </a:r>
            <a:endParaRPr lang="en-US" sz="2400" dirty="0"/>
          </a:p>
        </p:txBody>
      </p:sp>
      <p:graphicFrame>
        <p:nvGraphicFramePr>
          <p:cNvPr id="210946" name="Object 2"/>
          <p:cNvGraphicFramePr>
            <a:graphicFrameLocks noChangeAspect="1"/>
          </p:cNvGraphicFramePr>
          <p:nvPr/>
        </p:nvGraphicFramePr>
        <p:xfrm>
          <a:off x="850900" y="2840673"/>
          <a:ext cx="1739900" cy="814387"/>
        </p:xfrm>
        <a:graphic>
          <a:graphicData uri="http://schemas.openxmlformats.org/presentationml/2006/ole">
            <p:oleObj spid="_x0000_s210946" name="Equation" r:id="rId3" imgW="838080" imgH="393480" progId="Equation.DSMT4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2926080" y="3273365"/>
            <a:ext cx="54864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667000" y="3303845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Total number of states </a:t>
            </a:r>
            <a:r>
              <a:rPr lang="en-US" sz="2000" dirty="0" smtClean="0">
                <a:solidFill>
                  <a:srgbClr val="0000FF"/>
                </a:solidFill>
              </a:rPr>
              <a:t>(systems in the ensemble)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3680" y="2816165"/>
            <a:ext cx="57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# of states </a:t>
            </a:r>
            <a:r>
              <a:rPr lang="en-US" sz="2000" dirty="0" smtClean="0">
                <a:solidFill>
                  <a:srgbClr val="0000FF"/>
                </a:solidFill>
              </a:rPr>
              <a:t>(systems) </a:t>
            </a:r>
            <a:r>
              <a:rPr lang="en-US" sz="2000" dirty="0" smtClean="0">
                <a:solidFill>
                  <a:srgbClr val="FF0000"/>
                </a:solidFill>
              </a:rPr>
              <a:t>with the desired property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210947" name="Object 3"/>
          <p:cNvGraphicFramePr>
            <a:graphicFrameLocks noChangeAspect="1"/>
          </p:cNvGraphicFramePr>
          <p:nvPr/>
        </p:nvGraphicFramePr>
        <p:xfrm>
          <a:off x="849947" y="4801235"/>
          <a:ext cx="2030413" cy="577850"/>
        </p:xfrm>
        <a:graphic>
          <a:graphicData uri="http://schemas.openxmlformats.org/presentationml/2006/ole">
            <p:oleObj spid="_x0000_s210947" name="Equation" r:id="rId4" imgW="977760" imgH="279360" progId="Equation.DSMT4">
              <p:embed/>
            </p:oleObj>
          </a:graphicData>
        </a:graphic>
      </p:graphicFrame>
      <p:graphicFrame>
        <p:nvGraphicFramePr>
          <p:cNvPr id="210948" name="Object 4"/>
          <p:cNvGraphicFramePr>
            <a:graphicFrameLocks noChangeAspect="1"/>
          </p:cNvGraphicFramePr>
          <p:nvPr/>
        </p:nvGraphicFramePr>
        <p:xfrm>
          <a:off x="831850" y="5606098"/>
          <a:ext cx="2216150" cy="550862"/>
        </p:xfrm>
        <a:graphic>
          <a:graphicData uri="http://schemas.openxmlformats.org/presentationml/2006/ole">
            <p:oleObj spid="_x0000_s210948" name="Equation" r:id="rId5" imgW="1066680" imgH="2664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52800" y="484249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Classical: continuous phase space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52800" y="565021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Quantum: quantized phase space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sz="3200" dirty="0" smtClean="0"/>
              <a:t>Density of states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9240"/>
            <a:ext cx="8001000" cy="4038600"/>
          </a:xfrm>
        </p:spPr>
        <p:txBody>
          <a:bodyPr/>
          <a:lstStyle/>
          <a:p>
            <a:r>
              <a:rPr lang="en-US" sz="2400" dirty="0" smtClean="0"/>
              <a:t>         : number of states having energy between </a:t>
            </a:r>
            <a:r>
              <a:rPr lang="en-US" sz="2400" i="1" dirty="0" smtClean="0"/>
              <a:t>E</a:t>
            </a:r>
            <a:r>
              <a:rPr lang="en-US" sz="2400" dirty="0" smtClean="0"/>
              <a:t> and </a:t>
            </a:r>
            <a:r>
              <a:rPr lang="en-US" sz="2400" i="1" dirty="0" smtClean="0"/>
              <a:t>E + </a:t>
            </a:r>
            <a:r>
              <a:rPr lang="en-US" sz="2400" i="1" dirty="0" err="1" smtClean="0"/>
              <a:t>dE</a:t>
            </a:r>
            <a:endParaRPr lang="en-US" sz="2400" i="1" dirty="0" smtClean="0"/>
          </a:p>
          <a:p>
            <a:r>
              <a:rPr lang="en-US" sz="2400" dirty="0" smtClean="0"/>
              <a:t>         : number of states having energy less than </a:t>
            </a:r>
            <a:r>
              <a:rPr lang="en-US" sz="2400" i="1" dirty="0" smtClean="0"/>
              <a:t>E</a:t>
            </a:r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sz="2400" dirty="0" smtClean="0"/>
              <a:t>For a system with </a:t>
            </a:r>
            <a:r>
              <a:rPr lang="en-US" sz="2400" i="1" dirty="0" smtClean="0"/>
              <a:t>f</a:t>
            </a:r>
            <a:r>
              <a:rPr lang="en-US" sz="2400" dirty="0" smtClean="0"/>
              <a:t> degrees of freedom</a:t>
            </a:r>
          </a:p>
        </p:txBody>
      </p:sp>
      <p:graphicFrame>
        <p:nvGraphicFramePr>
          <p:cNvPr id="211970" name="Object 2"/>
          <p:cNvGraphicFramePr>
            <a:graphicFrameLocks noChangeAspect="1"/>
          </p:cNvGraphicFramePr>
          <p:nvPr/>
        </p:nvGraphicFramePr>
        <p:xfrm>
          <a:off x="838200" y="1576388"/>
          <a:ext cx="817562" cy="420687"/>
        </p:xfrm>
        <a:graphic>
          <a:graphicData uri="http://schemas.openxmlformats.org/presentationml/2006/ole">
            <p:oleObj spid="_x0000_s211970" name="Equation" r:id="rId4" imgW="393480" imgH="203040" progId="Equation.DSMT4">
              <p:embed/>
            </p:oleObj>
          </a:graphicData>
        </a:graphic>
      </p:graphicFrame>
      <p:graphicFrame>
        <p:nvGraphicFramePr>
          <p:cNvPr id="211971" name="Object 3"/>
          <p:cNvGraphicFramePr>
            <a:graphicFrameLocks noChangeAspect="1"/>
          </p:cNvGraphicFramePr>
          <p:nvPr/>
        </p:nvGraphicFramePr>
        <p:xfrm>
          <a:off x="865505" y="2413953"/>
          <a:ext cx="790575" cy="420687"/>
        </p:xfrm>
        <a:graphic>
          <a:graphicData uri="http://schemas.openxmlformats.org/presentationml/2006/ole">
            <p:oleObj spid="_x0000_s211971" name="Equation" r:id="rId5" imgW="380880" imgH="203040" progId="Equation.DSMT4">
              <p:embed/>
            </p:oleObj>
          </a:graphicData>
        </a:graphic>
      </p:graphicFrame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838200" y="2833688"/>
          <a:ext cx="4979987" cy="869950"/>
        </p:xfrm>
        <a:graphic>
          <a:graphicData uri="http://schemas.openxmlformats.org/presentationml/2006/ole">
            <p:oleObj spid="_x0000_s211972" name="Equation" r:id="rId6" imgW="2463480" imgH="431640" progId="Equation.DSMT4">
              <p:embed/>
            </p:oleObj>
          </a:graphicData>
        </a:graphic>
      </p:graphicFrame>
      <p:graphicFrame>
        <p:nvGraphicFramePr>
          <p:cNvPr id="211975" name="Object 7"/>
          <p:cNvGraphicFramePr>
            <a:graphicFrameLocks noChangeAspect="1"/>
          </p:cNvGraphicFramePr>
          <p:nvPr/>
        </p:nvGraphicFramePr>
        <p:xfrm>
          <a:off x="853440" y="4148138"/>
          <a:ext cx="3302000" cy="785812"/>
        </p:xfrm>
        <a:graphic>
          <a:graphicData uri="http://schemas.openxmlformats.org/presentationml/2006/ole">
            <p:oleObj spid="_x0000_s211975" name="Equation" r:id="rId7" imgW="1650960" imgH="393480" progId="Equation.DSMT4">
              <p:embed/>
            </p:oleObj>
          </a:graphicData>
        </a:graphic>
      </p:graphicFrame>
      <p:graphicFrame>
        <p:nvGraphicFramePr>
          <p:cNvPr id="211976" name="Object 8"/>
          <p:cNvGraphicFramePr>
            <a:graphicFrameLocks noChangeAspect="1"/>
          </p:cNvGraphicFramePr>
          <p:nvPr/>
        </p:nvGraphicFramePr>
        <p:xfrm>
          <a:off x="879475" y="4986020"/>
          <a:ext cx="2473325" cy="846138"/>
        </p:xfrm>
        <a:graphic>
          <a:graphicData uri="http://schemas.openxmlformats.org/presentationml/2006/ole">
            <p:oleObj spid="_x0000_s211976" name="Equation" r:id="rId8" imgW="1257120" imgH="4316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77240" y="59391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Density of states (DOS):</a:t>
            </a:r>
            <a:endParaRPr lang="en-US" sz="2400" dirty="0"/>
          </a:p>
        </p:txBody>
      </p:sp>
      <p:graphicFrame>
        <p:nvGraphicFramePr>
          <p:cNvPr id="211977" name="Object 9"/>
          <p:cNvGraphicFramePr>
            <a:graphicFrameLocks noChangeAspect="1"/>
          </p:cNvGraphicFramePr>
          <p:nvPr/>
        </p:nvGraphicFramePr>
        <p:xfrm>
          <a:off x="4251961" y="5792470"/>
          <a:ext cx="2057400" cy="774924"/>
        </p:xfrm>
        <a:graphic>
          <a:graphicData uri="http://schemas.openxmlformats.org/presentationml/2006/ole">
            <p:oleObj spid="_x0000_s211977" name="Equation" r:id="rId9" imgW="1041120" imgH="393480" progId="Equation.DSMT4">
              <p:embed/>
            </p:oleObj>
          </a:graphicData>
        </a:graphic>
      </p:graphicFrame>
      <p:graphicFrame>
        <p:nvGraphicFramePr>
          <p:cNvPr id="211978" name="Object 10"/>
          <p:cNvGraphicFramePr>
            <a:graphicFrameLocks noChangeAspect="1"/>
          </p:cNvGraphicFramePr>
          <p:nvPr/>
        </p:nvGraphicFramePr>
        <p:xfrm>
          <a:off x="3886200" y="5035550"/>
          <a:ext cx="3095625" cy="769938"/>
        </p:xfrm>
        <a:graphic>
          <a:graphicData uri="http://schemas.openxmlformats.org/presentationml/2006/ole">
            <p:oleObj spid="_x0000_s211978" name="Equation" r:id="rId10" imgW="1574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000" dirty="0" smtClean="0"/>
              <a:t>Example: particles in a box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838200"/>
          </a:xfrm>
        </p:spPr>
        <p:txBody>
          <a:bodyPr/>
          <a:lstStyle/>
          <a:p>
            <a:r>
              <a:rPr lang="en-US" sz="2400" dirty="0" smtClean="0"/>
              <a:t>1-D case:</a:t>
            </a:r>
          </a:p>
        </p:txBody>
      </p:sp>
      <p:graphicFrame>
        <p:nvGraphicFramePr>
          <p:cNvPr id="215042" name="Object 2"/>
          <p:cNvGraphicFramePr>
            <a:graphicFrameLocks noChangeAspect="1"/>
          </p:cNvGraphicFramePr>
          <p:nvPr/>
        </p:nvGraphicFramePr>
        <p:xfrm>
          <a:off x="2286000" y="1439228"/>
          <a:ext cx="2819400" cy="970688"/>
        </p:xfrm>
        <a:graphic>
          <a:graphicData uri="http://schemas.openxmlformats.org/presentationml/2006/ole">
            <p:oleObj spid="_x0000_s215042" name="Equation" r:id="rId4" imgW="1473120" imgH="507960" progId="Equation.DSMT4">
              <p:embed/>
            </p:oleObj>
          </a:graphicData>
        </a:graphic>
      </p:graphicFrame>
      <p:graphicFrame>
        <p:nvGraphicFramePr>
          <p:cNvPr id="215043" name="Object 3"/>
          <p:cNvGraphicFramePr>
            <a:graphicFrameLocks noChangeAspect="1"/>
          </p:cNvGraphicFramePr>
          <p:nvPr/>
        </p:nvGraphicFramePr>
        <p:xfrm>
          <a:off x="7350760" y="1722438"/>
          <a:ext cx="1320800" cy="404812"/>
        </p:xfrm>
        <a:graphic>
          <a:graphicData uri="http://schemas.openxmlformats.org/presentationml/2006/ole">
            <p:oleObj spid="_x0000_s215043" name="Equation" r:id="rId5" imgW="660240" imgH="203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1676400"/>
            <a:ext cx="204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# of particles: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" y="2667000"/>
          <a:ext cx="4206248" cy="3688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25781"/>
                <a:gridCol w="525781"/>
                <a:gridCol w="525781"/>
                <a:gridCol w="525781"/>
                <a:gridCol w="525781"/>
                <a:gridCol w="525781"/>
                <a:gridCol w="525781"/>
                <a:gridCol w="525781"/>
              </a:tblGrid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4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5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 6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E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</a:t>
                      </a:r>
                      <a:endParaRPr lang="en-US" sz="1600" i="1" dirty="0" smtClean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anchor="ctr"/>
                </a:tc>
              </a:tr>
              <a:tr h="26429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anchor="ctr"/>
                </a:tc>
              </a:tr>
              <a:tr h="28832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5044" name="Object 4"/>
          <p:cNvGraphicFramePr>
            <a:graphicFrameLocks noChangeAspect="1"/>
          </p:cNvGraphicFramePr>
          <p:nvPr/>
        </p:nvGraphicFramePr>
        <p:xfrm>
          <a:off x="5273040" y="2553653"/>
          <a:ext cx="3422650" cy="814387"/>
        </p:xfrm>
        <a:graphic>
          <a:graphicData uri="http://schemas.openxmlformats.org/presentationml/2006/ole">
            <p:oleObj spid="_x0000_s215044" name="Equation" r:id="rId6" imgW="1650960" imgH="393480" progId="Equation.DSMT4">
              <p:embed/>
            </p:oleObj>
          </a:graphicData>
        </a:graphic>
      </p:graphicFrame>
      <p:graphicFrame>
        <p:nvGraphicFramePr>
          <p:cNvPr id="215045" name="Object 5"/>
          <p:cNvGraphicFramePr>
            <a:graphicFrameLocks noChangeAspect="1"/>
          </p:cNvGraphicFramePr>
          <p:nvPr/>
        </p:nvGraphicFramePr>
        <p:xfrm>
          <a:off x="5257800" y="3530600"/>
          <a:ext cx="2612402" cy="736600"/>
        </p:xfrm>
        <a:graphic>
          <a:graphicData uri="http://schemas.openxmlformats.org/presentationml/2006/ole">
            <p:oleObj spid="_x0000_s215045" name="Equation" r:id="rId7" imgW="1168200" imgH="3301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62600" y="4724400"/>
            <a:ext cx="2667000" cy="1292662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lIns="182880" tIns="91440" bIns="91440" rtlCol="0">
            <a:spAutoFit/>
          </a:bodyPr>
          <a:lstStyle/>
          <a:p>
            <a:r>
              <a:rPr lang="en-US" sz="2400" dirty="0" smtClean="0"/>
              <a:t>Density of states increases rapidly with energy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sz="3200" dirty="0" smtClean="0"/>
              <a:t>Example: classical ideal gas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57600"/>
          </a:xfrm>
        </p:spPr>
        <p:txBody>
          <a:bodyPr/>
          <a:lstStyle/>
          <a:p>
            <a:r>
              <a:rPr lang="en-US" sz="2400" dirty="0" smtClean="0"/>
              <a:t>Consider monatomic gas:</a:t>
            </a:r>
          </a:p>
          <a:p>
            <a:r>
              <a:rPr lang="en-US" sz="2400" dirty="0" smtClean="0"/>
              <a:t>Ideal gas consists of non-interacting particles:</a:t>
            </a:r>
            <a:endParaRPr lang="en-US" sz="2400" dirty="0"/>
          </a:p>
        </p:txBody>
      </p:sp>
      <p:graphicFrame>
        <p:nvGraphicFramePr>
          <p:cNvPr id="212994" name="Object 2"/>
          <p:cNvGraphicFramePr>
            <a:graphicFrameLocks noChangeAspect="1"/>
          </p:cNvGraphicFramePr>
          <p:nvPr/>
        </p:nvGraphicFramePr>
        <p:xfrm>
          <a:off x="482600" y="1570673"/>
          <a:ext cx="3860800" cy="563562"/>
        </p:xfrm>
        <a:graphic>
          <a:graphicData uri="http://schemas.openxmlformats.org/presentationml/2006/ole">
            <p:oleObj spid="_x0000_s212994" name="Equation" r:id="rId4" imgW="1650960" imgH="241200" progId="Equation.DSMT4">
              <p:embed/>
            </p:oleObj>
          </a:graphicData>
        </a:graphic>
      </p:graphicFrame>
      <p:graphicFrame>
        <p:nvGraphicFramePr>
          <p:cNvPr id="212995" name="Object 3"/>
          <p:cNvGraphicFramePr>
            <a:graphicFrameLocks noChangeAspect="1"/>
          </p:cNvGraphicFramePr>
          <p:nvPr/>
        </p:nvGraphicFramePr>
        <p:xfrm>
          <a:off x="4419600" y="2194560"/>
          <a:ext cx="1308100" cy="534987"/>
        </p:xfrm>
        <a:graphic>
          <a:graphicData uri="http://schemas.openxmlformats.org/presentationml/2006/ole">
            <p:oleObj spid="_x0000_s212995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12996" name="Object 4"/>
          <p:cNvGraphicFramePr>
            <a:graphicFrameLocks noChangeAspect="1"/>
          </p:cNvGraphicFramePr>
          <p:nvPr/>
        </p:nvGraphicFramePr>
        <p:xfrm>
          <a:off x="7113270" y="2636520"/>
          <a:ext cx="1695450" cy="563562"/>
        </p:xfrm>
        <a:graphic>
          <a:graphicData uri="http://schemas.openxmlformats.org/presentationml/2006/ole">
            <p:oleObj spid="_x0000_s212996" name="Equation" r:id="rId6" imgW="723600" imgH="241200" progId="Equation.DSMT4">
              <p:embed/>
            </p:oleObj>
          </a:graphicData>
        </a:graphic>
      </p:graphicFrame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502921" y="3124200"/>
          <a:ext cx="5516879" cy="1016267"/>
        </p:xfrm>
        <a:graphic>
          <a:graphicData uri="http://schemas.openxmlformats.org/presentationml/2006/ole">
            <p:oleObj spid="_x0000_s212997" name="Equation" r:id="rId7" imgW="2476440" imgH="457200" progId="Equation.DSMT4">
              <p:embed/>
            </p:oleObj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867400" y="4953000"/>
            <a:ext cx="2743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7239000" y="3657600"/>
            <a:ext cx="0" cy="2514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8305800" y="498348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</a:rPr>
              <a:t>x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299960" y="34290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</a:rPr>
              <a:t>y</a:t>
            </a:r>
            <a:endParaRPr lang="en-US" dirty="0"/>
          </a:p>
        </p:txBody>
      </p:sp>
      <p:sp>
        <p:nvSpPr>
          <p:cNvPr id="21" name="Donut 20"/>
          <p:cNvSpPr/>
          <p:nvPr/>
        </p:nvSpPr>
        <p:spPr bwMode="auto">
          <a:xfrm>
            <a:off x="6324600" y="4038600"/>
            <a:ext cx="1828800" cy="1828800"/>
          </a:xfrm>
          <a:prstGeom prst="donut">
            <a:avLst>
              <a:gd name="adj" fmla="val 42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7239000" y="4267200"/>
            <a:ext cx="45720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7467600" y="446085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sz="3200" dirty="0" smtClean="0"/>
              <a:t>Example: classical ideal gas (cont’d)</a:t>
            </a:r>
            <a:endParaRPr lang="en-US" sz="3200" dirty="0"/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533401" y="1483093"/>
          <a:ext cx="5516879" cy="1016267"/>
        </p:xfrm>
        <a:graphic>
          <a:graphicData uri="http://schemas.openxmlformats.org/presentationml/2006/ole">
            <p:oleObj spid="_x0000_s214021" name="Equation" r:id="rId3" imgW="2476440" imgH="457200" progId="Equation.DSMT4">
              <p:embed/>
            </p:oleObj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867400" y="4953000"/>
            <a:ext cx="2743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7239000" y="3657600"/>
            <a:ext cx="0" cy="2514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8305800" y="498348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</a:rPr>
              <a:t>x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299960" y="34290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</a:rPr>
              <a:t>y</a:t>
            </a:r>
            <a:endParaRPr lang="en-US" dirty="0"/>
          </a:p>
        </p:txBody>
      </p:sp>
      <p:sp>
        <p:nvSpPr>
          <p:cNvPr id="21" name="Donut 20"/>
          <p:cNvSpPr/>
          <p:nvPr/>
        </p:nvSpPr>
        <p:spPr bwMode="auto">
          <a:xfrm>
            <a:off x="6324600" y="4038600"/>
            <a:ext cx="1828800" cy="1828800"/>
          </a:xfrm>
          <a:prstGeom prst="donut">
            <a:avLst>
              <a:gd name="adj" fmla="val 42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7239000" y="4267200"/>
            <a:ext cx="45720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7467600" y="446085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R</a:t>
            </a:r>
            <a:endParaRPr lang="en-US" dirty="0"/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548640" y="2642553"/>
          <a:ext cx="7439025" cy="2159000"/>
        </p:xfrm>
        <a:graphic>
          <a:graphicData uri="http://schemas.openxmlformats.org/presentationml/2006/ole">
            <p:oleObj spid="_x0000_s214022" name="Equation" r:id="rId4" imgW="3492360" imgH="1015920" progId="Equation.DSMT4">
              <p:embed/>
            </p:oleObj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588962" y="4922520"/>
          <a:ext cx="2001838" cy="647700"/>
        </p:xfrm>
        <a:graphic>
          <a:graphicData uri="http://schemas.openxmlformats.org/presentationml/2006/ole">
            <p:oleObj spid="_x0000_s214023" name="Equation" r:id="rId5" imgW="939600" imgH="304560" progId="Equation.DSMT4">
              <p:embed/>
            </p:oleObj>
          </a:graphicData>
        </a:graphic>
      </p:graphicFrame>
      <p:graphicFrame>
        <p:nvGraphicFramePr>
          <p:cNvPr id="214025" name="Object 9"/>
          <p:cNvGraphicFramePr>
            <a:graphicFrameLocks noChangeAspect="1"/>
          </p:cNvGraphicFramePr>
          <p:nvPr/>
        </p:nvGraphicFramePr>
        <p:xfrm>
          <a:off x="593407" y="5577205"/>
          <a:ext cx="5167313" cy="701675"/>
        </p:xfrm>
        <a:graphic>
          <a:graphicData uri="http://schemas.openxmlformats.org/presentationml/2006/ole">
            <p:oleObj spid="_x0000_s214025" name="Equation" r:id="rId6" imgW="242568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DOS is determined by external parameters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275"/>
            <a:ext cx="8229600" cy="4343400"/>
          </a:xfrm>
        </p:spPr>
        <p:txBody>
          <a:bodyPr/>
          <a:lstStyle/>
          <a:p>
            <a:r>
              <a:rPr lang="en-US" dirty="0" smtClean="0"/>
              <a:t>Ideal gas:				   where </a:t>
            </a:r>
            <a:r>
              <a:rPr lang="en-US" i="1" dirty="0" smtClean="0"/>
              <a:t>B</a:t>
            </a:r>
            <a:r>
              <a:rPr lang="en-US" dirty="0" smtClean="0"/>
              <a:t> is a constant independent of 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E</a:t>
            </a:r>
          </a:p>
          <a:p>
            <a:r>
              <a:rPr lang="en-US" dirty="0" smtClean="0"/>
              <a:t>Generally, energy levels of a system is a function of the external </a:t>
            </a:r>
            <a:r>
              <a:rPr lang="en-US" dirty="0" err="1" smtClean="0"/>
              <a:t>paramaters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are external parameters of the system (extensive or intensive state variables)</a:t>
            </a:r>
          </a:p>
          <a:p>
            <a:r>
              <a:rPr lang="en-US" dirty="0" smtClean="0"/>
              <a:t>Example: energy levels in a magnetic material depends on its volume and applied field</a:t>
            </a:r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/>
        </p:nvGraphicFramePr>
        <p:xfrm>
          <a:off x="2509520" y="1508760"/>
          <a:ext cx="3708400" cy="701675"/>
        </p:xfrm>
        <a:graphic>
          <a:graphicData uri="http://schemas.openxmlformats.org/presentationml/2006/ole">
            <p:oleObj spid="_x0000_s221186" name="Equation" r:id="rId4" imgW="1739880" imgH="330120" progId="Equation.DSMT4">
              <p:embed/>
            </p:oleObj>
          </a:graphicData>
        </a:graphic>
      </p:graphicFrame>
      <p:graphicFrame>
        <p:nvGraphicFramePr>
          <p:cNvPr id="221187" name="Object 3"/>
          <p:cNvGraphicFramePr>
            <a:graphicFrameLocks noChangeAspect="1"/>
          </p:cNvGraphicFramePr>
          <p:nvPr/>
        </p:nvGraphicFramePr>
        <p:xfrm>
          <a:off x="883920" y="3597275"/>
          <a:ext cx="3382962" cy="485775"/>
        </p:xfrm>
        <a:graphic>
          <a:graphicData uri="http://schemas.openxmlformats.org/presentationml/2006/ole">
            <p:oleObj spid="_x0000_s221187" name="Equation" r:id="rId5" imgW="15872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ltzmanngravebig.jpg"/>
          <p:cNvPicPr>
            <a:picLocks noChangeAspect="1"/>
          </p:cNvPicPr>
          <p:nvPr/>
        </p:nvPicPr>
        <p:blipFill>
          <a:blip r:embed="rId3" cstate="print"/>
          <a:srcRect b="2778"/>
          <a:stretch>
            <a:fillRect/>
          </a:stretch>
        </p:blipFill>
        <p:spPr>
          <a:xfrm>
            <a:off x="609600" y="838200"/>
            <a:ext cx="4267200" cy="5531556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15000" y="2057400"/>
          <a:ext cx="2667000" cy="677333"/>
        </p:xfrm>
        <a:graphic>
          <a:graphicData uri="http://schemas.openxmlformats.org/presentationml/2006/ole">
            <p:oleObj spid="_x0000_s182274" name="Equation" r:id="rId4" imgW="799920" imgH="203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3371671"/>
            <a:ext cx="3124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Ludwig Boltzmann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2800" dirty="0" smtClean="0"/>
              <a:t>(1844-1906)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2400" dirty="0" smtClean="0"/>
              <a:t>“Each possible motion of particles that comprise a system consistent with laws of force is called a state.”</a:t>
            </a:r>
          </a:p>
          <a:p>
            <a:r>
              <a:rPr lang="en-US" sz="2400" dirty="0" smtClean="0"/>
              <a:t>1-D motion: coordinate </a:t>
            </a:r>
            <a:r>
              <a:rPr lang="en-US" sz="2400" i="1" dirty="0" smtClean="0"/>
              <a:t>q</a:t>
            </a:r>
            <a:r>
              <a:rPr lang="en-US" sz="2400" dirty="0" smtClean="0"/>
              <a:t> and momentum </a:t>
            </a:r>
            <a:r>
              <a:rPr lang="en-US" sz="2400" i="1" dirty="0" smtClean="0"/>
              <a:t>p</a:t>
            </a:r>
            <a:endParaRPr lang="en-US" sz="2400" dirty="0" smtClean="0"/>
          </a:p>
          <a:p>
            <a:r>
              <a:rPr lang="en-US" sz="2400" dirty="0" smtClean="0"/>
              <a:t>Newton’s law: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Law of motion:</a:t>
            </a:r>
            <a:endParaRPr lang="en-US" sz="2400" dirty="0"/>
          </a:p>
        </p:txBody>
      </p:sp>
      <p:graphicFrame>
        <p:nvGraphicFramePr>
          <p:cNvPr id="183298" name="Object 2"/>
          <p:cNvGraphicFramePr>
            <a:graphicFrameLocks noChangeAspect="1"/>
          </p:cNvGraphicFramePr>
          <p:nvPr/>
        </p:nvGraphicFramePr>
        <p:xfrm>
          <a:off x="854710" y="3449955"/>
          <a:ext cx="2178050" cy="911225"/>
        </p:xfrm>
        <a:graphic>
          <a:graphicData uri="http://schemas.openxmlformats.org/presentationml/2006/ole">
            <p:oleObj spid="_x0000_s186370" name="Equation" r:id="rId4" imgW="939600" imgH="393480" progId="Equation.DSMT4">
              <p:embed/>
            </p:oleObj>
          </a:graphicData>
        </a:graphic>
      </p:graphicFrame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808037" y="5139055"/>
          <a:ext cx="1706563" cy="911225"/>
        </p:xfrm>
        <a:graphic>
          <a:graphicData uri="http://schemas.openxmlformats.org/presentationml/2006/ole">
            <p:oleObj spid="_x0000_s186371" name="Equation" r:id="rId5" imgW="736560" imgH="393480" progId="Equation.DSMT4">
              <p:embed/>
            </p:oleObj>
          </a:graphicData>
        </a:graphic>
      </p:graphicFrame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127760"/>
          </a:xfrm>
        </p:spPr>
        <p:txBody>
          <a:bodyPr/>
          <a:lstStyle/>
          <a:p>
            <a:r>
              <a:rPr lang="en-US" dirty="0" smtClean="0"/>
              <a:t>Classical description of atomic motion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114800" y="4460260"/>
            <a:ext cx="37338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5943600" y="3088660"/>
            <a:ext cx="0" cy="27584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019800" y="28600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</a:t>
            </a:r>
            <a:endParaRPr lang="en-US" sz="28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7585478" y="380494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q</a:t>
            </a:r>
            <a:endParaRPr lang="en-US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4807599" y="5908060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Phase space</a:t>
            </a:r>
            <a:endParaRPr lang="en-US" sz="2800" dirty="0"/>
          </a:p>
        </p:txBody>
      </p:sp>
      <p:sp>
        <p:nvSpPr>
          <p:cNvPr id="30" name="Freeform 29"/>
          <p:cNvSpPr/>
          <p:nvPr/>
        </p:nvSpPr>
        <p:spPr bwMode="auto">
          <a:xfrm>
            <a:off x="5026660" y="3596660"/>
            <a:ext cx="2349500" cy="1503680"/>
          </a:xfrm>
          <a:custGeom>
            <a:avLst/>
            <a:gdLst>
              <a:gd name="connsiteX0" fmla="*/ 0 w 2349500"/>
              <a:gd name="connsiteY0" fmla="*/ 1503680 h 1503680"/>
              <a:gd name="connsiteX1" fmla="*/ 106680 w 2349500"/>
              <a:gd name="connsiteY1" fmla="*/ 1351280 h 1503680"/>
              <a:gd name="connsiteX2" fmla="*/ 76200 w 2349500"/>
              <a:gd name="connsiteY2" fmla="*/ 1168400 h 1503680"/>
              <a:gd name="connsiteX3" fmla="*/ 106680 w 2349500"/>
              <a:gd name="connsiteY3" fmla="*/ 970280 h 1503680"/>
              <a:gd name="connsiteX4" fmla="*/ 289560 w 2349500"/>
              <a:gd name="connsiteY4" fmla="*/ 741680 h 1503680"/>
              <a:gd name="connsiteX5" fmla="*/ 563880 w 2349500"/>
              <a:gd name="connsiteY5" fmla="*/ 695960 h 1503680"/>
              <a:gd name="connsiteX6" fmla="*/ 762000 w 2349500"/>
              <a:gd name="connsiteY6" fmla="*/ 726440 h 1503680"/>
              <a:gd name="connsiteX7" fmla="*/ 975360 w 2349500"/>
              <a:gd name="connsiteY7" fmla="*/ 665480 h 1503680"/>
              <a:gd name="connsiteX8" fmla="*/ 1173480 w 2349500"/>
              <a:gd name="connsiteY8" fmla="*/ 497840 h 1503680"/>
              <a:gd name="connsiteX9" fmla="*/ 1173480 w 2349500"/>
              <a:gd name="connsiteY9" fmla="*/ 360680 h 1503680"/>
              <a:gd name="connsiteX10" fmla="*/ 1249680 w 2349500"/>
              <a:gd name="connsiteY10" fmla="*/ 177800 h 1503680"/>
              <a:gd name="connsiteX11" fmla="*/ 1463040 w 2349500"/>
              <a:gd name="connsiteY11" fmla="*/ 116840 h 1503680"/>
              <a:gd name="connsiteX12" fmla="*/ 1600200 w 2349500"/>
              <a:gd name="connsiteY12" fmla="*/ 116840 h 1503680"/>
              <a:gd name="connsiteX13" fmla="*/ 1767840 w 2349500"/>
              <a:gd name="connsiteY13" fmla="*/ 55880 h 1503680"/>
              <a:gd name="connsiteX14" fmla="*/ 2042160 w 2349500"/>
              <a:gd name="connsiteY14" fmla="*/ 25400 h 1503680"/>
              <a:gd name="connsiteX15" fmla="*/ 2209800 w 2349500"/>
              <a:gd name="connsiteY15" fmla="*/ 208280 h 1503680"/>
              <a:gd name="connsiteX16" fmla="*/ 2316480 w 2349500"/>
              <a:gd name="connsiteY16" fmla="*/ 497840 h 1503680"/>
              <a:gd name="connsiteX17" fmla="*/ 2011680 w 2349500"/>
              <a:gd name="connsiteY17" fmla="*/ 695960 h 1503680"/>
              <a:gd name="connsiteX18" fmla="*/ 1752600 w 2349500"/>
              <a:gd name="connsiteY18" fmla="*/ 894080 h 1503680"/>
              <a:gd name="connsiteX19" fmla="*/ 1676400 w 2349500"/>
              <a:gd name="connsiteY19" fmla="*/ 1183640 h 1503680"/>
              <a:gd name="connsiteX20" fmla="*/ 1813560 w 2349500"/>
              <a:gd name="connsiteY20" fmla="*/ 1275080 h 15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9500" h="1503680">
                <a:moveTo>
                  <a:pt x="0" y="1503680"/>
                </a:moveTo>
                <a:cubicBezTo>
                  <a:pt x="46990" y="1455420"/>
                  <a:pt x="93980" y="1407160"/>
                  <a:pt x="106680" y="1351280"/>
                </a:cubicBezTo>
                <a:cubicBezTo>
                  <a:pt x="119380" y="1295400"/>
                  <a:pt x="76200" y="1231900"/>
                  <a:pt x="76200" y="1168400"/>
                </a:cubicBezTo>
                <a:cubicBezTo>
                  <a:pt x="76200" y="1104900"/>
                  <a:pt x="71120" y="1041400"/>
                  <a:pt x="106680" y="970280"/>
                </a:cubicBezTo>
                <a:cubicBezTo>
                  <a:pt x="142240" y="899160"/>
                  <a:pt x="213360" y="787400"/>
                  <a:pt x="289560" y="741680"/>
                </a:cubicBezTo>
                <a:cubicBezTo>
                  <a:pt x="365760" y="695960"/>
                  <a:pt x="485140" y="698500"/>
                  <a:pt x="563880" y="695960"/>
                </a:cubicBezTo>
                <a:cubicBezTo>
                  <a:pt x="642620" y="693420"/>
                  <a:pt x="693420" y="731520"/>
                  <a:pt x="762000" y="726440"/>
                </a:cubicBezTo>
                <a:cubicBezTo>
                  <a:pt x="830580" y="721360"/>
                  <a:pt x="906780" y="703580"/>
                  <a:pt x="975360" y="665480"/>
                </a:cubicBezTo>
                <a:cubicBezTo>
                  <a:pt x="1043940" y="627380"/>
                  <a:pt x="1140460" y="548640"/>
                  <a:pt x="1173480" y="497840"/>
                </a:cubicBezTo>
                <a:cubicBezTo>
                  <a:pt x="1206500" y="447040"/>
                  <a:pt x="1160780" y="414020"/>
                  <a:pt x="1173480" y="360680"/>
                </a:cubicBezTo>
                <a:cubicBezTo>
                  <a:pt x="1186180" y="307340"/>
                  <a:pt x="1201420" y="218440"/>
                  <a:pt x="1249680" y="177800"/>
                </a:cubicBezTo>
                <a:cubicBezTo>
                  <a:pt x="1297940" y="137160"/>
                  <a:pt x="1404620" y="127000"/>
                  <a:pt x="1463040" y="116840"/>
                </a:cubicBezTo>
                <a:cubicBezTo>
                  <a:pt x="1521460" y="106680"/>
                  <a:pt x="1549400" y="127000"/>
                  <a:pt x="1600200" y="116840"/>
                </a:cubicBezTo>
                <a:cubicBezTo>
                  <a:pt x="1651000" y="106680"/>
                  <a:pt x="1694180" y="71120"/>
                  <a:pt x="1767840" y="55880"/>
                </a:cubicBezTo>
                <a:cubicBezTo>
                  <a:pt x="1841500" y="40640"/>
                  <a:pt x="1968500" y="0"/>
                  <a:pt x="2042160" y="25400"/>
                </a:cubicBezTo>
                <a:cubicBezTo>
                  <a:pt x="2115820" y="50800"/>
                  <a:pt x="2164080" y="129540"/>
                  <a:pt x="2209800" y="208280"/>
                </a:cubicBezTo>
                <a:cubicBezTo>
                  <a:pt x="2255520" y="287020"/>
                  <a:pt x="2349500" y="416560"/>
                  <a:pt x="2316480" y="497840"/>
                </a:cubicBezTo>
                <a:cubicBezTo>
                  <a:pt x="2283460" y="579120"/>
                  <a:pt x="2105660" y="629920"/>
                  <a:pt x="2011680" y="695960"/>
                </a:cubicBezTo>
                <a:cubicBezTo>
                  <a:pt x="1917700" y="762000"/>
                  <a:pt x="1808480" y="812800"/>
                  <a:pt x="1752600" y="894080"/>
                </a:cubicBezTo>
                <a:cubicBezTo>
                  <a:pt x="1696720" y="975360"/>
                  <a:pt x="1666240" y="1120140"/>
                  <a:pt x="1676400" y="1183640"/>
                </a:cubicBezTo>
                <a:cubicBezTo>
                  <a:pt x="1686560" y="1247140"/>
                  <a:pt x="1750060" y="1261110"/>
                  <a:pt x="1813560" y="1275080"/>
                </a:cubicBezTo>
              </a:path>
            </a:pathLst>
          </a:custGeom>
          <a:noFill/>
          <a:ln w="349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6376" y="5222260"/>
            <a:ext cx="1656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Initial state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629400" y="305818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Trajectory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974336" y="5085100"/>
            <a:ext cx="54864" cy="5486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127760"/>
          </a:xfrm>
        </p:spPr>
        <p:txBody>
          <a:bodyPr/>
          <a:lstStyle/>
          <a:p>
            <a:r>
              <a:rPr lang="en-US" dirty="0" smtClean="0"/>
              <a:t>Classical description of atomic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114800"/>
          </a:xfrm>
        </p:spPr>
        <p:txBody>
          <a:bodyPr/>
          <a:lstStyle/>
          <a:p>
            <a:r>
              <a:rPr lang="en-US" sz="2400" dirty="0" smtClean="0"/>
              <a:t>For a system consisting of </a:t>
            </a:r>
            <a:r>
              <a:rPr lang="en-US" sz="2400" i="1" dirty="0" smtClean="0"/>
              <a:t>N</a:t>
            </a:r>
            <a:r>
              <a:rPr lang="en-US" sz="2400" dirty="0" smtClean="0"/>
              <a:t> particles free to move in 3-D space, the phase space has </a:t>
            </a:r>
            <a:r>
              <a:rPr lang="en-US" sz="2400" i="1" dirty="0" smtClean="0"/>
              <a:t>6N</a:t>
            </a:r>
            <a:r>
              <a:rPr lang="en-US" sz="2400" dirty="0" smtClean="0"/>
              <a:t> coordinates</a:t>
            </a:r>
          </a:p>
          <a:p>
            <a:r>
              <a:rPr lang="en-US" sz="2400" dirty="0" smtClean="0"/>
              <a:t>In classical mechanics, all particles are distinguishable</a:t>
            </a:r>
          </a:p>
          <a:p>
            <a:r>
              <a:rPr lang="en-US" sz="2400" dirty="0" smtClean="0"/>
              <a:t>Newton’s law: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Law of motion:</a:t>
            </a:r>
            <a:endParaRPr lang="en-US" sz="2400" dirty="0"/>
          </a:p>
        </p:txBody>
      </p:sp>
      <p:graphicFrame>
        <p:nvGraphicFramePr>
          <p:cNvPr id="183298" name="Object 2"/>
          <p:cNvGraphicFramePr>
            <a:graphicFrameLocks noChangeAspect="1"/>
          </p:cNvGraphicFramePr>
          <p:nvPr/>
        </p:nvGraphicFramePr>
        <p:xfrm>
          <a:off x="822960" y="3449955"/>
          <a:ext cx="2354262" cy="911225"/>
        </p:xfrm>
        <a:graphic>
          <a:graphicData uri="http://schemas.openxmlformats.org/presentationml/2006/ole">
            <p:oleObj spid="_x0000_s184322" name="Equation" r:id="rId4" imgW="1015920" imgH="393480" progId="Equation.DSMT4">
              <p:embed/>
            </p:oleObj>
          </a:graphicData>
        </a:graphic>
      </p:graphicFrame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815340" y="5154295"/>
          <a:ext cx="1943100" cy="911225"/>
        </p:xfrm>
        <a:graphic>
          <a:graphicData uri="http://schemas.openxmlformats.org/presentationml/2006/ole">
            <p:oleObj spid="_x0000_s184323" name="Equation" r:id="rId5" imgW="838080" imgH="393480" progId="Equation.DSMT4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4114800" y="4460260"/>
            <a:ext cx="37338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5943600" y="3088660"/>
            <a:ext cx="0" cy="27584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019800" y="28600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</a:t>
            </a:r>
            <a:endParaRPr lang="en-US" sz="28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85478" y="380494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q</a:t>
            </a:r>
            <a:endParaRPr lang="en-US" sz="28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7599" y="5908060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Phase space</a:t>
            </a:r>
            <a:endParaRPr lang="en-US" sz="2800" dirty="0"/>
          </a:p>
        </p:txBody>
      </p:sp>
      <p:sp>
        <p:nvSpPr>
          <p:cNvPr id="19" name="Freeform 18"/>
          <p:cNvSpPr/>
          <p:nvPr/>
        </p:nvSpPr>
        <p:spPr bwMode="auto">
          <a:xfrm>
            <a:off x="5026660" y="3596660"/>
            <a:ext cx="2349500" cy="1503680"/>
          </a:xfrm>
          <a:custGeom>
            <a:avLst/>
            <a:gdLst>
              <a:gd name="connsiteX0" fmla="*/ 0 w 2349500"/>
              <a:gd name="connsiteY0" fmla="*/ 1503680 h 1503680"/>
              <a:gd name="connsiteX1" fmla="*/ 106680 w 2349500"/>
              <a:gd name="connsiteY1" fmla="*/ 1351280 h 1503680"/>
              <a:gd name="connsiteX2" fmla="*/ 76200 w 2349500"/>
              <a:gd name="connsiteY2" fmla="*/ 1168400 h 1503680"/>
              <a:gd name="connsiteX3" fmla="*/ 106680 w 2349500"/>
              <a:gd name="connsiteY3" fmla="*/ 970280 h 1503680"/>
              <a:gd name="connsiteX4" fmla="*/ 289560 w 2349500"/>
              <a:gd name="connsiteY4" fmla="*/ 741680 h 1503680"/>
              <a:gd name="connsiteX5" fmla="*/ 563880 w 2349500"/>
              <a:gd name="connsiteY5" fmla="*/ 695960 h 1503680"/>
              <a:gd name="connsiteX6" fmla="*/ 762000 w 2349500"/>
              <a:gd name="connsiteY6" fmla="*/ 726440 h 1503680"/>
              <a:gd name="connsiteX7" fmla="*/ 975360 w 2349500"/>
              <a:gd name="connsiteY7" fmla="*/ 665480 h 1503680"/>
              <a:gd name="connsiteX8" fmla="*/ 1173480 w 2349500"/>
              <a:gd name="connsiteY8" fmla="*/ 497840 h 1503680"/>
              <a:gd name="connsiteX9" fmla="*/ 1173480 w 2349500"/>
              <a:gd name="connsiteY9" fmla="*/ 360680 h 1503680"/>
              <a:gd name="connsiteX10" fmla="*/ 1249680 w 2349500"/>
              <a:gd name="connsiteY10" fmla="*/ 177800 h 1503680"/>
              <a:gd name="connsiteX11" fmla="*/ 1463040 w 2349500"/>
              <a:gd name="connsiteY11" fmla="*/ 116840 h 1503680"/>
              <a:gd name="connsiteX12" fmla="*/ 1600200 w 2349500"/>
              <a:gd name="connsiteY12" fmla="*/ 116840 h 1503680"/>
              <a:gd name="connsiteX13" fmla="*/ 1767840 w 2349500"/>
              <a:gd name="connsiteY13" fmla="*/ 55880 h 1503680"/>
              <a:gd name="connsiteX14" fmla="*/ 2042160 w 2349500"/>
              <a:gd name="connsiteY14" fmla="*/ 25400 h 1503680"/>
              <a:gd name="connsiteX15" fmla="*/ 2209800 w 2349500"/>
              <a:gd name="connsiteY15" fmla="*/ 208280 h 1503680"/>
              <a:gd name="connsiteX16" fmla="*/ 2316480 w 2349500"/>
              <a:gd name="connsiteY16" fmla="*/ 497840 h 1503680"/>
              <a:gd name="connsiteX17" fmla="*/ 2011680 w 2349500"/>
              <a:gd name="connsiteY17" fmla="*/ 695960 h 1503680"/>
              <a:gd name="connsiteX18" fmla="*/ 1752600 w 2349500"/>
              <a:gd name="connsiteY18" fmla="*/ 894080 h 1503680"/>
              <a:gd name="connsiteX19" fmla="*/ 1676400 w 2349500"/>
              <a:gd name="connsiteY19" fmla="*/ 1183640 h 1503680"/>
              <a:gd name="connsiteX20" fmla="*/ 1813560 w 2349500"/>
              <a:gd name="connsiteY20" fmla="*/ 1275080 h 150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9500" h="1503680">
                <a:moveTo>
                  <a:pt x="0" y="1503680"/>
                </a:moveTo>
                <a:cubicBezTo>
                  <a:pt x="46990" y="1455420"/>
                  <a:pt x="93980" y="1407160"/>
                  <a:pt x="106680" y="1351280"/>
                </a:cubicBezTo>
                <a:cubicBezTo>
                  <a:pt x="119380" y="1295400"/>
                  <a:pt x="76200" y="1231900"/>
                  <a:pt x="76200" y="1168400"/>
                </a:cubicBezTo>
                <a:cubicBezTo>
                  <a:pt x="76200" y="1104900"/>
                  <a:pt x="71120" y="1041400"/>
                  <a:pt x="106680" y="970280"/>
                </a:cubicBezTo>
                <a:cubicBezTo>
                  <a:pt x="142240" y="899160"/>
                  <a:pt x="213360" y="787400"/>
                  <a:pt x="289560" y="741680"/>
                </a:cubicBezTo>
                <a:cubicBezTo>
                  <a:pt x="365760" y="695960"/>
                  <a:pt x="485140" y="698500"/>
                  <a:pt x="563880" y="695960"/>
                </a:cubicBezTo>
                <a:cubicBezTo>
                  <a:pt x="642620" y="693420"/>
                  <a:pt x="693420" y="731520"/>
                  <a:pt x="762000" y="726440"/>
                </a:cubicBezTo>
                <a:cubicBezTo>
                  <a:pt x="830580" y="721360"/>
                  <a:pt x="906780" y="703580"/>
                  <a:pt x="975360" y="665480"/>
                </a:cubicBezTo>
                <a:cubicBezTo>
                  <a:pt x="1043940" y="627380"/>
                  <a:pt x="1140460" y="548640"/>
                  <a:pt x="1173480" y="497840"/>
                </a:cubicBezTo>
                <a:cubicBezTo>
                  <a:pt x="1206500" y="447040"/>
                  <a:pt x="1160780" y="414020"/>
                  <a:pt x="1173480" y="360680"/>
                </a:cubicBezTo>
                <a:cubicBezTo>
                  <a:pt x="1186180" y="307340"/>
                  <a:pt x="1201420" y="218440"/>
                  <a:pt x="1249680" y="177800"/>
                </a:cubicBezTo>
                <a:cubicBezTo>
                  <a:pt x="1297940" y="137160"/>
                  <a:pt x="1404620" y="127000"/>
                  <a:pt x="1463040" y="116840"/>
                </a:cubicBezTo>
                <a:cubicBezTo>
                  <a:pt x="1521460" y="106680"/>
                  <a:pt x="1549400" y="127000"/>
                  <a:pt x="1600200" y="116840"/>
                </a:cubicBezTo>
                <a:cubicBezTo>
                  <a:pt x="1651000" y="106680"/>
                  <a:pt x="1694180" y="71120"/>
                  <a:pt x="1767840" y="55880"/>
                </a:cubicBezTo>
                <a:cubicBezTo>
                  <a:pt x="1841500" y="40640"/>
                  <a:pt x="1968500" y="0"/>
                  <a:pt x="2042160" y="25400"/>
                </a:cubicBezTo>
                <a:cubicBezTo>
                  <a:pt x="2115820" y="50800"/>
                  <a:pt x="2164080" y="129540"/>
                  <a:pt x="2209800" y="208280"/>
                </a:cubicBezTo>
                <a:cubicBezTo>
                  <a:pt x="2255520" y="287020"/>
                  <a:pt x="2349500" y="416560"/>
                  <a:pt x="2316480" y="497840"/>
                </a:cubicBezTo>
                <a:cubicBezTo>
                  <a:pt x="2283460" y="579120"/>
                  <a:pt x="2105660" y="629920"/>
                  <a:pt x="2011680" y="695960"/>
                </a:cubicBezTo>
                <a:cubicBezTo>
                  <a:pt x="1917700" y="762000"/>
                  <a:pt x="1808480" y="812800"/>
                  <a:pt x="1752600" y="894080"/>
                </a:cubicBezTo>
                <a:cubicBezTo>
                  <a:pt x="1696720" y="975360"/>
                  <a:pt x="1666240" y="1120140"/>
                  <a:pt x="1676400" y="1183640"/>
                </a:cubicBezTo>
                <a:cubicBezTo>
                  <a:pt x="1686560" y="1247140"/>
                  <a:pt x="1750060" y="1261110"/>
                  <a:pt x="1813560" y="1275080"/>
                </a:cubicBezTo>
              </a:path>
            </a:pathLst>
          </a:custGeom>
          <a:noFill/>
          <a:ln w="349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06376" y="5222260"/>
            <a:ext cx="1656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Initial state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305818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Trajectory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974336" y="5085100"/>
            <a:ext cx="54864" cy="5486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Quantum mechanical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400" dirty="0" smtClean="0"/>
              <a:t>Single particle quantum mechanical states are represented by a vector         (or a wave function </a:t>
            </a:r>
            <a:r>
              <a:rPr lang="en-US" sz="2400" i="1" dirty="0" smtClean="0">
                <a:latin typeface="Symbol" pitchFamily="18" charset="2"/>
              </a:rPr>
              <a:t>Y</a:t>
            </a:r>
            <a:r>
              <a:rPr lang="en-US" sz="2400" dirty="0" smtClean="0"/>
              <a:t> )</a:t>
            </a:r>
            <a:endParaRPr lang="en-US" sz="2400" dirty="0" smtClean="0">
              <a:latin typeface="Symbol" pitchFamily="18" charset="2"/>
            </a:endParaRPr>
          </a:p>
          <a:p>
            <a:pPr>
              <a:buNone/>
            </a:pPr>
            <a:r>
              <a:rPr lang="en-US" sz="2400" dirty="0" smtClean="0"/>
              <a:t>	Normalization condition:</a:t>
            </a:r>
          </a:p>
          <a:p>
            <a:r>
              <a:rPr lang="en-US" sz="2400" dirty="0" smtClean="0"/>
              <a:t>Physical observables are represented by </a:t>
            </a:r>
            <a:r>
              <a:rPr lang="en-US" sz="2400" dirty="0" err="1" smtClean="0"/>
              <a:t>Hermitian</a:t>
            </a:r>
            <a:r>
              <a:rPr lang="en-US" sz="2400" dirty="0" smtClean="0"/>
              <a:t> operators whose eigenvectors form a complete set</a:t>
            </a:r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4206240" y="1962834"/>
          <a:ext cx="533400" cy="506046"/>
        </p:xfrm>
        <a:graphic>
          <a:graphicData uri="http://schemas.openxmlformats.org/presentationml/2006/ole">
            <p:oleObj spid="_x0000_s187394" name="Equation" r:id="rId4" imgW="266400" imgH="253800" progId="Equation.DSMT4">
              <p:embed/>
            </p:oleObj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2212976" y="3798252"/>
          <a:ext cx="767608" cy="492125"/>
        </p:xfrm>
        <a:graphic>
          <a:graphicData uri="http://schemas.openxmlformats.org/presentationml/2006/ole">
            <p:oleObj spid="_x0000_s187395" name="Equation" r:id="rId5" imgW="355320" imgH="2286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720" y="3894137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Position:</a:t>
            </a:r>
            <a:endParaRPr lang="en-US" sz="2400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696845" y="4524233"/>
          <a:ext cx="1570355" cy="821517"/>
        </p:xfrm>
        <a:graphic>
          <a:graphicData uri="http://schemas.openxmlformats.org/presentationml/2006/ole">
            <p:oleObj spid="_x0000_s187396" name="Equation" r:id="rId6" imgW="749160" imgH="393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07720" y="4702647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Momentum: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07720" y="5576232"/>
            <a:ext cx="3164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Energy (Hamiltonian):</a:t>
            </a:r>
            <a:endParaRPr lang="en-US" sz="2400" dirty="0"/>
          </a:p>
        </p:txBody>
      </p:sp>
      <p:graphicFrame>
        <p:nvGraphicFramePr>
          <p:cNvPr id="185349" name="Object 5"/>
          <p:cNvGraphicFramePr>
            <a:graphicFrameLocks noChangeAspect="1"/>
          </p:cNvGraphicFramePr>
          <p:nvPr/>
        </p:nvGraphicFramePr>
        <p:xfrm>
          <a:off x="3995737" y="5418137"/>
          <a:ext cx="1262063" cy="830263"/>
        </p:xfrm>
        <a:graphic>
          <a:graphicData uri="http://schemas.openxmlformats.org/presentationml/2006/ole">
            <p:oleObj spid="_x0000_s187397" name="Equation" r:id="rId7" imgW="596880" imgH="393480" progId="Equation.DSMT4">
              <p:embed/>
            </p:oleObj>
          </a:graphicData>
        </a:graphic>
      </p:graphicFrame>
      <p:graphicFrame>
        <p:nvGraphicFramePr>
          <p:cNvPr id="187398" name="Object 6"/>
          <p:cNvGraphicFramePr>
            <a:graphicFrameLocks noChangeAspect="1"/>
          </p:cNvGraphicFramePr>
          <p:nvPr/>
        </p:nvGraphicFramePr>
        <p:xfrm>
          <a:off x="4241800" y="2380615"/>
          <a:ext cx="1397000" cy="555625"/>
        </p:xfrm>
        <a:graphic>
          <a:graphicData uri="http://schemas.openxmlformats.org/presentationml/2006/ole">
            <p:oleObj spid="_x0000_s187398" name="Equation" r:id="rId8" imgW="698400" imgH="279360" progId="Equation.DSMT4">
              <p:embed/>
            </p:oleObj>
          </a:graphicData>
        </a:graphic>
      </p:graphicFrame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5765800" y="5409565"/>
          <a:ext cx="2159000" cy="836613"/>
        </p:xfrm>
        <a:graphic>
          <a:graphicData uri="http://schemas.openxmlformats.org/presentationml/2006/ole">
            <p:oleObj spid="_x0000_s187400" name="Equation" r:id="rId9" imgW="10792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Quantum mechanical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r>
              <a:rPr lang="en-US" sz="2400" dirty="0" err="1" smtClean="0"/>
              <a:t>Eigenstates</a:t>
            </a:r>
            <a:r>
              <a:rPr lang="en-US" sz="2400" dirty="0" smtClean="0"/>
              <a:t>:		     where     is an observable and </a:t>
            </a:r>
            <a:r>
              <a:rPr lang="en-US" sz="2400" i="1" dirty="0" smtClean="0"/>
              <a:t>a</a:t>
            </a:r>
            <a:r>
              <a:rPr lang="en-US" sz="2400" dirty="0" smtClean="0"/>
              <a:t> is the </a:t>
            </a:r>
            <a:r>
              <a:rPr lang="en-US" sz="2400" dirty="0" err="1" smtClean="0"/>
              <a:t>eigenvalue</a:t>
            </a:r>
            <a:endParaRPr lang="en-US" sz="2400" dirty="0" smtClean="0">
              <a:latin typeface="Symbol" pitchFamily="18" charset="2"/>
            </a:endParaRPr>
          </a:p>
          <a:p>
            <a:r>
              <a:rPr lang="en-US" sz="2400" dirty="0" smtClean="0"/>
              <a:t>Measurement performed on a state        with respect to the observable     can only yield the </a:t>
            </a:r>
            <a:r>
              <a:rPr lang="en-US" sz="2400" dirty="0" err="1" smtClean="0"/>
              <a:t>eigenvalues</a:t>
            </a:r>
            <a:endParaRPr lang="en-US" sz="2400" dirty="0" smtClean="0"/>
          </a:p>
          <a:p>
            <a:r>
              <a:rPr lang="en-US" sz="2400" dirty="0" smtClean="0"/>
              <a:t>If the measurement of the observable     is taken many times on the state        , the average of all the results obtained will be: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eigenstate</a:t>
            </a:r>
            <a:r>
              <a:rPr lang="en-US" sz="2400" dirty="0" smtClean="0"/>
              <a:t> of the Hamiltonian is time-invariant</a:t>
            </a:r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2667000" y="1622425"/>
          <a:ext cx="1854200" cy="557213"/>
        </p:xfrm>
        <a:graphic>
          <a:graphicData uri="http://schemas.openxmlformats.org/presentationml/2006/ole">
            <p:oleObj spid="_x0000_s185346" name="Equation" r:id="rId4" imgW="927000" imgH="279360" progId="Equation.DSMT4">
              <p:embed/>
            </p:oleObj>
          </a:graphicData>
        </a:graphic>
      </p:graphicFrame>
      <p:graphicFrame>
        <p:nvGraphicFramePr>
          <p:cNvPr id="185350" name="Object 6"/>
          <p:cNvGraphicFramePr>
            <a:graphicFrameLocks noChangeAspect="1"/>
          </p:cNvGraphicFramePr>
          <p:nvPr/>
        </p:nvGraphicFramePr>
        <p:xfrm>
          <a:off x="5537200" y="1627187"/>
          <a:ext cx="254000" cy="506413"/>
        </p:xfrm>
        <a:graphic>
          <a:graphicData uri="http://schemas.openxmlformats.org/presentationml/2006/ole">
            <p:oleObj spid="_x0000_s185350" name="Equation" r:id="rId5" imgW="126720" imgH="253800" progId="Equation.DSMT4">
              <p:embed/>
            </p:oleObj>
          </a:graphicData>
        </a:graphic>
      </p:graphicFrame>
      <p:graphicFrame>
        <p:nvGraphicFramePr>
          <p:cNvPr id="185351" name="Object 7"/>
          <p:cNvGraphicFramePr>
            <a:graphicFrameLocks noChangeAspect="1"/>
          </p:cNvGraphicFramePr>
          <p:nvPr/>
        </p:nvGraphicFramePr>
        <p:xfrm>
          <a:off x="5715000" y="2453640"/>
          <a:ext cx="533400" cy="506413"/>
        </p:xfrm>
        <a:graphic>
          <a:graphicData uri="http://schemas.openxmlformats.org/presentationml/2006/ole">
            <p:oleObj spid="_x0000_s185351" name="Equation" r:id="rId6" imgW="266400" imgH="253800" progId="Equation.DSMT4">
              <p:embed/>
            </p:oleObj>
          </a:graphicData>
        </a:graphic>
      </p:graphicFrame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2946400" y="2819400"/>
          <a:ext cx="254000" cy="506412"/>
        </p:xfrm>
        <a:graphic>
          <a:graphicData uri="http://schemas.openxmlformats.org/presentationml/2006/ole">
            <p:oleObj spid="_x0000_s185352" name="Equation" r:id="rId7" imgW="126720" imgH="253800" progId="Equation.DSMT4">
              <p:embed/>
            </p:oleObj>
          </a:graphicData>
        </a:graphic>
      </p:graphicFrame>
      <p:graphicFrame>
        <p:nvGraphicFramePr>
          <p:cNvPr id="185353" name="Object 9"/>
          <p:cNvGraphicFramePr>
            <a:graphicFrameLocks noChangeAspect="1"/>
          </p:cNvGraphicFramePr>
          <p:nvPr/>
        </p:nvGraphicFramePr>
        <p:xfrm>
          <a:off x="5974080" y="3242628"/>
          <a:ext cx="254000" cy="506412"/>
        </p:xfrm>
        <a:graphic>
          <a:graphicData uri="http://schemas.openxmlformats.org/presentationml/2006/ole">
            <p:oleObj spid="_x0000_s185353" name="Equation" r:id="rId8" imgW="126720" imgH="253800" progId="Equation.DSMT4">
              <p:embed/>
            </p:oleObj>
          </a:graphicData>
        </a:graphic>
      </p:graphicFrame>
      <p:graphicFrame>
        <p:nvGraphicFramePr>
          <p:cNvPr id="185354" name="Object 10"/>
          <p:cNvGraphicFramePr>
            <a:graphicFrameLocks noChangeAspect="1"/>
          </p:cNvGraphicFramePr>
          <p:nvPr/>
        </p:nvGraphicFramePr>
        <p:xfrm>
          <a:off x="3352800" y="3657600"/>
          <a:ext cx="533400" cy="506413"/>
        </p:xfrm>
        <a:graphic>
          <a:graphicData uri="http://schemas.openxmlformats.org/presentationml/2006/ole">
            <p:oleObj spid="_x0000_s185354" name="Equation" r:id="rId9" imgW="266400" imgH="253800" progId="Equation.DSMT4">
              <p:embed/>
            </p:oleObj>
          </a:graphicData>
        </a:graphic>
      </p:graphicFrame>
      <p:graphicFrame>
        <p:nvGraphicFramePr>
          <p:cNvPr id="185356" name="Object 12"/>
          <p:cNvGraphicFramePr>
            <a:graphicFrameLocks noChangeAspect="1"/>
          </p:cNvGraphicFramePr>
          <p:nvPr/>
        </p:nvGraphicFramePr>
        <p:xfrm>
          <a:off x="853440" y="4566602"/>
          <a:ext cx="1219200" cy="554038"/>
        </p:xfrm>
        <a:graphic>
          <a:graphicData uri="http://schemas.openxmlformats.org/presentationml/2006/ole">
            <p:oleObj spid="_x0000_s185356" name="Equation" r:id="rId10" imgW="609480" imgH="279360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86000" y="4648200"/>
            <a:ext cx="4546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provided that         is normalized</a:t>
            </a:r>
            <a:endParaRPr lang="en-US" sz="2400" dirty="0"/>
          </a:p>
        </p:txBody>
      </p:sp>
      <p:graphicFrame>
        <p:nvGraphicFramePr>
          <p:cNvPr id="185357" name="Object 13"/>
          <p:cNvGraphicFramePr>
            <a:graphicFrameLocks noChangeAspect="1"/>
          </p:cNvGraphicFramePr>
          <p:nvPr/>
        </p:nvGraphicFramePr>
        <p:xfrm>
          <a:off x="4251960" y="4629467"/>
          <a:ext cx="533400" cy="506413"/>
        </p:xfrm>
        <a:graphic>
          <a:graphicData uri="http://schemas.openxmlformats.org/presentationml/2006/ole">
            <p:oleObj spid="_x0000_s185357" name="Equation" r:id="rId11" imgW="2664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41960"/>
            <a:ext cx="8229600" cy="1082040"/>
          </a:xfrm>
        </p:spPr>
        <p:txBody>
          <a:bodyPr/>
          <a:lstStyle/>
          <a:p>
            <a:r>
              <a:rPr lang="en-US" dirty="0" smtClean="0"/>
              <a:t>Quantum mechanical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508760"/>
            <a:ext cx="8229600" cy="4907280"/>
          </a:xfrm>
        </p:spPr>
        <p:txBody>
          <a:bodyPr/>
          <a:lstStyle/>
          <a:p>
            <a:r>
              <a:rPr lang="en-US" sz="2400" dirty="0" smtClean="0"/>
              <a:t>Time evolution of state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uncertainty principle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Each state occupies a volume</a:t>
            </a:r>
          </a:p>
          <a:p>
            <a:pPr>
              <a:buNone/>
            </a:pPr>
            <a:r>
              <a:rPr lang="en-US" sz="2400" dirty="0" smtClean="0"/>
              <a:t>	of ~     in the phase space: phase space quantization</a:t>
            </a:r>
          </a:p>
          <a:p>
            <a:r>
              <a:rPr lang="en-US" sz="2400" dirty="0" smtClean="0"/>
              <a:t>The phase space coordinates are generally operators</a:t>
            </a:r>
          </a:p>
        </p:txBody>
      </p:sp>
      <p:graphicFrame>
        <p:nvGraphicFramePr>
          <p:cNvPr id="188418" name="Object 2"/>
          <p:cNvGraphicFramePr>
            <a:graphicFrameLocks noChangeAspect="1"/>
          </p:cNvGraphicFramePr>
          <p:nvPr/>
        </p:nvGraphicFramePr>
        <p:xfrm>
          <a:off x="848360" y="2101354"/>
          <a:ext cx="2870200" cy="672326"/>
        </p:xfrm>
        <a:graphic>
          <a:graphicData uri="http://schemas.openxmlformats.org/presentationml/2006/ole">
            <p:oleObj spid="_x0000_s188418" name="Equation" r:id="rId4" imgW="1511280" imgH="355320" progId="Equation.DSMT4">
              <p:embed/>
            </p:oleObj>
          </a:graphicData>
        </a:graphic>
      </p:graphicFrame>
      <p:graphicFrame>
        <p:nvGraphicFramePr>
          <p:cNvPr id="188419" name="Object 3"/>
          <p:cNvGraphicFramePr>
            <a:graphicFrameLocks noChangeAspect="1"/>
          </p:cNvGraphicFramePr>
          <p:nvPr/>
        </p:nvGraphicFramePr>
        <p:xfrm>
          <a:off x="848359" y="2777813"/>
          <a:ext cx="3860801" cy="788347"/>
        </p:xfrm>
        <a:graphic>
          <a:graphicData uri="http://schemas.openxmlformats.org/presentationml/2006/ole">
            <p:oleObj spid="_x0000_s188419" name="Equation" r:id="rId5" imgW="2044440" imgH="419040" progId="Equation.DSMT4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5410200" y="3210580"/>
            <a:ext cx="29718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V="1">
            <a:off x="6934200" y="1838980"/>
            <a:ext cx="0" cy="27584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813439" y="4658380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Phase space</a:t>
            </a:r>
            <a:endParaRPr lang="en-US" sz="2800" dirty="0"/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6569393" y="1524000"/>
          <a:ext cx="319087" cy="528638"/>
        </p:xfrm>
        <a:graphic>
          <a:graphicData uri="http://schemas.openxmlformats.org/presentationml/2006/ole">
            <p:oleObj spid="_x0000_s188420" name="Equation" r:id="rId6" imgW="152280" imgH="253800" progId="Equation.DSMT4">
              <p:embed/>
            </p:oleObj>
          </a:graphicData>
        </a:graphic>
      </p:graphicFrame>
      <p:graphicFrame>
        <p:nvGraphicFramePr>
          <p:cNvPr id="188421" name="Object 5"/>
          <p:cNvGraphicFramePr>
            <a:graphicFrameLocks noChangeAspect="1"/>
          </p:cNvGraphicFramePr>
          <p:nvPr/>
        </p:nvGraphicFramePr>
        <p:xfrm>
          <a:off x="8415457" y="2981980"/>
          <a:ext cx="266700" cy="528638"/>
        </p:xfrm>
        <a:graphic>
          <a:graphicData uri="http://schemas.openxmlformats.org/presentationml/2006/ole">
            <p:oleObj spid="_x0000_s188421" name="Equation" r:id="rId7" imgW="126720" imgH="253800" progId="Equation.DSMT4">
              <p:embed/>
            </p:oleObj>
          </a:graphicData>
        </a:graphic>
      </p:graphicFrame>
      <p:grpSp>
        <p:nvGrpSpPr>
          <p:cNvPr id="65" name="Group 64"/>
          <p:cNvGrpSpPr/>
          <p:nvPr/>
        </p:nvGrpSpPr>
        <p:grpSpPr>
          <a:xfrm>
            <a:off x="5428417" y="2067580"/>
            <a:ext cx="2971800" cy="2514600"/>
            <a:chOff x="5715000" y="2057400"/>
            <a:chExt cx="2971800" cy="25146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5715000" y="29718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715000" y="27432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715000" y="34290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5715000" y="36576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5715000" y="38862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5715000" y="25146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5715000" y="22860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5715000" y="41148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715000" y="4343400"/>
              <a:ext cx="2971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70104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7818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65532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63246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60960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586740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787908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765048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742188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854964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832104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8092440" y="2057400"/>
              <a:ext cx="0" cy="2514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5885617" y="2067580"/>
            <a:ext cx="2761417" cy="2057400"/>
            <a:chOff x="6172200" y="1798320"/>
            <a:chExt cx="2761417" cy="2057400"/>
          </a:xfrm>
        </p:grpSpPr>
        <p:sp>
          <p:nvSpPr>
            <p:cNvPr id="11" name="Freeform 10"/>
            <p:cNvSpPr/>
            <p:nvPr/>
          </p:nvSpPr>
          <p:spPr bwMode="auto">
            <a:xfrm>
              <a:off x="6202679" y="2336800"/>
              <a:ext cx="1999417" cy="1503680"/>
            </a:xfrm>
            <a:custGeom>
              <a:avLst/>
              <a:gdLst>
                <a:gd name="connsiteX0" fmla="*/ 0 w 2349500"/>
                <a:gd name="connsiteY0" fmla="*/ 1503680 h 1503680"/>
                <a:gd name="connsiteX1" fmla="*/ 106680 w 2349500"/>
                <a:gd name="connsiteY1" fmla="*/ 1351280 h 1503680"/>
                <a:gd name="connsiteX2" fmla="*/ 76200 w 2349500"/>
                <a:gd name="connsiteY2" fmla="*/ 1168400 h 1503680"/>
                <a:gd name="connsiteX3" fmla="*/ 106680 w 2349500"/>
                <a:gd name="connsiteY3" fmla="*/ 970280 h 1503680"/>
                <a:gd name="connsiteX4" fmla="*/ 289560 w 2349500"/>
                <a:gd name="connsiteY4" fmla="*/ 741680 h 1503680"/>
                <a:gd name="connsiteX5" fmla="*/ 563880 w 2349500"/>
                <a:gd name="connsiteY5" fmla="*/ 695960 h 1503680"/>
                <a:gd name="connsiteX6" fmla="*/ 762000 w 2349500"/>
                <a:gd name="connsiteY6" fmla="*/ 726440 h 1503680"/>
                <a:gd name="connsiteX7" fmla="*/ 975360 w 2349500"/>
                <a:gd name="connsiteY7" fmla="*/ 665480 h 1503680"/>
                <a:gd name="connsiteX8" fmla="*/ 1173480 w 2349500"/>
                <a:gd name="connsiteY8" fmla="*/ 497840 h 1503680"/>
                <a:gd name="connsiteX9" fmla="*/ 1173480 w 2349500"/>
                <a:gd name="connsiteY9" fmla="*/ 360680 h 1503680"/>
                <a:gd name="connsiteX10" fmla="*/ 1249680 w 2349500"/>
                <a:gd name="connsiteY10" fmla="*/ 177800 h 1503680"/>
                <a:gd name="connsiteX11" fmla="*/ 1463040 w 2349500"/>
                <a:gd name="connsiteY11" fmla="*/ 116840 h 1503680"/>
                <a:gd name="connsiteX12" fmla="*/ 1600200 w 2349500"/>
                <a:gd name="connsiteY12" fmla="*/ 116840 h 1503680"/>
                <a:gd name="connsiteX13" fmla="*/ 1767840 w 2349500"/>
                <a:gd name="connsiteY13" fmla="*/ 55880 h 1503680"/>
                <a:gd name="connsiteX14" fmla="*/ 2042160 w 2349500"/>
                <a:gd name="connsiteY14" fmla="*/ 25400 h 1503680"/>
                <a:gd name="connsiteX15" fmla="*/ 2209800 w 2349500"/>
                <a:gd name="connsiteY15" fmla="*/ 208280 h 1503680"/>
                <a:gd name="connsiteX16" fmla="*/ 2316480 w 2349500"/>
                <a:gd name="connsiteY16" fmla="*/ 497840 h 1503680"/>
                <a:gd name="connsiteX17" fmla="*/ 2011680 w 2349500"/>
                <a:gd name="connsiteY17" fmla="*/ 695960 h 1503680"/>
                <a:gd name="connsiteX18" fmla="*/ 1752600 w 2349500"/>
                <a:gd name="connsiteY18" fmla="*/ 894080 h 1503680"/>
                <a:gd name="connsiteX19" fmla="*/ 1676400 w 2349500"/>
                <a:gd name="connsiteY19" fmla="*/ 1183640 h 1503680"/>
                <a:gd name="connsiteX20" fmla="*/ 1813560 w 2349500"/>
                <a:gd name="connsiteY20" fmla="*/ 1275080 h 1503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49500" h="1503680">
                  <a:moveTo>
                    <a:pt x="0" y="1503680"/>
                  </a:moveTo>
                  <a:cubicBezTo>
                    <a:pt x="46990" y="1455420"/>
                    <a:pt x="93980" y="1407160"/>
                    <a:pt x="106680" y="1351280"/>
                  </a:cubicBezTo>
                  <a:cubicBezTo>
                    <a:pt x="119380" y="1295400"/>
                    <a:pt x="76200" y="1231900"/>
                    <a:pt x="76200" y="1168400"/>
                  </a:cubicBezTo>
                  <a:cubicBezTo>
                    <a:pt x="76200" y="1104900"/>
                    <a:pt x="71120" y="1041400"/>
                    <a:pt x="106680" y="970280"/>
                  </a:cubicBezTo>
                  <a:cubicBezTo>
                    <a:pt x="142240" y="899160"/>
                    <a:pt x="213360" y="787400"/>
                    <a:pt x="289560" y="741680"/>
                  </a:cubicBezTo>
                  <a:cubicBezTo>
                    <a:pt x="365760" y="695960"/>
                    <a:pt x="485140" y="698500"/>
                    <a:pt x="563880" y="695960"/>
                  </a:cubicBezTo>
                  <a:cubicBezTo>
                    <a:pt x="642620" y="693420"/>
                    <a:pt x="693420" y="731520"/>
                    <a:pt x="762000" y="726440"/>
                  </a:cubicBezTo>
                  <a:cubicBezTo>
                    <a:pt x="830580" y="721360"/>
                    <a:pt x="906780" y="703580"/>
                    <a:pt x="975360" y="665480"/>
                  </a:cubicBezTo>
                  <a:cubicBezTo>
                    <a:pt x="1043940" y="627380"/>
                    <a:pt x="1140460" y="548640"/>
                    <a:pt x="1173480" y="497840"/>
                  </a:cubicBezTo>
                  <a:cubicBezTo>
                    <a:pt x="1206500" y="447040"/>
                    <a:pt x="1160780" y="414020"/>
                    <a:pt x="1173480" y="360680"/>
                  </a:cubicBezTo>
                  <a:cubicBezTo>
                    <a:pt x="1186180" y="307340"/>
                    <a:pt x="1201420" y="218440"/>
                    <a:pt x="1249680" y="177800"/>
                  </a:cubicBezTo>
                  <a:cubicBezTo>
                    <a:pt x="1297940" y="137160"/>
                    <a:pt x="1404620" y="127000"/>
                    <a:pt x="1463040" y="116840"/>
                  </a:cubicBezTo>
                  <a:cubicBezTo>
                    <a:pt x="1521460" y="106680"/>
                    <a:pt x="1549400" y="127000"/>
                    <a:pt x="1600200" y="116840"/>
                  </a:cubicBezTo>
                  <a:cubicBezTo>
                    <a:pt x="1651000" y="106680"/>
                    <a:pt x="1694180" y="71120"/>
                    <a:pt x="1767840" y="55880"/>
                  </a:cubicBezTo>
                  <a:cubicBezTo>
                    <a:pt x="1841500" y="40640"/>
                    <a:pt x="1968500" y="0"/>
                    <a:pt x="2042160" y="25400"/>
                  </a:cubicBezTo>
                  <a:cubicBezTo>
                    <a:pt x="2115820" y="50800"/>
                    <a:pt x="2164080" y="129540"/>
                    <a:pt x="2209800" y="208280"/>
                  </a:cubicBezTo>
                  <a:cubicBezTo>
                    <a:pt x="2255520" y="287020"/>
                    <a:pt x="2349500" y="416560"/>
                    <a:pt x="2316480" y="497840"/>
                  </a:cubicBezTo>
                  <a:cubicBezTo>
                    <a:pt x="2283460" y="579120"/>
                    <a:pt x="2105660" y="629920"/>
                    <a:pt x="2011680" y="695960"/>
                  </a:cubicBezTo>
                  <a:cubicBezTo>
                    <a:pt x="1917700" y="762000"/>
                    <a:pt x="1808480" y="812800"/>
                    <a:pt x="1752600" y="894080"/>
                  </a:cubicBezTo>
                  <a:cubicBezTo>
                    <a:pt x="1696720" y="975360"/>
                    <a:pt x="1666240" y="1120140"/>
                    <a:pt x="1676400" y="1183640"/>
                  </a:cubicBezTo>
                  <a:cubicBezTo>
                    <a:pt x="1686560" y="1247140"/>
                    <a:pt x="1750060" y="1261110"/>
                    <a:pt x="1813560" y="1275080"/>
                  </a:cubicBezTo>
                </a:path>
              </a:pathLst>
            </a:custGeom>
            <a:noFill/>
            <a:ln w="349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1400" y="1798320"/>
              <a:ext cx="15422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Trajectory</a:t>
              </a:r>
              <a:endPara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172200" y="3800856"/>
              <a:ext cx="54864" cy="5486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188422" name="Object 6"/>
          <p:cNvGraphicFramePr>
            <a:graphicFrameLocks noChangeAspect="1"/>
          </p:cNvGraphicFramePr>
          <p:nvPr/>
        </p:nvGraphicFramePr>
        <p:xfrm>
          <a:off x="838200" y="4175760"/>
          <a:ext cx="1762554" cy="838200"/>
        </p:xfrm>
        <a:graphic>
          <a:graphicData uri="http://schemas.openxmlformats.org/presentationml/2006/ole">
            <p:oleObj spid="_x0000_s188422" name="Equation" r:id="rId8" imgW="825480" imgH="393480" progId="Equation.DSMT4">
              <p:embed/>
            </p:oleObj>
          </a:graphicData>
        </a:graphic>
      </p:graphicFrame>
      <p:graphicFrame>
        <p:nvGraphicFramePr>
          <p:cNvPr id="188423" name="Object 7"/>
          <p:cNvGraphicFramePr>
            <a:graphicFrameLocks noChangeAspect="1"/>
          </p:cNvGraphicFramePr>
          <p:nvPr/>
        </p:nvGraphicFramePr>
        <p:xfrm>
          <a:off x="1390333" y="5457508"/>
          <a:ext cx="407987" cy="407987"/>
        </p:xfrm>
        <a:graphic>
          <a:graphicData uri="http://schemas.openxmlformats.org/presentationml/2006/ole">
            <p:oleObj spid="_x0000_s188423" name="Equation" r:id="rId9" imgW="1904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particle in a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en-US" sz="2400" dirty="0" smtClean="0"/>
              <a:t>Solve the Schrodinger eq. for energy </a:t>
            </a:r>
            <a:r>
              <a:rPr lang="en-US" sz="2400" dirty="0" err="1" smtClean="0"/>
              <a:t>eigenstates</a:t>
            </a:r>
            <a:endParaRPr lang="en-US" sz="2400" dirty="0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7620000" y="1676400"/>
          <a:ext cx="660400" cy="506413"/>
        </p:xfrm>
        <a:graphic>
          <a:graphicData uri="http://schemas.openxmlformats.org/presentationml/2006/ole">
            <p:oleObj spid="_x0000_s189442" name="Equation" r:id="rId3" imgW="330120" imgH="253800" progId="Equation.DSMT4">
              <p:embed/>
            </p:oleObj>
          </a:graphicData>
        </a:graphic>
      </p:graphicFrame>
      <p:graphicFrame>
        <p:nvGraphicFramePr>
          <p:cNvPr id="189443" name="Object 3"/>
          <p:cNvGraphicFramePr>
            <a:graphicFrameLocks noChangeAspect="1"/>
          </p:cNvGraphicFramePr>
          <p:nvPr/>
        </p:nvGraphicFramePr>
        <p:xfrm>
          <a:off x="838200" y="2306320"/>
          <a:ext cx="2108200" cy="557213"/>
        </p:xfrm>
        <a:graphic>
          <a:graphicData uri="http://schemas.openxmlformats.org/presentationml/2006/ole">
            <p:oleObj spid="_x0000_s189443" name="Equation" r:id="rId4" imgW="1054080" imgH="279360" progId="Equation.DSMT4">
              <p:embed/>
            </p:oleObj>
          </a:graphicData>
        </a:graphic>
      </p:graphicFrame>
      <p:graphicFrame>
        <p:nvGraphicFramePr>
          <p:cNvPr id="189444" name="Object 4"/>
          <p:cNvGraphicFramePr>
            <a:graphicFrameLocks noChangeAspect="1"/>
          </p:cNvGraphicFramePr>
          <p:nvPr/>
        </p:nvGraphicFramePr>
        <p:xfrm>
          <a:off x="3848100" y="2130108"/>
          <a:ext cx="3733800" cy="963612"/>
        </p:xfrm>
        <a:graphic>
          <a:graphicData uri="http://schemas.openxmlformats.org/presentationml/2006/ole">
            <p:oleObj spid="_x0000_s189444" name="Equation" r:id="rId5" imgW="1866600" imgH="482400" progId="Equation.DSMT4">
              <p:embed/>
            </p:oleObj>
          </a:graphicData>
        </a:graphic>
      </p:graphicFrame>
      <p:graphicFrame>
        <p:nvGraphicFramePr>
          <p:cNvPr id="189445" name="Object 5"/>
          <p:cNvGraphicFramePr>
            <a:graphicFrameLocks noChangeAspect="1"/>
          </p:cNvGraphicFramePr>
          <p:nvPr/>
        </p:nvGraphicFramePr>
        <p:xfrm>
          <a:off x="3246120" y="2468880"/>
          <a:ext cx="381000" cy="304800"/>
        </p:xfrm>
        <a:graphic>
          <a:graphicData uri="http://schemas.openxmlformats.org/presentationml/2006/ole">
            <p:oleObj spid="_x0000_s189445" name="Equation" r:id="rId6" imgW="190440" imgH="152280" progId="Equation.DSMT4">
              <p:embed/>
            </p:oleObj>
          </a:graphicData>
        </a:graphic>
      </p:graphicFrame>
      <p:graphicFrame>
        <p:nvGraphicFramePr>
          <p:cNvPr id="189446" name="Object 6"/>
          <p:cNvGraphicFramePr>
            <a:graphicFrameLocks noChangeAspect="1"/>
          </p:cNvGraphicFramePr>
          <p:nvPr/>
        </p:nvGraphicFramePr>
        <p:xfrm>
          <a:off x="828040" y="3165475"/>
          <a:ext cx="5969000" cy="1012825"/>
        </p:xfrm>
        <a:graphic>
          <a:graphicData uri="http://schemas.openxmlformats.org/presentationml/2006/ole">
            <p:oleObj spid="_x0000_s189446" name="Equation" r:id="rId7" imgW="2984400" imgH="507960" progId="Equation.DSMT4">
              <p:embed/>
            </p:oleObj>
          </a:graphicData>
        </a:graphic>
      </p:graphicFrame>
      <p:graphicFrame>
        <p:nvGraphicFramePr>
          <p:cNvPr id="189447" name="Object 7"/>
          <p:cNvGraphicFramePr>
            <a:graphicFrameLocks noChangeAspect="1"/>
          </p:cNvGraphicFramePr>
          <p:nvPr/>
        </p:nvGraphicFramePr>
        <p:xfrm>
          <a:off x="822960" y="4274503"/>
          <a:ext cx="3733800" cy="1014412"/>
        </p:xfrm>
        <a:graphic>
          <a:graphicData uri="http://schemas.openxmlformats.org/presentationml/2006/ole">
            <p:oleObj spid="_x0000_s189447" name="Equation" r:id="rId8" imgW="1866600" imgH="50796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1520" y="5329535"/>
            <a:ext cx="704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x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y</a:t>
            </a:r>
            <a:r>
              <a:rPr lang="en-US" sz="2400" dirty="0" smtClean="0"/>
              <a:t> are integers (quantum numbers)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883920"/>
          </a:xfrm>
        </p:spPr>
        <p:txBody>
          <a:bodyPr/>
          <a:lstStyle/>
          <a:p>
            <a:r>
              <a:rPr lang="en-US" sz="2800" dirty="0" smtClean="0"/>
              <a:t>Comparing classical and quantum descriptions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73389"/>
            <a:ext cx="4038600" cy="3762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Trajectory in phase space</a:t>
            </a:r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22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Each state has well-defined </a:t>
            </a:r>
            <a:r>
              <a:rPr lang="en-US" sz="2200" i="1" dirty="0" smtClean="0"/>
              <a:t>p</a:t>
            </a:r>
            <a:r>
              <a:rPr lang="en-US" sz="2200" dirty="0" smtClean="0"/>
              <a:t> and </a:t>
            </a:r>
            <a:r>
              <a:rPr lang="en-US" sz="2200" i="1" dirty="0" smtClean="0"/>
              <a:t>q</a:t>
            </a:r>
            <a:r>
              <a:rPr lang="en-US" sz="2200" dirty="0" smtClean="0"/>
              <a:t> (a geometric point)</a:t>
            </a:r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Local density of states in the phase space is infinite (or an arbitrary constant), i.e. the phase space is </a:t>
            </a:r>
            <a:r>
              <a:rPr lang="en-US" sz="2200" dirty="0" smtClean="0">
                <a:solidFill>
                  <a:srgbClr val="FF0000"/>
                </a:solidFill>
              </a:rPr>
              <a:t>continuous</a:t>
            </a:r>
            <a:endParaRPr lang="en-US" sz="22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Particles are distinguishable</a:t>
            </a:r>
            <a:endParaRPr lang="en-US" sz="2200" dirty="0"/>
          </a:p>
        </p:txBody>
      </p:sp>
      <p:graphicFrame>
        <p:nvGraphicFramePr>
          <p:cNvPr id="209922" name="Object 2"/>
          <p:cNvGraphicFramePr>
            <a:graphicFrameLocks noChangeAspect="1"/>
          </p:cNvGraphicFramePr>
          <p:nvPr/>
        </p:nvGraphicFramePr>
        <p:xfrm>
          <a:off x="731520" y="2331720"/>
          <a:ext cx="992778" cy="731520"/>
        </p:xfrm>
        <a:graphic>
          <a:graphicData uri="http://schemas.openxmlformats.org/presentationml/2006/ole">
            <p:oleObj spid="_x0000_s209922" name="Equation" r:id="rId4" imgW="533160" imgH="393480" progId="Equation.DSMT4">
              <p:embed/>
            </p:oleObj>
          </a:graphicData>
        </a:graphic>
      </p:graphicFrame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2286000" y="2329895"/>
          <a:ext cx="1066800" cy="733345"/>
        </p:xfrm>
        <a:graphic>
          <a:graphicData uri="http://schemas.openxmlformats.org/presentationml/2006/ole">
            <p:oleObj spid="_x0000_s209923" name="Equation" r:id="rId5" imgW="571320" imgH="39348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72440" y="1371600"/>
            <a:ext cx="2977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u="sng" dirty="0" smtClean="0">
                <a:solidFill>
                  <a:prstClr val="black"/>
                </a:solidFill>
              </a:rPr>
              <a:t>Classical mechanics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73389"/>
            <a:ext cx="4191000" cy="439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Trajectory in phase space</a:t>
            </a:r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36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22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22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Each state’s </a:t>
            </a:r>
            <a:r>
              <a:rPr lang="en-US" sz="2200" i="1" dirty="0" smtClean="0"/>
              <a:t>p</a:t>
            </a:r>
            <a:r>
              <a:rPr lang="en-US" sz="2200" dirty="0" smtClean="0"/>
              <a:t> and </a:t>
            </a:r>
            <a:r>
              <a:rPr lang="en-US" sz="2200" i="1" dirty="0" smtClean="0"/>
              <a:t>q</a:t>
            </a:r>
            <a:r>
              <a:rPr lang="en-US" sz="2200" dirty="0" smtClean="0"/>
              <a:t> satisfies the uncertainty principle:</a:t>
            </a:r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The phase space is </a:t>
            </a:r>
            <a:r>
              <a:rPr lang="en-US" sz="2200" dirty="0" smtClean="0">
                <a:solidFill>
                  <a:srgbClr val="FF0000"/>
                </a:solidFill>
              </a:rPr>
              <a:t>quantized</a:t>
            </a:r>
            <a:r>
              <a:rPr lang="en-US" sz="2200" dirty="0" smtClean="0"/>
              <a:t>; each state occupies a volume of ~</a:t>
            </a:r>
          </a:p>
          <a:p>
            <a:pPr marL="228600" indent="-228600">
              <a:spcAft>
                <a:spcPts val="3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 smtClean="0"/>
              <a:t>Identical particles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4739640" y="1371600"/>
            <a:ext cx="3009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u="sng" dirty="0" smtClean="0">
                <a:solidFill>
                  <a:prstClr val="black"/>
                </a:solidFill>
              </a:rPr>
              <a:t>Quantum mechanics</a:t>
            </a:r>
          </a:p>
        </p:txBody>
      </p:sp>
      <p:graphicFrame>
        <p:nvGraphicFramePr>
          <p:cNvPr id="209926" name="Object 6"/>
          <p:cNvGraphicFramePr>
            <a:graphicFrameLocks noChangeAspect="1"/>
          </p:cNvGraphicFramePr>
          <p:nvPr/>
        </p:nvGraphicFramePr>
        <p:xfrm>
          <a:off x="5044440" y="2377440"/>
          <a:ext cx="2618598" cy="612648"/>
        </p:xfrm>
        <a:graphic>
          <a:graphicData uri="http://schemas.openxmlformats.org/presentationml/2006/ole">
            <p:oleObj spid="_x0000_s209926" name="Equation" r:id="rId6" imgW="1511280" imgH="355320" progId="Equation.DSMT4">
              <p:embed/>
            </p:oleObj>
          </a:graphicData>
        </a:graphic>
      </p:graphicFrame>
      <p:graphicFrame>
        <p:nvGraphicFramePr>
          <p:cNvPr id="209927" name="Object 7"/>
          <p:cNvGraphicFramePr>
            <a:graphicFrameLocks noChangeAspect="1"/>
          </p:cNvGraphicFramePr>
          <p:nvPr/>
        </p:nvGraphicFramePr>
        <p:xfrm>
          <a:off x="5039032" y="2880360"/>
          <a:ext cx="3586808" cy="731520"/>
        </p:xfrm>
        <a:graphic>
          <a:graphicData uri="http://schemas.openxmlformats.org/presentationml/2006/ole">
            <p:oleObj spid="_x0000_s209927" name="Equation" r:id="rId7" imgW="2044440" imgH="419040" progId="Equation.DSMT4">
              <p:embed/>
            </p:oleObj>
          </a:graphicData>
        </a:graphic>
      </p:graphicFrame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7924800" y="5471160"/>
          <a:ext cx="271463" cy="352425"/>
        </p:xfrm>
        <a:graphic>
          <a:graphicData uri="http://schemas.openxmlformats.org/presentationml/2006/ole">
            <p:oleObj spid="_x0000_s209928" name="Equation" r:id="rId8" imgW="126720" imgH="164880" progId="Equation.DSMT4">
              <p:embed/>
            </p:oleObj>
          </a:graphicData>
        </a:graphic>
      </p:graphicFrame>
      <p:graphicFrame>
        <p:nvGraphicFramePr>
          <p:cNvPr id="209929" name="Object 9"/>
          <p:cNvGraphicFramePr>
            <a:graphicFrameLocks noChangeAspect="1"/>
          </p:cNvGraphicFramePr>
          <p:nvPr/>
        </p:nvGraphicFramePr>
        <p:xfrm>
          <a:off x="5001895" y="4343400"/>
          <a:ext cx="1825625" cy="406475"/>
        </p:xfrm>
        <a:graphic>
          <a:graphicData uri="http://schemas.openxmlformats.org/presentationml/2006/ole">
            <p:oleObj spid="_x0000_s209929" name="Equation" r:id="rId9" imgW="96516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6356</TotalTime>
  <Words>939</Words>
  <Application>Microsoft Office PowerPoint</Application>
  <PresentationFormat>On-screen Show (4:3)</PresentationFormat>
  <Paragraphs>298</Paragraphs>
  <Slides>18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Pixel</vt:lpstr>
      <vt:lpstr>Equation</vt:lpstr>
      <vt:lpstr>MathType 6.0 Equation</vt:lpstr>
      <vt:lpstr>MSEG 803 Equilibria in Material Systems  6: Phase space and microstates</vt:lpstr>
      <vt:lpstr>Slide 2</vt:lpstr>
      <vt:lpstr>Classical description of atomic motion</vt:lpstr>
      <vt:lpstr>Classical description of atomic motion</vt:lpstr>
      <vt:lpstr>Quantum mechanical description</vt:lpstr>
      <vt:lpstr>Quantum mechanical description</vt:lpstr>
      <vt:lpstr>Quantum mechanical description</vt:lpstr>
      <vt:lpstr>Example: particle in a box</vt:lpstr>
      <vt:lpstr>Comparing classical and quantum descriptions</vt:lpstr>
      <vt:lpstr>Statistical ensemble</vt:lpstr>
      <vt:lpstr>Example: particle spin in a magnetic field H</vt:lpstr>
      <vt:lpstr>Example: simple 1-D harmonic oscillator</vt:lpstr>
      <vt:lpstr>Relating macroscopic properties with probability distribution of microscopic states</vt:lpstr>
      <vt:lpstr>Density of states</vt:lpstr>
      <vt:lpstr>Example: particles in a box</vt:lpstr>
      <vt:lpstr>Example: classical ideal gas</vt:lpstr>
      <vt:lpstr>Example: classical ideal gas (cont’d)</vt:lpstr>
      <vt:lpstr>DOS is determined by external parameters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hjj</cp:lastModifiedBy>
  <cp:revision>975</cp:revision>
  <dcterms:created xsi:type="dcterms:W3CDTF">2006-08-16T00:00:00Z</dcterms:created>
  <dcterms:modified xsi:type="dcterms:W3CDTF">2012-10-11T04:12:17Z</dcterms:modified>
</cp:coreProperties>
</file>