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60" r:id="rId5"/>
    <p:sldId id="261" r:id="rId6"/>
    <p:sldId id="262" r:id="rId7"/>
    <p:sldId id="259" r:id="rId8"/>
    <p:sldId id="264" r:id="rId9"/>
    <p:sldId id="263" r:id="rId10"/>
    <p:sldId id="265" r:id="rId11"/>
    <p:sldId id="266" r:id="rId12"/>
    <p:sldId id="267" r:id="rId13"/>
    <p:sldId id="269" r:id="rId14"/>
    <p:sldId id="268" r:id="rId15"/>
    <p:sldId id="270" r:id="rId16"/>
    <p:sldId id="272" r:id="rId17"/>
    <p:sldId id="271" r:id="rId18"/>
    <p:sldId id="275" r:id="rId19"/>
    <p:sldId id="278" r:id="rId20"/>
    <p:sldId id="273" r:id="rId21"/>
    <p:sldId id="274" r:id="rId22"/>
    <p:sldId id="280" r:id="rId23"/>
    <p:sldId id="284" r:id="rId24"/>
    <p:sldId id="283" r:id="rId25"/>
    <p:sldId id="279" r:id="rId26"/>
    <p:sldId id="276" r:id="rId27"/>
    <p:sldId id="277" r:id="rId28"/>
    <p:sldId id="281"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23" autoAdjust="0"/>
  </p:normalViewPr>
  <p:slideViewPr>
    <p:cSldViewPr>
      <p:cViewPr varScale="1">
        <p:scale>
          <a:sx n="100" d="100"/>
          <a:sy n="100" d="100"/>
        </p:scale>
        <p:origin x="-13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76.wmf"/><Relationship Id="rId1" Type="http://schemas.openxmlformats.org/officeDocument/2006/relationships/image" Target="../media/image75.wmf"/><Relationship Id="rId5" Type="http://schemas.openxmlformats.org/officeDocument/2006/relationships/image" Target="../media/image78.wmf"/><Relationship Id="rId4" Type="http://schemas.openxmlformats.org/officeDocument/2006/relationships/image" Target="../media/image7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image" Target="../media/image83.wmf"/><Relationship Id="rId7" Type="http://schemas.openxmlformats.org/officeDocument/2006/relationships/image" Target="../media/image87.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95.wmf"/><Relationship Id="rId1" Type="http://schemas.openxmlformats.org/officeDocument/2006/relationships/image" Target="../media/image94.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5.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 Id="rId9"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image" Target="../media/image101.wmf"/><Relationship Id="rId7" Type="http://schemas.openxmlformats.org/officeDocument/2006/relationships/image" Target="../media/image105.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7.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9/18/2012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83817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sign difference of generalized</a:t>
            </a:r>
            <a:r>
              <a:rPr lang="en-US" baseline="0" dirty="0" smtClean="0"/>
              <a:t> work terms in the entropy representation!</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common in both solid-state physics and electrochemistry to discuss the chemical potential and electrochemical potential of an electron. However, in the two fields, the definitions of these two terms are sometimes swapped. In electrochemistry, the electrochemical potential of an electron (or any other species) is by definition constant across a device in equilibrium, while the chemical potential is equal to the electrochemical potential minus the local electric potential energy of the electron.[1] In solid-state physics, the opposite definitions are occasionally[2] (but not always)[3] used, where the chemical potential of an electron is by definition constant across a device in equilibrium; while the electrochemical potential is equal to the chemical potential minus the local electric potential energy of an electron.</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In</a:t>
            </a:r>
            <a:r>
              <a:rPr lang="en-US" baseline="0" dirty="0" smtClean="0"/>
              <a:t> a specific problem, either</a:t>
            </a:r>
            <a:r>
              <a:rPr lang="en-US" dirty="0" smtClean="0"/>
              <a:t> energy or entropy representation</a:t>
            </a:r>
            <a:r>
              <a:rPr lang="en-US" baseline="0" dirty="0" smtClean="0"/>
              <a:t> may be used – the mathematically convenient representation is usually the preferred choice.</a:t>
            </a:r>
          </a:p>
          <a:p>
            <a:pPr marL="228600" indent="-228600">
              <a:buAutoNum type="arabicParenR"/>
            </a:pPr>
            <a:r>
              <a:rPr lang="en-US" baseline="0" dirty="0" smtClean="0"/>
              <a:t>In the resulting fundamental equation, an integrating constant remains because only two equations of state (there are 3 in total) are known and thus we do not have complete information about the system.</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Energy</a:t>
            </a:r>
            <a:r>
              <a:rPr lang="en-US" baseline="0" dirty="0" smtClean="0"/>
              <a:t> minimum principle</a:t>
            </a:r>
            <a:r>
              <a:rPr lang="en-US" dirty="0" smtClean="0"/>
              <a:t> can be proven with a simple argument:</a:t>
            </a:r>
            <a:r>
              <a:rPr lang="en-US" baseline="0" dirty="0" smtClean="0"/>
              <a:t> if the energy U is not minimized for the given entropy value S at equilibrium (i.e. there exists a state whose internal energy is U’ &lt; U and entropy is still S ), then we can always add energy (U – U’) into the system so that the internal energy reaches U, but now the entropy is greater than S, which contradicts the entropy maximum principle.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that the physical meaning of </a:t>
            </a:r>
            <a:r>
              <a:rPr lang="en-US" baseline="0" dirty="0" err="1" smtClean="0"/>
              <a:t>dS</a:t>
            </a:r>
            <a:r>
              <a:rPr lang="en-US" baseline="-25000" dirty="0" err="1" smtClean="0"/>
              <a:t>tot</a:t>
            </a:r>
            <a:r>
              <a:rPr lang="en-US" baseline="0" dirty="0" smtClean="0"/>
              <a:t> = 0 is a bit vague, as the condition of constant entropy is difficult to realized in practice.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Callen</a:t>
            </a:r>
            <a:r>
              <a:rPr lang="en-US" baseline="0" dirty="0" smtClean="0"/>
              <a:t> section 6-2 Example 1</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Legendre transform of U vanishes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Heat released/absorbed</a:t>
            </a:r>
            <a:r>
              <a:rPr lang="en-US" baseline="0" dirty="0" smtClean="0"/>
              <a:t> in a chemical reaction equals the enthalpy change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1D8BD707-D9CF-40AE-B4C6-C98DA3205C09}" type="datetimeFigureOut">
              <a:rPr lang="en-US" smtClean="0"/>
              <a:pPr/>
              <a:t>9/18/2012</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9/18/2012</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9/18/2012</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9/18/2012</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1D8BD707-D9CF-40AE-B4C6-C98DA3205C09}" type="datetimeFigureOut">
              <a:rPr lang="en-US" smtClean="0"/>
              <a:pPr/>
              <a:t>9/18/2012</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9/18/2012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1D8BD707-D9CF-40AE-B4C6-C98DA3205C09}" type="datetimeFigureOut">
              <a:rPr lang="en-US" smtClean="0"/>
              <a:pPr/>
              <a:t>9/18/2012</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1D8BD707-D9CF-40AE-B4C6-C98DA3205C09}" type="datetimeFigureOut">
              <a:rPr lang="en-US" smtClean="0"/>
              <a:pPr/>
              <a:t>9/18/2012</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1D8BD707-D9CF-40AE-B4C6-C98DA3205C09}" type="datetimeFigureOut">
              <a:rPr lang="en-US" smtClean="0"/>
              <a:pPr/>
              <a:t>9/18/2012</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9/18/2012</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1D8BD707-D9CF-40AE-B4C6-C98DA3205C09}" type="datetimeFigureOut">
              <a:rPr lang="en-US" smtClean="0"/>
              <a:pPr/>
              <a:t>9/18/2012</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1"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83" name="Rectangle 15"/>
          <p:cNvSpPr>
            <a:spLocks noGrp="1" noChangeArrowheads="1"/>
          </p:cNvSpPr>
          <p:nvPr>
            <p:ph type="body" idx="1"/>
          </p:nvPr>
        </p:nvSpPr>
        <p:spPr bwMode="auto">
          <a:xfrm>
            <a:off x="457200" y="1828800"/>
            <a:ext cx="82296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1D8BD707-D9CF-40AE-B4C6-C98DA3205C09}" type="datetimeFigureOut">
              <a:rPr lang="en-US" smtClean="0"/>
              <a:pPr/>
              <a:t>9/18/2012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5.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9.bin"/><Relationship Id="rId11" Type="http://schemas.openxmlformats.org/officeDocument/2006/relationships/image" Target="../media/image51.wmf"/><Relationship Id="rId5" Type="http://schemas.openxmlformats.org/officeDocument/2006/relationships/image" Target="../media/image44.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5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56.wmf"/><Relationship Id="rId18" Type="http://schemas.openxmlformats.org/officeDocument/2006/relationships/oleObject" Target="../embeddings/oleObject60.bin"/><Relationship Id="rId3" Type="http://schemas.openxmlformats.org/officeDocument/2006/relationships/notesSlide" Target="../notesSlides/notesSlide6.xml"/><Relationship Id="rId7" Type="http://schemas.openxmlformats.org/officeDocument/2006/relationships/image" Target="../media/image53.wmf"/><Relationship Id="rId12" Type="http://schemas.openxmlformats.org/officeDocument/2006/relationships/oleObject" Target="../embeddings/oleObject56.bin"/><Relationship Id="rId17" Type="http://schemas.openxmlformats.org/officeDocument/2006/relationships/oleObject" Target="../embeddings/oleObject59.bin"/><Relationship Id="rId2" Type="http://schemas.openxmlformats.org/officeDocument/2006/relationships/slideLayout" Target="../slideLayouts/slideLayout2.xml"/><Relationship Id="rId16" Type="http://schemas.openxmlformats.org/officeDocument/2006/relationships/image" Target="../media/image57.wmf"/><Relationship Id="rId1" Type="http://schemas.openxmlformats.org/officeDocument/2006/relationships/vmlDrawing" Target="../drawings/vmlDrawing9.vml"/><Relationship Id="rId6" Type="http://schemas.openxmlformats.org/officeDocument/2006/relationships/oleObject" Target="../embeddings/oleObject53.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oleObject" Target="../embeddings/oleObject58.bin"/><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54.wmf"/><Relationship Id="rId14" Type="http://schemas.openxmlformats.org/officeDocument/2006/relationships/oleObject" Target="../embeddings/oleObject5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62.wmf"/><Relationship Id="rId3" Type="http://schemas.openxmlformats.org/officeDocument/2006/relationships/image" Target="../media/image63.png"/><Relationship Id="rId7" Type="http://schemas.openxmlformats.org/officeDocument/2006/relationships/image" Target="../media/image59.wmf"/><Relationship Id="rId12"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62.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60.wmf"/></Relationships>
</file>

<file path=ppt/slides/_rels/slide1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65.wmf"/><Relationship Id="rId4" Type="http://schemas.openxmlformats.org/officeDocument/2006/relationships/oleObject" Target="../embeddings/oleObject66.bin"/></Relationships>
</file>

<file path=ppt/slides/_rels/slide16.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8.wmf"/><Relationship Id="rId11" Type="http://schemas.openxmlformats.org/officeDocument/2006/relationships/oleObject" Target="../embeddings/oleObject71.bin"/><Relationship Id="rId5" Type="http://schemas.openxmlformats.org/officeDocument/2006/relationships/oleObject" Target="../embeddings/oleObject68.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70.bin"/></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72.wmf"/><Relationship Id="rId4" Type="http://schemas.openxmlformats.org/officeDocument/2006/relationships/oleObject" Target="../embeddings/oleObject7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74.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3" Type="http://schemas.openxmlformats.org/officeDocument/2006/relationships/notesSlide" Target="../notesSlides/notesSlide1.xml"/><Relationship Id="rId7" Type="http://schemas.openxmlformats.org/officeDocument/2006/relationships/image" Target="../media/image4.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image" Target="../media/image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6.wmf"/><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77.wmf"/><Relationship Id="rId4" Type="http://schemas.openxmlformats.org/officeDocument/2006/relationships/image" Target="../media/image75.wmf"/><Relationship Id="rId9" Type="http://schemas.openxmlformats.org/officeDocument/2006/relationships/oleObject" Target="../embeddings/oleObject7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9.wmf"/><Relationship Id="rId5" Type="http://schemas.openxmlformats.org/officeDocument/2006/relationships/oleObject" Target="../embeddings/oleObject79.bin"/><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85.wmf"/><Relationship Id="rId18" Type="http://schemas.openxmlformats.org/officeDocument/2006/relationships/oleObject" Target="../embeddings/oleObject87.bin"/><Relationship Id="rId3" Type="http://schemas.openxmlformats.org/officeDocument/2006/relationships/notesSlide" Target="../notesSlides/notesSlide9.xml"/><Relationship Id="rId7" Type="http://schemas.openxmlformats.org/officeDocument/2006/relationships/image" Target="../media/image82.wmf"/><Relationship Id="rId12" Type="http://schemas.openxmlformats.org/officeDocument/2006/relationships/oleObject" Target="../embeddings/oleObject84.bin"/><Relationship Id="rId17" Type="http://schemas.openxmlformats.org/officeDocument/2006/relationships/image" Target="../media/image87.wmf"/><Relationship Id="rId2" Type="http://schemas.openxmlformats.org/officeDocument/2006/relationships/slideLayout" Target="../slideLayouts/slideLayout2.xml"/><Relationship Id="rId16" Type="http://schemas.openxmlformats.org/officeDocument/2006/relationships/oleObject" Target="../embeddings/oleObject86.bin"/><Relationship Id="rId1" Type="http://schemas.openxmlformats.org/officeDocument/2006/relationships/vmlDrawing" Target="../drawings/vmlDrawing17.vml"/><Relationship Id="rId6" Type="http://schemas.openxmlformats.org/officeDocument/2006/relationships/oleObject" Target="../embeddings/oleObject81.bin"/><Relationship Id="rId11" Type="http://schemas.openxmlformats.org/officeDocument/2006/relationships/image" Target="../media/image84.wmf"/><Relationship Id="rId5" Type="http://schemas.openxmlformats.org/officeDocument/2006/relationships/image" Target="../media/image81.wmf"/><Relationship Id="rId15" Type="http://schemas.openxmlformats.org/officeDocument/2006/relationships/image" Target="../media/image86.wmf"/><Relationship Id="rId10" Type="http://schemas.openxmlformats.org/officeDocument/2006/relationships/oleObject" Target="../embeddings/oleObject83.bin"/><Relationship Id="rId19" Type="http://schemas.openxmlformats.org/officeDocument/2006/relationships/image" Target="../media/image88.wmf"/><Relationship Id="rId4" Type="http://schemas.openxmlformats.org/officeDocument/2006/relationships/oleObject" Target="../embeddings/oleObject80.bin"/><Relationship Id="rId9" Type="http://schemas.openxmlformats.org/officeDocument/2006/relationships/image" Target="../media/image83.wmf"/><Relationship Id="rId14" Type="http://schemas.openxmlformats.org/officeDocument/2006/relationships/oleObject" Target="../embeddings/oleObject8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92.wmf"/><Relationship Id="rId5" Type="http://schemas.openxmlformats.org/officeDocument/2006/relationships/oleObject" Target="../embeddings/oleObject89.bin"/><Relationship Id="rId4" Type="http://schemas.openxmlformats.org/officeDocument/2006/relationships/image" Target="../media/image91.wmf"/></Relationships>
</file>

<file path=ppt/slides/_rels/slide27.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96.bin"/><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95.wmf"/><Relationship Id="rId11" Type="http://schemas.openxmlformats.org/officeDocument/2006/relationships/oleObject" Target="../embeddings/oleObject95.bin"/><Relationship Id="rId5" Type="http://schemas.openxmlformats.org/officeDocument/2006/relationships/oleObject" Target="../embeddings/oleObject92.bin"/><Relationship Id="rId15" Type="http://schemas.openxmlformats.org/officeDocument/2006/relationships/image" Target="../media/image98.wmf"/><Relationship Id="rId10" Type="http://schemas.openxmlformats.org/officeDocument/2006/relationships/image" Target="../media/image96.wmf"/><Relationship Id="rId4" Type="http://schemas.openxmlformats.org/officeDocument/2006/relationships/image" Target="../media/image94.wmf"/><Relationship Id="rId9" Type="http://schemas.openxmlformats.org/officeDocument/2006/relationships/oleObject" Target="../embeddings/oleObject94.bin"/><Relationship Id="rId14" Type="http://schemas.openxmlformats.org/officeDocument/2006/relationships/oleObject" Target="../embeddings/oleObject97.bin"/></Relationships>
</file>

<file path=ppt/slides/_rels/slide28.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oleObject" Target="../embeddings/oleObject103.bin"/><Relationship Id="rId18" Type="http://schemas.openxmlformats.org/officeDocument/2006/relationships/image" Target="../media/image106.wmf"/><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image" Target="../media/image103.wmf"/><Relationship Id="rId17" Type="http://schemas.openxmlformats.org/officeDocument/2006/relationships/oleObject" Target="../embeddings/oleObject105.bin"/><Relationship Id="rId2" Type="http://schemas.openxmlformats.org/officeDocument/2006/relationships/slideLayout" Target="../slideLayouts/slideLayout2.xml"/><Relationship Id="rId16" Type="http://schemas.openxmlformats.org/officeDocument/2006/relationships/image" Target="../media/image105.wmf"/><Relationship Id="rId1" Type="http://schemas.openxmlformats.org/officeDocument/2006/relationships/vmlDrawing" Target="../drawings/vmlDrawing20.vml"/><Relationship Id="rId6" Type="http://schemas.openxmlformats.org/officeDocument/2006/relationships/image" Target="../media/image100.wmf"/><Relationship Id="rId11" Type="http://schemas.openxmlformats.org/officeDocument/2006/relationships/oleObject" Target="../embeddings/oleObject102.bin"/><Relationship Id="rId5" Type="http://schemas.openxmlformats.org/officeDocument/2006/relationships/oleObject" Target="../embeddings/oleObject99.bin"/><Relationship Id="rId15" Type="http://schemas.openxmlformats.org/officeDocument/2006/relationships/oleObject" Target="../embeddings/oleObject104.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101.bin"/><Relationship Id="rId14" Type="http://schemas.openxmlformats.org/officeDocument/2006/relationships/image" Target="../media/image104.wmf"/></Relationships>
</file>

<file path=ppt/slides/_rels/slide2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notesSlide" Target="../notesSlides/notesSlide10.xml"/><Relationship Id="rId7"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107.bin"/><Relationship Id="rId5" Type="http://schemas.openxmlformats.org/officeDocument/2006/relationships/image" Target="../media/image107.wmf"/><Relationship Id="rId4" Type="http://schemas.openxmlformats.org/officeDocument/2006/relationships/oleObject" Target="../embeddings/oleObject10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2.wmf"/><Relationship Id="rId18" Type="http://schemas.openxmlformats.org/officeDocument/2006/relationships/oleObject" Target="../embeddings/oleObject14.bin"/><Relationship Id="rId3" Type="http://schemas.openxmlformats.org/officeDocument/2006/relationships/notesSlide" Target="../notesSlides/notesSlide2.xml"/><Relationship Id="rId21" Type="http://schemas.openxmlformats.org/officeDocument/2006/relationships/image" Target="../media/image16.wmf"/><Relationship Id="rId7" Type="http://schemas.openxmlformats.org/officeDocument/2006/relationships/image" Target="../media/image9.wmf"/><Relationship Id="rId12" Type="http://schemas.openxmlformats.org/officeDocument/2006/relationships/oleObject" Target="../embeddings/oleObject11.bin"/><Relationship Id="rId17"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oleObject" Target="../embeddings/oleObject15.bin"/><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3.wmf"/><Relationship Id="rId10" Type="http://schemas.openxmlformats.org/officeDocument/2006/relationships/oleObject" Target="../embeddings/oleObject10.bin"/><Relationship Id="rId19" Type="http://schemas.openxmlformats.org/officeDocument/2006/relationships/image" Target="../media/image15.wmf"/><Relationship Id="rId4" Type="http://schemas.openxmlformats.org/officeDocument/2006/relationships/oleObject" Target="../embeddings/oleObject7.bin"/><Relationship Id="rId9" Type="http://schemas.openxmlformats.org/officeDocument/2006/relationships/image" Target="../media/image10.wmf"/><Relationship Id="rId1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9.bin"/><Relationship Id="rId14" Type="http://schemas.openxmlformats.org/officeDocument/2006/relationships/image" Target="../media/image22.wmf"/></Relationships>
</file>

<file path=ppt/slides/_rels/slide5.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5.bin"/><Relationship Id="rId14" Type="http://schemas.openxmlformats.org/officeDocument/2006/relationships/image" Target="../media/image28.wmf"/></Relationships>
</file>

<file path=ppt/slides/_rels/slide6.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33.bin"/><Relationship Id="rId18" Type="http://schemas.openxmlformats.org/officeDocument/2006/relationships/image" Target="../media/image35.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2.wmf"/><Relationship Id="rId17"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34.wmf"/><Relationship Id="rId1" Type="http://schemas.openxmlformats.org/officeDocument/2006/relationships/vmlDrawing" Target="../drawings/vmlDrawing5.vml"/><Relationship Id="rId6" Type="http://schemas.openxmlformats.org/officeDocument/2006/relationships/image" Target="../media/image29.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1.wmf"/><Relationship Id="rId4" Type="http://schemas.openxmlformats.org/officeDocument/2006/relationships/image" Target="../media/image27.wmf"/><Relationship Id="rId9" Type="http://schemas.openxmlformats.org/officeDocument/2006/relationships/oleObject" Target="../embeddings/oleObject31.bin"/><Relationship Id="rId14" Type="http://schemas.openxmlformats.org/officeDocument/2006/relationships/image" Target="../media/image33.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0.wmf"/><Relationship Id="rId18" Type="http://schemas.openxmlformats.org/officeDocument/2006/relationships/oleObject" Target="../embeddings/oleObject43.bin"/><Relationship Id="rId3" Type="http://schemas.openxmlformats.org/officeDocument/2006/relationships/notesSlide" Target="../notesSlides/notesSlide4.xml"/><Relationship Id="rId7" Type="http://schemas.openxmlformats.org/officeDocument/2006/relationships/image" Target="../media/image37.wmf"/><Relationship Id="rId12" Type="http://schemas.openxmlformats.org/officeDocument/2006/relationships/oleObject" Target="../embeddings/oleObject40.bin"/><Relationship Id="rId17" Type="http://schemas.openxmlformats.org/officeDocument/2006/relationships/image" Target="../media/image42.wmf"/><Relationship Id="rId2" Type="http://schemas.openxmlformats.org/officeDocument/2006/relationships/slideLayout" Target="../slideLayouts/slideLayout2.xml"/><Relationship Id="rId16" Type="http://schemas.openxmlformats.org/officeDocument/2006/relationships/oleObject" Target="../embeddings/oleObject42.bin"/><Relationship Id="rId1" Type="http://schemas.openxmlformats.org/officeDocument/2006/relationships/vmlDrawing" Target="../drawings/vmlDrawing6.vml"/><Relationship Id="rId6" Type="http://schemas.openxmlformats.org/officeDocument/2006/relationships/oleObject" Target="../embeddings/oleObject37.bin"/><Relationship Id="rId11" Type="http://schemas.openxmlformats.org/officeDocument/2006/relationships/image" Target="../media/image39.wmf"/><Relationship Id="rId5" Type="http://schemas.openxmlformats.org/officeDocument/2006/relationships/image" Target="../media/image36.wmf"/><Relationship Id="rId15" Type="http://schemas.openxmlformats.org/officeDocument/2006/relationships/image" Target="../media/image41.wmf"/><Relationship Id="rId10" Type="http://schemas.openxmlformats.org/officeDocument/2006/relationships/oleObject" Target="../embeddings/oleObject39.bin"/><Relationship Id="rId19" Type="http://schemas.openxmlformats.org/officeDocument/2006/relationships/image" Target="../media/image43.wmf"/><Relationship Id="rId4" Type="http://schemas.openxmlformats.org/officeDocument/2006/relationships/oleObject" Target="../embeddings/oleObject36.bin"/><Relationship Id="rId9" Type="http://schemas.openxmlformats.org/officeDocument/2006/relationships/image" Target="../media/image38.wmf"/><Relationship Id="rId14" Type="http://schemas.openxmlformats.org/officeDocument/2006/relationships/oleObject" Target="../embeddings/oleObject41.bin"/></Relationships>
</file>

<file path=ppt/slides/_rels/slide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5.wmf"/><Relationship Id="rId5" Type="http://schemas.openxmlformats.org/officeDocument/2006/relationships/oleObject" Target="../embeddings/oleObject45.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MSEG 803</a:t>
            </a:r>
            <a:br>
              <a:rPr lang="en-US" sz="4400" dirty="0" smtClean="0"/>
            </a:br>
            <a:r>
              <a:rPr lang="en-US" sz="3200" dirty="0" err="1" smtClean="0"/>
              <a:t>Equilibria</a:t>
            </a:r>
            <a:r>
              <a:rPr lang="en-US" sz="3200" dirty="0" smtClean="0"/>
              <a:t> in Material Systems</a:t>
            </a:r>
            <a:br>
              <a:rPr lang="en-US" sz="3200" dirty="0" smtClean="0"/>
            </a:br>
            <a:r>
              <a:rPr lang="en-US" sz="3200" dirty="0" smtClean="0"/>
              <a:t/>
            </a:r>
            <a:br>
              <a:rPr lang="en-US" sz="3200" dirty="0" smtClean="0"/>
            </a:br>
            <a:r>
              <a:rPr lang="en-US" sz="3200" dirty="0" smtClean="0"/>
              <a:t>4: Formal Structure of TD</a:t>
            </a:r>
            <a:endParaRPr lang="en-US" dirty="0"/>
          </a:p>
        </p:txBody>
      </p:sp>
      <p:sp>
        <p:nvSpPr>
          <p:cNvPr id="3" name="Subtitle 2"/>
          <p:cNvSpPr>
            <a:spLocks noGrp="1"/>
          </p:cNvSpPr>
          <p:nvPr>
            <p:ph type="subTitle" idx="1"/>
          </p:nvPr>
        </p:nvSpPr>
        <p:spPr/>
        <p:txBody>
          <a:bodyPr/>
          <a:lstStyle/>
          <a:p>
            <a:endParaRPr lang="en-US" sz="2800" dirty="0"/>
          </a:p>
          <a:p>
            <a:r>
              <a:rPr lang="en-US" sz="2800" dirty="0" smtClean="0"/>
              <a:t>Prof. Juejun (JJ) Hu</a:t>
            </a:r>
          </a:p>
          <a:p>
            <a:r>
              <a:rPr lang="en-US" sz="2800" dirty="0" smtClean="0"/>
              <a:t>hujuejun@udel.edu</a:t>
            </a:r>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Energy minimum principle</a:t>
            </a:r>
            <a:endParaRPr lang="en-US" dirty="0"/>
          </a:p>
        </p:txBody>
      </p:sp>
      <p:pic>
        <p:nvPicPr>
          <p:cNvPr id="120838" name="Picture 6"/>
          <p:cNvPicPr>
            <a:picLocks noChangeAspect="1" noChangeArrowheads="1"/>
          </p:cNvPicPr>
          <p:nvPr/>
        </p:nvPicPr>
        <p:blipFill>
          <a:blip r:embed="rId2" cstate="print"/>
          <a:srcRect/>
          <a:stretch>
            <a:fillRect/>
          </a:stretch>
        </p:blipFill>
        <p:spPr bwMode="auto">
          <a:xfrm>
            <a:off x="381000" y="1798320"/>
            <a:ext cx="4038600" cy="3668652"/>
          </a:xfrm>
          <a:prstGeom prst="rect">
            <a:avLst/>
          </a:prstGeom>
          <a:noFill/>
          <a:ln w="9525">
            <a:noFill/>
            <a:miter lim="800000"/>
            <a:headEnd/>
            <a:tailEnd/>
          </a:ln>
        </p:spPr>
      </p:pic>
      <p:pic>
        <p:nvPicPr>
          <p:cNvPr id="120839" name="Picture 7"/>
          <p:cNvPicPr>
            <a:picLocks noChangeAspect="1" noChangeArrowheads="1"/>
          </p:cNvPicPr>
          <p:nvPr/>
        </p:nvPicPr>
        <p:blipFill>
          <a:blip r:embed="rId3" cstate="print">
            <a:clrChange>
              <a:clrFrom>
                <a:srgbClr val="FEFEFE"/>
              </a:clrFrom>
              <a:clrTo>
                <a:srgbClr val="FEFEFE">
                  <a:alpha val="0"/>
                </a:srgbClr>
              </a:clrTo>
            </a:clrChange>
          </a:blip>
          <a:srcRect l="840" t="1000" r="840" b="1961"/>
          <a:stretch>
            <a:fillRect/>
          </a:stretch>
        </p:blipFill>
        <p:spPr bwMode="auto">
          <a:xfrm>
            <a:off x="4151721" y="1417320"/>
            <a:ext cx="4687479" cy="3886200"/>
          </a:xfrm>
          <a:prstGeom prst="rect">
            <a:avLst/>
          </a:prstGeom>
          <a:noFill/>
          <a:ln w="9525">
            <a:noFill/>
            <a:miter lim="800000"/>
            <a:headEnd/>
            <a:tailEnd/>
          </a:ln>
        </p:spPr>
      </p:pic>
      <p:sp>
        <p:nvSpPr>
          <p:cNvPr id="11" name="TextBox 10"/>
          <p:cNvSpPr txBox="1"/>
          <p:nvPr/>
        </p:nvSpPr>
        <p:spPr>
          <a:xfrm>
            <a:off x="690909" y="5638800"/>
            <a:ext cx="7614891" cy="707886"/>
          </a:xfrm>
          <a:prstGeom prst="rect">
            <a:avLst/>
          </a:prstGeom>
          <a:noFill/>
        </p:spPr>
        <p:txBody>
          <a:bodyPr wrap="square" rtlCol="0">
            <a:spAutoFit/>
          </a:bodyPr>
          <a:lstStyle/>
          <a:p>
            <a:r>
              <a:rPr lang="en-US" sz="2000" dirty="0" smtClean="0"/>
              <a:t>At state A, </a:t>
            </a:r>
            <a:r>
              <a:rPr lang="en-US" sz="2000" i="1" dirty="0" smtClean="0"/>
              <a:t>S</a:t>
            </a:r>
            <a:r>
              <a:rPr lang="en-US" sz="2000" dirty="0" smtClean="0"/>
              <a:t> takes the maximum value if </a:t>
            </a:r>
            <a:r>
              <a:rPr lang="en-US" sz="2000" i="1" dirty="0" smtClean="0"/>
              <a:t>U</a:t>
            </a:r>
            <a:r>
              <a:rPr lang="en-US" sz="2000" dirty="0" smtClean="0"/>
              <a:t> is taken as a constant; similarly, </a:t>
            </a:r>
            <a:r>
              <a:rPr lang="en-US" sz="2000" i="1" dirty="0" smtClean="0"/>
              <a:t>U</a:t>
            </a:r>
            <a:r>
              <a:rPr lang="en-US" sz="2000" dirty="0" smtClean="0"/>
              <a:t> takes the minimum value if </a:t>
            </a:r>
            <a:r>
              <a:rPr lang="en-US" sz="2000" i="1" dirty="0" smtClean="0"/>
              <a:t>S</a:t>
            </a:r>
            <a:r>
              <a:rPr lang="en-US" sz="2000" dirty="0" smtClean="0"/>
              <a:t> is taken as a constant. </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229600" cy="1143000"/>
          </a:xfrm>
        </p:spPr>
        <p:txBody>
          <a:bodyPr/>
          <a:lstStyle/>
          <a:p>
            <a:r>
              <a:rPr lang="en-US" dirty="0" smtClean="0"/>
              <a:t>Energy minimum principle</a:t>
            </a:r>
            <a:endParaRPr lang="en-US" dirty="0"/>
          </a:p>
        </p:txBody>
      </p:sp>
      <p:graphicFrame>
        <p:nvGraphicFramePr>
          <p:cNvPr id="119811" name="Object 3"/>
          <p:cNvGraphicFramePr>
            <a:graphicFrameLocks noChangeAspect="1"/>
          </p:cNvGraphicFramePr>
          <p:nvPr/>
        </p:nvGraphicFramePr>
        <p:xfrm>
          <a:off x="2042160" y="1732597"/>
          <a:ext cx="1495425" cy="946150"/>
        </p:xfrm>
        <a:graphic>
          <a:graphicData uri="http://schemas.openxmlformats.org/presentationml/2006/ole">
            <mc:AlternateContent xmlns:mc="http://schemas.openxmlformats.org/markup-compatibility/2006">
              <mc:Choice xmlns:v="urn:schemas-microsoft-com:vml" Requires="v">
                <p:oleObj spid="_x0000_s121870" name="Equation" r:id="rId4" imgW="698400" imgH="444240" progId="Equation.DSMT4">
                  <p:embed/>
                </p:oleObj>
              </mc:Choice>
              <mc:Fallback>
                <p:oleObj name="Equation" r:id="rId4" imgW="698400" imgH="4442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2160" y="1732597"/>
                        <a:ext cx="149542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12" name="Object 4"/>
          <p:cNvGraphicFramePr>
            <a:graphicFrameLocks noChangeAspect="1"/>
          </p:cNvGraphicFramePr>
          <p:nvPr/>
        </p:nvGraphicFramePr>
        <p:xfrm>
          <a:off x="4042410" y="1685607"/>
          <a:ext cx="1628775" cy="1027113"/>
        </p:xfrm>
        <a:graphic>
          <a:graphicData uri="http://schemas.openxmlformats.org/presentationml/2006/ole">
            <mc:AlternateContent xmlns:mc="http://schemas.openxmlformats.org/markup-compatibility/2006">
              <mc:Choice xmlns:v="urn:schemas-microsoft-com:vml" Requires="v">
                <p:oleObj spid="_x0000_s121871" name="Equation" r:id="rId6" imgW="761760" imgH="482400" progId="Equation.DSMT4">
                  <p:embed/>
                </p:oleObj>
              </mc:Choice>
              <mc:Fallback>
                <p:oleObj name="Equation" r:id="rId6" imgW="761760" imgH="4824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2410" y="1685607"/>
                        <a:ext cx="1628775"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15" name="Object 7"/>
          <p:cNvGraphicFramePr>
            <a:graphicFrameLocks noChangeAspect="1"/>
          </p:cNvGraphicFramePr>
          <p:nvPr/>
        </p:nvGraphicFramePr>
        <p:xfrm>
          <a:off x="594360" y="2782887"/>
          <a:ext cx="4891088" cy="1838325"/>
        </p:xfrm>
        <a:graphic>
          <a:graphicData uri="http://schemas.openxmlformats.org/presentationml/2006/ole">
            <mc:AlternateContent xmlns:mc="http://schemas.openxmlformats.org/markup-compatibility/2006">
              <mc:Choice xmlns:v="urn:schemas-microsoft-com:vml" Requires="v">
                <p:oleObj spid="_x0000_s121872" name="Equation" r:id="rId8" imgW="2286000" imgH="863280" progId="Equation.DSMT4">
                  <p:embed/>
                </p:oleObj>
              </mc:Choice>
              <mc:Fallback>
                <p:oleObj name="Equation" r:id="rId8" imgW="2286000" imgH="8632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 y="2782887"/>
                        <a:ext cx="4891088" cy="183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16" name="Object 8"/>
          <p:cNvGraphicFramePr>
            <a:graphicFrameLocks noChangeAspect="1"/>
          </p:cNvGraphicFramePr>
          <p:nvPr/>
        </p:nvGraphicFramePr>
        <p:xfrm>
          <a:off x="609600" y="4764087"/>
          <a:ext cx="3448050" cy="1027113"/>
        </p:xfrm>
        <a:graphic>
          <a:graphicData uri="http://schemas.openxmlformats.org/presentationml/2006/ole">
            <mc:AlternateContent xmlns:mc="http://schemas.openxmlformats.org/markup-compatibility/2006">
              <mc:Choice xmlns:v="urn:schemas-microsoft-com:vml" Requires="v">
                <p:oleObj spid="_x0000_s121873" name="Equation" r:id="rId10" imgW="1612800" imgH="482400" progId="Equation.DSMT4">
                  <p:embed/>
                </p:oleObj>
              </mc:Choice>
              <mc:Fallback>
                <p:oleObj name="Equation" r:id="rId10" imgW="1612800" imgH="4824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4764087"/>
                        <a:ext cx="3448050"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33400" y="1944687"/>
            <a:ext cx="1467068" cy="461665"/>
          </a:xfrm>
          <a:prstGeom prst="rect">
            <a:avLst/>
          </a:prstGeom>
          <a:noFill/>
        </p:spPr>
        <p:txBody>
          <a:bodyPr wrap="none" rtlCol="0">
            <a:spAutoFit/>
          </a:bodyPr>
          <a:lstStyle/>
          <a:p>
            <a:r>
              <a:rPr lang="en-US" sz="2400" dirty="0" smtClean="0"/>
              <a:t>Start with</a:t>
            </a:r>
            <a:endParaRPr lang="en-US" sz="2400" dirty="0"/>
          </a:p>
        </p:txBody>
      </p:sp>
      <p:sp>
        <p:nvSpPr>
          <p:cNvPr id="10" name="TextBox 9"/>
          <p:cNvSpPr txBox="1"/>
          <p:nvPr/>
        </p:nvSpPr>
        <p:spPr>
          <a:xfrm>
            <a:off x="4504586" y="5074920"/>
            <a:ext cx="2505814" cy="369332"/>
          </a:xfrm>
          <a:prstGeom prst="rect">
            <a:avLst/>
          </a:prstGeom>
          <a:noFill/>
        </p:spPr>
        <p:txBody>
          <a:bodyPr wrap="none" rtlCol="0">
            <a:spAutoFit/>
          </a:bodyPr>
          <a:lstStyle/>
          <a:p>
            <a:r>
              <a:rPr lang="en-US" dirty="0" smtClean="0"/>
              <a:t>See </a:t>
            </a:r>
            <a:r>
              <a:rPr lang="en-US" dirty="0" err="1" smtClean="0"/>
              <a:t>Callen</a:t>
            </a:r>
            <a:r>
              <a:rPr lang="en-US" dirty="0" smtClean="0"/>
              <a:t> section 5-1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659880" y="757400"/>
            <a:ext cx="1219200" cy="10841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212080" y="744220"/>
            <a:ext cx="1295400" cy="1097280"/>
          </a:xfrm>
          <a:prstGeom prst="rect">
            <a:avLst/>
          </a:prstGeom>
          <a:ln w="63500">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6431280" y="744220"/>
            <a:ext cx="228600" cy="109728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5452403" y="1058570"/>
            <a:ext cx="780757" cy="430887"/>
          </a:xfrm>
          <a:prstGeom prst="rect">
            <a:avLst/>
          </a:prstGeom>
          <a:noFill/>
        </p:spPr>
        <p:txBody>
          <a:bodyPr wrap="square" rtlCol="0">
            <a:spAutoFit/>
          </a:bodyPr>
          <a:lstStyle/>
          <a:p>
            <a:pPr algn="ctr"/>
            <a:r>
              <a:rPr lang="en-US" sz="2200" i="1" dirty="0" smtClean="0"/>
              <a:t>T</a:t>
            </a:r>
            <a:r>
              <a:rPr lang="en-US" sz="2200" i="1" baseline="-25000" dirty="0" smtClean="0"/>
              <a:t>1</a:t>
            </a:r>
            <a:endParaRPr lang="en-US" sz="2200" i="1" dirty="0"/>
          </a:p>
        </p:txBody>
      </p:sp>
      <p:sp>
        <p:nvSpPr>
          <p:cNvPr id="8" name="TextBox 7"/>
          <p:cNvSpPr txBox="1"/>
          <p:nvPr/>
        </p:nvSpPr>
        <p:spPr>
          <a:xfrm>
            <a:off x="6858000" y="1058570"/>
            <a:ext cx="794658" cy="430887"/>
          </a:xfrm>
          <a:prstGeom prst="rect">
            <a:avLst/>
          </a:prstGeom>
          <a:noFill/>
        </p:spPr>
        <p:txBody>
          <a:bodyPr wrap="square" rtlCol="0">
            <a:spAutoFit/>
          </a:bodyPr>
          <a:lstStyle/>
          <a:p>
            <a:pPr algn="ctr"/>
            <a:r>
              <a:rPr lang="en-US" sz="2200" i="1" dirty="0" smtClean="0"/>
              <a:t>T</a:t>
            </a:r>
            <a:r>
              <a:rPr lang="en-US" sz="2200" i="1" baseline="-25000" dirty="0" smtClean="0"/>
              <a:t>2</a:t>
            </a:r>
            <a:endParaRPr lang="en-US" sz="2200" i="1" dirty="0"/>
          </a:p>
        </p:txBody>
      </p:sp>
      <p:sp>
        <p:nvSpPr>
          <p:cNvPr id="9" name="Rectangle 8"/>
          <p:cNvSpPr/>
          <p:nvPr/>
        </p:nvSpPr>
        <p:spPr bwMode="auto">
          <a:xfrm>
            <a:off x="5212080" y="744220"/>
            <a:ext cx="2667000" cy="1097280"/>
          </a:xfrm>
          <a:prstGeom prst="rect">
            <a:avLst/>
          </a:prstGeom>
          <a:noFill/>
          <a:ln w="635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02920" y="637540"/>
            <a:ext cx="4404360" cy="1323439"/>
          </a:xfrm>
          <a:prstGeom prst="rect">
            <a:avLst/>
          </a:prstGeom>
          <a:noFill/>
        </p:spPr>
        <p:txBody>
          <a:bodyPr wrap="square" rtlCol="0">
            <a:spAutoFit/>
          </a:bodyPr>
          <a:lstStyle/>
          <a:p>
            <a:r>
              <a:rPr lang="en-US" sz="2000" dirty="0" smtClean="0"/>
              <a:t>Example 1: equilibrium in an isolated system after removal of an adiabatic partition (i.e. only allows heat flow between sub-systems)</a:t>
            </a:r>
            <a:endParaRPr lang="en-US" sz="2000" dirty="0"/>
          </a:p>
        </p:txBody>
      </p:sp>
      <p:graphicFrame>
        <p:nvGraphicFramePr>
          <p:cNvPr id="11" name="Object 2"/>
          <p:cNvGraphicFramePr>
            <a:graphicFrameLocks noChangeAspect="1"/>
          </p:cNvGraphicFramePr>
          <p:nvPr/>
        </p:nvGraphicFramePr>
        <p:xfrm>
          <a:off x="553085" y="2585403"/>
          <a:ext cx="7813675" cy="935037"/>
        </p:xfrm>
        <a:graphic>
          <a:graphicData uri="http://schemas.openxmlformats.org/presentationml/2006/ole">
            <mc:AlternateContent xmlns:mc="http://schemas.openxmlformats.org/markup-compatibility/2006">
              <mc:Choice xmlns:v="urn:schemas-microsoft-com:vml" Requires="v">
                <p:oleObj spid="_x0000_s122909" name="Equation" r:id="rId4" imgW="4025880" imgH="482400" progId="Equation.DSMT4">
                  <p:embed/>
                </p:oleObj>
              </mc:Choice>
              <mc:Fallback>
                <p:oleObj name="Equation" r:id="rId4" imgW="4025880" imgH="482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5" y="2585403"/>
                        <a:ext cx="7813675"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3"/>
          <p:cNvGraphicFramePr>
            <a:graphicFrameLocks noChangeAspect="1"/>
          </p:cNvGraphicFramePr>
          <p:nvPr/>
        </p:nvGraphicFramePr>
        <p:xfrm>
          <a:off x="1935480" y="2070100"/>
          <a:ext cx="1730475" cy="457200"/>
        </p:xfrm>
        <a:graphic>
          <a:graphicData uri="http://schemas.openxmlformats.org/presentationml/2006/ole">
            <mc:AlternateContent xmlns:mc="http://schemas.openxmlformats.org/markup-compatibility/2006">
              <mc:Choice xmlns:v="urn:schemas-microsoft-com:vml" Requires="v">
                <p:oleObj spid="_x0000_s122910" name="Equation" r:id="rId6" imgW="863280" imgH="228600" progId="Equation.DSMT4">
                  <p:embed/>
                </p:oleObj>
              </mc:Choice>
              <mc:Fallback>
                <p:oleObj name="Equation" r:id="rId6" imgW="86328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5480" y="2070100"/>
                        <a:ext cx="17304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3733800" y="2070100"/>
            <a:ext cx="2286000" cy="400110"/>
          </a:xfrm>
          <a:prstGeom prst="rect">
            <a:avLst/>
          </a:prstGeom>
          <a:noFill/>
        </p:spPr>
        <p:txBody>
          <a:bodyPr wrap="square" rtlCol="0">
            <a:spAutoFit/>
          </a:bodyPr>
          <a:lstStyle/>
          <a:p>
            <a:r>
              <a:rPr lang="en-US" sz="2000" dirty="0" smtClean="0"/>
              <a:t>is a constant</a:t>
            </a:r>
            <a:endParaRPr lang="en-US" sz="2000" dirty="0"/>
          </a:p>
        </p:txBody>
      </p:sp>
      <p:graphicFrame>
        <p:nvGraphicFramePr>
          <p:cNvPr id="14" name="Object 4"/>
          <p:cNvGraphicFramePr>
            <a:graphicFrameLocks noChangeAspect="1"/>
          </p:cNvGraphicFramePr>
          <p:nvPr/>
        </p:nvGraphicFramePr>
        <p:xfrm>
          <a:off x="5501640" y="2131060"/>
          <a:ext cx="382588" cy="304800"/>
        </p:xfrm>
        <a:graphic>
          <a:graphicData uri="http://schemas.openxmlformats.org/presentationml/2006/ole">
            <mc:AlternateContent xmlns:mc="http://schemas.openxmlformats.org/markup-compatibility/2006">
              <mc:Choice xmlns:v="urn:schemas-microsoft-com:vml" Requires="v">
                <p:oleObj spid="_x0000_s122911" name="Equation" r:id="rId8" imgW="190440" imgH="152280" progId="Equation.DSMT4">
                  <p:embed/>
                </p:oleObj>
              </mc:Choice>
              <mc:Fallback>
                <p:oleObj name="Equation" r:id="rId8" imgW="190440" imgH="1522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1640" y="2131060"/>
                        <a:ext cx="3825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6019800" y="2069465"/>
          <a:ext cx="1525588" cy="457200"/>
        </p:xfrm>
        <a:graphic>
          <a:graphicData uri="http://schemas.openxmlformats.org/presentationml/2006/ole">
            <mc:AlternateContent xmlns:mc="http://schemas.openxmlformats.org/markup-compatibility/2006">
              <mc:Choice xmlns:v="urn:schemas-microsoft-com:vml" Requires="v">
                <p:oleObj spid="_x0000_s122912" name="Equation" r:id="rId10" imgW="761760" imgH="228600" progId="Equation.DSMT4">
                  <p:embed/>
                </p:oleObj>
              </mc:Choice>
              <mc:Fallback>
                <p:oleObj name="Equation" r:id="rId10" imgW="761760" imgH="2286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800" y="2069465"/>
                        <a:ext cx="15255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487680" y="2081470"/>
            <a:ext cx="1828800" cy="400110"/>
          </a:xfrm>
          <a:prstGeom prst="rect">
            <a:avLst/>
          </a:prstGeom>
          <a:noFill/>
        </p:spPr>
        <p:txBody>
          <a:bodyPr wrap="square" rtlCol="0">
            <a:spAutoFit/>
          </a:bodyPr>
          <a:lstStyle/>
          <a:p>
            <a:r>
              <a:rPr lang="en-US" sz="2000" dirty="0" smtClean="0"/>
              <a:t>Constraint:</a:t>
            </a:r>
            <a:endParaRPr lang="en-US" sz="2000" dirty="0"/>
          </a:p>
        </p:txBody>
      </p:sp>
      <p:graphicFrame>
        <p:nvGraphicFramePr>
          <p:cNvPr id="18" name="Object 6"/>
          <p:cNvGraphicFramePr>
            <a:graphicFrameLocks noChangeAspect="1"/>
          </p:cNvGraphicFramePr>
          <p:nvPr/>
        </p:nvGraphicFramePr>
        <p:xfrm>
          <a:off x="1097280" y="3594100"/>
          <a:ext cx="812800" cy="444500"/>
        </p:xfrm>
        <a:graphic>
          <a:graphicData uri="http://schemas.openxmlformats.org/presentationml/2006/ole">
            <mc:AlternateContent xmlns:mc="http://schemas.openxmlformats.org/markup-compatibility/2006">
              <mc:Choice xmlns:v="urn:schemas-microsoft-com:vml" Requires="v">
                <p:oleObj spid="_x0000_s122913" name="Equation" r:id="rId12" imgW="419040" imgH="228600" progId="Equation.DSMT4">
                  <p:embed/>
                </p:oleObj>
              </mc:Choice>
              <mc:Fallback>
                <p:oleObj name="Equation" r:id="rId12" imgW="419040" imgH="2286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7280" y="3594100"/>
                        <a:ext cx="8128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7"/>
          <p:cNvGraphicFramePr>
            <a:graphicFrameLocks noChangeAspect="1"/>
          </p:cNvGraphicFramePr>
          <p:nvPr/>
        </p:nvGraphicFramePr>
        <p:xfrm>
          <a:off x="563880" y="3655060"/>
          <a:ext cx="382588" cy="304800"/>
        </p:xfrm>
        <a:graphic>
          <a:graphicData uri="http://schemas.openxmlformats.org/presentationml/2006/ole">
            <mc:AlternateContent xmlns:mc="http://schemas.openxmlformats.org/markup-compatibility/2006">
              <mc:Choice xmlns:v="urn:schemas-microsoft-com:vml" Requires="v">
                <p:oleObj spid="_x0000_s122914" name="Equation" r:id="rId14" imgW="190440" imgH="152280" progId="Equation.DSMT4">
                  <p:embed/>
                </p:oleObj>
              </mc:Choice>
              <mc:Fallback>
                <p:oleObj name="Equation" r:id="rId14" imgW="190440" imgH="1522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 y="3655060"/>
                        <a:ext cx="3825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2164080" y="3594100"/>
            <a:ext cx="2545080" cy="400110"/>
          </a:xfrm>
          <a:prstGeom prst="rect">
            <a:avLst/>
          </a:prstGeom>
          <a:noFill/>
        </p:spPr>
        <p:txBody>
          <a:bodyPr wrap="square" rtlCol="0">
            <a:spAutoFit/>
          </a:bodyPr>
          <a:lstStyle/>
          <a:p>
            <a:r>
              <a:rPr lang="en-US" sz="2000" dirty="0" smtClean="0"/>
              <a:t>thermal equilibrium</a:t>
            </a:r>
            <a:endParaRPr lang="en-US" sz="2000" dirty="0"/>
          </a:p>
        </p:txBody>
      </p:sp>
      <p:sp>
        <p:nvSpPr>
          <p:cNvPr id="21" name="TextBox 20"/>
          <p:cNvSpPr txBox="1"/>
          <p:nvPr/>
        </p:nvSpPr>
        <p:spPr>
          <a:xfrm>
            <a:off x="487680" y="4264660"/>
            <a:ext cx="7620000" cy="707886"/>
          </a:xfrm>
          <a:prstGeom prst="rect">
            <a:avLst/>
          </a:prstGeom>
          <a:noFill/>
        </p:spPr>
        <p:txBody>
          <a:bodyPr wrap="square" rtlCol="0">
            <a:spAutoFit/>
          </a:bodyPr>
          <a:lstStyle/>
          <a:p>
            <a:r>
              <a:rPr lang="en-US" sz="2000" dirty="0" smtClean="0"/>
              <a:t>Now, instead of the enclosure condition (</a:t>
            </a:r>
            <a:r>
              <a:rPr lang="en-US" sz="2000" i="1" dirty="0" err="1" smtClean="0"/>
              <a:t>dU</a:t>
            </a:r>
            <a:r>
              <a:rPr lang="en-US" sz="2000" i="1" dirty="0" smtClean="0"/>
              <a:t> = 0</a:t>
            </a:r>
            <a:r>
              <a:rPr lang="en-US" sz="2000" dirty="0" smtClean="0"/>
              <a:t>), let’s start from the </a:t>
            </a:r>
            <a:r>
              <a:rPr lang="en-US" sz="2000" dirty="0" smtClean="0">
                <a:solidFill>
                  <a:srgbClr val="FF0000"/>
                </a:solidFill>
              </a:rPr>
              <a:t>new constraint that </a:t>
            </a:r>
            <a:r>
              <a:rPr lang="en-US" sz="2000" i="1" dirty="0" err="1" smtClean="0">
                <a:solidFill>
                  <a:srgbClr val="FF0000"/>
                </a:solidFill>
              </a:rPr>
              <a:t>dS</a:t>
            </a:r>
            <a:r>
              <a:rPr lang="en-US" sz="2000" i="1" baseline="-25000" dirty="0" err="1" smtClean="0">
                <a:solidFill>
                  <a:srgbClr val="FF0000"/>
                </a:solidFill>
              </a:rPr>
              <a:t>tot</a:t>
            </a:r>
            <a:r>
              <a:rPr lang="en-US" sz="2000" i="1" dirty="0" smtClean="0">
                <a:solidFill>
                  <a:srgbClr val="FF0000"/>
                </a:solidFill>
              </a:rPr>
              <a:t> = dS</a:t>
            </a:r>
            <a:r>
              <a:rPr lang="en-US" sz="2000" i="1" baseline="-25000" dirty="0" smtClean="0">
                <a:solidFill>
                  <a:srgbClr val="FF0000"/>
                </a:solidFill>
              </a:rPr>
              <a:t>1</a:t>
            </a:r>
            <a:r>
              <a:rPr lang="en-US" sz="2000" i="1" dirty="0" smtClean="0">
                <a:solidFill>
                  <a:srgbClr val="FF0000"/>
                </a:solidFill>
              </a:rPr>
              <a:t> + dS</a:t>
            </a:r>
            <a:r>
              <a:rPr lang="en-US" sz="2000" i="1" baseline="-25000" dirty="0" smtClean="0">
                <a:solidFill>
                  <a:srgbClr val="FF0000"/>
                </a:solidFill>
              </a:rPr>
              <a:t>2</a:t>
            </a:r>
            <a:r>
              <a:rPr lang="en-US" sz="2000" i="1" dirty="0" smtClean="0">
                <a:solidFill>
                  <a:srgbClr val="FF0000"/>
                </a:solidFill>
              </a:rPr>
              <a:t> = 0</a:t>
            </a:r>
            <a:endParaRPr lang="en-US" sz="2000" i="1" dirty="0">
              <a:solidFill>
                <a:srgbClr val="FF0000"/>
              </a:solidFill>
            </a:endParaRPr>
          </a:p>
        </p:txBody>
      </p:sp>
      <p:graphicFrame>
        <p:nvGraphicFramePr>
          <p:cNvPr id="122888" name="Object 8"/>
          <p:cNvGraphicFramePr>
            <a:graphicFrameLocks noChangeAspect="1"/>
          </p:cNvGraphicFramePr>
          <p:nvPr/>
        </p:nvGraphicFramePr>
        <p:xfrm>
          <a:off x="515937" y="5041900"/>
          <a:ext cx="7713663" cy="935038"/>
        </p:xfrm>
        <a:graphic>
          <a:graphicData uri="http://schemas.openxmlformats.org/presentationml/2006/ole">
            <mc:AlternateContent xmlns:mc="http://schemas.openxmlformats.org/markup-compatibility/2006">
              <mc:Choice xmlns:v="urn:schemas-microsoft-com:vml" Requires="v">
                <p:oleObj spid="_x0000_s122915" name="Equation" r:id="rId15" imgW="3974760" imgH="482400" progId="Equation.DSMT4">
                  <p:embed/>
                </p:oleObj>
              </mc:Choice>
              <mc:Fallback>
                <p:oleObj name="Equation" r:id="rId15" imgW="3974760" imgH="4824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5937" y="5041900"/>
                        <a:ext cx="7713663"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6"/>
          <p:cNvGraphicFramePr>
            <a:graphicFrameLocks noChangeAspect="1"/>
          </p:cNvGraphicFramePr>
          <p:nvPr/>
        </p:nvGraphicFramePr>
        <p:xfrm>
          <a:off x="1097280" y="6047740"/>
          <a:ext cx="812800" cy="444500"/>
        </p:xfrm>
        <a:graphic>
          <a:graphicData uri="http://schemas.openxmlformats.org/presentationml/2006/ole">
            <mc:AlternateContent xmlns:mc="http://schemas.openxmlformats.org/markup-compatibility/2006">
              <mc:Choice xmlns:v="urn:schemas-microsoft-com:vml" Requires="v">
                <p:oleObj spid="_x0000_s122916" name="Equation" r:id="rId17" imgW="419040" imgH="228600" progId="Equation.DSMT4">
                  <p:embed/>
                </p:oleObj>
              </mc:Choice>
              <mc:Fallback>
                <p:oleObj name="Equation" r:id="rId17" imgW="419040" imgH="2286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7280" y="6047740"/>
                        <a:ext cx="8128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nvGraphicFramePr>
        <p:xfrm>
          <a:off x="563880" y="6108700"/>
          <a:ext cx="382588" cy="304800"/>
        </p:xfrm>
        <a:graphic>
          <a:graphicData uri="http://schemas.openxmlformats.org/presentationml/2006/ole">
            <mc:AlternateContent xmlns:mc="http://schemas.openxmlformats.org/markup-compatibility/2006">
              <mc:Choice xmlns:v="urn:schemas-microsoft-com:vml" Requires="v">
                <p:oleObj spid="_x0000_s122917" name="Equation" r:id="rId18" imgW="190440" imgH="152280" progId="Equation.DSMT4">
                  <p:embed/>
                </p:oleObj>
              </mc:Choice>
              <mc:Fallback>
                <p:oleObj name="Equation" r:id="rId18" imgW="190440" imgH="15228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 y="6108700"/>
                        <a:ext cx="3825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2164080" y="6047740"/>
            <a:ext cx="6400800" cy="400110"/>
          </a:xfrm>
          <a:prstGeom prst="rect">
            <a:avLst/>
          </a:prstGeom>
          <a:noFill/>
        </p:spPr>
        <p:txBody>
          <a:bodyPr wrap="square" rtlCol="0">
            <a:spAutoFit/>
          </a:bodyPr>
          <a:lstStyle/>
          <a:p>
            <a:r>
              <a:rPr lang="en-US" sz="2000" dirty="0" smtClean="0"/>
              <a:t>thermal equilibrium: the same equilibrium state results!</a:t>
            </a:r>
            <a:endParaRPr lang="en-US" sz="2000" dirty="0"/>
          </a:p>
        </p:txBody>
      </p:sp>
      <p:cxnSp>
        <p:nvCxnSpPr>
          <p:cNvPr id="27" name="Straight Connector 26"/>
          <p:cNvCxnSpPr/>
          <p:nvPr/>
        </p:nvCxnSpPr>
        <p:spPr bwMode="auto">
          <a:xfrm>
            <a:off x="457200" y="4160520"/>
            <a:ext cx="8153400" cy="0"/>
          </a:xfrm>
          <a:prstGeom prst="line">
            <a:avLst/>
          </a:prstGeom>
          <a:solidFill>
            <a:schemeClr val="accent1"/>
          </a:solidFill>
          <a:ln w="476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
            <a:ext cx="8229600" cy="1219200"/>
          </a:xfrm>
        </p:spPr>
        <p:txBody>
          <a:bodyPr/>
          <a:lstStyle/>
          <a:p>
            <a:r>
              <a:rPr lang="en-US" dirty="0" smtClean="0"/>
              <a:t>Simple mechanical systems</a:t>
            </a:r>
            <a:endParaRPr lang="en-US" dirty="0"/>
          </a:p>
        </p:txBody>
      </p:sp>
      <p:sp>
        <p:nvSpPr>
          <p:cNvPr id="3" name="Content Placeholder 2"/>
          <p:cNvSpPr>
            <a:spLocks noGrp="1"/>
          </p:cNvSpPr>
          <p:nvPr>
            <p:ph idx="1"/>
          </p:nvPr>
        </p:nvSpPr>
        <p:spPr>
          <a:xfrm>
            <a:off x="457200" y="1828800"/>
            <a:ext cx="5867400" cy="4038600"/>
          </a:xfrm>
        </p:spPr>
        <p:txBody>
          <a:bodyPr/>
          <a:lstStyle/>
          <a:p>
            <a:r>
              <a:rPr lang="en-US" sz="2800" dirty="0" smtClean="0"/>
              <a:t>Entropy remains constant in a purely mechanical system</a:t>
            </a:r>
            <a:endParaRPr lang="en-US" sz="2800" dirty="0"/>
          </a:p>
        </p:txBody>
      </p:sp>
      <p:pic>
        <p:nvPicPr>
          <p:cNvPr id="4" name="Picture 3" descr="200px-Spring-mass2_svg.png"/>
          <p:cNvPicPr>
            <a:picLocks noChangeAspect="1"/>
          </p:cNvPicPr>
          <p:nvPr/>
        </p:nvPicPr>
        <p:blipFill>
          <a:blip r:embed="rId3" cstate="print"/>
          <a:stretch>
            <a:fillRect/>
          </a:stretch>
        </p:blipFill>
        <p:spPr>
          <a:xfrm>
            <a:off x="6116950" y="1824334"/>
            <a:ext cx="2195113" cy="3204865"/>
          </a:xfrm>
          <a:prstGeom prst="rect">
            <a:avLst/>
          </a:prstGeom>
        </p:spPr>
      </p:pic>
      <p:graphicFrame>
        <p:nvGraphicFramePr>
          <p:cNvPr id="125954" name="Object 2"/>
          <p:cNvGraphicFramePr>
            <a:graphicFrameLocks noChangeAspect="1"/>
          </p:cNvGraphicFramePr>
          <p:nvPr/>
        </p:nvGraphicFramePr>
        <p:xfrm>
          <a:off x="890905" y="2909888"/>
          <a:ext cx="2873375" cy="577850"/>
        </p:xfrm>
        <a:graphic>
          <a:graphicData uri="http://schemas.openxmlformats.org/presentationml/2006/ole">
            <mc:AlternateContent xmlns:mc="http://schemas.openxmlformats.org/markup-compatibility/2006">
              <mc:Choice xmlns:v="urn:schemas-microsoft-com:vml" Requires="v">
                <p:oleObj spid="_x0000_s125969" name="Equation" r:id="rId4" imgW="1384200" imgH="279360" progId="Equation.DSMT4">
                  <p:embed/>
                </p:oleObj>
              </mc:Choice>
              <mc:Fallback>
                <p:oleObj name="Equation" r:id="rId4" imgW="1384200" imgH="2793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905" y="2909888"/>
                        <a:ext cx="2873375"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5955" name="Object 3"/>
          <p:cNvGraphicFramePr>
            <a:graphicFrameLocks noChangeAspect="1"/>
          </p:cNvGraphicFramePr>
          <p:nvPr/>
        </p:nvGraphicFramePr>
        <p:xfrm>
          <a:off x="4937760" y="2981960"/>
          <a:ext cx="947738" cy="368300"/>
        </p:xfrm>
        <a:graphic>
          <a:graphicData uri="http://schemas.openxmlformats.org/presentationml/2006/ole">
            <mc:AlternateContent xmlns:mc="http://schemas.openxmlformats.org/markup-compatibility/2006">
              <mc:Choice xmlns:v="urn:schemas-microsoft-com:vml" Requires="v">
                <p:oleObj spid="_x0000_s125970" name="Equation" r:id="rId6" imgW="457200" imgH="177480" progId="Equation.DSMT4">
                  <p:embed/>
                </p:oleObj>
              </mc:Choice>
              <mc:Fallback>
                <p:oleObj name="Equation" r:id="rId6" imgW="457200" imgH="177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760" y="2981960"/>
                        <a:ext cx="947738"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886200" y="2936855"/>
            <a:ext cx="1024639" cy="461665"/>
          </a:xfrm>
          <a:prstGeom prst="rect">
            <a:avLst/>
          </a:prstGeom>
          <a:noFill/>
        </p:spPr>
        <p:txBody>
          <a:bodyPr wrap="none" rtlCol="0">
            <a:spAutoFit/>
          </a:bodyPr>
          <a:lstStyle/>
          <a:p>
            <a:r>
              <a:rPr lang="en-US" sz="2400" dirty="0" smtClean="0"/>
              <a:t>where</a:t>
            </a:r>
            <a:endParaRPr lang="en-US" sz="2400" dirty="0"/>
          </a:p>
        </p:txBody>
      </p:sp>
      <p:graphicFrame>
        <p:nvGraphicFramePr>
          <p:cNvPr id="125956" name="Object 4"/>
          <p:cNvGraphicFramePr>
            <a:graphicFrameLocks noChangeAspect="1"/>
          </p:cNvGraphicFramePr>
          <p:nvPr/>
        </p:nvGraphicFramePr>
        <p:xfrm>
          <a:off x="868680" y="4358640"/>
          <a:ext cx="2976562" cy="420688"/>
        </p:xfrm>
        <a:graphic>
          <a:graphicData uri="http://schemas.openxmlformats.org/presentationml/2006/ole">
            <mc:AlternateContent xmlns:mc="http://schemas.openxmlformats.org/markup-compatibility/2006">
              <mc:Choice xmlns:v="urn:schemas-microsoft-com:vml" Requires="v">
                <p:oleObj spid="_x0000_s125971" name="Equation" r:id="rId8" imgW="1434960" imgH="203040" progId="Equation.DSMT4">
                  <p:embed/>
                </p:oleObj>
              </mc:Choice>
              <mc:Fallback>
                <p:oleObj name="Equation" r:id="rId8" imgW="1434960" imgH="2030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680" y="4358640"/>
                        <a:ext cx="2976562"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Arrow Connector 9"/>
          <p:cNvCxnSpPr/>
          <p:nvPr/>
        </p:nvCxnSpPr>
        <p:spPr bwMode="auto">
          <a:xfrm>
            <a:off x="8077200" y="3881735"/>
            <a:ext cx="0" cy="99060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11" name="TextBox 10"/>
          <p:cNvSpPr txBox="1"/>
          <p:nvPr/>
        </p:nvSpPr>
        <p:spPr>
          <a:xfrm>
            <a:off x="8119646" y="4643735"/>
            <a:ext cx="338554" cy="461665"/>
          </a:xfrm>
          <a:prstGeom prst="rect">
            <a:avLst/>
          </a:prstGeom>
          <a:noFill/>
        </p:spPr>
        <p:txBody>
          <a:bodyPr wrap="none" rtlCol="0">
            <a:spAutoFit/>
          </a:bodyPr>
          <a:lstStyle/>
          <a:p>
            <a:r>
              <a:rPr lang="en-US" sz="2400" dirty="0" smtClean="0"/>
              <a:t>x</a:t>
            </a:r>
            <a:endParaRPr lang="en-US" sz="2400" dirty="0"/>
          </a:p>
        </p:txBody>
      </p:sp>
      <p:graphicFrame>
        <p:nvGraphicFramePr>
          <p:cNvPr id="125957" name="Object 5"/>
          <p:cNvGraphicFramePr>
            <a:graphicFrameLocks noChangeAspect="1"/>
          </p:cNvGraphicFramePr>
          <p:nvPr/>
        </p:nvGraphicFramePr>
        <p:xfrm>
          <a:off x="1480502" y="5065713"/>
          <a:ext cx="1658938" cy="420687"/>
        </p:xfrm>
        <a:graphic>
          <a:graphicData uri="http://schemas.openxmlformats.org/presentationml/2006/ole">
            <mc:AlternateContent xmlns:mc="http://schemas.openxmlformats.org/markup-compatibility/2006">
              <mc:Choice xmlns:v="urn:schemas-microsoft-com:vml" Requires="v">
                <p:oleObj spid="_x0000_s125972" name="Equation" r:id="rId10" imgW="799920" imgH="203040" progId="Equation.DSMT4">
                  <p:embed/>
                </p:oleObj>
              </mc:Choice>
              <mc:Fallback>
                <p:oleObj name="Equation" r:id="rId10" imgW="799920" imgH="20304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0502" y="5065713"/>
                        <a:ext cx="1658938" cy="42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5958" name="Object 6"/>
          <p:cNvGraphicFramePr>
            <a:graphicFrameLocks noChangeAspect="1"/>
          </p:cNvGraphicFramePr>
          <p:nvPr/>
        </p:nvGraphicFramePr>
        <p:xfrm>
          <a:off x="884873" y="5105400"/>
          <a:ext cx="395287" cy="315913"/>
        </p:xfrm>
        <a:graphic>
          <a:graphicData uri="http://schemas.openxmlformats.org/presentationml/2006/ole">
            <mc:AlternateContent xmlns:mc="http://schemas.openxmlformats.org/markup-compatibility/2006">
              <mc:Choice xmlns:v="urn:schemas-microsoft-com:vml" Requires="v">
                <p:oleObj spid="_x0000_s125973" name="Equation" r:id="rId12" imgW="190440" imgH="152280" progId="Equation.DSMT4">
                  <p:embed/>
                </p:oleObj>
              </mc:Choice>
              <mc:Fallback>
                <p:oleObj name="Equation" r:id="rId12" imgW="190440" imgH="15228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4873" y="5105400"/>
                        <a:ext cx="395287"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838200" y="3607415"/>
            <a:ext cx="3332964" cy="461665"/>
          </a:xfrm>
          <a:prstGeom prst="rect">
            <a:avLst/>
          </a:prstGeom>
          <a:noFill/>
        </p:spPr>
        <p:txBody>
          <a:bodyPr wrap="none" rtlCol="0">
            <a:spAutoFit/>
          </a:bodyPr>
          <a:lstStyle/>
          <a:p>
            <a:r>
              <a:rPr lang="en-US" sz="2400" i="1" dirty="0" smtClean="0"/>
              <a:t>k</a:t>
            </a:r>
            <a:r>
              <a:rPr lang="en-US" sz="2400" dirty="0" smtClean="0"/>
              <a:t> is the spring constant</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229600" cy="929640"/>
          </a:xfrm>
        </p:spPr>
        <p:txBody>
          <a:bodyPr/>
          <a:lstStyle/>
          <a:p>
            <a:r>
              <a:rPr lang="en-US" dirty="0" smtClean="0"/>
              <a:t>Legendre transformations</a:t>
            </a:r>
            <a:endParaRPr lang="en-US" dirty="0"/>
          </a:p>
        </p:txBody>
      </p:sp>
      <p:sp>
        <p:nvSpPr>
          <p:cNvPr id="3" name="Content Placeholder 2"/>
          <p:cNvSpPr>
            <a:spLocks noGrp="1"/>
          </p:cNvSpPr>
          <p:nvPr>
            <p:ph idx="1"/>
          </p:nvPr>
        </p:nvSpPr>
        <p:spPr>
          <a:xfrm>
            <a:off x="457200" y="1447800"/>
            <a:ext cx="8229600" cy="5105400"/>
          </a:xfrm>
        </p:spPr>
        <p:txBody>
          <a:bodyPr/>
          <a:lstStyle/>
          <a:p>
            <a:r>
              <a:rPr lang="en-US" sz="2200" dirty="0" smtClean="0"/>
              <a:t>Both </a:t>
            </a:r>
            <a:r>
              <a:rPr lang="en-US" sz="2200" i="1" dirty="0" smtClean="0"/>
              <a:t>S</a:t>
            </a:r>
            <a:r>
              <a:rPr lang="en-US" sz="2200" dirty="0" smtClean="0"/>
              <a:t> and </a:t>
            </a:r>
            <a:r>
              <a:rPr lang="en-US" sz="2200" i="1" dirty="0" smtClean="0"/>
              <a:t>U</a:t>
            </a:r>
            <a:r>
              <a:rPr lang="en-US" sz="2200" dirty="0" smtClean="0"/>
              <a:t> are functions of extensive variables; however, in practical experiments typically the controlled variables (constraints) are the intensive ones!</a:t>
            </a:r>
          </a:p>
          <a:p>
            <a:r>
              <a:rPr lang="en-US" sz="2200" dirty="0" smtClean="0"/>
              <a:t>Legendre transformations: fundamental relations expressed as functions of intensive variables</a:t>
            </a:r>
          </a:p>
          <a:p>
            <a:endParaRPr lang="en-US" sz="2200" dirty="0" smtClean="0"/>
          </a:p>
          <a:p>
            <a:endParaRPr lang="en-US" sz="2200" dirty="0" smtClean="0"/>
          </a:p>
          <a:p>
            <a:endParaRPr lang="en-US" sz="2200" dirty="0" smtClean="0"/>
          </a:p>
          <a:p>
            <a:endParaRPr lang="en-US" sz="2200" dirty="0" smtClean="0"/>
          </a:p>
          <a:p>
            <a:endParaRPr lang="en-US" sz="2200" dirty="0" smtClean="0"/>
          </a:p>
          <a:p>
            <a:r>
              <a:rPr lang="en-US" sz="2200" dirty="0" smtClean="0"/>
              <a:t>Legendre transformations preserve the informational content</a:t>
            </a:r>
          </a:p>
          <a:p>
            <a:r>
              <a:rPr lang="en-US" sz="2200" dirty="0" smtClean="0"/>
              <a:t>Legendre transform of a fundamental equation is also a fundamental equation</a:t>
            </a:r>
          </a:p>
        </p:txBody>
      </p:sp>
      <p:pic>
        <p:nvPicPr>
          <p:cNvPr id="124931" name="Picture 3"/>
          <p:cNvPicPr>
            <a:picLocks noChangeAspect="1" noChangeArrowheads="1"/>
          </p:cNvPicPr>
          <p:nvPr/>
        </p:nvPicPr>
        <p:blipFill>
          <a:blip r:embed="rId2" cstate="print"/>
          <a:srcRect/>
          <a:stretch>
            <a:fillRect/>
          </a:stretch>
        </p:blipFill>
        <p:spPr bwMode="auto">
          <a:xfrm>
            <a:off x="899160" y="3352800"/>
            <a:ext cx="7101840" cy="1876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
            <a:ext cx="8229600" cy="990600"/>
          </a:xfrm>
        </p:spPr>
        <p:txBody>
          <a:bodyPr/>
          <a:lstStyle/>
          <a:p>
            <a:r>
              <a:rPr lang="en-US" sz="2800" dirty="0" smtClean="0"/>
              <a:t>Enthalpy </a:t>
            </a:r>
            <a:r>
              <a:rPr lang="en-US" sz="2800" i="1" dirty="0" smtClean="0"/>
              <a:t>H(S, P, N) = U + PV = TS + </a:t>
            </a:r>
            <a:r>
              <a:rPr lang="en-US" sz="2800" i="1" dirty="0" err="1" smtClean="0">
                <a:latin typeface="Symbol" pitchFamily="18" charset="2"/>
              </a:rPr>
              <a:t>m</a:t>
            </a:r>
            <a:r>
              <a:rPr lang="en-US" sz="2800" i="1" dirty="0" err="1" smtClean="0"/>
              <a:t>N</a:t>
            </a:r>
            <a:endParaRPr lang="en-US" sz="2800" i="1" dirty="0"/>
          </a:p>
        </p:txBody>
      </p:sp>
      <p:sp>
        <p:nvSpPr>
          <p:cNvPr id="3" name="Content Placeholder 2"/>
          <p:cNvSpPr>
            <a:spLocks noGrp="1"/>
          </p:cNvSpPr>
          <p:nvPr>
            <p:ph idx="1"/>
          </p:nvPr>
        </p:nvSpPr>
        <p:spPr>
          <a:xfrm>
            <a:off x="457200" y="1493520"/>
            <a:ext cx="8305800" cy="4038600"/>
          </a:xfrm>
        </p:spPr>
        <p:txBody>
          <a:bodyPr/>
          <a:lstStyle/>
          <a:p>
            <a:r>
              <a:rPr lang="en-US" sz="2000" dirty="0" smtClean="0"/>
              <a:t>Partial Legendre transform of </a:t>
            </a:r>
            <a:r>
              <a:rPr lang="en-US" sz="2000" i="1" dirty="0" smtClean="0"/>
              <a:t>U</a:t>
            </a:r>
            <a:r>
              <a:rPr lang="en-US" sz="2000" dirty="0" smtClean="0"/>
              <a:t>: replaces the extensive parameter </a:t>
            </a:r>
            <a:r>
              <a:rPr lang="en-US" sz="2000" i="1" dirty="0" smtClean="0"/>
              <a:t>V</a:t>
            </a:r>
            <a:r>
              <a:rPr lang="en-US" sz="2000" dirty="0" smtClean="0"/>
              <a:t> with the intensive parameter </a:t>
            </a:r>
            <a:r>
              <a:rPr lang="en-US" sz="2000" i="1" dirty="0" smtClean="0"/>
              <a:t>P</a:t>
            </a:r>
          </a:p>
          <a:p>
            <a:r>
              <a:rPr lang="en-US" sz="2000" dirty="0" smtClean="0"/>
              <a:t>For a composite system in mechanical contact with a pressure reservoir the equilibrium state minimizes the enthalpy over the </a:t>
            </a:r>
            <a:r>
              <a:rPr lang="en-US" sz="2000" dirty="0" err="1" smtClean="0"/>
              <a:t>mani</a:t>
            </a:r>
            <a:r>
              <a:rPr lang="en-US" sz="2000" dirty="0" smtClean="0"/>
              <a:t>-fold of states of constant pressure (equal to that of the reservoir).</a:t>
            </a:r>
          </a:p>
          <a:p>
            <a:r>
              <a:rPr lang="en-US" sz="2000" dirty="0" smtClean="0"/>
              <a:t>Enthalpy change in an </a:t>
            </a:r>
            <a:r>
              <a:rPr lang="en-US" sz="2000" u="sng" dirty="0" smtClean="0"/>
              <a:t>isobaric</a:t>
            </a:r>
            <a:r>
              <a:rPr lang="en-US" sz="2000" dirty="0" smtClean="0"/>
              <a:t> process is equal to heat taken in or given out from the </a:t>
            </a:r>
            <a:r>
              <a:rPr lang="en-US" sz="2000" u="sng" dirty="0" smtClean="0"/>
              <a:t>simple</a:t>
            </a:r>
            <a:r>
              <a:rPr lang="en-US" sz="2000" dirty="0" smtClean="0"/>
              <a:t> system</a:t>
            </a:r>
          </a:p>
          <a:p>
            <a:r>
              <a:rPr lang="en-US" sz="2000" dirty="0" smtClean="0"/>
              <a:t>Differential:</a:t>
            </a:r>
            <a:endParaRPr lang="en-US" sz="2000" dirty="0"/>
          </a:p>
        </p:txBody>
      </p:sp>
      <p:pic>
        <p:nvPicPr>
          <p:cNvPr id="126978" name="Picture 2"/>
          <p:cNvPicPr>
            <a:picLocks noChangeAspect="1" noChangeArrowheads="1"/>
          </p:cNvPicPr>
          <p:nvPr/>
        </p:nvPicPr>
        <p:blipFill>
          <a:blip r:embed="rId3" cstate="print"/>
          <a:srcRect/>
          <a:stretch>
            <a:fillRect/>
          </a:stretch>
        </p:blipFill>
        <p:spPr bwMode="auto">
          <a:xfrm>
            <a:off x="883920" y="4297680"/>
            <a:ext cx="7035132" cy="1905000"/>
          </a:xfrm>
          <a:prstGeom prst="rect">
            <a:avLst/>
          </a:prstGeom>
          <a:noFill/>
          <a:ln w="9525">
            <a:noFill/>
            <a:miter lim="800000"/>
            <a:headEnd/>
            <a:tailEnd/>
          </a:ln>
        </p:spPr>
      </p:pic>
      <p:graphicFrame>
        <p:nvGraphicFramePr>
          <p:cNvPr id="126979" name="Object 3"/>
          <p:cNvGraphicFramePr>
            <a:graphicFrameLocks noChangeAspect="1"/>
          </p:cNvGraphicFramePr>
          <p:nvPr/>
        </p:nvGraphicFramePr>
        <p:xfrm>
          <a:off x="2270125" y="3775075"/>
          <a:ext cx="4803775" cy="492125"/>
        </p:xfrm>
        <a:graphic>
          <a:graphicData uri="http://schemas.openxmlformats.org/presentationml/2006/ole">
            <mc:AlternateContent xmlns:mc="http://schemas.openxmlformats.org/markup-compatibility/2006">
              <mc:Choice xmlns:v="urn:schemas-microsoft-com:vml" Requires="v">
                <p:oleObj spid="_x0000_s126982" name="Equation" r:id="rId4" imgW="2476440" imgH="253800" progId="Equation.DSMT4">
                  <p:embed/>
                </p:oleObj>
              </mc:Choice>
              <mc:Fallback>
                <p:oleObj name="Equation" r:id="rId4" imgW="24764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5" y="3775075"/>
                        <a:ext cx="4803775"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Enthalpy minimization principle</a:t>
            </a:r>
            <a:endParaRPr lang="en-US" dirty="0"/>
          </a:p>
        </p:txBody>
      </p:sp>
      <p:sp>
        <p:nvSpPr>
          <p:cNvPr id="3" name="Content Placeholder 2"/>
          <p:cNvSpPr>
            <a:spLocks noGrp="1"/>
          </p:cNvSpPr>
          <p:nvPr>
            <p:ph idx="1"/>
          </p:nvPr>
        </p:nvSpPr>
        <p:spPr>
          <a:xfrm>
            <a:off x="457200" y="1661160"/>
            <a:ext cx="8001000" cy="4191000"/>
          </a:xfrm>
        </p:spPr>
        <p:txBody>
          <a:bodyPr/>
          <a:lstStyle/>
          <a:p>
            <a:r>
              <a:rPr lang="en-US" sz="2400" dirty="0" smtClean="0"/>
              <a:t>Consider a composite system where all sub-systems are in contact with a common pressure reservoir through walls non-restrictive with respect to volume</a:t>
            </a:r>
            <a:endParaRPr lang="en-US" sz="2400" dirty="0"/>
          </a:p>
        </p:txBody>
      </p:sp>
      <p:graphicFrame>
        <p:nvGraphicFramePr>
          <p:cNvPr id="128002" name="Object 2"/>
          <p:cNvGraphicFramePr>
            <a:graphicFrameLocks noChangeAspect="1"/>
          </p:cNvGraphicFramePr>
          <p:nvPr/>
        </p:nvGraphicFramePr>
        <p:xfrm>
          <a:off x="914400" y="3505200"/>
          <a:ext cx="7375525" cy="527050"/>
        </p:xfrm>
        <a:graphic>
          <a:graphicData uri="http://schemas.openxmlformats.org/presentationml/2006/ole">
            <mc:AlternateContent xmlns:mc="http://schemas.openxmlformats.org/markup-compatibility/2006">
              <mc:Choice xmlns:v="urn:schemas-microsoft-com:vml" Requires="v">
                <p:oleObj spid="_x0000_s128018" name="Equation" r:id="rId3" imgW="3555720" imgH="253800" progId="Equation.DSMT4">
                  <p:embed/>
                </p:oleObj>
              </mc:Choice>
              <mc:Fallback>
                <p:oleObj name="Equation" r:id="rId3" imgW="355572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05200"/>
                        <a:ext cx="737552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838200" y="2941320"/>
            <a:ext cx="7467600" cy="461665"/>
          </a:xfrm>
          <a:prstGeom prst="rect">
            <a:avLst/>
          </a:prstGeom>
          <a:noFill/>
        </p:spPr>
        <p:txBody>
          <a:bodyPr wrap="square" rtlCol="0">
            <a:spAutoFit/>
          </a:bodyPr>
          <a:lstStyle/>
          <a:p>
            <a:r>
              <a:rPr lang="en-US" sz="2400" dirty="0" smtClean="0"/>
              <a:t>Apply </a:t>
            </a:r>
            <a:r>
              <a:rPr lang="en-US" sz="2400" i="1" dirty="0" smtClean="0"/>
              <a:t>U</a:t>
            </a:r>
            <a:r>
              <a:rPr lang="en-US" sz="2400" dirty="0" smtClean="0"/>
              <a:t> minimum principle to reservoir + system:</a:t>
            </a:r>
            <a:endParaRPr lang="en-US" sz="2400" dirty="0"/>
          </a:p>
        </p:txBody>
      </p:sp>
      <p:sp>
        <p:nvSpPr>
          <p:cNvPr id="6" name="TextBox 5"/>
          <p:cNvSpPr txBox="1"/>
          <p:nvPr/>
        </p:nvSpPr>
        <p:spPr>
          <a:xfrm>
            <a:off x="853440" y="4127500"/>
            <a:ext cx="7833360" cy="830997"/>
          </a:xfrm>
          <a:prstGeom prst="rect">
            <a:avLst/>
          </a:prstGeom>
          <a:noFill/>
        </p:spPr>
        <p:txBody>
          <a:bodyPr wrap="square" rtlCol="0">
            <a:spAutoFit/>
          </a:bodyPr>
          <a:lstStyle/>
          <a:p>
            <a:r>
              <a:rPr lang="en-US" sz="2400" dirty="0" smtClean="0"/>
              <a:t>The system is in mechanical equilibrium with the reservoir:</a:t>
            </a:r>
            <a:endParaRPr lang="en-US" sz="2400" dirty="0"/>
          </a:p>
        </p:txBody>
      </p:sp>
      <p:graphicFrame>
        <p:nvGraphicFramePr>
          <p:cNvPr id="128003" name="Object 3"/>
          <p:cNvGraphicFramePr>
            <a:graphicFrameLocks noChangeAspect="1"/>
          </p:cNvGraphicFramePr>
          <p:nvPr/>
        </p:nvGraphicFramePr>
        <p:xfrm>
          <a:off x="2316480" y="4493260"/>
          <a:ext cx="974725" cy="393700"/>
        </p:xfrm>
        <a:graphic>
          <a:graphicData uri="http://schemas.openxmlformats.org/presentationml/2006/ole">
            <mc:AlternateContent xmlns:mc="http://schemas.openxmlformats.org/markup-compatibility/2006">
              <mc:Choice xmlns:v="urn:schemas-microsoft-com:vml" Requires="v">
                <p:oleObj spid="_x0000_s128019" name="Equation" r:id="rId5" imgW="469800" imgH="190440" progId="Equation.DSMT4">
                  <p:embed/>
                </p:oleObj>
              </mc:Choice>
              <mc:Fallback>
                <p:oleObj name="Equation" r:id="rId5" imgW="469800" imgH="1904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6480" y="4493260"/>
                        <a:ext cx="97472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4" name="Object 4"/>
          <p:cNvGraphicFramePr>
            <a:graphicFrameLocks noChangeAspect="1"/>
          </p:cNvGraphicFramePr>
          <p:nvPr/>
        </p:nvGraphicFramePr>
        <p:xfrm>
          <a:off x="914400" y="5151437"/>
          <a:ext cx="609600" cy="314325"/>
        </p:xfrm>
        <a:graphic>
          <a:graphicData uri="http://schemas.openxmlformats.org/presentationml/2006/ole">
            <mc:AlternateContent xmlns:mc="http://schemas.openxmlformats.org/markup-compatibility/2006">
              <mc:Choice xmlns:v="urn:schemas-microsoft-com:vml" Requires="v">
                <p:oleObj spid="_x0000_s128020" name="Equation" r:id="rId7" imgW="190440" imgH="152280" progId="Equation.DSMT4">
                  <p:embed/>
                </p:oleObj>
              </mc:Choice>
              <mc:Fallback>
                <p:oleObj name="Equation" r:id="rId7" imgW="190440" imgH="152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5151437"/>
                        <a:ext cx="6096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6" name="Object 6"/>
          <p:cNvGraphicFramePr>
            <a:graphicFrameLocks noChangeAspect="1"/>
          </p:cNvGraphicFramePr>
          <p:nvPr/>
        </p:nvGraphicFramePr>
        <p:xfrm>
          <a:off x="1463040" y="5075237"/>
          <a:ext cx="6821488" cy="500063"/>
        </p:xfrm>
        <a:graphic>
          <a:graphicData uri="http://schemas.openxmlformats.org/presentationml/2006/ole">
            <mc:AlternateContent xmlns:mc="http://schemas.openxmlformats.org/markup-compatibility/2006">
              <mc:Choice xmlns:v="urn:schemas-microsoft-com:vml" Requires="v">
                <p:oleObj spid="_x0000_s128021" name="Equation" r:id="rId9" imgW="3288960" imgH="241200" progId="Equation.DSMT4">
                  <p:embed/>
                </p:oleObj>
              </mc:Choice>
              <mc:Fallback>
                <p:oleObj name="Equation" r:id="rId9" imgW="3288960" imgH="241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3040" y="5075237"/>
                        <a:ext cx="6821488"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7" name="Object 7"/>
          <p:cNvGraphicFramePr>
            <a:graphicFrameLocks noChangeAspect="1"/>
          </p:cNvGraphicFramePr>
          <p:nvPr/>
        </p:nvGraphicFramePr>
        <p:xfrm>
          <a:off x="914400" y="5729288"/>
          <a:ext cx="6081713" cy="527050"/>
        </p:xfrm>
        <a:graphic>
          <a:graphicData uri="http://schemas.openxmlformats.org/presentationml/2006/ole">
            <mc:AlternateContent xmlns:mc="http://schemas.openxmlformats.org/markup-compatibility/2006">
              <mc:Choice xmlns:v="urn:schemas-microsoft-com:vml" Requires="v">
                <p:oleObj spid="_x0000_s128022" name="Equation" r:id="rId11" imgW="2933640" imgH="253800" progId="Equation.DSMT4">
                  <p:embed/>
                </p:oleObj>
              </mc:Choice>
              <mc:Fallback>
                <p:oleObj name="Equation" r:id="rId11" imgW="293364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5729288"/>
                        <a:ext cx="6081713"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26720"/>
            <a:ext cx="8382000" cy="1173480"/>
          </a:xfrm>
        </p:spPr>
        <p:txBody>
          <a:bodyPr/>
          <a:lstStyle/>
          <a:p>
            <a:r>
              <a:rPr lang="en-US" sz="2800" dirty="0" smtClean="0"/>
              <a:t>Helmholtz potential </a:t>
            </a:r>
            <a:r>
              <a:rPr lang="en-US" sz="2800" i="1" dirty="0" smtClean="0"/>
              <a:t>F(T, V, N) = U - TS = - PV + </a:t>
            </a:r>
            <a:r>
              <a:rPr lang="en-US" sz="2800" i="1" dirty="0" err="1" smtClean="0">
                <a:latin typeface="Symbol" pitchFamily="18" charset="2"/>
              </a:rPr>
              <a:t>m</a:t>
            </a:r>
            <a:r>
              <a:rPr lang="en-US" sz="2800" i="1" dirty="0" err="1" smtClean="0"/>
              <a:t>N</a:t>
            </a:r>
            <a:endParaRPr lang="en-US" sz="2800" i="1" dirty="0"/>
          </a:p>
        </p:txBody>
      </p:sp>
      <p:sp>
        <p:nvSpPr>
          <p:cNvPr id="3" name="Content Placeholder 2"/>
          <p:cNvSpPr>
            <a:spLocks noGrp="1"/>
          </p:cNvSpPr>
          <p:nvPr>
            <p:ph idx="1"/>
          </p:nvPr>
        </p:nvSpPr>
        <p:spPr>
          <a:xfrm>
            <a:off x="457200" y="1539240"/>
            <a:ext cx="8229600" cy="4191000"/>
          </a:xfrm>
        </p:spPr>
        <p:txBody>
          <a:bodyPr/>
          <a:lstStyle/>
          <a:p>
            <a:r>
              <a:rPr lang="en-US" sz="2400" dirty="0" smtClean="0"/>
              <a:t>Partial Legendre transform of </a:t>
            </a:r>
            <a:r>
              <a:rPr lang="en-US" sz="2400" i="1" dirty="0" smtClean="0"/>
              <a:t>U</a:t>
            </a:r>
            <a:r>
              <a:rPr lang="en-US" sz="2400" dirty="0" smtClean="0"/>
              <a:t>: replaces the extensive parameter </a:t>
            </a:r>
            <a:r>
              <a:rPr lang="en-US" sz="2400" i="1" dirty="0" smtClean="0"/>
              <a:t>S</a:t>
            </a:r>
            <a:r>
              <a:rPr lang="en-US" sz="2400" dirty="0" smtClean="0"/>
              <a:t> with the intensive parameter </a:t>
            </a:r>
            <a:r>
              <a:rPr lang="en-US" sz="2400" i="1" dirty="0" smtClean="0"/>
              <a:t>T</a:t>
            </a:r>
            <a:endParaRPr lang="en-US" sz="2400" dirty="0" smtClean="0"/>
          </a:p>
          <a:p>
            <a:r>
              <a:rPr lang="en-US" sz="2400" dirty="0" smtClean="0"/>
              <a:t>For a composite system in thermal contact with a thermal reservoir the equilibrium state minimizes the Helmholtz potential over the manifold of states of constant temperature (equal to that of the reservoir).</a:t>
            </a:r>
          </a:p>
          <a:p>
            <a:r>
              <a:rPr lang="en-US" sz="2400" dirty="0" smtClean="0"/>
              <a:t>Differential:</a:t>
            </a:r>
          </a:p>
        </p:txBody>
      </p:sp>
      <p:pic>
        <p:nvPicPr>
          <p:cNvPr id="129026" name="Picture 2"/>
          <p:cNvPicPr>
            <a:picLocks noChangeAspect="1" noChangeArrowheads="1"/>
          </p:cNvPicPr>
          <p:nvPr/>
        </p:nvPicPr>
        <p:blipFill>
          <a:blip r:embed="rId3" cstate="print"/>
          <a:srcRect/>
          <a:stretch>
            <a:fillRect/>
          </a:stretch>
        </p:blipFill>
        <p:spPr bwMode="auto">
          <a:xfrm>
            <a:off x="899160" y="4480560"/>
            <a:ext cx="6882938" cy="1828800"/>
          </a:xfrm>
          <a:prstGeom prst="rect">
            <a:avLst/>
          </a:prstGeom>
          <a:noFill/>
          <a:ln w="9525">
            <a:noFill/>
            <a:miter lim="800000"/>
            <a:headEnd/>
            <a:tailEnd/>
          </a:ln>
        </p:spPr>
      </p:pic>
      <p:graphicFrame>
        <p:nvGraphicFramePr>
          <p:cNvPr id="129028" name="Object 4"/>
          <p:cNvGraphicFramePr>
            <a:graphicFrameLocks noChangeAspect="1"/>
          </p:cNvGraphicFramePr>
          <p:nvPr/>
        </p:nvGraphicFramePr>
        <p:xfrm>
          <a:off x="2510790" y="3898900"/>
          <a:ext cx="4756150" cy="492125"/>
        </p:xfrm>
        <a:graphic>
          <a:graphicData uri="http://schemas.openxmlformats.org/presentationml/2006/ole">
            <mc:AlternateContent xmlns:mc="http://schemas.openxmlformats.org/markup-compatibility/2006">
              <mc:Choice xmlns:v="urn:schemas-microsoft-com:vml" Requires="v">
                <p:oleObj spid="_x0000_s129031" name="Equation" r:id="rId4" imgW="2450880" imgH="253800" progId="Equation.DSMT4">
                  <p:embed/>
                </p:oleObj>
              </mc:Choice>
              <mc:Fallback>
                <p:oleObj name="Equation" r:id="rId4" imgW="2450880" imgH="253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0790" y="3898900"/>
                        <a:ext cx="475615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Helmholtz free energy</a:t>
            </a:r>
            <a:endParaRPr lang="en-US" dirty="0"/>
          </a:p>
        </p:txBody>
      </p:sp>
      <p:sp>
        <p:nvSpPr>
          <p:cNvPr id="3" name="Content Placeholder 2"/>
          <p:cNvSpPr>
            <a:spLocks noGrp="1"/>
          </p:cNvSpPr>
          <p:nvPr>
            <p:ph idx="1"/>
          </p:nvPr>
        </p:nvSpPr>
        <p:spPr>
          <a:xfrm>
            <a:off x="457200" y="1645920"/>
            <a:ext cx="5486400" cy="4572000"/>
          </a:xfrm>
        </p:spPr>
        <p:txBody>
          <a:bodyPr/>
          <a:lstStyle/>
          <a:p>
            <a:r>
              <a:rPr lang="en-US" sz="2400" dirty="0" smtClean="0"/>
              <a:t>System in thermal contact with a heat reservoir</a:t>
            </a:r>
          </a:p>
          <a:p>
            <a:endParaRPr lang="en-US" sz="2400" dirty="0" smtClean="0"/>
          </a:p>
          <a:p>
            <a:endParaRPr lang="en-US" sz="2400" dirty="0" smtClean="0"/>
          </a:p>
          <a:p>
            <a:r>
              <a:rPr lang="en-US" sz="2400" dirty="0" smtClean="0"/>
              <a:t>The work delivered in a reversible process, by a system in contact with a thermal reservoir, is equal to the decrease in the Helmholtz potential of the system</a:t>
            </a:r>
          </a:p>
          <a:p>
            <a:r>
              <a:rPr lang="en-US" sz="2400" dirty="0" smtClean="0"/>
              <a:t>Helmholtz “free energy”: available work at constant temperature</a:t>
            </a:r>
          </a:p>
        </p:txBody>
      </p:sp>
      <p:sp>
        <p:nvSpPr>
          <p:cNvPr id="4" name="Oval 3"/>
          <p:cNvSpPr/>
          <p:nvPr/>
        </p:nvSpPr>
        <p:spPr bwMode="auto">
          <a:xfrm>
            <a:off x="6307105" y="3272135"/>
            <a:ext cx="1524000" cy="144780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System</a:t>
            </a:r>
          </a:p>
        </p:txBody>
      </p:sp>
      <p:cxnSp>
        <p:nvCxnSpPr>
          <p:cNvPr id="5" name="Straight Arrow Connector 4"/>
          <p:cNvCxnSpPr/>
          <p:nvPr/>
        </p:nvCxnSpPr>
        <p:spPr bwMode="auto">
          <a:xfrm rot="5400000">
            <a:off x="6726999" y="2928441"/>
            <a:ext cx="685800" cy="1588"/>
          </a:xfrm>
          <a:prstGeom prst="straightConnector1">
            <a:avLst/>
          </a:prstGeom>
          <a:solidFill>
            <a:schemeClr val="accent1"/>
          </a:solidFill>
          <a:ln w="47625" cap="flat" cmpd="sng" algn="ctr">
            <a:solidFill>
              <a:srgbClr val="FF0000"/>
            </a:solidFill>
            <a:prstDash val="solid"/>
            <a:round/>
            <a:headEnd type="none" w="med" len="med"/>
            <a:tailEnd type="stealth" w="lg" len="lg"/>
          </a:ln>
          <a:effectLst/>
        </p:spPr>
      </p:cxnSp>
      <p:sp>
        <p:nvSpPr>
          <p:cNvPr id="6" name="TextBox 5"/>
          <p:cNvSpPr txBox="1"/>
          <p:nvPr/>
        </p:nvSpPr>
        <p:spPr>
          <a:xfrm>
            <a:off x="7116277" y="2677049"/>
            <a:ext cx="575799" cy="461665"/>
          </a:xfrm>
          <a:prstGeom prst="rect">
            <a:avLst/>
          </a:prstGeom>
          <a:noFill/>
        </p:spPr>
        <p:txBody>
          <a:bodyPr wrap="none" rtlCol="0">
            <a:spAutoFit/>
          </a:bodyPr>
          <a:lstStyle/>
          <a:p>
            <a:r>
              <a:rPr lang="en-US" sz="2400" i="1" dirty="0" err="1" smtClean="0">
                <a:solidFill>
                  <a:srgbClr val="FF0000"/>
                </a:solidFill>
                <a:latin typeface="Symbol" pitchFamily="18" charset="2"/>
              </a:rPr>
              <a:t>d</a:t>
            </a:r>
            <a:r>
              <a:rPr lang="en-US" sz="2400" i="1" dirty="0" err="1" smtClean="0">
                <a:solidFill>
                  <a:srgbClr val="FF0000"/>
                </a:solidFill>
              </a:rPr>
              <a:t>Q</a:t>
            </a:r>
            <a:endParaRPr lang="en-US" sz="2400" i="1" dirty="0">
              <a:solidFill>
                <a:srgbClr val="FF0000"/>
              </a:solidFill>
            </a:endParaRPr>
          </a:p>
        </p:txBody>
      </p:sp>
      <p:cxnSp>
        <p:nvCxnSpPr>
          <p:cNvPr id="7" name="Straight Arrow Connector 6"/>
          <p:cNvCxnSpPr/>
          <p:nvPr/>
        </p:nvCxnSpPr>
        <p:spPr bwMode="auto">
          <a:xfrm>
            <a:off x="7831899" y="4034135"/>
            <a:ext cx="685006" cy="1588"/>
          </a:xfrm>
          <a:prstGeom prst="straightConnector1">
            <a:avLst/>
          </a:prstGeom>
          <a:solidFill>
            <a:schemeClr val="accent1"/>
          </a:solidFill>
          <a:ln w="47625" cap="flat" cmpd="sng" algn="ctr">
            <a:solidFill>
              <a:srgbClr val="006600"/>
            </a:solidFill>
            <a:prstDash val="solid"/>
            <a:round/>
            <a:headEnd type="none" w="med" len="med"/>
            <a:tailEnd type="stealth" w="lg" len="lg"/>
          </a:ln>
          <a:effectLst/>
        </p:spPr>
      </p:cxnSp>
      <p:sp>
        <p:nvSpPr>
          <p:cNvPr id="8" name="TextBox 7"/>
          <p:cNvSpPr txBox="1"/>
          <p:nvPr/>
        </p:nvSpPr>
        <p:spPr>
          <a:xfrm>
            <a:off x="7907305" y="3496270"/>
            <a:ext cx="627095" cy="461665"/>
          </a:xfrm>
          <a:prstGeom prst="rect">
            <a:avLst/>
          </a:prstGeom>
          <a:noFill/>
        </p:spPr>
        <p:txBody>
          <a:bodyPr wrap="none" rtlCol="0">
            <a:spAutoFit/>
          </a:bodyPr>
          <a:lstStyle/>
          <a:p>
            <a:r>
              <a:rPr lang="en-US" sz="2400" i="1" dirty="0" err="1" smtClean="0">
                <a:solidFill>
                  <a:srgbClr val="006600"/>
                </a:solidFill>
                <a:latin typeface="Symbol" pitchFamily="18" charset="2"/>
              </a:rPr>
              <a:t>d</a:t>
            </a:r>
            <a:r>
              <a:rPr lang="en-US" sz="2400" i="1" dirty="0" err="1" smtClean="0">
                <a:solidFill>
                  <a:srgbClr val="006600"/>
                </a:solidFill>
              </a:rPr>
              <a:t>W</a:t>
            </a:r>
            <a:endParaRPr lang="en-US" sz="2400" i="1" dirty="0">
              <a:solidFill>
                <a:srgbClr val="006600"/>
              </a:solidFill>
            </a:endParaRPr>
          </a:p>
        </p:txBody>
      </p:sp>
      <p:sp>
        <p:nvSpPr>
          <p:cNvPr id="9" name="TextBox 8"/>
          <p:cNvSpPr txBox="1"/>
          <p:nvPr/>
        </p:nvSpPr>
        <p:spPr>
          <a:xfrm>
            <a:off x="6034597" y="4872335"/>
            <a:ext cx="2406108" cy="461665"/>
          </a:xfrm>
          <a:prstGeom prst="rect">
            <a:avLst/>
          </a:prstGeom>
          <a:noFill/>
        </p:spPr>
        <p:txBody>
          <a:bodyPr wrap="none" rtlCol="0">
            <a:spAutoFit/>
          </a:bodyPr>
          <a:lstStyle/>
          <a:p>
            <a:r>
              <a:rPr lang="en-US" sz="2400" dirty="0" smtClean="0"/>
              <a:t>State A </a:t>
            </a:r>
            <a:r>
              <a:rPr lang="en-US" sz="2400" dirty="0" smtClean="0">
                <a:latin typeface="Times New Roman"/>
                <a:cs typeface="Times New Roman"/>
              </a:rPr>
              <a:t>→</a:t>
            </a:r>
            <a:r>
              <a:rPr lang="en-US" sz="2400" dirty="0" smtClean="0"/>
              <a:t> B: </a:t>
            </a:r>
            <a:r>
              <a:rPr lang="en-US" sz="2400" i="1" dirty="0" err="1" smtClean="0"/>
              <a:t>dF</a:t>
            </a:r>
            <a:endParaRPr lang="en-US" sz="2400" i="1" dirty="0"/>
          </a:p>
        </p:txBody>
      </p:sp>
      <p:sp>
        <p:nvSpPr>
          <p:cNvPr id="10" name="Rectangle 9"/>
          <p:cNvSpPr/>
          <p:nvPr/>
        </p:nvSpPr>
        <p:spPr bwMode="auto">
          <a:xfrm>
            <a:off x="6201877" y="1853363"/>
            <a:ext cx="1752600" cy="736471"/>
          </a:xfrm>
          <a:prstGeom prst="rect">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Heat reservoir at </a:t>
            </a:r>
            <a:r>
              <a:rPr kumimoji="0" lang="en-US" sz="2000" b="0" i="1" u="none" strike="noStrike" cap="none" normalizeH="0" baseline="0" dirty="0" smtClean="0">
                <a:ln>
                  <a:noFill/>
                </a:ln>
                <a:solidFill>
                  <a:schemeClr val="tx1"/>
                </a:solidFill>
                <a:effectLst/>
                <a:latin typeface="Arial" charset="0"/>
              </a:rPr>
              <a:t>T</a:t>
            </a:r>
          </a:p>
        </p:txBody>
      </p:sp>
      <p:graphicFrame>
        <p:nvGraphicFramePr>
          <p:cNvPr id="131074" name="Object 2"/>
          <p:cNvGraphicFramePr>
            <a:graphicFrameLocks noChangeAspect="1"/>
          </p:cNvGraphicFramePr>
          <p:nvPr/>
        </p:nvGraphicFramePr>
        <p:xfrm>
          <a:off x="887730" y="2453640"/>
          <a:ext cx="3531870" cy="887591"/>
        </p:xfrm>
        <a:graphic>
          <a:graphicData uri="http://schemas.openxmlformats.org/presentationml/2006/ole">
            <mc:AlternateContent xmlns:mc="http://schemas.openxmlformats.org/markup-compatibility/2006">
              <mc:Choice xmlns:v="urn:schemas-microsoft-com:vml" Requires="v">
                <p:oleObj spid="_x0000_s131077" name="Equation" r:id="rId3" imgW="1815840" imgH="457200" progId="Equation.DSMT4">
                  <p:embed/>
                </p:oleObj>
              </mc:Choice>
              <mc:Fallback>
                <p:oleObj name="Equation" r:id="rId3" imgW="1815840" imgH="457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730" y="2453640"/>
                        <a:ext cx="3531870" cy="8875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4840"/>
            <a:ext cx="8229600" cy="1219200"/>
          </a:xfrm>
        </p:spPr>
        <p:txBody>
          <a:bodyPr/>
          <a:lstStyle/>
          <a:p>
            <a:r>
              <a:rPr lang="en-US" sz="3200" dirty="0" smtClean="0"/>
              <a:t>Work performed by a system in contact with heat reservoir</a:t>
            </a:r>
            <a:endParaRPr lang="en-US" sz="3200" dirty="0"/>
          </a:p>
        </p:txBody>
      </p:sp>
      <p:sp>
        <p:nvSpPr>
          <p:cNvPr id="3" name="Content Placeholder 2"/>
          <p:cNvSpPr>
            <a:spLocks noGrp="1"/>
          </p:cNvSpPr>
          <p:nvPr>
            <p:ph idx="1"/>
          </p:nvPr>
        </p:nvSpPr>
        <p:spPr>
          <a:xfrm>
            <a:off x="457200" y="1981200"/>
            <a:ext cx="8229600" cy="4343400"/>
          </a:xfrm>
        </p:spPr>
        <p:txBody>
          <a:bodyPr/>
          <a:lstStyle/>
          <a:p>
            <a:pPr marL="288925" indent="-288925"/>
            <a:r>
              <a:rPr lang="en-US" sz="2400" dirty="0" smtClean="0"/>
              <a:t>A cylinder contains an internal piston on each side of which is one mole of a monatomic ideal gas. The cylinder walls are </a:t>
            </a:r>
            <a:r>
              <a:rPr lang="en-US" sz="2400" dirty="0" err="1" smtClean="0"/>
              <a:t>diathermal</a:t>
            </a:r>
            <a:r>
              <a:rPr lang="en-US" sz="2400" dirty="0" smtClean="0"/>
              <a:t>, and the system is immersed in a heat reservoir at temperature 0°C. The initial volumes of the two gaseous subsystems (on either side of the piston) are 10 L and 1 L, respectively. The piston is now moved reversibly, so that the final volumes are 6 L and 5 L, respectively. How much work is delivered?</a:t>
            </a:r>
          </a:p>
          <a:p>
            <a:pPr marL="288925" indent="-288925"/>
            <a:r>
              <a:rPr lang="en-US" sz="2400" dirty="0" smtClean="0"/>
              <a:t>Solution 1: direct integration of </a:t>
            </a:r>
            <a:r>
              <a:rPr lang="en-US" sz="2400" i="1" dirty="0" err="1" smtClean="0"/>
              <a:t>PdV</a:t>
            </a:r>
            <a:r>
              <a:rPr lang="en-US" sz="2400" dirty="0" smtClean="0"/>
              <a:t> (isothermal process)</a:t>
            </a:r>
          </a:p>
          <a:p>
            <a:pPr marL="288925" indent="-288925"/>
            <a:r>
              <a:rPr lang="en-US" sz="2400" dirty="0" smtClean="0"/>
              <a:t>Solution 2: </a:t>
            </a:r>
            <a:r>
              <a:rPr lang="en-US" sz="2400" i="1" dirty="0" smtClean="0">
                <a:latin typeface="Symbol" pitchFamily="18" charset="2"/>
              </a:rPr>
              <a:t>D</a:t>
            </a:r>
            <a:r>
              <a:rPr lang="en-US" sz="2400" i="1" dirty="0" smtClean="0"/>
              <a:t>W = </a:t>
            </a:r>
            <a:r>
              <a:rPr lang="en-US" sz="2400" i="1" dirty="0" smtClean="0">
                <a:latin typeface="Symbol" pitchFamily="18" charset="2"/>
              </a:rPr>
              <a:t>D</a:t>
            </a:r>
            <a:r>
              <a:rPr lang="en-US" sz="2400" i="1" dirty="0" smtClean="0"/>
              <a:t>F</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720"/>
            <a:ext cx="8229600" cy="1219200"/>
          </a:xfrm>
        </p:spPr>
        <p:txBody>
          <a:bodyPr/>
          <a:lstStyle/>
          <a:p>
            <a:r>
              <a:rPr lang="en-US" dirty="0" smtClean="0"/>
              <a:t>1</a:t>
            </a:r>
            <a:r>
              <a:rPr lang="en-US" baseline="30000" dirty="0" smtClean="0"/>
              <a:t>st</a:t>
            </a:r>
            <a:r>
              <a:rPr lang="en-US" dirty="0" smtClean="0"/>
              <a:t> law and 2</a:t>
            </a:r>
            <a:r>
              <a:rPr lang="en-US" baseline="30000" dirty="0" smtClean="0"/>
              <a:t>nd</a:t>
            </a:r>
            <a:r>
              <a:rPr lang="en-US" dirty="0" smtClean="0"/>
              <a:t> law in a simple system</a:t>
            </a:r>
            <a:endParaRPr lang="en-US" dirty="0"/>
          </a:p>
        </p:txBody>
      </p:sp>
      <p:graphicFrame>
        <p:nvGraphicFramePr>
          <p:cNvPr id="5" name="Object 4"/>
          <p:cNvGraphicFramePr>
            <a:graphicFrameLocks noChangeAspect="1"/>
          </p:cNvGraphicFramePr>
          <p:nvPr/>
        </p:nvGraphicFramePr>
        <p:xfrm>
          <a:off x="1734185" y="1684496"/>
          <a:ext cx="2441575" cy="481815"/>
        </p:xfrm>
        <a:graphic>
          <a:graphicData uri="http://schemas.openxmlformats.org/presentationml/2006/ole">
            <mc:AlternateContent xmlns:mc="http://schemas.openxmlformats.org/markup-compatibility/2006">
              <mc:Choice xmlns:v="urn:schemas-microsoft-com:vml" Requires="v">
                <p:oleObj spid="_x0000_s95252" name="Equation" r:id="rId4" imgW="1028520" imgH="203040" progId="Equation.DSMT4">
                  <p:embed/>
                </p:oleObj>
              </mc:Choice>
              <mc:Fallback>
                <p:oleObj name="Equation" r:id="rId4" imgW="1028520" imgH="2030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4185" y="1684496"/>
                        <a:ext cx="2441575" cy="4818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5" name="Object 3"/>
          <p:cNvGraphicFramePr>
            <a:graphicFrameLocks noChangeAspect="1"/>
          </p:cNvGraphicFramePr>
          <p:nvPr/>
        </p:nvGraphicFramePr>
        <p:xfrm>
          <a:off x="2590800" y="2339816"/>
          <a:ext cx="1498283" cy="479629"/>
        </p:xfrm>
        <a:graphic>
          <a:graphicData uri="http://schemas.openxmlformats.org/presentationml/2006/ole">
            <mc:AlternateContent xmlns:mc="http://schemas.openxmlformats.org/markup-compatibility/2006">
              <mc:Choice xmlns:v="urn:schemas-microsoft-com:vml" Requires="v">
                <p:oleObj spid="_x0000_s95253" name="Equation" r:id="rId6" imgW="634680" imgH="203040" progId="Equation.DSMT4">
                  <p:embed/>
                </p:oleObj>
              </mc:Choice>
              <mc:Fallback>
                <p:oleObj name="Equation" r:id="rId6" imgW="634680" imgH="2030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339816"/>
                        <a:ext cx="1498283" cy="4796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511486" y="1664791"/>
            <a:ext cx="1149674" cy="461665"/>
          </a:xfrm>
          <a:prstGeom prst="rect">
            <a:avLst/>
          </a:prstGeom>
          <a:noFill/>
        </p:spPr>
        <p:txBody>
          <a:bodyPr wrap="none" rtlCol="0">
            <a:spAutoFit/>
          </a:bodyPr>
          <a:lstStyle/>
          <a:p>
            <a:r>
              <a:rPr lang="en-US" sz="2400" dirty="0" smtClean="0"/>
              <a:t>1</a:t>
            </a:r>
            <a:r>
              <a:rPr lang="en-US" sz="2400" baseline="30000" dirty="0" smtClean="0"/>
              <a:t>st</a:t>
            </a:r>
            <a:r>
              <a:rPr lang="en-US" sz="2400" dirty="0" smtClean="0"/>
              <a:t> law:</a:t>
            </a:r>
            <a:endParaRPr lang="en-US" sz="2400" dirty="0"/>
          </a:p>
        </p:txBody>
      </p:sp>
      <p:sp>
        <p:nvSpPr>
          <p:cNvPr id="14" name="TextBox 13"/>
          <p:cNvSpPr txBox="1"/>
          <p:nvPr/>
        </p:nvSpPr>
        <p:spPr>
          <a:xfrm>
            <a:off x="518160" y="2304871"/>
            <a:ext cx="1217000" cy="461665"/>
          </a:xfrm>
          <a:prstGeom prst="rect">
            <a:avLst/>
          </a:prstGeom>
          <a:noFill/>
        </p:spPr>
        <p:txBody>
          <a:bodyPr wrap="none" rtlCol="0">
            <a:spAutoFit/>
          </a:bodyPr>
          <a:lstStyle/>
          <a:p>
            <a:r>
              <a:rPr lang="en-US" sz="2400" dirty="0" smtClean="0"/>
              <a:t>2</a:t>
            </a:r>
            <a:r>
              <a:rPr lang="en-US" sz="2400" baseline="30000" dirty="0" smtClean="0"/>
              <a:t>nd</a:t>
            </a:r>
            <a:r>
              <a:rPr lang="en-US" sz="2400" dirty="0" smtClean="0"/>
              <a:t> law:</a:t>
            </a:r>
            <a:endParaRPr lang="en-US" sz="2400" dirty="0"/>
          </a:p>
        </p:txBody>
      </p:sp>
      <p:sp>
        <p:nvSpPr>
          <p:cNvPr id="15" name="Right Brace 14"/>
          <p:cNvSpPr/>
          <p:nvPr/>
        </p:nvSpPr>
        <p:spPr bwMode="auto">
          <a:xfrm>
            <a:off x="4343400" y="1882616"/>
            <a:ext cx="228600" cy="685800"/>
          </a:xfrm>
          <a:prstGeom prst="rightBrac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95236" name="Object 4"/>
          <p:cNvGraphicFramePr>
            <a:graphicFrameLocks noChangeAspect="1"/>
          </p:cNvGraphicFramePr>
          <p:nvPr/>
        </p:nvGraphicFramePr>
        <p:xfrm>
          <a:off x="4953000" y="1669256"/>
          <a:ext cx="2562225" cy="422275"/>
        </p:xfrm>
        <a:graphic>
          <a:graphicData uri="http://schemas.openxmlformats.org/presentationml/2006/ole">
            <mc:AlternateContent xmlns:mc="http://schemas.openxmlformats.org/markup-compatibility/2006">
              <mc:Choice xmlns:v="urn:schemas-microsoft-com:vml" Requires="v">
                <p:oleObj spid="_x0000_s95254" name="Equation" r:id="rId8" imgW="1079280" imgH="177480" progId="Equation.DSMT4">
                  <p:embed/>
                </p:oleObj>
              </mc:Choice>
              <mc:Fallback>
                <p:oleObj name="Equation" r:id="rId8" imgW="1079280" imgH="1774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1669256"/>
                        <a:ext cx="2562225"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7" name="Object 5"/>
          <p:cNvGraphicFramePr>
            <a:graphicFrameLocks noChangeAspect="1"/>
          </p:cNvGraphicFramePr>
          <p:nvPr/>
        </p:nvGraphicFramePr>
        <p:xfrm>
          <a:off x="4968240" y="2120265"/>
          <a:ext cx="2727960" cy="900655"/>
        </p:xfrm>
        <a:graphic>
          <a:graphicData uri="http://schemas.openxmlformats.org/presentationml/2006/ole">
            <mc:AlternateContent xmlns:mc="http://schemas.openxmlformats.org/markup-compatibility/2006">
              <mc:Choice xmlns:v="urn:schemas-microsoft-com:vml" Requires="v">
                <p:oleObj spid="_x0000_s95255" name="Equation" r:id="rId10" imgW="1193760" imgH="393480" progId="Equation.DSMT4">
                  <p:embed/>
                </p:oleObj>
              </mc:Choice>
              <mc:Fallback>
                <p:oleObj name="Equation" r:id="rId10" imgW="1193760" imgH="39348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8240" y="2120265"/>
                        <a:ext cx="2727960" cy="9006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533400" y="3310711"/>
            <a:ext cx="8153400" cy="1877437"/>
          </a:xfrm>
          <a:prstGeom prst="rect">
            <a:avLst/>
          </a:prstGeom>
          <a:noFill/>
        </p:spPr>
        <p:txBody>
          <a:bodyPr wrap="square" rtlCol="0">
            <a:spAutoFit/>
          </a:bodyPr>
          <a:lstStyle/>
          <a:p>
            <a:r>
              <a:rPr lang="en-US" sz="2400" dirty="0" smtClean="0"/>
              <a:t>The functions </a:t>
            </a:r>
            <a:r>
              <a:rPr lang="en-US" sz="2400" i="1" dirty="0" smtClean="0"/>
              <a:t>U(S, V, N)</a:t>
            </a:r>
            <a:r>
              <a:rPr lang="en-US" sz="2400" dirty="0" smtClean="0"/>
              <a:t> and </a:t>
            </a:r>
            <a:r>
              <a:rPr lang="en-US" sz="2400" i="1" dirty="0" smtClean="0"/>
              <a:t>S(U,V, N)</a:t>
            </a:r>
            <a:r>
              <a:rPr lang="en-US" sz="2400" dirty="0" smtClean="0"/>
              <a:t> are called </a:t>
            </a:r>
            <a:r>
              <a:rPr lang="en-US" sz="2400" b="1" i="1" dirty="0" smtClean="0"/>
              <a:t>fundamental equations</a:t>
            </a:r>
            <a:r>
              <a:rPr lang="en-US" sz="2400" dirty="0" smtClean="0"/>
              <a:t> of a system. Each one of them contains </a:t>
            </a:r>
            <a:r>
              <a:rPr lang="en-US" sz="2400" dirty="0" smtClean="0">
                <a:solidFill>
                  <a:srgbClr val="FF0000"/>
                </a:solidFill>
              </a:rPr>
              <a:t>full</a:t>
            </a:r>
            <a:r>
              <a:rPr lang="en-US" sz="2400" dirty="0" smtClean="0"/>
              <a:t> information about a system.</a:t>
            </a:r>
          </a:p>
          <a:p>
            <a:endParaRPr lang="en-US" sz="2000" dirty="0" smtClean="0"/>
          </a:p>
          <a:p>
            <a:r>
              <a:rPr lang="en-US" sz="2400" dirty="0" smtClean="0"/>
              <a:t>Generally</a:t>
            </a:r>
            <a:endParaRPr lang="en-US" sz="2400" dirty="0"/>
          </a:p>
        </p:txBody>
      </p:sp>
      <p:graphicFrame>
        <p:nvGraphicFramePr>
          <p:cNvPr id="95238" name="Object 6"/>
          <p:cNvGraphicFramePr>
            <a:graphicFrameLocks noChangeAspect="1"/>
          </p:cNvGraphicFramePr>
          <p:nvPr/>
        </p:nvGraphicFramePr>
        <p:xfrm>
          <a:off x="2087880" y="4648200"/>
          <a:ext cx="3014663" cy="814388"/>
        </p:xfrm>
        <a:graphic>
          <a:graphicData uri="http://schemas.openxmlformats.org/presentationml/2006/ole">
            <mc:AlternateContent xmlns:mc="http://schemas.openxmlformats.org/markup-compatibility/2006">
              <mc:Choice xmlns:v="urn:schemas-microsoft-com:vml" Requires="v">
                <p:oleObj spid="_x0000_s95256" name="Equation" r:id="rId12" imgW="1269720" imgH="342720" progId="Equation.DSMT4">
                  <p:embed/>
                </p:oleObj>
              </mc:Choice>
              <mc:Fallback>
                <p:oleObj name="Equation" r:id="rId12" imgW="1269720" imgH="34272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7880" y="4648200"/>
                        <a:ext cx="3014663" cy="81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9" name="Object 7"/>
          <p:cNvGraphicFramePr>
            <a:graphicFrameLocks noChangeAspect="1"/>
          </p:cNvGraphicFramePr>
          <p:nvPr/>
        </p:nvGraphicFramePr>
        <p:xfrm>
          <a:off x="2105979" y="5379720"/>
          <a:ext cx="3151822" cy="954683"/>
        </p:xfrm>
        <a:graphic>
          <a:graphicData uri="http://schemas.openxmlformats.org/presentationml/2006/ole">
            <mc:AlternateContent xmlns:mc="http://schemas.openxmlformats.org/markup-compatibility/2006">
              <mc:Choice xmlns:v="urn:schemas-microsoft-com:vml" Requires="v">
                <p:oleObj spid="_x0000_s95257" name="Equation" r:id="rId14" imgW="1384200" imgH="419040" progId="Equation.DSMT4">
                  <p:embed/>
                </p:oleObj>
              </mc:Choice>
              <mc:Fallback>
                <p:oleObj name="Equation" r:id="rId14" imgW="1384200" imgH="41904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05979" y="5379720"/>
                        <a:ext cx="3151822" cy="9546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5483543" y="4693920"/>
            <a:ext cx="3276600" cy="461665"/>
          </a:xfrm>
          <a:prstGeom prst="rect">
            <a:avLst/>
          </a:prstGeom>
          <a:noFill/>
        </p:spPr>
        <p:txBody>
          <a:bodyPr wrap="square" rtlCol="0">
            <a:spAutoFit/>
          </a:bodyPr>
          <a:lstStyle/>
          <a:p>
            <a:r>
              <a:rPr lang="en-US" sz="2400" dirty="0" smtClean="0"/>
              <a:t>energy representation</a:t>
            </a:r>
            <a:endParaRPr lang="en-US" sz="2400" dirty="0"/>
          </a:p>
        </p:txBody>
      </p:sp>
      <p:sp>
        <p:nvSpPr>
          <p:cNvPr id="17" name="TextBox 16"/>
          <p:cNvSpPr txBox="1"/>
          <p:nvPr/>
        </p:nvSpPr>
        <p:spPr>
          <a:xfrm>
            <a:off x="5483543" y="5608320"/>
            <a:ext cx="3276600" cy="461665"/>
          </a:xfrm>
          <a:prstGeom prst="rect">
            <a:avLst/>
          </a:prstGeom>
          <a:noFill/>
        </p:spPr>
        <p:txBody>
          <a:bodyPr wrap="square" rtlCol="0">
            <a:spAutoFit/>
          </a:bodyPr>
          <a:lstStyle/>
          <a:p>
            <a:r>
              <a:rPr lang="en-US" sz="2400" dirty="0" smtClean="0"/>
              <a:t>entropy representation</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Helmholtz potential minimization principle</a:t>
            </a:r>
            <a:endParaRPr lang="en-US" sz="3200" dirty="0"/>
          </a:p>
        </p:txBody>
      </p:sp>
      <p:sp>
        <p:nvSpPr>
          <p:cNvPr id="3" name="Content Placeholder 2"/>
          <p:cNvSpPr>
            <a:spLocks noGrp="1"/>
          </p:cNvSpPr>
          <p:nvPr>
            <p:ph idx="1"/>
          </p:nvPr>
        </p:nvSpPr>
        <p:spPr>
          <a:xfrm>
            <a:off x="457200" y="1661160"/>
            <a:ext cx="8001000" cy="4191000"/>
          </a:xfrm>
        </p:spPr>
        <p:txBody>
          <a:bodyPr/>
          <a:lstStyle/>
          <a:p>
            <a:r>
              <a:rPr lang="en-US" sz="2400" dirty="0" smtClean="0"/>
              <a:t>Consider a composite system where all sub-systems are in thermal contact with a common heat reservoir through walls non-restrictive with respect to heat flow</a:t>
            </a:r>
            <a:endParaRPr lang="en-US" sz="2400" dirty="0"/>
          </a:p>
        </p:txBody>
      </p:sp>
      <p:graphicFrame>
        <p:nvGraphicFramePr>
          <p:cNvPr id="128002" name="Object 2"/>
          <p:cNvGraphicFramePr>
            <a:graphicFrameLocks noChangeAspect="1"/>
          </p:cNvGraphicFramePr>
          <p:nvPr/>
        </p:nvGraphicFramePr>
        <p:xfrm>
          <a:off x="899160" y="3505200"/>
          <a:ext cx="7269162" cy="527050"/>
        </p:xfrm>
        <a:graphic>
          <a:graphicData uri="http://schemas.openxmlformats.org/presentationml/2006/ole">
            <mc:AlternateContent xmlns:mc="http://schemas.openxmlformats.org/markup-compatibility/2006">
              <mc:Choice xmlns:v="urn:schemas-microsoft-com:vml" Requires="v">
                <p:oleObj spid="_x0000_s130065" name="Equation" r:id="rId3" imgW="3504960" imgH="253800" progId="Equation.DSMT4">
                  <p:embed/>
                </p:oleObj>
              </mc:Choice>
              <mc:Fallback>
                <p:oleObj name="Equation" r:id="rId3" imgW="35049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 y="3505200"/>
                        <a:ext cx="7269162"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838200" y="2941320"/>
            <a:ext cx="7467600" cy="461665"/>
          </a:xfrm>
          <a:prstGeom prst="rect">
            <a:avLst/>
          </a:prstGeom>
          <a:noFill/>
        </p:spPr>
        <p:txBody>
          <a:bodyPr wrap="square" rtlCol="0">
            <a:spAutoFit/>
          </a:bodyPr>
          <a:lstStyle/>
          <a:p>
            <a:r>
              <a:rPr lang="en-US" sz="2400" dirty="0" smtClean="0"/>
              <a:t>Apply </a:t>
            </a:r>
            <a:r>
              <a:rPr lang="en-US" sz="2400" i="1" dirty="0" smtClean="0"/>
              <a:t>U</a:t>
            </a:r>
            <a:r>
              <a:rPr lang="en-US" sz="2400" dirty="0" smtClean="0"/>
              <a:t> minimum principle to reservoir + system:</a:t>
            </a:r>
            <a:endParaRPr lang="en-US" sz="2400" dirty="0"/>
          </a:p>
        </p:txBody>
      </p:sp>
      <p:sp>
        <p:nvSpPr>
          <p:cNvPr id="6" name="TextBox 5"/>
          <p:cNvSpPr txBox="1"/>
          <p:nvPr/>
        </p:nvSpPr>
        <p:spPr>
          <a:xfrm>
            <a:off x="853440" y="4127500"/>
            <a:ext cx="7833360" cy="461665"/>
          </a:xfrm>
          <a:prstGeom prst="rect">
            <a:avLst/>
          </a:prstGeom>
          <a:noFill/>
        </p:spPr>
        <p:txBody>
          <a:bodyPr wrap="square" rtlCol="0">
            <a:spAutoFit/>
          </a:bodyPr>
          <a:lstStyle/>
          <a:p>
            <a:r>
              <a:rPr lang="en-US" sz="2400" dirty="0" smtClean="0"/>
              <a:t>The system is in thermal equilibrium with the reservoir:</a:t>
            </a:r>
            <a:endParaRPr lang="en-US" sz="2400" dirty="0"/>
          </a:p>
        </p:txBody>
      </p:sp>
      <p:graphicFrame>
        <p:nvGraphicFramePr>
          <p:cNvPr id="128003" name="Object 3"/>
          <p:cNvGraphicFramePr>
            <a:graphicFrameLocks noChangeAspect="1"/>
          </p:cNvGraphicFramePr>
          <p:nvPr/>
        </p:nvGraphicFramePr>
        <p:xfrm>
          <a:off x="942023" y="4666298"/>
          <a:ext cx="947737" cy="393700"/>
        </p:xfrm>
        <a:graphic>
          <a:graphicData uri="http://schemas.openxmlformats.org/presentationml/2006/ole">
            <mc:AlternateContent xmlns:mc="http://schemas.openxmlformats.org/markup-compatibility/2006">
              <mc:Choice xmlns:v="urn:schemas-microsoft-com:vml" Requires="v">
                <p:oleObj spid="_x0000_s130066" name="Equation" r:id="rId5" imgW="457200" imgH="190440" progId="Equation.DSMT4">
                  <p:embed/>
                </p:oleObj>
              </mc:Choice>
              <mc:Fallback>
                <p:oleObj name="Equation" r:id="rId5" imgW="457200" imgH="1904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023" y="4666298"/>
                        <a:ext cx="947737"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4" name="Object 4"/>
          <p:cNvGraphicFramePr>
            <a:graphicFrameLocks noChangeAspect="1"/>
          </p:cNvGraphicFramePr>
          <p:nvPr/>
        </p:nvGraphicFramePr>
        <p:xfrm>
          <a:off x="2042160" y="4757738"/>
          <a:ext cx="609600" cy="314325"/>
        </p:xfrm>
        <a:graphic>
          <a:graphicData uri="http://schemas.openxmlformats.org/presentationml/2006/ole">
            <mc:AlternateContent xmlns:mc="http://schemas.openxmlformats.org/markup-compatibility/2006">
              <mc:Choice xmlns:v="urn:schemas-microsoft-com:vml" Requires="v">
                <p:oleObj spid="_x0000_s130067" name="Equation" r:id="rId7" imgW="190440" imgH="152280" progId="Equation.DSMT4">
                  <p:embed/>
                </p:oleObj>
              </mc:Choice>
              <mc:Fallback>
                <p:oleObj name="Equation" r:id="rId7" imgW="190440" imgH="152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2160" y="4757738"/>
                        <a:ext cx="6096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6" name="Object 6"/>
          <p:cNvGraphicFramePr>
            <a:graphicFrameLocks noChangeAspect="1"/>
          </p:cNvGraphicFramePr>
          <p:nvPr/>
        </p:nvGraphicFramePr>
        <p:xfrm>
          <a:off x="2697798" y="4696778"/>
          <a:ext cx="4449762" cy="500062"/>
        </p:xfrm>
        <a:graphic>
          <a:graphicData uri="http://schemas.openxmlformats.org/presentationml/2006/ole">
            <mc:AlternateContent xmlns:mc="http://schemas.openxmlformats.org/markup-compatibility/2006">
              <mc:Choice xmlns:v="urn:schemas-microsoft-com:vml" Requires="v">
                <p:oleObj spid="_x0000_s130068" name="Equation" r:id="rId9" imgW="2145960" imgH="241200" progId="Equation.DSMT4">
                  <p:embed/>
                </p:oleObj>
              </mc:Choice>
              <mc:Fallback>
                <p:oleObj name="Equation" r:id="rId9" imgW="2145960" imgH="241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7798" y="4696778"/>
                        <a:ext cx="4449762"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8007" name="Object 7"/>
          <p:cNvGraphicFramePr>
            <a:graphicFrameLocks noChangeAspect="1"/>
          </p:cNvGraphicFramePr>
          <p:nvPr/>
        </p:nvGraphicFramePr>
        <p:xfrm>
          <a:off x="929640" y="5334000"/>
          <a:ext cx="6083300" cy="527050"/>
        </p:xfrm>
        <a:graphic>
          <a:graphicData uri="http://schemas.openxmlformats.org/presentationml/2006/ole">
            <mc:AlternateContent xmlns:mc="http://schemas.openxmlformats.org/markup-compatibility/2006">
              <mc:Choice xmlns:v="urn:schemas-microsoft-com:vml" Requires="v">
                <p:oleObj spid="_x0000_s130069" name="Equation" r:id="rId11" imgW="2933640" imgH="253800" progId="Equation.DSMT4">
                  <p:embed/>
                </p:oleObj>
              </mc:Choice>
              <mc:Fallback>
                <p:oleObj name="Equation" r:id="rId11" imgW="293364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9640" y="5334000"/>
                        <a:ext cx="6083300"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229600" cy="990600"/>
          </a:xfrm>
        </p:spPr>
        <p:txBody>
          <a:bodyPr/>
          <a:lstStyle/>
          <a:p>
            <a:r>
              <a:rPr lang="en-US" sz="2800" dirty="0" smtClean="0"/>
              <a:t>Gibbs potential </a:t>
            </a:r>
            <a:r>
              <a:rPr lang="en-US" sz="2800" i="1" dirty="0" smtClean="0"/>
              <a:t>G(T, P, N) = U - TS + PV = </a:t>
            </a:r>
            <a:r>
              <a:rPr lang="en-US" sz="2800" i="1" dirty="0" err="1" smtClean="0">
                <a:latin typeface="Symbol" pitchFamily="18" charset="2"/>
              </a:rPr>
              <a:t>m</a:t>
            </a:r>
            <a:r>
              <a:rPr lang="en-US" sz="2800" i="1" dirty="0" err="1" smtClean="0"/>
              <a:t>N</a:t>
            </a:r>
            <a:endParaRPr lang="en-US" sz="2800" dirty="0"/>
          </a:p>
        </p:txBody>
      </p:sp>
      <p:sp>
        <p:nvSpPr>
          <p:cNvPr id="3" name="Content Placeholder 2"/>
          <p:cNvSpPr>
            <a:spLocks noGrp="1"/>
          </p:cNvSpPr>
          <p:nvPr>
            <p:ph idx="1"/>
          </p:nvPr>
        </p:nvSpPr>
        <p:spPr>
          <a:xfrm>
            <a:off x="457200" y="1478280"/>
            <a:ext cx="8229600" cy="4191000"/>
          </a:xfrm>
        </p:spPr>
        <p:txBody>
          <a:bodyPr/>
          <a:lstStyle/>
          <a:p>
            <a:r>
              <a:rPr lang="en-US" sz="2400" dirty="0" smtClean="0"/>
              <a:t>Legendre transform of </a:t>
            </a:r>
            <a:r>
              <a:rPr lang="en-US" sz="2400" i="1" dirty="0" smtClean="0"/>
              <a:t>U</a:t>
            </a:r>
            <a:r>
              <a:rPr lang="en-US" sz="2400" dirty="0" smtClean="0"/>
              <a:t>: replaces both </a:t>
            </a:r>
            <a:r>
              <a:rPr lang="en-US" sz="2400" i="1" dirty="0" smtClean="0"/>
              <a:t>S</a:t>
            </a:r>
            <a:r>
              <a:rPr lang="en-US" sz="2400" dirty="0" smtClean="0"/>
              <a:t> and </a:t>
            </a:r>
            <a:r>
              <a:rPr lang="en-US" sz="2400" i="1" dirty="0" smtClean="0"/>
              <a:t>V</a:t>
            </a:r>
            <a:r>
              <a:rPr lang="en-US" sz="2400" dirty="0" smtClean="0"/>
              <a:t> with the intensive parameters </a:t>
            </a:r>
            <a:r>
              <a:rPr lang="en-US" sz="2400" i="1" dirty="0" smtClean="0"/>
              <a:t>T</a:t>
            </a:r>
            <a:r>
              <a:rPr lang="en-US" sz="2400" dirty="0" smtClean="0"/>
              <a:t> and </a:t>
            </a:r>
            <a:r>
              <a:rPr lang="en-US" sz="2400" i="1" dirty="0" smtClean="0"/>
              <a:t>P</a:t>
            </a:r>
          </a:p>
          <a:p>
            <a:r>
              <a:rPr lang="en-US" sz="2400" dirty="0" smtClean="0"/>
              <a:t>For a composite system in contact with a thermal reservoir and a pressure reservoir the equilibrium state minimizes the Gibbs potential over the manifold of states of constant temperature and pressure.</a:t>
            </a:r>
          </a:p>
          <a:p>
            <a:r>
              <a:rPr lang="en-US" sz="2400" dirty="0" smtClean="0"/>
              <a:t>Differential:</a:t>
            </a:r>
          </a:p>
        </p:txBody>
      </p:sp>
      <p:pic>
        <p:nvPicPr>
          <p:cNvPr id="4" name="Picture 3" descr="Untitled.png"/>
          <p:cNvPicPr>
            <a:picLocks noChangeAspect="1"/>
          </p:cNvPicPr>
          <p:nvPr/>
        </p:nvPicPr>
        <p:blipFill>
          <a:blip r:embed="rId4" cstate="print"/>
          <a:stretch>
            <a:fillRect/>
          </a:stretch>
        </p:blipFill>
        <p:spPr>
          <a:xfrm>
            <a:off x="868680" y="4404360"/>
            <a:ext cx="7284720" cy="2209800"/>
          </a:xfrm>
          <a:prstGeom prst="rect">
            <a:avLst/>
          </a:prstGeom>
        </p:spPr>
      </p:pic>
      <p:graphicFrame>
        <p:nvGraphicFramePr>
          <p:cNvPr id="132098" name="Object 2"/>
          <p:cNvGraphicFramePr>
            <a:graphicFrameLocks noChangeAspect="1"/>
          </p:cNvGraphicFramePr>
          <p:nvPr/>
        </p:nvGraphicFramePr>
        <p:xfrm>
          <a:off x="2529840" y="3840163"/>
          <a:ext cx="5372100" cy="492125"/>
        </p:xfrm>
        <a:graphic>
          <a:graphicData uri="http://schemas.openxmlformats.org/presentationml/2006/ole">
            <mc:AlternateContent xmlns:mc="http://schemas.openxmlformats.org/markup-compatibility/2006">
              <mc:Choice xmlns:v="urn:schemas-microsoft-com:vml" Requires="v">
                <p:oleObj spid="_x0000_s132101" name="Equation" r:id="rId5" imgW="2768400" imgH="253800" progId="Equation.DSMT4">
                  <p:embed/>
                </p:oleObj>
              </mc:Choice>
              <mc:Fallback>
                <p:oleObj name="Equation" r:id="rId5" imgW="276840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840" y="3840163"/>
                        <a:ext cx="53721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
            <a:ext cx="8229600" cy="1066800"/>
          </a:xfrm>
        </p:spPr>
        <p:txBody>
          <a:bodyPr/>
          <a:lstStyle/>
          <a:p>
            <a:r>
              <a:rPr lang="en-US" sz="3200" dirty="0" smtClean="0"/>
              <a:t>Gibbs free energy and chemical potential</a:t>
            </a:r>
            <a:endParaRPr lang="en-US" sz="3200" dirty="0"/>
          </a:p>
        </p:txBody>
      </p:sp>
      <p:graphicFrame>
        <p:nvGraphicFramePr>
          <p:cNvPr id="136194" name="Object 2"/>
          <p:cNvGraphicFramePr>
            <a:graphicFrameLocks noChangeAspect="1"/>
          </p:cNvGraphicFramePr>
          <p:nvPr/>
        </p:nvGraphicFramePr>
        <p:xfrm>
          <a:off x="2971800" y="1697038"/>
          <a:ext cx="3302000" cy="665162"/>
        </p:xfrm>
        <a:graphic>
          <a:graphicData uri="http://schemas.openxmlformats.org/presentationml/2006/ole">
            <mc:AlternateContent xmlns:mc="http://schemas.openxmlformats.org/markup-compatibility/2006">
              <mc:Choice xmlns:v="urn:schemas-microsoft-com:vml" Requires="v">
                <p:oleObj spid="_x0000_s136218" name="Equation" r:id="rId4" imgW="1701720" imgH="342720" progId="Equation.DSMT4">
                  <p:embed/>
                </p:oleObj>
              </mc:Choice>
              <mc:Fallback>
                <p:oleObj name="Equation" r:id="rId4" imgW="1701720" imgH="34272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697038"/>
                        <a:ext cx="3302000" cy="665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87680" y="1681798"/>
            <a:ext cx="2425664" cy="461665"/>
          </a:xfrm>
          <a:prstGeom prst="rect">
            <a:avLst/>
          </a:prstGeom>
          <a:noFill/>
        </p:spPr>
        <p:txBody>
          <a:bodyPr wrap="none" rtlCol="0">
            <a:spAutoFit/>
          </a:bodyPr>
          <a:lstStyle/>
          <a:p>
            <a:r>
              <a:rPr lang="en-US" sz="2400" dirty="0" smtClean="0"/>
              <a:t>Simple systems:</a:t>
            </a:r>
            <a:endParaRPr lang="en-US" sz="2400" dirty="0"/>
          </a:p>
        </p:txBody>
      </p:sp>
      <p:graphicFrame>
        <p:nvGraphicFramePr>
          <p:cNvPr id="6" name="Object 2"/>
          <p:cNvGraphicFramePr>
            <a:graphicFrameLocks noChangeAspect="1"/>
          </p:cNvGraphicFramePr>
          <p:nvPr/>
        </p:nvGraphicFramePr>
        <p:xfrm>
          <a:off x="4495800" y="2230438"/>
          <a:ext cx="887413" cy="763587"/>
        </p:xfrm>
        <a:graphic>
          <a:graphicData uri="http://schemas.openxmlformats.org/presentationml/2006/ole">
            <mc:AlternateContent xmlns:mc="http://schemas.openxmlformats.org/markup-compatibility/2006">
              <mc:Choice xmlns:v="urn:schemas-microsoft-com:vml" Requires="v">
                <p:oleObj spid="_x0000_s136219" name="Equation" r:id="rId6" imgW="457200" imgH="393480" progId="Equation.DSMT4">
                  <p:embed/>
                </p:oleObj>
              </mc:Choice>
              <mc:Fallback>
                <p:oleObj name="Equation" r:id="rId6" imgW="457200" imgH="393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230438"/>
                        <a:ext cx="887413"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92760" y="2403476"/>
            <a:ext cx="3950120" cy="461665"/>
          </a:xfrm>
          <a:prstGeom prst="rect">
            <a:avLst/>
          </a:prstGeom>
          <a:noFill/>
        </p:spPr>
        <p:txBody>
          <a:bodyPr wrap="none" rtlCol="0">
            <a:spAutoFit/>
          </a:bodyPr>
          <a:lstStyle/>
          <a:p>
            <a:r>
              <a:rPr lang="en-US" sz="2400" dirty="0" smtClean="0"/>
              <a:t>Single component systems:</a:t>
            </a:r>
            <a:endParaRPr lang="en-US" sz="2400" dirty="0"/>
          </a:p>
        </p:txBody>
      </p:sp>
      <p:sp>
        <p:nvSpPr>
          <p:cNvPr id="8" name="TextBox 7"/>
          <p:cNvSpPr txBox="1"/>
          <p:nvPr/>
        </p:nvSpPr>
        <p:spPr>
          <a:xfrm>
            <a:off x="487680" y="3114358"/>
            <a:ext cx="3760966" cy="461665"/>
          </a:xfrm>
          <a:prstGeom prst="rect">
            <a:avLst/>
          </a:prstGeom>
          <a:noFill/>
        </p:spPr>
        <p:txBody>
          <a:bodyPr wrap="none" rtlCol="0">
            <a:spAutoFit/>
          </a:bodyPr>
          <a:lstStyle/>
          <a:p>
            <a:r>
              <a:rPr lang="en-US" sz="2400" dirty="0" smtClean="0"/>
              <a:t>Multi-component systems:</a:t>
            </a:r>
            <a:endParaRPr lang="en-US" sz="2400" dirty="0"/>
          </a:p>
        </p:txBody>
      </p:sp>
      <p:graphicFrame>
        <p:nvGraphicFramePr>
          <p:cNvPr id="136196" name="Object 4"/>
          <p:cNvGraphicFramePr>
            <a:graphicFrameLocks noChangeAspect="1"/>
          </p:cNvGraphicFramePr>
          <p:nvPr/>
        </p:nvGraphicFramePr>
        <p:xfrm>
          <a:off x="4287838" y="2967991"/>
          <a:ext cx="1503362" cy="812800"/>
        </p:xfrm>
        <a:graphic>
          <a:graphicData uri="http://schemas.openxmlformats.org/presentationml/2006/ole">
            <mc:AlternateContent xmlns:mc="http://schemas.openxmlformats.org/markup-compatibility/2006">
              <mc:Choice xmlns:v="urn:schemas-microsoft-com:vml" Requires="v">
                <p:oleObj spid="_x0000_s136220" name="Equation" r:id="rId8" imgW="774360" imgH="419040" progId="Equation.DSMT4">
                  <p:embed/>
                </p:oleObj>
              </mc:Choice>
              <mc:Fallback>
                <p:oleObj name="Equation" r:id="rId8" imgW="774360" imgH="41904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7838" y="2967991"/>
                        <a:ext cx="1503362" cy="81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562600" y="2398078"/>
            <a:ext cx="3095719" cy="461665"/>
          </a:xfrm>
          <a:prstGeom prst="rect">
            <a:avLst/>
          </a:prstGeom>
          <a:noFill/>
        </p:spPr>
        <p:txBody>
          <a:bodyPr wrap="none" rtlCol="0">
            <a:spAutoFit/>
          </a:bodyPr>
          <a:lstStyle/>
          <a:p>
            <a:r>
              <a:rPr lang="en-US" sz="2400" dirty="0" smtClean="0"/>
              <a:t>molar Gibbs potential</a:t>
            </a:r>
            <a:endParaRPr lang="en-US" sz="2400" dirty="0"/>
          </a:p>
        </p:txBody>
      </p:sp>
      <p:sp>
        <p:nvSpPr>
          <p:cNvPr id="11" name="TextBox 10"/>
          <p:cNvSpPr txBox="1"/>
          <p:nvPr/>
        </p:nvSpPr>
        <p:spPr>
          <a:xfrm>
            <a:off x="5913120" y="2946718"/>
            <a:ext cx="2560320" cy="830997"/>
          </a:xfrm>
          <a:prstGeom prst="rect">
            <a:avLst/>
          </a:prstGeom>
          <a:noFill/>
        </p:spPr>
        <p:txBody>
          <a:bodyPr wrap="square" rtlCol="0">
            <a:spAutoFit/>
          </a:bodyPr>
          <a:lstStyle/>
          <a:p>
            <a:r>
              <a:rPr lang="en-US" sz="2400" dirty="0" smtClean="0"/>
              <a:t>partial molar Gibbs potential</a:t>
            </a:r>
            <a:endParaRPr lang="en-US" sz="2400" dirty="0"/>
          </a:p>
        </p:txBody>
      </p:sp>
      <p:sp>
        <p:nvSpPr>
          <p:cNvPr id="12" name="TextBox 11"/>
          <p:cNvSpPr txBox="1"/>
          <p:nvPr/>
        </p:nvSpPr>
        <p:spPr>
          <a:xfrm>
            <a:off x="487680" y="3845878"/>
            <a:ext cx="4312399" cy="461665"/>
          </a:xfrm>
          <a:prstGeom prst="rect">
            <a:avLst/>
          </a:prstGeom>
          <a:noFill/>
        </p:spPr>
        <p:txBody>
          <a:bodyPr wrap="none" rtlCol="0">
            <a:spAutoFit/>
          </a:bodyPr>
          <a:lstStyle/>
          <a:p>
            <a:r>
              <a:rPr lang="en-US" sz="2400" dirty="0" smtClean="0"/>
              <a:t>Consider a chemical reaction:</a:t>
            </a:r>
            <a:endParaRPr lang="en-US" sz="2400" dirty="0"/>
          </a:p>
        </p:txBody>
      </p:sp>
      <p:graphicFrame>
        <p:nvGraphicFramePr>
          <p:cNvPr id="136197" name="Object 5"/>
          <p:cNvGraphicFramePr>
            <a:graphicFrameLocks noChangeAspect="1"/>
          </p:cNvGraphicFramePr>
          <p:nvPr/>
        </p:nvGraphicFramePr>
        <p:xfrm>
          <a:off x="4766945" y="3845878"/>
          <a:ext cx="1527175" cy="663575"/>
        </p:xfrm>
        <a:graphic>
          <a:graphicData uri="http://schemas.openxmlformats.org/presentationml/2006/ole">
            <mc:AlternateContent xmlns:mc="http://schemas.openxmlformats.org/markup-compatibility/2006">
              <mc:Choice xmlns:v="urn:schemas-microsoft-com:vml" Requires="v">
                <p:oleObj spid="_x0000_s136221" name="Equation" r:id="rId10" imgW="787320" imgH="342720" progId="Equation.DSMT4">
                  <p:embed/>
                </p:oleObj>
              </mc:Choice>
              <mc:Fallback>
                <p:oleObj name="Equation" r:id="rId10" imgW="787320" imgH="34272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6945" y="3845878"/>
                        <a:ext cx="1527175"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198" name="Object 6"/>
          <p:cNvGraphicFramePr>
            <a:graphicFrameLocks noChangeAspect="1"/>
          </p:cNvGraphicFramePr>
          <p:nvPr/>
        </p:nvGraphicFramePr>
        <p:xfrm>
          <a:off x="579120" y="4457066"/>
          <a:ext cx="2241550" cy="836612"/>
        </p:xfrm>
        <a:graphic>
          <a:graphicData uri="http://schemas.openxmlformats.org/presentationml/2006/ole">
            <mc:AlternateContent xmlns:mc="http://schemas.openxmlformats.org/markup-compatibility/2006">
              <mc:Choice xmlns:v="urn:schemas-microsoft-com:vml" Requires="v">
                <p:oleObj spid="_x0000_s136222" name="Equation" r:id="rId12" imgW="1155600" imgH="431640" progId="Equation.DSMT4">
                  <p:embed/>
                </p:oleObj>
              </mc:Choice>
              <mc:Fallback>
                <p:oleObj name="Equation" r:id="rId12" imgW="1155600" imgH="43164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 y="4457066"/>
                        <a:ext cx="2241550"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199" name="Object 7"/>
          <p:cNvGraphicFramePr>
            <a:graphicFrameLocks noChangeAspect="1"/>
          </p:cNvGraphicFramePr>
          <p:nvPr/>
        </p:nvGraphicFramePr>
        <p:xfrm>
          <a:off x="3429000" y="4577398"/>
          <a:ext cx="5272087" cy="688975"/>
        </p:xfrm>
        <a:graphic>
          <a:graphicData uri="http://schemas.openxmlformats.org/presentationml/2006/ole">
            <mc:AlternateContent xmlns:mc="http://schemas.openxmlformats.org/markup-compatibility/2006">
              <mc:Choice xmlns:v="urn:schemas-microsoft-com:vml" Requires="v">
                <p:oleObj spid="_x0000_s136223" name="Equation" r:id="rId14" imgW="2717640" imgH="355320" progId="Equation.DSMT4">
                  <p:embed/>
                </p:oleObj>
              </mc:Choice>
              <mc:Fallback>
                <p:oleObj name="Equation" r:id="rId14" imgW="2717640" imgH="35532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29000" y="4577398"/>
                        <a:ext cx="5272087"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200" name="Object 8"/>
          <p:cNvGraphicFramePr>
            <a:graphicFrameLocks noChangeAspect="1"/>
          </p:cNvGraphicFramePr>
          <p:nvPr/>
        </p:nvGraphicFramePr>
        <p:xfrm>
          <a:off x="2926080" y="4714558"/>
          <a:ext cx="369887" cy="295275"/>
        </p:xfrm>
        <a:graphic>
          <a:graphicData uri="http://schemas.openxmlformats.org/presentationml/2006/ole">
            <mc:AlternateContent xmlns:mc="http://schemas.openxmlformats.org/markup-compatibility/2006">
              <mc:Choice xmlns:v="urn:schemas-microsoft-com:vml" Requires="v">
                <p:oleObj spid="_x0000_s136224" name="Equation" r:id="rId16" imgW="190440" imgH="152280" progId="Equation.DSMT4">
                  <p:embed/>
                </p:oleObj>
              </mc:Choice>
              <mc:Fallback>
                <p:oleObj name="Equation" r:id="rId16" imgW="190440" imgH="15228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26080" y="4714558"/>
                        <a:ext cx="369887" cy="29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6201" name="Object 9"/>
          <p:cNvGraphicFramePr>
            <a:graphicFrameLocks noChangeAspect="1"/>
          </p:cNvGraphicFramePr>
          <p:nvPr/>
        </p:nvGraphicFramePr>
        <p:xfrm>
          <a:off x="609600" y="5430838"/>
          <a:ext cx="1330325" cy="665162"/>
        </p:xfrm>
        <a:graphic>
          <a:graphicData uri="http://schemas.openxmlformats.org/presentationml/2006/ole">
            <mc:AlternateContent xmlns:mc="http://schemas.openxmlformats.org/markup-compatibility/2006">
              <mc:Choice xmlns:v="urn:schemas-microsoft-com:vml" Requires="v">
                <p:oleObj spid="_x0000_s136225" name="Equation" r:id="rId18" imgW="685800" imgH="342720" progId="Equation.DSMT4">
                  <p:embed/>
                </p:oleObj>
              </mc:Choice>
              <mc:Fallback>
                <p:oleObj name="Equation" r:id="rId18" imgW="685800" imgH="34272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9600" y="5430838"/>
                        <a:ext cx="1330325" cy="665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042160" y="5411133"/>
            <a:ext cx="4297971" cy="461665"/>
          </a:xfrm>
          <a:prstGeom prst="rect">
            <a:avLst/>
          </a:prstGeom>
          <a:noFill/>
        </p:spPr>
        <p:txBody>
          <a:bodyPr wrap="none" rtlCol="0">
            <a:spAutoFit/>
          </a:bodyPr>
          <a:lstStyle/>
          <a:p>
            <a:r>
              <a:rPr lang="en-US" sz="2400" dirty="0" smtClean="0"/>
              <a:t>chemical equilibrium condition</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960"/>
            <a:ext cx="8229600" cy="1219200"/>
          </a:xfrm>
        </p:spPr>
        <p:txBody>
          <a:bodyPr/>
          <a:lstStyle/>
          <a:p>
            <a:r>
              <a:rPr lang="en-US" dirty="0" smtClean="0"/>
              <a:t>First order phase transition</a:t>
            </a:r>
            <a:endParaRPr lang="en-US" dirty="0"/>
          </a:p>
        </p:txBody>
      </p:sp>
      <p:sp>
        <p:nvSpPr>
          <p:cNvPr id="3" name="Content Placeholder 2"/>
          <p:cNvSpPr>
            <a:spLocks noGrp="1"/>
          </p:cNvSpPr>
          <p:nvPr>
            <p:ph idx="1"/>
          </p:nvPr>
        </p:nvSpPr>
        <p:spPr>
          <a:xfrm>
            <a:off x="457200" y="1584960"/>
            <a:ext cx="8077200" cy="4800600"/>
          </a:xfrm>
        </p:spPr>
        <p:txBody>
          <a:bodyPr/>
          <a:lstStyle/>
          <a:p>
            <a:r>
              <a:rPr lang="en-US" sz="2800" dirty="0" smtClean="0"/>
              <a:t>At </a:t>
            </a:r>
            <a:r>
              <a:rPr lang="en-US" sz="2800" i="1" dirty="0" smtClean="0"/>
              <a:t>T</a:t>
            </a:r>
            <a:r>
              <a:rPr lang="en-US" sz="2800" i="1" baseline="-25000" dirty="0" smtClean="0"/>
              <a:t>m</a:t>
            </a:r>
            <a:r>
              <a:rPr lang="en-US" sz="2800" dirty="0" smtClean="0"/>
              <a:t> = 0 °C and 1 </a:t>
            </a:r>
            <a:r>
              <a:rPr lang="en-US" sz="2800" dirty="0" err="1" smtClean="0"/>
              <a:t>atm</a:t>
            </a:r>
            <a:r>
              <a:rPr lang="en-US" sz="2800" dirty="0" smtClean="0"/>
              <a:t>, liquid water and ice can coexist</a:t>
            </a:r>
          </a:p>
          <a:p>
            <a:pPr marL="808038" lvl="1" indent="-350838"/>
            <a:r>
              <a:rPr lang="en-US" sz="2400" i="1" dirty="0" err="1" smtClean="0"/>
              <a:t>dG</a:t>
            </a:r>
            <a:r>
              <a:rPr lang="en-US" sz="2400" i="1" baseline="-25000" dirty="0" err="1" smtClean="0"/>
              <a:t>water</a:t>
            </a:r>
            <a:r>
              <a:rPr lang="en-US" sz="2400" i="1" baseline="-25000" dirty="0" smtClean="0">
                <a:cs typeface="Times New Roman"/>
              </a:rPr>
              <a:t>-ice</a:t>
            </a:r>
            <a:r>
              <a:rPr lang="en-US" sz="2400" i="1" dirty="0" smtClean="0"/>
              <a:t> = d(H - TS) = 0</a:t>
            </a:r>
            <a:r>
              <a:rPr lang="en-US" sz="2400" dirty="0" smtClean="0"/>
              <a:t> at </a:t>
            </a:r>
            <a:r>
              <a:rPr lang="en-US" sz="2400" i="1" dirty="0" smtClean="0"/>
              <a:t>T</a:t>
            </a:r>
            <a:r>
              <a:rPr lang="en-US" sz="2400" i="1" baseline="-25000" dirty="0" smtClean="0"/>
              <a:t>m</a:t>
            </a:r>
            <a:r>
              <a:rPr lang="en-US" sz="2400" dirty="0" smtClean="0"/>
              <a:t> = 0 °C, 1 </a:t>
            </a:r>
            <a:r>
              <a:rPr lang="en-US" sz="2400" dirty="0" err="1" smtClean="0"/>
              <a:t>atm</a:t>
            </a:r>
            <a:endParaRPr lang="en-US" sz="2400" i="1" dirty="0" smtClean="0"/>
          </a:p>
          <a:p>
            <a:pPr marL="808038" lvl="1" indent="-350838"/>
            <a:r>
              <a:rPr lang="en-US" sz="2400" i="1" dirty="0" err="1" smtClean="0">
                <a:latin typeface="Symbol" pitchFamily="18" charset="2"/>
              </a:rPr>
              <a:t>D</a:t>
            </a:r>
            <a:r>
              <a:rPr lang="en-US" sz="2400" i="1" dirty="0" err="1" smtClean="0"/>
              <a:t>S</a:t>
            </a:r>
            <a:r>
              <a:rPr lang="en-US" sz="2400" i="1" baseline="-25000" dirty="0" err="1" smtClean="0"/>
              <a:t>water</a:t>
            </a:r>
            <a:r>
              <a:rPr lang="en-US" sz="2400" i="1" baseline="-25000" dirty="0" smtClean="0">
                <a:cs typeface="Times New Roman"/>
              </a:rPr>
              <a:t>-ice</a:t>
            </a:r>
            <a:r>
              <a:rPr lang="en-US" sz="2400" i="1" dirty="0" smtClean="0"/>
              <a:t> = </a:t>
            </a:r>
            <a:r>
              <a:rPr lang="en-US" sz="2400" i="1" dirty="0" err="1" smtClean="0">
                <a:latin typeface="Symbol" pitchFamily="18" charset="2"/>
              </a:rPr>
              <a:t>D</a:t>
            </a:r>
            <a:r>
              <a:rPr lang="en-US" sz="2400" i="1" dirty="0" err="1" smtClean="0"/>
              <a:t>H</a:t>
            </a:r>
            <a:r>
              <a:rPr lang="en-US" sz="2400" i="1" baseline="-25000" dirty="0" err="1" smtClean="0"/>
              <a:t>water</a:t>
            </a:r>
            <a:r>
              <a:rPr lang="en-US" sz="2400" i="1" baseline="-25000" dirty="0" smtClean="0">
                <a:cs typeface="Times New Roman"/>
              </a:rPr>
              <a:t>-ice</a:t>
            </a:r>
            <a:r>
              <a:rPr lang="en-US" sz="2400" i="1" dirty="0" smtClean="0">
                <a:cs typeface="Times New Roman"/>
              </a:rPr>
              <a:t>/T</a:t>
            </a:r>
            <a:r>
              <a:rPr lang="en-US" sz="2400" i="1" baseline="-25000" dirty="0" smtClean="0">
                <a:cs typeface="Times New Roman"/>
              </a:rPr>
              <a:t>m</a:t>
            </a:r>
            <a:r>
              <a:rPr lang="en-US" sz="2400" dirty="0" smtClean="0"/>
              <a:t> ~ </a:t>
            </a:r>
            <a:r>
              <a:rPr lang="en-US" sz="2400" i="1" dirty="0" err="1" smtClean="0">
                <a:latin typeface="Symbol" pitchFamily="18" charset="2"/>
              </a:rPr>
              <a:t>D</a:t>
            </a:r>
            <a:r>
              <a:rPr lang="en-US" sz="2400" i="1" dirty="0" err="1" smtClean="0"/>
              <a:t>U</a:t>
            </a:r>
            <a:r>
              <a:rPr lang="en-US" sz="2400" i="1" baseline="-25000" dirty="0" err="1" smtClean="0"/>
              <a:t>water</a:t>
            </a:r>
            <a:r>
              <a:rPr lang="en-US" sz="2400" i="1" baseline="-25000" dirty="0" smtClean="0">
                <a:cs typeface="Times New Roman"/>
              </a:rPr>
              <a:t>-ice</a:t>
            </a:r>
            <a:r>
              <a:rPr lang="en-US" sz="2400" i="1" dirty="0" smtClean="0">
                <a:cs typeface="Times New Roman"/>
              </a:rPr>
              <a:t>/T</a:t>
            </a:r>
            <a:r>
              <a:rPr lang="en-US" sz="2400" i="1" baseline="-25000" dirty="0" smtClean="0">
                <a:cs typeface="Times New Roman"/>
              </a:rPr>
              <a:t>m</a:t>
            </a:r>
            <a:r>
              <a:rPr lang="en-US" sz="2400" dirty="0" smtClean="0"/>
              <a:t> at </a:t>
            </a:r>
            <a:r>
              <a:rPr lang="en-US" sz="2400" i="1" dirty="0" smtClean="0"/>
              <a:t>T</a:t>
            </a:r>
            <a:r>
              <a:rPr lang="en-US" sz="2400" i="1" baseline="-25000" dirty="0" smtClean="0"/>
              <a:t>m</a:t>
            </a:r>
            <a:r>
              <a:rPr lang="en-US" sz="2400" dirty="0" smtClean="0"/>
              <a:t> = 0 °C, 1 </a:t>
            </a:r>
            <a:r>
              <a:rPr lang="en-US" sz="2400" dirty="0" err="1" smtClean="0"/>
              <a:t>atm</a:t>
            </a:r>
            <a:endParaRPr lang="en-US" sz="2400" dirty="0" smtClean="0"/>
          </a:p>
          <a:p>
            <a:pPr marL="808038" lvl="1" indent="-350838"/>
            <a:r>
              <a:rPr lang="en-US" sz="2400" dirty="0" smtClean="0"/>
              <a:t>The discontinuity of </a:t>
            </a:r>
            <a:r>
              <a:rPr lang="en-US" sz="2400" i="1" dirty="0" smtClean="0"/>
              <a:t>H</a:t>
            </a:r>
            <a:r>
              <a:rPr lang="en-US" sz="2400" dirty="0" smtClean="0"/>
              <a:t> and </a:t>
            </a:r>
            <a:r>
              <a:rPr lang="en-US" sz="2400" i="1" dirty="0" smtClean="0"/>
              <a:t>U</a:t>
            </a:r>
            <a:r>
              <a:rPr lang="en-US" sz="2400" dirty="0" smtClean="0"/>
              <a:t> are characteristic of first order phase transition</a:t>
            </a:r>
          </a:p>
          <a:p>
            <a:r>
              <a:rPr lang="en-US" sz="2800" dirty="0" smtClean="0"/>
              <a:t>At </a:t>
            </a:r>
            <a:r>
              <a:rPr lang="en-US" sz="2800" i="1" dirty="0" smtClean="0"/>
              <a:t>T</a:t>
            </a:r>
            <a:r>
              <a:rPr lang="en-US" sz="2800" dirty="0" smtClean="0"/>
              <a:t> &gt; 0 °C and 1 </a:t>
            </a:r>
            <a:r>
              <a:rPr lang="en-US" sz="2800" dirty="0" err="1" smtClean="0"/>
              <a:t>atm</a:t>
            </a:r>
            <a:r>
              <a:rPr lang="en-US" sz="2800" dirty="0" smtClean="0"/>
              <a:t>, ice spontaneously melts</a:t>
            </a:r>
          </a:p>
          <a:p>
            <a:pPr marL="808038" lvl="1" indent="-350838"/>
            <a:r>
              <a:rPr lang="en-US" sz="2400" i="1" dirty="0" err="1" smtClean="0"/>
              <a:t>dG</a:t>
            </a:r>
            <a:r>
              <a:rPr lang="en-US" sz="2400" i="1" baseline="-25000" dirty="0" err="1" smtClean="0"/>
              <a:t>water</a:t>
            </a:r>
            <a:r>
              <a:rPr lang="en-US" sz="2400" i="1" baseline="-25000" dirty="0" smtClean="0">
                <a:cs typeface="Times New Roman"/>
              </a:rPr>
              <a:t>-ice</a:t>
            </a:r>
            <a:r>
              <a:rPr lang="en-US" sz="2400" i="1" dirty="0" smtClean="0"/>
              <a:t> = d(H - TS) &gt; 0</a:t>
            </a:r>
            <a:r>
              <a:rPr lang="en-US" sz="2400" dirty="0" smtClean="0"/>
              <a:t> at </a:t>
            </a:r>
            <a:r>
              <a:rPr lang="en-US" sz="2400" i="1" dirty="0" smtClean="0"/>
              <a:t>T</a:t>
            </a:r>
            <a:r>
              <a:rPr lang="en-US" sz="2400" dirty="0" smtClean="0"/>
              <a:t> &gt; 0 °C, 1 </a:t>
            </a:r>
            <a:r>
              <a:rPr lang="en-US" sz="2400" dirty="0" err="1" smtClean="0"/>
              <a:t>atm</a:t>
            </a:r>
            <a:endParaRPr lang="en-US" sz="2400" i="1" dirty="0" smtClean="0"/>
          </a:p>
          <a:p>
            <a:pPr marL="808038" lvl="1" indent="-350838"/>
            <a:r>
              <a:rPr lang="en-US" sz="2400" i="1" dirty="0" err="1" smtClean="0">
                <a:latin typeface="Symbol" pitchFamily="18" charset="2"/>
              </a:rPr>
              <a:t>D</a:t>
            </a:r>
            <a:r>
              <a:rPr lang="en-US" sz="2400" i="1" dirty="0" err="1" smtClean="0"/>
              <a:t>S</a:t>
            </a:r>
            <a:r>
              <a:rPr lang="en-US" sz="2400" i="1" baseline="-25000" dirty="0" err="1" smtClean="0"/>
              <a:t>water</a:t>
            </a:r>
            <a:r>
              <a:rPr lang="en-US" sz="2400" i="1" baseline="-25000" dirty="0" smtClean="0">
                <a:cs typeface="Times New Roman"/>
              </a:rPr>
              <a:t>-ice</a:t>
            </a:r>
            <a:r>
              <a:rPr lang="en-US" sz="2400" i="1" dirty="0" smtClean="0"/>
              <a:t> &gt; </a:t>
            </a:r>
            <a:r>
              <a:rPr lang="en-US" sz="2400" i="1" dirty="0" err="1" smtClean="0">
                <a:latin typeface="Symbol" pitchFamily="18" charset="2"/>
              </a:rPr>
              <a:t>D</a:t>
            </a:r>
            <a:r>
              <a:rPr lang="en-US" sz="2400" i="1" dirty="0" err="1" smtClean="0"/>
              <a:t>H</a:t>
            </a:r>
            <a:r>
              <a:rPr lang="en-US" sz="2400" i="1" baseline="-25000" dirty="0" err="1" smtClean="0"/>
              <a:t>water</a:t>
            </a:r>
            <a:r>
              <a:rPr lang="en-US" sz="2400" i="1" baseline="-25000" dirty="0" smtClean="0">
                <a:cs typeface="Times New Roman"/>
              </a:rPr>
              <a:t>-ice</a:t>
            </a:r>
            <a:r>
              <a:rPr lang="en-US" sz="2400" i="1" dirty="0" smtClean="0">
                <a:cs typeface="Times New Roman"/>
              </a:rPr>
              <a:t>/T = </a:t>
            </a:r>
            <a:r>
              <a:rPr lang="en-US" sz="2400" i="1" dirty="0" err="1" smtClean="0">
                <a:latin typeface="Symbol" pitchFamily="18" charset="2"/>
              </a:rPr>
              <a:t>D</a:t>
            </a:r>
            <a:r>
              <a:rPr lang="en-US" sz="2400" i="1" dirty="0" err="1" smtClean="0"/>
              <a:t>Q</a:t>
            </a:r>
            <a:r>
              <a:rPr lang="en-US" sz="2400" i="1" baseline="-25000" dirty="0" err="1" smtClean="0"/>
              <a:t>water</a:t>
            </a:r>
            <a:r>
              <a:rPr lang="en-US" sz="2400" i="1" baseline="-25000" dirty="0" smtClean="0">
                <a:cs typeface="Times New Roman"/>
              </a:rPr>
              <a:t>-ice</a:t>
            </a:r>
            <a:r>
              <a:rPr lang="en-US" sz="2400" i="1" dirty="0" smtClean="0">
                <a:cs typeface="Times New Roman"/>
              </a:rPr>
              <a:t>/T</a:t>
            </a:r>
            <a:r>
              <a:rPr lang="en-US" sz="2400" dirty="0" smtClean="0">
                <a:cs typeface="Times New Roman"/>
              </a:rPr>
              <a:t>: irreversible process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2"/>
          <a:ext cx="9144001" cy="6858000"/>
        </p:xfrm>
        <a:graphic>
          <a:graphicData uri="http://schemas.openxmlformats.org/drawingml/2006/table">
            <a:tbl>
              <a:tblPr firstRow="1" bandRow="1">
                <a:tableStyleId>{93296810-A885-4BE3-A3E7-6D5BEEA58F35}</a:tableStyleId>
              </a:tblPr>
              <a:tblGrid>
                <a:gridCol w="1676401"/>
                <a:gridCol w="2895600"/>
                <a:gridCol w="1828800"/>
                <a:gridCol w="2743200"/>
              </a:tblGrid>
              <a:tr h="727364">
                <a:tc>
                  <a:txBody>
                    <a:bodyPr/>
                    <a:lstStyle/>
                    <a:p>
                      <a:pPr algn="ctr"/>
                      <a:r>
                        <a:rPr lang="en-US" dirty="0" smtClean="0"/>
                        <a:t>Constraints</a:t>
                      </a:r>
                      <a:endParaRPr lang="en-US" dirty="0"/>
                    </a:p>
                  </a:txBody>
                  <a:tcPr anchor="ctr"/>
                </a:tc>
                <a:tc>
                  <a:txBody>
                    <a:bodyPr/>
                    <a:lstStyle/>
                    <a:p>
                      <a:pPr algn="ctr"/>
                      <a:r>
                        <a:rPr lang="en-US" dirty="0" smtClean="0"/>
                        <a:t>Thermodynamic potential</a:t>
                      </a:r>
                      <a:endParaRPr lang="en-US" dirty="0"/>
                    </a:p>
                  </a:txBody>
                  <a:tcPr anchor="ctr"/>
                </a:tc>
                <a:tc>
                  <a:txBody>
                    <a:bodyPr/>
                    <a:lstStyle/>
                    <a:p>
                      <a:pPr algn="ctr"/>
                      <a:r>
                        <a:rPr lang="en-US" dirty="0" err="1" smtClean="0"/>
                        <a:t>Extremum</a:t>
                      </a:r>
                      <a:r>
                        <a:rPr lang="en-US" dirty="0" smtClean="0"/>
                        <a:t> principle</a:t>
                      </a:r>
                      <a:endParaRPr lang="en-US" dirty="0"/>
                    </a:p>
                  </a:txBody>
                  <a:tcPr anchor="ctr"/>
                </a:tc>
                <a:tc>
                  <a:txBody>
                    <a:bodyPr/>
                    <a:lstStyle/>
                    <a:p>
                      <a:pPr algn="ctr"/>
                      <a:r>
                        <a:rPr lang="en-US" dirty="0" smtClean="0"/>
                        <a:t>Example</a:t>
                      </a:r>
                      <a:endParaRPr lang="en-US" dirty="0"/>
                    </a:p>
                  </a:txBody>
                  <a:tcPr anchor="ctr"/>
                </a:tc>
              </a:tr>
              <a:tr h="1350818">
                <a:tc>
                  <a:txBody>
                    <a:bodyPr/>
                    <a:lstStyle/>
                    <a:p>
                      <a:pPr algn="ctr"/>
                      <a:r>
                        <a:rPr lang="en-US" i="1" dirty="0" smtClean="0"/>
                        <a:t>U</a:t>
                      </a:r>
                      <a:r>
                        <a:rPr lang="en-US" i="0" dirty="0" smtClean="0"/>
                        <a:t>, </a:t>
                      </a:r>
                      <a:r>
                        <a:rPr lang="en-US" i="1" dirty="0" smtClean="0"/>
                        <a:t>V </a:t>
                      </a:r>
                      <a:r>
                        <a:rPr lang="en-US" dirty="0" smtClean="0"/>
                        <a:t>constant</a:t>
                      </a:r>
                    </a:p>
                    <a:p>
                      <a:pPr algn="ctr"/>
                      <a:r>
                        <a:rPr lang="en-US" i="1" dirty="0" err="1" smtClean="0"/>
                        <a:t>dU</a:t>
                      </a:r>
                      <a:r>
                        <a:rPr lang="en-US" i="1" baseline="0" dirty="0" smtClean="0"/>
                        <a:t> = 0, </a:t>
                      </a:r>
                      <a:r>
                        <a:rPr lang="en-US" i="1" baseline="0" dirty="0" err="1" smtClean="0"/>
                        <a:t>dV</a:t>
                      </a:r>
                      <a:r>
                        <a:rPr lang="en-US" i="1" baseline="0" dirty="0" smtClean="0"/>
                        <a:t> = 0</a:t>
                      </a:r>
                      <a:endParaRPr lang="en-US" i="1" dirty="0"/>
                    </a:p>
                  </a:txBody>
                  <a:tcPr anchor="ctr"/>
                </a:tc>
                <a:tc>
                  <a:txBody>
                    <a:bodyPr/>
                    <a:lstStyle/>
                    <a:p>
                      <a:pPr algn="ctr"/>
                      <a:r>
                        <a:rPr lang="en-US" b="1" i="1" dirty="0" smtClean="0">
                          <a:solidFill>
                            <a:srgbClr val="0000FF"/>
                          </a:solidFill>
                        </a:rPr>
                        <a:t>S</a:t>
                      </a:r>
                      <a:r>
                        <a:rPr lang="en-US" i="1" dirty="0" smtClean="0"/>
                        <a:t>(U, V, N) = U/T</a:t>
                      </a:r>
                      <a:r>
                        <a:rPr lang="en-US" i="1" baseline="0" dirty="0" smtClean="0"/>
                        <a:t> + PV/T - </a:t>
                      </a:r>
                      <a:r>
                        <a:rPr lang="en-US" i="1" baseline="0" dirty="0" err="1" smtClean="0">
                          <a:latin typeface="Symbol" pitchFamily="18" charset="2"/>
                        </a:rPr>
                        <a:t>m</a:t>
                      </a:r>
                      <a:r>
                        <a:rPr lang="en-US" i="1" baseline="0" dirty="0" err="1" smtClean="0"/>
                        <a:t>N</a:t>
                      </a:r>
                      <a:r>
                        <a:rPr lang="en-US" i="1" baseline="0" dirty="0" smtClean="0"/>
                        <a:t>/T</a:t>
                      </a:r>
                    </a:p>
                    <a:p>
                      <a:pPr algn="ctr"/>
                      <a:r>
                        <a:rPr lang="en-US" i="1" baseline="0" dirty="0" err="1" smtClean="0"/>
                        <a:t>dS</a:t>
                      </a:r>
                      <a:r>
                        <a:rPr lang="en-US" i="1" baseline="0" dirty="0" smtClean="0"/>
                        <a:t> = 1/T*</a:t>
                      </a:r>
                      <a:r>
                        <a:rPr lang="en-US" i="1" baseline="0" dirty="0" err="1" smtClean="0"/>
                        <a:t>dU</a:t>
                      </a:r>
                      <a:r>
                        <a:rPr lang="en-US" i="1" baseline="0" dirty="0" smtClean="0"/>
                        <a:t> + P/T*</a:t>
                      </a:r>
                      <a:r>
                        <a:rPr lang="en-US" i="1" baseline="0" dirty="0" err="1" smtClean="0"/>
                        <a:t>dV</a:t>
                      </a:r>
                      <a:r>
                        <a:rPr lang="en-US" i="1" baseline="0" dirty="0" smtClean="0"/>
                        <a:t> - </a:t>
                      </a:r>
                      <a:r>
                        <a:rPr lang="en-US" i="1" baseline="0" dirty="0" smtClean="0">
                          <a:latin typeface="Symbol" pitchFamily="18" charset="2"/>
                        </a:rPr>
                        <a:t>m</a:t>
                      </a:r>
                      <a:r>
                        <a:rPr lang="en-US" i="1" baseline="0" dirty="0" smtClean="0"/>
                        <a:t>/T*</a:t>
                      </a:r>
                      <a:r>
                        <a:rPr lang="en-US" i="1" baseline="0" dirty="0" err="1" smtClean="0"/>
                        <a:t>dN</a:t>
                      </a:r>
                      <a:endParaRPr lang="en-US" i="1" dirty="0"/>
                    </a:p>
                  </a:txBody>
                  <a:tcPr anchor="ctr"/>
                </a:tc>
                <a:tc>
                  <a:txBody>
                    <a:bodyPr/>
                    <a:lstStyle/>
                    <a:p>
                      <a:pPr algn="ctr"/>
                      <a:r>
                        <a:rPr lang="en-US" i="1" dirty="0" smtClean="0"/>
                        <a:t>S</a:t>
                      </a:r>
                      <a:r>
                        <a:rPr lang="en-US" dirty="0" smtClean="0"/>
                        <a:t> max</a:t>
                      </a:r>
                      <a:endParaRPr lang="en-US" baseline="0" dirty="0" smtClean="0"/>
                    </a:p>
                    <a:p>
                      <a:pPr algn="ctr"/>
                      <a:r>
                        <a:rPr lang="en-US" i="1" baseline="0" dirty="0" err="1" smtClean="0"/>
                        <a:t>dS</a:t>
                      </a:r>
                      <a:r>
                        <a:rPr lang="en-US" i="1" baseline="0" dirty="0" smtClean="0"/>
                        <a:t> = 0, d</a:t>
                      </a:r>
                      <a:r>
                        <a:rPr lang="en-US" i="1" baseline="30000" dirty="0" smtClean="0"/>
                        <a:t>2</a:t>
                      </a:r>
                      <a:r>
                        <a:rPr lang="en-US" i="1" baseline="0" dirty="0" smtClean="0"/>
                        <a:t>S &lt; 0</a:t>
                      </a:r>
                      <a:endParaRPr lang="en-US" i="1" dirty="0"/>
                    </a:p>
                  </a:txBody>
                  <a:tcPr anchor="ctr"/>
                </a:tc>
                <a:tc>
                  <a:txBody>
                    <a:bodyPr/>
                    <a:lstStyle/>
                    <a:p>
                      <a:pPr algn="ctr"/>
                      <a:r>
                        <a:rPr lang="en-US" i="0" dirty="0" smtClean="0"/>
                        <a:t>Isolated systems</a:t>
                      </a:r>
                      <a:endParaRPr lang="en-US" i="0" dirty="0"/>
                    </a:p>
                  </a:txBody>
                  <a:tcPr anchor="ctr"/>
                </a:tc>
              </a:tr>
              <a:tr h="1039091">
                <a:tc>
                  <a:txBody>
                    <a:bodyPr/>
                    <a:lstStyle/>
                    <a:p>
                      <a:pPr algn="ctr"/>
                      <a:r>
                        <a:rPr lang="en-US" i="1" dirty="0" smtClean="0"/>
                        <a:t>S</a:t>
                      </a:r>
                      <a:r>
                        <a:rPr lang="en-US" i="0" dirty="0" smtClean="0"/>
                        <a:t>, </a:t>
                      </a:r>
                      <a:r>
                        <a:rPr lang="en-US" i="1" dirty="0" smtClean="0"/>
                        <a:t>V </a:t>
                      </a:r>
                      <a:r>
                        <a:rPr lang="en-US" dirty="0" smtClean="0"/>
                        <a:t>constant</a:t>
                      </a:r>
                    </a:p>
                    <a:p>
                      <a:pPr algn="ctr"/>
                      <a:r>
                        <a:rPr lang="en-US" i="1" dirty="0" err="1" smtClean="0"/>
                        <a:t>dS</a:t>
                      </a:r>
                      <a:r>
                        <a:rPr lang="en-US" i="1" baseline="0" dirty="0" smtClean="0"/>
                        <a:t> = 0, </a:t>
                      </a:r>
                      <a:r>
                        <a:rPr lang="en-US" i="1" baseline="0" dirty="0" err="1" smtClean="0"/>
                        <a:t>dV</a:t>
                      </a:r>
                      <a:r>
                        <a:rPr lang="en-US" i="1" baseline="0" dirty="0" smtClean="0"/>
                        <a:t> = 0</a:t>
                      </a:r>
                      <a:endParaRPr lang="en-US" i="1" dirty="0" smtClean="0"/>
                    </a:p>
                  </a:txBody>
                  <a:tcPr anchor="ctr"/>
                </a:tc>
                <a:tc>
                  <a:txBody>
                    <a:bodyPr/>
                    <a:lstStyle/>
                    <a:p>
                      <a:pPr algn="ctr"/>
                      <a:r>
                        <a:rPr lang="en-US" b="1" i="1" dirty="0" smtClean="0">
                          <a:solidFill>
                            <a:srgbClr val="0000FF"/>
                          </a:solidFill>
                        </a:rPr>
                        <a:t>U</a:t>
                      </a:r>
                      <a:r>
                        <a:rPr lang="en-US" i="1" dirty="0" smtClean="0"/>
                        <a:t>(S, V, N) = TS</a:t>
                      </a:r>
                      <a:r>
                        <a:rPr lang="en-US" i="1" baseline="0" dirty="0" smtClean="0"/>
                        <a:t> - PV + </a:t>
                      </a:r>
                      <a:r>
                        <a:rPr lang="en-US" i="1" baseline="0" dirty="0" err="1" smtClean="0">
                          <a:latin typeface="Symbol" pitchFamily="18" charset="2"/>
                        </a:rPr>
                        <a:t>m</a:t>
                      </a:r>
                      <a:r>
                        <a:rPr lang="en-US" i="1" baseline="0" dirty="0" err="1" smtClean="0"/>
                        <a:t>N</a:t>
                      </a:r>
                      <a:endParaRPr lang="en-US" i="1" baseline="0" dirty="0" smtClean="0"/>
                    </a:p>
                    <a:p>
                      <a:pPr algn="ctr"/>
                      <a:r>
                        <a:rPr lang="en-US" i="1" baseline="0" dirty="0" err="1" smtClean="0"/>
                        <a:t>dU</a:t>
                      </a:r>
                      <a:r>
                        <a:rPr lang="en-US" i="1" baseline="0" dirty="0" smtClean="0"/>
                        <a:t> = </a:t>
                      </a:r>
                      <a:r>
                        <a:rPr lang="en-US" i="1" baseline="0" dirty="0" err="1" smtClean="0"/>
                        <a:t>TdS</a:t>
                      </a:r>
                      <a:r>
                        <a:rPr lang="en-US" i="1" baseline="0" dirty="0" smtClean="0"/>
                        <a:t> - </a:t>
                      </a:r>
                      <a:r>
                        <a:rPr lang="en-US" i="1" baseline="0" dirty="0" err="1" smtClean="0"/>
                        <a:t>PdV</a:t>
                      </a:r>
                      <a:r>
                        <a:rPr lang="en-US" i="1" baseline="0" dirty="0" smtClean="0"/>
                        <a:t> + </a:t>
                      </a:r>
                      <a:r>
                        <a:rPr lang="en-US" i="1" baseline="0" dirty="0" err="1" smtClean="0">
                          <a:latin typeface="Symbol" pitchFamily="18" charset="2"/>
                        </a:rPr>
                        <a:t>m</a:t>
                      </a:r>
                      <a:r>
                        <a:rPr lang="en-US" i="1" baseline="0" dirty="0" err="1" smtClean="0"/>
                        <a:t>dN</a:t>
                      </a:r>
                      <a:endParaRPr lang="en-US" dirty="0"/>
                    </a:p>
                  </a:txBody>
                  <a:tcPr anchor="ctr"/>
                </a:tc>
                <a:tc>
                  <a:txBody>
                    <a:bodyPr/>
                    <a:lstStyle/>
                    <a:p>
                      <a:pPr algn="ctr"/>
                      <a:r>
                        <a:rPr lang="en-US" i="1" dirty="0" smtClean="0"/>
                        <a:t>U</a:t>
                      </a:r>
                      <a:r>
                        <a:rPr lang="en-US" dirty="0" smtClean="0"/>
                        <a:t> min</a:t>
                      </a:r>
                      <a:endParaRPr lang="en-US" baseline="0" dirty="0" smtClean="0"/>
                    </a:p>
                    <a:p>
                      <a:pPr algn="ctr"/>
                      <a:r>
                        <a:rPr lang="en-US" i="1" baseline="0" dirty="0" err="1" smtClean="0"/>
                        <a:t>dU</a:t>
                      </a:r>
                      <a:r>
                        <a:rPr lang="en-US" i="1" baseline="0" dirty="0" smtClean="0"/>
                        <a:t> = 0, d</a:t>
                      </a:r>
                      <a:r>
                        <a:rPr lang="en-US" i="1" baseline="30000" dirty="0" smtClean="0"/>
                        <a:t>2</a:t>
                      </a:r>
                      <a:r>
                        <a:rPr lang="en-US" i="1" baseline="0" dirty="0" smtClean="0"/>
                        <a:t>U &gt; 0</a:t>
                      </a:r>
                      <a:endParaRPr lang="en-US" i="1" dirty="0" smtClean="0"/>
                    </a:p>
                  </a:txBody>
                  <a:tcPr anchor="ctr"/>
                </a:tc>
                <a:tc>
                  <a:txBody>
                    <a:bodyPr/>
                    <a:lstStyle/>
                    <a:p>
                      <a:pPr algn="ctr"/>
                      <a:r>
                        <a:rPr lang="en-US" i="0" dirty="0" smtClean="0"/>
                        <a:t>Simple</a:t>
                      </a:r>
                      <a:r>
                        <a:rPr lang="en-US" i="0" baseline="0" dirty="0" smtClean="0"/>
                        <a:t> mechanical systems consisting of rigid bodies</a:t>
                      </a:r>
                      <a:endParaRPr lang="en-US" i="0" dirty="0" smtClean="0"/>
                    </a:p>
                  </a:txBody>
                  <a:tcPr anchor="ctr"/>
                </a:tc>
              </a:tr>
              <a:tr h="1350818">
                <a:tc>
                  <a:txBody>
                    <a:bodyPr/>
                    <a:lstStyle/>
                    <a:p>
                      <a:pPr algn="ctr"/>
                      <a:r>
                        <a:rPr lang="en-US" i="1" dirty="0" smtClean="0"/>
                        <a:t>S</a:t>
                      </a:r>
                      <a:r>
                        <a:rPr lang="en-US" i="0" dirty="0" smtClean="0"/>
                        <a:t>, </a:t>
                      </a:r>
                      <a:r>
                        <a:rPr lang="en-US" i="1" dirty="0" smtClean="0"/>
                        <a:t>P </a:t>
                      </a:r>
                      <a:r>
                        <a:rPr lang="en-US" dirty="0" smtClean="0"/>
                        <a:t>constant</a:t>
                      </a:r>
                    </a:p>
                    <a:p>
                      <a:pPr algn="ctr"/>
                      <a:r>
                        <a:rPr lang="en-US" i="1" dirty="0" err="1" smtClean="0"/>
                        <a:t>dS</a:t>
                      </a:r>
                      <a:r>
                        <a:rPr lang="en-US" i="1" baseline="0" dirty="0" smtClean="0"/>
                        <a:t> = 0, </a:t>
                      </a:r>
                      <a:r>
                        <a:rPr lang="en-US" i="1" baseline="0" dirty="0" err="1" smtClean="0"/>
                        <a:t>dP</a:t>
                      </a:r>
                      <a:r>
                        <a:rPr lang="en-US" i="1" baseline="0" dirty="0" smtClean="0"/>
                        <a:t> = 0</a:t>
                      </a:r>
                      <a:endParaRPr lang="en-US" i="1" dirty="0" smtClean="0"/>
                    </a:p>
                  </a:txBody>
                  <a:tcPr anchor="ctr"/>
                </a:tc>
                <a:tc>
                  <a:txBody>
                    <a:bodyPr/>
                    <a:lstStyle/>
                    <a:p>
                      <a:pPr algn="ctr"/>
                      <a:r>
                        <a:rPr lang="en-US" b="1" i="1" dirty="0" smtClean="0">
                          <a:solidFill>
                            <a:srgbClr val="0000FF"/>
                          </a:solidFill>
                        </a:rPr>
                        <a:t>H</a:t>
                      </a:r>
                      <a:r>
                        <a:rPr lang="en-US" i="1" dirty="0" smtClean="0"/>
                        <a:t>(S, P, N) = TS</a:t>
                      </a:r>
                      <a:r>
                        <a:rPr lang="en-US" i="1" baseline="0" dirty="0" smtClean="0"/>
                        <a:t> + </a:t>
                      </a:r>
                      <a:r>
                        <a:rPr lang="en-US" i="1" baseline="0" dirty="0" err="1" smtClean="0">
                          <a:latin typeface="Symbol" pitchFamily="18" charset="2"/>
                        </a:rPr>
                        <a:t>m</a:t>
                      </a:r>
                      <a:r>
                        <a:rPr lang="en-US" i="1" baseline="0" dirty="0" err="1" smtClean="0"/>
                        <a:t>N</a:t>
                      </a:r>
                      <a:endParaRPr lang="en-US" i="1" baseline="0" dirty="0" smtClean="0"/>
                    </a:p>
                    <a:p>
                      <a:pPr algn="ctr"/>
                      <a:r>
                        <a:rPr lang="en-US" i="1" baseline="0" dirty="0" err="1" smtClean="0"/>
                        <a:t>dH</a:t>
                      </a:r>
                      <a:r>
                        <a:rPr lang="en-US" i="1" baseline="0" dirty="0" smtClean="0"/>
                        <a:t> = </a:t>
                      </a:r>
                      <a:r>
                        <a:rPr lang="en-US" i="1" baseline="0" dirty="0" err="1" smtClean="0"/>
                        <a:t>TdS</a:t>
                      </a:r>
                      <a:r>
                        <a:rPr lang="en-US" i="1" baseline="0" dirty="0" smtClean="0"/>
                        <a:t> + </a:t>
                      </a:r>
                      <a:r>
                        <a:rPr lang="en-US" i="1" baseline="0" dirty="0" err="1" smtClean="0"/>
                        <a:t>VdP</a:t>
                      </a:r>
                      <a:r>
                        <a:rPr lang="en-US" i="1" baseline="0" dirty="0" smtClean="0"/>
                        <a:t> + </a:t>
                      </a:r>
                      <a:r>
                        <a:rPr lang="en-US" i="1" baseline="0" dirty="0" err="1" smtClean="0">
                          <a:latin typeface="Symbol" pitchFamily="18" charset="2"/>
                        </a:rPr>
                        <a:t>m</a:t>
                      </a:r>
                      <a:r>
                        <a:rPr lang="en-US" i="1" baseline="0" dirty="0" err="1" smtClean="0"/>
                        <a:t>dN</a:t>
                      </a:r>
                      <a:endParaRPr lang="en-US" dirty="0" smtClean="0"/>
                    </a:p>
                  </a:txBody>
                  <a:tcPr anchor="ctr"/>
                </a:tc>
                <a:tc>
                  <a:txBody>
                    <a:bodyPr/>
                    <a:lstStyle/>
                    <a:p>
                      <a:pPr algn="ctr"/>
                      <a:r>
                        <a:rPr lang="en-US" i="1" dirty="0" smtClean="0"/>
                        <a:t>H</a:t>
                      </a:r>
                      <a:r>
                        <a:rPr lang="en-US" dirty="0" smtClean="0"/>
                        <a:t> min</a:t>
                      </a:r>
                      <a:endParaRPr lang="en-US" baseline="0" dirty="0" smtClean="0"/>
                    </a:p>
                    <a:p>
                      <a:pPr algn="ctr"/>
                      <a:r>
                        <a:rPr lang="en-US" i="1" baseline="0" dirty="0" err="1" smtClean="0"/>
                        <a:t>dH</a:t>
                      </a:r>
                      <a:r>
                        <a:rPr lang="en-US" i="1" baseline="0" dirty="0" smtClean="0"/>
                        <a:t> = 0, d</a:t>
                      </a:r>
                      <a:r>
                        <a:rPr lang="en-US" i="1" baseline="30000" dirty="0" smtClean="0"/>
                        <a:t>2</a:t>
                      </a:r>
                      <a:r>
                        <a:rPr lang="en-US" i="1" baseline="0" dirty="0" smtClean="0"/>
                        <a:t>H &gt; 0</a:t>
                      </a:r>
                      <a:endParaRPr lang="en-US" i="1" dirty="0" smtClean="0"/>
                    </a:p>
                  </a:txBody>
                  <a:tcPr anchor="ctr"/>
                </a:tc>
                <a:tc>
                  <a:txBody>
                    <a:bodyPr/>
                    <a:lstStyle/>
                    <a:p>
                      <a:pPr algn="ctr"/>
                      <a:r>
                        <a:rPr lang="en-US" i="0" dirty="0" smtClean="0"/>
                        <a:t>Systems in</a:t>
                      </a:r>
                      <a:r>
                        <a:rPr lang="en-US" i="0" baseline="0" dirty="0" smtClean="0"/>
                        <a:t> contact with a </a:t>
                      </a:r>
                      <a:r>
                        <a:rPr lang="en-US" i="0" dirty="0" smtClean="0"/>
                        <a:t>pressure reservoir during </a:t>
                      </a:r>
                      <a:r>
                        <a:rPr lang="en-US" i="0" baseline="0" dirty="0" smtClean="0"/>
                        <a:t>a reversible </a:t>
                      </a:r>
                      <a:r>
                        <a:rPr lang="en-US" i="0" dirty="0" smtClean="0"/>
                        <a:t>adiabatic process</a:t>
                      </a:r>
                    </a:p>
                  </a:txBody>
                  <a:tcPr anchor="ctr"/>
                </a:tc>
              </a:tr>
              <a:tr h="1039091">
                <a:tc>
                  <a:txBody>
                    <a:bodyPr/>
                    <a:lstStyle/>
                    <a:p>
                      <a:pPr algn="ctr"/>
                      <a:r>
                        <a:rPr lang="en-US" i="1" dirty="0" smtClean="0"/>
                        <a:t>T</a:t>
                      </a:r>
                      <a:r>
                        <a:rPr lang="en-US" i="0" dirty="0" smtClean="0"/>
                        <a:t>, </a:t>
                      </a:r>
                      <a:r>
                        <a:rPr lang="en-US" i="1" dirty="0" smtClean="0"/>
                        <a:t>V </a:t>
                      </a:r>
                      <a:r>
                        <a:rPr lang="en-US" dirty="0" smtClean="0"/>
                        <a:t>constant</a:t>
                      </a:r>
                    </a:p>
                    <a:p>
                      <a:pPr algn="ctr"/>
                      <a:r>
                        <a:rPr lang="en-US" i="1" dirty="0" err="1" smtClean="0"/>
                        <a:t>dT</a:t>
                      </a:r>
                      <a:r>
                        <a:rPr lang="en-US" i="1" baseline="0" dirty="0" smtClean="0"/>
                        <a:t> = 0, </a:t>
                      </a:r>
                      <a:r>
                        <a:rPr lang="en-US" i="1" baseline="0" dirty="0" err="1" smtClean="0"/>
                        <a:t>dV</a:t>
                      </a:r>
                      <a:r>
                        <a:rPr lang="en-US" i="1" baseline="0" dirty="0" smtClean="0"/>
                        <a:t> = 0</a:t>
                      </a:r>
                      <a:endParaRPr lang="en-US" i="1" dirty="0" smtClean="0"/>
                    </a:p>
                  </a:txBody>
                  <a:tcPr anchor="ctr"/>
                </a:tc>
                <a:tc>
                  <a:txBody>
                    <a:bodyPr/>
                    <a:lstStyle/>
                    <a:p>
                      <a:pPr algn="ctr"/>
                      <a:r>
                        <a:rPr lang="en-US" b="1" i="1" dirty="0" smtClean="0">
                          <a:solidFill>
                            <a:srgbClr val="0000FF"/>
                          </a:solidFill>
                        </a:rPr>
                        <a:t>F</a:t>
                      </a:r>
                      <a:r>
                        <a:rPr lang="en-US" i="1" dirty="0" smtClean="0"/>
                        <a:t>(S, V, N) = </a:t>
                      </a:r>
                      <a:r>
                        <a:rPr lang="en-US" i="1" baseline="0" dirty="0" smtClean="0"/>
                        <a:t>- PV + </a:t>
                      </a:r>
                      <a:r>
                        <a:rPr lang="en-US" i="1" baseline="0" dirty="0" err="1" smtClean="0">
                          <a:latin typeface="Symbol" pitchFamily="18" charset="2"/>
                        </a:rPr>
                        <a:t>m</a:t>
                      </a:r>
                      <a:r>
                        <a:rPr lang="en-US" i="1" baseline="0" dirty="0" err="1" smtClean="0"/>
                        <a:t>N</a:t>
                      </a:r>
                      <a:endParaRPr lang="en-US" i="1" baseline="0" dirty="0" smtClean="0"/>
                    </a:p>
                    <a:p>
                      <a:pPr algn="ctr"/>
                      <a:r>
                        <a:rPr lang="en-US" i="1" baseline="0" dirty="0" err="1" smtClean="0"/>
                        <a:t>dF</a:t>
                      </a:r>
                      <a:r>
                        <a:rPr lang="en-US" i="1" baseline="0" dirty="0" smtClean="0"/>
                        <a:t> = - </a:t>
                      </a:r>
                      <a:r>
                        <a:rPr lang="en-US" i="1" baseline="0" dirty="0" err="1" smtClean="0"/>
                        <a:t>SdT</a:t>
                      </a:r>
                      <a:r>
                        <a:rPr lang="en-US" i="1" baseline="0" dirty="0" smtClean="0"/>
                        <a:t> - </a:t>
                      </a:r>
                      <a:r>
                        <a:rPr lang="en-US" i="1" baseline="0" dirty="0" err="1" smtClean="0"/>
                        <a:t>PdV</a:t>
                      </a:r>
                      <a:r>
                        <a:rPr lang="en-US" i="1" baseline="0" dirty="0" smtClean="0"/>
                        <a:t> + </a:t>
                      </a:r>
                      <a:r>
                        <a:rPr lang="en-US" i="1" baseline="0" dirty="0" err="1" smtClean="0">
                          <a:latin typeface="Symbol" pitchFamily="18" charset="2"/>
                        </a:rPr>
                        <a:t>m</a:t>
                      </a:r>
                      <a:r>
                        <a:rPr lang="en-US" i="1" baseline="0" dirty="0" err="1" smtClean="0"/>
                        <a:t>dN</a:t>
                      </a:r>
                      <a:endParaRPr lang="en-US" dirty="0" smtClean="0"/>
                    </a:p>
                  </a:txBody>
                  <a:tcPr anchor="ctr"/>
                </a:tc>
                <a:tc>
                  <a:txBody>
                    <a:bodyPr/>
                    <a:lstStyle/>
                    <a:p>
                      <a:pPr algn="ctr"/>
                      <a:r>
                        <a:rPr lang="en-US" i="1" dirty="0" smtClean="0"/>
                        <a:t>F</a:t>
                      </a:r>
                      <a:r>
                        <a:rPr lang="en-US" dirty="0" smtClean="0"/>
                        <a:t> min</a:t>
                      </a:r>
                      <a:endParaRPr lang="en-US" baseline="0" dirty="0" smtClean="0"/>
                    </a:p>
                    <a:p>
                      <a:pPr algn="ctr"/>
                      <a:r>
                        <a:rPr lang="en-US" i="1" baseline="0" dirty="0" err="1" smtClean="0"/>
                        <a:t>dF</a:t>
                      </a:r>
                      <a:r>
                        <a:rPr lang="en-US" i="1" baseline="0" dirty="0" smtClean="0"/>
                        <a:t> = 0, d</a:t>
                      </a:r>
                      <a:r>
                        <a:rPr lang="en-US" i="1" baseline="30000" dirty="0" smtClean="0"/>
                        <a:t>2</a:t>
                      </a:r>
                      <a:r>
                        <a:rPr lang="en-US" i="1" baseline="0" dirty="0" smtClean="0"/>
                        <a:t>F &gt; 0</a:t>
                      </a:r>
                      <a:endParaRPr lang="en-US" i="1" dirty="0" smtClean="0"/>
                    </a:p>
                  </a:txBody>
                  <a:tcPr anchor="ctr"/>
                </a:tc>
                <a:tc>
                  <a:txBody>
                    <a:bodyPr/>
                    <a:lstStyle/>
                    <a:p>
                      <a:pPr algn="ctr"/>
                      <a:r>
                        <a:rPr lang="en-US" i="0" dirty="0" smtClean="0"/>
                        <a:t>Reactions in</a:t>
                      </a:r>
                      <a:r>
                        <a:rPr lang="en-US" i="0" baseline="0" dirty="0" smtClean="0"/>
                        <a:t> a rigid, </a:t>
                      </a:r>
                      <a:r>
                        <a:rPr lang="en-US" i="0" baseline="0" dirty="0" err="1" smtClean="0"/>
                        <a:t>diathermal</a:t>
                      </a:r>
                      <a:r>
                        <a:rPr lang="en-US" i="0" baseline="0" dirty="0" smtClean="0"/>
                        <a:t> container at room temperature</a:t>
                      </a:r>
                      <a:r>
                        <a:rPr lang="en-US" i="0" dirty="0" smtClean="0"/>
                        <a:t> </a:t>
                      </a:r>
                    </a:p>
                  </a:txBody>
                  <a:tcPr anchor="ctr"/>
                </a:tc>
              </a:tr>
              <a:tr h="1350818">
                <a:tc>
                  <a:txBody>
                    <a:bodyPr/>
                    <a:lstStyle/>
                    <a:p>
                      <a:pPr algn="ctr"/>
                      <a:r>
                        <a:rPr lang="en-US" i="1" dirty="0" smtClean="0"/>
                        <a:t>T</a:t>
                      </a:r>
                      <a:r>
                        <a:rPr lang="en-US" i="0" dirty="0" smtClean="0"/>
                        <a:t>, </a:t>
                      </a:r>
                      <a:r>
                        <a:rPr lang="en-US" i="1" dirty="0" smtClean="0"/>
                        <a:t>P </a:t>
                      </a:r>
                      <a:r>
                        <a:rPr lang="en-US" dirty="0" smtClean="0"/>
                        <a:t>constant</a:t>
                      </a:r>
                    </a:p>
                    <a:p>
                      <a:pPr algn="ctr"/>
                      <a:r>
                        <a:rPr lang="en-US" i="1" dirty="0" err="1" smtClean="0"/>
                        <a:t>dT</a:t>
                      </a:r>
                      <a:r>
                        <a:rPr lang="en-US" i="1" baseline="0" dirty="0" smtClean="0"/>
                        <a:t> = 0, </a:t>
                      </a:r>
                      <a:r>
                        <a:rPr lang="en-US" i="1" baseline="0" dirty="0" err="1" smtClean="0"/>
                        <a:t>dP</a:t>
                      </a:r>
                      <a:r>
                        <a:rPr lang="en-US" i="1" baseline="0" dirty="0" smtClean="0"/>
                        <a:t> = 0</a:t>
                      </a:r>
                      <a:endParaRPr lang="en-US" i="1" dirty="0" smtClean="0"/>
                    </a:p>
                  </a:txBody>
                  <a:tcPr anchor="ctr"/>
                </a:tc>
                <a:tc>
                  <a:txBody>
                    <a:bodyPr/>
                    <a:lstStyle/>
                    <a:p>
                      <a:pPr algn="ctr"/>
                      <a:r>
                        <a:rPr lang="en-US" b="1" i="1" dirty="0" smtClean="0">
                          <a:solidFill>
                            <a:srgbClr val="0000FF"/>
                          </a:solidFill>
                        </a:rPr>
                        <a:t>G</a:t>
                      </a:r>
                      <a:r>
                        <a:rPr lang="en-US" i="1" dirty="0" smtClean="0"/>
                        <a:t>(T, P, N) = </a:t>
                      </a:r>
                      <a:r>
                        <a:rPr lang="en-US" i="1" baseline="0" dirty="0" err="1" smtClean="0">
                          <a:latin typeface="Symbol" pitchFamily="18" charset="2"/>
                        </a:rPr>
                        <a:t>m</a:t>
                      </a:r>
                      <a:r>
                        <a:rPr lang="en-US" i="1" baseline="0" dirty="0" err="1" smtClean="0"/>
                        <a:t>N</a:t>
                      </a:r>
                      <a:endParaRPr lang="en-US" i="1" baseline="0" dirty="0" smtClean="0"/>
                    </a:p>
                    <a:p>
                      <a:pPr algn="ctr"/>
                      <a:r>
                        <a:rPr lang="en-US" i="1" baseline="0" dirty="0" err="1" smtClean="0"/>
                        <a:t>dG</a:t>
                      </a:r>
                      <a:r>
                        <a:rPr lang="en-US" i="1" baseline="0" dirty="0" smtClean="0"/>
                        <a:t> = - </a:t>
                      </a:r>
                      <a:r>
                        <a:rPr lang="en-US" i="1" baseline="0" dirty="0" err="1" smtClean="0"/>
                        <a:t>SdT</a:t>
                      </a:r>
                      <a:r>
                        <a:rPr lang="en-US" i="1" baseline="0" dirty="0" smtClean="0"/>
                        <a:t> + </a:t>
                      </a:r>
                      <a:r>
                        <a:rPr lang="en-US" i="1" baseline="0" dirty="0" err="1" smtClean="0"/>
                        <a:t>VdP</a:t>
                      </a:r>
                      <a:r>
                        <a:rPr lang="en-US" i="1" baseline="0" dirty="0" smtClean="0"/>
                        <a:t> + </a:t>
                      </a:r>
                      <a:r>
                        <a:rPr lang="en-US" i="1" baseline="0" dirty="0" err="1" smtClean="0">
                          <a:latin typeface="Symbol" pitchFamily="18" charset="2"/>
                        </a:rPr>
                        <a:t>m</a:t>
                      </a:r>
                      <a:r>
                        <a:rPr lang="en-US" i="1" baseline="0" dirty="0" err="1" smtClean="0"/>
                        <a:t>dN</a:t>
                      </a:r>
                      <a:endParaRPr lang="en-US" dirty="0" smtClean="0"/>
                    </a:p>
                  </a:txBody>
                  <a:tcPr anchor="ctr"/>
                </a:tc>
                <a:tc>
                  <a:txBody>
                    <a:bodyPr/>
                    <a:lstStyle/>
                    <a:p>
                      <a:pPr algn="ctr"/>
                      <a:r>
                        <a:rPr lang="en-US" i="1" dirty="0" smtClean="0"/>
                        <a:t>G</a:t>
                      </a:r>
                      <a:r>
                        <a:rPr lang="en-US" dirty="0" smtClean="0"/>
                        <a:t> min</a:t>
                      </a:r>
                      <a:endParaRPr lang="en-US" baseline="0" dirty="0" smtClean="0"/>
                    </a:p>
                    <a:p>
                      <a:pPr algn="ctr"/>
                      <a:r>
                        <a:rPr lang="en-US" i="1" baseline="0" dirty="0" err="1" smtClean="0"/>
                        <a:t>dG</a:t>
                      </a:r>
                      <a:r>
                        <a:rPr lang="en-US" i="1" baseline="0" dirty="0" smtClean="0"/>
                        <a:t> = 0, d</a:t>
                      </a:r>
                      <a:r>
                        <a:rPr lang="en-US" i="1" baseline="30000" dirty="0" smtClean="0"/>
                        <a:t>2</a:t>
                      </a:r>
                      <a:r>
                        <a:rPr lang="en-US" i="1" baseline="0" dirty="0" smtClean="0"/>
                        <a:t>G &gt; 0</a:t>
                      </a:r>
                      <a:endParaRPr lang="en-US" i="1" dirty="0" smtClean="0"/>
                    </a:p>
                  </a:txBody>
                  <a:tcPr anchor="ctr"/>
                </a:tc>
                <a:tc>
                  <a:txBody>
                    <a:bodyPr/>
                    <a:lstStyle/>
                    <a:p>
                      <a:pPr algn="ctr"/>
                      <a:r>
                        <a:rPr lang="en-US" i="0" dirty="0" smtClean="0"/>
                        <a:t>Experiments performed</a:t>
                      </a:r>
                      <a:r>
                        <a:rPr lang="en-US" i="0" baseline="0" dirty="0" smtClean="0"/>
                        <a:t> at room temperature and atmospheric pressure</a:t>
                      </a:r>
                      <a:endParaRPr lang="en-US" i="0" dirty="0" smtClean="0"/>
                    </a:p>
                  </a:txBody>
                  <a:tcPr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229600" cy="1112520"/>
          </a:xfrm>
        </p:spPr>
        <p:txBody>
          <a:bodyPr/>
          <a:lstStyle/>
          <a:p>
            <a:r>
              <a:rPr lang="en-US" dirty="0" smtClean="0"/>
              <a:t>Generalized </a:t>
            </a:r>
            <a:r>
              <a:rPr lang="en-US" dirty="0" err="1" smtClean="0"/>
              <a:t>Massieu</a:t>
            </a:r>
            <a:r>
              <a:rPr lang="en-US" dirty="0" smtClean="0"/>
              <a:t> functions</a:t>
            </a:r>
            <a:endParaRPr lang="en-US" dirty="0"/>
          </a:p>
        </p:txBody>
      </p:sp>
      <p:sp>
        <p:nvSpPr>
          <p:cNvPr id="3" name="Content Placeholder 2"/>
          <p:cNvSpPr>
            <a:spLocks noGrp="1"/>
          </p:cNvSpPr>
          <p:nvPr>
            <p:ph idx="1"/>
          </p:nvPr>
        </p:nvSpPr>
        <p:spPr>
          <a:xfrm>
            <a:off x="457200" y="1524000"/>
            <a:ext cx="8229600" cy="4038600"/>
          </a:xfrm>
        </p:spPr>
        <p:txBody>
          <a:bodyPr/>
          <a:lstStyle/>
          <a:p>
            <a:r>
              <a:rPr lang="en-US" sz="2400" dirty="0" smtClean="0"/>
              <a:t>Legendre transforms of entropy </a:t>
            </a:r>
            <a:r>
              <a:rPr lang="en-US" sz="2400" i="1" dirty="0" smtClean="0"/>
              <a:t>S</a:t>
            </a:r>
          </a:p>
          <a:p>
            <a:r>
              <a:rPr lang="en-US" sz="2400" dirty="0" smtClean="0"/>
              <a:t>Maximum principles of </a:t>
            </a:r>
            <a:r>
              <a:rPr lang="en-US" sz="2400" dirty="0" err="1" smtClean="0"/>
              <a:t>Massieu</a:t>
            </a:r>
            <a:r>
              <a:rPr lang="en-US" sz="2400" dirty="0" smtClean="0"/>
              <a:t> functions apply</a:t>
            </a:r>
            <a:endParaRPr lang="en-US" sz="2400" dirty="0"/>
          </a:p>
        </p:txBody>
      </p:sp>
      <p:pic>
        <p:nvPicPr>
          <p:cNvPr id="135170" name="Picture 2"/>
          <p:cNvPicPr>
            <a:picLocks noChangeAspect="1" noChangeArrowheads="1"/>
          </p:cNvPicPr>
          <p:nvPr/>
        </p:nvPicPr>
        <p:blipFill>
          <a:blip r:embed="rId2" cstate="print"/>
          <a:srcRect/>
          <a:stretch>
            <a:fillRect/>
          </a:stretch>
        </p:blipFill>
        <p:spPr bwMode="auto">
          <a:xfrm>
            <a:off x="838200" y="2514600"/>
            <a:ext cx="3840480" cy="2052164"/>
          </a:xfrm>
          <a:prstGeom prst="rect">
            <a:avLst/>
          </a:prstGeom>
          <a:noFill/>
          <a:ln w="9525">
            <a:noFill/>
            <a:miter lim="800000"/>
            <a:headEnd/>
            <a:tailEnd/>
          </a:ln>
        </p:spPr>
      </p:pic>
      <p:pic>
        <p:nvPicPr>
          <p:cNvPr id="135171" name="Picture 3"/>
          <p:cNvPicPr>
            <a:picLocks noChangeAspect="1" noChangeArrowheads="1"/>
          </p:cNvPicPr>
          <p:nvPr/>
        </p:nvPicPr>
        <p:blipFill>
          <a:blip r:embed="rId3" cstate="print"/>
          <a:srcRect/>
          <a:stretch>
            <a:fillRect/>
          </a:stretch>
        </p:blipFill>
        <p:spPr bwMode="auto">
          <a:xfrm>
            <a:off x="883920" y="4724400"/>
            <a:ext cx="5334000" cy="1761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General case</a:t>
            </a:r>
            <a:endParaRPr lang="en-US" dirty="0"/>
          </a:p>
        </p:txBody>
      </p:sp>
      <p:sp>
        <p:nvSpPr>
          <p:cNvPr id="3" name="Content Placeholder 2"/>
          <p:cNvSpPr>
            <a:spLocks noGrp="1"/>
          </p:cNvSpPr>
          <p:nvPr>
            <p:ph idx="1"/>
          </p:nvPr>
        </p:nvSpPr>
        <p:spPr>
          <a:xfrm>
            <a:off x="457200" y="1524000"/>
            <a:ext cx="8382000" cy="4876800"/>
          </a:xfrm>
        </p:spPr>
        <p:txBody>
          <a:bodyPr/>
          <a:lstStyle/>
          <a:p>
            <a:r>
              <a:rPr lang="en-US" sz="2400" dirty="0" smtClean="0"/>
              <a:t>Legendre transform replaces a variable with its conjugate</a:t>
            </a:r>
          </a:p>
          <a:p>
            <a:r>
              <a:rPr lang="en-US" sz="2400" dirty="0" smtClean="0"/>
              <a:t>For a thermodynamic system, its TD function will be the Legendre transform where the variables are constrained</a:t>
            </a:r>
          </a:p>
          <a:p>
            <a:endParaRPr lang="en-US" sz="2400" dirty="0" smtClean="0"/>
          </a:p>
          <a:p>
            <a:endParaRPr lang="en-US" sz="2400" dirty="0" smtClean="0"/>
          </a:p>
          <a:p>
            <a:r>
              <a:rPr lang="en-US" sz="2400" dirty="0" smtClean="0"/>
              <a:t>Controlled variables: </a:t>
            </a:r>
            <a:r>
              <a:rPr lang="en-US" sz="2400" i="1" dirty="0" err="1" smtClean="0">
                <a:latin typeface="Symbol" pitchFamily="18" charset="2"/>
              </a:rPr>
              <a:t>e</a:t>
            </a:r>
            <a:r>
              <a:rPr lang="en-US" sz="2400" i="1" baseline="-25000" dirty="0" err="1" smtClean="0"/>
              <a:t>zz</a:t>
            </a:r>
            <a:r>
              <a:rPr lang="en-US" sz="2400" i="1" dirty="0" smtClean="0"/>
              <a:t>, </a:t>
            </a:r>
            <a:r>
              <a:rPr lang="en-US" sz="2400" i="1" dirty="0" err="1" smtClean="0">
                <a:latin typeface="Symbol" pitchFamily="18" charset="2"/>
              </a:rPr>
              <a:t>s</a:t>
            </a:r>
            <a:r>
              <a:rPr lang="en-US" sz="2400" i="1" baseline="-25000" dirty="0" err="1" smtClean="0"/>
              <a:t>xx</a:t>
            </a:r>
            <a:r>
              <a:rPr lang="en-US" sz="2400" i="1" dirty="0" smtClean="0"/>
              <a:t>, </a:t>
            </a:r>
            <a:r>
              <a:rPr lang="en-US" sz="2400" i="1" dirty="0" err="1" smtClean="0">
                <a:latin typeface="Symbol" pitchFamily="18" charset="2"/>
              </a:rPr>
              <a:t>s</a:t>
            </a:r>
            <a:r>
              <a:rPr lang="en-US" sz="2400" i="1" baseline="-25000" dirty="0" err="1" smtClean="0"/>
              <a:t>yy</a:t>
            </a:r>
            <a:endParaRPr lang="en-US" sz="2400" i="1" baseline="-25000" dirty="0" smtClean="0"/>
          </a:p>
          <a:p>
            <a:endParaRPr lang="en-US" sz="2400" dirty="0" smtClean="0"/>
          </a:p>
          <a:p>
            <a:endParaRPr lang="en-US" sz="2400" dirty="0" smtClean="0"/>
          </a:p>
          <a:p>
            <a:endParaRPr lang="en-US" sz="2400" dirty="0" smtClean="0"/>
          </a:p>
          <a:p>
            <a:r>
              <a:rPr lang="en-US" sz="2400" dirty="0" smtClean="0"/>
              <a:t>                               is the TD potential that</a:t>
            </a:r>
            <a:endParaRPr lang="en-US" sz="2000" dirty="0" smtClean="0"/>
          </a:p>
          <a:p>
            <a:pPr>
              <a:buNone/>
            </a:pPr>
            <a:r>
              <a:rPr lang="en-US" sz="2000" dirty="0" smtClean="0"/>
              <a:t>	</a:t>
            </a:r>
            <a:r>
              <a:rPr lang="en-US" sz="2400" dirty="0" smtClean="0"/>
              <a:t>is minimized in equilibrium</a:t>
            </a:r>
          </a:p>
        </p:txBody>
      </p:sp>
      <p:sp>
        <p:nvSpPr>
          <p:cNvPr id="4" name="Rectangle 3"/>
          <p:cNvSpPr/>
          <p:nvPr/>
        </p:nvSpPr>
        <p:spPr bwMode="auto">
          <a:xfrm>
            <a:off x="5867400" y="3672840"/>
            <a:ext cx="2438400" cy="457200"/>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Beam</a:t>
            </a:r>
          </a:p>
        </p:txBody>
      </p:sp>
      <p:cxnSp>
        <p:nvCxnSpPr>
          <p:cNvPr id="6" name="Straight Connector 5"/>
          <p:cNvCxnSpPr/>
          <p:nvPr/>
        </p:nvCxnSpPr>
        <p:spPr bwMode="auto">
          <a:xfrm>
            <a:off x="5867400" y="3276600"/>
            <a:ext cx="0" cy="1295400"/>
          </a:xfrm>
          <a:prstGeom prst="line">
            <a:avLst/>
          </a:prstGeom>
          <a:solidFill>
            <a:schemeClr val="accent1"/>
          </a:solidFill>
          <a:ln w="476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8305800" y="3276600"/>
            <a:ext cx="0" cy="1295400"/>
          </a:xfrm>
          <a:prstGeom prst="line">
            <a:avLst/>
          </a:prstGeom>
          <a:solidFill>
            <a:schemeClr val="accent1"/>
          </a:solidFill>
          <a:ln w="47625" cap="flat" cmpd="sng" algn="ctr">
            <a:solidFill>
              <a:schemeClr val="tx1"/>
            </a:solidFill>
            <a:prstDash val="solid"/>
            <a:round/>
            <a:headEnd type="none" w="med" len="med"/>
            <a:tailEnd type="none" w="med" len="med"/>
          </a:ln>
          <a:effectLst/>
        </p:spPr>
      </p:cxnSp>
      <p:sp>
        <p:nvSpPr>
          <p:cNvPr id="8" name="TextBox 7"/>
          <p:cNvSpPr txBox="1"/>
          <p:nvPr/>
        </p:nvSpPr>
        <p:spPr>
          <a:xfrm>
            <a:off x="5547360" y="2834640"/>
            <a:ext cx="628698" cy="400110"/>
          </a:xfrm>
          <a:prstGeom prst="rect">
            <a:avLst/>
          </a:prstGeom>
          <a:noFill/>
        </p:spPr>
        <p:txBody>
          <a:bodyPr wrap="none" rtlCol="0">
            <a:spAutoFit/>
          </a:bodyPr>
          <a:lstStyle/>
          <a:p>
            <a:r>
              <a:rPr lang="en-US" sz="2000" dirty="0" smtClean="0"/>
              <a:t>wall</a:t>
            </a:r>
            <a:endParaRPr lang="en-US" sz="2000" dirty="0"/>
          </a:p>
        </p:txBody>
      </p:sp>
      <p:sp>
        <p:nvSpPr>
          <p:cNvPr id="9" name="TextBox 8"/>
          <p:cNvSpPr txBox="1"/>
          <p:nvPr/>
        </p:nvSpPr>
        <p:spPr>
          <a:xfrm>
            <a:off x="8001000" y="2834640"/>
            <a:ext cx="628698" cy="400110"/>
          </a:xfrm>
          <a:prstGeom prst="rect">
            <a:avLst/>
          </a:prstGeom>
          <a:noFill/>
        </p:spPr>
        <p:txBody>
          <a:bodyPr wrap="none" rtlCol="0">
            <a:spAutoFit/>
          </a:bodyPr>
          <a:lstStyle/>
          <a:p>
            <a:r>
              <a:rPr lang="en-US" sz="2000" dirty="0" smtClean="0"/>
              <a:t>wall</a:t>
            </a:r>
            <a:endParaRPr lang="en-US" sz="2000" dirty="0"/>
          </a:p>
        </p:txBody>
      </p:sp>
      <p:cxnSp>
        <p:nvCxnSpPr>
          <p:cNvPr id="11" name="Straight Arrow Connector 10"/>
          <p:cNvCxnSpPr/>
          <p:nvPr/>
        </p:nvCxnSpPr>
        <p:spPr bwMode="auto">
          <a:xfrm>
            <a:off x="7924800" y="5029200"/>
            <a:ext cx="533400"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2" name="Straight Arrow Connector 11"/>
          <p:cNvCxnSpPr/>
          <p:nvPr/>
        </p:nvCxnSpPr>
        <p:spPr bwMode="auto">
          <a:xfrm flipV="1">
            <a:off x="7924800" y="4572000"/>
            <a:ext cx="0" cy="45720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4" name="Straight Arrow Connector 13"/>
          <p:cNvCxnSpPr/>
          <p:nvPr/>
        </p:nvCxnSpPr>
        <p:spPr bwMode="auto">
          <a:xfrm flipH="1">
            <a:off x="7620000" y="5029200"/>
            <a:ext cx="304800" cy="30480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16" name="TextBox 15"/>
          <p:cNvSpPr txBox="1"/>
          <p:nvPr/>
        </p:nvSpPr>
        <p:spPr>
          <a:xfrm>
            <a:off x="8450094" y="4876800"/>
            <a:ext cx="312906" cy="400110"/>
          </a:xfrm>
          <a:prstGeom prst="rect">
            <a:avLst/>
          </a:prstGeom>
          <a:noFill/>
        </p:spPr>
        <p:txBody>
          <a:bodyPr wrap="none" rtlCol="0">
            <a:spAutoFit/>
          </a:bodyPr>
          <a:lstStyle/>
          <a:p>
            <a:r>
              <a:rPr lang="en-US" sz="2000" dirty="0" smtClean="0"/>
              <a:t>z</a:t>
            </a:r>
            <a:endParaRPr lang="en-US" sz="2000" dirty="0"/>
          </a:p>
        </p:txBody>
      </p:sp>
      <p:sp>
        <p:nvSpPr>
          <p:cNvPr id="17" name="TextBox 16"/>
          <p:cNvSpPr txBox="1"/>
          <p:nvPr/>
        </p:nvSpPr>
        <p:spPr>
          <a:xfrm>
            <a:off x="7589520" y="4373880"/>
            <a:ext cx="312906" cy="400110"/>
          </a:xfrm>
          <a:prstGeom prst="rect">
            <a:avLst/>
          </a:prstGeom>
          <a:noFill/>
        </p:spPr>
        <p:txBody>
          <a:bodyPr wrap="none" rtlCol="0">
            <a:spAutoFit/>
          </a:bodyPr>
          <a:lstStyle/>
          <a:p>
            <a:r>
              <a:rPr lang="en-US" sz="2000" dirty="0" smtClean="0"/>
              <a:t>y</a:t>
            </a:r>
            <a:endParaRPr lang="en-US" sz="2000" dirty="0"/>
          </a:p>
        </p:txBody>
      </p:sp>
      <p:sp>
        <p:nvSpPr>
          <p:cNvPr id="18" name="TextBox 17"/>
          <p:cNvSpPr txBox="1"/>
          <p:nvPr/>
        </p:nvSpPr>
        <p:spPr>
          <a:xfrm>
            <a:off x="7330440" y="5238690"/>
            <a:ext cx="312906" cy="400110"/>
          </a:xfrm>
          <a:prstGeom prst="rect">
            <a:avLst/>
          </a:prstGeom>
          <a:noFill/>
        </p:spPr>
        <p:txBody>
          <a:bodyPr wrap="none" rtlCol="0">
            <a:spAutoFit/>
          </a:bodyPr>
          <a:lstStyle/>
          <a:p>
            <a:r>
              <a:rPr lang="en-US" sz="2000" dirty="0" smtClean="0"/>
              <a:t>x</a:t>
            </a:r>
            <a:endParaRPr lang="en-US" sz="2000" dirty="0"/>
          </a:p>
        </p:txBody>
      </p:sp>
      <p:graphicFrame>
        <p:nvGraphicFramePr>
          <p:cNvPr id="133122" name="Object 2"/>
          <p:cNvGraphicFramePr>
            <a:graphicFrameLocks noChangeAspect="1"/>
          </p:cNvGraphicFramePr>
          <p:nvPr/>
        </p:nvGraphicFramePr>
        <p:xfrm>
          <a:off x="856615" y="2911475"/>
          <a:ext cx="4214813" cy="738188"/>
        </p:xfrm>
        <a:graphic>
          <a:graphicData uri="http://schemas.openxmlformats.org/presentationml/2006/ole">
            <mc:AlternateContent xmlns:mc="http://schemas.openxmlformats.org/markup-compatibility/2006">
              <mc:Choice xmlns:v="urn:schemas-microsoft-com:vml" Requires="v">
                <p:oleObj spid="_x0000_s133131" name="Equation" r:id="rId3" imgW="2031840" imgH="355320" progId="Equation.DSMT4">
                  <p:embed/>
                </p:oleObj>
              </mc:Choice>
              <mc:Fallback>
                <p:oleObj name="Equation" r:id="rId3" imgW="2031840" imgH="355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15" y="2911475"/>
                        <a:ext cx="4214813"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849948" y="4267200"/>
          <a:ext cx="6348412" cy="1001713"/>
        </p:xfrm>
        <a:graphic>
          <a:graphicData uri="http://schemas.openxmlformats.org/presentationml/2006/ole">
            <mc:AlternateContent xmlns:mc="http://schemas.openxmlformats.org/markup-compatibility/2006">
              <mc:Choice xmlns:v="urn:schemas-microsoft-com:vml" Requires="v">
                <p:oleObj spid="_x0000_s133132" name="Equation" r:id="rId5" imgW="3060360" imgH="482400" progId="Equation.DSMT4">
                  <p:embed/>
                </p:oleObj>
              </mc:Choice>
              <mc:Fallback>
                <p:oleObj name="Equation" r:id="rId5" imgW="306036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948" y="4267200"/>
                        <a:ext cx="6348412" cy="100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4" name="Object 4"/>
          <p:cNvGraphicFramePr>
            <a:graphicFrameLocks noChangeAspect="1"/>
          </p:cNvGraphicFramePr>
          <p:nvPr/>
        </p:nvGraphicFramePr>
        <p:xfrm>
          <a:off x="815657" y="5410200"/>
          <a:ext cx="2582863" cy="501650"/>
        </p:xfrm>
        <a:graphic>
          <a:graphicData uri="http://schemas.openxmlformats.org/presentationml/2006/ole">
            <mc:AlternateContent xmlns:mc="http://schemas.openxmlformats.org/markup-compatibility/2006">
              <mc:Choice xmlns:v="urn:schemas-microsoft-com:vml" Requires="v">
                <p:oleObj spid="_x0000_s133133" name="Equation" r:id="rId7" imgW="1244520" imgH="241200" progId="Equation.DSMT4">
                  <p:embed/>
                </p:oleObj>
              </mc:Choice>
              <mc:Fallback>
                <p:oleObj name="Equation" r:id="rId7" imgW="1244520" imgH="24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657" y="5410200"/>
                        <a:ext cx="2582863"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417195"/>
            <a:ext cx="8229600" cy="1097280"/>
          </a:xfrm>
        </p:spPr>
        <p:txBody>
          <a:bodyPr/>
          <a:lstStyle/>
          <a:p>
            <a:r>
              <a:rPr lang="en-US" sz="3200" dirty="0" smtClean="0"/>
              <a:t>Deriving equilibrium conditions</a:t>
            </a:r>
            <a:endParaRPr lang="en-US" sz="3200" dirty="0"/>
          </a:p>
        </p:txBody>
      </p:sp>
      <p:sp>
        <p:nvSpPr>
          <p:cNvPr id="4" name="Rectangle 3"/>
          <p:cNvSpPr/>
          <p:nvPr/>
        </p:nvSpPr>
        <p:spPr bwMode="auto">
          <a:xfrm>
            <a:off x="7010400" y="1690116"/>
            <a:ext cx="1219200" cy="1084100"/>
          </a:xfrm>
          <a:prstGeom prst="rect">
            <a:avLst/>
          </a:prstGeom>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5562600" y="1676936"/>
            <a:ext cx="1295400" cy="1097280"/>
          </a:xfrm>
          <a:prstGeom prst="rect">
            <a:avLst/>
          </a:prstGeom>
          <a:ln w="63500">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6781800" y="1676936"/>
            <a:ext cx="228600" cy="109728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5821680" y="2012216"/>
            <a:ext cx="944880" cy="430887"/>
          </a:xfrm>
          <a:prstGeom prst="rect">
            <a:avLst/>
          </a:prstGeom>
          <a:noFill/>
        </p:spPr>
        <p:txBody>
          <a:bodyPr wrap="square" rtlCol="0">
            <a:spAutoFit/>
          </a:bodyPr>
          <a:lstStyle/>
          <a:p>
            <a:pPr algn="ctr"/>
            <a:r>
              <a:rPr lang="en-US" sz="2200" i="1" dirty="0" smtClean="0"/>
              <a:t>T, </a:t>
            </a:r>
            <a:r>
              <a:rPr lang="en-US" sz="2200" i="1" dirty="0" smtClean="0"/>
              <a:t>N</a:t>
            </a:r>
            <a:r>
              <a:rPr lang="en-US" sz="2200" i="1" baseline="-25000" dirty="0" smtClean="0"/>
              <a:t>1</a:t>
            </a:r>
            <a:endParaRPr lang="en-US" sz="2200" i="1" dirty="0"/>
          </a:p>
        </p:txBody>
      </p:sp>
      <p:sp>
        <p:nvSpPr>
          <p:cNvPr id="8" name="TextBox 7"/>
          <p:cNvSpPr txBox="1"/>
          <p:nvPr/>
        </p:nvSpPr>
        <p:spPr>
          <a:xfrm>
            <a:off x="7010400" y="1991286"/>
            <a:ext cx="990600" cy="430887"/>
          </a:xfrm>
          <a:prstGeom prst="rect">
            <a:avLst/>
          </a:prstGeom>
          <a:noFill/>
        </p:spPr>
        <p:txBody>
          <a:bodyPr wrap="square" rtlCol="0">
            <a:spAutoFit/>
          </a:bodyPr>
          <a:lstStyle/>
          <a:p>
            <a:pPr algn="ctr"/>
            <a:r>
              <a:rPr lang="en-US" sz="2200" i="1" dirty="0" smtClean="0"/>
              <a:t>T </a:t>
            </a:r>
            <a:r>
              <a:rPr lang="en-US" sz="2200" i="1" dirty="0" smtClean="0"/>
              <a:t>,N</a:t>
            </a:r>
            <a:r>
              <a:rPr lang="en-US" sz="2200" i="1" baseline="-25000" dirty="0" smtClean="0"/>
              <a:t>2</a:t>
            </a:r>
            <a:endParaRPr lang="en-US" sz="2200" i="1" dirty="0" smtClean="0"/>
          </a:p>
        </p:txBody>
      </p:sp>
      <p:cxnSp>
        <p:nvCxnSpPr>
          <p:cNvPr id="11" name="Straight Connector 10"/>
          <p:cNvCxnSpPr/>
          <p:nvPr/>
        </p:nvCxnSpPr>
        <p:spPr bwMode="auto">
          <a:xfrm>
            <a:off x="5516880" y="1707416"/>
            <a:ext cx="2743200" cy="0"/>
          </a:xfrm>
          <a:prstGeom prst="line">
            <a:avLst/>
          </a:prstGeom>
          <a:solidFill>
            <a:schemeClr val="accent1"/>
          </a:solidFill>
          <a:ln w="73025" cap="flat" cmpd="sng" algn="ctr">
            <a:solidFill>
              <a:schemeClr val="tx2">
                <a:lumMod val="60000"/>
                <a:lumOff val="40000"/>
              </a:schemeClr>
            </a:solidFill>
            <a:prstDash val="solid"/>
            <a:round/>
            <a:headEnd type="none" w="med" len="med"/>
            <a:tailEnd type="none" w="med" len="med"/>
          </a:ln>
          <a:effectLst/>
        </p:spPr>
      </p:cxnSp>
      <p:cxnSp>
        <p:nvCxnSpPr>
          <p:cNvPr id="12" name="Straight Connector 11"/>
          <p:cNvCxnSpPr/>
          <p:nvPr/>
        </p:nvCxnSpPr>
        <p:spPr bwMode="auto">
          <a:xfrm>
            <a:off x="5532120" y="2774216"/>
            <a:ext cx="2743200" cy="0"/>
          </a:xfrm>
          <a:prstGeom prst="line">
            <a:avLst/>
          </a:prstGeom>
          <a:solidFill>
            <a:schemeClr val="accent1"/>
          </a:solidFill>
          <a:ln w="73025" cap="flat" cmpd="sng" algn="ctr">
            <a:solidFill>
              <a:schemeClr val="tx2">
                <a:lumMod val="60000"/>
                <a:lumOff val="40000"/>
              </a:schemeClr>
            </a:solidFill>
            <a:prstDash val="solid"/>
            <a:round/>
            <a:headEnd type="none" w="med" len="med"/>
            <a:tailEnd type="none" w="med" len="med"/>
          </a:ln>
          <a:effectLst/>
        </p:spPr>
      </p:cxnSp>
      <p:cxnSp>
        <p:nvCxnSpPr>
          <p:cNvPr id="13" name="Straight Connector 12"/>
          <p:cNvCxnSpPr/>
          <p:nvPr/>
        </p:nvCxnSpPr>
        <p:spPr bwMode="auto">
          <a:xfrm>
            <a:off x="5547360" y="1722656"/>
            <a:ext cx="0" cy="1066800"/>
          </a:xfrm>
          <a:prstGeom prst="line">
            <a:avLst/>
          </a:prstGeom>
          <a:solidFill>
            <a:schemeClr val="accent1"/>
          </a:solidFill>
          <a:ln w="73025" cap="flat" cmpd="sng" algn="ctr">
            <a:solidFill>
              <a:schemeClr val="tx2">
                <a:lumMod val="60000"/>
                <a:lumOff val="40000"/>
              </a:schemeClr>
            </a:solidFill>
            <a:prstDash val="sysDash"/>
            <a:round/>
            <a:headEnd type="none" w="med" len="med"/>
            <a:tailEnd type="none" w="med" len="med"/>
          </a:ln>
          <a:effectLst/>
        </p:spPr>
      </p:cxnSp>
      <p:cxnSp>
        <p:nvCxnSpPr>
          <p:cNvPr id="17" name="Straight Connector 16"/>
          <p:cNvCxnSpPr/>
          <p:nvPr/>
        </p:nvCxnSpPr>
        <p:spPr bwMode="auto">
          <a:xfrm>
            <a:off x="8244840" y="1707416"/>
            <a:ext cx="0" cy="1066800"/>
          </a:xfrm>
          <a:prstGeom prst="line">
            <a:avLst/>
          </a:prstGeom>
          <a:solidFill>
            <a:schemeClr val="accent1"/>
          </a:solidFill>
          <a:ln w="73025" cap="flat" cmpd="sng" algn="ctr">
            <a:solidFill>
              <a:schemeClr val="tx2">
                <a:lumMod val="60000"/>
                <a:lumOff val="40000"/>
              </a:schemeClr>
            </a:solidFill>
            <a:prstDash val="sysDash"/>
            <a:round/>
            <a:headEnd type="none" w="med" len="med"/>
            <a:tailEnd type="none" w="med" len="med"/>
          </a:ln>
          <a:effectLst/>
        </p:spPr>
      </p:cxnSp>
      <p:cxnSp>
        <p:nvCxnSpPr>
          <p:cNvPr id="18" name="Straight Arrow Connector 17"/>
          <p:cNvCxnSpPr/>
          <p:nvPr/>
        </p:nvCxnSpPr>
        <p:spPr bwMode="auto">
          <a:xfrm>
            <a:off x="5303520" y="2240816"/>
            <a:ext cx="533400"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9" name="Straight Arrow Connector 18"/>
          <p:cNvCxnSpPr/>
          <p:nvPr/>
        </p:nvCxnSpPr>
        <p:spPr bwMode="auto">
          <a:xfrm flipH="1">
            <a:off x="7970520" y="2240816"/>
            <a:ext cx="533400"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21" name="TextBox 20"/>
          <p:cNvSpPr txBox="1"/>
          <p:nvPr/>
        </p:nvSpPr>
        <p:spPr>
          <a:xfrm>
            <a:off x="4892040" y="2011680"/>
            <a:ext cx="457200" cy="430887"/>
          </a:xfrm>
          <a:prstGeom prst="rect">
            <a:avLst/>
          </a:prstGeom>
          <a:noFill/>
        </p:spPr>
        <p:txBody>
          <a:bodyPr wrap="square" rtlCol="0">
            <a:spAutoFit/>
          </a:bodyPr>
          <a:lstStyle/>
          <a:p>
            <a:pPr algn="ctr"/>
            <a:r>
              <a:rPr lang="en-US" sz="2200" i="1" dirty="0" smtClean="0"/>
              <a:t>P</a:t>
            </a:r>
            <a:r>
              <a:rPr lang="en-US" sz="2200" i="1" baseline="30000" dirty="0" smtClean="0"/>
              <a:t>r</a:t>
            </a:r>
            <a:endParaRPr lang="en-US" sz="2200" i="1" dirty="0"/>
          </a:p>
        </p:txBody>
      </p:sp>
      <p:sp>
        <p:nvSpPr>
          <p:cNvPr id="22" name="TextBox 21"/>
          <p:cNvSpPr txBox="1"/>
          <p:nvPr/>
        </p:nvSpPr>
        <p:spPr>
          <a:xfrm>
            <a:off x="8458200" y="2012216"/>
            <a:ext cx="457200" cy="430887"/>
          </a:xfrm>
          <a:prstGeom prst="rect">
            <a:avLst/>
          </a:prstGeom>
          <a:noFill/>
        </p:spPr>
        <p:txBody>
          <a:bodyPr wrap="square" rtlCol="0">
            <a:spAutoFit/>
          </a:bodyPr>
          <a:lstStyle/>
          <a:p>
            <a:pPr algn="ctr"/>
            <a:r>
              <a:rPr lang="en-US" sz="2200" i="1" dirty="0" smtClean="0"/>
              <a:t>P</a:t>
            </a:r>
            <a:r>
              <a:rPr lang="en-US" sz="2200" i="1" baseline="30000" dirty="0" smtClean="0"/>
              <a:t>r</a:t>
            </a:r>
            <a:endParaRPr lang="en-US" sz="2200" i="1" dirty="0"/>
          </a:p>
        </p:txBody>
      </p:sp>
      <p:sp>
        <p:nvSpPr>
          <p:cNvPr id="23" name="TextBox 22"/>
          <p:cNvSpPr txBox="1"/>
          <p:nvPr/>
        </p:nvSpPr>
        <p:spPr>
          <a:xfrm>
            <a:off x="426720" y="1447800"/>
            <a:ext cx="4480560" cy="1938992"/>
          </a:xfrm>
          <a:prstGeom prst="rect">
            <a:avLst/>
          </a:prstGeom>
          <a:noFill/>
        </p:spPr>
        <p:txBody>
          <a:bodyPr wrap="square" rtlCol="0">
            <a:spAutoFit/>
          </a:bodyPr>
          <a:lstStyle/>
          <a:p>
            <a:r>
              <a:rPr lang="en-US" sz="2000" dirty="0" smtClean="0"/>
              <a:t>Equilibrium in a system surrounded by </a:t>
            </a:r>
            <a:r>
              <a:rPr lang="en-US" sz="2000" dirty="0" err="1" smtClean="0"/>
              <a:t>diathermal</a:t>
            </a:r>
            <a:r>
              <a:rPr lang="en-US" sz="2000" dirty="0" smtClean="0"/>
              <a:t>, </a:t>
            </a:r>
            <a:r>
              <a:rPr lang="en-US" sz="2000" dirty="0" smtClean="0"/>
              <a:t>impermeable walls in contact with a pressure reservoir after removal of </a:t>
            </a:r>
            <a:r>
              <a:rPr lang="en-US" sz="2000" dirty="0" smtClean="0"/>
              <a:t>an </a:t>
            </a:r>
            <a:r>
              <a:rPr lang="en-US" sz="2000" dirty="0" smtClean="0"/>
              <a:t>impermeable partition (i.e. allows </a:t>
            </a:r>
            <a:r>
              <a:rPr lang="en-US" sz="2000" dirty="0" smtClean="0"/>
              <a:t>mass </a:t>
            </a:r>
            <a:r>
              <a:rPr lang="en-US" sz="2000" dirty="0" smtClean="0"/>
              <a:t>flow between sub-systems</a:t>
            </a:r>
            <a:r>
              <a:rPr lang="en-US" sz="2000" dirty="0" smtClean="0"/>
              <a:t>).</a:t>
            </a:r>
            <a:endParaRPr lang="en-US" sz="2000" dirty="0"/>
          </a:p>
        </p:txBody>
      </p:sp>
      <p:graphicFrame>
        <p:nvGraphicFramePr>
          <p:cNvPr id="24" name="Object 3"/>
          <p:cNvGraphicFramePr>
            <a:graphicFrameLocks noChangeAspect="1"/>
          </p:cNvGraphicFramePr>
          <p:nvPr>
            <p:extLst>
              <p:ext uri="{D42A27DB-BD31-4B8C-83A1-F6EECF244321}">
                <p14:modId xmlns:p14="http://schemas.microsoft.com/office/powerpoint/2010/main" val="3425544224"/>
              </p:ext>
            </p:extLst>
          </p:nvPr>
        </p:nvGraphicFramePr>
        <p:xfrm>
          <a:off x="2031683" y="3454400"/>
          <a:ext cx="661987" cy="406400"/>
        </p:xfrm>
        <a:graphic>
          <a:graphicData uri="http://schemas.openxmlformats.org/presentationml/2006/ole">
            <mc:AlternateContent xmlns:mc="http://schemas.openxmlformats.org/markup-compatibility/2006">
              <mc:Choice xmlns:v="urn:schemas-microsoft-com:vml" Requires="v">
                <p:oleObj spid="_x0000_s134170" name="Equation" r:id="rId3" imgW="330120" imgH="203040" progId="Equation.DSMT4">
                  <p:embed/>
                </p:oleObj>
              </mc:Choice>
              <mc:Fallback>
                <p:oleObj name="Equation" r:id="rId3" imgW="330120" imgH="203040" progId="Equation.DSMT4">
                  <p:embed/>
                  <p:pic>
                    <p:nvPicPr>
                      <p:cNvPr id="0" name="Picture 2"/>
                      <p:cNvPicPr>
                        <a:picLocks noChangeAspect="1" noChangeArrowheads="1"/>
                      </p:cNvPicPr>
                      <p:nvPr/>
                    </p:nvPicPr>
                    <p:blipFill>
                      <a:blip r:embed="rId4"/>
                      <a:srcRect/>
                      <a:stretch>
                        <a:fillRect/>
                      </a:stretch>
                    </p:blipFill>
                    <p:spPr bwMode="auto">
                      <a:xfrm>
                        <a:off x="2031683" y="3454400"/>
                        <a:ext cx="661987"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2693670" y="3430171"/>
            <a:ext cx="2286000" cy="400110"/>
          </a:xfrm>
          <a:prstGeom prst="rect">
            <a:avLst/>
          </a:prstGeom>
          <a:noFill/>
        </p:spPr>
        <p:txBody>
          <a:bodyPr wrap="square" rtlCol="0">
            <a:spAutoFit/>
          </a:bodyPr>
          <a:lstStyle/>
          <a:p>
            <a:r>
              <a:rPr lang="en-US" sz="2000" dirty="0" smtClean="0"/>
              <a:t>are</a:t>
            </a:r>
            <a:r>
              <a:rPr lang="en-US" sz="2000" dirty="0" smtClean="0"/>
              <a:t> constants</a:t>
            </a:r>
            <a:endParaRPr lang="en-US" sz="2000" dirty="0"/>
          </a:p>
        </p:txBody>
      </p:sp>
      <p:sp>
        <p:nvSpPr>
          <p:cNvPr id="28" name="TextBox 27"/>
          <p:cNvSpPr txBox="1"/>
          <p:nvPr/>
        </p:nvSpPr>
        <p:spPr>
          <a:xfrm>
            <a:off x="426720" y="3426301"/>
            <a:ext cx="1828800" cy="400110"/>
          </a:xfrm>
          <a:prstGeom prst="rect">
            <a:avLst/>
          </a:prstGeom>
          <a:noFill/>
        </p:spPr>
        <p:txBody>
          <a:bodyPr wrap="square" rtlCol="0">
            <a:spAutoFit/>
          </a:bodyPr>
          <a:lstStyle/>
          <a:p>
            <a:r>
              <a:rPr lang="en-US" sz="2000" dirty="0" smtClean="0"/>
              <a:t>Constraints:</a:t>
            </a:r>
            <a:endParaRPr lang="en-US" sz="2000" dirty="0"/>
          </a:p>
        </p:txBody>
      </p:sp>
      <p:graphicFrame>
        <p:nvGraphicFramePr>
          <p:cNvPr id="29" name="Object 3"/>
          <p:cNvGraphicFramePr>
            <a:graphicFrameLocks noChangeAspect="1"/>
          </p:cNvGraphicFramePr>
          <p:nvPr>
            <p:extLst>
              <p:ext uri="{D42A27DB-BD31-4B8C-83A1-F6EECF244321}">
                <p14:modId xmlns:p14="http://schemas.microsoft.com/office/powerpoint/2010/main" val="4224581787"/>
              </p:ext>
            </p:extLst>
          </p:nvPr>
        </p:nvGraphicFramePr>
        <p:xfrm>
          <a:off x="1864043" y="3933091"/>
          <a:ext cx="1781175" cy="457200"/>
        </p:xfrm>
        <a:graphic>
          <a:graphicData uri="http://schemas.openxmlformats.org/presentationml/2006/ole">
            <mc:AlternateContent xmlns:mc="http://schemas.openxmlformats.org/markup-compatibility/2006">
              <mc:Choice xmlns:v="urn:schemas-microsoft-com:vml" Requires="v">
                <p:oleObj spid="_x0000_s134171" name="Equation" r:id="rId5" imgW="888840" imgH="228600" progId="Equation.DSMT4">
                  <p:embed/>
                </p:oleObj>
              </mc:Choice>
              <mc:Fallback>
                <p:oleObj name="Equation" r:id="rId5" imgW="888840" imgH="2286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4043" y="3933091"/>
                        <a:ext cx="1781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3642043" y="3933091"/>
            <a:ext cx="2286000" cy="400110"/>
          </a:xfrm>
          <a:prstGeom prst="rect">
            <a:avLst/>
          </a:prstGeom>
          <a:noFill/>
        </p:spPr>
        <p:txBody>
          <a:bodyPr wrap="square" rtlCol="0">
            <a:spAutoFit/>
          </a:bodyPr>
          <a:lstStyle/>
          <a:p>
            <a:r>
              <a:rPr lang="en-US" sz="2000" dirty="0" smtClean="0"/>
              <a:t>is a constant</a:t>
            </a:r>
            <a:endParaRPr lang="en-US" sz="2000" dirty="0"/>
          </a:p>
        </p:txBody>
      </p:sp>
      <p:graphicFrame>
        <p:nvGraphicFramePr>
          <p:cNvPr id="31" name="Object 4"/>
          <p:cNvGraphicFramePr>
            <a:graphicFrameLocks noChangeAspect="1"/>
          </p:cNvGraphicFramePr>
          <p:nvPr>
            <p:extLst>
              <p:ext uri="{D42A27DB-BD31-4B8C-83A1-F6EECF244321}">
                <p14:modId xmlns:p14="http://schemas.microsoft.com/office/powerpoint/2010/main" val="2945937793"/>
              </p:ext>
            </p:extLst>
          </p:nvPr>
        </p:nvGraphicFramePr>
        <p:xfrm>
          <a:off x="5379403" y="3994051"/>
          <a:ext cx="382588" cy="304800"/>
        </p:xfrm>
        <a:graphic>
          <a:graphicData uri="http://schemas.openxmlformats.org/presentationml/2006/ole">
            <mc:AlternateContent xmlns:mc="http://schemas.openxmlformats.org/markup-compatibility/2006">
              <mc:Choice xmlns:v="urn:schemas-microsoft-com:vml" Requires="v">
                <p:oleObj spid="_x0000_s134172" name="Equation" r:id="rId7" imgW="190440" imgH="152280" progId="Equation.DSMT4">
                  <p:embed/>
                </p:oleObj>
              </mc:Choice>
              <mc:Fallback>
                <p:oleObj name="Equation" r:id="rId7" imgW="190440" imgH="1522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9403" y="3994051"/>
                        <a:ext cx="3825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5"/>
          <p:cNvGraphicFramePr>
            <a:graphicFrameLocks noChangeAspect="1"/>
          </p:cNvGraphicFramePr>
          <p:nvPr>
            <p:extLst>
              <p:ext uri="{D42A27DB-BD31-4B8C-83A1-F6EECF244321}">
                <p14:modId xmlns:p14="http://schemas.microsoft.com/office/powerpoint/2010/main" val="1557942303"/>
              </p:ext>
            </p:extLst>
          </p:nvPr>
        </p:nvGraphicFramePr>
        <p:xfrm>
          <a:off x="5872163" y="3917216"/>
          <a:ext cx="1500187" cy="457200"/>
        </p:xfrm>
        <a:graphic>
          <a:graphicData uri="http://schemas.openxmlformats.org/presentationml/2006/ole">
            <mc:AlternateContent xmlns:mc="http://schemas.openxmlformats.org/markup-compatibility/2006">
              <mc:Choice xmlns:v="urn:schemas-microsoft-com:vml" Requires="v">
                <p:oleObj spid="_x0000_s134173" name="Equation" r:id="rId9" imgW="749160" imgH="228600" progId="Equation.DSMT4">
                  <p:embed/>
                </p:oleObj>
              </mc:Choice>
              <mc:Fallback>
                <p:oleObj name="Equation" r:id="rId9" imgW="749160" imgH="2286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2163" y="3917216"/>
                        <a:ext cx="150018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4152" name="Object 8"/>
          <p:cNvGraphicFramePr>
            <a:graphicFrameLocks noChangeAspect="1"/>
          </p:cNvGraphicFramePr>
          <p:nvPr>
            <p:extLst>
              <p:ext uri="{D42A27DB-BD31-4B8C-83A1-F6EECF244321}">
                <p14:modId xmlns:p14="http://schemas.microsoft.com/office/powerpoint/2010/main" val="1210945330"/>
              </p:ext>
            </p:extLst>
          </p:nvPr>
        </p:nvGraphicFramePr>
        <p:xfrm>
          <a:off x="3854450" y="4449763"/>
          <a:ext cx="3994150" cy="1377950"/>
        </p:xfrm>
        <a:graphic>
          <a:graphicData uri="http://schemas.openxmlformats.org/presentationml/2006/ole">
            <mc:AlternateContent xmlns:mc="http://schemas.openxmlformats.org/markup-compatibility/2006">
              <mc:Choice xmlns:v="urn:schemas-microsoft-com:vml" Requires="v">
                <p:oleObj spid="_x0000_s134174" name="Equation" r:id="rId11" imgW="2057400" imgH="711000" progId="Equation.DSMT4">
                  <p:embed/>
                </p:oleObj>
              </mc:Choice>
              <mc:Fallback>
                <p:oleObj name="Equation" r:id="rId11" imgW="2057400" imgH="711000" progId="Equation.DSMT4">
                  <p:embed/>
                  <p:pic>
                    <p:nvPicPr>
                      <p:cNvPr id="0" name="Picture 8"/>
                      <p:cNvPicPr>
                        <a:picLocks noChangeAspect="1" noChangeArrowheads="1"/>
                      </p:cNvPicPr>
                      <p:nvPr/>
                    </p:nvPicPr>
                    <p:blipFill>
                      <a:blip r:embed="rId12"/>
                      <a:srcRect/>
                      <a:stretch>
                        <a:fillRect/>
                      </a:stretch>
                    </p:blipFill>
                    <p:spPr bwMode="auto">
                      <a:xfrm>
                        <a:off x="3854450" y="4449763"/>
                        <a:ext cx="3994150" cy="1377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nvGraphicFramePr>
        <p:xfrm>
          <a:off x="518160" y="5987316"/>
          <a:ext cx="382588" cy="304800"/>
        </p:xfrm>
        <a:graphic>
          <a:graphicData uri="http://schemas.openxmlformats.org/presentationml/2006/ole">
            <mc:AlternateContent xmlns:mc="http://schemas.openxmlformats.org/markup-compatibility/2006">
              <mc:Choice xmlns:v="urn:schemas-microsoft-com:vml" Requires="v">
                <p:oleObj spid="_x0000_s134175" name="Equation" r:id="rId13" imgW="190440" imgH="152280" progId="Equation.DSMT4">
                  <p:embed/>
                </p:oleObj>
              </mc:Choice>
              <mc:Fallback>
                <p:oleObj name="Equation" r:id="rId13" imgW="190440" imgH="15228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 y="5987316"/>
                        <a:ext cx="3825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6"/>
          <p:cNvGraphicFramePr>
            <a:graphicFrameLocks noChangeAspect="1"/>
          </p:cNvGraphicFramePr>
          <p:nvPr>
            <p:extLst>
              <p:ext uri="{D42A27DB-BD31-4B8C-83A1-F6EECF244321}">
                <p14:modId xmlns:p14="http://schemas.microsoft.com/office/powerpoint/2010/main" val="4108240022"/>
              </p:ext>
            </p:extLst>
          </p:nvPr>
        </p:nvGraphicFramePr>
        <p:xfrm>
          <a:off x="990600" y="5913974"/>
          <a:ext cx="936625" cy="444500"/>
        </p:xfrm>
        <a:graphic>
          <a:graphicData uri="http://schemas.openxmlformats.org/presentationml/2006/ole">
            <mc:AlternateContent xmlns:mc="http://schemas.openxmlformats.org/markup-compatibility/2006">
              <mc:Choice xmlns:v="urn:schemas-microsoft-com:vml" Requires="v">
                <p:oleObj spid="_x0000_s134176" name="Equation" r:id="rId14" imgW="482400" imgH="228600" progId="Equation.DSMT4">
                  <p:embed/>
                </p:oleObj>
              </mc:Choice>
              <mc:Fallback>
                <p:oleObj name="Equation" r:id="rId14" imgW="482400" imgH="22860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0600" y="5913974"/>
                        <a:ext cx="936625"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1997392" y="5923181"/>
            <a:ext cx="2590800" cy="400110"/>
          </a:xfrm>
          <a:prstGeom prst="rect">
            <a:avLst/>
          </a:prstGeom>
          <a:noFill/>
        </p:spPr>
        <p:txBody>
          <a:bodyPr wrap="square" rtlCol="0">
            <a:spAutoFit/>
          </a:bodyPr>
          <a:lstStyle/>
          <a:p>
            <a:r>
              <a:rPr lang="en-US" sz="2000" dirty="0" smtClean="0"/>
              <a:t>chemical equilibrium</a:t>
            </a:r>
            <a:endParaRPr lang="en-US" sz="2000" dirty="0"/>
          </a:p>
        </p:txBody>
      </p:sp>
      <p:sp>
        <p:nvSpPr>
          <p:cNvPr id="33" name="TextBox 32"/>
          <p:cNvSpPr txBox="1"/>
          <p:nvPr/>
        </p:nvSpPr>
        <p:spPr>
          <a:xfrm>
            <a:off x="419099" y="4695765"/>
            <a:ext cx="3543301" cy="400110"/>
          </a:xfrm>
          <a:prstGeom prst="rect">
            <a:avLst/>
          </a:prstGeom>
          <a:noFill/>
        </p:spPr>
        <p:txBody>
          <a:bodyPr wrap="square" rtlCol="0">
            <a:spAutoFit/>
          </a:bodyPr>
          <a:lstStyle/>
          <a:p>
            <a:r>
              <a:rPr lang="en-US" sz="2000" dirty="0" smtClean="0"/>
              <a:t>Gibbs potentia</a:t>
            </a:r>
            <a:r>
              <a:rPr lang="en-US" sz="2000" dirty="0" smtClean="0"/>
              <a:t>l minimization:</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sz="3200" dirty="0" smtClean="0"/>
              <a:t>Coupled equilibrium</a:t>
            </a:r>
            <a:endParaRPr lang="en-US" sz="3200" dirty="0"/>
          </a:p>
        </p:txBody>
      </p:sp>
      <p:sp>
        <p:nvSpPr>
          <p:cNvPr id="4" name="Rectangle 3"/>
          <p:cNvSpPr/>
          <p:nvPr/>
        </p:nvSpPr>
        <p:spPr bwMode="auto">
          <a:xfrm>
            <a:off x="5410200" y="807720"/>
            <a:ext cx="1524000" cy="1219200"/>
          </a:xfrm>
          <a:prstGeom prst="rect">
            <a:avLst/>
          </a:prstGeom>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Rectangle 4"/>
          <p:cNvSpPr/>
          <p:nvPr/>
        </p:nvSpPr>
        <p:spPr bwMode="auto">
          <a:xfrm>
            <a:off x="6934200" y="807720"/>
            <a:ext cx="1524000" cy="1219200"/>
          </a:xfrm>
          <a:prstGeom prst="rect">
            <a:avLst/>
          </a:prstGeom>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5791200" y="1036320"/>
            <a:ext cx="201168" cy="201168"/>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p:txBody>
      </p:sp>
      <p:sp>
        <p:nvSpPr>
          <p:cNvPr id="7" name="Oval 6"/>
          <p:cNvSpPr/>
          <p:nvPr/>
        </p:nvSpPr>
        <p:spPr bwMode="auto">
          <a:xfrm>
            <a:off x="5943600" y="1444752"/>
            <a:ext cx="201168" cy="201168"/>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p:txBody>
      </p:sp>
      <p:sp>
        <p:nvSpPr>
          <p:cNvPr id="8" name="Oval 7"/>
          <p:cNvSpPr/>
          <p:nvPr/>
        </p:nvSpPr>
        <p:spPr bwMode="auto">
          <a:xfrm>
            <a:off x="6352032" y="1188720"/>
            <a:ext cx="201168" cy="201168"/>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p:txBody>
      </p:sp>
      <p:sp>
        <p:nvSpPr>
          <p:cNvPr id="9" name="Oval 8"/>
          <p:cNvSpPr/>
          <p:nvPr/>
        </p:nvSpPr>
        <p:spPr bwMode="auto">
          <a:xfrm>
            <a:off x="7190232" y="1341120"/>
            <a:ext cx="201168" cy="201168"/>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p:txBody>
      </p:sp>
      <p:sp>
        <p:nvSpPr>
          <p:cNvPr id="10" name="Oval 9"/>
          <p:cNvSpPr/>
          <p:nvPr/>
        </p:nvSpPr>
        <p:spPr bwMode="auto">
          <a:xfrm>
            <a:off x="7342632" y="960120"/>
            <a:ext cx="201168" cy="201168"/>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p:txBody>
      </p:sp>
      <p:sp>
        <p:nvSpPr>
          <p:cNvPr id="11" name="Oval 10"/>
          <p:cNvSpPr/>
          <p:nvPr/>
        </p:nvSpPr>
        <p:spPr bwMode="auto">
          <a:xfrm>
            <a:off x="7799832" y="1520952"/>
            <a:ext cx="201168" cy="201168"/>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p:txBody>
      </p:sp>
      <p:sp>
        <p:nvSpPr>
          <p:cNvPr id="12" name="Oval 11"/>
          <p:cNvSpPr/>
          <p:nvPr/>
        </p:nvSpPr>
        <p:spPr bwMode="auto">
          <a:xfrm>
            <a:off x="8104632" y="1112520"/>
            <a:ext cx="201168" cy="201168"/>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p:txBody>
      </p:sp>
      <p:sp>
        <p:nvSpPr>
          <p:cNvPr id="13" name="Oval 12"/>
          <p:cNvSpPr/>
          <p:nvPr/>
        </p:nvSpPr>
        <p:spPr bwMode="auto">
          <a:xfrm>
            <a:off x="7391400" y="1673352"/>
            <a:ext cx="201168" cy="201168"/>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p>
        </p:txBody>
      </p:sp>
      <p:cxnSp>
        <p:nvCxnSpPr>
          <p:cNvPr id="15" name="Straight Connector 14"/>
          <p:cNvCxnSpPr>
            <a:stCxn id="4" idx="2"/>
          </p:cNvCxnSpPr>
          <p:nvPr/>
        </p:nvCxnSpPr>
        <p:spPr bwMode="auto">
          <a:xfrm>
            <a:off x="6172200" y="2026920"/>
            <a:ext cx="0" cy="533400"/>
          </a:xfrm>
          <a:prstGeom prst="line">
            <a:avLst/>
          </a:prstGeom>
          <a:solidFill>
            <a:schemeClr val="accent1"/>
          </a:solidFill>
          <a:ln w="34925" cap="flat" cmpd="sng" algn="ctr">
            <a:solidFill>
              <a:schemeClr val="tx1"/>
            </a:solidFill>
            <a:prstDash val="solid"/>
            <a:round/>
            <a:headEnd type="none" w="med" len="med"/>
            <a:tailEnd type="none" w="med" len="med"/>
          </a:ln>
          <a:effectLst/>
        </p:spPr>
      </p:cxnSp>
      <p:cxnSp>
        <p:nvCxnSpPr>
          <p:cNvPr id="16" name="Straight Connector 15"/>
          <p:cNvCxnSpPr>
            <a:stCxn id="5" idx="2"/>
          </p:cNvCxnSpPr>
          <p:nvPr/>
        </p:nvCxnSpPr>
        <p:spPr bwMode="auto">
          <a:xfrm>
            <a:off x="7696200" y="2026920"/>
            <a:ext cx="0" cy="533400"/>
          </a:xfrm>
          <a:prstGeom prst="line">
            <a:avLst/>
          </a:prstGeom>
          <a:solidFill>
            <a:schemeClr val="accent1"/>
          </a:solidFill>
          <a:ln w="349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172200" y="2560320"/>
            <a:ext cx="292608" cy="0"/>
          </a:xfrm>
          <a:prstGeom prst="line">
            <a:avLst/>
          </a:prstGeom>
          <a:solidFill>
            <a:schemeClr val="accent1"/>
          </a:solidFill>
          <a:ln w="349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7403592" y="2560320"/>
            <a:ext cx="292608" cy="0"/>
          </a:xfrm>
          <a:prstGeom prst="line">
            <a:avLst/>
          </a:prstGeom>
          <a:solidFill>
            <a:schemeClr val="accent1"/>
          </a:solidFill>
          <a:ln w="34925" cap="flat" cmpd="sng" algn="ctr">
            <a:solidFill>
              <a:schemeClr val="tx1"/>
            </a:solidFill>
            <a:prstDash val="solid"/>
            <a:round/>
            <a:headEnd type="none" w="med" len="med"/>
            <a:tailEnd type="none" w="med" len="med"/>
          </a:ln>
          <a:effectLst/>
        </p:spPr>
      </p:cxnSp>
      <p:sp>
        <p:nvSpPr>
          <p:cNvPr id="22" name="Oval 21"/>
          <p:cNvSpPr/>
          <p:nvPr/>
        </p:nvSpPr>
        <p:spPr bwMode="auto">
          <a:xfrm>
            <a:off x="6477000" y="2484120"/>
            <a:ext cx="152400" cy="1524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7239000" y="2484120"/>
            <a:ext cx="152400" cy="1524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6629400" y="2346960"/>
            <a:ext cx="598369" cy="400110"/>
          </a:xfrm>
          <a:prstGeom prst="rect">
            <a:avLst/>
          </a:prstGeom>
          <a:noFill/>
        </p:spPr>
        <p:txBody>
          <a:bodyPr wrap="none" rtlCol="0">
            <a:spAutoFit/>
          </a:bodyPr>
          <a:lstStyle/>
          <a:p>
            <a:r>
              <a:rPr lang="en-US" altLang="zh-CN" sz="2000" b="1" i="1" dirty="0" err="1" smtClean="0">
                <a:latin typeface="Symbol" pitchFamily="18" charset="2"/>
              </a:rPr>
              <a:t>D</a:t>
            </a:r>
            <a:r>
              <a:rPr lang="en-US" altLang="zh-CN" sz="2000" b="1" i="1" dirty="0" err="1" smtClean="0"/>
              <a:t>V</a:t>
            </a:r>
            <a:r>
              <a:rPr lang="en-US" altLang="zh-CN" sz="2000" b="1" i="1" baseline="-25000" dirty="0" err="1" smtClean="0"/>
              <a:t>e</a:t>
            </a:r>
            <a:endParaRPr lang="en-US" sz="2000" b="1" i="1" dirty="0"/>
          </a:p>
        </p:txBody>
      </p:sp>
      <p:sp>
        <p:nvSpPr>
          <p:cNvPr id="25" name="TextBox 24"/>
          <p:cNvSpPr txBox="1"/>
          <p:nvPr/>
        </p:nvSpPr>
        <p:spPr>
          <a:xfrm>
            <a:off x="502920" y="1417320"/>
            <a:ext cx="4602480" cy="1477328"/>
          </a:xfrm>
          <a:prstGeom prst="rect">
            <a:avLst/>
          </a:prstGeom>
          <a:noFill/>
        </p:spPr>
        <p:txBody>
          <a:bodyPr wrap="square" rtlCol="0">
            <a:spAutoFit/>
          </a:bodyPr>
          <a:lstStyle/>
          <a:p>
            <a:r>
              <a:rPr lang="en-US" dirty="0" smtClean="0"/>
              <a:t>A box of an electrically conductive solution containing a positively charged ion (</a:t>
            </a:r>
            <a:r>
              <a:rPr lang="en-US" i="1" dirty="0" smtClean="0"/>
              <a:t>+</a:t>
            </a:r>
            <a:r>
              <a:rPr lang="en-US" i="1" dirty="0" err="1" smtClean="0"/>
              <a:t>Ze</a:t>
            </a:r>
            <a:r>
              <a:rPr lang="en-US" dirty="0" smtClean="0"/>
              <a:t>) species is separated into two parts by an impermeable, electrically insulating internal partition. A voltage</a:t>
            </a:r>
            <a:r>
              <a:rPr lang="en-US" i="1" dirty="0" smtClean="0">
                <a:solidFill>
                  <a:prstClr val="black"/>
                </a:solidFill>
                <a:latin typeface="Symbol" pitchFamily="18" charset="2"/>
              </a:rPr>
              <a:t> D</a:t>
            </a:r>
            <a:r>
              <a:rPr lang="en-US" i="1" dirty="0" smtClean="0">
                <a:solidFill>
                  <a:prstClr val="black"/>
                </a:solidFill>
              </a:rPr>
              <a:t>V</a:t>
            </a:r>
            <a:r>
              <a:rPr lang="en-US" dirty="0" smtClean="0">
                <a:solidFill>
                  <a:prstClr val="black"/>
                </a:solidFill>
              </a:rPr>
              <a:t> is applied across</a:t>
            </a:r>
            <a:endParaRPr lang="en-US" dirty="0"/>
          </a:p>
        </p:txBody>
      </p:sp>
      <p:sp>
        <p:nvSpPr>
          <p:cNvPr id="26" name="Rectangle 25"/>
          <p:cNvSpPr/>
          <p:nvPr/>
        </p:nvSpPr>
        <p:spPr bwMode="auto">
          <a:xfrm>
            <a:off x="6858000" y="807720"/>
            <a:ext cx="152400" cy="1219200"/>
          </a:xfrm>
          <a:prstGeom prst="rect">
            <a:avLst/>
          </a:prstGeom>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5410200" y="777240"/>
            <a:ext cx="3048000" cy="1249680"/>
          </a:xfrm>
          <a:prstGeom prst="rect">
            <a:avLst/>
          </a:prstGeom>
          <a:noFill/>
          <a:ln w="63500">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6371878" y="2103120"/>
            <a:ext cx="364202" cy="461665"/>
          </a:xfrm>
          <a:prstGeom prst="rect">
            <a:avLst/>
          </a:prstGeom>
          <a:noFill/>
        </p:spPr>
        <p:txBody>
          <a:bodyPr wrap="none" rtlCol="0">
            <a:spAutoFit/>
          </a:bodyPr>
          <a:lstStyle/>
          <a:p>
            <a:r>
              <a:rPr lang="en-US" sz="2400" b="1" dirty="0" smtClean="0"/>
              <a:t>+</a:t>
            </a:r>
            <a:endParaRPr lang="en-US" sz="2400" b="1" dirty="0"/>
          </a:p>
        </p:txBody>
      </p:sp>
      <p:sp>
        <p:nvSpPr>
          <p:cNvPr id="29" name="TextBox 28"/>
          <p:cNvSpPr txBox="1"/>
          <p:nvPr/>
        </p:nvSpPr>
        <p:spPr>
          <a:xfrm>
            <a:off x="7162800" y="2068175"/>
            <a:ext cx="287258" cy="461665"/>
          </a:xfrm>
          <a:prstGeom prst="rect">
            <a:avLst/>
          </a:prstGeom>
          <a:noFill/>
        </p:spPr>
        <p:txBody>
          <a:bodyPr wrap="none" rtlCol="0">
            <a:spAutoFit/>
          </a:bodyPr>
          <a:lstStyle/>
          <a:p>
            <a:r>
              <a:rPr lang="en-US" sz="2400" b="1" dirty="0" smtClean="0"/>
              <a:t>-</a:t>
            </a:r>
            <a:endParaRPr lang="en-US" sz="2400" b="1" dirty="0"/>
          </a:p>
        </p:txBody>
      </p:sp>
      <p:sp>
        <p:nvSpPr>
          <p:cNvPr id="30" name="Rectangle 29"/>
          <p:cNvSpPr/>
          <p:nvPr/>
        </p:nvSpPr>
        <p:spPr>
          <a:xfrm>
            <a:off x="502920" y="2804160"/>
            <a:ext cx="8107680" cy="923330"/>
          </a:xfrm>
          <a:prstGeom prst="rect">
            <a:avLst/>
          </a:prstGeom>
        </p:spPr>
        <p:txBody>
          <a:bodyPr wrap="square">
            <a:spAutoFit/>
          </a:bodyPr>
          <a:lstStyle/>
          <a:p>
            <a:pPr lvl="0"/>
            <a:r>
              <a:rPr lang="en-US" dirty="0" smtClean="0">
                <a:solidFill>
                  <a:prstClr val="black"/>
                </a:solidFill>
              </a:rPr>
              <a:t>the two parts. If the partition becomes permeable to the ion but still remains insulating, what is the equilibrium condition with respect to the ion (assuming constant temperature and pressure)?</a:t>
            </a:r>
            <a:endParaRPr lang="en-US" dirty="0">
              <a:solidFill>
                <a:prstClr val="black"/>
              </a:solidFill>
            </a:endParaRPr>
          </a:p>
        </p:txBody>
      </p:sp>
      <p:graphicFrame>
        <p:nvGraphicFramePr>
          <p:cNvPr id="31" name="Object 30"/>
          <p:cNvGraphicFramePr>
            <a:graphicFrameLocks noChangeAspect="1"/>
          </p:cNvGraphicFramePr>
          <p:nvPr/>
        </p:nvGraphicFramePr>
        <p:xfrm>
          <a:off x="2992120" y="3825240"/>
          <a:ext cx="3835400" cy="366310"/>
        </p:xfrm>
        <a:graphic>
          <a:graphicData uri="http://schemas.openxmlformats.org/presentationml/2006/ole">
            <mc:AlternateContent xmlns:mc="http://schemas.openxmlformats.org/markup-compatibility/2006">
              <mc:Choice xmlns:v="urn:schemas-microsoft-com:vml" Requires="v">
                <p:oleObj spid="_x0000_s143386" name="Equation" r:id="rId3" imgW="1930320" imgH="203040" progId="Equation.DSMT4">
                  <p:embed/>
                </p:oleObj>
              </mc:Choice>
              <mc:Fallback>
                <p:oleObj name="Equation" r:id="rId3" imgW="193032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120" y="3825240"/>
                        <a:ext cx="3835400" cy="366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502920" y="3810000"/>
            <a:ext cx="2544286" cy="369332"/>
          </a:xfrm>
          <a:prstGeom prst="rect">
            <a:avLst/>
          </a:prstGeom>
          <a:noFill/>
        </p:spPr>
        <p:txBody>
          <a:bodyPr wrap="none" rtlCol="0">
            <a:spAutoFit/>
          </a:bodyPr>
          <a:lstStyle/>
          <a:p>
            <a:r>
              <a:rPr lang="en-US" dirty="0" smtClean="0"/>
              <a:t>Fundamental equation:</a:t>
            </a:r>
            <a:endParaRPr lang="en-US" dirty="0"/>
          </a:p>
        </p:txBody>
      </p:sp>
      <p:graphicFrame>
        <p:nvGraphicFramePr>
          <p:cNvPr id="143363" name="Object 3"/>
          <p:cNvGraphicFramePr>
            <a:graphicFrameLocks noChangeAspect="1"/>
          </p:cNvGraphicFramePr>
          <p:nvPr/>
        </p:nvGraphicFramePr>
        <p:xfrm>
          <a:off x="563562" y="4219575"/>
          <a:ext cx="6904037" cy="1350963"/>
        </p:xfrm>
        <a:graphic>
          <a:graphicData uri="http://schemas.openxmlformats.org/presentationml/2006/ole">
            <mc:AlternateContent xmlns:mc="http://schemas.openxmlformats.org/markup-compatibility/2006">
              <mc:Choice xmlns:v="urn:schemas-microsoft-com:vml" Requires="v">
                <p:oleObj spid="_x0000_s143387" name="Equation" r:id="rId5" imgW="3682800" imgH="736560" progId="Equation.DSMT4">
                  <p:embed/>
                </p:oleObj>
              </mc:Choice>
              <mc:Fallback>
                <p:oleObj name="Equation" r:id="rId5" imgW="3682800" imgH="736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562" y="4219575"/>
                        <a:ext cx="6904037" cy="1350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p:cNvGraphicFramePr>
            <a:graphicFrameLocks noChangeAspect="1"/>
          </p:cNvGraphicFramePr>
          <p:nvPr/>
        </p:nvGraphicFramePr>
        <p:xfrm>
          <a:off x="1905000" y="5623560"/>
          <a:ext cx="1511618" cy="418670"/>
        </p:xfrm>
        <a:graphic>
          <a:graphicData uri="http://schemas.openxmlformats.org/presentationml/2006/ole">
            <mc:AlternateContent xmlns:mc="http://schemas.openxmlformats.org/markup-compatibility/2006">
              <mc:Choice xmlns:v="urn:schemas-microsoft-com:vml" Requires="v">
                <p:oleObj spid="_x0000_s143388" name="Equation" r:id="rId7" imgW="749160" imgH="228600" progId="Equation.DSMT4">
                  <p:embed/>
                </p:oleObj>
              </mc:Choice>
              <mc:Fallback>
                <p:oleObj name="Equation" r:id="rId7" imgW="74916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5623560"/>
                        <a:ext cx="1511618" cy="418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487680" y="5638800"/>
            <a:ext cx="1415772" cy="369332"/>
          </a:xfrm>
          <a:prstGeom prst="rect">
            <a:avLst/>
          </a:prstGeom>
          <a:noFill/>
        </p:spPr>
        <p:txBody>
          <a:bodyPr wrap="none" rtlCol="0">
            <a:spAutoFit/>
          </a:bodyPr>
          <a:lstStyle/>
          <a:p>
            <a:r>
              <a:rPr lang="en-US" dirty="0" smtClean="0"/>
              <a:t>Constraints:</a:t>
            </a:r>
            <a:endParaRPr lang="en-US" dirty="0"/>
          </a:p>
        </p:txBody>
      </p:sp>
      <p:graphicFrame>
        <p:nvGraphicFramePr>
          <p:cNvPr id="143365" name="Object 5"/>
          <p:cNvGraphicFramePr>
            <a:graphicFrameLocks noChangeAspect="1"/>
          </p:cNvGraphicFramePr>
          <p:nvPr/>
        </p:nvGraphicFramePr>
        <p:xfrm>
          <a:off x="3703320" y="5623560"/>
          <a:ext cx="1390272" cy="420624"/>
        </p:xfrm>
        <a:graphic>
          <a:graphicData uri="http://schemas.openxmlformats.org/presentationml/2006/ole">
            <mc:AlternateContent xmlns:mc="http://schemas.openxmlformats.org/markup-compatibility/2006">
              <mc:Choice xmlns:v="urn:schemas-microsoft-com:vml" Requires="v">
                <p:oleObj spid="_x0000_s143389" name="Equation" r:id="rId9" imgW="685800" imgH="228600" progId="Equation.DSMT4">
                  <p:embed/>
                </p:oleObj>
              </mc:Choice>
              <mc:Fallback>
                <p:oleObj name="Equation" r:id="rId9" imgW="68580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3320" y="5623560"/>
                        <a:ext cx="1390272" cy="420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66" name="Object 6"/>
          <p:cNvGraphicFramePr>
            <a:graphicFrameLocks noChangeAspect="1"/>
          </p:cNvGraphicFramePr>
          <p:nvPr/>
        </p:nvGraphicFramePr>
        <p:xfrm>
          <a:off x="5418455" y="5622925"/>
          <a:ext cx="1698625" cy="420688"/>
        </p:xfrm>
        <a:graphic>
          <a:graphicData uri="http://schemas.openxmlformats.org/presentationml/2006/ole">
            <mc:AlternateContent xmlns:mc="http://schemas.openxmlformats.org/markup-compatibility/2006">
              <mc:Choice xmlns:v="urn:schemas-microsoft-com:vml" Requires="v">
                <p:oleObj spid="_x0000_s143390" name="Equation" r:id="rId11" imgW="838080" imgH="228600" progId="Equation.DSMT4">
                  <p:embed/>
                </p:oleObj>
              </mc:Choice>
              <mc:Fallback>
                <p:oleObj name="Equation" r:id="rId11" imgW="83808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8455" y="5622925"/>
                        <a:ext cx="1698625"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67" name="Object 7"/>
          <p:cNvGraphicFramePr>
            <a:graphicFrameLocks noChangeAspect="1"/>
          </p:cNvGraphicFramePr>
          <p:nvPr/>
        </p:nvGraphicFramePr>
        <p:xfrm>
          <a:off x="542290" y="6111875"/>
          <a:ext cx="3382963" cy="420688"/>
        </p:xfrm>
        <a:graphic>
          <a:graphicData uri="http://schemas.openxmlformats.org/presentationml/2006/ole">
            <mc:AlternateContent xmlns:mc="http://schemas.openxmlformats.org/markup-compatibility/2006">
              <mc:Choice xmlns:v="urn:schemas-microsoft-com:vml" Requires="v">
                <p:oleObj spid="_x0000_s143391" name="Equation" r:id="rId13" imgW="1841400" imgH="228600" progId="Equation.DSMT4">
                  <p:embed/>
                </p:oleObj>
              </mc:Choice>
              <mc:Fallback>
                <p:oleObj name="Equation" r:id="rId13" imgW="1841400" imgH="228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2290" y="6111875"/>
                        <a:ext cx="3382963"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68" name="Object 8"/>
          <p:cNvGraphicFramePr>
            <a:graphicFrameLocks noChangeAspect="1"/>
          </p:cNvGraphicFramePr>
          <p:nvPr/>
        </p:nvGraphicFramePr>
        <p:xfrm>
          <a:off x="4100830" y="6165850"/>
          <a:ext cx="349250" cy="280988"/>
        </p:xfrm>
        <a:graphic>
          <a:graphicData uri="http://schemas.openxmlformats.org/presentationml/2006/ole">
            <mc:AlternateContent xmlns:mc="http://schemas.openxmlformats.org/markup-compatibility/2006">
              <mc:Choice xmlns:v="urn:schemas-microsoft-com:vml" Requires="v">
                <p:oleObj spid="_x0000_s143392" name="Equation" r:id="rId15" imgW="190440" imgH="152280" progId="Equation.DSMT4">
                  <p:embed/>
                </p:oleObj>
              </mc:Choice>
              <mc:Fallback>
                <p:oleObj name="Equation" r:id="rId15" imgW="190440" imgH="1522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00830" y="6165850"/>
                        <a:ext cx="349250" cy="28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69" name="Object 9"/>
          <p:cNvGraphicFramePr>
            <a:graphicFrameLocks noChangeAspect="1"/>
          </p:cNvGraphicFramePr>
          <p:nvPr/>
        </p:nvGraphicFramePr>
        <p:xfrm>
          <a:off x="4555807" y="6091238"/>
          <a:ext cx="2728913" cy="442912"/>
        </p:xfrm>
        <a:graphic>
          <a:graphicData uri="http://schemas.openxmlformats.org/presentationml/2006/ole">
            <mc:AlternateContent xmlns:mc="http://schemas.openxmlformats.org/markup-compatibility/2006">
              <mc:Choice xmlns:v="urn:schemas-microsoft-com:vml" Requires="v">
                <p:oleObj spid="_x0000_s143393" name="Equation" r:id="rId17" imgW="1485720" imgH="241200" progId="Equation.DSMT4">
                  <p:embed/>
                </p:oleObj>
              </mc:Choice>
              <mc:Fallback>
                <p:oleObj name="Equation" r:id="rId17" imgW="1485720" imgH="2412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55807" y="6091238"/>
                        <a:ext cx="2728913"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457200"/>
            <a:ext cx="8229600" cy="1143000"/>
          </a:xfrm>
        </p:spPr>
        <p:txBody>
          <a:bodyPr/>
          <a:lstStyle/>
          <a:p>
            <a:r>
              <a:rPr lang="en-US" dirty="0" smtClean="0"/>
              <a:t>Electrochemical potential</a:t>
            </a:r>
            <a:endParaRPr lang="en-US" dirty="0"/>
          </a:p>
        </p:txBody>
      </p:sp>
      <p:sp>
        <p:nvSpPr>
          <p:cNvPr id="3" name="Content Placeholder 2"/>
          <p:cNvSpPr>
            <a:spLocks noGrp="1"/>
          </p:cNvSpPr>
          <p:nvPr>
            <p:ph idx="1"/>
          </p:nvPr>
        </p:nvSpPr>
        <p:spPr>
          <a:xfrm>
            <a:off x="518160" y="1524000"/>
            <a:ext cx="8229600" cy="1066800"/>
          </a:xfrm>
        </p:spPr>
        <p:txBody>
          <a:bodyPr/>
          <a:lstStyle/>
          <a:p>
            <a:pPr marL="0" indent="0">
              <a:buNone/>
            </a:pPr>
            <a:r>
              <a:rPr lang="en-US" sz="2800" dirty="0" smtClean="0"/>
              <a:t>Describes the equilibrium condition of charged chemical species (ions, electrons)</a:t>
            </a:r>
            <a:endParaRPr lang="en-US" sz="2800" dirty="0"/>
          </a:p>
        </p:txBody>
      </p:sp>
      <p:graphicFrame>
        <p:nvGraphicFramePr>
          <p:cNvPr id="144386" name="Object 2"/>
          <p:cNvGraphicFramePr>
            <a:graphicFrameLocks noChangeAspect="1"/>
          </p:cNvGraphicFramePr>
          <p:nvPr/>
        </p:nvGraphicFramePr>
        <p:xfrm>
          <a:off x="6541453" y="2485390"/>
          <a:ext cx="1871662" cy="577850"/>
        </p:xfrm>
        <a:graphic>
          <a:graphicData uri="http://schemas.openxmlformats.org/presentationml/2006/ole">
            <mc:AlternateContent xmlns:mc="http://schemas.openxmlformats.org/markup-compatibility/2006">
              <mc:Choice xmlns:v="urn:schemas-microsoft-com:vml" Requires="v">
                <p:oleObj spid="_x0000_s144392" name="Equation" r:id="rId4" imgW="825480" imgH="253800" progId="Equation.DSMT4">
                  <p:embed/>
                </p:oleObj>
              </mc:Choice>
              <mc:Fallback>
                <p:oleObj name="Equation" r:id="rId4" imgW="82548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1453" y="2485390"/>
                        <a:ext cx="1871662"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4387" name="Object 3"/>
          <p:cNvGraphicFramePr>
            <a:graphicFrameLocks noChangeAspect="1"/>
          </p:cNvGraphicFramePr>
          <p:nvPr/>
        </p:nvGraphicFramePr>
        <p:xfrm>
          <a:off x="2797518" y="2667000"/>
          <a:ext cx="346075" cy="374650"/>
        </p:xfrm>
        <a:graphic>
          <a:graphicData uri="http://schemas.openxmlformats.org/presentationml/2006/ole">
            <mc:AlternateContent xmlns:mc="http://schemas.openxmlformats.org/markup-compatibility/2006">
              <mc:Choice xmlns:v="urn:schemas-microsoft-com:vml" Requires="v">
                <p:oleObj spid="_x0000_s144393" name="Equation" r:id="rId6" imgW="152280" imgH="164880" progId="Equation.DSMT4">
                  <p:embed/>
                </p:oleObj>
              </mc:Choice>
              <mc:Fallback>
                <p:oleObj name="Equation" r:id="rId6" imgW="152280" imgH="1648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7518" y="2667000"/>
                        <a:ext cx="346075"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33400" y="2606040"/>
            <a:ext cx="2366353" cy="400110"/>
          </a:xfrm>
          <a:prstGeom prst="rect">
            <a:avLst/>
          </a:prstGeom>
          <a:noFill/>
        </p:spPr>
        <p:txBody>
          <a:bodyPr wrap="none" rtlCol="0">
            <a:spAutoFit/>
          </a:bodyPr>
          <a:lstStyle/>
          <a:p>
            <a:r>
              <a:rPr lang="en-US" sz="2000" dirty="0" smtClean="0"/>
              <a:t>Chemical potential:</a:t>
            </a:r>
            <a:endParaRPr lang="en-US" sz="2000" dirty="0"/>
          </a:p>
        </p:txBody>
      </p:sp>
      <p:sp>
        <p:nvSpPr>
          <p:cNvPr id="7" name="TextBox 6"/>
          <p:cNvSpPr txBox="1"/>
          <p:nvPr/>
        </p:nvSpPr>
        <p:spPr>
          <a:xfrm>
            <a:off x="3509353" y="2606040"/>
            <a:ext cx="3106941" cy="400110"/>
          </a:xfrm>
          <a:prstGeom prst="rect">
            <a:avLst/>
          </a:prstGeom>
          <a:noFill/>
        </p:spPr>
        <p:txBody>
          <a:bodyPr wrap="none" rtlCol="0">
            <a:spAutoFit/>
          </a:bodyPr>
          <a:lstStyle/>
          <a:p>
            <a:r>
              <a:rPr lang="en-US" sz="2000" dirty="0" smtClean="0"/>
              <a:t>Electrochemical potential:</a:t>
            </a:r>
            <a:endParaRPr lang="en-US" sz="2000" dirty="0"/>
          </a:p>
        </p:txBody>
      </p:sp>
      <p:sp>
        <p:nvSpPr>
          <p:cNvPr id="8" name="TextBox 7"/>
          <p:cNvSpPr txBox="1"/>
          <p:nvPr/>
        </p:nvSpPr>
        <p:spPr>
          <a:xfrm>
            <a:off x="533401" y="3124200"/>
            <a:ext cx="3733799" cy="1323439"/>
          </a:xfrm>
          <a:prstGeom prst="rect">
            <a:avLst/>
          </a:prstGeom>
          <a:noFill/>
        </p:spPr>
        <p:txBody>
          <a:bodyPr wrap="square" rtlCol="0">
            <a:spAutoFit/>
          </a:bodyPr>
          <a:lstStyle/>
          <a:p>
            <a:r>
              <a:rPr lang="en-US" sz="2000" dirty="0" smtClean="0"/>
              <a:t>where </a:t>
            </a:r>
            <a:r>
              <a:rPr lang="en-US" sz="2000" i="1" dirty="0" smtClean="0"/>
              <a:t>Z</a:t>
            </a:r>
            <a:r>
              <a:rPr lang="en-US" sz="2000" dirty="0" smtClean="0"/>
              <a:t> is the valence number of the ion (dimensionless), </a:t>
            </a:r>
            <a:r>
              <a:rPr lang="en-US" sz="2000" i="1" dirty="0" smtClean="0"/>
              <a:t>e</a:t>
            </a:r>
            <a:r>
              <a:rPr lang="en-US" sz="2000" dirty="0" smtClean="0"/>
              <a:t> is the elementary charge, and </a:t>
            </a:r>
            <a:r>
              <a:rPr lang="en-US" sz="2000" i="1" dirty="0" smtClean="0"/>
              <a:t>V</a:t>
            </a:r>
            <a:r>
              <a:rPr lang="en-US" sz="2000" dirty="0" smtClean="0"/>
              <a:t> is the local electrical potential</a:t>
            </a:r>
            <a:endParaRPr lang="en-US" sz="2000" dirty="0"/>
          </a:p>
        </p:txBody>
      </p:sp>
      <p:pic>
        <p:nvPicPr>
          <p:cNvPr id="144388" name="Picture 4" descr="C:\Users\hjj\Desktop\550px-Membrane_potential_ions_en_svg.png"/>
          <p:cNvPicPr>
            <a:picLocks noChangeAspect="1" noChangeArrowheads="1"/>
          </p:cNvPicPr>
          <p:nvPr/>
        </p:nvPicPr>
        <p:blipFill>
          <a:blip r:embed="rId8" cstate="print"/>
          <a:srcRect/>
          <a:stretch>
            <a:fillRect/>
          </a:stretch>
        </p:blipFill>
        <p:spPr bwMode="auto">
          <a:xfrm>
            <a:off x="4451350" y="3265055"/>
            <a:ext cx="4235450" cy="3135745"/>
          </a:xfrm>
          <a:prstGeom prst="rect">
            <a:avLst/>
          </a:prstGeom>
          <a:noFill/>
        </p:spPr>
      </p:pic>
      <p:sp>
        <p:nvSpPr>
          <p:cNvPr id="10" name="TextBox 9"/>
          <p:cNvSpPr txBox="1"/>
          <p:nvPr/>
        </p:nvSpPr>
        <p:spPr>
          <a:xfrm>
            <a:off x="533400" y="5007114"/>
            <a:ext cx="3642359" cy="707886"/>
          </a:xfrm>
          <a:prstGeom prst="rect">
            <a:avLst/>
          </a:prstGeom>
          <a:noFill/>
        </p:spPr>
        <p:txBody>
          <a:bodyPr wrap="square" rtlCol="0">
            <a:spAutoFit/>
          </a:bodyPr>
          <a:lstStyle/>
          <a:p>
            <a:r>
              <a:rPr lang="en-US" sz="2000" dirty="0" smtClean="0"/>
              <a:t>Example: ion diffusion across cell membrane</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
            <a:ext cx="8229600" cy="1219200"/>
          </a:xfrm>
        </p:spPr>
        <p:txBody>
          <a:bodyPr/>
          <a:lstStyle/>
          <a:p>
            <a:r>
              <a:rPr lang="en-US" dirty="0" smtClean="0"/>
              <a:t>Equations of state</a:t>
            </a:r>
            <a:endParaRPr lang="en-US" dirty="0"/>
          </a:p>
        </p:txBody>
      </p:sp>
      <p:sp>
        <p:nvSpPr>
          <p:cNvPr id="3" name="Content Placeholder 2"/>
          <p:cNvSpPr>
            <a:spLocks noGrp="1"/>
          </p:cNvSpPr>
          <p:nvPr>
            <p:ph idx="1"/>
          </p:nvPr>
        </p:nvSpPr>
        <p:spPr>
          <a:xfrm>
            <a:off x="441960" y="1737360"/>
            <a:ext cx="8397240" cy="4495800"/>
          </a:xfrm>
        </p:spPr>
        <p:txBody>
          <a:bodyPr/>
          <a:lstStyle/>
          <a:p>
            <a:r>
              <a:rPr lang="en-US" sz="2800" dirty="0" smtClean="0"/>
              <a:t>The intensive variables in the fundamental equations written as functions of the extensive variables (for fixed mole numbers):</a:t>
            </a:r>
          </a:p>
          <a:p>
            <a:endParaRPr lang="en-US" sz="2800" dirty="0" smtClean="0"/>
          </a:p>
          <a:p>
            <a:endParaRPr lang="en-US" sz="2800" dirty="0" smtClean="0"/>
          </a:p>
          <a:p>
            <a:endParaRPr lang="en-US" sz="2800" dirty="0" smtClean="0"/>
          </a:p>
          <a:p>
            <a:endParaRPr lang="en-US" sz="2800" dirty="0" smtClean="0"/>
          </a:p>
          <a:p>
            <a:r>
              <a:rPr lang="en-US" sz="2800" dirty="0" smtClean="0"/>
              <a:t>Generally</a:t>
            </a:r>
          </a:p>
        </p:txBody>
      </p:sp>
      <p:graphicFrame>
        <p:nvGraphicFramePr>
          <p:cNvPr id="110594" name="Object 2"/>
          <p:cNvGraphicFramePr>
            <a:graphicFrameLocks noChangeAspect="1"/>
          </p:cNvGraphicFramePr>
          <p:nvPr/>
        </p:nvGraphicFramePr>
        <p:xfrm>
          <a:off x="807720" y="3294380"/>
          <a:ext cx="2562225" cy="422275"/>
        </p:xfrm>
        <a:graphic>
          <a:graphicData uri="http://schemas.openxmlformats.org/presentationml/2006/ole">
            <mc:AlternateContent xmlns:mc="http://schemas.openxmlformats.org/markup-compatibility/2006">
              <mc:Choice xmlns:v="urn:schemas-microsoft-com:vml" Requires="v">
                <p:oleObj spid="_x0000_s110622" name="Equation" r:id="rId4" imgW="1079280" imgH="177480" progId="Equation.DSMT4">
                  <p:embed/>
                </p:oleObj>
              </mc:Choice>
              <mc:Fallback>
                <p:oleObj name="Equation" r:id="rId4" imgW="1079280" imgH="1774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 y="3294380"/>
                        <a:ext cx="2562225"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5" name="Object 3"/>
          <p:cNvGraphicFramePr>
            <a:graphicFrameLocks noChangeAspect="1"/>
          </p:cNvGraphicFramePr>
          <p:nvPr/>
        </p:nvGraphicFramePr>
        <p:xfrm>
          <a:off x="795020" y="3997325"/>
          <a:ext cx="2832100" cy="935038"/>
        </p:xfrm>
        <a:graphic>
          <a:graphicData uri="http://schemas.openxmlformats.org/presentationml/2006/ole">
            <mc:AlternateContent xmlns:mc="http://schemas.openxmlformats.org/markup-compatibility/2006">
              <mc:Choice xmlns:v="urn:schemas-microsoft-com:vml" Requires="v">
                <p:oleObj spid="_x0000_s110623" name="Equation" r:id="rId6" imgW="1193760" imgH="393480" progId="Equation.DSMT4">
                  <p:embed/>
                </p:oleObj>
              </mc:Choice>
              <mc:Fallback>
                <p:oleObj name="Equation" r:id="rId6" imgW="1193760" imgH="393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020" y="3997325"/>
                        <a:ext cx="2832100"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6" name="Object 4"/>
          <p:cNvGraphicFramePr>
            <a:graphicFrameLocks noChangeAspect="1"/>
          </p:cNvGraphicFramePr>
          <p:nvPr/>
        </p:nvGraphicFramePr>
        <p:xfrm>
          <a:off x="3672840" y="3347085"/>
          <a:ext cx="450850" cy="361950"/>
        </p:xfrm>
        <a:graphic>
          <a:graphicData uri="http://schemas.openxmlformats.org/presentationml/2006/ole">
            <mc:AlternateContent xmlns:mc="http://schemas.openxmlformats.org/markup-compatibility/2006">
              <mc:Choice xmlns:v="urn:schemas-microsoft-com:vml" Requires="v">
                <p:oleObj spid="_x0000_s110624" name="Equation" r:id="rId8" imgW="190440" imgH="152280" progId="Equation.DSMT4">
                  <p:embed/>
                </p:oleObj>
              </mc:Choice>
              <mc:Fallback>
                <p:oleObj name="Equation" r:id="rId8" imgW="190440" imgH="1522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2840" y="3347085"/>
                        <a:ext cx="4508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7" name="Object 5"/>
          <p:cNvGraphicFramePr>
            <a:graphicFrameLocks noChangeAspect="1"/>
          </p:cNvGraphicFramePr>
          <p:nvPr/>
        </p:nvGraphicFramePr>
        <p:xfrm>
          <a:off x="3672840" y="4292600"/>
          <a:ext cx="450850" cy="361950"/>
        </p:xfrm>
        <a:graphic>
          <a:graphicData uri="http://schemas.openxmlformats.org/presentationml/2006/ole">
            <mc:AlternateContent xmlns:mc="http://schemas.openxmlformats.org/markup-compatibility/2006">
              <mc:Choice xmlns:v="urn:schemas-microsoft-com:vml" Requires="v">
                <p:oleObj spid="_x0000_s110625" name="Equation" r:id="rId10" imgW="190440" imgH="152280" progId="Equation.DSMT4">
                  <p:embed/>
                </p:oleObj>
              </mc:Choice>
              <mc:Fallback>
                <p:oleObj name="Equation" r:id="rId10" imgW="190440" imgH="15228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2840" y="4292600"/>
                        <a:ext cx="4508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8" name="Object 6"/>
          <p:cNvGraphicFramePr>
            <a:graphicFrameLocks noChangeAspect="1"/>
          </p:cNvGraphicFramePr>
          <p:nvPr/>
        </p:nvGraphicFramePr>
        <p:xfrm>
          <a:off x="4221480" y="3291840"/>
          <a:ext cx="1778000" cy="482600"/>
        </p:xfrm>
        <a:graphic>
          <a:graphicData uri="http://schemas.openxmlformats.org/presentationml/2006/ole">
            <mc:AlternateContent xmlns:mc="http://schemas.openxmlformats.org/markup-compatibility/2006">
              <mc:Choice xmlns:v="urn:schemas-microsoft-com:vml" Requires="v">
                <p:oleObj spid="_x0000_s110626" name="Equation" r:id="rId12" imgW="749160" imgH="203040" progId="Equation.DSMT4">
                  <p:embed/>
                </p:oleObj>
              </mc:Choice>
              <mc:Fallback>
                <p:oleObj name="Equation" r:id="rId12" imgW="749160" imgH="20304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1480" y="3291840"/>
                        <a:ext cx="1778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9" name="Object 7"/>
          <p:cNvGraphicFramePr>
            <a:graphicFrameLocks noChangeAspect="1"/>
          </p:cNvGraphicFramePr>
          <p:nvPr/>
        </p:nvGraphicFramePr>
        <p:xfrm>
          <a:off x="6305550" y="3287078"/>
          <a:ext cx="2228850" cy="482600"/>
        </p:xfrm>
        <a:graphic>
          <a:graphicData uri="http://schemas.openxmlformats.org/presentationml/2006/ole">
            <mc:AlternateContent xmlns:mc="http://schemas.openxmlformats.org/markup-compatibility/2006">
              <mc:Choice xmlns:v="urn:schemas-microsoft-com:vml" Requires="v">
                <p:oleObj spid="_x0000_s110627" name="Equation" r:id="rId14" imgW="939600" imgH="203040" progId="Equation.DSMT4">
                  <p:embed/>
                </p:oleObj>
              </mc:Choice>
              <mc:Fallback>
                <p:oleObj name="Equation" r:id="rId14" imgW="939600" imgH="20304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05550" y="3287078"/>
                        <a:ext cx="22288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00" name="Object 8"/>
          <p:cNvGraphicFramePr>
            <a:graphicFrameLocks noChangeAspect="1"/>
          </p:cNvGraphicFramePr>
          <p:nvPr/>
        </p:nvGraphicFramePr>
        <p:xfrm>
          <a:off x="4191000" y="4006850"/>
          <a:ext cx="1927225" cy="935038"/>
        </p:xfrm>
        <a:graphic>
          <a:graphicData uri="http://schemas.openxmlformats.org/presentationml/2006/ole">
            <mc:AlternateContent xmlns:mc="http://schemas.openxmlformats.org/markup-compatibility/2006">
              <mc:Choice xmlns:v="urn:schemas-microsoft-com:vml" Requires="v">
                <p:oleObj spid="_x0000_s110628" name="Equation" r:id="rId16" imgW="812520" imgH="393480" progId="Equation.DSMT4">
                  <p:embed/>
                </p:oleObj>
              </mc:Choice>
              <mc:Fallback>
                <p:oleObj name="Equation" r:id="rId16" imgW="812520" imgH="39348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1000" y="4006850"/>
                        <a:ext cx="1927225"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02" name="Object 10"/>
          <p:cNvGraphicFramePr>
            <a:graphicFrameLocks noChangeAspect="1"/>
          </p:cNvGraphicFramePr>
          <p:nvPr/>
        </p:nvGraphicFramePr>
        <p:xfrm>
          <a:off x="6488430" y="4017963"/>
          <a:ext cx="1957388" cy="935037"/>
        </p:xfrm>
        <a:graphic>
          <a:graphicData uri="http://schemas.openxmlformats.org/presentationml/2006/ole">
            <mc:AlternateContent xmlns:mc="http://schemas.openxmlformats.org/markup-compatibility/2006">
              <mc:Choice xmlns:v="urn:schemas-microsoft-com:vml" Requires="v">
                <p:oleObj spid="_x0000_s110629" name="Equation" r:id="rId18" imgW="825480" imgH="393480" progId="Equation.DSMT4">
                  <p:embed/>
                </p:oleObj>
              </mc:Choice>
              <mc:Fallback>
                <p:oleObj name="Equation" r:id="rId18" imgW="825480" imgH="39348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88430" y="4017963"/>
                        <a:ext cx="1957388"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03" name="Object 11"/>
          <p:cNvGraphicFramePr>
            <a:graphicFrameLocks noChangeAspect="1"/>
          </p:cNvGraphicFramePr>
          <p:nvPr/>
        </p:nvGraphicFramePr>
        <p:xfrm>
          <a:off x="2590800" y="5136198"/>
          <a:ext cx="3444240" cy="579574"/>
        </p:xfrm>
        <a:graphic>
          <a:graphicData uri="http://schemas.openxmlformats.org/presentationml/2006/ole">
            <mc:AlternateContent xmlns:mc="http://schemas.openxmlformats.org/markup-compatibility/2006">
              <mc:Choice xmlns:v="urn:schemas-microsoft-com:vml" Requires="v">
                <p:oleObj spid="_x0000_s110630" name="Equation" r:id="rId20" imgW="1358640" imgH="228600" progId="Equation.DSMT4">
                  <p:embed/>
                </p:oleObj>
              </mc:Choice>
              <mc:Fallback>
                <p:oleObj name="Equation" r:id="rId20" imgW="1358640" imgH="228600" progId="Equation.DSMT4">
                  <p:embed/>
                  <p:pic>
                    <p:nvPicPr>
                      <p:cNvPr id="0" name="Picture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90800" y="5136198"/>
                        <a:ext cx="3444240" cy="5795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0"/>
            <a:ext cx="8229600" cy="990600"/>
          </a:xfrm>
        </p:spPr>
        <p:txBody>
          <a:bodyPr/>
          <a:lstStyle/>
          <a:p>
            <a:r>
              <a:rPr lang="en-US" sz="2800" dirty="0" smtClean="0"/>
              <a:t>Chemical potential and partial molar quantities</a:t>
            </a:r>
            <a:endParaRPr lang="en-US" sz="2800" dirty="0"/>
          </a:p>
        </p:txBody>
      </p:sp>
      <p:sp>
        <p:nvSpPr>
          <p:cNvPr id="3" name="Content Placeholder 2"/>
          <p:cNvSpPr>
            <a:spLocks noGrp="1"/>
          </p:cNvSpPr>
          <p:nvPr>
            <p:ph idx="1"/>
          </p:nvPr>
        </p:nvSpPr>
        <p:spPr>
          <a:xfrm>
            <a:off x="457200" y="1539240"/>
            <a:ext cx="8305800" cy="4343400"/>
          </a:xfrm>
        </p:spPr>
        <p:txBody>
          <a:bodyPr/>
          <a:lstStyle/>
          <a:p>
            <a:r>
              <a:rPr lang="en-US" sz="2400" dirty="0" smtClean="0"/>
              <a:t>Chemical potential </a:t>
            </a:r>
            <a:r>
              <a:rPr lang="en-US" sz="2400" i="1" dirty="0" smtClean="0">
                <a:latin typeface="Symbol" pitchFamily="18" charset="2"/>
              </a:rPr>
              <a:t>m</a:t>
            </a:r>
            <a:r>
              <a:rPr lang="en-US" sz="2400" i="1" baseline="-25000" dirty="0" smtClean="0"/>
              <a:t>i</a:t>
            </a:r>
            <a:r>
              <a:rPr lang="en-US" sz="2400" dirty="0" smtClean="0"/>
              <a:t> for the component </a:t>
            </a:r>
            <a:r>
              <a:rPr lang="en-US" sz="2400" dirty="0" err="1" smtClean="0"/>
              <a:t>i</a:t>
            </a:r>
            <a:endParaRPr lang="en-US" sz="2400" dirty="0" smtClean="0"/>
          </a:p>
          <a:p>
            <a:endParaRPr lang="en-US" sz="2400" dirty="0" smtClean="0"/>
          </a:p>
          <a:p>
            <a:endParaRPr lang="en-US" sz="2400" dirty="0" smtClean="0"/>
          </a:p>
          <a:p>
            <a:r>
              <a:rPr lang="en-US" sz="2400" dirty="0" smtClean="0"/>
              <a:t>Quasi-static chemical work</a:t>
            </a:r>
          </a:p>
          <a:p>
            <a:endParaRPr lang="en-US" sz="2400" dirty="0" smtClean="0"/>
          </a:p>
          <a:p>
            <a:endParaRPr lang="en-US" sz="2400" dirty="0" smtClean="0"/>
          </a:p>
          <a:p>
            <a:r>
              <a:rPr lang="en-US" sz="2400" dirty="0" smtClean="0"/>
              <a:t>The partial molar quantity </a:t>
            </a:r>
            <a:r>
              <a:rPr lang="en-US" sz="2400" i="1" dirty="0" smtClean="0"/>
              <a:t>x</a:t>
            </a:r>
            <a:r>
              <a:rPr lang="en-US" sz="2400" dirty="0" smtClean="0"/>
              <a:t> (</a:t>
            </a:r>
            <a:r>
              <a:rPr lang="en-US" sz="2400" i="1" dirty="0" smtClean="0"/>
              <a:t>x</a:t>
            </a:r>
            <a:r>
              <a:rPr lang="en-US" sz="2400" dirty="0" smtClean="0"/>
              <a:t> is an extensive function) associated with the component </a:t>
            </a:r>
            <a:r>
              <a:rPr lang="en-US" sz="2400" dirty="0" err="1" smtClean="0"/>
              <a:t>i</a:t>
            </a:r>
            <a:r>
              <a:rPr lang="en-US" sz="2400" dirty="0" smtClean="0"/>
              <a:t> (when T, P are constant)</a:t>
            </a:r>
          </a:p>
          <a:p>
            <a:pPr marL="2405063" lvl="1">
              <a:buNone/>
            </a:pPr>
            <a:endParaRPr lang="en-US" sz="1400" dirty="0" smtClean="0"/>
          </a:p>
          <a:p>
            <a:pPr marL="3140075" lvl="1" indent="-349250"/>
            <a:r>
              <a:rPr lang="en-US" sz="2400" dirty="0" smtClean="0"/>
              <a:t>partial molar volume</a:t>
            </a:r>
          </a:p>
        </p:txBody>
      </p:sp>
      <p:graphicFrame>
        <p:nvGraphicFramePr>
          <p:cNvPr id="111618" name="Object 2"/>
          <p:cNvGraphicFramePr>
            <a:graphicFrameLocks noChangeAspect="1"/>
          </p:cNvGraphicFramePr>
          <p:nvPr/>
        </p:nvGraphicFramePr>
        <p:xfrm>
          <a:off x="868680" y="2006065"/>
          <a:ext cx="1645920" cy="866274"/>
        </p:xfrm>
        <a:graphic>
          <a:graphicData uri="http://schemas.openxmlformats.org/presentationml/2006/ole">
            <mc:AlternateContent xmlns:mc="http://schemas.openxmlformats.org/markup-compatibility/2006">
              <mc:Choice xmlns:v="urn:schemas-microsoft-com:vml" Requires="v">
                <p:oleObj spid="_x0000_s111636" name="Equation" r:id="rId3" imgW="965160" imgH="507960" progId="Equation.DSMT4">
                  <p:embed/>
                </p:oleObj>
              </mc:Choice>
              <mc:Fallback>
                <p:oleObj name="Equation" r:id="rId3" imgW="965160" imgH="507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 y="2006065"/>
                        <a:ext cx="1645920" cy="866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19" name="Object 3"/>
          <p:cNvGraphicFramePr>
            <a:graphicFrameLocks noChangeAspect="1"/>
          </p:cNvGraphicFramePr>
          <p:nvPr/>
        </p:nvGraphicFramePr>
        <p:xfrm>
          <a:off x="3189288" y="2027238"/>
          <a:ext cx="1911350" cy="868362"/>
        </p:xfrm>
        <a:graphic>
          <a:graphicData uri="http://schemas.openxmlformats.org/presentationml/2006/ole">
            <mc:AlternateContent xmlns:mc="http://schemas.openxmlformats.org/markup-compatibility/2006">
              <mc:Choice xmlns:v="urn:schemas-microsoft-com:vml" Requires="v">
                <p:oleObj spid="_x0000_s111637" name="Equation" r:id="rId5" imgW="1117440" imgH="507960" progId="Equation.DSMT4">
                  <p:embed/>
                </p:oleObj>
              </mc:Choice>
              <mc:Fallback>
                <p:oleObj name="Equation" r:id="rId5" imgW="1117440" imgH="507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9288" y="2027238"/>
                        <a:ext cx="1911350"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0" name="Object 4"/>
          <p:cNvGraphicFramePr>
            <a:graphicFrameLocks noChangeAspect="1"/>
          </p:cNvGraphicFramePr>
          <p:nvPr/>
        </p:nvGraphicFramePr>
        <p:xfrm>
          <a:off x="902335" y="3407093"/>
          <a:ext cx="2108536" cy="738187"/>
        </p:xfrm>
        <a:graphic>
          <a:graphicData uri="http://schemas.openxmlformats.org/presentationml/2006/ole">
            <mc:AlternateContent xmlns:mc="http://schemas.openxmlformats.org/markup-compatibility/2006">
              <mc:Choice xmlns:v="urn:schemas-microsoft-com:vml" Requires="v">
                <p:oleObj spid="_x0000_s111638" name="Equation" r:id="rId7" imgW="977760" imgH="342720" progId="Equation.DSMT4">
                  <p:embed/>
                </p:oleObj>
              </mc:Choice>
              <mc:Fallback>
                <p:oleObj name="Equation" r:id="rId7" imgW="977760" imgH="34272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335" y="3407093"/>
                        <a:ext cx="2108536"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1" name="Object 5"/>
          <p:cNvGraphicFramePr>
            <a:graphicFrameLocks noChangeAspect="1"/>
          </p:cNvGraphicFramePr>
          <p:nvPr/>
        </p:nvGraphicFramePr>
        <p:xfrm>
          <a:off x="3589338" y="3407093"/>
          <a:ext cx="3725862" cy="738187"/>
        </p:xfrm>
        <a:graphic>
          <a:graphicData uri="http://schemas.openxmlformats.org/presentationml/2006/ole">
            <mc:AlternateContent xmlns:mc="http://schemas.openxmlformats.org/markup-compatibility/2006">
              <mc:Choice xmlns:v="urn:schemas-microsoft-com:vml" Requires="v">
                <p:oleObj spid="_x0000_s111639" name="Equation" r:id="rId9" imgW="1726920" imgH="342720" progId="Equation.DSMT4">
                  <p:embed/>
                </p:oleObj>
              </mc:Choice>
              <mc:Fallback>
                <p:oleObj name="Equation" r:id="rId9" imgW="1726920" imgH="3427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9338" y="3407093"/>
                        <a:ext cx="3725862"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2" name="Object 6"/>
          <p:cNvGraphicFramePr>
            <a:graphicFrameLocks noChangeAspect="1"/>
          </p:cNvGraphicFramePr>
          <p:nvPr/>
        </p:nvGraphicFramePr>
        <p:xfrm>
          <a:off x="871538" y="5079681"/>
          <a:ext cx="2176462" cy="942641"/>
        </p:xfrm>
        <a:graphic>
          <a:graphicData uri="http://schemas.openxmlformats.org/presentationml/2006/ole">
            <mc:AlternateContent xmlns:mc="http://schemas.openxmlformats.org/markup-compatibility/2006">
              <mc:Choice xmlns:v="urn:schemas-microsoft-com:vml" Requires="v">
                <p:oleObj spid="_x0000_s111640" name="Equation" r:id="rId11" imgW="1231560" imgH="533160" progId="Equation.DSMT4">
                  <p:embed/>
                </p:oleObj>
              </mc:Choice>
              <mc:Fallback>
                <p:oleObj name="Equation" r:id="rId11" imgW="1231560" imgH="5331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538" y="5079681"/>
                        <a:ext cx="2176462" cy="9426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623" name="Object 7"/>
          <p:cNvGraphicFramePr>
            <a:graphicFrameLocks noChangeAspect="1"/>
          </p:cNvGraphicFramePr>
          <p:nvPr/>
        </p:nvGraphicFramePr>
        <p:xfrm>
          <a:off x="6520815" y="5079682"/>
          <a:ext cx="2105025" cy="909638"/>
        </p:xfrm>
        <a:graphic>
          <a:graphicData uri="http://schemas.openxmlformats.org/presentationml/2006/ole">
            <mc:AlternateContent xmlns:mc="http://schemas.openxmlformats.org/markup-compatibility/2006">
              <mc:Choice xmlns:v="urn:schemas-microsoft-com:vml" Requires="v">
                <p:oleObj spid="_x0000_s111641" name="Equation" r:id="rId13" imgW="1231560" imgH="533160" progId="Equation.DSMT4">
                  <p:embed/>
                </p:oleObj>
              </mc:Choice>
              <mc:Fallback>
                <p:oleObj name="Equation" r:id="rId13" imgW="1231560" imgH="5331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20815" y="5079682"/>
                        <a:ext cx="2105025" cy="90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bwMode="auto">
          <a:xfrm>
            <a:off x="3505200" y="3352800"/>
            <a:ext cx="3886200" cy="77724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457200"/>
            <a:ext cx="8229600" cy="1143000"/>
          </a:xfrm>
        </p:spPr>
        <p:txBody>
          <a:bodyPr/>
          <a:lstStyle/>
          <a:p>
            <a:r>
              <a:rPr lang="en-US" dirty="0" smtClean="0"/>
              <a:t>Euler relation</a:t>
            </a:r>
            <a:endParaRPr lang="en-US" dirty="0"/>
          </a:p>
        </p:txBody>
      </p:sp>
      <p:sp>
        <p:nvSpPr>
          <p:cNvPr id="3" name="Content Placeholder 2"/>
          <p:cNvSpPr>
            <a:spLocks noGrp="1"/>
          </p:cNvSpPr>
          <p:nvPr>
            <p:ph idx="1"/>
          </p:nvPr>
        </p:nvSpPr>
        <p:spPr>
          <a:xfrm>
            <a:off x="426720" y="1524000"/>
            <a:ext cx="8229600" cy="4191000"/>
          </a:xfrm>
        </p:spPr>
        <p:txBody>
          <a:bodyPr/>
          <a:lstStyle/>
          <a:p>
            <a:r>
              <a:rPr lang="en-US" sz="2800" i="1" dirty="0" smtClean="0"/>
              <a:t>U</a:t>
            </a:r>
            <a:r>
              <a:rPr lang="en-US" sz="2800" dirty="0" smtClean="0"/>
              <a:t> and </a:t>
            </a:r>
            <a:r>
              <a:rPr lang="en-US" sz="2800" i="1" dirty="0" smtClean="0"/>
              <a:t>S</a:t>
            </a:r>
            <a:r>
              <a:rPr lang="en-US" sz="2800" dirty="0" smtClean="0"/>
              <a:t> are both homogeneous first order functions of extensive parameters</a:t>
            </a:r>
            <a:endParaRPr lang="en-US" sz="2800" dirty="0"/>
          </a:p>
        </p:txBody>
      </p:sp>
      <p:graphicFrame>
        <p:nvGraphicFramePr>
          <p:cNvPr id="112642" name="Object 2"/>
          <p:cNvGraphicFramePr>
            <a:graphicFrameLocks noChangeAspect="1"/>
          </p:cNvGraphicFramePr>
          <p:nvPr/>
        </p:nvGraphicFramePr>
        <p:xfrm>
          <a:off x="825073" y="2574925"/>
          <a:ext cx="5561013" cy="438285"/>
        </p:xfrm>
        <a:graphic>
          <a:graphicData uri="http://schemas.openxmlformats.org/presentationml/2006/ole">
            <mc:AlternateContent xmlns:mc="http://schemas.openxmlformats.org/markup-compatibility/2006">
              <mc:Choice xmlns:v="urn:schemas-microsoft-com:vml" Requires="v">
                <p:oleObj spid="_x0000_s112660" name="Equation" r:id="rId3" imgW="2895480" imgH="228600" progId="Equation.DSMT4">
                  <p:embed/>
                </p:oleObj>
              </mc:Choice>
              <mc:Fallback>
                <p:oleObj name="Equation" r:id="rId3" imgW="289548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73" y="2574925"/>
                        <a:ext cx="5561013" cy="4382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43" name="Object 3"/>
          <p:cNvGraphicFramePr>
            <a:graphicFrameLocks noChangeAspect="1"/>
          </p:cNvGraphicFramePr>
          <p:nvPr/>
        </p:nvGraphicFramePr>
        <p:xfrm>
          <a:off x="807720" y="3190875"/>
          <a:ext cx="5224463" cy="728663"/>
        </p:xfrm>
        <a:graphic>
          <a:graphicData uri="http://schemas.openxmlformats.org/presentationml/2006/ole">
            <mc:AlternateContent xmlns:mc="http://schemas.openxmlformats.org/markup-compatibility/2006">
              <mc:Choice xmlns:v="urn:schemas-microsoft-com:vml" Requires="v">
                <p:oleObj spid="_x0000_s112661" name="Equation" r:id="rId5" imgW="2819160" imgH="393480" progId="Equation.DSMT4">
                  <p:embed/>
                </p:oleObj>
              </mc:Choice>
              <mc:Fallback>
                <p:oleObj name="Equation" r:id="rId5" imgW="281916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 y="3190875"/>
                        <a:ext cx="5224463" cy="72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579678" y="2530366"/>
            <a:ext cx="2165978" cy="461665"/>
          </a:xfrm>
          <a:prstGeom prst="rect">
            <a:avLst/>
          </a:prstGeom>
          <a:noFill/>
        </p:spPr>
        <p:txBody>
          <a:bodyPr wrap="none" rtlCol="0">
            <a:spAutoFit/>
          </a:bodyPr>
          <a:lstStyle/>
          <a:p>
            <a:r>
              <a:rPr lang="en-US" sz="2400" i="1" dirty="0" smtClean="0">
                <a:latin typeface="Symbol" pitchFamily="18" charset="2"/>
              </a:rPr>
              <a:t>l</a:t>
            </a:r>
            <a:r>
              <a:rPr lang="en-US" sz="2400" dirty="0" smtClean="0"/>
              <a:t> is a constant</a:t>
            </a:r>
            <a:endParaRPr lang="en-US" sz="2400" dirty="0"/>
          </a:p>
        </p:txBody>
      </p:sp>
      <p:graphicFrame>
        <p:nvGraphicFramePr>
          <p:cNvPr id="112644" name="Object 4"/>
          <p:cNvGraphicFramePr>
            <a:graphicFrameLocks noChangeAspect="1"/>
          </p:cNvGraphicFramePr>
          <p:nvPr/>
        </p:nvGraphicFramePr>
        <p:xfrm>
          <a:off x="807720" y="4072890"/>
          <a:ext cx="8077200" cy="803981"/>
        </p:xfrm>
        <a:graphic>
          <a:graphicData uri="http://schemas.openxmlformats.org/presentationml/2006/ole">
            <mc:AlternateContent xmlns:mc="http://schemas.openxmlformats.org/markup-compatibility/2006">
              <mc:Choice xmlns:v="urn:schemas-microsoft-com:vml" Requires="v">
                <p:oleObj spid="_x0000_s112662" name="Equation" r:id="rId7" imgW="4330440" imgH="431640" progId="Equation.DSMT4">
                  <p:embed/>
                </p:oleObj>
              </mc:Choice>
              <mc:Fallback>
                <p:oleObj name="Equation" r:id="rId7" imgW="4330440" imgH="4316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 y="4072890"/>
                        <a:ext cx="8077200" cy="8039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746760" y="5105400"/>
            <a:ext cx="1420582" cy="461665"/>
          </a:xfrm>
          <a:prstGeom prst="rect">
            <a:avLst/>
          </a:prstGeom>
          <a:noFill/>
        </p:spPr>
        <p:txBody>
          <a:bodyPr wrap="none" rtlCol="0">
            <a:spAutoFit/>
          </a:bodyPr>
          <a:lstStyle/>
          <a:p>
            <a:r>
              <a:rPr lang="en-US" sz="2400" dirty="0" smtClean="0"/>
              <a:t>Let </a:t>
            </a:r>
            <a:r>
              <a:rPr lang="en-US" sz="2400" i="1" dirty="0" smtClean="0">
                <a:latin typeface="Symbol" pitchFamily="18" charset="2"/>
              </a:rPr>
              <a:t>l</a:t>
            </a:r>
            <a:r>
              <a:rPr lang="en-US" sz="2400" i="1" dirty="0" smtClean="0"/>
              <a:t> = 1</a:t>
            </a:r>
            <a:endParaRPr lang="en-US" sz="2400" i="1" dirty="0"/>
          </a:p>
        </p:txBody>
      </p:sp>
      <p:graphicFrame>
        <p:nvGraphicFramePr>
          <p:cNvPr id="112645" name="Object 5"/>
          <p:cNvGraphicFramePr>
            <a:graphicFrameLocks noChangeAspect="1"/>
          </p:cNvGraphicFramePr>
          <p:nvPr/>
        </p:nvGraphicFramePr>
        <p:xfrm>
          <a:off x="2209800" y="4972685"/>
          <a:ext cx="4618037" cy="803275"/>
        </p:xfrm>
        <a:graphic>
          <a:graphicData uri="http://schemas.openxmlformats.org/presentationml/2006/ole">
            <mc:AlternateContent xmlns:mc="http://schemas.openxmlformats.org/markup-compatibility/2006">
              <mc:Choice xmlns:v="urn:schemas-microsoft-com:vml" Requires="v">
                <p:oleObj spid="_x0000_s112663" name="Equation" r:id="rId9" imgW="2476440" imgH="431640" progId="Equation.DSMT4">
                  <p:embed/>
                </p:oleObj>
              </mc:Choice>
              <mc:Fallback>
                <p:oleObj name="Equation" r:id="rId9" imgW="2476440" imgH="4316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4972685"/>
                        <a:ext cx="4618037" cy="803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46" name="Object 6"/>
          <p:cNvGraphicFramePr>
            <a:graphicFrameLocks noChangeAspect="1"/>
          </p:cNvGraphicFramePr>
          <p:nvPr/>
        </p:nvGraphicFramePr>
        <p:xfrm>
          <a:off x="3032760" y="5838825"/>
          <a:ext cx="2678112" cy="638175"/>
        </p:xfrm>
        <a:graphic>
          <a:graphicData uri="http://schemas.openxmlformats.org/presentationml/2006/ole">
            <mc:AlternateContent xmlns:mc="http://schemas.openxmlformats.org/markup-compatibility/2006">
              <mc:Choice xmlns:v="urn:schemas-microsoft-com:vml" Requires="v">
                <p:oleObj spid="_x0000_s112664" name="Equation" r:id="rId11" imgW="1434960" imgH="342720" progId="Equation.DSMT4">
                  <p:embed/>
                </p:oleObj>
              </mc:Choice>
              <mc:Fallback>
                <p:oleObj name="Equation" r:id="rId11" imgW="1434960" imgH="3427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2760" y="5838825"/>
                        <a:ext cx="2678112"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731520" y="5806440"/>
            <a:ext cx="2340705" cy="461665"/>
          </a:xfrm>
          <a:prstGeom prst="rect">
            <a:avLst/>
          </a:prstGeom>
          <a:noFill/>
        </p:spPr>
        <p:txBody>
          <a:bodyPr wrap="none" rtlCol="0">
            <a:spAutoFit/>
          </a:bodyPr>
          <a:lstStyle/>
          <a:p>
            <a:r>
              <a:rPr lang="en-US" sz="2400" dirty="0" smtClean="0"/>
              <a:t>Simple systems</a:t>
            </a:r>
            <a:endParaRPr lang="en-US" sz="2400" i="1" dirty="0"/>
          </a:p>
        </p:txBody>
      </p:sp>
      <p:graphicFrame>
        <p:nvGraphicFramePr>
          <p:cNvPr id="112647" name="Object 7"/>
          <p:cNvGraphicFramePr>
            <a:graphicFrameLocks noChangeAspect="1"/>
          </p:cNvGraphicFramePr>
          <p:nvPr/>
        </p:nvGraphicFramePr>
        <p:xfrm>
          <a:off x="5913120" y="5695950"/>
          <a:ext cx="2962276" cy="781050"/>
        </p:xfrm>
        <a:graphic>
          <a:graphicData uri="http://schemas.openxmlformats.org/presentationml/2006/ole">
            <mc:AlternateContent xmlns:mc="http://schemas.openxmlformats.org/markup-compatibility/2006">
              <mc:Choice xmlns:v="urn:schemas-microsoft-com:vml" Requires="v">
                <p:oleObj spid="_x0000_s112665" name="Equation" r:id="rId13" imgW="1587240" imgH="419040" progId="Equation.DSMT4">
                  <p:embed/>
                </p:oleObj>
              </mc:Choice>
              <mc:Fallback>
                <p:oleObj name="Equation" r:id="rId13" imgW="1587240" imgH="4190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13120" y="5695950"/>
                        <a:ext cx="2962276"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440"/>
            <a:ext cx="8229600" cy="1143000"/>
          </a:xfrm>
        </p:spPr>
        <p:txBody>
          <a:bodyPr/>
          <a:lstStyle/>
          <a:p>
            <a:r>
              <a:rPr lang="en-US" dirty="0" smtClean="0"/>
              <a:t>Gibbs-</a:t>
            </a:r>
            <a:r>
              <a:rPr lang="en-US" dirty="0" err="1" smtClean="0"/>
              <a:t>Duhem</a:t>
            </a:r>
            <a:r>
              <a:rPr lang="en-US" dirty="0" smtClean="0"/>
              <a:t> relation</a:t>
            </a:r>
            <a:endParaRPr lang="en-US" dirty="0"/>
          </a:p>
        </p:txBody>
      </p:sp>
      <p:graphicFrame>
        <p:nvGraphicFramePr>
          <p:cNvPr id="113666" name="Object 2"/>
          <p:cNvGraphicFramePr>
            <a:graphicFrameLocks noChangeAspect="1"/>
          </p:cNvGraphicFramePr>
          <p:nvPr/>
        </p:nvGraphicFramePr>
        <p:xfrm>
          <a:off x="563881" y="1691640"/>
          <a:ext cx="3032760" cy="722685"/>
        </p:xfrm>
        <a:graphic>
          <a:graphicData uri="http://schemas.openxmlformats.org/presentationml/2006/ole">
            <mc:AlternateContent xmlns:mc="http://schemas.openxmlformats.org/markup-compatibility/2006">
              <mc:Choice xmlns:v="urn:schemas-microsoft-com:vml" Requires="v">
                <p:oleObj spid="_x0000_s113691" name="Equation" r:id="rId3" imgW="1434960" imgH="342720" progId="Equation.DSMT4">
                  <p:embed/>
                </p:oleObj>
              </mc:Choice>
              <mc:Fallback>
                <p:oleObj name="Equation" r:id="rId3" imgW="1434960" imgH="342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1" y="1691640"/>
                        <a:ext cx="3032760" cy="7226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4206240" y="1685925"/>
          <a:ext cx="4481513" cy="722313"/>
        </p:xfrm>
        <a:graphic>
          <a:graphicData uri="http://schemas.openxmlformats.org/presentationml/2006/ole">
            <mc:AlternateContent xmlns:mc="http://schemas.openxmlformats.org/markup-compatibility/2006">
              <mc:Choice xmlns:v="urn:schemas-microsoft-com:vml" Requires="v">
                <p:oleObj spid="_x0000_s113692" name="Equation" r:id="rId5" imgW="2120760" imgH="342720" progId="Equation.DSMT4">
                  <p:embed/>
                </p:oleObj>
              </mc:Choice>
              <mc:Fallback>
                <p:oleObj name="Equation" r:id="rId5" imgW="2120760" imgH="3427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240" y="1685925"/>
                        <a:ext cx="4481513"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8" name="Object 4"/>
          <p:cNvGraphicFramePr>
            <a:graphicFrameLocks noChangeAspect="1"/>
          </p:cNvGraphicFramePr>
          <p:nvPr/>
        </p:nvGraphicFramePr>
        <p:xfrm>
          <a:off x="3703320" y="1767840"/>
          <a:ext cx="401638" cy="320675"/>
        </p:xfrm>
        <a:graphic>
          <a:graphicData uri="http://schemas.openxmlformats.org/presentationml/2006/ole">
            <mc:AlternateContent xmlns:mc="http://schemas.openxmlformats.org/markup-compatibility/2006">
              <mc:Choice xmlns:v="urn:schemas-microsoft-com:vml" Requires="v">
                <p:oleObj spid="_x0000_s113693" name="Equation" r:id="rId7" imgW="190440" imgH="152280" progId="Equation.DSMT4">
                  <p:embed/>
                </p:oleObj>
              </mc:Choice>
              <mc:Fallback>
                <p:oleObj name="Equation" r:id="rId7" imgW="190440" imgH="152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3320" y="1767840"/>
                        <a:ext cx="401638"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9" name="Object 5"/>
          <p:cNvGraphicFramePr>
            <a:graphicFrameLocks noChangeAspect="1"/>
          </p:cNvGraphicFramePr>
          <p:nvPr/>
        </p:nvGraphicFramePr>
        <p:xfrm>
          <a:off x="2514600" y="2514600"/>
          <a:ext cx="3702050" cy="722313"/>
        </p:xfrm>
        <a:graphic>
          <a:graphicData uri="http://schemas.openxmlformats.org/presentationml/2006/ole">
            <mc:AlternateContent xmlns:mc="http://schemas.openxmlformats.org/markup-compatibility/2006">
              <mc:Choice xmlns:v="urn:schemas-microsoft-com:vml" Requires="v">
                <p:oleObj spid="_x0000_s113694" name="Equation" r:id="rId9" imgW="1752480" imgH="342720" progId="Equation.DSMT4">
                  <p:embed/>
                </p:oleObj>
              </mc:Choice>
              <mc:Fallback>
                <p:oleObj name="Equation" r:id="rId9" imgW="1752480" imgH="3427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2514600"/>
                        <a:ext cx="3702050"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02920" y="2529840"/>
            <a:ext cx="1980863" cy="461665"/>
          </a:xfrm>
          <a:prstGeom prst="rect">
            <a:avLst/>
          </a:prstGeom>
          <a:noFill/>
        </p:spPr>
        <p:txBody>
          <a:bodyPr wrap="none" rtlCol="0">
            <a:spAutoFit/>
          </a:bodyPr>
          <a:lstStyle/>
          <a:p>
            <a:r>
              <a:rPr lang="en-US" sz="2400" dirty="0" smtClean="0"/>
              <a:t>1</a:t>
            </a:r>
            <a:r>
              <a:rPr lang="en-US" sz="2400" baseline="30000" dirty="0" smtClean="0"/>
              <a:t>st</a:t>
            </a:r>
            <a:r>
              <a:rPr lang="en-US" sz="2400" dirty="0" smtClean="0"/>
              <a:t> law of TD:</a:t>
            </a:r>
            <a:endParaRPr lang="en-US" sz="2400" i="1" dirty="0"/>
          </a:p>
        </p:txBody>
      </p:sp>
      <p:graphicFrame>
        <p:nvGraphicFramePr>
          <p:cNvPr id="113670" name="Object 6"/>
          <p:cNvGraphicFramePr>
            <a:graphicFrameLocks noChangeAspect="1"/>
          </p:cNvGraphicFramePr>
          <p:nvPr/>
        </p:nvGraphicFramePr>
        <p:xfrm>
          <a:off x="583247" y="3316287"/>
          <a:ext cx="6869113" cy="722313"/>
        </p:xfrm>
        <a:graphic>
          <a:graphicData uri="http://schemas.openxmlformats.org/presentationml/2006/ole">
            <mc:AlternateContent xmlns:mc="http://schemas.openxmlformats.org/markup-compatibility/2006">
              <mc:Choice xmlns:v="urn:schemas-microsoft-com:vml" Requires="v">
                <p:oleObj spid="_x0000_s113695" name="Equation" r:id="rId11" imgW="3251160" imgH="342720" progId="Equation.DSMT4">
                  <p:embed/>
                </p:oleObj>
              </mc:Choice>
              <mc:Fallback>
                <p:oleObj name="Equation" r:id="rId11" imgW="3251160" imgH="3427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3247" y="3316287"/>
                        <a:ext cx="6869113"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548640" y="4154487"/>
          <a:ext cx="3408362" cy="722313"/>
        </p:xfrm>
        <a:graphic>
          <a:graphicData uri="http://schemas.openxmlformats.org/presentationml/2006/ole">
            <mc:AlternateContent xmlns:mc="http://schemas.openxmlformats.org/markup-compatibility/2006">
              <mc:Choice xmlns:v="urn:schemas-microsoft-com:vml" Requires="v">
                <p:oleObj spid="_x0000_s113696" name="Equation" r:id="rId13" imgW="1612800" imgH="342720" progId="Equation.DSMT4">
                  <p:embed/>
                </p:oleObj>
              </mc:Choice>
              <mc:Fallback>
                <p:oleObj name="Equation" r:id="rId13" imgW="1612800" imgH="34272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 y="4154487"/>
                        <a:ext cx="3408362" cy="722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5386182" y="4598015"/>
            <a:ext cx="2614818" cy="461665"/>
          </a:xfrm>
          <a:prstGeom prst="rect">
            <a:avLst/>
          </a:prstGeom>
          <a:noFill/>
        </p:spPr>
        <p:txBody>
          <a:bodyPr wrap="none" rtlCol="0">
            <a:spAutoFit/>
          </a:bodyPr>
          <a:lstStyle/>
          <a:p>
            <a:r>
              <a:rPr lang="en-US" sz="2400" dirty="0" smtClean="0"/>
              <a:t>in simple systems</a:t>
            </a:r>
            <a:endParaRPr lang="en-US" sz="2400" i="1" dirty="0"/>
          </a:p>
        </p:txBody>
      </p:sp>
      <p:graphicFrame>
        <p:nvGraphicFramePr>
          <p:cNvPr id="113672" name="Object 8"/>
          <p:cNvGraphicFramePr>
            <a:graphicFrameLocks noChangeAspect="1"/>
          </p:cNvGraphicFramePr>
          <p:nvPr/>
        </p:nvGraphicFramePr>
        <p:xfrm>
          <a:off x="563880" y="4851400"/>
          <a:ext cx="4348163" cy="884238"/>
        </p:xfrm>
        <a:graphic>
          <a:graphicData uri="http://schemas.openxmlformats.org/presentationml/2006/ole">
            <mc:AlternateContent xmlns:mc="http://schemas.openxmlformats.org/markup-compatibility/2006">
              <mc:Choice xmlns:v="urn:schemas-microsoft-com:vml" Requires="v">
                <p:oleObj spid="_x0000_s113697" name="Equation" r:id="rId15" imgW="2057400" imgH="419040" progId="Equation.DSMT4">
                  <p:embed/>
                </p:oleObj>
              </mc:Choice>
              <mc:Fallback>
                <p:oleObj name="Equation" r:id="rId15" imgW="2057400" imgH="419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880" y="4851400"/>
                        <a:ext cx="4348163"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ight Brace 12"/>
          <p:cNvSpPr/>
          <p:nvPr/>
        </p:nvSpPr>
        <p:spPr bwMode="auto">
          <a:xfrm>
            <a:off x="5029200" y="4404360"/>
            <a:ext cx="228600" cy="853440"/>
          </a:xfrm>
          <a:prstGeom prst="rightBrac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502920" y="5806440"/>
            <a:ext cx="5388013" cy="461665"/>
          </a:xfrm>
          <a:prstGeom prst="rect">
            <a:avLst/>
          </a:prstGeom>
          <a:noFill/>
        </p:spPr>
        <p:txBody>
          <a:bodyPr wrap="none" rtlCol="0">
            <a:spAutoFit/>
          </a:bodyPr>
          <a:lstStyle/>
          <a:p>
            <a:r>
              <a:rPr lang="en-US" sz="2400" dirty="0" smtClean="0"/>
              <a:t>In a single component simple system:</a:t>
            </a:r>
            <a:endParaRPr lang="en-US" sz="2400" i="1" dirty="0"/>
          </a:p>
        </p:txBody>
      </p:sp>
      <p:graphicFrame>
        <p:nvGraphicFramePr>
          <p:cNvPr id="113674" name="Object 10"/>
          <p:cNvGraphicFramePr>
            <a:graphicFrameLocks noChangeAspect="1"/>
          </p:cNvGraphicFramePr>
          <p:nvPr/>
        </p:nvGraphicFramePr>
        <p:xfrm>
          <a:off x="5897880" y="5852160"/>
          <a:ext cx="2308225" cy="428625"/>
        </p:xfrm>
        <a:graphic>
          <a:graphicData uri="http://schemas.openxmlformats.org/presentationml/2006/ole">
            <mc:AlternateContent xmlns:mc="http://schemas.openxmlformats.org/markup-compatibility/2006">
              <mc:Choice xmlns:v="urn:schemas-microsoft-com:vml" Requires="v">
                <p:oleObj spid="_x0000_s113698" name="Equation" r:id="rId17" imgW="1091880" imgH="203040" progId="Equation.DSMT4">
                  <p:embed/>
                </p:oleObj>
              </mc:Choice>
              <mc:Fallback>
                <p:oleObj name="Equation" r:id="rId17" imgW="1091880" imgH="20304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97880" y="5852160"/>
                        <a:ext cx="23082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5"/>
          <p:cNvSpPr/>
          <p:nvPr/>
        </p:nvSpPr>
        <p:spPr bwMode="auto">
          <a:xfrm>
            <a:off x="5806440" y="5730240"/>
            <a:ext cx="2468880" cy="6096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formal structure of TD</a:t>
            </a:r>
            <a:endParaRPr lang="en-US" dirty="0"/>
          </a:p>
        </p:txBody>
      </p:sp>
      <p:sp>
        <p:nvSpPr>
          <p:cNvPr id="4" name="Content Placeholder 2"/>
          <p:cNvSpPr>
            <a:spLocks noGrp="1"/>
          </p:cNvSpPr>
          <p:nvPr>
            <p:ph idx="1"/>
          </p:nvPr>
        </p:nvSpPr>
        <p:spPr>
          <a:xfrm>
            <a:off x="518160" y="1645920"/>
            <a:ext cx="8092440" cy="4754880"/>
          </a:xfrm>
        </p:spPr>
        <p:txBody>
          <a:bodyPr/>
          <a:lstStyle/>
          <a:p>
            <a:r>
              <a:rPr lang="en-US" sz="2400" dirty="0" smtClean="0"/>
              <a:t>The fundamental equation by itself contains </a:t>
            </a:r>
            <a:r>
              <a:rPr lang="en-US" sz="2400" dirty="0" smtClean="0">
                <a:solidFill>
                  <a:srgbClr val="FF0000"/>
                </a:solidFill>
              </a:rPr>
              <a:t>full</a:t>
            </a:r>
            <a:r>
              <a:rPr lang="en-US" sz="2400" dirty="0" smtClean="0"/>
              <a:t> information about the system</a:t>
            </a:r>
          </a:p>
          <a:p>
            <a:r>
              <a:rPr lang="en-US" sz="2400" dirty="0" smtClean="0"/>
              <a:t># of conjugate variables: </a:t>
            </a:r>
            <a:r>
              <a:rPr lang="en-US" sz="2400" i="1" dirty="0" smtClean="0"/>
              <a:t>N</a:t>
            </a:r>
            <a:endParaRPr lang="en-US" sz="2400" dirty="0" smtClean="0"/>
          </a:p>
          <a:p>
            <a:r>
              <a:rPr lang="en-US" sz="2400" dirty="0" smtClean="0"/>
              <a:t># of generalized work terms: </a:t>
            </a:r>
            <a:r>
              <a:rPr lang="en-US" sz="2400" i="1" dirty="0" smtClean="0"/>
              <a:t>N - 1</a:t>
            </a:r>
            <a:endParaRPr lang="en-US" sz="2400" dirty="0" smtClean="0"/>
          </a:p>
          <a:p>
            <a:r>
              <a:rPr lang="en-US" sz="2400" dirty="0" smtClean="0"/>
              <a:t># of variables: </a:t>
            </a:r>
            <a:r>
              <a:rPr lang="en-US" sz="2400" i="1" dirty="0" smtClean="0"/>
              <a:t>2N</a:t>
            </a:r>
            <a:endParaRPr lang="en-US" sz="2400" dirty="0" smtClean="0"/>
          </a:p>
          <a:p>
            <a:r>
              <a:rPr lang="en-US" sz="2400" dirty="0" smtClean="0"/>
              <a:t># of independent variables (thermodynamic degree of freedom): </a:t>
            </a:r>
            <a:r>
              <a:rPr lang="en-US" sz="2400" i="1" dirty="0" smtClean="0"/>
              <a:t>N - 1</a:t>
            </a:r>
            <a:endParaRPr lang="en-US" sz="2400" dirty="0" smtClean="0"/>
          </a:p>
          <a:p>
            <a:r>
              <a:rPr lang="en-US" sz="2400" dirty="0" smtClean="0"/>
              <a:t># of equations of state: </a:t>
            </a:r>
            <a:r>
              <a:rPr lang="en-US" sz="2400" i="1" dirty="0" smtClean="0"/>
              <a:t>N</a:t>
            </a:r>
            <a:endParaRPr lang="en-US" sz="2400" dirty="0" smtClean="0"/>
          </a:p>
          <a:p>
            <a:pPr marL="808038" lvl="1" indent="-350838"/>
            <a:r>
              <a:rPr lang="en-US" sz="2000" dirty="0" smtClean="0"/>
              <a:t>An individual equation of state does not completely characterize the system</a:t>
            </a:r>
          </a:p>
          <a:p>
            <a:pPr marL="808038" lvl="1" indent="-350838"/>
            <a:r>
              <a:rPr lang="en-US" sz="2000" dirty="0" smtClean="0"/>
              <a:t>All equations of state together contain </a:t>
            </a:r>
            <a:r>
              <a:rPr lang="en-US" sz="2000" dirty="0" smtClean="0">
                <a:solidFill>
                  <a:srgbClr val="FF0000"/>
                </a:solidFill>
              </a:rPr>
              <a:t>full</a:t>
            </a:r>
            <a:r>
              <a:rPr lang="en-US" sz="2000" dirty="0" smtClean="0"/>
              <a:t> information about the system (Euler relation)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ideal gas</a:t>
            </a:r>
            <a:endParaRPr lang="en-US" dirty="0"/>
          </a:p>
        </p:txBody>
      </p:sp>
      <p:graphicFrame>
        <p:nvGraphicFramePr>
          <p:cNvPr id="116741" name="Object 5"/>
          <p:cNvGraphicFramePr>
            <a:graphicFrameLocks noChangeAspect="1"/>
          </p:cNvGraphicFramePr>
          <p:nvPr/>
        </p:nvGraphicFramePr>
        <p:xfrm>
          <a:off x="670560" y="5398135"/>
          <a:ext cx="5099050" cy="911225"/>
        </p:xfrm>
        <a:graphic>
          <a:graphicData uri="http://schemas.openxmlformats.org/presentationml/2006/ole">
            <mc:AlternateContent xmlns:mc="http://schemas.openxmlformats.org/markup-compatibility/2006">
              <mc:Choice xmlns:v="urn:schemas-microsoft-com:vml" Requires="v">
                <p:oleObj spid="_x0000_s116766" name="Equation" r:id="rId4" imgW="2412720" imgH="431640" progId="Equation.DSMT4">
                  <p:embed/>
                </p:oleObj>
              </mc:Choice>
              <mc:Fallback>
                <p:oleObj name="Equation" r:id="rId4" imgW="2412720" imgH="4316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 y="5398135"/>
                        <a:ext cx="5099050" cy="91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2" name="Object 6"/>
          <p:cNvGraphicFramePr>
            <a:graphicFrameLocks noChangeAspect="1"/>
          </p:cNvGraphicFramePr>
          <p:nvPr/>
        </p:nvGraphicFramePr>
        <p:xfrm>
          <a:off x="533400" y="1706880"/>
          <a:ext cx="1528763" cy="374650"/>
        </p:xfrm>
        <a:graphic>
          <a:graphicData uri="http://schemas.openxmlformats.org/presentationml/2006/ole">
            <mc:AlternateContent xmlns:mc="http://schemas.openxmlformats.org/markup-compatibility/2006">
              <mc:Choice xmlns:v="urn:schemas-microsoft-com:vml" Requires="v">
                <p:oleObj spid="_x0000_s116767" name="Equation" r:id="rId6" imgW="723600" imgH="177480" progId="Equation.DSMT4">
                  <p:embed/>
                </p:oleObj>
              </mc:Choice>
              <mc:Fallback>
                <p:oleObj name="Equation" r:id="rId6" imgW="723600" imgH="1774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706880"/>
                        <a:ext cx="152876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3" name="Object 7"/>
          <p:cNvGraphicFramePr>
            <a:graphicFrameLocks noChangeAspect="1"/>
          </p:cNvGraphicFramePr>
          <p:nvPr/>
        </p:nvGraphicFramePr>
        <p:xfrm>
          <a:off x="600075" y="2277428"/>
          <a:ext cx="1393825" cy="481012"/>
        </p:xfrm>
        <a:graphic>
          <a:graphicData uri="http://schemas.openxmlformats.org/presentationml/2006/ole">
            <mc:AlternateContent xmlns:mc="http://schemas.openxmlformats.org/markup-compatibility/2006">
              <mc:Choice xmlns:v="urn:schemas-microsoft-com:vml" Requires="v">
                <p:oleObj spid="_x0000_s116768" name="Equation" r:id="rId8" imgW="660240" imgH="228600" progId="Equation.DSMT4">
                  <p:embed/>
                </p:oleObj>
              </mc:Choice>
              <mc:Fallback>
                <p:oleObj name="Equation" r:id="rId8" imgW="660240" imgH="2286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5" y="2277428"/>
                        <a:ext cx="1393825"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261971" y="2255520"/>
            <a:ext cx="3969356" cy="461665"/>
          </a:xfrm>
          <a:prstGeom prst="rect">
            <a:avLst/>
          </a:prstGeom>
          <a:noFill/>
        </p:spPr>
        <p:txBody>
          <a:bodyPr wrap="none" rtlCol="0">
            <a:spAutoFit/>
          </a:bodyPr>
          <a:lstStyle/>
          <a:p>
            <a:r>
              <a:rPr lang="en-US" sz="2400" dirty="0" smtClean="0"/>
              <a:t>Not a fundamental equation</a:t>
            </a:r>
            <a:endParaRPr lang="en-US" sz="2400" i="1" dirty="0"/>
          </a:p>
        </p:txBody>
      </p:sp>
      <p:sp>
        <p:nvSpPr>
          <p:cNvPr id="15" name="TextBox 14"/>
          <p:cNvSpPr txBox="1"/>
          <p:nvPr/>
        </p:nvSpPr>
        <p:spPr>
          <a:xfrm>
            <a:off x="2256136" y="1676400"/>
            <a:ext cx="6567824" cy="461665"/>
          </a:xfrm>
          <a:prstGeom prst="rect">
            <a:avLst/>
          </a:prstGeom>
          <a:noFill/>
        </p:spPr>
        <p:txBody>
          <a:bodyPr wrap="none" rtlCol="0">
            <a:spAutoFit/>
          </a:bodyPr>
          <a:lstStyle/>
          <a:p>
            <a:r>
              <a:rPr lang="en-US" sz="2400" dirty="0" smtClean="0"/>
              <a:t>Not an eq. of state in the energy representation</a:t>
            </a:r>
            <a:endParaRPr lang="en-US" sz="2400" i="1" dirty="0"/>
          </a:p>
        </p:txBody>
      </p:sp>
      <p:graphicFrame>
        <p:nvGraphicFramePr>
          <p:cNvPr id="116744" name="Object 8"/>
          <p:cNvGraphicFramePr>
            <a:graphicFrameLocks noChangeAspect="1"/>
          </p:cNvGraphicFramePr>
          <p:nvPr/>
        </p:nvGraphicFramePr>
        <p:xfrm>
          <a:off x="630238" y="3673475"/>
          <a:ext cx="900112" cy="730250"/>
        </p:xfrm>
        <a:graphic>
          <a:graphicData uri="http://schemas.openxmlformats.org/presentationml/2006/ole">
            <mc:AlternateContent xmlns:mc="http://schemas.openxmlformats.org/markup-compatibility/2006">
              <mc:Choice xmlns:v="urn:schemas-microsoft-com:vml" Requires="v">
                <p:oleObj spid="_x0000_s116769" name="Equation" r:id="rId10" imgW="482400" imgH="393480" progId="Equation.DSMT4">
                  <p:embed/>
                </p:oleObj>
              </mc:Choice>
              <mc:Fallback>
                <p:oleObj name="Equation" r:id="rId10" imgW="482400" imgH="3934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238" y="3673475"/>
                        <a:ext cx="900112"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5" name="Object 9"/>
          <p:cNvGraphicFramePr>
            <a:graphicFrameLocks noChangeAspect="1"/>
          </p:cNvGraphicFramePr>
          <p:nvPr/>
        </p:nvGraphicFramePr>
        <p:xfrm>
          <a:off x="624840" y="2895600"/>
          <a:ext cx="831850" cy="712788"/>
        </p:xfrm>
        <a:graphic>
          <a:graphicData uri="http://schemas.openxmlformats.org/presentationml/2006/ole">
            <mc:AlternateContent xmlns:mc="http://schemas.openxmlformats.org/markup-compatibility/2006">
              <mc:Choice xmlns:v="urn:schemas-microsoft-com:vml" Requires="v">
                <p:oleObj spid="_x0000_s116770" name="Equation" r:id="rId12" imgW="457200" imgH="393480" progId="Equation.DSMT4">
                  <p:embed/>
                </p:oleObj>
              </mc:Choice>
              <mc:Fallback>
                <p:oleObj name="Equation" r:id="rId12" imgW="457200" imgH="3934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840" y="2895600"/>
                        <a:ext cx="831850"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ight Brace 17"/>
          <p:cNvSpPr/>
          <p:nvPr/>
        </p:nvSpPr>
        <p:spPr bwMode="auto">
          <a:xfrm>
            <a:off x="1751965" y="3246120"/>
            <a:ext cx="228600" cy="838200"/>
          </a:xfrm>
          <a:prstGeom prst="rightBrac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116746" name="Object 10"/>
          <p:cNvGraphicFramePr>
            <a:graphicFrameLocks noChangeAspect="1"/>
          </p:cNvGraphicFramePr>
          <p:nvPr/>
        </p:nvGraphicFramePr>
        <p:xfrm>
          <a:off x="2224405" y="2895283"/>
          <a:ext cx="3006725" cy="730250"/>
        </p:xfrm>
        <a:graphic>
          <a:graphicData uri="http://schemas.openxmlformats.org/presentationml/2006/ole">
            <mc:AlternateContent xmlns:mc="http://schemas.openxmlformats.org/markup-compatibility/2006">
              <mc:Choice xmlns:v="urn:schemas-microsoft-com:vml" Requires="v">
                <p:oleObj spid="_x0000_s116771" name="Equation" r:id="rId14" imgW="1612800" imgH="393480" progId="Equation.DSMT4">
                  <p:embed/>
                </p:oleObj>
              </mc:Choice>
              <mc:Fallback>
                <p:oleObj name="Equation" r:id="rId14" imgW="1612800" imgH="39348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24405" y="2895283"/>
                        <a:ext cx="3006725"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486400" y="3345954"/>
            <a:ext cx="2895600" cy="707886"/>
          </a:xfrm>
          <a:prstGeom prst="rect">
            <a:avLst/>
          </a:prstGeom>
          <a:noFill/>
        </p:spPr>
        <p:txBody>
          <a:bodyPr wrap="square" rtlCol="0">
            <a:spAutoFit/>
          </a:bodyPr>
          <a:lstStyle/>
          <a:p>
            <a:r>
              <a:rPr lang="en-US" sz="2000" dirty="0" smtClean="0"/>
              <a:t>Gibbs-</a:t>
            </a:r>
            <a:r>
              <a:rPr lang="en-US" sz="2000" dirty="0" err="1" smtClean="0"/>
              <a:t>Duham</a:t>
            </a:r>
            <a:r>
              <a:rPr lang="en-US" sz="2000" dirty="0" smtClean="0"/>
              <a:t> eq. in the entropy representation</a:t>
            </a:r>
            <a:endParaRPr lang="en-US" sz="2000" dirty="0"/>
          </a:p>
        </p:txBody>
      </p:sp>
      <p:graphicFrame>
        <p:nvGraphicFramePr>
          <p:cNvPr id="116747" name="Object 11"/>
          <p:cNvGraphicFramePr>
            <a:graphicFrameLocks noChangeAspect="1"/>
          </p:cNvGraphicFramePr>
          <p:nvPr/>
        </p:nvGraphicFramePr>
        <p:xfrm>
          <a:off x="2870517" y="3673238"/>
          <a:ext cx="2295208" cy="745092"/>
        </p:xfrm>
        <a:graphic>
          <a:graphicData uri="http://schemas.openxmlformats.org/presentationml/2006/ole">
            <mc:AlternateContent xmlns:mc="http://schemas.openxmlformats.org/markup-compatibility/2006">
              <mc:Choice xmlns:v="urn:schemas-microsoft-com:vml" Requires="v">
                <p:oleObj spid="_x0000_s116772" name="Equation" r:id="rId16" imgW="1206360" imgH="393480" progId="Equation.DSMT4">
                  <p:embed/>
                </p:oleObj>
              </mc:Choice>
              <mc:Fallback>
                <p:oleObj name="Equation" r:id="rId16" imgW="1206360" imgH="39348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70517" y="3673238"/>
                        <a:ext cx="2295208" cy="745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9" name="Object 13"/>
          <p:cNvGraphicFramePr>
            <a:graphicFrameLocks noChangeAspect="1"/>
          </p:cNvGraphicFramePr>
          <p:nvPr/>
        </p:nvGraphicFramePr>
        <p:xfrm>
          <a:off x="4495800" y="4573270"/>
          <a:ext cx="2982913" cy="730250"/>
        </p:xfrm>
        <a:graphic>
          <a:graphicData uri="http://schemas.openxmlformats.org/presentationml/2006/ole">
            <mc:AlternateContent xmlns:mc="http://schemas.openxmlformats.org/markup-compatibility/2006">
              <mc:Choice xmlns:v="urn:schemas-microsoft-com:vml" Requires="v">
                <p:oleObj spid="_x0000_s116773" name="Equation" r:id="rId18" imgW="1600200" imgH="393480" progId="Equation.DSMT4">
                  <p:embed/>
                </p:oleObj>
              </mc:Choice>
              <mc:Fallback>
                <p:oleObj name="Equation" r:id="rId18" imgW="1600200" imgH="393480" progId="Equation.DSMT4">
                  <p:embed/>
                  <p:pic>
                    <p:nvPicPr>
                      <p:cNvPr id="0"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95800" y="4573270"/>
                        <a:ext cx="2982913"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585011" y="4720530"/>
            <a:ext cx="3986989" cy="400110"/>
          </a:xfrm>
          <a:prstGeom prst="rect">
            <a:avLst/>
          </a:prstGeom>
          <a:noFill/>
        </p:spPr>
        <p:txBody>
          <a:bodyPr wrap="none" rtlCol="0">
            <a:spAutoFit/>
          </a:bodyPr>
          <a:lstStyle/>
          <a:p>
            <a:r>
              <a:rPr lang="en-US" sz="2000" dirty="0" smtClean="0"/>
              <a:t>Combine all 3 equations of state:</a:t>
            </a:r>
            <a:endParaRPr lang="en-US" sz="20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Energy minimum principle</a:t>
            </a:r>
            <a:endParaRPr lang="en-US" dirty="0"/>
          </a:p>
        </p:txBody>
      </p:sp>
      <p:sp>
        <p:nvSpPr>
          <p:cNvPr id="3" name="Content Placeholder 2"/>
          <p:cNvSpPr>
            <a:spLocks noGrp="1"/>
          </p:cNvSpPr>
          <p:nvPr>
            <p:ph idx="1"/>
          </p:nvPr>
        </p:nvSpPr>
        <p:spPr>
          <a:xfrm>
            <a:off x="457200" y="1676400"/>
            <a:ext cx="8229600" cy="4648200"/>
          </a:xfrm>
        </p:spPr>
        <p:txBody>
          <a:bodyPr/>
          <a:lstStyle/>
          <a:p>
            <a:r>
              <a:rPr lang="en-US" sz="2400" dirty="0" smtClean="0"/>
              <a:t>Entropy maximum principle: in an isolated system, equilibrium is reached if </a:t>
            </a:r>
            <a:r>
              <a:rPr lang="en-US" sz="2400" i="1" dirty="0" smtClean="0"/>
              <a:t>S </a:t>
            </a:r>
            <a:r>
              <a:rPr lang="en-US" sz="2400" dirty="0" smtClean="0"/>
              <a:t>is maximized</a:t>
            </a:r>
          </a:p>
          <a:p>
            <a:pPr marL="808038" lvl="1" indent="-350838"/>
            <a:r>
              <a:rPr lang="en-US" sz="2000" dirty="0" smtClean="0"/>
              <a:t>When </a:t>
            </a:r>
            <a:r>
              <a:rPr lang="en-US" sz="2000" i="1" dirty="0" err="1" smtClean="0"/>
              <a:t>dU</a:t>
            </a:r>
            <a:r>
              <a:rPr lang="en-US" sz="2000" i="1" dirty="0" smtClean="0"/>
              <a:t> = 0</a:t>
            </a:r>
            <a:r>
              <a:rPr lang="en-US" sz="2000" dirty="0" smtClean="0"/>
              <a:t> (isolated system), </a:t>
            </a:r>
            <a:r>
              <a:rPr lang="en-US" sz="2000" i="1" dirty="0" smtClean="0"/>
              <a:t>S </a:t>
            </a:r>
            <a:r>
              <a:rPr lang="en-US" sz="2000" dirty="0" smtClean="0"/>
              <a:t>is maximized in equilibrium</a:t>
            </a:r>
          </a:p>
          <a:p>
            <a:pPr marL="808038" lvl="1" indent="-350838"/>
            <a:endParaRPr lang="en-US" sz="2000" dirty="0" smtClean="0"/>
          </a:p>
          <a:p>
            <a:pPr marL="808038" lvl="1" indent="-350838"/>
            <a:endParaRPr lang="en-US" sz="2000" dirty="0" smtClean="0"/>
          </a:p>
          <a:p>
            <a:pPr marL="808038" lvl="1" indent="-350838"/>
            <a:endParaRPr lang="en-US" sz="2000" dirty="0" smtClean="0"/>
          </a:p>
          <a:p>
            <a:r>
              <a:rPr lang="en-US" sz="2400" dirty="0" smtClean="0"/>
              <a:t>Energy minimum principle: for a given value of total entropy of a system, equilibrium is reached if </a:t>
            </a:r>
            <a:r>
              <a:rPr lang="en-US" sz="2400" i="1" dirty="0" smtClean="0"/>
              <a:t>U </a:t>
            </a:r>
            <a:r>
              <a:rPr lang="en-US" sz="2400" dirty="0" smtClean="0"/>
              <a:t>is minimized</a:t>
            </a:r>
          </a:p>
          <a:p>
            <a:pPr marL="808038" lvl="1" indent="-350838"/>
            <a:r>
              <a:rPr lang="en-US" sz="2000" dirty="0" smtClean="0"/>
              <a:t>When </a:t>
            </a:r>
            <a:r>
              <a:rPr lang="en-US" sz="2000" i="1" dirty="0" err="1" smtClean="0"/>
              <a:t>dS</a:t>
            </a:r>
            <a:r>
              <a:rPr lang="en-US" sz="2000" i="1" dirty="0" smtClean="0"/>
              <a:t> = 0</a:t>
            </a:r>
            <a:r>
              <a:rPr lang="en-US" sz="2000" dirty="0" smtClean="0"/>
              <a:t>, </a:t>
            </a:r>
            <a:r>
              <a:rPr lang="en-US" sz="2000" i="1" dirty="0" smtClean="0"/>
              <a:t>U </a:t>
            </a:r>
            <a:r>
              <a:rPr lang="en-US" sz="2000" dirty="0" smtClean="0"/>
              <a:t>is minimized in equilibrium</a:t>
            </a:r>
          </a:p>
        </p:txBody>
      </p:sp>
      <p:graphicFrame>
        <p:nvGraphicFramePr>
          <p:cNvPr id="119811" name="Object 3"/>
          <p:cNvGraphicFramePr>
            <a:graphicFrameLocks noChangeAspect="1"/>
          </p:cNvGraphicFramePr>
          <p:nvPr/>
        </p:nvGraphicFramePr>
        <p:xfrm>
          <a:off x="1247775" y="2909570"/>
          <a:ext cx="1495425" cy="946150"/>
        </p:xfrm>
        <a:graphic>
          <a:graphicData uri="http://schemas.openxmlformats.org/presentationml/2006/ole">
            <mc:AlternateContent xmlns:mc="http://schemas.openxmlformats.org/markup-compatibility/2006">
              <mc:Choice xmlns:v="urn:schemas-microsoft-com:vml" Requires="v">
                <p:oleObj spid="_x0000_s119825" name="Equation" r:id="rId3" imgW="698400" imgH="444240" progId="Equation.DSMT4">
                  <p:embed/>
                </p:oleObj>
              </mc:Choice>
              <mc:Fallback>
                <p:oleObj name="Equation" r:id="rId3" imgW="69840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7775" y="2909570"/>
                        <a:ext cx="1495425"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12" name="Object 4"/>
          <p:cNvGraphicFramePr>
            <a:graphicFrameLocks noChangeAspect="1"/>
          </p:cNvGraphicFramePr>
          <p:nvPr/>
        </p:nvGraphicFramePr>
        <p:xfrm>
          <a:off x="3248025" y="2862580"/>
          <a:ext cx="1628775" cy="1027113"/>
        </p:xfrm>
        <a:graphic>
          <a:graphicData uri="http://schemas.openxmlformats.org/presentationml/2006/ole">
            <mc:AlternateContent xmlns:mc="http://schemas.openxmlformats.org/markup-compatibility/2006">
              <mc:Choice xmlns:v="urn:schemas-microsoft-com:vml" Requires="v">
                <p:oleObj spid="_x0000_s119826" name="Equation" r:id="rId5" imgW="761760" imgH="482400" progId="Equation.DSMT4">
                  <p:embed/>
                </p:oleObj>
              </mc:Choice>
              <mc:Fallback>
                <p:oleObj name="Equation" r:id="rId5" imgW="761760" imgH="482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025" y="2862580"/>
                        <a:ext cx="1628775"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15" name="Object 7"/>
          <p:cNvGraphicFramePr>
            <a:graphicFrameLocks noChangeAspect="1"/>
          </p:cNvGraphicFramePr>
          <p:nvPr/>
        </p:nvGraphicFramePr>
        <p:xfrm>
          <a:off x="1222375" y="5562600"/>
          <a:ext cx="1549400" cy="946150"/>
        </p:xfrm>
        <a:graphic>
          <a:graphicData uri="http://schemas.openxmlformats.org/presentationml/2006/ole">
            <mc:AlternateContent xmlns:mc="http://schemas.openxmlformats.org/markup-compatibility/2006">
              <mc:Choice xmlns:v="urn:schemas-microsoft-com:vml" Requires="v">
                <p:oleObj spid="_x0000_s119827" name="Equation" r:id="rId7" imgW="723600" imgH="444240" progId="Equation.DSMT4">
                  <p:embed/>
                </p:oleObj>
              </mc:Choice>
              <mc:Fallback>
                <p:oleObj name="Equation" r:id="rId7" imgW="723600" imgH="44424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2375" y="5562600"/>
                        <a:ext cx="1549400"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816" name="Object 8"/>
          <p:cNvGraphicFramePr>
            <a:graphicFrameLocks noChangeAspect="1"/>
          </p:cNvGraphicFramePr>
          <p:nvPr/>
        </p:nvGraphicFramePr>
        <p:xfrm>
          <a:off x="3281998" y="5545455"/>
          <a:ext cx="1655762" cy="1027113"/>
        </p:xfrm>
        <a:graphic>
          <a:graphicData uri="http://schemas.openxmlformats.org/presentationml/2006/ole">
            <mc:AlternateContent xmlns:mc="http://schemas.openxmlformats.org/markup-compatibility/2006">
              <mc:Choice xmlns:v="urn:schemas-microsoft-com:vml" Requires="v">
                <p:oleObj spid="_x0000_s119828" name="Equation" r:id="rId9" imgW="774360" imgH="482400" progId="Equation.DSMT4">
                  <p:embed/>
                </p:oleObj>
              </mc:Choice>
              <mc:Fallback>
                <p:oleObj name="Equation" r:id="rId9" imgW="774360" imgH="4824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1998" y="5545455"/>
                        <a:ext cx="1655762" cy="1027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4853</TotalTime>
  <Words>2016</Words>
  <Application>Microsoft Office PowerPoint</Application>
  <PresentationFormat>On-screen Show (4:3)</PresentationFormat>
  <Paragraphs>251</Paragraphs>
  <Slides>29</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Pixel</vt:lpstr>
      <vt:lpstr>Equation</vt:lpstr>
      <vt:lpstr>MathType 6.0 Equation</vt:lpstr>
      <vt:lpstr>MSEG 803 Equilibria in Material Systems  4: Formal Structure of TD</vt:lpstr>
      <vt:lpstr>1st law and 2nd law in a simple system</vt:lpstr>
      <vt:lpstr>Equations of state</vt:lpstr>
      <vt:lpstr>Chemical potential and partial molar quantities</vt:lpstr>
      <vt:lpstr>Euler relation</vt:lpstr>
      <vt:lpstr>Gibbs-Duhem relation</vt:lpstr>
      <vt:lpstr>Summary of the formal structure of TD</vt:lpstr>
      <vt:lpstr>Example: ideal gas</vt:lpstr>
      <vt:lpstr>Energy minimum principle</vt:lpstr>
      <vt:lpstr>Energy minimum principle</vt:lpstr>
      <vt:lpstr>Energy minimum principle</vt:lpstr>
      <vt:lpstr>PowerPoint Presentation</vt:lpstr>
      <vt:lpstr>Simple mechanical systems</vt:lpstr>
      <vt:lpstr>Legendre transformations</vt:lpstr>
      <vt:lpstr>Enthalpy H(S, P, N) = U + PV = TS + mN</vt:lpstr>
      <vt:lpstr>Enthalpy minimization principle</vt:lpstr>
      <vt:lpstr>Helmholtz potential F(T, V, N) = U - TS = - PV + mN</vt:lpstr>
      <vt:lpstr>Helmholtz free energy</vt:lpstr>
      <vt:lpstr>Work performed by a system in contact with heat reservoir</vt:lpstr>
      <vt:lpstr>Helmholtz potential minimization principle</vt:lpstr>
      <vt:lpstr>Gibbs potential G(T, P, N) = U - TS + PV = mN</vt:lpstr>
      <vt:lpstr>Gibbs free energy and chemical potential</vt:lpstr>
      <vt:lpstr>First order phase transition</vt:lpstr>
      <vt:lpstr>PowerPoint Presentation</vt:lpstr>
      <vt:lpstr>Generalized Massieu functions</vt:lpstr>
      <vt:lpstr>General case</vt:lpstr>
      <vt:lpstr>Deriving equilibrium conditions</vt:lpstr>
      <vt:lpstr>Coupled equilibrium</vt:lpstr>
      <vt:lpstr>Electrochemical potential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Photon</cp:lastModifiedBy>
  <cp:revision>716</cp:revision>
  <dcterms:created xsi:type="dcterms:W3CDTF">2006-08-16T00:00:00Z</dcterms:created>
  <dcterms:modified xsi:type="dcterms:W3CDTF">2012-09-18T17:31:54Z</dcterms:modified>
</cp:coreProperties>
</file>