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67" r:id="rId3"/>
    <p:sldId id="268" r:id="rId4"/>
    <p:sldId id="273" r:id="rId5"/>
    <p:sldId id="270" r:id="rId6"/>
    <p:sldId id="281" r:id="rId7"/>
    <p:sldId id="271" r:id="rId8"/>
    <p:sldId id="272" r:id="rId9"/>
    <p:sldId id="276" r:id="rId10"/>
    <p:sldId id="277" r:id="rId11"/>
    <p:sldId id="274" r:id="rId12"/>
    <p:sldId id="278" r:id="rId13"/>
    <p:sldId id="296" r:id="rId14"/>
    <p:sldId id="299" r:id="rId15"/>
    <p:sldId id="300" r:id="rId16"/>
    <p:sldId id="293" r:id="rId17"/>
    <p:sldId id="295" r:id="rId18"/>
    <p:sldId id="294" r:id="rId19"/>
    <p:sldId id="292" r:id="rId20"/>
    <p:sldId id="298" r:id="rId21"/>
    <p:sldId id="297" r:id="rId22"/>
    <p:sldId id="279" r:id="rId23"/>
    <p:sldId id="280" r:id="rId24"/>
    <p:sldId id="282" r:id="rId25"/>
    <p:sldId id="283" r:id="rId26"/>
    <p:sldId id="284" r:id="rId27"/>
    <p:sldId id="286" r:id="rId28"/>
    <p:sldId id="285" r:id="rId29"/>
    <p:sldId id="288" r:id="rId30"/>
    <p:sldId id="289" r:id="rId31"/>
    <p:sldId id="290"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a:srgbClr val="006600"/>
    <a:srgbClr val="92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23" autoAdjust="0"/>
  </p:normalViewPr>
  <p:slideViewPr>
    <p:cSldViewPr>
      <p:cViewPr varScale="1">
        <p:scale>
          <a:sx n="62" d="100"/>
          <a:sy n="62" d="100"/>
        </p:scale>
        <p:origin x="-151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34.wmf"/><Relationship Id="rId7" Type="http://schemas.openxmlformats.org/officeDocument/2006/relationships/image" Target="../media/image41.wmf"/><Relationship Id="rId2" Type="http://schemas.openxmlformats.org/officeDocument/2006/relationships/image" Target="../media/image28.wmf"/><Relationship Id="rId1" Type="http://schemas.openxmlformats.org/officeDocument/2006/relationships/image" Target="../media/image33.wmf"/><Relationship Id="rId6" Type="http://schemas.openxmlformats.org/officeDocument/2006/relationships/image" Target="../media/image40.wmf"/><Relationship Id="rId5" Type="http://schemas.openxmlformats.org/officeDocument/2006/relationships/image" Target="../media/image36.wmf"/><Relationship Id="rId10" Type="http://schemas.openxmlformats.org/officeDocument/2006/relationships/image" Target="../media/image43.wmf"/><Relationship Id="rId4" Type="http://schemas.openxmlformats.org/officeDocument/2006/relationships/image" Target="../media/image35.wmf"/><Relationship Id="rId9"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image" Target="../media/image60.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 Id="rId9" Type="http://schemas.openxmlformats.org/officeDocument/2006/relationships/image" Target="../media/image6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6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28.wmf"/><Relationship Id="rId7" Type="http://schemas.openxmlformats.org/officeDocument/2006/relationships/image" Target="../media/image34.wmf"/><Relationship Id="rId12" Type="http://schemas.openxmlformats.org/officeDocument/2006/relationships/image" Target="../media/image39.wmf"/><Relationship Id="rId2" Type="http://schemas.openxmlformats.org/officeDocument/2006/relationships/image" Target="../media/image27.wmf"/><Relationship Id="rId1" Type="http://schemas.openxmlformats.org/officeDocument/2006/relationships/image" Target="../media/image31.wmf"/><Relationship Id="rId6" Type="http://schemas.openxmlformats.org/officeDocument/2006/relationships/image" Target="../media/image33.wmf"/><Relationship Id="rId11" Type="http://schemas.openxmlformats.org/officeDocument/2006/relationships/image" Target="../media/image38.wmf"/><Relationship Id="rId5" Type="http://schemas.openxmlformats.org/officeDocument/2006/relationships/image" Target="../media/image30.wmf"/><Relationship Id="rId10" Type="http://schemas.openxmlformats.org/officeDocument/2006/relationships/image" Target="../media/image37.wmf"/><Relationship Id="rId4" Type="http://schemas.openxmlformats.org/officeDocument/2006/relationships/image" Target="../media/image32.wmf"/><Relationship Id="rId9"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9/10/2012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this is indeed the case, there will be no “energy crisis” whatsoever in the world!</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The condition </a:t>
            </a:r>
            <a:r>
              <a:rPr lang="en-US" dirty="0" err="1" smtClean="0"/>
              <a:t>dS</a:t>
            </a:r>
            <a:r>
              <a:rPr lang="en-US" dirty="0" smtClean="0"/>
              <a:t> = 0</a:t>
            </a:r>
            <a:r>
              <a:rPr lang="en-US" baseline="0" dirty="0" smtClean="0"/>
              <a:t> here is not to be confused with </a:t>
            </a:r>
            <a:r>
              <a:rPr lang="en-US" baseline="0" dirty="0" err="1" smtClean="0"/>
              <a:t>dS</a:t>
            </a:r>
            <a:r>
              <a:rPr lang="en-US" baseline="0" dirty="0" smtClean="0"/>
              <a:t> = 0 in reversible processes: here </a:t>
            </a:r>
            <a:r>
              <a:rPr lang="en-US" baseline="0" dirty="0" err="1" smtClean="0"/>
              <a:t>dS</a:t>
            </a:r>
            <a:r>
              <a:rPr lang="en-US" baseline="0" dirty="0" smtClean="0"/>
              <a:t> = 0 suggests maximum entropy among the manifold of constrained equilibrium states</a:t>
            </a:r>
          </a:p>
          <a:p>
            <a:pPr marL="228600" indent="-228600">
              <a:buAutoNum type="arabicParenR"/>
            </a:pPr>
            <a:r>
              <a:rPr lang="en-US" baseline="0" dirty="0" smtClean="0"/>
              <a:t>For procedures of determining constraints refer to </a:t>
            </a:r>
            <a:r>
              <a:rPr lang="en-US" baseline="0" dirty="0" err="1" smtClean="0"/>
              <a:t>Callen</a:t>
            </a:r>
            <a:r>
              <a:rPr lang="en-US" baseline="0" dirty="0" smtClean="0"/>
              <a:t> p51 Example 1</a:t>
            </a:r>
          </a:p>
          <a:p>
            <a:pPr marL="228600" indent="-228600">
              <a:buAutoNum type="arabicParenR"/>
            </a:pPr>
            <a:r>
              <a:rPr lang="en-US" baseline="0" dirty="0" smtClean="0"/>
              <a:t>If U(S, V, N) for both sub-systems are explicitly known, then the equilibrium condition T1 = T2 can be used in conjunction with the fundamental equations to solve for the final U1 and U2 values</a:t>
            </a:r>
          </a:p>
          <a:p>
            <a:pPr marL="228600" indent="-228600">
              <a:buAutoNum type="arabicParenR"/>
            </a:pPr>
            <a:r>
              <a:rPr lang="en-US" baseline="0" dirty="0" smtClean="0"/>
              <a:t>Stability: verify that it is a maximum rather than minimum</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For proof</a:t>
            </a:r>
            <a:r>
              <a:rPr lang="en-US" baseline="0" dirty="0" smtClean="0"/>
              <a:t> of </a:t>
            </a:r>
            <a:r>
              <a:rPr lang="en-US" baseline="0" dirty="0" err="1" smtClean="0"/>
              <a:t>dS</a:t>
            </a:r>
            <a:r>
              <a:rPr lang="en-US" baseline="0" dirty="0" smtClean="0"/>
              <a:t>/</a:t>
            </a:r>
            <a:r>
              <a:rPr lang="en-US" baseline="0" dirty="0" err="1" smtClean="0"/>
              <a:t>dV</a:t>
            </a:r>
            <a:r>
              <a:rPr lang="en-US" baseline="0" dirty="0" smtClean="0"/>
              <a:t> = - P/T refer to </a:t>
            </a:r>
            <a:r>
              <a:rPr lang="en-US" baseline="0" dirty="0" err="1" smtClean="0"/>
              <a:t>Callen</a:t>
            </a:r>
            <a:r>
              <a:rPr lang="en-US" baseline="0" dirty="0" smtClean="0"/>
              <a:t> book Appendix A</a:t>
            </a:r>
          </a:p>
          <a:p>
            <a:pPr marL="228600" indent="-228600">
              <a:buAutoNum type="arabicParenR"/>
            </a:pPr>
            <a:r>
              <a:rPr lang="en-US" baseline="0" dirty="0" smtClean="0"/>
              <a:t>The terms </a:t>
            </a:r>
            <a:r>
              <a:rPr lang="en-US" baseline="0" dirty="0" err="1" smtClean="0"/>
              <a:t>dS</a:t>
            </a:r>
            <a:r>
              <a:rPr lang="en-US" baseline="0" dirty="0" smtClean="0"/>
              <a:t>/</a:t>
            </a:r>
            <a:r>
              <a:rPr lang="en-US" baseline="0" dirty="0" err="1" smtClean="0"/>
              <a:t>dy</a:t>
            </a:r>
            <a:r>
              <a:rPr lang="en-US" baseline="0" dirty="0" smtClean="0"/>
              <a:t> play the role of ‘potentials’ that determines the direction of ‘flow’ of extensive quantities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r>
              <a:rPr lang="en-US" baseline="0" dirty="0" smtClean="0"/>
              <a:t> 1) friction</a:t>
            </a:r>
          </a:p>
          <a:p>
            <a:r>
              <a:rPr lang="en-US" baseline="0" dirty="0" smtClean="0"/>
              <a:t>2) Free expansion vs. adiabatic quasi-static expansion: same end state, different </a:t>
            </a:r>
            <a:r>
              <a:rPr lang="en-US" baseline="0" dirty="0" err="1" smtClean="0"/>
              <a:t>dW</a:t>
            </a:r>
            <a:r>
              <a:rPr lang="en-US" baseline="0" dirty="0" smtClean="0"/>
              <a:t>: extra heat generation due to internal friction of gas</a:t>
            </a:r>
          </a:p>
          <a:p>
            <a:r>
              <a:rPr lang="en-US" baseline="0" dirty="0" smtClean="0"/>
              <a:t>3) Spontaneous heat transfer: adding a “buffer” heat reservoir</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Dotted line is used</a:t>
            </a:r>
            <a:r>
              <a:rPr lang="en-US" baseline="0" dirty="0" smtClean="0"/>
              <a:t> on the P-V plot for the isotherm as free expansion is not quasi-static and cannot be represented with a curve on the plot</a:t>
            </a:r>
          </a:p>
          <a:p>
            <a:r>
              <a:rPr lang="en-US" baseline="0" dirty="0" smtClean="0"/>
              <a:t>Note that the mole number of gas is implicitly contained </a:t>
            </a:r>
            <a:r>
              <a:rPr lang="en-US" baseline="0" smtClean="0"/>
              <a:t>in C</a:t>
            </a:r>
            <a:r>
              <a:rPr lang="en-US" baseline="-25000" smtClean="0"/>
              <a:t>V</a:t>
            </a:r>
            <a:r>
              <a:rPr lang="en-US" baseline="0" smtClean="0"/>
              <a:t> </a:t>
            </a:r>
            <a:r>
              <a:rPr lang="en-US" baseline="0" dirty="0" smtClean="0"/>
              <a:t>= </a:t>
            </a:r>
            <a:r>
              <a:rPr lang="en-US" baseline="0" dirty="0" err="1" smtClean="0"/>
              <a:t>Nc</a:t>
            </a:r>
            <a:r>
              <a:rPr lang="en-US" baseline="-25000" dirty="0" err="1" smtClean="0"/>
              <a:t>v</a:t>
            </a:r>
            <a:endParaRPr lang="en-US" baseline="-25000"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sign of </a:t>
            </a:r>
            <a:r>
              <a:rPr lang="en-US" dirty="0" err="1" smtClean="0"/>
              <a:t>dW</a:t>
            </a:r>
            <a:r>
              <a:rPr lang="en-US" dirty="0" smtClean="0"/>
              <a:t> is negative if we want the</a:t>
            </a:r>
            <a:r>
              <a:rPr lang="en-US" baseline="0" dirty="0" smtClean="0"/>
              <a:t> system to perform work</a:t>
            </a:r>
            <a:r>
              <a:rPr lang="en-US" dirty="0" smtClean="0"/>
              <a:t>!</a:t>
            </a:r>
          </a:p>
          <a:p>
            <a:r>
              <a:rPr lang="en-US" dirty="0" smtClean="0"/>
              <a:t>Example: expansion of</a:t>
            </a:r>
            <a:r>
              <a:rPr lang="en-US" baseline="0" dirty="0" smtClean="0"/>
              <a:t> gas; non-reversible processes such as free expansion and friction decreases useful work</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Heat can be converted to work with</a:t>
            </a:r>
            <a:r>
              <a:rPr lang="en-US" baseline="0" dirty="0" smtClean="0"/>
              <a:t> 100% efficiency if the auxiliary system’s entropy increases in the process! e.g. quasi-static isothermal expansion</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engines</a:t>
            </a:r>
            <a:r>
              <a:rPr lang="en-US" baseline="0" dirty="0" smtClean="0"/>
              <a:t> involving reversible processes (and the same T</a:t>
            </a:r>
            <a:r>
              <a:rPr lang="en-US" baseline="-25000" dirty="0" smtClean="0"/>
              <a:t>1</a:t>
            </a:r>
            <a:r>
              <a:rPr lang="en-US" baseline="0" dirty="0" smtClean="0"/>
              <a:t> and T</a:t>
            </a:r>
            <a:r>
              <a:rPr lang="en-US" baseline="-25000" dirty="0" smtClean="0"/>
              <a:t>2</a:t>
            </a:r>
            <a:r>
              <a:rPr lang="en-US" baseline="0" dirty="0" smtClean="0"/>
              <a:t>) have identical efficiency</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not limited to ideal</a:t>
            </a:r>
            <a:r>
              <a:rPr lang="en-US" baseline="0" dirty="0" smtClean="0"/>
              <a:t> gas, so </a:t>
            </a:r>
            <a:r>
              <a:rPr lang="en-US" baseline="0" dirty="0" err="1" smtClean="0"/>
              <a:t>dU</a:t>
            </a:r>
            <a:r>
              <a:rPr lang="en-US" baseline="0" dirty="0" smtClean="0"/>
              <a:t> might not vanish for processes A to B and C to D</a:t>
            </a:r>
          </a:p>
          <a:p>
            <a:r>
              <a:rPr lang="en-US" baseline="0" dirty="0" smtClean="0"/>
              <a:t>Efficiency of Carnot cycle</a:t>
            </a:r>
          </a:p>
        </p:txBody>
      </p:sp>
      <p:sp>
        <p:nvSpPr>
          <p:cNvPr id="4" name="Slide Number Placeholder 3"/>
          <p:cNvSpPr>
            <a:spLocks noGrp="1"/>
          </p:cNvSpPr>
          <p:nvPr>
            <p:ph type="sldNum" sz="quarter" idx="10"/>
          </p:nvPr>
        </p:nvSpPr>
        <p:spPr/>
        <p:txBody>
          <a:bodyPr/>
          <a:lstStyle/>
          <a:p>
            <a:fld id="{817C7721-B3EF-4204-A06C-703815509580}"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must</a:t>
            </a:r>
            <a:r>
              <a:rPr lang="en-US" baseline="0" dirty="0" smtClean="0"/>
              <a:t> be a fundamental limit to the efficiency of converting heat to work; there is no limit on the efficiency of converting work to heat!</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low T, </a:t>
            </a:r>
            <a:r>
              <a:rPr lang="en-US" dirty="0" err="1" smtClean="0"/>
              <a:t>dS</a:t>
            </a:r>
            <a:r>
              <a:rPr lang="en-US" dirty="0" smtClean="0"/>
              <a:t>/</a:t>
            </a:r>
            <a:r>
              <a:rPr lang="en-US" dirty="0" err="1" smtClean="0"/>
              <a:t>dT</a:t>
            </a:r>
            <a:r>
              <a:rPr lang="en-US" dirty="0" smtClean="0"/>
              <a:t> scales with T^2</a:t>
            </a:r>
            <a:r>
              <a:rPr lang="en-US" baseline="0" dirty="0" smtClean="0"/>
              <a:t> (Debye model) – so the straight line in the figure is only a schematic illustration</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Glasses are not in thermal equilibrium</a:t>
            </a:r>
            <a:r>
              <a:rPr lang="en-US" baseline="0" dirty="0" smtClean="0"/>
              <a:t> and their entropy does not vanish at T = 0 K.</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sign difference between V and x</a:t>
            </a:r>
          </a:p>
          <a:p>
            <a:r>
              <a:rPr lang="en-US" dirty="0" smtClean="0"/>
              <a:t>In</a:t>
            </a:r>
            <a:r>
              <a:rPr lang="en-US" baseline="0" dirty="0" smtClean="0"/>
              <a:t> practice, magnetization rather than volume is the extensive variable used in cooling (</a:t>
            </a:r>
            <a:r>
              <a:rPr lang="en-US" baseline="0" smtClean="0"/>
              <a:t>adiabatic demagnetization)</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fundamental postulate and descriptive</a:t>
            </a:r>
            <a:r>
              <a:rPr lang="en-US" baseline="0" dirty="0" smtClean="0"/>
              <a:t> definition: does not involve any microscopic system properties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lot</a:t>
            </a:r>
            <a:r>
              <a:rPr lang="en-US" baseline="0" dirty="0" smtClean="0"/>
              <a:t> of textbooks (including </a:t>
            </a:r>
            <a:r>
              <a:rPr lang="en-US" baseline="0" dirty="0" err="1" smtClean="0"/>
              <a:t>Reif</a:t>
            </a:r>
            <a:r>
              <a:rPr lang="en-US" baseline="0" dirty="0" smtClean="0"/>
              <a:t>) use “quasi-static” and “reversible” interchangeably. Either way is fine as long as friction is noted and separately considered.</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Pressure difference: work done by the two parts is different leading to dissipation of energy (lost in viscous flow</a:t>
            </a:r>
            <a:r>
              <a:rPr lang="en-US" baseline="0" dirty="0" smtClean="0"/>
              <a:t> of gas: internal friction</a:t>
            </a:r>
            <a:r>
              <a:rPr lang="en-US" dirty="0" smtClean="0"/>
              <a:t>)</a:t>
            </a:r>
          </a:p>
          <a:p>
            <a:r>
              <a:rPr lang="en-US" dirty="0" smtClean="0"/>
              <a:t>Driving force: gradient of some intensive state</a:t>
            </a:r>
            <a:r>
              <a:rPr lang="en-US" baseline="0" dirty="0" smtClean="0"/>
              <a:t> function(s) – roughly in analogy to bring a mass downhill/uphill</a:t>
            </a:r>
          </a:p>
          <a:p>
            <a:r>
              <a:rPr lang="en-US" baseline="0" dirty="0" smtClean="0"/>
              <a:t>The two ways of identifying process reversibility: zero driving force and restoration after constraint imposition are equivalent</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Heat spontaneously flow</a:t>
            </a:r>
            <a:r>
              <a:rPr lang="en-US" baseline="0" dirty="0" smtClean="0"/>
              <a:t> from objects of high temperature to objects of low temperature: </a:t>
            </a:r>
            <a:r>
              <a:rPr lang="en-US" baseline="0" dirty="0" err="1" smtClean="0"/>
              <a:t>dS</a:t>
            </a:r>
            <a:r>
              <a:rPr lang="en-US" baseline="0" dirty="0" smtClean="0"/>
              <a:t> &gt; 0</a:t>
            </a:r>
            <a:endParaRPr lang="en-US" dirty="0" smtClean="0"/>
          </a:p>
          <a:p>
            <a:r>
              <a:rPr lang="en-US" dirty="0" smtClean="0"/>
              <a:t>2)</a:t>
            </a:r>
            <a:r>
              <a:rPr lang="en-US" baseline="0" dirty="0" smtClean="0"/>
              <a:t> </a:t>
            </a:r>
            <a:r>
              <a:rPr lang="en-US" dirty="0" smtClean="0"/>
              <a:t>Heat reservoir and reversible</a:t>
            </a:r>
            <a:r>
              <a:rPr lang="en-US" baseline="0" dirty="0" smtClean="0"/>
              <a:t> process construction</a:t>
            </a:r>
          </a:p>
          <a:p>
            <a:r>
              <a:rPr lang="en-US" altLang="zh-CN" dirty="0" smtClean="0"/>
              <a:t>3)</a:t>
            </a:r>
            <a:r>
              <a:rPr lang="zh-CN" altLang="en-US" dirty="0" smtClean="0"/>
              <a:t> </a:t>
            </a:r>
            <a:r>
              <a:rPr lang="en-US" altLang="zh-CN" dirty="0" smtClean="0"/>
              <a:t>A similar</a:t>
            </a:r>
            <a:r>
              <a:rPr lang="en-US" altLang="zh-CN" baseline="0" dirty="0" smtClean="0"/>
              <a:t> example: micro-free expansion of gas</a:t>
            </a:r>
            <a:endParaRPr lang="en-US" altLang="zh-CN" dirty="0" smtClean="0"/>
          </a:p>
          <a:p>
            <a:r>
              <a:rPr lang="en-US" dirty="0" smtClean="0"/>
              <a:t>4) The definition</a:t>
            </a:r>
            <a:r>
              <a:rPr lang="en-US" baseline="0" dirty="0" smtClean="0"/>
              <a:t> of quasi-static process may vary from one textbook to another in terms of wording.</a:t>
            </a:r>
          </a:p>
          <a:p>
            <a:r>
              <a:rPr lang="en-US" baseline="0" dirty="0" err="1" smtClean="0"/>
              <a:t>Callen</a:t>
            </a:r>
            <a:r>
              <a:rPr lang="en-US" baseline="0" dirty="0" smtClean="0"/>
              <a:t>: </a:t>
            </a:r>
            <a:r>
              <a:rPr lang="en-US" sz="1200" kern="1200" baseline="0" dirty="0" smtClean="0">
                <a:solidFill>
                  <a:schemeClr val="tx1"/>
                </a:solidFill>
                <a:latin typeface="+mn-lt"/>
                <a:ea typeface="+mn-ea"/>
                <a:cs typeface="+mn-cs"/>
              </a:rPr>
              <a:t>A quasi-static process is thus defined in terms of a dense succession of equilibrium states</a:t>
            </a:r>
          </a:p>
          <a:p>
            <a:r>
              <a:rPr lang="en-US" sz="1200" kern="1200" baseline="0" dirty="0" err="1" smtClean="0">
                <a:solidFill>
                  <a:schemeClr val="tx1"/>
                </a:solidFill>
                <a:latin typeface="+mn-lt"/>
                <a:ea typeface="+mn-ea"/>
                <a:cs typeface="+mn-cs"/>
              </a:rPr>
              <a:t>Reif</a:t>
            </a:r>
            <a:r>
              <a:rPr lang="en-US" sz="1200" kern="1200" baseline="0" dirty="0" smtClean="0">
                <a:solidFill>
                  <a:schemeClr val="tx1"/>
                </a:solidFill>
                <a:latin typeface="+mn-lt"/>
                <a:ea typeface="+mn-ea"/>
                <a:cs typeface="+mn-cs"/>
              </a:rPr>
              <a:t>: </a:t>
            </a:r>
            <a:r>
              <a:rPr lang="en-US" sz="1200" dirty="0" smtClean="0"/>
              <a:t>A process carried out so slowly that the system remains arbitrarily close to equilibrium at all stages of the process (with reference</a:t>
            </a:r>
            <a:r>
              <a:rPr lang="en-US" sz="1200" baseline="0" dirty="0" smtClean="0"/>
              <a:t> to relaxation time</a:t>
            </a:r>
            <a:r>
              <a:rPr lang="en-US" sz="1200" dirty="0" smtClean="0"/>
              <a:t>)</a:t>
            </a:r>
          </a:p>
          <a:p>
            <a:r>
              <a:rPr lang="en-US" sz="1200" dirty="0" smtClean="0"/>
              <a:t>According to </a:t>
            </a:r>
            <a:r>
              <a:rPr lang="en-US" sz="1200" dirty="0" err="1" smtClean="0"/>
              <a:t>Callen</a:t>
            </a:r>
            <a:r>
              <a:rPr lang="en-US" sz="1200" dirty="0" smtClean="0"/>
              <a:t>, </a:t>
            </a:r>
            <a:r>
              <a:rPr lang="en-US" sz="1200" baseline="0" dirty="0" smtClean="0"/>
              <a:t>introduction of a non-vanishing thermal conductance fundamentally alters the system property and the heat transfer is no longer quasi-static as the system is not in thermal equilibrium at any stage of the process (in analogy to successive free micro-expansion of gas).</a:t>
            </a:r>
          </a:p>
          <a:p>
            <a:r>
              <a:rPr lang="en-US" sz="1200" baseline="0" dirty="0" smtClean="0"/>
              <a:t>According to </a:t>
            </a:r>
            <a:r>
              <a:rPr lang="en-US" sz="1200" baseline="0" dirty="0" err="1" smtClean="0"/>
              <a:t>Reif</a:t>
            </a:r>
            <a:r>
              <a:rPr lang="en-US" sz="1200" baseline="0" dirty="0" smtClean="0"/>
              <a:t>, we may argue that the relaxation time of the system is inversely proportional to the piston thermal conductance and thus the system is never “close” to equilibrium no matter how slow the process goes.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Homogeneous first order function does not necessarily imply</a:t>
            </a:r>
            <a:r>
              <a:rPr lang="en-US" baseline="0" dirty="0" smtClean="0"/>
              <a:t> a linear function!</a:t>
            </a:r>
            <a:endParaRPr lang="en-US" dirty="0" smtClean="0"/>
          </a:p>
          <a:p>
            <a:r>
              <a:rPr lang="en-US" dirty="0" smtClean="0"/>
              <a:t>2) S path independency:</a:t>
            </a:r>
            <a:r>
              <a:rPr lang="en-US" baseline="0" dirty="0" smtClean="0"/>
              <a:t> e.g. isothermal and free expansion of ideal gas</a:t>
            </a:r>
            <a:endParaRPr lang="en-US" dirty="0" smtClean="0"/>
          </a:p>
          <a:p>
            <a:r>
              <a:rPr lang="en-US" dirty="0" smtClean="0"/>
              <a:t>3) Examples of system S decrease:</a:t>
            </a:r>
            <a:r>
              <a:rPr lang="en-US" baseline="0" dirty="0" smtClean="0"/>
              <a:t> see slide 9</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Decrease of gravitational energy (converted to heat) in the sedimentation process leads to overall entropy increase</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1D8BD707-D9CF-40AE-B4C6-C98DA3205C09}" type="datetimeFigureOut">
              <a:rPr lang="en-US" smtClean="0"/>
              <a:pPr/>
              <a:t>9/10/2012</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9/10/2012</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9/10/2012</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9/10/2012</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9/10/2012</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D8BD707-D9CF-40AE-B4C6-C98DA3205C09}" type="datetimeFigureOut">
              <a:rPr lang="en-US" smtClean="0"/>
              <a:pPr/>
              <a:t>9/10/2012</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1D8BD707-D9CF-40AE-B4C6-C98DA3205C09}" type="datetimeFigureOut">
              <a:rPr lang="en-US" smtClean="0"/>
              <a:pPr/>
              <a:t>9/10/2012</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1D8BD707-D9CF-40AE-B4C6-C98DA3205C09}" type="datetimeFigureOut">
              <a:rPr lang="en-US" smtClean="0"/>
              <a:pPr/>
              <a:t>9/10/2012</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1D8BD707-D9CF-40AE-B4C6-C98DA3205C09}" type="datetimeFigureOut">
              <a:rPr lang="en-US" smtClean="0"/>
              <a:pPr/>
              <a:t>9/10/2012</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D8BD707-D9CF-40AE-B4C6-C98DA3205C09}" type="datetimeFigureOut">
              <a:rPr lang="en-US" smtClean="0"/>
              <a:pPr/>
              <a:t>9/10/2012</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D8BD707-D9CF-40AE-B4C6-C98DA3205C09}" type="datetimeFigureOut">
              <a:rPr lang="en-US" smtClean="0"/>
              <a:pPr/>
              <a:t>9/10/2012</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1"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229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83" name="Rectangle 15"/>
          <p:cNvSpPr>
            <a:spLocks noGrp="1" noChangeArrowheads="1"/>
          </p:cNvSpPr>
          <p:nvPr>
            <p:ph type="body" idx="1"/>
          </p:nvPr>
        </p:nvSpPr>
        <p:spPr bwMode="auto">
          <a:xfrm>
            <a:off x="457200" y="1828800"/>
            <a:ext cx="8229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1D8BD707-D9CF-40AE-B4C6-C98DA3205C09}" type="datetimeFigureOut">
              <a:rPr lang="en-US" smtClean="0"/>
              <a:pPr/>
              <a:t>9/10/2012</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0.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 Id="rId9"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oleObject" Target="../embeddings/oleObject34.bin"/><Relationship Id="rId18" Type="http://schemas.openxmlformats.org/officeDocument/2006/relationships/oleObject" Target="../embeddings/oleObject39.bin"/><Relationship Id="rId3" Type="http://schemas.openxmlformats.org/officeDocument/2006/relationships/notesSlide" Target="../notesSlides/notesSlide11.xml"/><Relationship Id="rId7" Type="http://schemas.openxmlformats.org/officeDocument/2006/relationships/oleObject" Target="../embeddings/oleObject28.bin"/><Relationship Id="rId12" Type="http://schemas.openxmlformats.org/officeDocument/2006/relationships/oleObject" Target="../embeddings/oleObject33.bin"/><Relationship Id="rId17" Type="http://schemas.openxmlformats.org/officeDocument/2006/relationships/oleObject" Target="../embeddings/oleObject38.bin"/><Relationship Id="rId2" Type="http://schemas.openxmlformats.org/officeDocument/2006/relationships/slideLayout" Target="../slideLayouts/slideLayout2.xml"/><Relationship Id="rId16" Type="http://schemas.openxmlformats.org/officeDocument/2006/relationships/oleObject" Target="../embeddings/oleObject37.bin"/><Relationship Id="rId1" Type="http://schemas.openxmlformats.org/officeDocument/2006/relationships/vmlDrawing" Target="../drawings/vmlDrawing9.vml"/><Relationship Id="rId6" Type="http://schemas.openxmlformats.org/officeDocument/2006/relationships/oleObject" Target="../embeddings/oleObject27.bin"/><Relationship Id="rId11" Type="http://schemas.openxmlformats.org/officeDocument/2006/relationships/oleObject" Target="../embeddings/oleObject32.bin"/><Relationship Id="rId5" Type="http://schemas.openxmlformats.org/officeDocument/2006/relationships/oleObject" Target="../embeddings/oleObject26.bin"/><Relationship Id="rId15" Type="http://schemas.openxmlformats.org/officeDocument/2006/relationships/oleObject" Target="../embeddings/oleObject36.bin"/><Relationship Id="rId10" Type="http://schemas.openxmlformats.org/officeDocument/2006/relationships/oleObject" Target="../embeddings/oleObject31.bin"/><Relationship Id="rId4" Type="http://schemas.openxmlformats.org/officeDocument/2006/relationships/oleObject" Target="../embeddings/oleObject25.bin"/><Relationship Id="rId9" Type="http://schemas.openxmlformats.org/officeDocument/2006/relationships/oleObject" Target="../embeddings/oleObject30.bin"/><Relationship Id="rId1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9.bin"/><Relationship Id="rId3" Type="http://schemas.openxmlformats.org/officeDocument/2006/relationships/notesSlide" Target="../notesSlides/notesSlide12.xml"/><Relationship Id="rId7" Type="http://schemas.openxmlformats.org/officeDocument/2006/relationships/oleObject" Target="../embeddings/oleObject43.bin"/><Relationship Id="rId12"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2.bin"/><Relationship Id="rId11" Type="http://schemas.openxmlformats.org/officeDocument/2006/relationships/oleObject" Target="../embeddings/oleObject47.bin"/><Relationship Id="rId5" Type="http://schemas.openxmlformats.org/officeDocument/2006/relationships/oleObject" Target="../embeddings/oleObject41.bin"/><Relationship Id="rId10" Type="http://schemas.openxmlformats.org/officeDocument/2006/relationships/oleObject" Target="../embeddings/oleObject46.bin"/><Relationship Id="rId4" Type="http://schemas.openxmlformats.org/officeDocument/2006/relationships/oleObject" Target="../embeddings/oleObject40.bin"/><Relationship Id="rId9" Type="http://schemas.openxmlformats.org/officeDocument/2006/relationships/oleObject" Target="../embeddings/oleObject45.bin"/><Relationship Id="rId14" Type="http://schemas.openxmlformats.org/officeDocument/2006/relationships/oleObject" Target="../embeddings/oleObject5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16.xml"/><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0.bin"/><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notesSlide" Target="../notesSlides/notesSlide17.xml"/><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65.bin"/><Relationship Id="rId5" Type="http://schemas.openxmlformats.org/officeDocument/2006/relationships/oleObject" Target="../embeddings/oleObject64.bin"/><Relationship Id="rId4" Type="http://schemas.openxmlformats.org/officeDocument/2006/relationships/oleObject" Target="../embeddings/oleObject63.bin"/><Relationship Id="rId9" Type="http://schemas.openxmlformats.org/officeDocument/2006/relationships/oleObject" Target="../embeddings/oleObject68.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notesSlide" Target="../notesSlides/notesSlide18.xml"/><Relationship Id="rId7" Type="http://schemas.openxmlformats.org/officeDocument/2006/relationships/oleObject" Target="../embeddings/oleObject72.bin"/><Relationship Id="rId12"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71.bin"/><Relationship Id="rId11" Type="http://schemas.openxmlformats.org/officeDocument/2006/relationships/oleObject" Target="../embeddings/oleObject76.bin"/><Relationship Id="rId5" Type="http://schemas.openxmlformats.org/officeDocument/2006/relationships/oleObject" Target="../embeddings/oleObject70.bin"/><Relationship Id="rId10" Type="http://schemas.openxmlformats.org/officeDocument/2006/relationships/oleObject" Target="../embeddings/oleObject75.bin"/><Relationship Id="rId4" Type="http://schemas.openxmlformats.org/officeDocument/2006/relationships/oleObject" Target="../embeddings/oleObject69.bin"/><Relationship Id="rId9" Type="http://schemas.openxmlformats.org/officeDocument/2006/relationships/oleObject" Target="../embeddings/oleObject74.bin"/></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80.bin"/><Relationship Id="rId4" Type="http://schemas.openxmlformats.org/officeDocument/2006/relationships/oleObject" Target="../embeddings/oleObject79.bin"/></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viddler.com/v/330bfa7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83.bin"/><Relationship Id="rId5" Type="http://schemas.openxmlformats.org/officeDocument/2006/relationships/oleObject" Target="../embeddings/oleObject82.bin"/><Relationship Id="rId4" Type="http://schemas.openxmlformats.org/officeDocument/2006/relationships/oleObject" Target="../embeddings/oleObject8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85.bin"/></Relationships>
</file>

<file path=ppt/slides/_rels/slide32.xml.rels><?xml version="1.0" encoding="UTF-8" standalone="yes"?>
<Relationships xmlns="http://schemas.openxmlformats.org/package/2006/relationships"><Relationship Id="rId3" Type="http://schemas.openxmlformats.org/officeDocument/2006/relationships/hyperlink" Target="http://ltl.tkk.fi/wiki/LTL/World_record_in_low_temperatur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MSEG 803</a:t>
            </a:r>
            <a:br>
              <a:rPr lang="en-US" sz="4400" dirty="0" smtClean="0"/>
            </a:br>
            <a:r>
              <a:rPr lang="en-US" sz="3200" dirty="0" err="1" smtClean="0"/>
              <a:t>Equilibria</a:t>
            </a:r>
            <a:r>
              <a:rPr lang="en-US" sz="3200" dirty="0" smtClean="0"/>
              <a:t> in Material Systems</a:t>
            </a:r>
            <a:br>
              <a:rPr lang="en-US" sz="3200" dirty="0" smtClean="0"/>
            </a:br>
            <a:r>
              <a:rPr lang="en-US" sz="3200" dirty="0" smtClean="0"/>
              <a:t/>
            </a:r>
            <a:br>
              <a:rPr lang="en-US" sz="3200" dirty="0" smtClean="0"/>
            </a:br>
            <a:r>
              <a:rPr lang="en-US" sz="3200" dirty="0" smtClean="0"/>
              <a:t>3: Second Law of TD</a:t>
            </a:r>
            <a:endParaRPr lang="en-US" dirty="0"/>
          </a:p>
        </p:txBody>
      </p:sp>
      <p:sp>
        <p:nvSpPr>
          <p:cNvPr id="3" name="Subtitle 2"/>
          <p:cNvSpPr>
            <a:spLocks noGrp="1"/>
          </p:cNvSpPr>
          <p:nvPr>
            <p:ph type="subTitle" idx="1"/>
          </p:nvPr>
        </p:nvSpPr>
        <p:spPr/>
        <p:txBody>
          <a:bodyPr/>
          <a:lstStyle/>
          <a:p>
            <a:endParaRPr lang="en-US" sz="2800" dirty="0"/>
          </a:p>
          <a:p>
            <a:r>
              <a:rPr lang="en-US" sz="2800" dirty="0" smtClean="0"/>
              <a:t>Prof. Juejun (JJ) Hu</a:t>
            </a:r>
          </a:p>
          <a:p>
            <a:r>
              <a:rPr lang="en-US" sz="2800" dirty="0" smtClean="0"/>
              <a:t>hujuejun@udel.edu</a:t>
            </a:r>
          </a:p>
          <a:p>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2177142" y="667451"/>
            <a:ext cx="1752600" cy="1246894"/>
          </a:xfrm>
          <a:prstGeom prst="rect">
            <a:avLst/>
          </a:prstGeom>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76942" y="654271"/>
            <a:ext cx="1447800" cy="1246894"/>
          </a:xfrm>
          <a:prstGeom prst="rect">
            <a:avLst/>
          </a:prstGeom>
          <a:ln w="63500">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1948542" y="654271"/>
            <a:ext cx="228600" cy="124689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895643" y="1121021"/>
            <a:ext cx="780757" cy="369332"/>
          </a:xfrm>
          <a:prstGeom prst="rect">
            <a:avLst/>
          </a:prstGeom>
          <a:noFill/>
        </p:spPr>
        <p:txBody>
          <a:bodyPr wrap="square" rtlCol="0">
            <a:spAutoFit/>
          </a:bodyPr>
          <a:lstStyle/>
          <a:p>
            <a:r>
              <a:rPr lang="en-US" i="1" dirty="0" smtClean="0"/>
              <a:t>T, P</a:t>
            </a:r>
            <a:r>
              <a:rPr lang="en-US" i="1" baseline="-25000" dirty="0" smtClean="0"/>
              <a:t>1</a:t>
            </a:r>
            <a:endParaRPr lang="en-US" i="1" dirty="0"/>
          </a:p>
        </p:txBody>
      </p:sp>
      <p:sp>
        <p:nvSpPr>
          <p:cNvPr id="8" name="TextBox 7"/>
          <p:cNvSpPr txBox="1"/>
          <p:nvPr/>
        </p:nvSpPr>
        <p:spPr>
          <a:xfrm>
            <a:off x="2634342" y="1121021"/>
            <a:ext cx="794658" cy="369332"/>
          </a:xfrm>
          <a:prstGeom prst="rect">
            <a:avLst/>
          </a:prstGeom>
          <a:noFill/>
        </p:spPr>
        <p:txBody>
          <a:bodyPr wrap="square" rtlCol="0">
            <a:spAutoFit/>
          </a:bodyPr>
          <a:lstStyle/>
          <a:p>
            <a:r>
              <a:rPr lang="en-US" i="1" dirty="0" smtClean="0"/>
              <a:t>T, P</a:t>
            </a:r>
            <a:r>
              <a:rPr lang="en-US" i="1" baseline="-25000" dirty="0" smtClean="0"/>
              <a:t>2</a:t>
            </a:r>
            <a:endParaRPr lang="en-US" i="1" dirty="0"/>
          </a:p>
        </p:txBody>
      </p:sp>
      <p:sp>
        <p:nvSpPr>
          <p:cNvPr id="26" name="Rectangle 25"/>
          <p:cNvSpPr/>
          <p:nvPr/>
        </p:nvSpPr>
        <p:spPr bwMode="auto">
          <a:xfrm>
            <a:off x="576942" y="654271"/>
            <a:ext cx="3352800" cy="1246894"/>
          </a:xfrm>
          <a:prstGeom prst="rect">
            <a:avLst/>
          </a:prstGeom>
          <a:noFill/>
          <a:ln w="635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4209144" y="609600"/>
            <a:ext cx="4378443" cy="1323439"/>
          </a:xfrm>
          <a:prstGeom prst="rect">
            <a:avLst/>
          </a:prstGeom>
          <a:noFill/>
        </p:spPr>
        <p:txBody>
          <a:bodyPr wrap="none" rtlCol="0">
            <a:spAutoFit/>
          </a:bodyPr>
          <a:lstStyle/>
          <a:p>
            <a:pPr marL="347663" indent="-347663">
              <a:buClr>
                <a:srgbClr val="0000FF"/>
              </a:buClr>
              <a:buFont typeface="Wingdings" pitchFamily="2" charset="2"/>
              <a:buChar char="q"/>
            </a:pPr>
            <a:r>
              <a:rPr lang="en-US" sz="2000" dirty="0" smtClean="0"/>
              <a:t>Final state : </a:t>
            </a:r>
            <a:r>
              <a:rPr lang="en-US" sz="2000" i="1" dirty="0" smtClean="0"/>
              <a:t>P</a:t>
            </a:r>
            <a:r>
              <a:rPr lang="en-US" sz="2000" i="1" baseline="-25000" dirty="0" smtClean="0"/>
              <a:t>1</a:t>
            </a:r>
            <a:r>
              <a:rPr lang="en-US" sz="2000" i="1" dirty="0" smtClean="0"/>
              <a:t> = P</a:t>
            </a:r>
            <a:r>
              <a:rPr lang="en-US" sz="2000" i="1" baseline="-25000" dirty="0" smtClean="0"/>
              <a:t>2</a:t>
            </a:r>
            <a:endParaRPr lang="en-US" sz="2000" dirty="0" smtClean="0"/>
          </a:p>
          <a:p>
            <a:pPr marL="347663" indent="-347663">
              <a:buClr>
                <a:srgbClr val="0000FF"/>
              </a:buClr>
              <a:buFont typeface="Wingdings" pitchFamily="2" charset="2"/>
              <a:buChar char="q"/>
            </a:pPr>
            <a:r>
              <a:rPr lang="en-US" sz="2000" dirty="0" smtClean="0"/>
              <a:t>Driving force: </a:t>
            </a:r>
            <a:r>
              <a:rPr lang="en-US" sz="2000" i="1" dirty="0" smtClean="0"/>
              <a:t>P</a:t>
            </a:r>
            <a:r>
              <a:rPr lang="en-US" sz="2000" i="1" baseline="-25000" dirty="0" smtClean="0"/>
              <a:t>1</a:t>
            </a:r>
            <a:r>
              <a:rPr lang="en-US" sz="2000" i="1" dirty="0" smtClean="0"/>
              <a:t> - P</a:t>
            </a:r>
            <a:r>
              <a:rPr lang="en-US" sz="2000" i="1" baseline="-25000" dirty="0" smtClean="0"/>
              <a:t>2</a:t>
            </a:r>
            <a:r>
              <a:rPr lang="en-US" sz="2000" dirty="0" smtClean="0"/>
              <a:t> </a:t>
            </a:r>
          </a:p>
          <a:p>
            <a:pPr marL="347663" indent="-347663">
              <a:buClr>
                <a:srgbClr val="0000FF"/>
              </a:buClr>
              <a:buFont typeface="Wingdings" pitchFamily="2" charset="2"/>
              <a:buChar char="q"/>
            </a:pPr>
            <a:r>
              <a:rPr lang="en-US" sz="2000" i="1" dirty="0" smtClean="0"/>
              <a:t>P</a:t>
            </a:r>
            <a:r>
              <a:rPr lang="en-US" sz="2000" i="1" baseline="-25000" dirty="0" smtClean="0"/>
              <a:t>1</a:t>
            </a:r>
            <a:r>
              <a:rPr lang="en-US" sz="2000" i="1" dirty="0" smtClean="0"/>
              <a:t> &gt; P</a:t>
            </a:r>
            <a:r>
              <a:rPr lang="en-US" sz="2000" i="1" baseline="-25000" dirty="0" smtClean="0"/>
              <a:t>2</a:t>
            </a:r>
            <a:r>
              <a:rPr lang="en-US" sz="2000" dirty="0" smtClean="0"/>
              <a:t> : </a:t>
            </a:r>
            <a:r>
              <a:rPr lang="en-US" sz="2000" i="1" dirty="0" err="1" smtClean="0"/>
              <a:t>dV</a:t>
            </a:r>
            <a:r>
              <a:rPr lang="en-US" sz="2000" dirty="0" smtClean="0"/>
              <a:t> change is irreversible</a:t>
            </a:r>
          </a:p>
          <a:p>
            <a:pPr marL="347663" indent="-347663">
              <a:buClr>
                <a:srgbClr val="0000FF"/>
              </a:buClr>
              <a:buFont typeface="Wingdings" pitchFamily="2" charset="2"/>
              <a:buChar char="q"/>
            </a:pPr>
            <a:r>
              <a:rPr lang="en-US" sz="2000" i="1" dirty="0" smtClean="0"/>
              <a:t>P</a:t>
            </a:r>
            <a:r>
              <a:rPr lang="en-US" sz="2000" i="1" baseline="-25000" dirty="0" smtClean="0"/>
              <a:t>1</a:t>
            </a:r>
            <a:r>
              <a:rPr lang="en-US" sz="2000" i="1" dirty="0" smtClean="0"/>
              <a:t> = P</a:t>
            </a:r>
            <a:r>
              <a:rPr lang="en-US" sz="2000" i="1" baseline="-25000" dirty="0" smtClean="0"/>
              <a:t>2</a:t>
            </a:r>
            <a:r>
              <a:rPr lang="en-US" sz="2000" dirty="0" smtClean="0"/>
              <a:t> : </a:t>
            </a:r>
            <a:r>
              <a:rPr lang="en-US" sz="2000" i="1" dirty="0" err="1" smtClean="0"/>
              <a:t>dV</a:t>
            </a:r>
            <a:r>
              <a:rPr lang="en-US" sz="2000" dirty="0" smtClean="0"/>
              <a:t> change is reversible</a:t>
            </a:r>
          </a:p>
        </p:txBody>
      </p:sp>
      <p:cxnSp>
        <p:nvCxnSpPr>
          <p:cNvPr id="30" name="Straight Connector 29"/>
          <p:cNvCxnSpPr/>
          <p:nvPr/>
        </p:nvCxnSpPr>
        <p:spPr bwMode="auto">
          <a:xfrm rot="5400000">
            <a:off x="1877784" y="1848551"/>
            <a:ext cx="381000" cy="0"/>
          </a:xfrm>
          <a:prstGeom prst="line">
            <a:avLst/>
          </a:prstGeom>
          <a:solidFill>
            <a:schemeClr val="accent1"/>
          </a:solidFill>
          <a:ln w="476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rot="10800000">
            <a:off x="1915885" y="2020907"/>
            <a:ext cx="304800" cy="0"/>
          </a:xfrm>
          <a:prstGeom prst="line">
            <a:avLst/>
          </a:prstGeom>
          <a:solidFill>
            <a:schemeClr val="accent1"/>
          </a:solidFill>
          <a:ln w="47625" cap="flat" cmpd="sng" algn="ctr">
            <a:solidFill>
              <a:schemeClr val="tx1"/>
            </a:solidFill>
            <a:prstDash val="solid"/>
            <a:round/>
            <a:headEnd type="none" w="med" len="med"/>
            <a:tailEnd type="none" w="med" len="med"/>
          </a:ln>
          <a:effectLst/>
        </p:spPr>
      </p:cxnSp>
      <p:sp>
        <p:nvSpPr>
          <p:cNvPr id="33" name="TextBox 32"/>
          <p:cNvSpPr txBox="1"/>
          <p:nvPr/>
        </p:nvSpPr>
        <p:spPr>
          <a:xfrm>
            <a:off x="453628" y="2057400"/>
            <a:ext cx="3595856" cy="369332"/>
          </a:xfrm>
          <a:prstGeom prst="rect">
            <a:avLst/>
          </a:prstGeom>
          <a:noFill/>
        </p:spPr>
        <p:txBody>
          <a:bodyPr wrap="none" rtlCol="0">
            <a:spAutoFit/>
          </a:bodyPr>
          <a:lstStyle/>
          <a:p>
            <a:r>
              <a:rPr lang="en-US" dirty="0" smtClean="0"/>
              <a:t>Constraint with respect to volume</a:t>
            </a:r>
            <a:endParaRPr lang="en-US" dirty="0"/>
          </a:p>
        </p:txBody>
      </p:sp>
      <p:grpSp>
        <p:nvGrpSpPr>
          <p:cNvPr id="29" name="Group 28"/>
          <p:cNvGrpSpPr/>
          <p:nvPr/>
        </p:nvGrpSpPr>
        <p:grpSpPr>
          <a:xfrm>
            <a:off x="580514" y="2590800"/>
            <a:ext cx="8009041" cy="2003417"/>
            <a:chOff x="580514" y="2590800"/>
            <a:chExt cx="8009041" cy="2003417"/>
          </a:xfrm>
        </p:grpSpPr>
        <p:sp>
          <p:nvSpPr>
            <p:cNvPr id="35" name="Rectangle 34"/>
            <p:cNvSpPr/>
            <p:nvPr/>
          </p:nvSpPr>
          <p:spPr bwMode="auto">
            <a:xfrm>
              <a:off x="2180714" y="2648651"/>
              <a:ext cx="1752600" cy="124689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580514" y="2635471"/>
              <a:ext cx="1447800" cy="1246894"/>
            </a:xfrm>
            <a:prstGeom prst="rect">
              <a:avLst/>
            </a:prstGeom>
            <a:ln w="63500">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1952114" y="2635471"/>
              <a:ext cx="228600" cy="124689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899215" y="3102221"/>
              <a:ext cx="780757" cy="369332"/>
            </a:xfrm>
            <a:prstGeom prst="rect">
              <a:avLst/>
            </a:prstGeom>
            <a:noFill/>
          </p:spPr>
          <p:txBody>
            <a:bodyPr wrap="square" rtlCol="0">
              <a:spAutoFit/>
            </a:bodyPr>
            <a:lstStyle/>
            <a:p>
              <a:r>
                <a:rPr lang="en-US" i="1" dirty="0" smtClean="0"/>
                <a:t>T</a:t>
              </a:r>
              <a:r>
                <a:rPr lang="en-US" i="1" baseline="-25000" dirty="0" smtClean="0"/>
                <a:t>1</a:t>
              </a:r>
              <a:r>
                <a:rPr lang="en-US" i="1" dirty="0" smtClean="0"/>
                <a:t>, P</a:t>
              </a:r>
              <a:endParaRPr lang="en-US" i="1" dirty="0"/>
            </a:p>
          </p:txBody>
        </p:sp>
        <p:sp>
          <p:nvSpPr>
            <p:cNvPr id="39" name="TextBox 38"/>
            <p:cNvSpPr txBox="1"/>
            <p:nvPr/>
          </p:nvSpPr>
          <p:spPr>
            <a:xfrm>
              <a:off x="2637914" y="3102221"/>
              <a:ext cx="794658" cy="369332"/>
            </a:xfrm>
            <a:prstGeom prst="rect">
              <a:avLst/>
            </a:prstGeom>
            <a:noFill/>
          </p:spPr>
          <p:txBody>
            <a:bodyPr wrap="square" rtlCol="0">
              <a:spAutoFit/>
            </a:bodyPr>
            <a:lstStyle/>
            <a:p>
              <a:r>
                <a:rPr lang="en-US" i="1" dirty="0" smtClean="0"/>
                <a:t>T</a:t>
              </a:r>
              <a:r>
                <a:rPr lang="en-US" i="1" baseline="-25000" dirty="0" smtClean="0"/>
                <a:t>2</a:t>
              </a:r>
              <a:r>
                <a:rPr lang="en-US" i="1" dirty="0" smtClean="0"/>
                <a:t>, P</a:t>
              </a:r>
              <a:endParaRPr lang="en-US" i="1" dirty="0"/>
            </a:p>
          </p:txBody>
        </p:sp>
        <p:sp>
          <p:nvSpPr>
            <p:cNvPr id="40" name="Rectangle 39"/>
            <p:cNvSpPr/>
            <p:nvPr/>
          </p:nvSpPr>
          <p:spPr bwMode="auto">
            <a:xfrm>
              <a:off x="580514" y="2635471"/>
              <a:ext cx="3352800" cy="1246894"/>
            </a:xfrm>
            <a:prstGeom prst="rect">
              <a:avLst/>
            </a:prstGeom>
            <a:noFill/>
            <a:ln w="635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 name="TextBox 40"/>
            <p:cNvSpPr txBox="1"/>
            <p:nvPr/>
          </p:nvSpPr>
          <p:spPr>
            <a:xfrm>
              <a:off x="4212716" y="2590800"/>
              <a:ext cx="4376839" cy="1323439"/>
            </a:xfrm>
            <a:prstGeom prst="rect">
              <a:avLst/>
            </a:prstGeom>
            <a:noFill/>
          </p:spPr>
          <p:txBody>
            <a:bodyPr wrap="none" rtlCol="0">
              <a:spAutoFit/>
            </a:bodyPr>
            <a:lstStyle/>
            <a:p>
              <a:pPr marL="347663" indent="-347663">
                <a:buClr>
                  <a:srgbClr val="0000FF"/>
                </a:buClr>
                <a:buFont typeface="Wingdings" pitchFamily="2" charset="2"/>
                <a:buChar char="q"/>
              </a:pPr>
              <a:r>
                <a:rPr lang="en-US" sz="2000" dirty="0" smtClean="0"/>
                <a:t>Final state : </a:t>
              </a:r>
              <a:r>
                <a:rPr lang="en-US" sz="2000" i="1" dirty="0" smtClean="0"/>
                <a:t>T</a:t>
              </a:r>
              <a:r>
                <a:rPr lang="en-US" sz="2000" i="1" baseline="-25000" dirty="0" smtClean="0"/>
                <a:t>1</a:t>
              </a:r>
              <a:r>
                <a:rPr lang="en-US" sz="2000" i="1" dirty="0" smtClean="0"/>
                <a:t> = T</a:t>
              </a:r>
              <a:r>
                <a:rPr lang="en-US" sz="2000" i="1" baseline="-25000" dirty="0" smtClean="0"/>
                <a:t>2</a:t>
              </a:r>
              <a:endParaRPr lang="en-US" sz="2000" dirty="0" smtClean="0"/>
            </a:p>
            <a:p>
              <a:pPr marL="347663" indent="-347663">
                <a:buClr>
                  <a:srgbClr val="0000FF"/>
                </a:buClr>
                <a:buFont typeface="Wingdings" pitchFamily="2" charset="2"/>
                <a:buChar char="q"/>
              </a:pPr>
              <a:r>
                <a:rPr lang="en-US" sz="2000" dirty="0" smtClean="0"/>
                <a:t>Driving force: </a:t>
              </a:r>
              <a:r>
                <a:rPr lang="en-US" sz="2000" i="1" dirty="0" smtClean="0"/>
                <a:t>T</a:t>
              </a:r>
              <a:r>
                <a:rPr lang="en-US" sz="2000" i="1" baseline="-25000" dirty="0" smtClean="0"/>
                <a:t>2</a:t>
              </a:r>
              <a:r>
                <a:rPr lang="en-US" sz="2000" i="1" dirty="0" smtClean="0"/>
                <a:t> - T</a:t>
              </a:r>
              <a:r>
                <a:rPr lang="en-US" sz="2000" i="1" baseline="-25000" dirty="0" smtClean="0"/>
                <a:t>1</a:t>
              </a:r>
              <a:r>
                <a:rPr lang="en-US" sz="2000" dirty="0" smtClean="0"/>
                <a:t> </a:t>
              </a:r>
            </a:p>
            <a:p>
              <a:pPr marL="347663" indent="-347663">
                <a:buClr>
                  <a:srgbClr val="0000FF"/>
                </a:buClr>
                <a:buFont typeface="Wingdings" pitchFamily="2" charset="2"/>
                <a:buChar char="q"/>
              </a:pPr>
              <a:r>
                <a:rPr lang="en-US" sz="2000" i="1" dirty="0" smtClean="0"/>
                <a:t>T</a:t>
              </a:r>
              <a:r>
                <a:rPr lang="en-US" sz="2000" i="1" baseline="-25000" dirty="0" smtClean="0"/>
                <a:t>2</a:t>
              </a:r>
              <a:r>
                <a:rPr lang="en-US" sz="2000" i="1" dirty="0" smtClean="0"/>
                <a:t> &gt; T</a:t>
              </a:r>
              <a:r>
                <a:rPr lang="en-US" sz="2000" i="1" baseline="-25000" dirty="0" smtClean="0"/>
                <a:t>1</a:t>
              </a:r>
              <a:r>
                <a:rPr lang="en-US" sz="2000" dirty="0" smtClean="0"/>
                <a:t> : </a:t>
              </a:r>
              <a:r>
                <a:rPr lang="en-US" sz="2000" i="1" dirty="0" err="1" smtClean="0">
                  <a:latin typeface="Symbol" pitchFamily="18" charset="2"/>
                </a:rPr>
                <a:t>d</a:t>
              </a:r>
              <a:r>
                <a:rPr lang="en-US" sz="2000" i="1" dirty="0" err="1" smtClean="0"/>
                <a:t>Q</a:t>
              </a:r>
              <a:r>
                <a:rPr lang="en-US" sz="2000" dirty="0" smtClean="0"/>
                <a:t> change is irreversible</a:t>
              </a:r>
            </a:p>
            <a:p>
              <a:pPr marL="347663" indent="-347663">
                <a:buClr>
                  <a:srgbClr val="0000FF"/>
                </a:buClr>
                <a:buFont typeface="Wingdings" pitchFamily="2" charset="2"/>
                <a:buChar char="q"/>
              </a:pPr>
              <a:r>
                <a:rPr lang="en-US" sz="2000" i="1" dirty="0" smtClean="0"/>
                <a:t>T</a:t>
              </a:r>
              <a:r>
                <a:rPr lang="en-US" sz="2000" i="1" baseline="-25000" dirty="0" smtClean="0"/>
                <a:t>2</a:t>
              </a:r>
              <a:r>
                <a:rPr lang="en-US" sz="2000" i="1" dirty="0" smtClean="0"/>
                <a:t> = T</a:t>
              </a:r>
              <a:r>
                <a:rPr lang="en-US" sz="2000" i="1" baseline="-25000" dirty="0" smtClean="0"/>
                <a:t>1</a:t>
              </a:r>
              <a:r>
                <a:rPr lang="en-US" sz="2000" dirty="0" smtClean="0"/>
                <a:t> : </a:t>
              </a:r>
              <a:r>
                <a:rPr lang="en-US" sz="2000" i="1" dirty="0" err="1" smtClean="0">
                  <a:latin typeface="Symbol" pitchFamily="18" charset="2"/>
                </a:rPr>
                <a:t>d</a:t>
              </a:r>
              <a:r>
                <a:rPr lang="en-US" sz="2000" i="1" dirty="0" err="1" smtClean="0"/>
                <a:t>Q</a:t>
              </a:r>
              <a:r>
                <a:rPr lang="en-US" sz="2000" dirty="0" smtClean="0"/>
                <a:t> change is reversible</a:t>
              </a:r>
            </a:p>
          </p:txBody>
        </p:sp>
        <p:sp>
          <p:nvSpPr>
            <p:cNvPr id="44" name="TextBox 43"/>
            <p:cNvSpPr txBox="1"/>
            <p:nvPr/>
          </p:nvSpPr>
          <p:spPr>
            <a:xfrm>
              <a:off x="638628" y="3947886"/>
              <a:ext cx="3200400" cy="646331"/>
            </a:xfrm>
            <a:prstGeom prst="rect">
              <a:avLst/>
            </a:prstGeom>
            <a:noFill/>
          </p:spPr>
          <p:txBody>
            <a:bodyPr wrap="square" rtlCol="0">
              <a:spAutoFit/>
            </a:bodyPr>
            <a:lstStyle/>
            <a:p>
              <a:pPr algn="ctr"/>
              <a:r>
                <a:rPr lang="en-US" dirty="0" smtClean="0"/>
                <a:t>Adiabatic partition: constraint with respect to heat flow</a:t>
              </a:r>
              <a:endParaRPr lang="en-US" dirty="0"/>
            </a:p>
          </p:txBody>
        </p:sp>
      </p:grpSp>
      <p:grpSp>
        <p:nvGrpSpPr>
          <p:cNvPr id="32" name="Group 31"/>
          <p:cNvGrpSpPr/>
          <p:nvPr/>
        </p:nvGrpSpPr>
        <p:grpSpPr>
          <a:xfrm>
            <a:off x="395514" y="4800600"/>
            <a:ext cx="8461830" cy="1950946"/>
            <a:chOff x="395514" y="4800600"/>
            <a:chExt cx="8461830" cy="1950946"/>
          </a:xfrm>
        </p:grpSpPr>
        <p:sp>
          <p:nvSpPr>
            <p:cNvPr id="45" name="Rectangle 44"/>
            <p:cNvSpPr/>
            <p:nvPr/>
          </p:nvSpPr>
          <p:spPr bwMode="auto">
            <a:xfrm>
              <a:off x="2176361" y="4813780"/>
              <a:ext cx="1752600" cy="124689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576161" y="4800600"/>
              <a:ext cx="1447800" cy="1246894"/>
            </a:xfrm>
            <a:prstGeom prst="rect">
              <a:avLst/>
            </a:prstGeom>
            <a:ln w="63500">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1947761" y="4800600"/>
              <a:ext cx="228600" cy="124689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 name="TextBox 48"/>
            <p:cNvSpPr txBox="1"/>
            <p:nvPr/>
          </p:nvSpPr>
          <p:spPr>
            <a:xfrm>
              <a:off x="2391228" y="5267350"/>
              <a:ext cx="1371600" cy="369332"/>
            </a:xfrm>
            <a:prstGeom prst="rect">
              <a:avLst/>
            </a:prstGeom>
            <a:noFill/>
          </p:spPr>
          <p:txBody>
            <a:bodyPr wrap="square" rtlCol="0">
              <a:spAutoFit/>
            </a:bodyPr>
            <a:lstStyle/>
            <a:p>
              <a:r>
                <a:rPr lang="en-US" dirty="0" smtClean="0"/>
                <a:t>Molecule B</a:t>
              </a:r>
              <a:endParaRPr lang="en-US" dirty="0"/>
            </a:p>
          </p:txBody>
        </p:sp>
        <p:sp>
          <p:nvSpPr>
            <p:cNvPr id="50" name="Rectangle 49"/>
            <p:cNvSpPr/>
            <p:nvPr/>
          </p:nvSpPr>
          <p:spPr bwMode="auto">
            <a:xfrm>
              <a:off x="576161" y="4800600"/>
              <a:ext cx="3352800" cy="1246894"/>
            </a:xfrm>
            <a:prstGeom prst="rect">
              <a:avLst/>
            </a:prstGeom>
            <a:noFill/>
            <a:ln w="635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 name="TextBox 50"/>
            <p:cNvSpPr txBox="1"/>
            <p:nvPr/>
          </p:nvSpPr>
          <p:spPr>
            <a:xfrm>
              <a:off x="4204788" y="4919008"/>
              <a:ext cx="4652556" cy="1015663"/>
            </a:xfrm>
            <a:prstGeom prst="rect">
              <a:avLst/>
            </a:prstGeom>
            <a:noFill/>
          </p:spPr>
          <p:txBody>
            <a:bodyPr wrap="none" rtlCol="0">
              <a:spAutoFit/>
            </a:bodyPr>
            <a:lstStyle/>
            <a:p>
              <a:pPr marL="347663" indent="-347663">
                <a:buClr>
                  <a:srgbClr val="0000FF"/>
                </a:buClr>
                <a:buFont typeface="Wingdings" pitchFamily="2" charset="2"/>
                <a:buChar char="q"/>
              </a:pPr>
              <a:r>
                <a:rPr lang="en-US" sz="2000" dirty="0" smtClean="0"/>
                <a:t>Final state : </a:t>
              </a:r>
              <a:r>
                <a:rPr lang="en-US" sz="2000" i="1" dirty="0" smtClean="0"/>
                <a:t>C</a:t>
              </a:r>
              <a:r>
                <a:rPr lang="en-US" sz="2000" i="1" baseline="-25000" dirty="0" smtClean="0"/>
                <a:t>A,1</a:t>
              </a:r>
              <a:r>
                <a:rPr lang="en-US" sz="2000" i="1" dirty="0" smtClean="0"/>
                <a:t> = C</a:t>
              </a:r>
              <a:r>
                <a:rPr lang="en-US" sz="2000" i="1" baseline="-25000" dirty="0" smtClean="0"/>
                <a:t>A,2</a:t>
              </a:r>
              <a:r>
                <a:rPr lang="en-US" sz="2000" dirty="0" smtClean="0"/>
                <a:t>; </a:t>
              </a:r>
              <a:r>
                <a:rPr lang="en-US" sz="2000" i="1" dirty="0" smtClean="0"/>
                <a:t>C</a:t>
              </a:r>
              <a:r>
                <a:rPr lang="en-US" sz="2000" i="1" baseline="-25000" dirty="0" smtClean="0"/>
                <a:t>B,1</a:t>
              </a:r>
              <a:r>
                <a:rPr lang="en-US" sz="2000" i="1" dirty="0" smtClean="0"/>
                <a:t> = C</a:t>
              </a:r>
              <a:r>
                <a:rPr lang="en-US" sz="2000" i="1" baseline="-25000" dirty="0" smtClean="0"/>
                <a:t>B,2</a:t>
              </a:r>
              <a:endParaRPr lang="en-US" sz="2000" dirty="0" smtClean="0"/>
            </a:p>
            <a:p>
              <a:pPr marL="347663" indent="-347663">
                <a:buClr>
                  <a:srgbClr val="0000FF"/>
                </a:buClr>
                <a:buFont typeface="Wingdings" pitchFamily="2" charset="2"/>
                <a:buChar char="q"/>
              </a:pPr>
              <a:r>
                <a:rPr lang="en-US" sz="2000" dirty="0" smtClean="0"/>
                <a:t>Driving force: concentration gradient</a:t>
              </a:r>
            </a:p>
            <a:p>
              <a:pPr marL="347663" indent="-347663">
                <a:buClr>
                  <a:srgbClr val="0000FF"/>
                </a:buClr>
                <a:buFont typeface="Wingdings" pitchFamily="2" charset="2"/>
                <a:buChar char="q"/>
              </a:pPr>
              <a:r>
                <a:rPr lang="en-US" sz="2000" i="1" dirty="0" err="1" smtClean="0"/>
                <a:t>dN</a:t>
              </a:r>
              <a:r>
                <a:rPr lang="en-US" sz="2000" i="1" baseline="-25000" dirty="0" err="1" smtClean="0"/>
                <a:t>A</a:t>
              </a:r>
              <a:r>
                <a:rPr lang="en-US" sz="2000" dirty="0" smtClean="0"/>
                <a:t> and </a:t>
              </a:r>
              <a:r>
                <a:rPr lang="en-US" sz="2000" i="1" dirty="0" err="1" smtClean="0"/>
                <a:t>dN</a:t>
              </a:r>
              <a:r>
                <a:rPr lang="en-US" sz="2000" i="1" baseline="-25000" dirty="0" err="1" smtClean="0"/>
                <a:t>B</a:t>
              </a:r>
              <a:r>
                <a:rPr lang="en-US" sz="2000" dirty="0" smtClean="0"/>
                <a:t> : irreversible</a:t>
              </a:r>
            </a:p>
          </p:txBody>
        </p:sp>
        <p:sp>
          <p:nvSpPr>
            <p:cNvPr id="52" name="TextBox 51"/>
            <p:cNvSpPr txBox="1"/>
            <p:nvPr/>
          </p:nvSpPr>
          <p:spPr>
            <a:xfrm>
              <a:off x="395514" y="6105215"/>
              <a:ext cx="3709125" cy="646331"/>
            </a:xfrm>
            <a:prstGeom prst="rect">
              <a:avLst/>
            </a:prstGeom>
            <a:noFill/>
          </p:spPr>
          <p:txBody>
            <a:bodyPr wrap="square" rtlCol="0">
              <a:spAutoFit/>
            </a:bodyPr>
            <a:lstStyle/>
            <a:p>
              <a:pPr algn="ctr"/>
              <a:r>
                <a:rPr lang="en-US" dirty="0" smtClean="0"/>
                <a:t>Impermeable partition: constraint with respect to molecular flow</a:t>
              </a:r>
              <a:endParaRPr lang="en-US" dirty="0"/>
            </a:p>
          </p:txBody>
        </p:sp>
        <p:sp>
          <p:nvSpPr>
            <p:cNvPr id="53" name="TextBox 52"/>
            <p:cNvSpPr txBox="1"/>
            <p:nvPr/>
          </p:nvSpPr>
          <p:spPr>
            <a:xfrm>
              <a:off x="703944" y="5129129"/>
              <a:ext cx="1143000" cy="646331"/>
            </a:xfrm>
            <a:prstGeom prst="rect">
              <a:avLst/>
            </a:prstGeom>
            <a:noFill/>
          </p:spPr>
          <p:txBody>
            <a:bodyPr wrap="square" rtlCol="0">
              <a:spAutoFit/>
            </a:bodyPr>
            <a:lstStyle/>
            <a:p>
              <a:pPr algn="ctr"/>
              <a:r>
                <a:rPr lang="en-US" dirty="0" smtClean="0"/>
                <a:t>Molecule A</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09600" y="701648"/>
            <a:ext cx="3352800" cy="1551694"/>
          </a:xfrm>
          <a:prstGeom prst="rect">
            <a:avLst/>
          </a:prstGeom>
          <a:ln w="635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1981200" y="701648"/>
            <a:ext cx="228600" cy="155169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775901" y="1306284"/>
            <a:ext cx="1144865" cy="369332"/>
          </a:xfrm>
          <a:prstGeom prst="rect">
            <a:avLst/>
          </a:prstGeom>
          <a:noFill/>
        </p:spPr>
        <p:txBody>
          <a:bodyPr wrap="square" rtlCol="0">
            <a:spAutoFit/>
          </a:bodyPr>
          <a:lstStyle/>
          <a:p>
            <a:r>
              <a:rPr lang="en-US" i="1" dirty="0" smtClean="0"/>
              <a:t>T</a:t>
            </a:r>
            <a:r>
              <a:rPr lang="en-US" i="1" baseline="-25000" dirty="0" smtClean="0"/>
              <a:t>1</a:t>
            </a:r>
            <a:r>
              <a:rPr lang="en-US" i="1" dirty="0" smtClean="0"/>
              <a:t>, P</a:t>
            </a:r>
            <a:r>
              <a:rPr lang="en-US" i="1" baseline="-25000" dirty="0" smtClean="0"/>
              <a:t>1</a:t>
            </a:r>
            <a:r>
              <a:rPr lang="en-US" i="1" dirty="0" smtClean="0"/>
              <a:t>, V</a:t>
            </a:r>
            <a:r>
              <a:rPr lang="en-US" i="1" baseline="-25000" dirty="0" smtClean="0"/>
              <a:t>1</a:t>
            </a:r>
            <a:endParaRPr lang="en-US" i="1" dirty="0"/>
          </a:p>
        </p:txBody>
      </p:sp>
      <p:sp>
        <p:nvSpPr>
          <p:cNvPr id="8" name="TextBox 7"/>
          <p:cNvSpPr txBox="1"/>
          <p:nvPr/>
        </p:nvSpPr>
        <p:spPr>
          <a:xfrm>
            <a:off x="2514600" y="1306284"/>
            <a:ext cx="1144865" cy="369332"/>
          </a:xfrm>
          <a:prstGeom prst="rect">
            <a:avLst/>
          </a:prstGeom>
          <a:noFill/>
        </p:spPr>
        <p:txBody>
          <a:bodyPr wrap="square" rtlCol="0">
            <a:spAutoFit/>
          </a:bodyPr>
          <a:lstStyle/>
          <a:p>
            <a:r>
              <a:rPr lang="en-US" i="1" dirty="0" smtClean="0"/>
              <a:t>T</a:t>
            </a:r>
            <a:r>
              <a:rPr lang="en-US" i="1" baseline="-25000" dirty="0" smtClean="0"/>
              <a:t>2</a:t>
            </a:r>
            <a:r>
              <a:rPr lang="en-US" i="1" dirty="0" smtClean="0"/>
              <a:t>, P</a:t>
            </a:r>
            <a:r>
              <a:rPr lang="en-US" i="1" baseline="-25000" dirty="0" smtClean="0"/>
              <a:t>2</a:t>
            </a:r>
            <a:r>
              <a:rPr lang="en-US" i="1" dirty="0" smtClean="0"/>
              <a:t>, V</a:t>
            </a:r>
            <a:r>
              <a:rPr lang="en-US" i="1" baseline="-25000" dirty="0" smtClean="0"/>
              <a:t>2</a:t>
            </a:r>
            <a:endParaRPr lang="en-US" i="1" dirty="0"/>
          </a:p>
        </p:txBody>
      </p:sp>
      <p:sp>
        <p:nvSpPr>
          <p:cNvPr id="9" name="TextBox 8"/>
          <p:cNvSpPr txBox="1"/>
          <p:nvPr/>
        </p:nvSpPr>
        <p:spPr>
          <a:xfrm>
            <a:off x="4419600" y="624114"/>
            <a:ext cx="4191000" cy="1938992"/>
          </a:xfrm>
          <a:prstGeom prst="rect">
            <a:avLst/>
          </a:prstGeom>
          <a:noFill/>
        </p:spPr>
        <p:txBody>
          <a:bodyPr wrap="square" rtlCol="0">
            <a:spAutoFit/>
          </a:bodyPr>
          <a:lstStyle/>
          <a:p>
            <a:r>
              <a:rPr lang="en-US" sz="2000" dirty="0" smtClean="0"/>
              <a:t>A cylinder of gas separated by a piston which has (arbitrarily) low thermal conductance. As the thermal conductance is low, at any given time, gas in each side of the cylinder can be described by a set</a:t>
            </a:r>
            <a:endParaRPr lang="en-US" sz="2000" dirty="0"/>
          </a:p>
        </p:txBody>
      </p:sp>
      <p:sp>
        <p:nvSpPr>
          <p:cNvPr id="10" name="TextBox 9"/>
          <p:cNvSpPr txBox="1"/>
          <p:nvPr/>
        </p:nvSpPr>
        <p:spPr>
          <a:xfrm>
            <a:off x="609600" y="2490536"/>
            <a:ext cx="7848600" cy="707886"/>
          </a:xfrm>
          <a:prstGeom prst="rect">
            <a:avLst/>
          </a:prstGeom>
          <a:noFill/>
        </p:spPr>
        <p:txBody>
          <a:bodyPr wrap="square" rtlCol="0">
            <a:spAutoFit/>
          </a:bodyPr>
          <a:lstStyle/>
          <a:p>
            <a:r>
              <a:rPr lang="en-US" sz="2000" dirty="0" smtClean="0"/>
              <a:t>of state functions </a:t>
            </a:r>
            <a:r>
              <a:rPr lang="en-US" sz="2000" i="1" dirty="0" smtClean="0"/>
              <a:t>T</a:t>
            </a:r>
            <a:r>
              <a:rPr lang="en-US" sz="2000" i="1" baseline="-25000" dirty="0" smtClean="0"/>
              <a:t>i</a:t>
            </a:r>
            <a:r>
              <a:rPr lang="en-US" sz="2000" dirty="0" smtClean="0"/>
              <a:t>, </a:t>
            </a:r>
            <a:r>
              <a:rPr lang="en-US" sz="2000" i="1" dirty="0" smtClean="0"/>
              <a:t>P</a:t>
            </a:r>
            <a:r>
              <a:rPr lang="en-US" sz="2000" i="1" baseline="-25000" dirty="0" smtClean="0"/>
              <a:t>i</a:t>
            </a:r>
            <a:r>
              <a:rPr lang="en-US" sz="2000" dirty="0" smtClean="0"/>
              <a:t>, </a:t>
            </a:r>
            <a:r>
              <a:rPr lang="en-US" sz="2000" i="1" dirty="0" smtClean="0"/>
              <a:t>V</a:t>
            </a:r>
            <a:r>
              <a:rPr lang="en-US" sz="2000" i="1" baseline="-25000" dirty="0" smtClean="0"/>
              <a:t>i</a:t>
            </a:r>
            <a:r>
              <a:rPr lang="en-US" sz="2000" dirty="0" smtClean="0"/>
              <a:t> (</a:t>
            </a:r>
            <a:r>
              <a:rPr lang="en-US" sz="2000" dirty="0" err="1" smtClean="0"/>
              <a:t>i</a:t>
            </a:r>
            <a:r>
              <a:rPr lang="en-US" sz="2000" dirty="0" smtClean="0"/>
              <a:t> = 1, 2). A small heat transfer </a:t>
            </a:r>
            <a:r>
              <a:rPr lang="en-US" sz="2000" i="1" dirty="0" err="1" smtClean="0">
                <a:latin typeface="Symbol" pitchFamily="18" charset="2"/>
              </a:rPr>
              <a:t>d</a:t>
            </a:r>
            <a:r>
              <a:rPr lang="en-US" sz="2000" i="1" dirty="0" err="1" smtClean="0"/>
              <a:t>Q</a:t>
            </a:r>
            <a:r>
              <a:rPr lang="en-US" sz="2000" dirty="0" smtClean="0"/>
              <a:t> occurs between the two parts of gas. Is this a reversible process?</a:t>
            </a:r>
            <a:endParaRPr lang="en-US" sz="2000" dirty="0"/>
          </a:p>
        </p:txBody>
      </p:sp>
      <p:grpSp>
        <p:nvGrpSpPr>
          <p:cNvPr id="19" name="Group 18"/>
          <p:cNvGrpSpPr/>
          <p:nvPr/>
        </p:nvGrpSpPr>
        <p:grpSpPr>
          <a:xfrm>
            <a:off x="457200" y="3276600"/>
            <a:ext cx="8229600" cy="3370290"/>
            <a:chOff x="457200" y="3352800"/>
            <a:chExt cx="8229600" cy="3370290"/>
          </a:xfrm>
        </p:grpSpPr>
        <p:sp>
          <p:nvSpPr>
            <p:cNvPr id="11" name="TextBox 10"/>
            <p:cNvSpPr txBox="1"/>
            <p:nvPr/>
          </p:nvSpPr>
          <p:spPr>
            <a:xfrm>
              <a:off x="457200" y="3518748"/>
              <a:ext cx="8229600" cy="400110"/>
            </a:xfrm>
            <a:prstGeom prst="rect">
              <a:avLst/>
            </a:prstGeom>
            <a:noFill/>
          </p:spPr>
          <p:txBody>
            <a:bodyPr wrap="square" rtlCol="0">
              <a:spAutoFit/>
            </a:bodyPr>
            <a:lstStyle/>
            <a:p>
              <a:r>
                <a:rPr lang="en-US" sz="2000" dirty="0" smtClean="0"/>
                <a:t>Entropy change of sub-system 1:</a:t>
              </a:r>
              <a:endParaRPr lang="en-US" sz="2000" dirty="0"/>
            </a:p>
          </p:txBody>
        </p:sp>
        <p:graphicFrame>
          <p:nvGraphicFramePr>
            <p:cNvPr id="12" name="Object 11"/>
            <p:cNvGraphicFramePr>
              <a:graphicFrameLocks noChangeAspect="1"/>
            </p:cNvGraphicFramePr>
            <p:nvPr/>
          </p:nvGraphicFramePr>
          <p:xfrm>
            <a:off x="4386942" y="3352800"/>
            <a:ext cx="1207994" cy="838200"/>
          </p:xfrm>
          <a:graphic>
            <a:graphicData uri="http://schemas.openxmlformats.org/presentationml/2006/ole">
              <p:oleObj spid="_x0000_s56322" name="Equation" r:id="rId4" imgW="622080" imgH="431640" progId="Equation.DSMT4">
                <p:embed/>
              </p:oleObj>
            </a:graphicData>
          </a:graphic>
        </p:graphicFrame>
        <p:sp>
          <p:nvSpPr>
            <p:cNvPr id="13" name="TextBox 12"/>
            <p:cNvSpPr txBox="1"/>
            <p:nvPr/>
          </p:nvSpPr>
          <p:spPr>
            <a:xfrm>
              <a:off x="457200" y="4433148"/>
              <a:ext cx="8229600" cy="400110"/>
            </a:xfrm>
            <a:prstGeom prst="rect">
              <a:avLst/>
            </a:prstGeom>
            <a:noFill/>
          </p:spPr>
          <p:txBody>
            <a:bodyPr wrap="square" rtlCol="0">
              <a:spAutoFit/>
            </a:bodyPr>
            <a:lstStyle/>
            <a:p>
              <a:r>
                <a:rPr lang="en-US" sz="2000" dirty="0" smtClean="0"/>
                <a:t>Entropy change of sub-system 2:</a:t>
              </a:r>
              <a:endParaRPr lang="en-US" sz="2000" dirty="0"/>
            </a:p>
          </p:txBody>
        </p:sp>
        <p:graphicFrame>
          <p:nvGraphicFramePr>
            <p:cNvPr id="14" name="Object 13"/>
            <p:cNvGraphicFramePr>
              <a:graphicFrameLocks noChangeAspect="1"/>
            </p:cNvGraphicFramePr>
            <p:nvPr/>
          </p:nvGraphicFramePr>
          <p:xfrm>
            <a:off x="4364491" y="4267200"/>
            <a:ext cx="1455737" cy="838200"/>
          </p:xfrm>
          <a:graphic>
            <a:graphicData uri="http://schemas.openxmlformats.org/presentationml/2006/ole">
              <p:oleObj spid="_x0000_s56323" name="Equation" r:id="rId5" imgW="749160" imgH="431640" progId="Equation.DSMT4">
                <p:embed/>
              </p:oleObj>
            </a:graphicData>
          </a:graphic>
        </p:graphicFrame>
        <p:sp>
          <p:nvSpPr>
            <p:cNvPr id="15" name="TextBox 14"/>
            <p:cNvSpPr txBox="1"/>
            <p:nvPr/>
          </p:nvSpPr>
          <p:spPr>
            <a:xfrm>
              <a:off x="457200" y="5285862"/>
              <a:ext cx="8229600" cy="400110"/>
            </a:xfrm>
            <a:prstGeom prst="rect">
              <a:avLst/>
            </a:prstGeom>
            <a:noFill/>
          </p:spPr>
          <p:txBody>
            <a:bodyPr wrap="square" rtlCol="0">
              <a:spAutoFit/>
            </a:bodyPr>
            <a:lstStyle/>
            <a:p>
              <a:r>
                <a:rPr lang="en-US" sz="2000" dirty="0" smtClean="0"/>
                <a:t>Total entropy change:</a:t>
              </a:r>
              <a:endParaRPr lang="en-US" sz="2000" dirty="0"/>
            </a:p>
          </p:txBody>
        </p:sp>
        <p:graphicFrame>
          <p:nvGraphicFramePr>
            <p:cNvPr id="16" name="Object 15"/>
            <p:cNvGraphicFramePr>
              <a:graphicFrameLocks noChangeAspect="1"/>
            </p:cNvGraphicFramePr>
            <p:nvPr/>
          </p:nvGraphicFramePr>
          <p:xfrm>
            <a:off x="3200400" y="5133975"/>
            <a:ext cx="3652837" cy="838200"/>
          </p:xfrm>
          <a:graphic>
            <a:graphicData uri="http://schemas.openxmlformats.org/presentationml/2006/ole">
              <p:oleObj spid="_x0000_s56324" name="Equation" r:id="rId6" imgW="1879560" imgH="431640" progId="Equation.DSMT4">
                <p:embed/>
              </p:oleObj>
            </a:graphicData>
          </a:graphic>
        </p:graphicFrame>
        <p:graphicFrame>
          <p:nvGraphicFramePr>
            <p:cNvPr id="56325" name="Object 5"/>
            <p:cNvGraphicFramePr>
              <a:graphicFrameLocks noChangeAspect="1"/>
            </p:cNvGraphicFramePr>
            <p:nvPr/>
          </p:nvGraphicFramePr>
          <p:xfrm>
            <a:off x="6197600" y="3536044"/>
            <a:ext cx="812800" cy="444500"/>
          </p:xfrm>
          <a:graphic>
            <a:graphicData uri="http://schemas.openxmlformats.org/presentationml/2006/ole">
              <p:oleObj spid="_x0000_s56325" name="Equation" r:id="rId7" imgW="419040" imgH="228600" progId="Equation.DSMT4">
                <p:embed/>
              </p:oleObj>
            </a:graphicData>
          </a:graphic>
        </p:graphicFrame>
        <p:sp>
          <p:nvSpPr>
            <p:cNvPr id="18" name="TextBox 17"/>
            <p:cNvSpPr txBox="1"/>
            <p:nvPr/>
          </p:nvSpPr>
          <p:spPr>
            <a:xfrm>
              <a:off x="457200" y="6015204"/>
              <a:ext cx="8229600" cy="707886"/>
            </a:xfrm>
            <a:prstGeom prst="rect">
              <a:avLst/>
            </a:prstGeom>
            <a:noFill/>
          </p:spPr>
          <p:txBody>
            <a:bodyPr wrap="square" rtlCol="0">
              <a:spAutoFit/>
            </a:bodyPr>
            <a:lstStyle/>
            <a:p>
              <a:r>
                <a:rPr lang="en-US" sz="2000" dirty="0" smtClean="0"/>
                <a:t>Thus the process is irreversible (nor a quasi-static process as the driving force, i.e. temperature difference is not zero).</a:t>
              </a:r>
              <a:endParaRPr 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474"/>
            <a:ext cx="8229600" cy="976086"/>
          </a:xfrm>
        </p:spPr>
        <p:txBody>
          <a:bodyPr/>
          <a:lstStyle/>
          <a:p>
            <a:r>
              <a:rPr lang="en-US" sz="3200" dirty="0" smtClean="0"/>
              <a:t>Properties of entropy </a:t>
            </a:r>
            <a:r>
              <a:rPr lang="en-US" sz="3200" i="1" dirty="0" smtClean="0"/>
              <a:t>S</a:t>
            </a:r>
            <a:endParaRPr lang="en-US" sz="3200" i="1" dirty="0"/>
          </a:p>
        </p:txBody>
      </p:sp>
      <p:sp>
        <p:nvSpPr>
          <p:cNvPr id="3" name="Content Placeholder 2"/>
          <p:cNvSpPr>
            <a:spLocks noGrp="1"/>
          </p:cNvSpPr>
          <p:nvPr>
            <p:ph idx="1"/>
          </p:nvPr>
        </p:nvSpPr>
        <p:spPr>
          <a:xfrm>
            <a:off x="457200" y="1402080"/>
            <a:ext cx="8229600" cy="2971800"/>
          </a:xfrm>
        </p:spPr>
        <p:txBody>
          <a:bodyPr/>
          <a:lstStyle/>
          <a:p>
            <a:r>
              <a:rPr lang="en-US" sz="2400" dirty="0" smtClean="0"/>
              <a:t>Additive: </a:t>
            </a:r>
            <a:r>
              <a:rPr lang="en-US" sz="2400" i="1" dirty="0" smtClean="0"/>
              <a:t>S</a:t>
            </a:r>
            <a:r>
              <a:rPr lang="en-US" sz="2400" dirty="0" smtClean="0"/>
              <a:t> is an extensive state function</a:t>
            </a:r>
          </a:p>
          <a:p>
            <a:pPr marL="798513" lvl="1" indent="-341313"/>
            <a:r>
              <a:rPr lang="en-US" sz="2000" i="1" dirty="0" smtClean="0"/>
              <a:t>s(u, v) = S(U, V, N)/N </a:t>
            </a:r>
            <a:r>
              <a:rPr lang="en-US" sz="2000" dirty="0" smtClean="0"/>
              <a:t>: molar entropy (intensive)</a:t>
            </a:r>
          </a:p>
          <a:p>
            <a:pPr marL="798513" lvl="1" indent="-341313"/>
            <a:r>
              <a:rPr lang="en-US" sz="2000" i="1" dirty="0" err="1" smtClean="0">
                <a:latin typeface="Symbol" pitchFamily="18" charset="2"/>
              </a:rPr>
              <a:t>l</a:t>
            </a:r>
            <a:r>
              <a:rPr lang="en-US" sz="2000" i="1" dirty="0" err="1" smtClean="0"/>
              <a:t>S</a:t>
            </a:r>
            <a:r>
              <a:rPr lang="en-US" sz="2000" i="1" dirty="0" smtClean="0"/>
              <a:t>(U, V, N) = S(</a:t>
            </a:r>
            <a:r>
              <a:rPr lang="en-US" sz="2000" i="1" dirty="0" err="1" smtClean="0">
                <a:latin typeface="Symbol" pitchFamily="18" charset="2"/>
              </a:rPr>
              <a:t>l</a:t>
            </a:r>
            <a:r>
              <a:rPr lang="en-US" sz="2000" i="1" dirty="0" err="1" smtClean="0"/>
              <a:t>U</a:t>
            </a:r>
            <a:r>
              <a:rPr lang="en-US" sz="2000" i="1" dirty="0" smtClean="0"/>
              <a:t>, </a:t>
            </a:r>
            <a:r>
              <a:rPr lang="en-US" sz="2000" i="1" dirty="0" err="1" smtClean="0">
                <a:latin typeface="Symbol" pitchFamily="18" charset="2"/>
              </a:rPr>
              <a:t>l</a:t>
            </a:r>
            <a:r>
              <a:rPr lang="en-US" sz="2000" i="1" dirty="0" err="1" smtClean="0"/>
              <a:t>V</a:t>
            </a:r>
            <a:r>
              <a:rPr lang="en-US" sz="2000" i="1" dirty="0" smtClean="0"/>
              <a:t>, </a:t>
            </a:r>
            <a:r>
              <a:rPr lang="en-US" sz="2000" i="1" dirty="0" err="1" smtClean="0">
                <a:latin typeface="Symbol" pitchFamily="18" charset="2"/>
              </a:rPr>
              <a:t>l</a:t>
            </a:r>
            <a:r>
              <a:rPr lang="en-US" sz="2000" i="1" dirty="0" err="1" smtClean="0"/>
              <a:t>N</a:t>
            </a:r>
            <a:r>
              <a:rPr lang="en-US" sz="2000" i="1" dirty="0" smtClean="0"/>
              <a:t>)</a:t>
            </a:r>
            <a:r>
              <a:rPr lang="en-US" sz="2000" dirty="0" smtClean="0"/>
              <a:t>, where </a:t>
            </a:r>
            <a:r>
              <a:rPr lang="en-US" sz="2000" i="1" dirty="0" smtClean="0">
                <a:latin typeface="Symbol" pitchFamily="18" charset="2"/>
              </a:rPr>
              <a:t>l</a:t>
            </a:r>
            <a:r>
              <a:rPr lang="en-US" sz="2000" dirty="0" smtClean="0">
                <a:latin typeface="Symbol" pitchFamily="18" charset="2"/>
              </a:rPr>
              <a:t> </a:t>
            </a:r>
            <a:r>
              <a:rPr lang="en-US" sz="2000" dirty="0" smtClean="0"/>
              <a:t>is a constant (</a:t>
            </a:r>
            <a:r>
              <a:rPr lang="en-US" sz="2000" i="1" dirty="0" smtClean="0"/>
              <a:t>S</a:t>
            </a:r>
            <a:r>
              <a:rPr lang="en-US" sz="2000" dirty="0" smtClean="0"/>
              <a:t> is a </a:t>
            </a:r>
            <a:r>
              <a:rPr lang="en-US" sz="2000" dirty="0" smtClean="0">
                <a:solidFill>
                  <a:srgbClr val="FF0000"/>
                </a:solidFill>
              </a:rPr>
              <a:t>homogeneous first order</a:t>
            </a:r>
            <a:r>
              <a:rPr lang="en-US" sz="2000" dirty="0" smtClean="0"/>
              <a:t> function of the extensive variables)</a:t>
            </a:r>
          </a:p>
          <a:p>
            <a:pPr marL="398463" indent="-341313"/>
            <a:r>
              <a:rPr lang="en-US" sz="2400" i="1" dirty="0" smtClean="0"/>
              <a:t>S</a:t>
            </a:r>
            <a:r>
              <a:rPr lang="en-US" sz="2400" dirty="0" smtClean="0"/>
              <a:t> of a system is path independent</a:t>
            </a:r>
            <a:endParaRPr lang="en-US" sz="2400" i="1" dirty="0" smtClean="0"/>
          </a:p>
          <a:p>
            <a:pPr marL="398463" indent="-341313"/>
            <a:r>
              <a:rPr lang="en-US" sz="2400" i="1" dirty="0" smtClean="0"/>
              <a:t>S</a:t>
            </a:r>
            <a:r>
              <a:rPr lang="en-US" sz="2400" dirty="0" smtClean="0"/>
              <a:t> is not conserved</a:t>
            </a:r>
          </a:p>
          <a:p>
            <a:pPr marL="798513" lvl="1" indent="-341313"/>
            <a:r>
              <a:rPr lang="en-US" sz="2000" dirty="0" smtClean="0"/>
              <a:t>Example: converting work to heat (Joule experiment)</a:t>
            </a:r>
          </a:p>
          <a:p>
            <a:pPr marL="398463" indent="-341313"/>
            <a:r>
              <a:rPr lang="en-US" sz="2400" i="1" dirty="0" smtClean="0"/>
              <a:t>S</a:t>
            </a:r>
            <a:r>
              <a:rPr lang="en-US" sz="2400" dirty="0" smtClean="0"/>
              <a:t> of an open system can decrease at the expense of entropy increase of another system</a:t>
            </a:r>
          </a:p>
        </p:txBody>
      </p:sp>
      <p:graphicFrame>
        <p:nvGraphicFramePr>
          <p:cNvPr id="4" name="Object 3"/>
          <p:cNvGraphicFramePr>
            <a:graphicFrameLocks noChangeAspect="1"/>
          </p:cNvGraphicFramePr>
          <p:nvPr/>
        </p:nvGraphicFramePr>
        <p:xfrm>
          <a:off x="6415314" y="1386840"/>
          <a:ext cx="2014614" cy="697366"/>
        </p:xfrm>
        <a:graphic>
          <a:graphicData uri="http://schemas.openxmlformats.org/presentationml/2006/ole">
            <p:oleObj spid="_x0000_s62466" name="Equation" r:id="rId4" imgW="990360" imgH="342720" progId="Equation.DSMT4">
              <p:embed/>
            </p:oleObj>
          </a:graphicData>
        </a:graphic>
      </p:graphicFrame>
      <p:sp>
        <p:nvSpPr>
          <p:cNvPr id="5" name="Rectangle 4"/>
          <p:cNvSpPr/>
          <p:nvPr/>
        </p:nvSpPr>
        <p:spPr bwMode="auto">
          <a:xfrm>
            <a:off x="1066800" y="5273040"/>
            <a:ext cx="1600200" cy="60597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System</a:t>
            </a:r>
          </a:p>
        </p:txBody>
      </p:sp>
      <p:cxnSp>
        <p:nvCxnSpPr>
          <p:cNvPr id="6" name="Straight Arrow Connector 5"/>
          <p:cNvCxnSpPr/>
          <p:nvPr/>
        </p:nvCxnSpPr>
        <p:spPr bwMode="auto">
          <a:xfrm flipV="1">
            <a:off x="2667000" y="5574210"/>
            <a:ext cx="1066800" cy="0"/>
          </a:xfrm>
          <a:prstGeom prst="straightConnector1">
            <a:avLst/>
          </a:prstGeom>
          <a:solidFill>
            <a:schemeClr val="accent1"/>
          </a:solidFill>
          <a:ln w="47625" cap="flat" cmpd="sng" algn="ctr">
            <a:solidFill>
              <a:srgbClr val="FF0000"/>
            </a:solidFill>
            <a:prstDash val="solid"/>
            <a:round/>
            <a:headEnd type="none" w="med" len="med"/>
            <a:tailEnd type="stealth" w="lg" len="lg"/>
          </a:ln>
          <a:effectLst/>
        </p:spPr>
      </p:cxnSp>
      <p:sp>
        <p:nvSpPr>
          <p:cNvPr id="10" name="Rectangle 9"/>
          <p:cNvSpPr/>
          <p:nvPr/>
        </p:nvSpPr>
        <p:spPr bwMode="auto">
          <a:xfrm>
            <a:off x="3733800" y="5166360"/>
            <a:ext cx="2209800" cy="834570"/>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Environment</a:t>
            </a:r>
          </a:p>
        </p:txBody>
      </p:sp>
      <p:sp>
        <p:nvSpPr>
          <p:cNvPr id="11" name="TextBox 10"/>
          <p:cNvSpPr txBox="1"/>
          <p:nvPr/>
        </p:nvSpPr>
        <p:spPr>
          <a:xfrm>
            <a:off x="2903684" y="5146764"/>
            <a:ext cx="510076" cy="400110"/>
          </a:xfrm>
          <a:prstGeom prst="rect">
            <a:avLst/>
          </a:prstGeom>
          <a:noFill/>
        </p:spPr>
        <p:txBody>
          <a:bodyPr wrap="none" rtlCol="0">
            <a:spAutoFit/>
          </a:bodyPr>
          <a:lstStyle/>
          <a:p>
            <a:r>
              <a:rPr lang="en-US" sz="2000" i="1" dirty="0" err="1" smtClean="0">
                <a:solidFill>
                  <a:srgbClr val="FF0000"/>
                </a:solidFill>
                <a:latin typeface="Symbol" pitchFamily="18" charset="2"/>
              </a:rPr>
              <a:t>d</a:t>
            </a:r>
            <a:r>
              <a:rPr lang="en-US" sz="2000" i="1" dirty="0" err="1" smtClean="0">
                <a:solidFill>
                  <a:srgbClr val="FF0000"/>
                </a:solidFill>
              </a:rPr>
              <a:t>Q</a:t>
            </a:r>
            <a:endParaRPr lang="en-US" sz="2000" i="1" dirty="0">
              <a:solidFill>
                <a:srgbClr val="FF0000"/>
              </a:solidFill>
            </a:endParaRPr>
          </a:p>
        </p:txBody>
      </p:sp>
      <p:graphicFrame>
        <p:nvGraphicFramePr>
          <p:cNvPr id="62467" name="Object 3"/>
          <p:cNvGraphicFramePr>
            <a:graphicFrameLocks noChangeAspect="1"/>
          </p:cNvGraphicFramePr>
          <p:nvPr/>
        </p:nvGraphicFramePr>
        <p:xfrm>
          <a:off x="965200" y="6248400"/>
          <a:ext cx="1804988" cy="412750"/>
        </p:xfrm>
        <a:graphic>
          <a:graphicData uri="http://schemas.openxmlformats.org/presentationml/2006/ole">
            <p:oleObj spid="_x0000_s62467" name="Equation" r:id="rId5" imgW="1054080" imgH="241200" progId="Equation.DSMT4">
              <p:embed/>
            </p:oleObj>
          </a:graphicData>
        </a:graphic>
      </p:graphicFrame>
      <p:graphicFrame>
        <p:nvGraphicFramePr>
          <p:cNvPr id="62468" name="Object 4"/>
          <p:cNvGraphicFramePr>
            <a:graphicFrameLocks noChangeAspect="1"/>
          </p:cNvGraphicFramePr>
          <p:nvPr/>
        </p:nvGraphicFramePr>
        <p:xfrm>
          <a:off x="3950335" y="6248400"/>
          <a:ext cx="1825625" cy="412750"/>
        </p:xfrm>
        <a:graphic>
          <a:graphicData uri="http://schemas.openxmlformats.org/presentationml/2006/ole">
            <p:oleObj spid="_x0000_s62468" name="Equation" r:id="rId6" imgW="1066680" imgH="241200" progId="Equation.DSMT4">
              <p:embed/>
            </p:oleObj>
          </a:graphicData>
        </a:graphic>
      </p:graphicFrame>
      <p:grpSp>
        <p:nvGrpSpPr>
          <p:cNvPr id="13" name="Group 12"/>
          <p:cNvGrpSpPr/>
          <p:nvPr/>
        </p:nvGrpSpPr>
        <p:grpSpPr>
          <a:xfrm>
            <a:off x="914400" y="5105400"/>
            <a:ext cx="7672388" cy="990600"/>
            <a:chOff x="914400" y="4831080"/>
            <a:chExt cx="7672388" cy="990600"/>
          </a:xfrm>
        </p:grpSpPr>
        <p:sp>
          <p:nvSpPr>
            <p:cNvPr id="14" name="Rectangle 13"/>
            <p:cNvSpPr/>
            <p:nvPr/>
          </p:nvSpPr>
          <p:spPr bwMode="auto">
            <a:xfrm>
              <a:off x="914400" y="4831080"/>
              <a:ext cx="5105400" cy="990600"/>
            </a:xfrm>
            <a:prstGeom prst="rect">
              <a:avLst/>
            </a:prstGeom>
            <a:noFill/>
            <a:ln w="47625"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62469" name="Object 5"/>
            <p:cNvGraphicFramePr>
              <a:graphicFrameLocks noChangeAspect="1"/>
            </p:cNvGraphicFramePr>
            <p:nvPr/>
          </p:nvGraphicFramePr>
          <p:xfrm>
            <a:off x="6172200" y="5099592"/>
            <a:ext cx="2414588" cy="412750"/>
          </p:xfrm>
          <a:graphic>
            <a:graphicData uri="http://schemas.openxmlformats.org/presentationml/2006/ole">
              <p:oleObj spid="_x0000_s62469" name="Equation" r:id="rId7" imgW="1409400" imgH="2412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120"/>
            <a:ext cx="8229600" cy="1143000"/>
          </a:xfrm>
        </p:spPr>
        <p:txBody>
          <a:bodyPr/>
          <a:lstStyle/>
          <a:p>
            <a:r>
              <a:rPr lang="en-US" sz="3200" dirty="0" smtClean="0"/>
              <a:t>Colloidal crystals: an example of self-assembled structures</a:t>
            </a:r>
            <a:endParaRPr lang="en-US" sz="3200" dirty="0"/>
          </a:p>
        </p:txBody>
      </p:sp>
      <p:pic>
        <p:nvPicPr>
          <p:cNvPr id="4" name="Picture 3" descr="a002f3058fa73d28a2c94b94f289c7a5_LARGE.png"/>
          <p:cNvPicPr>
            <a:picLocks noChangeAspect="1"/>
          </p:cNvPicPr>
          <p:nvPr/>
        </p:nvPicPr>
        <p:blipFill>
          <a:blip r:embed="rId3" cstate="print"/>
          <a:stretch>
            <a:fillRect/>
          </a:stretch>
        </p:blipFill>
        <p:spPr>
          <a:xfrm>
            <a:off x="609600" y="1964234"/>
            <a:ext cx="6126177" cy="4419600"/>
          </a:xfrm>
          <a:prstGeom prst="rect">
            <a:avLst/>
          </a:prstGeom>
        </p:spPr>
      </p:pic>
      <p:sp>
        <p:nvSpPr>
          <p:cNvPr id="5" name="TextBox 4"/>
          <p:cNvSpPr txBox="1"/>
          <p:nvPr/>
        </p:nvSpPr>
        <p:spPr>
          <a:xfrm>
            <a:off x="7010400" y="4646474"/>
            <a:ext cx="1981200" cy="1754326"/>
          </a:xfrm>
          <a:prstGeom prst="rect">
            <a:avLst/>
          </a:prstGeom>
          <a:noFill/>
        </p:spPr>
        <p:txBody>
          <a:bodyPr wrap="square" rtlCol="0">
            <a:spAutoFit/>
          </a:bodyPr>
          <a:lstStyle/>
          <a:p>
            <a:r>
              <a:rPr lang="en-US" dirty="0" smtClean="0"/>
              <a:t>Ph.D. thesis, Lindsey Brooks </a:t>
            </a:r>
            <a:r>
              <a:rPr lang="en-US" dirty="0" err="1" smtClean="0"/>
              <a:t>Jerrim</a:t>
            </a:r>
            <a:r>
              <a:rPr lang="en-US" dirty="0" smtClean="0"/>
              <a:t> </a:t>
            </a:r>
            <a:r>
              <a:rPr lang="en-US" dirty="0" err="1" smtClean="0"/>
              <a:t>Stamm</a:t>
            </a:r>
            <a:r>
              <a:rPr lang="en-US" dirty="0" smtClean="0"/>
              <a:t>, North Carolina State University (2009).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634"/>
            <a:ext cx="8229600" cy="1066800"/>
          </a:xfrm>
        </p:spPr>
        <p:txBody>
          <a:bodyPr/>
          <a:lstStyle/>
          <a:p>
            <a:r>
              <a:rPr lang="en-US" dirty="0" smtClean="0"/>
              <a:t>Deriving equilibrium conditions</a:t>
            </a:r>
            <a:endParaRPr lang="en-US" dirty="0"/>
          </a:p>
        </p:txBody>
      </p:sp>
      <p:sp>
        <p:nvSpPr>
          <p:cNvPr id="3" name="Content Placeholder 2"/>
          <p:cNvSpPr>
            <a:spLocks noGrp="1"/>
          </p:cNvSpPr>
          <p:nvPr>
            <p:ph idx="1"/>
          </p:nvPr>
        </p:nvSpPr>
        <p:spPr>
          <a:xfrm>
            <a:off x="441960" y="1600200"/>
            <a:ext cx="8305800" cy="4450080"/>
          </a:xfrm>
        </p:spPr>
        <p:txBody>
          <a:bodyPr/>
          <a:lstStyle/>
          <a:p>
            <a:r>
              <a:rPr lang="en-US" sz="2800" dirty="0" smtClean="0"/>
              <a:t>In an isolated system, </a:t>
            </a:r>
            <a:r>
              <a:rPr lang="en-US" sz="2800" i="1" dirty="0" smtClean="0"/>
              <a:t>S</a:t>
            </a:r>
            <a:r>
              <a:rPr lang="en-US" sz="2800" dirty="0" smtClean="0"/>
              <a:t> always maximizes at equilibrium over the set of thermodynamic states consistent with the constraints (the manifold of constrained TD states)</a:t>
            </a:r>
          </a:p>
          <a:p>
            <a:pPr marL="808038" lvl="1" indent="-350838"/>
            <a:r>
              <a:rPr lang="en-US" sz="2400" dirty="0" smtClean="0"/>
              <a:t>Equilibrium is attained through </a:t>
            </a:r>
            <a:r>
              <a:rPr lang="en-US" sz="2400" dirty="0" smtClean="0">
                <a:solidFill>
                  <a:srgbClr val="FF0000"/>
                </a:solidFill>
              </a:rPr>
              <a:t>re-distribution of some unconstrained extensive parameters</a:t>
            </a:r>
          </a:p>
          <a:p>
            <a:pPr marL="808038" lvl="1" indent="-350838"/>
            <a:r>
              <a:rPr lang="en-US" sz="2400" dirty="0" smtClean="0"/>
              <a:t>Equilibrium is reached if: 1) the conjugate intensive parameter (“potential”) of the unconstrained extensive parameter becomes uniform in the system; 2) </a:t>
            </a:r>
            <a:r>
              <a:rPr lang="en-US" sz="2400" i="1" dirty="0" err="1" smtClean="0"/>
              <a:t>dS</a:t>
            </a:r>
            <a:r>
              <a:rPr lang="en-US" sz="2400" i="1" dirty="0" smtClean="0"/>
              <a:t> = 0</a:t>
            </a:r>
            <a:r>
              <a:rPr lang="en-US" sz="2400" dirty="0" smtClean="0"/>
              <a:t> when the unconstrained extensive parameter is re-distributed by an infinitesimal amount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Deriving equilibrium conditions</a:t>
            </a:r>
            <a:endParaRPr lang="en-US" dirty="0"/>
          </a:p>
        </p:txBody>
      </p:sp>
      <p:pic>
        <p:nvPicPr>
          <p:cNvPr id="4" name="Picture 3" descr="C:\Users\hjj\Desktop\untitled.png"/>
          <p:cNvPicPr>
            <a:picLocks noChangeAspect="1" noChangeArrowheads="1"/>
          </p:cNvPicPr>
          <p:nvPr/>
        </p:nvPicPr>
        <p:blipFill>
          <a:blip r:embed="rId3" cstate="print"/>
          <a:srcRect l="10000" t="5714" r="7143" b="8571"/>
          <a:stretch>
            <a:fillRect/>
          </a:stretch>
        </p:blipFill>
        <p:spPr bwMode="auto">
          <a:xfrm>
            <a:off x="296018" y="1905000"/>
            <a:ext cx="4086045" cy="3733800"/>
          </a:xfrm>
          <a:prstGeom prst="rect">
            <a:avLst/>
          </a:prstGeom>
          <a:noFill/>
        </p:spPr>
      </p:pic>
      <p:cxnSp>
        <p:nvCxnSpPr>
          <p:cNvPr id="6" name="Straight Arrow Connector 5"/>
          <p:cNvCxnSpPr/>
          <p:nvPr/>
        </p:nvCxnSpPr>
        <p:spPr bwMode="auto">
          <a:xfrm>
            <a:off x="1926698" y="5425440"/>
            <a:ext cx="457200" cy="259080"/>
          </a:xfrm>
          <a:prstGeom prst="straightConnector1">
            <a:avLst/>
          </a:prstGeom>
          <a:solidFill>
            <a:schemeClr val="accent1"/>
          </a:solidFill>
          <a:ln w="9525" cap="flat" cmpd="sng" algn="ctr">
            <a:solidFill>
              <a:schemeClr val="tx1"/>
            </a:solidFill>
            <a:prstDash val="solid"/>
            <a:round/>
            <a:headEnd type="none" w="med" len="med"/>
            <a:tailEnd type="stealth" w="lg" len="lg"/>
          </a:ln>
          <a:effectLst/>
        </p:spPr>
      </p:cxnSp>
      <p:cxnSp>
        <p:nvCxnSpPr>
          <p:cNvPr id="9" name="Straight Arrow Connector 8"/>
          <p:cNvCxnSpPr/>
          <p:nvPr/>
        </p:nvCxnSpPr>
        <p:spPr bwMode="auto">
          <a:xfrm flipV="1">
            <a:off x="4090778" y="4739640"/>
            <a:ext cx="457200" cy="146304"/>
          </a:xfrm>
          <a:prstGeom prst="straightConnector1">
            <a:avLst/>
          </a:prstGeom>
          <a:solidFill>
            <a:schemeClr val="accent1"/>
          </a:solidFill>
          <a:ln w="9525" cap="flat" cmpd="sng" algn="ctr">
            <a:solidFill>
              <a:schemeClr val="tx1"/>
            </a:solidFill>
            <a:prstDash val="solid"/>
            <a:round/>
            <a:headEnd type="none" w="med" len="med"/>
            <a:tailEnd type="stealth" w="lg" len="lg"/>
          </a:ln>
          <a:effectLst/>
        </p:spPr>
      </p:cxnSp>
      <p:cxnSp>
        <p:nvCxnSpPr>
          <p:cNvPr id="11" name="Straight Arrow Connector 10"/>
          <p:cNvCxnSpPr/>
          <p:nvPr/>
        </p:nvCxnSpPr>
        <p:spPr bwMode="auto">
          <a:xfrm rot="5400000" flipH="1" flipV="1">
            <a:off x="198914" y="2666206"/>
            <a:ext cx="457200" cy="1588"/>
          </a:xfrm>
          <a:prstGeom prst="straightConnector1">
            <a:avLst/>
          </a:prstGeom>
          <a:solidFill>
            <a:schemeClr val="accent1"/>
          </a:solidFill>
          <a:ln w="9525" cap="flat" cmpd="sng" algn="ctr">
            <a:solidFill>
              <a:schemeClr val="tx1"/>
            </a:solidFill>
            <a:prstDash val="solid"/>
            <a:round/>
            <a:headEnd type="none" w="med" len="med"/>
            <a:tailEnd type="stealth" w="lg" len="lg"/>
          </a:ln>
          <a:effectLst/>
        </p:spPr>
      </p:cxnSp>
      <p:sp>
        <p:nvSpPr>
          <p:cNvPr id="13" name="TextBox 12"/>
          <p:cNvSpPr txBox="1"/>
          <p:nvPr/>
        </p:nvSpPr>
        <p:spPr>
          <a:xfrm>
            <a:off x="274320" y="1996440"/>
            <a:ext cx="372218" cy="430887"/>
          </a:xfrm>
          <a:prstGeom prst="rect">
            <a:avLst/>
          </a:prstGeom>
          <a:noFill/>
        </p:spPr>
        <p:txBody>
          <a:bodyPr wrap="none" rtlCol="0">
            <a:spAutoFit/>
          </a:bodyPr>
          <a:lstStyle/>
          <a:p>
            <a:r>
              <a:rPr lang="en-US" sz="2200" i="1" dirty="0" smtClean="0"/>
              <a:t>S</a:t>
            </a:r>
            <a:endParaRPr lang="en-US" sz="2200" i="1" dirty="0"/>
          </a:p>
        </p:txBody>
      </p:sp>
      <p:sp>
        <p:nvSpPr>
          <p:cNvPr id="14" name="TextBox 13"/>
          <p:cNvSpPr txBox="1"/>
          <p:nvPr/>
        </p:nvSpPr>
        <p:spPr>
          <a:xfrm>
            <a:off x="1743818" y="5695295"/>
            <a:ext cx="1492716" cy="430887"/>
          </a:xfrm>
          <a:prstGeom prst="rect">
            <a:avLst/>
          </a:prstGeom>
          <a:noFill/>
        </p:spPr>
        <p:txBody>
          <a:bodyPr wrap="none" rtlCol="0">
            <a:spAutoFit/>
          </a:bodyPr>
          <a:lstStyle/>
          <a:p>
            <a:r>
              <a:rPr lang="en-US" sz="2200" i="1" dirty="0" smtClean="0"/>
              <a:t>x</a:t>
            </a:r>
            <a:r>
              <a:rPr lang="en-US" sz="2200" i="1" baseline="-25000" dirty="0" smtClean="0"/>
              <a:t>i</a:t>
            </a:r>
            <a:r>
              <a:rPr lang="en-US" sz="2200" i="1" dirty="0" smtClean="0"/>
              <a:t> </a:t>
            </a:r>
            <a:r>
              <a:rPr lang="en-US" sz="2200" dirty="0" smtClean="0"/>
              <a:t>(e.g. </a:t>
            </a:r>
            <a:r>
              <a:rPr lang="en-US" sz="2200" i="1" dirty="0" smtClean="0"/>
              <a:t>V</a:t>
            </a:r>
            <a:r>
              <a:rPr lang="en-US" sz="2200" i="1" baseline="-25000" dirty="0" smtClean="0"/>
              <a:t>1</a:t>
            </a:r>
            <a:r>
              <a:rPr lang="en-US" sz="2200" dirty="0" smtClean="0"/>
              <a:t>)</a:t>
            </a:r>
          </a:p>
        </p:txBody>
      </p:sp>
      <p:cxnSp>
        <p:nvCxnSpPr>
          <p:cNvPr id="20" name="Straight Connector 19"/>
          <p:cNvCxnSpPr/>
          <p:nvPr/>
        </p:nvCxnSpPr>
        <p:spPr bwMode="auto">
          <a:xfrm flipV="1">
            <a:off x="1271378" y="4389120"/>
            <a:ext cx="2133600" cy="685800"/>
          </a:xfrm>
          <a:prstGeom prst="line">
            <a:avLst/>
          </a:prstGeom>
          <a:solidFill>
            <a:schemeClr val="accent1"/>
          </a:solidFill>
          <a:ln w="34925" cap="flat" cmpd="sng" algn="ctr">
            <a:solidFill>
              <a:srgbClr val="FF0000"/>
            </a:solidFill>
            <a:prstDash val="solid"/>
            <a:round/>
            <a:headEnd type="none" w="med" len="med"/>
            <a:tailEnd type="none" w="med" len="med"/>
          </a:ln>
          <a:effectLst/>
        </p:spPr>
      </p:cxnSp>
      <p:sp>
        <p:nvSpPr>
          <p:cNvPr id="21" name="TextBox 20"/>
          <p:cNvSpPr txBox="1"/>
          <p:nvPr/>
        </p:nvSpPr>
        <p:spPr>
          <a:xfrm>
            <a:off x="494138" y="5044440"/>
            <a:ext cx="976549" cy="430887"/>
          </a:xfrm>
          <a:prstGeom prst="rect">
            <a:avLst/>
          </a:prstGeom>
          <a:noFill/>
        </p:spPr>
        <p:txBody>
          <a:bodyPr wrap="none" rtlCol="0">
            <a:spAutoFit/>
          </a:bodyPr>
          <a:lstStyle/>
          <a:p>
            <a:r>
              <a:rPr lang="en-US" sz="2200" i="1" dirty="0" smtClean="0">
                <a:solidFill>
                  <a:srgbClr val="FF0000"/>
                </a:solidFill>
              </a:rPr>
              <a:t>x</a:t>
            </a:r>
            <a:r>
              <a:rPr lang="en-US" sz="2200" i="1" baseline="-25000" dirty="0" smtClean="0">
                <a:solidFill>
                  <a:srgbClr val="FF0000"/>
                </a:solidFill>
              </a:rPr>
              <a:t>i</a:t>
            </a:r>
            <a:r>
              <a:rPr lang="en-US" sz="2200" i="1" dirty="0" smtClean="0">
                <a:solidFill>
                  <a:srgbClr val="FF0000"/>
                </a:solidFill>
              </a:rPr>
              <a:t> = x</a:t>
            </a:r>
            <a:r>
              <a:rPr lang="en-US" sz="2200" i="1" baseline="-25000" dirty="0" smtClean="0">
                <a:solidFill>
                  <a:srgbClr val="FF0000"/>
                </a:solidFill>
              </a:rPr>
              <a:t>i0</a:t>
            </a:r>
            <a:endParaRPr lang="en-US" sz="2200" i="1" dirty="0">
              <a:solidFill>
                <a:srgbClr val="FF0000"/>
              </a:solidFill>
            </a:endParaRPr>
          </a:p>
        </p:txBody>
      </p:sp>
      <p:cxnSp>
        <p:nvCxnSpPr>
          <p:cNvPr id="22" name="Straight Arrow Connector 21"/>
          <p:cNvCxnSpPr/>
          <p:nvPr/>
        </p:nvCxnSpPr>
        <p:spPr bwMode="auto">
          <a:xfrm rot="5400000" flipH="1" flipV="1">
            <a:off x="4737992" y="2375852"/>
            <a:ext cx="1524000" cy="1588"/>
          </a:xfrm>
          <a:prstGeom prst="straightConnector1">
            <a:avLst/>
          </a:prstGeom>
          <a:solidFill>
            <a:schemeClr val="accent1"/>
          </a:solidFill>
          <a:ln w="9525" cap="flat" cmpd="sng" algn="ctr">
            <a:solidFill>
              <a:schemeClr val="tx1"/>
            </a:solidFill>
            <a:prstDash val="solid"/>
            <a:round/>
            <a:headEnd type="none" w="med" len="med"/>
            <a:tailEnd type="stealth" w="lg" len="lg"/>
          </a:ln>
          <a:effectLst/>
        </p:spPr>
      </p:cxnSp>
      <p:sp>
        <p:nvSpPr>
          <p:cNvPr id="24" name="TextBox 23"/>
          <p:cNvSpPr txBox="1"/>
          <p:nvPr/>
        </p:nvSpPr>
        <p:spPr>
          <a:xfrm>
            <a:off x="5110142" y="1461452"/>
            <a:ext cx="372218" cy="430887"/>
          </a:xfrm>
          <a:prstGeom prst="rect">
            <a:avLst/>
          </a:prstGeom>
          <a:noFill/>
        </p:spPr>
        <p:txBody>
          <a:bodyPr wrap="none" rtlCol="0">
            <a:spAutoFit/>
          </a:bodyPr>
          <a:lstStyle/>
          <a:p>
            <a:r>
              <a:rPr lang="en-US" sz="2200" i="1" dirty="0" smtClean="0"/>
              <a:t>S</a:t>
            </a:r>
            <a:endParaRPr lang="en-US" sz="2200" i="1" dirty="0"/>
          </a:p>
        </p:txBody>
      </p:sp>
      <p:sp>
        <p:nvSpPr>
          <p:cNvPr id="25" name="TextBox 24"/>
          <p:cNvSpPr txBox="1"/>
          <p:nvPr/>
        </p:nvSpPr>
        <p:spPr>
          <a:xfrm>
            <a:off x="3740258" y="4846320"/>
            <a:ext cx="1231427" cy="769441"/>
          </a:xfrm>
          <a:prstGeom prst="rect">
            <a:avLst/>
          </a:prstGeom>
          <a:noFill/>
        </p:spPr>
        <p:txBody>
          <a:bodyPr wrap="none" rtlCol="0">
            <a:spAutoFit/>
          </a:bodyPr>
          <a:lstStyle/>
          <a:p>
            <a:pPr algn="ctr"/>
            <a:r>
              <a:rPr lang="en-US" sz="2200" i="1" dirty="0" err="1" smtClean="0"/>
              <a:t>x</a:t>
            </a:r>
            <a:r>
              <a:rPr lang="en-US" sz="2200" i="1" baseline="-25000" dirty="0" err="1" smtClean="0"/>
              <a:t>k</a:t>
            </a:r>
            <a:endParaRPr lang="en-US" sz="2200" i="1" dirty="0" smtClean="0"/>
          </a:p>
          <a:p>
            <a:pPr algn="ctr"/>
            <a:r>
              <a:rPr lang="en-US" sz="2200" dirty="0" smtClean="0"/>
              <a:t>(e.g. </a:t>
            </a:r>
            <a:r>
              <a:rPr lang="en-US" sz="2200" i="1" dirty="0" smtClean="0"/>
              <a:t>U</a:t>
            </a:r>
            <a:r>
              <a:rPr lang="en-US" sz="2200" i="1" baseline="-25000" dirty="0" smtClean="0"/>
              <a:t>1</a:t>
            </a:r>
            <a:r>
              <a:rPr lang="en-US" sz="2200" dirty="0" smtClean="0"/>
              <a:t>)</a:t>
            </a:r>
          </a:p>
        </p:txBody>
      </p:sp>
      <p:cxnSp>
        <p:nvCxnSpPr>
          <p:cNvPr id="28" name="Straight Arrow Connector 27"/>
          <p:cNvCxnSpPr/>
          <p:nvPr/>
        </p:nvCxnSpPr>
        <p:spPr bwMode="auto">
          <a:xfrm>
            <a:off x="5486400" y="3137852"/>
            <a:ext cx="2590800" cy="1588"/>
          </a:xfrm>
          <a:prstGeom prst="straightConnector1">
            <a:avLst/>
          </a:prstGeom>
          <a:solidFill>
            <a:schemeClr val="accent1"/>
          </a:solidFill>
          <a:ln w="9525" cap="flat" cmpd="sng" algn="ctr">
            <a:solidFill>
              <a:schemeClr val="tx1"/>
            </a:solidFill>
            <a:prstDash val="solid"/>
            <a:round/>
            <a:headEnd type="none" w="med" len="med"/>
            <a:tailEnd type="stealth" w="lg" len="lg"/>
          </a:ln>
          <a:effectLst/>
        </p:spPr>
      </p:cxnSp>
      <p:sp>
        <p:nvSpPr>
          <p:cNvPr id="30" name="TextBox 29"/>
          <p:cNvSpPr txBox="1"/>
          <p:nvPr/>
        </p:nvSpPr>
        <p:spPr>
          <a:xfrm>
            <a:off x="8090792" y="2876193"/>
            <a:ext cx="420308" cy="430887"/>
          </a:xfrm>
          <a:prstGeom prst="rect">
            <a:avLst/>
          </a:prstGeom>
          <a:noFill/>
        </p:spPr>
        <p:txBody>
          <a:bodyPr wrap="none" rtlCol="0">
            <a:spAutoFit/>
          </a:bodyPr>
          <a:lstStyle/>
          <a:p>
            <a:r>
              <a:rPr lang="en-US" sz="2200" i="1" dirty="0" err="1" smtClean="0"/>
              <a:t>x</a:t>
            </a:r>
            <a:r>
              <a:rPr lang="en-US" sz="2200" i="1" baseline="-25000" dirty="0" err="1" smtClean="0"/>
              <a:t>k</a:t>
            </a:r>
            <a:endParaRPr lang="en-US" sz="2200" i="1" dirty="0"/>
          </a:p>
        </p:txBody>
      </p:sp>
      <p:sp>
        <p:nvSpPr>
          <p:cNvPr id="32" name="Freeform 31"/>
          <p:cNvSpPr/>
          <p:nvPr/>
        </p:nvSpPr>
        <p:spPr bwMode="auto">
          <a:xfrm>
            <a:off x="5503288" y="1924407"/>
            <a:ext cx="2606040" cy="883920"/>
          </a:xfrm>
          <a:custGeom>
            <a:avLst/>
            <a:gdLst>
              <a:gd name="connsiteX0" fmla="*/ 0 w 2606040"/>
              <a:gd name="connsiteY0" fmla="*/ 632460 h 883920"/>
              <a:gd name="connsiteX1" fmla="*/ 381000 w 2606040"/>
              <a:gd name="connsiteY1" fmla="*/ 876300 h 883920"/>
              <a:gd name="connsiteX2" fmla="*/ 777240 w 2606040"/>
              <a:gd name="connsiteY2" fmla="*/ 678180 h 883920"/>
              <a:gd name="connsiteX3" fmla="*/ 1021080 w 2606040"/>
              <a:gd name="connsiteY3" fmla="*/ 251460 h 883920"/>
              <a:gd name="connsiteX4" fmla="*/ 1280160 w 2606040"/>
              <a:gd name="connsiteY4" fmla="*/ 739140 h 883920"/>
              <a:gd name="connsiteX5" fmla="*/ 1813560 w 2606040"/>
              <a:gd name="connsiteY5" fmla="*/ 7620 h 883920"/>
              <a:gd name="connsiteX6" fmla="*/ 2301240 w 2606040"/>
              <a:gd name="connsiteY6" fmla="*/ 693420 h 883920"/>
              <a:gd name="connsiteX7" fmla="*/ 2606040 w 2606040"/>
              <a:gd name="connsiteY7" fmla="*/ 78486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040" h="883920">
                <a:moveTo>
                  <a:pt x="0" y="632460"/>
                </a:moveTo>
                <a:cubicBezTo>
                  <a:pt x="125730" y="750570"/>
                  <a:pt x="251460" y="868680"/>
                  <a:pt x="381000" y="876300"/>
                </a:cubicBezTo>
                <a:cubicBezTo>
                  <a:pt x="510540" y="883920"/>
                  <a:pt x="670560" y="782320"/>
                  <a:pt x="777240" y="678180"/>
                </a:cubicBezTo>
                <a:cubicBezTo>
                  <a:pt x="883920" y="574040"/>
                  <a:pt x="937260" y="241300"/>
                  <a:pt x="1021080" y="251460"/>
                </a:cubicBezTo>
                <a:cubicBezTo>
                  <a:pt x="1104900" y="261620"/>
                  <a:pt x="1148080" y="779780"/>
                  <a:pt x="1280160" y="739140"/>
                </a:cubicBezTo>
                <a:cubicBezTo>
                  <a:pt x="1412240" y="698500"/>
                  <a:pt x="1643380" y="15240"/>
                  <a:pt x="1813560" y="7620"/>
                </a:cubicBezTo>
                <a:cubicBezTo>
                  <a:pt x="1983740" y="0"/>
                  <a:pt x="2169160" y="563880"/>
                  <a:pt x="2301240" y="693420"/>
                </a:cubicBezTo>
                <a:cubicBezTo>
                  <a:pt x="2433320" y="822960"/>
                  <a:pt x="2606040" y="784860"/>
                  <a:pt x="2606040" y="784860"/>
                </a:cubicBezTo>
              </a:path>
            </a:pathLst>
          </a:cu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5652326" y="3215640"/>
            <a:ext cx="2409634" cy="430887"/>
          </a:xfrm>
          <a:prstGeom prst="rect">
            <a:avLst/>
          </a:prstGeom>
          <a:noFill/>
        </p:spPr>
        <p:txBody>
          <a:bodyPr wrap="none" rtlCol="0">
            <a:spAutoFit/>
          </a:bodyPr>
          <a:lstStyle/>
          <a:p>
            <a:r>
              <a:rPr lang="en-US" sz="2200" i="1" dirty="0" smtClean="0">
                <a:solidFill>
                  <a:srgbClr val="FF0000"/>
                </a:solidFill>
              </a:rPr>
              <a:t>S(</a:t>
            </a:r>
            <a:r>
              <a:rPr lang="en-US" sz="2200" i="1" dirty="0" err="1" smtClean="0">
                <a:solidFill>
                  <a:srgbClr val="FF0000"/>
                </a:solidFill>
              </a:rPr>
              <a:t>x</a:t>
            </a:r>
            <a:r>
              <a:rPr lang="en-US" sz="2200" i="1" baseline="-25000" dirty="0" err="1" smtClean="0">
                <a:solidFill>
                  <a:srgbClr val="FF0000"/>
                </a:solidFill>
              </a:rPr>
              <a:t>k</a:t>
            </a:r>
            <a:r>
              <a:rPr lang="en-US" sz="2200" i="1" dirty="0" smtClean="0">
                <a:solidFill>
                  <a:srgbClr val="FF0000"/>
                </a:solidFill>
              </a:rPr>
              <a:t>)</a:t>
            </a:r>
            <a:r>
              <a:rPr lang="en-US" sz="2200" dirty="0" smtClean="0">
                <a:solidFill>
                  <a:srgbClr val="FF0000"/>
                </a:solidFill>
              </a:rPr>
              <a:t> when </a:t>
            </a:r>
            <a:r>
              <a:rPr lang="en-US" sz="2200" i="1" dirty="0" smtClean="0">
                <a:solidFill>
                  <a:srgbClr val="FF0000"/>
                </a:solidFill>
              </a:rPr>
              <a:t>x</a:t>
            </a:r>
            <a:r>
              <a:rPr lang="en-US" sz="2200" i="1" baseline="-25000" dirty="0" smtClean="0">
                <a:solidFill>
                  <a:srgbClr val="FF0000"/>
                </a:solidFill>
              </a:rPr>
              <a:t>i</a:t>
            </a:r>
            <a:r>
              <a:rPr lang="en-US" sz="2200" i="1" dirty="0" smtClean="0">
                <a:solidFill>
                  <a:srgbClr val="FF0000"/>
                </a:solidFill>
              </a:rPr>
              <a:t> = x</a:t>
            </a:r>
            <a:r>
              <a:rPr lang="en-US" sz="2200" i="1" baseline="-25000" dirty="0" smtClean="0">
                <a:solidFill>
                  <a:srgbClr val="FF0000"/>
                </a:solidFill>
              </a:rPr>
              <a:t>i0</a:t>
            </a:r>
            <a:endParaRPr lang="en-US" sz="2200" i="1" dirty="0">
              <a:solidFill>
                <a:srgbClr val="FF0000"/>
              </a:solidFill>
            </a:endParaRPr>
          </a:p>
        </p:txBody>
      </p:sp>
      <p:sp>
        <p:nvSpPr>
          <p:cNvPr id="34" name="Oval 33"/>
          <p:cNvSpPr/>
          <p:nvPr/>
        </p:nvSpPr>
        <p:spPr bwMode="auto">
          <a:xfrm>
            <a:off x="7254240" y="1859280"/>
            <a:ext cx="152400" cy="152400"/>
          </a:xfrm>
          <a:prstGeom prst="ellipse">
            <a:avLst/>
          </a:prstGeom>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TextBox 34"/>
          <p:cNvSpPr txBox="1"/>
          <p:nvPr/>
        </p:nvSpPr>
        <p:spPr>
          <a:xfrm>
            <a:off x="5029200" y="3703320"/>
            <a:ext cx="3886200" cy="1938992"/>
          </a:xfrm>
          <a:prstGeom prst="rect">
            <a:avLst/>
          </a:prstGeom>
          <a:noFill/>
        </p:spPr>
        <p:txBody>
          <a:bodyPr wrap="square" rtlCol="0">
            <a:spAutoFit/>
          </a:bodyPr>
          <a:lstStyle/>
          <a:p>
            <a:pPr marL="228600" indent="-228600">
              <a:buClr>
                <a:srgbClr val="0000FF"/>
              </a:buClr>
              <a:buFont typeface="Wingdings" pitchFamily="2" charset="2"/>
              <a:buChar char="§"/>
            </a:pPr>
            <a:r>
              <a:rPr lang="en-US" sz="2000" dirty="0" smtClean="0"/>
              <a:t>Constraint: </a:t>
            </a:r>
            <a:r>
              <a:rPr lang="en-US" sz="2000" i="1" dirty="0" smtClean="0"/>
              <a:t>x</a:t>
            </a:r>
            <a:r>
              <a:rPr lang="en-US" sz="2000" i="1" baseline="-25000" dirty="0" smtClean="0"/>
              <a:t>i</a:t>
            </a:r>
            <a:r>
              <a:rPr lang="en-US" sz="2000" i="1" dirty="0" smtClean="0"/>
              <a:t> = x</a:t>
            </a:r>
            <a:r>
              <a:rPr lang="en-US" sz="2000" i="1" baseline="-25000" dirty="0" smtClean="0"/>
              <a:t>i0</a:t>
            </a:r>
          </a:p>
          <a:p>
            <a:pPr marL="228600" indent="-228600">
              <a:buClr>
                <a:srgbClr val="0000FF"/>
              </a:buClr>
              <a:buFont typeface="Wingdings" pitchFamily="2" charset="2"/>
              <a:buChar char="§"/>
            </a:pPr>
            <a:r>
              <a:rPr lang="en-US" sz="2000" dirty="0" smtClean="0"/>
              <a:t>Unconstrained parameter: </a:t>
            </a:r>
            <a:r>
              <a:rPr lang="en-US" sz="2000" i="1" dirty="0" err="1" smtClean="0"/>
              <a:t>x</a:t>
            </a:r>
            <a:r>
              <a:rPr lang="en-US" sz="2000" i="1" baseline="-25000" dirty="0" err="1" smtClean="0"/>
              <a:t>k</a:t>
            </a:r>
            <a:endParaRPr lang="en-US" sz="2000" baseline="-25000" dirty="0" smtClean="0"/>
          </a:p>
          <a:p>
            <a:pPr marL="228600" indent="-228600">
              <a:buClr>
                <a:srgbClr val="0000FF"/>
              </a:buClr>
              <a:buFont typeface="Wingdings" pitchFamily="2" charset="2"/>
              <a:buChar char="§"/>
            </a:pPr>
            <a:r>
              <a:rPr lang="en-US" sz="2000" dirty="0" smtClean="0"/>
              <a:t>At equilibrium, </a:t>
            </a:r>
            <a:r>
              <a:rPr lang="en-US" sz="2000" i="1" dirty="0" err="1" smtClean="0"/>
              <a:t>x</a:t>
            </a:r>
            <a:r>
              <a:rPr lang="en-US" sz="2000" i="1" baseline="-25000" dirty="0" err="1" smtClean="0"/>
              <a:t>k</a:t>
            </a:r>
            <a:r>
              <a:rPr lang="en-US" sz="2000" dirty="0" smtClean="0"/>
              <a:t> assumes the value where </a:t>
            </a:r>
            <a:r>
              <a:rPr lang="en-US" sz="2000" i="1" dirty="0" smtClean="0"/>
              <a:t>S</a:t>
            </a:r>
            <a:r>
              <a:rPr lang="en-US" sz="2000" dirty="0" smtClean="0"/>
              <a:t> is maximum, i.e. </a:t>
            </a:r>
            <a:r>
              <a:rPr lang="en-US" sz="2000" i="1" dirty="0" err="1" smtClean="0"/>
              <a:t>dS</a:t>
            </a:r>
            <a:r>
              <a:rPr lang="en-US" sz="2000" i="1" dirty="0" smtClean="0"/>
              <a:t> = 0 </a:t>
            </a:r>
            <a:r>
              <a:rPr lang="en-US" sz="2000" dirty="0" smtClean="0"/>
              <a:t>when </a:t>
            </a:r>
            <a:r>
              <a:rPr lang="en-US" sz="2000" i="1" dirty="0" err="1" smtClean="0"/>
              <a:t>x</a:t>
            </a:r>
            <a:r>
              <a:rPr lang="en-US" sz="2000" i="1" baseline="-25000" dirty="0" err="1" smtClean="0"/>
              <a:t>k</a:t>
            </a:r>
            <a:r>
              <a:rPr lang="en-US" sz="2000" dirty="0" smtClean="0"/>
              <a:t> is changed by an infinitesimal amount </a:t>
            </a:r>
            <a:r>
              <a:rPr lang="en-US" sz="2000" i="1" dirty="0" err="1" smtClean="0"/>
              <a:t>dx</a:t>
            </a:r>
            <a:r>
              <a:rPr lang="en-US" sz="2000" i="1" baseline="-25000" dirty="0" err="1" smtClean="0"/>
              <a:t>k</a:t>
            </a:r>
            <a:endParaRPr lang="en-US" sz="2000" i="1" dirty="0"/>
          </a:p>
        </p:txBody>
      </p:sp>
      <p:sp>
        <p:nvSpPr>
          <p:cNvPr id="36" name="TextBox 35"/>
          <p:cNvSpPr txBox="1"/>
          <p:nvPr/>
        </p:nvSpPr>
        <p:spPr>
          <a:xfrm>
            <a:off x="6096000" y="1417320"/>
            <a:ext cx="2271776" cy="430887"/>
          </a:xfrm>
          <a:prstGeom prst="rect">
            <a:avLst/>
          </a:prstGeom>
          <a:noFill/>
        </p:spPr>
        <p:txBody>
          <a:bodyPr wrap="none" rtlCol="0">
            <a:spAutoFit/>
          </a:bodyPr>
          <a:lstStyle/>
          <a:p>
            <a:r>
              <a:rPr lang="en-US" sz="2200" dirty="0" smtClean="0">
                <a:solidFill>
                  <a:srgbClr val="3333FF"/>
                </a:solidFill>
              </a:rPr>
              <a:t>equilibrium state</a:t>
            </a:r>
            <a:endParaRPr lang="en-US" sz="2200" i="1" dirty="0">
              <a:solidFill>
                <a:srgbClr val="3333FF"/>
              </a:solidFill>
            </a:endParaRPr>
          </a:p>
        </p:txBody>
      </p:sp>
      <p:graphicFrame>
        <p:nvGraphicFramePr>
          <p:cNvPr id="104449" name="Object 1"/>
          <p:cNvGraphicFramePr>
            <a:graphicFrameLocks noChangeAspect="1"/>
          </p:cNvGraphicFramePr>
          <p:nvPr/>
        </p:nvGraphicFramePr>
        <p:xfrm>
          <a:off x="5288280" y="5669280"/>
          <a:ext cx="1443681" cy="990600"/>
        </p:xfrm>
        <a:graphic>
          <a:graphicData uri="http://schemas.openxmlformats.org/presentationml/2006/ole">
            <p:oleObj spid="_x0000_s104449" name="Equation" r:id="rId4" imgW="736560" imgH="507960" progId="Equation.DSMT4">
              <p:embed/>
            </p:oleObj>
          </a:graphicData>
        </a:graphic>
      </p:graphicFrame>
      <p:graphicFrame>
        <p:nvGraphicFramePr>
          <p:cNvPr id="104450" name="Object 2"/>
          <p:cNvGraphicFramePr>
            <a:graphicFrameLocks noChangeAspect="1"/>
          </p:cNvGraphicFramePr>
          <p:nvPr/>
        </p:nvGraphicFramePr>
        <p:xfrm>
          <a:off x="7129463" y="5669598"/>
          <a:ext cx="1544637" cy="990600"/>
        </p:xfrm>
        <a:graphic>
          <a:graphicData uri="http://schemas.openxmlformats.org/presentationml/2006/ole">
            <p:oleObj spid="_x0000_s104450" name="Equation" r:id="rId5" imgW="787320" imgH="50796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58240"/>
          </a:xfrm>
        </p:spPr>
        <p:txBody>
          <a:bodyPr/>
          <a:lstStyle/>
          <a:p>
            <a:r>
              <a:rPr lang="en-US" dirty="0" smtClean="0"/>
              <a:t>Deriving equilibrium conditions</a:t>
            </a:r>
            <a:endParaRPr lang="en-US" dirty="0"/>
          </a:p>
        </p:txBody>
      </p:sp>
      <p:sp>
        <p:nvSpPr>
          <p:cNvPr id="3" name="Content Placeholder 2"/>
          <p:cNvSpPr>
            <a:spLocks noGrp="1"/>
          </p:cNvSpPr>
          <p:nvPr>
            <p:ph idx="1"/>
          </p:nvPr>
        </p:nvSpPr>
        <p:spPr>
          <a:xfrm>
            <a:off x="457200" y="1569720"/>
            <a:ext cx="8229600" cy="1524000"/>
          </a:xfrm>
        </p:spPr>
        <p:txBody>
          <a:bodyPr/>
          <a:lstStyle/>
          <a:p>
            <a:r>
              <a:rPr lang="en-US" sz="2800" dirty="0" smtClean="0"/>
              <a:t>Solving equilibrium condition in a composite system after removal of internal constraints</a:t>
            </a:r>
          </a:p>
          <a:p>
            <a:pPr marL="808038" lvl="1" indent="-350838"/>
            <a:r>
              <a:rPr lang="en-US" sz="2400" dirty="0" smtClean="0"/>
              <a:t>Apply </a:t>
            </a:r>
            <a:r>
              <a:rPr lang="en-US" sz="2400" i="1" dirty="0" err="1" smtClean="0"/>
              <a:t>dS</a:t>
            </a:r>
            <a:r>
              <a:rPr lang="en-US" sz="2400" i="1" dirty="0" smtClean="0"/>
              <a:t> = 0</a:t>
            </a:r>
            <a:r>
              <a:rPr lang="en-US" sz="2400" dirty="0" smtClean="0"/>
              <a:t> (maximizing </a:t>
            </a:r>
            <a:r>
              <a:rPr lang="en-US" sz="2400" i="1" dirty="0" smtClean="0"/>
              <a:t>S</a:t>
            </a:r>
            <a:r>
              <a:rPr lang="en-US" sz="2400" dirty="0" smtClean="0"/>
              <a:t>) under given constraints</a:t>
            </a:r>
          </a:p>
        </p:txBody>
      </p:sp>
      <p:sp>
        <p:nvSpPr>
          <p:cNvPr id="8" name="Rectangle 7"/>
          <p:cNvSpPr/>
          <p:nvPr/>
        </p:nvSpPr>
        <p:spPr bwMode="auto">
          <a:xfrm>
            <a:off x="6934200" y="3244060"/>
            <a:ext cx="1219200" cy="10841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5486400" y="3230880"/>
            <a:ext cx="1295400" cy="1097280"/>
          </a:xfrm>
          <a:prstGeom prst="rect">
            <a:avLst/>
          </a:prstGeom>
          <a:ln w="63500">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705600" y="3230880"/>
            <a:ext cx="228600" cy="109728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5726723" y="3545230"/>
            <a:ext cx="780757" cy="430887"/>
          </a:xfrm>
          <a:prstGeom prst="rect">
            <a:avLst/>
          </a:prstGeom>
          <a:noFill/>
        </p:spPr>
        <p:txBody>
          <a:bodyPr wrap="square" rtlCol="0">
            <a:spAutoFit/>
          </a:bodyPr>
          <a:lstStyle/>
          <a:p>
            <a:pPr algn="ctr"/>
            <a:r>
              <a:rPr lang="en-US" sz="2200" i="1" dirty="0" smtClean="0"/>
              <a:t>T</a:t>
            </a:r>
            <a:r>
              <a:rPr lang="en-US" sz="2200" i="1" baseline="-25000" dirty="0" smtClean="0"/>
              <a:t>1</a:t>
            </a:r>
            <a:endParaRPr lang="en-US" sz="2200" i="1" dirty="0"/>
          </a:p>
        </p:txBody>
      </p:sp>
      <p:sp>
        <p:nvSpPr>
          <p:cNvPr id="12" name="TextBox 11"/>
          <p:cNvSpPr txBox="1"/>
          <p:nvPr/>
        </p:nvSpPr>
        <p:spPr>
          <a:xfrm>
            <a:off x="7132320" y="3545230"/>
            <a:ext cx="794658" cy="430887"/>
          </a:xfrm>
          <a:prstGeom prst="rect">
            <a:avLst/>
          </a:prstGeom>
          <a:noFill/>
        </p:spPr>
        <p:txBody>
          <a:bodyPr wrap="square" rtlCol="0">
            <a:spAutoFit/>
          </a:bodyPr>
          <a:lstStyle/>
          <a:p>
            <a:pPr algn="ctr"/>
            <a:r>
              <a:rPr lang="en-US" sz="2200" i="1" dirty="0" smtClean="0"/>
              <a:t>T</a:t>
            </a:r>
            <a:r>
              <a:rPr lang="en-US" sz="2200" i="1" baseline="-25000" dirty="0" smtClean="0"/>
              <a:t>2</a:t>
            </a:r>
            <a:endParaRPr lang="en-US" sz="2200" i="1" dirty="0"/>
          </a:p>
        </p:txBody>
      </p:sp>
      <p:sp>
        <p:nvSpPr>
          <p:cNvPr id="13" name="Rectangle 12"/>
          <p:cNvSpPr/>
          <p:nvPr/>
        </p:nvSpPr>
        <p:spPr bwMode="auto">
          <a:xfrm>
            <a:off x="5486400" y="3230880"/>
            <a:ext cx="2667000" cy="1097280"/>
          </a:xfrm>
          <a:prstGeom prst="rect">
            <a:avLst/>
          </a:prstGeom>
          <a:noFill/>
          <a:ln w="635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777240" y="3124200"/>
            <a:ext cx="4404360" cy="1323439"/>
          </a:xfrm>
          <a:prstGeom prst="rect">
            <a:avLst/>
          </a:prstGeom>
          <a:noFill/>
        </p:spPr>
        <p:txBody>
          <a:bodyPr wrap="square" rtlCol="0">
            <a:spAutoFit/>
          </a:bodyPr>
          <a:lstStyle/>
          <a:p>
            <a:r>
              <a:rPr lang="en-US" sz="2000" dirty="0" smtClean="0"/>
              <a:t>Example 1: equilibrium in an isolated system after removal of an adiabatic partition (i.e. </a:t>
            </a:r>
            <a:r>
              <a:rPr lang="en-US" sz="2000" dirty="0" smtClean="0">
                <a:solidFill>
                  <a:srgbClr val="FF0000"/>
                </a:solidFill>
              </a:rPr>
              <a:t>only</a:t>
            </a:r>
            <a:r>
              <a:rPr lang="en-US" sz="2000" dirty="0" smtClean="0"/>
              <a:t> allows heat flow between sub-systems)</a:t>
            </a:r>
            <a:endParaRPr lang="en-US" sz="2000" dirty="0"/>
          </a:p>
        </p:txBody>
      </p:sp>
      <p:graphicFrame>
        <p:nvGraphicFramePr>
          <p:cNvPr id="95234" name="Object 2"/>
          <p:cNvGraphicFramePr>
            <a:graphicFrameLocks noChangeAspect="1"/>
          </p:cNvGraphicFramePr>
          <p:nvPr/>
        </p:nvGraphicFramePr>
        <p:xfrm>
          <a:off x="2453640" y="5105400"/>
          <a:ext cx="5940425" cy="838013"/>
        </p:xfrm>
        <a:graphic>
          <a:graphicData uri="http://schemas.openxmlformats.org/presentationml/2006/ole">
            <p:oleObj spid="_x0000_s95234" name="Equation" r:id="rId4" imgW="3060360" imgH="431640" progId="Equation.DSMT4">
              <p:embed/>
            </p:oleObj>
          </a:graphicData>
        </a:graphic>
      </p:graphicFrame>
      <p:graphicFrame>
        <p:nvGraphicFramePr>
          <p:cNvPr id="95235" name="Object 3"/>
          <p:cNvGraphicFramePr>
            <a:graphicFrameLocks noChangeAspect="1"/>
          </p:cNvGraphicFramePr>
          <p:nvPr/>
        </p:nvGraphicFramePr>
        <p:xfrm>
          <a:off x="2209800" y="4587240"/>
          <a:ext cx="1730475" cy="457200"/>
        </p:xfrm>
        <a:graphic>
          <a:graphicData uri="http://schemas.openxmlformats.org/presentationml/2006/ole">
            <p:oleObj spid="_x0000_s95235" name="Equation" r:id="rId5" imgW="863280" imgH="228600" progId="Equation.DSMT4">
              <p:embed/>
            </p:oleObj>
          </a:graphicData>
        </a:graphic>
      </p:graphicFrame>
      <p:sp>
        <p:nvSpPr>
          <p:cNvPr id="18" name="TextBox 17"/>
          <p:cNvSpPr txBox="1"/>
          <p:nvPr/>
        </p:nvSpPr>
        <p:spPr>
          <a:xfrm>
            <a:off x="4008120" y="4587240"/>
            <a:ext cx="2286000" cy="400110"/>
          </a:xfrm>
          <a:prstGeom prst="rect">
            <a:avLst/>
          </a:prstGeom>
          <a:noFill/>
        </p:spPr>
        <p:txBody>
          <a:bodyPr wrap="square" rtlCol="0">
            <a:spAutoFit/>
          </a:bodyPr>
          <a:lstStyle/>
          <a:p>
            <a:r>
              <a:rPr lang="en-US" sz="2000" dirty="0" smtClean="0"/>
              <a:t>is a constant</a:t>
            </a:r>
            <a:endParaRPr lang="en-US" sz="2000" dirty="0"/>
          </a:p>
        </p:txBody>
      </p:sp>
      <p:graphicFrame>
        <p:nvGraphicFramePr>
          <p:cNvPr id="95236" name="Object 4"/>
          <p:cNvGraphicFramePr>
            <a:graphicFrameLocks noChangeAspect="1"/>
          </p:cNvGraphicFramePr>
          <p:nvPr/>
        </p:nvGraphicFramePr>
        <p:xfrm>
          <a:off x="5775960" y="4648200"/>
          <a:ext cx="382588" cy="304800"/>
        </p:xfrm>
        <a:graphic>
          <a:graphicData uri="http://schemas.openxmlformats.org/presentationml/2006/ole">
            <p:oleObj spid="_x0000_s95236" name="Equation" r:id="rId6" imgW="190440" imgH="152280" progId="Equation.DSMT4">
              <p:embed/>
            </p:oleObj>
          </a:graphicData>
        </a:graphic>
      </p:graphicFrame>
      <p:graphicFrame>
        <p:nvGraphicFramePr>
          <p:cNvPr id="95237" name="Object 5"/>
          <p:cNvGraphicFramePr>
            <a:graphicFrameLocks noChangeAspect="1"/>
          </p:cNvGraphicFramePr>
          <p:nvPr/>
        </p:nvGraphicFramePr>
        <p:xfrm>
          <a:off x="6294120" y="4586605"/>
          <a:ext cx="1525588" cy="457200"/>
        </p:xfrm>
        <a:graphic>
          <a:graphicData uri="http://schemas.openxmlformats.org/presentationml/2006/ole">
            <p:oleObj spid="_x0000_s95237" name="Equation" r:id="rId7" imgW="761760" imgH="228600" progId="Equation.DSMT4">
              <p:embed/>
            </p:oleObj>
          </a:graphicData>
        </a:graphic>
      </p:graphicFrame>
      <p:sp>
        <p:nvSpPr>
          <p:cNvPr id="21" name="TextBox 20"/>
          <p:cNvSpPr txBox="1"/>
          <p:nvPr/>
        </p:nvSpPr>
        <p:spPr>
          <a:xfrm>
            <a:off x="762000" y="4598610"/>
            <a:ext cx="1828800" cy="400110"/>
          </a:xfrm>
          <a:prstGeom prst="rect">
            <a:avLst/>
          </a:prstGeom>
          <a:noFill/>
        </p:spPr>
        <p:txBody>
          <a:bodyPr wrap="square" rtlCol="0">
            <a:spAutoFit/>
          </a:bodyPr>
          <a:lstStyle/>
          <a:p>
            <a:r>
              <a:rPr lang="en-US" sz="2000" dirty="0" smtClean="0"/>
              <a:t>Constraint:</a:t>
            </a:r>
            <a:endParaRPr lang="en-US" sz="2000" dirty="0"/>
          </a:p>
        </p:txBody>
      </p:sp>
      <p:sp>
        <p:nvSpPr>
          <p:cNvPr id="22" name="TextBox 21"/>
          <p:cNvSpPr txBox="1"/>
          <p:nvPr/>
        </p:nvSpPr>
        <p:spPr>
          <a:xfrm>
            <a:off x="762000" y="5284410"/>
            <a:ext cx="1828800" cy="400110"/>
          </a:xfrm>
          <a:prstGeom prst="rect">
            <a:avLst/>
          </a:prstGeom>
          <a:noFill/>
        </p:spPr>
        <p:txBody>
          <a:bodyPr wrap="square" rtlCol="0">
            <a:spAutoFit/>
          </a:bodyPr>
          <a:lstStyle/>
          <a:p>
            <a:r>
              <a:rPr lang="en-US" sz="2000" dirty="0" smtClean="0"/>
              <a:t>Apply </a:t>
            </a:r>
            <a:r>
              <a:rPr lang="en-US" sz="2000" i="1" dirty="0" err="1" smtClean="0"/>
              <a:t>dS</a:t>
            </a:r>
            <a:r>
              <a:rPr lang="en-US" sz="2000" i="1" dirty="0" smtClean="0"/>
              <a:t> = 0</a:t>
            </a:r>
            <a:r>
              <a:rPr lang="en-US" sz="2000" dirty="0" smtClean="0"/>
              <a:t>:</a:t>
            </a:r>
            <a:endParaRPr lang="en-US" sz="2000" dirty="0"/>
          </a:p>
        </p:txBody>
      </p:sp>
      <p:graphicFrame>
        <p:nvGraphicFramePr>
          <p:cNvPr id="95238" name="Object 6"/>
          <p:cNvGraphicFramePr>
            <a:graphicFrameLocks noChangeAspect="1"/>
          </p:cNvGraphicFramePr>
          <p:nvPr/>
        </p:nvGraphicFramePr>
        <p:xfrm>
          <a:off x="1447800" y="5958840"/>
          <a:ext cx="812800" cy="444500"/>
        </p:xfrm>
        <a:graphic>
          <a:graphicData uri="http://schemas.openxmlformats.org/presentationml/2006/ole">
            <p:oleObj spid="_x0000_s95238" name="Equation" r:id="rId8" imgW="419040" imgH="228600" progId="Equation.DSMT4">
              <p:embed/>
            </p:oleObj>
          </a:graphicData>
        </a:graphic>
      </p:graphicFrame>
      <p:graphicFrame>
        <p:nvGraphicFramePr>
          <p:cNvPr id="95239" name="Object 7"/>
          <p:cNvGraphicFramePr>
            <a:graphicFrameLocks noChangeAspect="1"/>
          </p:cNvGraphicFramePr>
          <p:nvPr/>
        </p:nvGraphicFramePr>
        <p:xfrm>
          <a:off x="868680" y="6019800"/>
          <a:ext cx="382588" cy="304800"/>
        </p:xfrm>
        <a:graphic>
          <a:graphicData uri="http://schemas.openxmlformats.org/presentationml/2006/ole">
            <p:oleObj spid="_x0000_s95239" name="Equation" r:id="rId9" imgW="190440" imgH="152280" progId="Equation.DSMT4">
              <p:embed/>
            </p:oleObj>
          </a:graphicData>
        </a:graphic>
      </p:graphicFrame>
      <p:sp>
        <p:nvSpPr>
          <p:cNvPr id="25" name="TextBox 24"/>
          <p:cNvSpPr txBox="1"/>
          <p:nvPr/>
        </p:nvSpPr>
        <p:spPr>
          <a:xfrm>
            <a:off x="2484120" y="5958840"/>
            <a:ext cx="2545080" cy="400110"/>
          </a:xfrm>
          <a:prstGeom prst="rect">
            <a:avLst/>
          </a:prstGeom>
          <a:noFill/>
        </p:spPr>
        <p:txBody>
          <a:bodyPr wrap="square" rtlCol="0">
            <a:spAutoFit/>
          </a:bodyPr>
          <a:lstStyle/>
          <a:p>
            <a:r>
              <a:rPr lang="en-US" sz="2000" dirty="0" smtClean="0"/>
              <a:t>thermal equilibrium</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6934200" y="820900"/>
            <a:ext cx="1219200" cy="10841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5486400" y="807720"/>
            <a:ext cx="1295400" cy="1097280"/>
          </a:xfrm>
          <a:prstGeom prst="rect">
            <a:avLst/>
          </a:prstGeom>
          <a:ln w="63500">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705600" y="807720"/>
            <a:ext cx="228600" cy="109728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5654039" y="1122070"/>
            <a:ext cx="944881" cy="430887"/>
          </a:xfrm>
          <a:prstGeom prst="rect">
            <a:avLst/>
          </a:prstGeom>
          <a:noFill/>
        </p:spPr>
        <p:txBody>
          <a:bodyPr wrap="square" rtlCol="0">
            <a:spAutoFit/>
          </a:bodyPr>
          <a:lstStyle/>
          <a:p>
            <a:pPr algn="ctr"/>
            <a:r>
              <a:rPr lang="en-US" sz="2200" i="1" dirty="0" smtClean="0"/>
              <a:t>T</a:t>
            </a:r>
            <a:r>
              <a:rPr lang="en-US" sz="2200" i="1" baseline="-25000" dirty="0" smtClean="0"/>
              <a:t>1</a:t>
            </a:r>
            <a:r>
              <a:rPr lang="en-US" sz="2200" i="1" dirty="0" smtClean="0"/>
              <a:t>, V</a:t>
            </a:r>
            <a:r>
              <a:rPr lang="en-US" sz="2200" i="1" baseline="-25000" dirty="0" smtClean="0"/>
              <a:t>1</a:t>
            </a:r>
            <a:endParaRPr lang="en-US" sz="2200" i="1" dirty="0" smtClean="0"/>
          </a:p>
        </p:txBody>
      </p:sp>
      <p:sp>
        <p:nvSpPr>
          <p:cNvPr id="13" name="Rectangle 12"/>
          <p:cNvSpPr/>
          <p:nvPr/>
        </p:nvSpPr>
        <p:spPr bwMode="auto">
          <a:xfrm>
            <a:off x="5486400" y="807720"/>
            <a:ext cx="2667000" cy="1097280"/>
          </a:xfrm>
          <a:prstGeom prst="rect">
            <a:avLst/>
          </a:prstGeom>
          <a:noFill/>
          <a:ln w="635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457200" y="670560"/>
            <a:ext cx="4572000" cy="1323439"/>
          </a:xfrm>
          <a:prstGeom prst="rect">
            <a:avLst/>
          </a:prstGeom>
          <a:noFill/>
        </p:spPr>
        <p:txBody>
          <a:bodyPr wrap="square" rtlCol="0">
            <a:spAutoFit/>
          </a:bodyPr>
          <a:lstStyle/>
          <a:p>
            <a:r>
              <a:rPr lang="en-US" sz="2000" dirty="0" smtClean="0"/>
              <a:t>Example 2: equilibrium in an isolated system after removal of an adiabatic, rigid partition (i.e. allows both heat flow and volume change of sub-systems)</a:t>
            </a:r>
            <a:endParaRPr lang="en-US" sz="2000" dirty="0"/>
          </a:p>
        </p:txBody>
      </p:sp>
      <p:graphicFrame>
        <p:nvGraphicFramePr>
          <p:cNvPr id="95234" name="Object 2"/>
          <p:cNvGraphicFramePr>
            <a:graphicFrameLocks noChangeAspect="1"/>
          </p:cNvGraphicFramePr>
          <p:nvPr/>
        </p:nvGraphicFramePr>
        <p:xfrm>
          <a:off x="533400" y="3749040"/>
          <a:ext cx="8324850" cy="947738"/>
        </p:xfrm>
        <a:graphic>
          <a:graphicData uri="http://schemas.openxmlformats.org/presentationml/2006/ole">
            <p:oleObj spid="_x0000_s97282" name="Equation" r:id="rId4" imgW="4470120" imgH="507960" progId="Equation.DSMT4">
              <p:embed/>
            </p:oleObj>
          </a:graphicData>
        </a:graphic>
      </p:graphicFrame>
      <p:graphicFrame>
        <p:nvGraphicFramePr>
          <p:cNvPr id="95235" name="Object 3"/>
          <p:cNvGraphicFramePr>
            <a:graphicFrameLocks noChangeAspect="1"/>
          </p:cNvGraphicFramePr>
          <p:nvPr/>
        </p:nvGraphicFramePr>
        <p:xfrm>
          <a:off x="2102058" y="2149475"/>
          <a:ext cx="1730475" cy="457200"/>
        </p:xfrm>
        <a:graphic>
          <a:graphicData uri="http://schemas.openxmlformats.org/presentationml/2006/ole">
            <p:oleObj spid="_x0000_s97283" name="Equation" r:id="rId5" imgW="863280" imgH="228600" progId="Equation.DSMT4">
              <p:embed/>
            </p:oleObj>
          </a:graphicData>
        </a:graphic>
      </p:graphicFrame>
      <p:sp>
        <p:nvSpPr>
          <p:cNvPr id="18" name="TextBox 17"/>
          <p:cNvSpPr txBox="1"/>
          <p:nvPr/>
        </p:nvSpPr>
        <p:spPr>
          <a:xfrm>
            <a:off x="3900378" y="2149475"/>
            <a:ext cx="2286000" cy="400110"/>
          </a:xfrm>
          <a:prstGeom prst="rect">
            <a:avLst/>
          </a:prstGeom>
          <a:noFill/>
        </p:spPr>
        <p:txBody>
          <a:bodyPr wrap="square" rtlCol="0">
            <a:spAutoFit/>
          </a:bodyPr>
          <a:lstStyle/>
          <a:p>
            <a:r>
              <a:rPr lang="en-US" sz="2000" dirty="0" smtClean="0"/>
              <a:t>is a constant</a:t>
            </a:r>
            <a:endParaRPr lang="en-US" sz="2000" dirty="0"/>
          </a:p>
        </p:txBody>
      </p:sp>
      <p:graphicFrame>
        <p:nvGraphicFramePr>
          <p:cNvPr id="95236" name="Object 4"/>
          <p:cNvGraphicFramePr>
            <a:graphicFrameLocks noChangeAspect="1"/>
          </p:cNvGraphicFramePr>
          <p:nvPr/>
        </p:nvGraphicFramePr>
        <p:xfrm>
          <a:off x="5668218" y="2210435"/>
          <a:ext cx="382588" cy="304800"/>
        </p:xfrm>
        <a:graphic>
          <a:graphicData uri="http://schemas.openxmlformats.org/presentationml/2006/ole">
            <p:oleObj spid="_x0000_s97284" name="Equation" r:id="rId6" imgW="190440" imgH="152280" progId="Equation.DSMT4">
              <p:embed/>
            </p:oleObj>
          </a:graphicData>
        </a:graphic>
      </p:graphicFrame>
      <p:graphicFrame>
        <p:nvGraphicFramePr>
          <p:cNvPr id="95237" name="Object 5"/>
          <p:cNvGraphicFramePr>
            <a:graphicFrameLocks noChangeAspect="1"/>
          </p:cNvGraphicFramePr>
          <p:nvPr/>
        </p:nvGraphicFramePr>
        <p:xfrm>
          <a:off x="6156960" y="2148840"/>
          <a:ext cx="1550987" cy="457200"/>
        </p:xfrm>
        <a:graphic>
          <a:graphicData uri="http://schemas.openxmlformats.org/presentationml/2006/ole">
            <p:oleObj spid="_x0000_s97285" name="Equation" r:id="rId7" imgW="774360" imgH="228600" progId="Equation.DSMT4">
              <p:embed/>
            </p:oleObj>
          </a:graphicData>
        </a:graphic>
      </p:graphicFrame>
      <p:sp>
        <p:nvSpPr>
          <p:cNvPr id="21" name="TextBox 20"/>
          <p:cNvSpPr txBox="1"/>
          <p:nvPr/>
        </p:nvSpPr>
        <p:spPr>
          <a:xfrm>
            <a:off x="472966" y="2160845"/>
            <a:ext cx="1828800" cy="400110"/>
          </a:xfrm>
          <a:prstGeom prst="rect">
            <a:avLst/>
          </a:prstGeom>
          <a:noFill/>
        </p:spPr>
        <p:txBody>
          <a:bodyPr wrap="square" rtlCol="0">
            <a:spAutoFit/>
          </a:bodyPr>
          <a:lstStyle/>
          <a:p>
            <a:r>
              <a:rPr lang="en-US" sz="2000" dirty="0" smtClean="0"/>
              <a:t>Constraint 1:</a:t>
            </a:r>
            <a:endParaRPr lang="en-US" sz="2000" dirty="0"/>
          </a:p>
        </p:txBody>
      </p:sp>
      <p:sp>
        <p:nvSpPr>
          <p:cNvPr id="22" name="TextBox 21"/>
          <p:cNvSpPr txBox="1"/>
          <p:nvPr/>
        </p:nvSpPr>
        <p:spPr>
          <a:xfrm>
            <a:off x="501342" y="3246120"/>
            <a:ext cx="1828800" cy="400110"/>
          </a:xfrm>
          <a:prstGeom prst="rect">
            <a:avLst/>
          </a:prstGeom>
          <a:noFill/>
        </p:spPr>
        <p:txBody>
          <a:bodyPr wrap="square" rtlCol="0">
            <a:spAutoFit/>
          </a:bodyPr>
          <a:lstStyle/>
          <a:p>
            <a:r>
              <a:rPr lang="en-US" sz="2000" dirty="0" smtClean="0"/>
              <a:t>Apply </a:t>
            </a:r>
            <a:r>
              <a:rPr lang="en-US" sz="2000" i="1" dirty="0" err="1" smtClean="0"/>
              <a:t>dS</a:t>
            </a:r>
            <a:r>
              <a:rPr lang="en-US" sz="2000" i="1" dirty="0" smtClean="0"/>
              <a:t> = 0</a:t>
            </a:r>
            <a:r>
              <a:rPr lang="en-US" sz="2000" dirty="0" smtClean="0"/>
              <a:t>:</a:t>
            </a:r>
            <a:endParaRPr lang="en-US" sz="2000" dirty="0"/>
          </a:p>
        </p:txBody>
      </p:sp>
      <p:graphicFrame>
        <p:nvGraphicFramePr>
          <p:cNvPr id="95238" name="Object 6"/>
          <p:cNvGraphicFramePr>
            <a:graphicFrameLocks noChangeAspect="1"/>
          </p:cNvGraphicFramePr>
          <p:nvPr/>
        </p:nvGraphicFramePr>
        <p:xfrm>
          <a:off x="1188720" y="5956300"/>
          <a:ext cx="812800" cy="444500"/>
        </p:xfrm>
        <a:graphic>
          <a:graphicData uri="http://schemas.openxmlformats.org/presentationml/2006/ole">
            <p:oleObj spid="_x0000_s97286" name="Equation" r:id="rId8" imgW="419040" imgH="228600" progId="Equation.DSMT4">
              <p:embed/>
            </p:oleObj>
          </a:graphicData>
        </a:graphic>
      </p:graphicFrame>
      <p:graphicFrame>
        <p:nvGraphicFramePr>
          <p:cNvPr id="95239" name="Object 7"/>
          <p:cNvGraphicFramePr>
            <a:graphicFrameLocks noChangeAspect="1"/>
          </p:cNvGraphicFramePr>
          <p:nvPr/>
        </p:nvGraphicFramePr>
        <p:xfrm>
          <a:off x="609600" y="6017260"/>
          <a:ext cx="382588" cy="304800"/>
        </p:xfrm>
        <a:graphic>
          <a:graphicData uri="http://schemas.openxmlformats.org/presentationml/2006/ole">
            <p:oleObj spid="_x0000_s97287" name="Equation" r:id="rId9" imgW="190440" imgH="152280" progId="Equation.DSMT4">
              <p:embed/>
            </p:oleObj>
          </a:graphicData>
        </a:graphic>
      </p:graphicFrame>
      <p:sp>
        <p:nvSpPr>
          <p:cNvPr id="25" name="TextBox 24"/>
          <p:cNvSpPr txBox="1"/>
          <p:nvPr/>
        </p:nvSpPr>
        <p:spPr>
          <a:xfrm>
            <a:off x="2118360" y="5956300"/>
            <a:ext cx="2545080" cy="400110"/>
          </a:xfrm>
          <a:prstGeom prst="rect">
            <a:avLst/>
          </a:prstGeom>
          <a:noFill/>
        </p:spPr>
        <p:txBody>
          <a:bodyPr wrap="square" rtlCol="0">
            <a:spAutoFit/>
          </a:bodyPr>
          <a:lstStyle/>
          <a:p>
            <a:r>
              <a:rPr lang="en-US" sz="2000" dirty="0" smtClean="0"/>
              <a:t>thermal equilibrium</a:t>
            </a:r>
            <a:endParaRPr lang="en-US" sz="2000" dirty="0"/>
          </a:p>
        </p:txBody>
      </p:sp>
      <p:sp>
        <p:nvSpPr>
          <p:cNvPr id="24" name="TextBox 23"/>
          <p:cNvSpPr txBox="1"/>
          <p:nvPr/>
        </p:nvSpPr>
        <p:spPr>
          <a:xfrm>
            <a:off x="7071359" y="1127760"/>
            <a:ext cx="944881" cy="430887"/>
          </a:xfrm>
          <a:prstGeom prst="rect">
            <a:avLst/>
          </a:prstGeom>
          <a:noFill/>
        </p:spPr>
        <p:txBody>
          <a:bodyPr wrap="square" rtlCol="0">
            <a:spAutoFit/>
          </a:bodyPr>
          <a:lstStyle/>
          <a:p>
            <a:pPr algn="ctr"/>
            <a:r>
              <a:rPr lang="en-US" sz="2200" i="1" dirty="0" smtClean="0"/>
              <a:t>T</a:t>
            </a:r>
            <a:r>
              <a:rPr lang="en-US" sz="2200" i="1" baseline="-25000" dirty="0" smtClean="0"/>
              <a:t>2</a:t>
            </a:r>
            <a:r>
              <a:rPr lang="en-US" sz="2200" i="1" dirty="0" smtClean="0"/>
              <a:t>, V</a:t>
            </a:r>
            <a:r>
              <a:rPr lang="en-US" sz="2200" i="1" baseline="-25000" dirty="0" smtClean="0"/>
              <a:t>2</a:t>
            </a:r>
            <a:endParaRPr lang="en-US" sz="2200" i="1" dirty="0" smtClean="0"/>
          </a:p>
        </p:txBody>
      </p:sp>
      <p:graphicFrame>
        <p:nvGraphicFramePr>
          <p:cNvPr id="26" name="Object 3"/>
          <p:cNvGraphicFramePr>
            <a:graphicFrameLocks noChangeAspect="1"/>
          </p:cNvGraphicFramePr>
          <p:nvPr/>
        </p:nvGraphicFramePr>
        <p:xfrm>
          <a:off x="2115711" y="2682240"/>
          <a:ext cx="1527175" cy="457200"/>
        </p:xfrm>
        <a:graphic>
          <a:graphicData uri="http://schemas.openxmlformats.org/presentationml/2006/ole">
            <p:oleObj spid="_x0000_s97288" name="Equation" r:id="rId10" imgW="761760" imgH="228600" progId="Equation.DSMT4">
              <p:embed/>
            </p:oleObj>
          </a:graphicData>
        </a:graphic>
      </p:graphicFrame>
      <p:sp>
        <p:nvSpPr>
          <p:cNvPr id="27" name="TextBox 26"/>
          <p:cNvSpPr txBox="1"/>
          <p:nvPr/>
        </p:nvSpPr>
        <p:spPr>
          <a:xfrm>
            <a:off x="3900378" y="2682240"/>
            <a:ext cx="2286000" cy="400110"/>
          </a:xfrm>
          <a:prstGeom prst="rect">
            <a:avLst/>
          </a:prstGeom>
          <a:noFill/>
        </p:spPr>
        <p:txBody>
          <a:bodyPr wrap="square" rtlCol="0">
            <a:spAutoFit/>
          </a:bodyPr>
          <a:lstStyle/>
          <a:p>
            <a:r>
              <a:rPr lang="en-US" sz="2000" dirty="0" smtClean="0"/>
              <a:t>is a constant</a:t>
            </a:r>
            <a:endParaRPr lang="en-US" sz="2000" dirty="0"/>
          </a:p>
        </p:txBody>
      </p:sp>
      <p:graphicFrame>
        <p:nvGraphicFramePr>
          <p:cNvPr id="28" name="Object 4"/>
          <p:cNvGraphicFramePr>
            <a:graphicFrameLocks noChangeAspect="1"/>
          </p:cNvGraphicFramePr>
          <p:nvPr/>
        </p:nvGraphicFramePr>
        <p:xfrm>
          <a:off x="5668218" y="2743200"/>
          <a:ext cx="382588" cy="304800"/>
        </p:xfrm>
        <a:graphic>
          <a:graphicData uri="http://schemas.openxmlformats.org/presentationml/2006/ole">
            <p:oleObj spid="_x0000_s97289" name="Equation" r:id="rId11" imgW="190440" imgH="152280" progId="Equation.DSMT4">
              <p:embed/>
            </p:oleObj>
          </a:graphicData>
        </a:graphic>
      </p:graphicFrame>
      <p:graphicFrame>
        <p:nvGraphicFramePr>
          <p:cNvPr id="29" name="Object 5"/>
          <p:cNvGraphicFramePr>
            <a:graphicFrameLocks noChangeAspect="1"/>
          </p:cNvGraphicFramePr>
          <p:nvPr/>
        </p:nvGraphicFramePr>
        <p:xfrm>
          <a:off x="6233160" y="2682240"/>
          <a:ext cx="1423987" cy="457200"/>
        </p:xfrm>
        <a:graphic>
          <a:graphicData uri="http://schemas.openxmlformats.org/presentationml/2006/ole">
            <p:oleObj spid="_x0000_s97290" name="Equation" r:id="rId12" imgW="711000" imgH="228600" progId="Equation.DSMT4">
              <p:embed/>
            </p:oleObj>
          </a:graphicData>
        </a:graphic>
      </p:graphicFrame>
      <p:sp>
        <p:nvSpPr>
          <p:cNvPr id="30" name="TextBox 29"/>
          <p:cNvSpPr txBox="1"/>
          <p:nvPr/>
        </p:nvSpPr>
        <p:spPr>
          <a:xfrm>
            <a:off x="472966" y="2693610"/>
            <a:ext cx="1828800" cy="400110"/>
          </a:xfrm>
          <a:prstGeom prst="rect">
            <a:avLst/>
          </a:prstGeom>
          <a:noFill/>
        </p:spPr>
        <p:txBody>
          <a:bodyPr wrap="square" rtlCol="0">
            <a:spAutoFit/>
          </a:bodyPr>
          <a:lstStyle/>
          <a:p>
            <a:r>
              <a:rPr lang="en-US" sz="2000" dirty="0" smtClean="0"/>
              <a:t>Constraint 2:</a:t>
            </a:r>
            <a:endParaRPr lang="en-US" sz="2000" dirty="0"/>
          </a:p>
        </p:txBody>
      </p:sp>
      <p:graphicFrame>
        <p:nvGraphicFramePr>
          <p:cNvPr id="96268" name="Object 12"/>
          <p:cNvGraphicFramePr>
            <a:graphicFrameLocks noChangeAspect="1"/>
          </p:cNvGraphicFramePr>
          <p:nvPr/>
        </p:nvGraphicFramePr>
        <p:xfrm>
          <a:off x="549166" y="4837430"/>
          <a:ext cx="1701800" cy="889000"/>
        </p:xfrm>
        <a:graphic>
          <a:graphicData uri="http://schemas.openxmlformats.org/presentationml/2006/ole">
            <p:oleObj spid="_x0000_s97291" name="Equation" r:id="rId13" imgW="876240" imgH="457200" progId="Equation.DSMT4">
              <p:embed/>
            </p:oleObj>
          </a:graphicData>
        </a:graphic>
      </p:graphicFrame>
      <p:graphicFrame>
        <p:nvGraphicFramePr>
          <p:cNvPr id="96269" name="Object 13"/>
          <p:cNvGraphicFramePr>
            <a:graphicFrameLocks noChangeAspect="1"/>
          </p:cNvGraphicFramePr>
          <p:nvPr/>
        </p:nvGraphicFramePr>
        <p:xfrm>
          <a:off x="2667000" y="4856480"/>
          <a:ext cx="1922462" cy="889000"/>
        </p:xfrm>
        <a:graphic>
          <a:graphicData uri="http://schemas.openxmlformats.org/presentationml/2006/ole">
            <p:oleObj spid="_x0000_s97292" name="Equation" r:id="rId14" imgW="990360" imgH="457200" progId="Equation.DSMT4">
              <p:embed/>
            </p:oleObj>
          </a:graphicData>
        </a:graphic>
      </p:graphicFrame>
      <p:graphicFrame>
        <p:nvGraphicFramePr>
          <p:cNvPr id="96270" name="Object 14"/>
          <p:cNvGraphicFramePr>
            <a:graphicFrameLocks noChangeAspect="1"/>
          </p:cNvGraphicFramePr>
          <p:nvPr/>
        </p:nvGraphicFramePr>
        <p:xfrm>
          <a:off x="4785886" y="5133648"/>
          <a:ext cx="382587" cy="304800"/>
        </p:xfrm>
        <a:graphic>
          <a:graphicData uri="http://schemas.openxmlformats.org/presentationml/2006/ole">
            <p:oleObj spid="_x0000_s97293" name="Equation" r:id="rId15" imgW="190440" imgH="152280" progId="Equation.DSMT4">
              <p:embed/>
            </p:oleObj>
          </a:graphicData>
        </a:graphic>
      </p:graphicFrame>
      <p:graphicFrame>
        <p:nvGraphicFramePr>
          <p:cNvPr id="96271" name="Object 15"/>
          <p:cNvGraphicFramePr>
            <a:graphicFrameLocks noChangeAspect="1"/>
          </p:cNvGraphicFramePr>
          <p:nvPr/>
        </p:nvGraphicFramePr>
        <p:xfrm>
          <a:off x="5394960" y="4888230"/>
          <a:ext cx="987425" cy="839787"/>
        </p:xfrm>
        <a:graphic>
          <a:graphicData uri="http://schemas.openxmlformats.org/presentationml/2006/ole">
            <p:oleObj spid="_x0000_s97294" name="Equation" r:id="rId16" imgW="507960" imgH="431640" progId="Equation.DSMT4">
              <p:embed/>
            </p:oleObj>
          </a:graphicData>
        </a:graphic>
      </p:graphicFrame>
      <p:graphicFrame>
        <p:nvGraphicFramePr>
          <p:cNvPr id="96272" name="Object 16"/>
          <p:cNvGraphicFramePr>
            <a:graphicFrameLocks noChangeAspect="1"/>
          </p:cNvGraphicFramePr>
          <p:nvPr/>
        </p:nvGraphicFramePr>
        <p:xfrm>
          <a:off x="7097395" y="4888230"/>
          <a:ext cx="1406525" cy="839788"/>
        </p:xfrm>
        <a:graphic>
          <a:graphicData uri="http://schemas.openxmlformats.org/presentationml/2006/ole">
            <p:oleObj spid="_x0000_s97295" name="Equation" r:id="rId17" imgW="723600" imgH="431640" progId="Equation.DSMT4">
              <p:embed/>
            </p:oleObj>
          </a:graphicData>
        </a:graphic>
      </p:graphicFrame>
      <p:sp>
        <p:nvSpPr>
          <p:cNvPr id="35" name="TextBox 34"/>
          <p:cNvSpPr txBox="1"/>
          <p:nvPr/>
        </p:nvSpPr>
        <p:spPr>
          <a:xfrm>
            <a:off x="6431280" y="5086350"/>
            <a:ext cx="685800" cy="400110"/>
          </a:xfrm>
          <a:prstGeom prst="rect">
            <a:avLst/>
          </a:prstGeom>
          <a:noFill/>
        </p:spPr>
        <p:txBody>
          <a:bodyPr wrap="square" rtlCol="0">
            <a:spAutoFit/>
          </a:bodyPr>
          <a:lstStyle/>
          <a:p>
            <a:r>
              <a:rPr lang="en-US" sz="2000" dirty="0" smtClean="0"/>
              <a:t>and</a:t>
            </a:r>
            <a:endParaRPr lang="en-US" sz="2000" dirty="0"/>
          </a:p>
        </p:txBody>
      </p:sp>
      <p:graphicFrame>
        <p:nvGraphicFramePr>
          <p:cNvPr id="36" name="Object 6"/>
          <p:cNvGraphicFramePr>
            <a:graphicFrameLocks noChangeAspect="1"/>
          </p:cNvGraphicFramePr>
          <p:nvPr/>
        </p:nvGraphicFramePr>
        <p:xfrm>
          <a:off x="4837113" y="5956300"/>
          <a:ext cx="862012" cy="444500"/>
        </p:xfrm>
        <a:graphic>
          <a:graphicData uri="http://schemas.openxmlformats.org/presentationml/2006/ole">
            <p:oleObj spid="_x0000_s97296" name="Equation" r:id="rId18" imgW="444240" imgH="228600" progId="Equation.DSMT4">
              <p:embed/>
            </p:oleObj>
          </a:graphicData>
        </a:graphic>
      </p:graphicFrame>
      <p:sp>
        <p:nvSpPr>
          <p:cNvPr id="37" name="TextBox 36"/>
          <p:cNvSpPr txBox="1"/>
          <p:nvPr/>
        </p:nvSpPr>
        <p:spPr>
          <a:xfrm>
            <a:off x="5806440" y="5956300"/>
            <a:ext cx="2941320" cy="400110"/>
          </a:xfrm>
          <a:prstGeom prst="rect">
            <a:avLst/>
          </a:prstGeom>
          <a:noFill/>
        </p:spPr>
        <p:txBody>
          <a:bodyPr wrap="square" rtlCol="0">
            <a:spAutoFit/>
          </a:bodyPr>
          <a:lstStyle/>
          <a:p>
            <a:r>
              <a:rPr lang="en-US" sz="2000" dirty="0" smtClean="0"/>
              <a:t>mechanical equilibrium</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6934200" y="714220"/>
            <a:ext cx="1219200" cy="10841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5486400" y="701040"/>
            <a:ext cx="1295400" cy="1097280"/>
          </a:xfrm>
          <a:prstGeom prst="rect">
            <a:avLst/>
          </a:prstGeom>
          <a:ln w="63500">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705600" y="701040"/>
            <a:ext cx="228600" cy="109728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5654039" y="1015390"/>
            <a:ext cx="944881" cy="430887"/>
          </a:xfrm>
          <a:prstGeom prst="rect">
            <a:avLst/>
          </a:prstGeom>
          <a:noFill/>
        </p:spPr>
        <p:txBody>
          <a:bodyPr wrap="square" rtlCol="0">
            <a:spAutoFit/>
          </a:bodyPr>
          <a:lstStyle/>
          <a:p>
            <a:pPr algn="ctr"/>
            <a:r>
              <a:rPr lang="en-US" sz="2200" i="1" dirty="0" smtClean="0"/>
              <a:t>T</a:t>
            </a:r>
            <a:r>
              <a:rPr lang="en-US" sz="2200" i="1" baseline="-25000" dirty="0" smtClean="0"/>
              <a:t>1</a:t>
            </a:r>
            <a:r>
              <a:rPr lang="en-US" sz="2200" i="1" dirty="0" smtClean="0"/>
              <a:t>, V</a:t>
            </a:r>
            <a:r>
              <a:rPr lang="en-US" sz="2200" i="1" baseline="-25000" dirty="0" smtClean="0"/>
              <a:t>1</a:t>
            </a:r>
            <a:endParaRPr lang="en-US" sz="2200" i="1" dirty="0" smtClean="0"/>
          </a:p>
        </p:txBody>
      </p:sp>
      <p:sp>
        <p:nvSpPr>
          <p:cNvPr id="13" name="Rectangle 12"/>
          <p:cNvSpPr/>
          <p:nvPr/>
        </p:nvSpPr>
        <p:spPr bwMode="auto">
          <a:xfrm>
            <a:off x="5486400" y="701040"/>
            <a:ext cx="2667000" cy="1097280"/>
          </a:xfrm>
          <a:prstGeom prst="rect">
            <a:avLst/>
          </a:prstGeom>
          <a:noFill/>
          <a:ln w="635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457200" y="640080"/>
            <a:ext cx="4572000" cy="1323439"/>
          </a:xfrm>
          <a:prstGeom prst="rect">
            <a:avLst/>
          </a:prstGeom>
          <a:noFill/>
        </p:spPr>
        <p:txBody>
          <a:bodyPr wrap="square" rtlCol="0">
            <a:spAutoFit/>
          </a:bodyPr>
          <a:lstStyle/>
          <a:p>
            <a:r>
              <a:rPr lang="en-US" sz="2000" dirty="0" smtClean="0"/>
              <a:t>Example 3: equilibrium in an isolated system after removal of a rigid partition (i.e. allows </a:t>
            </a:r>
            <a:r>
              <a:rPr lang="en-US" sz="2000" dirty="0" smtClean="0">
                <a:solidFill>
                  <a:srgbClr val="FF0000"/>
                </a:solidFill>
              </a:rPr>
              <a:t>only</a:t>
            </a:r>
            <a:r>
              <a:rPr lang="en-US" sz="2000" dirty="0" smtClean="0"/>
              <a:t> volume change of sub-systems)</a:t>
            </a:r>
            <a:endParaRPr lang="en-US" sz="2000" dirty="0"/>
          </a:p>
        </p:txBody>
      </p:sp>
      <p:sp>
        <p:nvSpPr>
          <p:cNvPr id="22" name="TextBox 21"/>
          <p:cNvSpPr txBox="1"/>
          <p:nvPr/>
        </p:nvSpPr>
        <p:spPr>
          <a:xfrm>
            <a:off x="517634" y="4191000"/>
            <a:ext cx="1828800" cy="400110"/>
          </a:xfrm>
          <a:prstGeom prst="rect">
            <a:avLst/>
          </a:prstGeom>
          <a:noFill/>
        </p:spPr>
        <p:txBody>
          <a:bodyPr wrap="square" rtlCol="0">
            <a:spAutoFit/>
          </a:bodyPr>
          <a:lstStyle/>
          <a:p>
            <a:r>
              <a:rPr lang="en-US" sz="2000" dirty="0" smtClean="0"/>
              <a:t>Apply </a:t>
            </a:r>
            <a:r>
              <a:rPr lang="en-US" sz="2000" i="1" dirty="0" err="1" smtClean="0"/>
              <a:t>dS</a:t>
            </a:r>
            <a:r>
              <a:rPr lang="en-US" sz="2000" i="1" dirty="0" smtClean="0"/>
              <a:t> = 0</a:t>
            </a:r>
            <a:r>
              <a:rPr lang="en-US" sz="2000" dirty="0" smtClean="0"/>
              <a:t>:</a:t>
            </a:r>
            <a:endParaRPr lang="en-US" sz="2000" dirty="0"/>
          </a:p>
        </p:txBody>
      </p:sp>
      <p:sp>
        <p:nvSpPr>
          <p:cNvPr id="24" name="TextBox 23"/>
          <p:cNvSpPr txBox="1"/>
          <p:nvPr/>
        </p:nvSpPr>
        <p:spPr>
          <a:xfrm>
            <a:off x="7071359" y="1021080"/>
            <a:ext cx="944881" cy="430887"/>
          </a:xfrm>
          <a:prstGeom prst="rect">
            <a:avLst/>
          </a:prstGeom>
          <a:noFill/>
        </p:spPr>
        <p:txBody>
          <a:bodyPr wrap="square" rtlCol="0">
            <a:spAutoFit/>
          </a:bodyPr>
          <a:lstStyle/>
          <a:p>
            <a:pPr algn="ctr"/>
            <a:r>
              <a:rPr lang="en-US" sz="2200" i="1" dirty="0" smtClean="0"/>
              <a:t>T</a:t>
            </a:r>
            <a:r>
              <a:rPr lang="en-US" sz="2200" i="1" baseline="-25000" dirty="0" smtClean="0"/>
              <a:t>2</a:t>
            </a:r>
            <a:r>
              <a:rPr lang="en-US" sz="2200" i="1" dirty="0" smtClean="0"/>
              <a:t>, V</a:t>
            </a:r>
            <a:r>
              <a:rPr lang="en-US" sz="2200" i="1" baseline="-25000" dirty="0" smtClean="0"/>
              <a:t>2</a:t>
            </a:r>
            <a:endParaRPr lang="en-US" sz="2200" i="1" dirty="0" smtClean="0"/>
          </a:p>
        </p:txBody>
      </p:sp>
      <p:graphicFrame>
        <p:nvGraphicFramePr>
          <p:cNvPr id="26" name="Object 3"/>
          <p:cNvGraphicFramePr>
            <a:graphicFrameLocks noChangeAspect="1"/>
          </p:cNvGraphicFramePr>
          <p:nvPr/>
        </p:nvGraphicFramePr>
        <p:xfrm>
          <a:off x="2267585" y="2634215"/>
          <a:ext cx="1527175" cy="457200"/>
        </p:xfrm>
        <a:graphic>
          <a:graphicData uri="http://schemas.openxmlformats.org/presentationml/2006/ole">
            <p:oleObj spid="_x0000_s96264" name="Equation" r:id="rId4" imgW="761760" imgH="228600" progId="Equation.DSMT4">
              <p:embed/>
            </p:oleObj>
          </a:graphicData>
        </a:graphic>
      </p:graphicFrame>
      <p:sp>
        <p:nvSpPr>
          <p:cNvPr id="27" name="TextBox 26"/>
          <p:cNvSpPr txBox="1"/>
          <p:nvPr/>
        </p:nvSpPr>
        <p:spPr>
          <a:xfrm>
            <a:off x="4076591" y="2634215"/>
            <a:ext cx="2286000" cy="400110"/>
          </a:xfrm>
          <a:prstGeom prst="rect">
            <a:avLst/>
          </a:prstGeom>
          <a:noFill/>
        </p:spPr>
        <p:txBody>
          <a:bodyPr wrap="square" rtlCol="0">
            <a:spAutoFit/>
          </a:bodyPr>
          <a:lstStyle/>
          <a:p>
            <a:r>
              <a:rPr lang="en-US" sz="2000" dirty="0" smtClean="0"/>
              <a:t>is a constant</a:t>
            </a:r>
            <a:endParaRPr lang="en-US" sz="2000" dirty="0"/>
          </a:p>
        </p:txBody>
      </p:sp>
      <p:graphicFrame>
        <p:nvGraphicFramePr>
          <p:cNvPr id="28" name="Object 4"/>
          <p:cNvGraphicFramePr>
            <a:graphicFrameLocks noChangeAspect="1"/>
          </p:cNvGraphicFramePr>
          <p:nvPr/>
        </p:nvGraphicFramePr>
        <p:xfrm>
          <a:off x="5844431" y="2695175"/>
          <a:ext cx="382588" cy="304800"/>
        </p:xfrm>
        <a:graphic>
          <a:graphicData uri="http://schemas.openxmlformats.org/presentationml/2006/ole">
            <p:oleObj spid="_x0000_s96265" name="Equation" r:id="rId5" imgW="190440" imgH="152280" progId="Equation.DSMT4">
              <p:embed/>
            </p:oleObj>
          </a:graphicData>
        </a:graphic>
      </p:graphicFrame>
      <p:graphicFrame>
        <p:nvGraphicFramePr>
          <p:cNvPr id="29" name="Object 5"/>
          <p:cNvGraphicFramePr>
            <a:graphicFrameLocks noChangeAspect="1"/>
          </p:cNvGraphicFramePr>
          <p:nvPr/>
        </p:nvGraphicFramePr>
        <p:xfrm>
          <a:off x="6653213" y="2634215"/>
          <a:ext cx="1423987" cy="457200"/>
        </p:xfrm>
        <a:graphic>
          <a:graphicData uri="http://schemas.openxmlformats.org/presentationml/2006/ole">
            <p:oleObj spid="_x0000_s96266" name="Equation" r:id="rId6" imgW="711000" imgH="228600" progId="Equation.DSMT4">
              <p:embed/>
            </p:oleObj>
          </a:graphicData>
        </a:graphic>
      </p:graphicFrame>
      <p:sp>
        <p:nvSpPr>
          <p:cNvPr id="30" name="TextBox 29"/>
          <p:cNvSpPr txBox="1"/>
          <p:nvPr/>
        </p:nvSpPr>
        <p:spPr>
          <a:xfrm>
            <a:off x="472966" y="2645585"/>
            <a:ext cx="1828800" cy="400110"/>
          </a:xfrm>
          <a:prstGeom prst="rect">
            <a:avLst/>
          </a:prstGeom>
          <a:noFill/>
        </p:spPr>
        <p:txBody>
          <a:bodyPr wrap="square" rtlCol="0">
            <a:spAutoFit/>
          </a:bodyPr>
          <a:lstStyle/>
          <a:p>
            <a:r>
              <a:rPr lang="en-US" sz="2000" dirty="0" smtClean="0"/>
              <a:t>Constraint 2:</a:t>
            </a:r>
            <a:endParaRPr lang="en-US" sz="2000" dirty="0"/>
          </a:p>
        </p:txBody>
      </p:sp>
      <p:graphicFrame>
        <p:nvGraphicFramePr>
          <p:cNvPr id="96268" name="Object 12"/>
          <p:cNvGraphicFramePr>
            <a:graphicFrameLocks noChangeAspect="1"/>
          </p:cNvGraphicFramePr>
          <p:nvPr/>
        </p:nvGraphicFramePr>
        <p:xfrm>
          <a:off x="549166" y="3200400"/>
          <a:ext cx="1701800" cy="889000"/>
        </p:xfrm>
        <a:graphic>
          <a:graphicData uri="http://schemas.openxmlformats.org/presentationml/2006/ole">
            <p:oleObj spid="_x0000_s96268" name="Equation" r:id="rId7" imgW="876240" imgH="457200" progId="Equation.DSMT4">
              <p:embed/>
            </p:oleObj>
          </a:graphicData>
        </a:graphic>
      </p:graphicFrame>
      <p:graphicFrame>
        <p:nvGraphicFramePr>
          <p:cNvPr id="96269" name="Object 13"/>
          <p:cNvGraphicFramePr>
            <a:graphicFrameLocks noChangeAspect="1"/>
          </p:cNvGraphicFramePr>
          <p:nvPr/>
        </p:nvGraphicFramePr>
        <p:xfrm>
          <a:off x="2667000" y="3204210"/>
          <a:ext cx="1922462" cy="889000"/>
        </p:xfrm>
        <a:graphic>
          <a:graphicData uri="http://schemas.openxmlformats.org/presentationml/2006/ole">
            <p:oleObj spid="_x0000_s96269" name="Equation" r:id="rId8" imgW="990360" imgH="457200" progId="Equation.DSMT4">
              <p:embed/>
            </p:oleObj>
          </a:graphicData>
        </a:graphic>
      </p:graphicFrame>
      <p:graphicFrame>
        <p:nvGraphicFramePr>
          <p:cNvPr id="31" name="Object 3"/>
          <p:cNvGraphicFramePr>
            <a:graphicFrameLocks noChangeAspect="1"/>
          </p:cNvGraphicFramePr>
          <p:nvPr/>
        </p:nvGraphicFramePr>
        <p:xfrm>
          <a:off x="2201545" y="2133918"/>
          <a:ext cx="1730375" cy="457200"/>
        </p:xfrm>
        <a:graphic>
          <a:graphicData uri="http://schemas.openxmlformats.org/presentationml/2006/ole">
            <p:oleObj spid="_x0000_s96274" name="Equation" r:id="rId9" imgW="863280" imgH="228600" progId="Equation.DSMT4">
              <p:embed/>
            </p:oleObj>
          </a:graphicData>
        </a:graphic>
      </p:graphicFrame>
      <p:sp>
        <p:nvSpPr>
          <p:cNvPr id="32" name="TextBox 31"/>
          <p:cNvSpPr txBox="1"/>
          <p:nvPr/>
        </p:nvSpPr>
        <p:spPr>
          <a:xfrm>
            <a:off x="4076065" y="2133600"/>
            <a:ext cx="2286000" cy="400110"/>
          </a:xfrm>
          <a:prstGeom prst="rect">
            <a:avLst/>
          </a:prstGeom>
          <a:noFill/>
        </p:spPr>
        <p:txBody>
          <a:bodyPr wrap="square" rtlCol="0">
            <a:spAutoFit/>
          </a:bodyPr>
          <a:lstStyle/>
          <a:p>
            <a:r>
              <a:rPr lang="en-US" sz="2000" dirty="0" smtClean="0"/>
              <a:t>is a constant</a:t>
            </a:r>
            <a:endParaRPr lang="en-US" sz="2000" dirty="0"/>
          </a:p>
        </p:txBody>
      </p:sp>
      <p:graphicFrame>
        <p:nvGraphicFramePr>
          <p:cNvPr id="33" name="Object 4"/>
          <p:cNvGraphicFramePr>
            <a:graphicFrameLocks noChangeAspect="1"/>
          </p:cNvGraphicFramePr>
          <p:nvPr/>
        </p:nvGraphicFramePr>
        <p:xfrm>
          <a:off x="5843905" y="2194560"/>
          <a:ext cx="382588" cy="304800"/>
        </p:xfrm>
        <a:graphic>
          <a:graphicData uri="http://schemas.openxmlformats.org/presentationml/2006/ole">
            <p:oleObj spid="_x0000_s96275" name="Equation" r:id="rId10" imgW="190440" imgH="152280" progId="Equation.DSMT4">
              <p:embed/>
            </p:oleObj>
          </a:graphicData>
        </a:graphic>
      </p:graphicFrame>
      <p:graphicFrame>
        <p:nvGraphicFramePr>
          <p:cNvPr id="34" name="Object 5"/>
          <p:cNvGraphicFramePr>
            <a:graphicFrameLocks noChangeAspect="1"/>
          </p:cNvGraphicFramePr>
          <p:nvPr/>
        </p:nvGraphicFramePr>
        <p:xfrm>
          <a:off x="6604318" y="2133918"/>
          <a:ext cx="1552575" cy="457200"/>
        </p:xfrm>
        <a:graphic>
          <a:graphicData uri="http://schemas.openxmlformats.org/presentationml/2006/ole">
            <p:oleObj spid="_x0000_s96276" name="Equation" r:id="rId11" imgW="774360" imgH="228600" progId="Equation.DSMT4">
              <p:embed/>
            </p:oleObj>
          </a:graphicData>
        </a:graphic>
      </p:graphicFrame>
      <p:sp>
        <p:nvSpPr>
          <p:cNvPr id="38" name="TextBox 37"/>
          <p:cNvSpPr txBox="1"/>
          <p:nvPr/>
        </p:nvSpPr>
        <p:spPr>
          <a:xfrm>
            <a:off x="472440" y="2144970"/>
            <a:ext cx="1828800" cy="400110"/>
          </a:xfrm>
          <a:prstGeom prst="rect">
            <a:avLst/>
          </a:prstGeom>
          <a:noFill/>
        </p:spPr>
        <p:txBody>
          <a:bodyPr wrap="square" rtlCol="0">
            <a:spAutoFit/>
          </a:bodyPr>
          <a:lstStyle/>
          <a:p>
            <a:r>
              <a:rPr lang="en-US" sz="2000" dirty="0" smtClean="0"/>
              <a:t>Constraint 1:</a:t>
            </a:r>
            <a:endParaRPr lang="en-US" sz="2000" dirty="0"/>
          </a:p>
        </p:txBody>
      </p:sp>
      <p:graphicFrame>
        <p:nvGraphicFramePr>
          <p:cNvPr id="96278" name="Object 22"/>
          <p:cNvGraphicFramePr>
            <a:graphicFrameLocks noChangeAspect="1"/>
          </p:cNvGraphicFramePr>
          <p:nvPr/>
        </p:nvGraphicFramePr>
        <p:xfrm>
          <a:off x="560070" y="4693920"/>
          <a:ext cx="8324850" cy="947738"/>
        </p:xfrm>
        <a:graphic>
          <a:graphicData uri="http://schemas.openxmlformats.org/presentationml/2006/ole">
            <p:oleObj spid="_x0000_s96278" name="Equation" r:id="rId12" imgW="4470120" imgH="507960" progId="Equation.DSMT4">
              <p:embed/>
            </p:oleObj>
          </a:graphicData>
        </a:graphic>
      </p:graphicFrame>
      <p:graphicFrame>
        <p:nvGraphicFramePr>
          <p:cNvPr id="96279" name="Object 23"/>
          <p:cNvGraphicFramePr>
            <a:graphicFrameLocks noChangeAspect="1"/>
          </p:cNvGraphicFramePr>
          <p:nvPr/>
        </p:nvGraphicFramePr>
        <p:xfrm>
          <a:off x="1107440" y="5748338"/>
          <a:ext cx="4470400" cy="804862"/>
        </p:xfrm>
        <a:graphic>
          <a:graphicData uri="http://schemas.openxmlformats.org/presentationml/2006/ole">
            <p:oleObj spid="_x0000_s96279" name="Equation" r:id="rId13" imgW="2400120" imgH="431640" progId="Equation.DSMT4">
              <p:embed/>
            </p:oleObj>
          </a:graphicData>
        </a:graphic>
      </p:graphicFrame>
      <p:sp>
        <p:nvSpPr>
          <p:cNvPr id="39" name="Rectangle 38"/>
          <p:cNvSpPr/>
          <p:nvPr/>
        </p:nvSpPr>
        <p:spPr bwMode="auto">
          <a:xfrm>
            <a:off x="6477000" y="2042160"/>
            <a:ext cx="1828800" cy="1143000"/>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Down Arrow 39"/>
          <p:cNvSpPr/>
          <p:nvPr/>
        </p:nvSpPr>
        <p:spPr bwMode="auto">
          <a:xfrm>
            <a:off x="6949440" y="3169920"/>
            <a:ext cx="914400" cy="3048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96280" name="Object 24"/>
          <p:cNvGraphicFramePr>
            <a:graphicFrameLocks noChangeAspect="1"/>
          </p:cNvGraphicFramePr>
          <p:nvPr/>
        </p:nvGraphicFramePr>
        <p:xfrm>
          <a:off x="6992620" y="3535680"/>
          <a:ext cx="890588" cy="457200"/>
        </p:xfrm>
        <a:graphic>
          <a:graphicData uri="http://schemas.openxmlformats.org/presentationml/2006/ole">
            <p:oleObj spid="_x0000_s96280" name="Equation" r:id="rId14" imgW="444240" imgH="228600" progId="Equation.DSMT4">
              <p:embed/>
            </p:oleObj>
          </a:graphicData>
        </a:graphic>
      </p:graphicFrame>
      <p:sp>
        <p:nvSpPr>
          <p:cNvPr id="41" name="TextBox 40"/>
          <p:cNvSpPr txBox="1"/>
          <p:nvPr/>
        </p:nvSpPr>
        <p:spPr>
          <a:xfrm>
            <a:off x="5958840" y="3962400"/>
            <a:ext cx="2941320" cy="400110"/>
          </a:xfrm>
          <a:prstGeom prst="rect">
            <a:avLst/>
          </a:prstGeom>
          <a:noFill/>
        </p:spPr>
        <p:txBody>
          <a:bodyPr wrap="square" rtlCol="0">
            <a:spAutoFit/>
          </a:bodyPr>
          <a:lstStyle/>
          <a:p>
            <a:pPr algn="ctr"/>
            <a:r>
              <a:rPr lang="en-US" sz="2000" dirty="0" smtClean="0"/>
              <a:t>mechanical equilibrium</a:t>
            </a:r>
            <a:endParaRPr lang="en-US" sz="2000" dirty="0"/>
          </a:p>
        </p:txBody>
      </p:sp>
      <p:sp>
        <p:nvSpPr>
          <p:cNvPr id="42" name="TextBox 41"/>
          <p:cNvSpPr txBox="1"/>
          <p:nvPr/>
        </p:nvSpPr>
        <p:spPr>
          <a:xfrm>
            <a:off x="5882640" y="5913120"/>
            <a:ext cx="2743200" cy="400110"/>
          </a:xfrm>
          <a:prstGeom prst="rect">
            <a:avLst/>
          </a:prstGeom>
          <a:noFill/>
        </p:spPr>
        <p:txBody>
          <a:bodyPr wrap="square" rtlCol="0">
            <a:spAutoFit/>
          </a:bodyPr>
          <a:lstStyle/>
          <a:p>
            <a:r>
              <a:rPr lang="en-US" sz="2000" dirty="0" smtClean="0"/>
              <a:t>Indeterminate problem</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lstStyle/>
          <a:p>
            <a:r>
              <a:rPr lang="en-US" dirty="0" smtClean="0"/>
              <a:t>Re-examining</a:t>
            </a:r>
            <a:endParaRPr lang="en-US" dirty="0"/>
          </a:p>
        </p:txBody>
      </p:sp>
      <p:sp>
        <p:nvSpPr>
          <p:cNvPr id="3" name="Content Placeholder 2"/>
          <p:cNvSpPr>
            <a:spLocks noGrp="1"/>
          </p:cNvSpPr>
          <p:nvPr>
            <p:ph idx="1"/>
          </p:nvPr>
        </p:nvSpPr>
        <p:spPr>
          <a:xfrm>
            <a:off x="457200" y="1905000"/>
            <a:ext cx="8229600" cy="4114800"/>
          </a:xfrm>
        </p:spPr>
        <p:txBody>
          <a:bodyPr/>
          <a:lstStyle/>
          <a:p>
            <a:r>
              <a:rPr lang="en-US" sz="2400" dirty="0" smtClean="0"/>
              <a:t>In an irreversible process:</a:t>
            </a:r>
          </a:p>
          <a:p>
            <a:pPr lvl="1"/>
            <a:endParaRPr lang="en-US" sz="2000" dirty="0" smtClean="0"/>
          </a:p>
          <a:p>
            <a:pPr lvl="1"/>
            <a:endParaRPr lang="en-US" sz="2000" dirty="0" smtClean="0"/>
          </a:p>
          <a:p>
            <a:pPr lvl="1"/>
            <a:endParaRPr lang="en-US" sz="2000" dirty="0" smtClean="0"/>
          </a:p>
          <a:p>
            <a:pPr marL="808038" lvl="1" indent="-350838"/>
            <a:r>
              <a:rPr lang="en-US" sz="2200" dirty="0" smtClean="0"/>
              <a:t>Dissipation: loss of useful work</a:t>
            </a:r>
          </a:p>
          <a:p>
            <a:pPr marL="350838" indent="-350838"/>
            <a:r>
              <a:rPr lang="en-US" sz="2400" dirty="0" smtClean="0"/>
              <a:t>To calculate entropy change of a system in an irreversible process, a reversible process can usually be constructed which brings the system under investigation from the same initial state to end state as the irreversible process does</a:t>
            </a:r>
          </a:p>
        </p:txBody>
      </p:sp>
      <p:graphicFrame>
        <p:nvGraphicFramePr>
          <p:cNvPr id="79874" name="Object 2"/>
          <p:cNvGraphicFramePr>
            <a:graphicFrameLocks noChangeAspect="1"/>
          </p:cNvGraphicFramePr>
          <p:nvPr/>
        </p:nvGraphicFramePr>
        <p:xfrm>
          <a:off x="3547753" y="701040"/>
          <a:ext cx="1710047" cy="1066800"/>
        </p:xfrm>
        <a:graphic>
          <a:graphicData uri="http://schemas.openxmlformats.org/presentationml/2006/ole">
            <p:oleObj spid="_x0000_s79874" name="Equation" r:id="rId4" imgW="711000" imgH="444240" progId="Equation.DSMT4">
              <p:embed/>
            </p:oleObj>
          </a:graphicData>
        </a:graphic>
      </p:graphicFrame>
      <p:graphicFrame>
        <p:nvGraphicFramePr>
          <p:cNvPr id="79875" name="Object 3"/>
          <p:cNvGraphicFramePr>
            <a:graphicFrameLocks noChangeAspect="1"/>
          </p:cNvGraphicFramePr>
          <p:nvPr/>
        </p:nvGraphicFramePr>
        <p:xfrm>
          <a:off x="883920" y="2453640"/>
          <a:ext cx="3206750" cy="903224"/>
        </p:xfrm>
        <a:graphic>
          <a:graphicData uri="http://schemas.openxmlformats.org/presentationml/2006/ole">
            <p:oleObj spid="_x0000_s79875" name="Equation" r:id="rId5" imgW="1396800" imgH="39348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228"/>
            <a:ext cx="8229600" cy="1371600"/>
          </a:xfrm>
        </p:spPr>
        <p:txBody>
          <a:bodyPr/>
          <a:lstStyle/>
          <a:p>
            <a:r>
              <a:rPr lang="en-US" dirty="0" smtClean="0"/>
              <a:t>Generalized first law of TD</a:t>
            </a:r>
            <a:endParaRPr lang="en-US" dirty="0"/>
          </a:p>
        </p:txBody>
      </p:sp>
      <p:grpSp>
        <p:nvGrpSpPr>
          <p:cNvPr id="14" name="Group 13"/>
          <p:cNvGrpSpPr/>
          <p:nvPr/>
        </p:nvGrpSpPr>
        <p:grpSpPr>
          <a:xfrm>
            <a:off x="928914" y="2848428"/>
            <a:ext cx="6289816" cy="1920349"/>
            <a:chOff x="957942" y="1894116"/>
            <a:chExt cx="6289816" cy="1920349"/>
          </a:xfrm>
        </p:grpSpPr>
        <p:graphicFrame>
          <p:nvGraphicFramePr>
            <p:cNvPr id="4" name="Object 3"/>
            <p:cNvGraphicFramePr>
              <a:graphicFrameLocks noChangeAspect="1"/>
            </p:cNvGraphicFramePr>
            <p:nvPr/>
          </p:nvGraphicFramePr>
          <p:xfrm>
            <a:off x="957942" y="1894116"/>
            <a:ext cx="5147734" cy="914400"/>
          </p:xfrm>
          <a:graphic>
            <a:graphicData uri="http://schemas.openxmlformats.org/presentationml/2006/ole">
              <p:oleObj spid="_x0000_s28673" name="Equation" r:id="rId4" imgW="1930320" imgH="342720" progId="Equation.DSMT4">
                <p:embed/>
              </p:oleObj>
            </a:graphicData>
          </a:graphic>
        </p:graphicFrame>
        <p:cxnSp>
          <p:nvCxnSpPr>
            <p:cNvPr id="6" name="Straight Connector 5"/>
            <p:cNvCxnSpPr/>
            <p:nvPr/>
          </p:nvCxnSpPr>
          <p:spPr bwMode="auto">
            <a:xfrm>
              <a:off x="5181600" y="2590800"/>
              <a:ext cx="381000" cy="0"/>
            </a:xfrm>
            <a:prstGeom prst="line">
              <a:avLst/>
            </a:prstGeom>
            <a:solidFill>
              <a:schemeClr val="accent1"/>
            </a:solidFill>
            <a:ln w="47625"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a:off x="5671458" y="2590800"/>
              <a:ext cx="381000" cy="0"/>
            </a:xfrm>
            <a:prstGeom prst="line">
              <a:avLst/>
            </a:prstGeom>
            <a:solidFill>
              <a:schemeClr val="accent1"/>
            </a:solidFill>
            <a:ln w="47625" cap="flat" cmpd="sng" algn="ctr">
              <a:solidFill>
                <a:srgbClr val="0000FF"/>
              </a:solidFill>
              <a:prstDash val="solid"/>
              <a:round/>
              <a:headEnd type="none" w="med" len="med"/>
              <a:tailEnd type="none" w="med" len="med"/>
            </a:ln>
            <a:effectLst/>
          </p:spPr>
        </p:cxnSp>
        <p:cxnSp>
          <p:nvCxnSpPr>
            <p:cNvPr id="9" name="Straight Arrow Connector 8"/>
            <p:cNvCxnSpPr/>
            <p:nvPr/>
          </p:nvCxnSpPr>
          <p:spPr bwMode="auto">
            <a:xfrm rot="5400000">
              <a:off x="4838700" y="2781300"/>
              <a:ext cx="685800" cy="304800"/>
            </a:xfrm>
            <a:prstGeom prst="straightConnector1">
              <a:avLst/>
            </a:prstGeom>
            <a:solidFill>
              <a:schemeClr val="accent1"/>
            </a:solidFill>
            <a:ln w="47625" cap="flat" cmpd="sng" algn="ctr">
              <a:solidFill>
                <a:srgbClr val="FF0000"/>
              </a:solidFill>
              <a:prstDash val="solid"/>
              <a:round/>
              <a:headEnd type="none" w="med" len="med"/>
              <a:tailEnd type="stealth" w="lg" len="lg"/>
            </a:ln>
            <a:effectLst/>
          </p:spPr>
        </p:cxnSp>
        <p:cxnSp>
          <p:nvCxnSpPr>
            <p:cNvPr id="10" name="Straight Arrow Connector 9"/>
            <p:cNvCxnSpPr/>
            <p:nvPr/>
          </p:nvCxnSpPr>
          <p:spPr bwMode="auto">
            <a:xfrm rot="16200000" flipH="1">
              <a:off x="5676900" y="2781300"/>
              <a:ext cx="685800" cy="304800"/>
            </a:xfrm>
            <a:prstGeom prst="straightConnector1">
              <a:avLst/>
            </a:prstGeom>
            <a:solidFill>
              <a:schemeClr val="accent1"/>
            </a:solidFill>
            <a:ln w="47625" cap="flat" cmpd="sng" algn="ctr">
              <a:solidFill>
                <a:srgbClr val="0000FF"/>
              </a:solidFill>
              <a:prstDash val="solid"/>
              <a:round/>
              <a:headEnd type="none" w="med" len="med"/>
              <a:tailEnd type="stealth" w="lg" len="lg"/>
            </a:ln>
            <a:effectLst/>
          </p:spPr>
        </p:cxnSp>
        <p:sp>
          <p:nvSpPr>
            <p:cNvPr id="12" name="TextBox 11"/>
            <p:cNvSpPr txBox="1"/>
            <p:nvPr/>
          </p:nvSpPr>
          <p:spPr>
            <a:xfrm>
              <a:off x="4114800" y="3352800"/>
              <a:ext cx="1401346" cy="461665"/>
            </a:xfrm>
            <a:prstGeom prst="rect">
              <a:avLst/>
            </a:prstGeom>
            <a:noFill/>
          </p:spPr>
          <p:txBody>
            <a:bodyPr wrap="none" rtlCol="0">
              <a:spAutoFit/>
            </a:bodyPr>
            <a:lstStyle/>
            <a:p>
              <a:r>
                <a:rPr lang="en-US" sz="2400" dirty="0" smtClean="0">
                  <a:solidFill>
                    <a:srgbClr val="FF0000"/>
                  </a:solidFill>
                </a:rPr>
                <a:t>intensive</a:t>
              </a:r>
              <a:endParaRPr lang="en-US" sz="2400" dirty="0">
                <a:solidFill>
                  <a:srgbClr val="FF0000"/>
                </a:solidFill>
              </a:endParaRPr>
            </a:p>
          </p:txBody>
        </p:sp>
        <p:sp>
          <p:nvSpPr>
            <p:cNvPr id="13" name="TextBox 12"/>
            <p:cNvSpPr txBox="1"/>
            <p:nvPr/>
          </p:nvSpPr>
          <p:spPr>
            <a:xfrm>
              <a:off x="5761454" y="3352800"/>
              <a:ext cx="1486304" cy="461665"/>
            </a:xfrm>
            <a:prstGeom prst="rect">
              <a:avLst/>
            </a:prstGeom>
            <a:noFill/>
          </p:spPr>
          <p:txBody>
            <a:bodyPr wrap="none" rtlCol="0">
              <a:spAutoFit/>
            </a:bodyPr>
            <a:lstStyle/>
            <a:p>
              <a:r>
                <a:rPr lang="en-US" sz="2400" dirty="0" smtClean="0">
                  <a:solidFill>
                    <a:srgbClr val="0000FF"/>
                  </a:solidFill>
                </a:rPr>
                <a:t>extensive</a:t>
              </a:r>
              <a:endParaRPr lang="en-US" sz="2400" dirty="0">
                <a:solidFill>
                  <a:srgbClr val="0000FF"/>
                </a:solidFill>
              </a:endParaRPr>
            </a:p>
          </p:txBody>
        </p:sp>
      </p:grpSp>
      <p:sp>
        <p:nvSpPr>
          <p:cNvPr id="15" name="Content Placeholder 14"/>
          <p:cNvSpPr>
            <a:spLocks noGrp="1"/>
          </p:cNvSpPr>
          <p:nvPr>
            <p:ph idx="1"/>
          </p:nvPr>
        </p:nvSpPr>
        <p:spPr>
          <a:xfrm>
            <a:off x="457200" y="1981200"/>
            <a:ext cx="8229600" cy="4114800"/>
          </a:xfrm>
        </p:spPr>
        <p:txBody>
          <a:bodyPr/>
          <a:lstStyle/>
          <a:p>
            <a:pPr marL="406400" indent="-406400"/>
            <a:r>
              <a:rPr lang="en-US" sz="2800" dirty="0" smtClean="0"/>
              <a:t>Energy is conserved!</a:t>
            </a:r>
          </a:p>
          <a:p>
            <a:pPr marL="406400" indent="-406400"/>
            <a:endParaRPr lang="en-US" sz="2800" dirty="0" smtClean="0"/>
          </a:p>
          <a:p>
            <a:pPr marL="406400" indent="-406400"/>
            <a:endParaRPr lang="en-US" sz="2800" dirty="0" smtClean="0"/>
          </a:p>
          <a:p>
            <a:pPr marL="406400" indent="-406400"/>
            <a:endParaRPr lang="en-US" sz="2800" dirty="0" smtClean="0"/>
          </a:p>
          <a:p>
            <a:pPr marL="406400" indent="-406400"/>
            <a:endParaRPr lang="en-US" sz="2800" dirty="0" smtClean="0"/>
          </a:p>
          <a:p>
            <a:pPr marL="406400" indent="-406400"/>
            <a:endParaRPr lang="en-US" sz="2800" dirty="0" smtClean="0"/>
          </a:p>
          <a:p>
            <a:pPr marL="406400" indent="-406400"/>
            <a:r>
              <a:rPr lang="en-US" sz="2800" dirty="0" smtClean="0"/>
              <a:t>Can all processes that obey the law of energy conservation proceed spontaneously?</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
            <a:ext cx="8229600" cy="914400"/>
          </a:xfrm>
        </p:spPr>
        <p:txBody>
          <a:bodyPr/>
          <a:lstStyle/>
          <a:p>
            <a:r>
              <a:rPr lang="en-US" sz="3200" dirty="0" smtClean="0"/>
              <a:t>Example: Joule’s experiment</a:t>
            </a:r>
            <a:endParaRPr lang="en-US" sz="3200" dirty="0"/>
          </a:p>
        </p:txBody>
      </p:sp>
      <p:sp>
        <p:nvSpPr>
          <p:cNvPr id="3" name="Content Placeholder 2"/>
          <p:cNvSpPr>
            <a:spLocks noGrp="1"/>
          </p:cNvSpPr>
          <p:nvPr>
            <p:ph idx="1"/>
          </p:nvPr>
        </p:nvSpPr>
        <p:spPr>
          <a:xfrm>
            <a:off x="457200" y="3703320"/>
            <a:ext cx="8229600" cy="2407920"/>
          </a:xfrm>
        </p:spPr>
        <p:txBody>
          <a:bodyPr/>
          <a:lstStyle/>
          <a:p>
            <a:r>
              <a:rPr lang="en-US" sz="2400" dirty="0" smtClean="0"/>
              <a:t>Conversion of work to heat</a:t>
            </a:r>
          </a:p>
          <a:p>
            <a:pPr marL="808038" lvl="1" indent="-350838"/>
            <a:r>
              <a:rPr lang="en-US" sz="2000" i="1" dirty="0" smtClean="0">
                <a:latin typeface="Symbol" pitchFamily="18" charset="2"/>
              </a:rPr>
              <a:t>D</a:t>
            </a:r>
            <a:r>
              <a:rPr lang="en-US" sz="2000" i="1" dirty="0" smtClean="0"/>
              <a:t>Q = 0, </a:t>
            </a:r>
            <a:r>
              <a:rPr lang="en-US" sz="2000" i="1" dirty="0" smtClean="0">
                <a:latin typeface="Symbol" pitchFamily="18" charset="2"/>
              </a:rPr>
              <a:t>D</a:t>
            </a:r>
            <a:r>
              <a:rPr lang="en-US" sz="2000" i="1" dirty="0" smtClean="0"/>
              <a:t>U &gt; 0</a:t>
            </a:r>
          </a:p>
          <a:p>
            <a:pPr marL="808038" lvl="1" indent="-350838"/>
            <a:r>
              <a:rPr lang="en-US" sz="2000" dirty="0" smtClean="0"/>
              <a:t>Entropy change of water </a:t>
            </a:r>
            <a:r>
              <a:rPr lang="en-US" sz="2000" i="1" dirty="0" smtClean="0">
                <a:latin typeface="Symbol" pitchFamily="18" charset="2"/>
              </a:rPr>
              <a:t>D</a:t>
            </a:r>
            <a:r>
              <a:rPr lang="en-US" sz="2000" i="1" dirty="0" smtClean="0"/>
              <a:t>S &gt; 0</a:t>
            </a:r>
            <a:r>
              <a:rPr lang="en-US" sz="2000" dirty="0" smtClean="0"/>
              <a:t> as</a:t>
            </a:r>
          </a:p>
          <a:p>
            <a:pPr marL="350838" indent="-350838"/>
            <a:r>
              <a:rPr lang="en-US" sz="2400" dirty="0" smtClean="0"/>
              <a:t>A reversible process can be constructed by successively bringing the system (water) into contact with a series of heat reservoirs</a:t>
            </a:r>
            <a:endParaRPr lang="en-US" sz="2800" i="1" dirty="0"/>
          </a:p>
        </p:txBody>
      </p:sp>
      <p:sp>
        <p:nvSpPr>
          <p:cNvPr id="11" name="Rectangle 10"/>
          <p:cNvSpPr/>
          <p:nvPr/>
        </p:nvSpPr>
        <p:spPr bwMode="auto">
          <a:xfrm>
            <a:off x="2042887" y="2094131"/>
            <a:ext cx="1295400" cy="1447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Water (system)</a:t>
            </a:r>
          </a:p>
        </p:txBody>
      </p:sp>
      <p:sp>
        <p:nvSpPr>
          <p:cNvPr id="12" name="TextBox 11"/>
          <p:cNvSpPr txBox="1"/>
          <p:nvPr/>
        </p:nvSpPr>
        <p:spPr>
          <a:xfrm>
            <a:off x="1829527" y="1386840"/>
            <a:ext cx="1752599" cy="646331"/>
          </a:xfrm>
          <a:prstGeom prst="rect">
            <a:avLst/>
          </a:prstGeom>
          <a:noFill/>
        </p:spPr>
        <p:txBody>
          <a:bodyPr wrap="square" rtlCol="0">
            <a:spAutoFit/>
          </a:bodyPr>
          <a:lstStyle/>
          <a:p>
            <a:pPr algn="ctr"/>
            <a:r>
              <a:rPr lang="en-US" dirty="0" smtClean="0"/>
              <a:t>Enclosed by an adiabatic wall</a:t>
            </a:r>
            <a:endParaRPr lang="en-US" dirty="0"/>
          </a:p>
        </p:txBody>
      </p:sp>
      <p:cxnSp>
        <p:nvCxnSpPr>
          <p:cNvPr id="13" name="Straight Arrow Connector 12"/>
          <p:cNvCxnSpPr>
            <a:endCxn id="11" idx="1"/>
          </p:cNvCxnSpPr>
          <p:nvPr/>
        </p:nvCxnSpPr>
        <p:spPr bwMode="auto">
          <a:xfrm flipV="1">
            <a:off x="1052287" y="2818031"/>
            <a:ext cx="990600" cy="0"/>
          </a:xfrm>
          <a:prstGeom prst="straightConnector1">
            <a:avLst/>
          </a:prstGeom>
          <a:solidFill>
            <a:schemeClr val="accent1"/>
          </a:solidFill>
          <a:ln w="22225" cap="flat" cmpd="sng" algn="ctr">
            <a:solidFill>
              <a:schemeClr val="tx1"/>
            </a:solidFill>
            <a:prstDash val="solid"/>
            <a:round/>
            <a:headEnd type="none" w="med" len="med"/>
            <a:tailEnd type="stealth" w="lg" len="lg"/>
          </a:ln>
          <a:effectLst/>
        </p:spPr>
      </p:cxnSp>
      <p:sp>
        <p:nvSpPr>
          <p:cNvPr id="14" name="TextBox 13"/>
          <p:cNvSpPr txBox="1"/>
          <p:nvPr/>
        </p:nvSpPr>
        <p:spPr>
          <a:xfrm>
            <a:off x="518887" y="2057400"/>
            <a:ext cx="1371600" cy="646331"/>
          </a:xfrm>
          <a:prstGeom prst="rect">
            <a:avLst/>
          </a:prstGeom>
          <a:noFill/>
        </p:spPr>
        <p:txBody>
          <a:bodyPr wrap="square" rtlCol="0">
            <a:spAutoFit/>
          </a:bodyPr>
          <a:lstStyle/>
          <a:p>
            <a:pPr algn="ctr"/>
            <a:r>
              <a:rPr lang="en-US" dirty="0" smtClean="0"/>
              <a:t>Mechanical work </a:t>
            </a:r>
            <a:r>
              <a:rPr lang="en-US" i="1" dirty="0" smtClean="0"/>
              <a:t>W</a:t>
            </a:r>
            <a:endParaRPr lang="en-US" i="1" dirty="0"/>
          </a:p>
        </p:txBody>
      </p:sp>
      <p:sp>
        <p:nvSpPr>
          <p:cNvPr id="15" name="Right Arrow 14"/>
          <p:cNvSpPr/>
          <p:nvPr/>
        </p:nvSpPr>
        <p:spPr bwMode="auto">
          <a:xfrm>
            <a:off x="3552372" y="2551331"/>
            <a:ext cx="457200" cy="5334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4191000" y="2079617"/>
            <a:ext cx="1295400" cy="14478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Water (system)</a:t>
            </a:r>
          </a:p>
        </p:txBody>
      </p:sp>
      <p:pic>
        <p:nvPicPr>
          <p:cNvPr id="18" name="Picture 17" descr="jouleexp.jpg"/>
          <p:cNvPicPr>
            <a:picLocks noChangeAspect="1"/>
          </p:cNvPicPr>
          <p:nvPr/>
        </p:nvPicPr>
        <p:blipFill>
          <a:blip r:embed="rId4" cstate="print"/>
          <a:stretch>
            <a:fillRect/>
          </a:stretch>
        </p:blipFill>
        <p:spPr>
          <a:xfrm>
            <a:off x="6400800" y="685800"/>
            <a:ext cx="1928527" cy="2789936"/>
          </a:xfrm>
          <a:prstGeom prst="rect">
            <a:avLst/>
          </a:prstGeom>
        </p:spPr>
      </p:pic>
      <p:graphicFrame>
        <p:nvGraphicFramePr>
          <p:cNvPr id="117763" name="Object 3"/>
          <p:cNvGraphicFramePr>
            <a:graphicFrameLocks noChangeAspect="1"/>
          </p:cNvGraphicFramePr>
          <p:nvPr/>
        </p:nvGraphicFramePr>
        <p:xfrm>
          <a:off x="5334000" y="4135452"/>
          <a:ext cx="2133600" cy="817547"/>
        </p:xfrm>
        <a:graphic>
          <a:graphicData uri="http://schemas.openxmlformats.org/presentationml/2006/ole">
            <p:oleObj spid="_x0000_s117763" name="Equation" r:id="rId5" imgW="1193760" imgH="457200" progId="Equation.DSMT4">
              <p:embed/>
            </p:oleObj>
          </a:graphicData>
        </a:graphic>
      </p:graphicFrame>
      <p:graphicFrame>
        <p:nvGraphicFramePr>
          <p:cNvPr id="117764" name="Object 4"/>
          <p:cNvGraphicFramePr>
            <a:graphicFrameLocks noChangeAspect="1"/>
          </p:cNvGraphicFramePr>
          <p:nvPr/>
        </p:nvGraphicFramePr>
        <p:xfrm>
          <a:off x="3036888" y="5730875"/>
          <a:ext cx="3836987" cy="703263"/>
        </p:xfrm>
        <a:graphic>
          <a:graphicData uri="http://schemas.openxmlformats.org/presentationml/2006/ole">
            <p:oleObj spid="_x0000_s117764" name="Equation" r:id="rId6" imgW="2145960" imgH="393480"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stCxn id="22" idx="3"/>
          </p:cNvCxnSpPr>
          <p:nvPr/>
        </p:nvCxnSpPr>
        <p:spPr bwMode="auto">
          <a:xfrm rot="5400000" flipH="1">
            <a:off x="6640559" y="2960641"/>
            <a:ext cx="0" cy="1698718"/>
          </a:xfrm>
          <a:prstGeom prst="line">
            <a:avLst/>
          </a:prstGeom>
          <a:solidFill>
            <a:schemeClr val="accent1"/>
          </a:solidFill>
          <a:ln w="34925" cap="flat" cmpd="sng" algn="ctr">
            <a:solidFill>
              <a:schemeClr val="tx1"/>
            </a:solidFill>
            <a:prstDash val="solid"/>
            <a:round/>
            <a:headEnd type="none" w="med" len="med"/>
            <a:tailEnd type="none" w="med" len="med"/>
          </a:ln>
          <a:effectLst/>
        </p:spPr>
      </p:cxnSp>
      <p:cxnSp>
        <p:nvCxnSpPr>
          <p:cNvPr id="28" name="Straight Connector 27"/>
          <p:cNvCxnSpPr>
            <a:stCxn id="21" idx="0"/>
          </p:cNvCxnSpPr>
          <p:nvPr/>
        </p:nvCxnSpPr>
        <p:spPr bwMode="auto">
          <a:xfrm rot="16200000" flipH="1">
            <a:off x="4914900" y="2933700"/>
            <a:ext cx="1752600" cy="0"/>
          </a:xfrm>
          <a:prstGeom prst="line">
            <a:avLst/>
          </a:prstGeom>
          <a:solidFill>
            <a:schemeClr val="accent1"/>
          </a:solidFill>
          <a:ln w="34925"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a:xfrm>
            <a:off x="457200" y="457200"/>
            <a:ext cx="8229600" cy="1066800"/>
          </a:xfrm>
        </p:spPr>
        <p:txBody>
          <a:bodyPr/>
          <a:lstStyle/>
          <a:p>
            <a:r>
              <a:rPr lang="en-US" dirty="0" smtClean="0"/>
              <a:t>Example: free expansion of ideal gas</a:t>
            </a:r>
            <a:endParaRPr lang="en-US" dirty="0"/>
          </a:p>
        </p:txBody>
      </p:sp>
      <p:pic>
        <p:nvPicPr>
          <p:cNvPr id="7" name="Picture 6" descr="Graph1.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303059" y="1371600"/>
            <a:ext cx="4536141" cy="3505200"/>
          </a:xfrm>
          <a:prstGeom prst="rect">
            <a:avLst/>
          </a:prstGeom>
        </p:spPr>
      </p:pic>
      <p:sp>
        <p:nvSpPr>
          <p:cNvPr id="9" name="Rectangle 8"/>
          <p:cNvSpPr/>
          <p:nvPr/>
        </p:nvSpPr>
        <p:spPr bwMode="auto">
          <a:xfrm>
            <a:off x="609600" y="1737360"/>
            <a:ext cx="1676400" cy="1097280"/>
          </a:xfrm>
          <a:prstGeom prst="rect">
            <a:avLst/>
          </a:prstGeom>
          <a:ln w="63500">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2118360" y="1722120"/>
            <a:ext cx="228600" cy="109728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899159" y="1889760"/>
            <a:ext cx="944881" cy="769441"/>
          </a:xfrm>
          <a:prstGeom prst="rect">
            <a:avLst/>
          </a:prstGeom>
          <a:noFill/>
        </p:spPr>
        <p:txBody>
          <a:bodyPr wrap="square" rtlCol="0">
            <a:spAutoFit/>
          </a:bodyPr>
          <a:lstStyle/>
          <a:p>
            <a:pPr algn="ctr"/>
            <a:r>
              <a:rPr lang="en-US" sz="2200" i="1" dirty="0" smtClean="0"/>
              <a:t>Ideal gas</a:t>
            </a:r>
          </a:p>
        </p:txBody>
      </p:sp>
      <p:sp>
        <p:nvSpPr>
          <p:cNvPr id="12" name="Rectangle 11"/>
          <p:cNvSpPr/>
          <p:nvPr/>
        </p:nvSpPr>
        <p:spPr bwMode="auto">
          <a:xfrm>
            <a:off x="609600" y="1737360"/>
            <a:ext cx="3276600" cy="1097280"/>
          </a:xfrm>
          <a:prstGeom prst="rect">
            <a:avLst/>
          </a:prstGeom>
          <a:noFill/>
          <a:ln w="635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2438400" y="2057400"/>
            <a:ext cx="1371599" cy="430887"/>
          </a:xfrm>
          <a:prstGeom prst="rect">
            <a:avLst/>
          </a:prstGeom>
          <a:noFill/>
        </p:spPr>
        <p:txBody>
          <a:bodyPr wrap="square" rtlCol="0">
            <a:spAutoFit/>
          </a:bodyPr>
          <a:lstStyle/>
          <a:p>
            <a:pPr algn="ctr"/>
            <a:r>
              <a:rPr lang="en-US" sz="2200" i="1" dirty="0" smtClean="0"/>
              <a:t>Vacuum</a:t>
            </a:r>
          </a:p>
        </p:txBody>
      </p:sp>
      <p:sp>
        <p:nvSpPr>
          <p:cNvPr id="15" name="Rectangle 14"/>
          <p:cNvSpPr/>
          <p:nvPr/>
        </p:nvSpPr>
        <p:spPr bwMode="auto">
          <a:xfrm>
            <a:off x="609600" y="3520440"/>
            <a:ext cx="3276600" cy="1097280"/>
          </a:xfrm>
          <a:prstGeom prst="rect">
            <a:avLst/>
          </a:prstGeom>
          <a:ln w="63500">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1752600" y="3672840"/>
            <a:ext cx="944881" cy="769441"/>
          </a:xfrm>
          <a:prstGeom prst="rect">
            <a:avLst/>
          </a:prstGeom>
          <a:noFill/>
        </p:spPr>
        <p:txBody>
          <a:bodyPr wrap="square" rtlCol="0">
            <a:spAutoFit/>
          </a:bodyPr>
          <a:lstStyle/>
          <a:p>
            <a:pPr algn="ctr"/>
            <a:r>
              <a:rPr lang="en-US" sz="2200" i="1" dirty="0" smtClean="0"/>
              <a:t>Ideal gas</a:t>
            </a:r>
          </a:p>
        </p:txBody>
      </p:sp>
      <p:sp>
        <p:nvSpPr>
          <p:cNvPr id="18" name="Rectangle 17"/>
          <p:cNvSpPr/>
          <p:nvPr/>
        </p:nvSpPr>
        <p:spPr bwMode="auto">
          <a:xfrm>
            <a:off x="609600" y="3520440"/>
            <a:ext cx="3276600" cy="1097280"/>
          </a:xfrm>
          <a:prstGeom prst="rect">
            <a:avLst/>
          </a:prstGeom>
          <a:noFill/>
          <a:ln w="635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Down Arrow 19"/>
          <p:cNvSpPr/>
          <p:nvPr/>
        </p:nvSpPr>
        <p:spPr bwMode="auto">
          <a:xfrm>
            <a:off x="1600200" y="2971800"/>
            <a:ext cx="1295400" cy="3810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Arc 22"/>
          <p:cNvSpPr/>
          <p:nvPr/>
        </p:nvSpPr>
        <p:spPr bwMode="auto">
          <a:xfrm flipH="1" flipV="1">
            <a:off x="5791200" y="0"/>
            <a:ext cx="4191000" cy="3810000"/>
          </a:xfrm>
          <a:prstGeom prst="arc">
            <a:avLst>
              <a:gd name="adj1" fmla="val 16920017"/>
              <a:gd name="adj2" fmla="val 21039503"/>
            </a:avLst>
          </a:prstGeom>
          <a:noFill/>
          <a:ln w="349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Oval 21"/>
          <p:cNvSpPr/>
          <p:nvPr/>
        </p:nvSpPr>
        <p:spPr bwMode="auto">
          <a:xfrm>
            <a:off x="7467600" y="3718560"/>
            <a:ext cx="152400" cy="1524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5715000" y="2057400"/>
            <a:ext cx="152400" cy="1524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5715000" y="1600200"/>
            <a:ext cx="1371599" cy="707886"/>
          </a:xfrm>
          <a:prstGeom prst="rect">
            <a:avLst/>
          </a:prstGeom>
          <a:noFill/>
        </p:spPr>
        <p:txBody>
          <a:bodyPr wrap="square" rtlCol="0">
            <a:spAutoFit/>
          </a:bodyPr>
          <a:lstStyle/>
          <a:p>
            <a:pPr algn="ctr"/>
            <a:r>
              <a:rPr lang="en-US" sz="2000" dirty="0" smtClean="0"/>
              <a:t>Initial state A</a:t>
            </a:r>
          </a:p>
        </p:txBody>
      </p:sp>
      <p:sp>
        <p:nvSpPr>
          <p:cNvPr id="25" name="TextBox 24"/>
          <p:cNvSpPr txBox="1"/>
          <p:nvPr/>
        </p:nvSpPr>
        <p:spPr>
          <a:xfrm>
            <a:off x="7299961" y="2995434"/>
            <a:ext cx="1219199" cy="707886"/>
          </a:xfrm>
          <a:prstGeom prst="rect">
            <a:avLst/>
          </a:prstGeom>
          <a:noFill/>
        </p:spPr>
        <p:txBody>
          <a:bodyPr wrap="square" rtlCol="0">
            <a:spAutoFit/>
          </a:bodyPr>
          <a:lstStyle/>
          <a:p>
            <a:pPr algn="ctr"/>
            <a:r>
              <a:rPr lang="en-US" sz="2000" dirty="0" smtClean="0"/>
              <a:t>End state B</a:t>
            </a:r>
          </a:p>
        </p:txBody>
      </p:sp>
      <p:sp>
        <p:nvSpPr>
          <p:cNvPr id="26" name="TextBox 25"/>
          <p:cNvSpPr txBox="1"/>
          <p:nvPr/>
        </p:nvSpPr>
        <p:spPr>
          <a:xfrm>
            <a:off x="6187440" y="2354759"/>
            <a:ext cx="1371600" cy="769441"/>
          </a:xfrm>
          <a:prstGeom prst="rect">
            <a:avLst/>
          </a:prstGeom>
          <a:noFill/>
        </p:spPr>
        <p:txBody>
          <a:bodyPr wrap="square" rtlCol="0">
            <a:spAutoFit/>
          </a:bodyPr>
          <a:lstStyle/>
          <a:p>
            <a:pPr algn="ctr"/>
            <a:r>
              <a:rPr lang="en-US" sz="2200" i="1" dirty="0" smtClean="0"/>
              <a:t>PV = constant</a:t>
            </a:r>
          </a:p>
        </p:txBody>
      </p:sp>
      <p:sp>
        <p:nvSpPr>
          <p:cNvPr id="33" name="Rectangle 32"/>
          <p:cNvSpPr/>
          <p:nvPr/>
        </p:nvSpPr>
        <p:spPr>
          <a:xfrm>
            <a:off x="5455062" y="3669268"/>
            <a:ext cx="351378" cy="369332"/>
          </a:xfrm>
          <a:prstGeom prst="rect">
            <a:avLst/>
          </a:prstGeom>
        </p:spPr>
        <p:txBody>
          <a:bodyPr wrap="none">
            <a:spAutoFit/>
          </a:bodyPr>
          <a:lstStyle/>
          <a:p>
            <a:r>
              <a:rPr lang="en-US" dirty="0" smtClean="0"/>
              <a:t>C</a:t>
            </a:r>
            <a:endParaRPr lang="en-US" dirty="0"/>
          </a:p>
        </p:txBody>
      </p:sp>
      <p:cxnSp>
        <p:nvCxnSpPr>
          <p:cNvPr id="35" name="Straight Arrow Connector 34"/>
          <p:cNvCxnSpPr/>
          <p:nvPr/>
        </p:nvCxnSpPr>
        <p:spPr bwMode="auto">
          <a:xfrm rot="5400000">
            <a:off x="5782056" y="3132550"/>
            <a:ext cx="18288" cy="1588"/>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36" name="Straight Arrow Connector 35"/>
          <p:cNvCxnSpPr/>
          <p:nvPr/>
        </p:nvCxnSpPr>
        <p:spPr bwMode="auto">
          <a:xfrm>
            <a:off x="6324600" y="3810000"/>
            <a:ext cx="380206" cy="1588"/>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graphicFrame>
        <p:nvGraphicFramePr>
          <p:cNvPr id="116739" name="Object 3"/>
          <p:cNvGraphicFramePr>
            <a:graphicFrameLocks noChangeAspect="1"/>
          </p:cNvGraphicFramePr>
          <p:nvPr/>
        </p:nvGraphicFramePr>
        <p:xfrm>
          <a:off x="566737" y="4860925"/>
          <a:ext cx="8120063" cy="1587861"/>
        </p:xfrm>
        <a:graphic>
          <a:graphicData uri="http://schemas.openxmlformats.org/presentationml/2006/ole">
            <p:oleObj spid="_x0000_s116739" name="Equation" r:id="rId5" imgW="4292280" imgH="838080" progId="Equation.DSMT4">
              <p:embed/>
            </p:oleObj>
          </a:graphicData>
        </a:graphic>
      </p:graphicFrame>
      <p:graphicFrame>
        <p:nvGraphicFramePr>
          <p:cNvPr id="116740" name="Object 4"/>
          <p:cNvGraphicFramePr>
            <a:graphicFrameLocks noChangeAspect="1"/>
          </p:cNvGraphicFramePr>
          <p:nvPr/>
        </p:nvGraphicFramePr>
        <p:xfrm>
          <a:off x="3002280" y="2956560"/>
          <a:ext cx="906463" cy="441325"/>
        </p:xfrm>
        <a:graphic>
          <a:graphicData uri="http://schemas.openxmlformats.org/presentationml/2006/ole">
            <p:oleObj spid="_x0000_s116740" name="Equation" r:id="rId6" imgW="469800" imgH="228600" progId="Equation.DSMT4">
              <p:embed/>
            </p:oleObj>
          </a:graphicData>
        </a:graphic>
      </p:graphicFrame>
      <p:graphicFrame>
        <p:nvGraphicFramePr>
          <p:cNvPr id="116741" name="Object 5"/>
          <p:cNvGraphicFramePr>
            <a:graphicFrameLocks noChangeAspect="1"/>
          </p:cNvGraphicFramePr>
          <p:nvPr/>
        </p:nvGraphicFramePr>
        <p:xfrm>
          <a:off x="6527165" y="5013960"/>
          <a:ext cx="1489075" cy="433387"/>
        </p:xfrm>
        <a:graphic>
          <a:graphicData uri="http://schemas.openxmlformats.org/presentationml/2006/ole">
            <p:oleObj spid="_x0000_s116741" name="Equation" r:id="rId7" imgW="787320" imgH="228600" progId="Equation.DSMT4">
              <p:embed/>
            </p:oleObj>
          </a:graphicData>
        </a:graphic>
      </p:graphicFrame>
      <p:sp>
        <p:nvSpPr>
          <p:cNvPr id="41" name="Rectangle 40"/>
          <p:cNvSpPr/>
          <p:nvPr/>
        </p:nvSpPr>
        <p:spPr bwMode="auto">
          <a:xfrm>
            <a:off x="6461760" y="4953000"/>
            <a:ext cx="1600200" cy="5334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lstStyle/>
          <a:p>
            <a:r>
              <a:rPr lang="en-US" sz="4000" dirty="0" smtClean="0"/>
              <a:t>The maximum work theorem</a:t>
            </a:r>
            <a:endParaRPr lang="en-US" sz="4000" dirty="0"/>
          </a:p>
        </p:txBody>
      </p:sp>
      <p:sp>
        <p:nvSpPr>
          <p:cNvPr id="3" name="Content Placeholder 2"/>
          <p:cNvSpPr>
            <a:spLocks noGrp="1"/>
          </p:cNvSpPr>
          <p:nvPr>
            <p:ph idx="1"/>
          </p:nvPr>
        </p:nvSpPr>
        <p:spPr>
          <a:xfrm>
            <a:off x="457200" y="1661886"/>
            <a:ext cx="8229600" cy="4114800"/>
          </a:xfrm>
        </p:spPr>
        <p:txBody>
          <a:bodyPr/>
          <a:lstStyle/>
          <a:p>
            <a:r>
              <a:rPr lang="en-US" sz="2400" dirty="0" smtClean="0"/>
              <a:t>For all processes leading from the specified initial state to the specified final state of the primary system, the delivery of work is maximum for a reversible process</a:t>
            </a:r>
            <a:endParaRPr lang="en-US" sz="2400" dirty="0"/>
          </a:p>
        </p:txBody>
      </p:sp>
      <p:graphicFrame>
        <p:nvGraphicFramePr>
          <p:cNvPr id="5" name="Object 4"/>
          <p:cNvGraphicFramePr>
            <a:graphicFrameLocks noChangeAspect="1"/>
          </p:cNvGraphicFramePr>
          <p:nvPr/>
        </p:nvGraphicFramePr>
        <p:xfrm>
          <a:off x="876935" y="3018155"/>
          <a:ext cx="2841625" cy="520700"/>
        </p:xfrm>
        <a:graphic>
          <a:graphicData uri="http://schemas.openxmlformats.org/presentationml/2006/ole">
            <p:oleObj spid="_x0000_s63490" name="Equation" r:id="rId4" imgW="1307880" imgH="241200" progId="Equation.DSMT4">
              <p:embed/>
            </p:oleObj>
          </a:graphicData>
        </a:graphic>
      </p:graphicFrame>
      <p:graphicFrame>
        <p:nvGraphicFramePr>
          <p:cNvPr id="63491" name="Object 3"/>
          <p:cNvGraphicFramePr>
            <a:graphicFrameLocks noChangeAspect="1"/>
          </p:cNvGraphicFramePr>
          <p:nvPr/>
        </p:nvGraphicFramePr>
        <p:xfrm>
          <a:off x="891949" y="3535680"/>
          <a:ext cx="2819626" cy="832144"/>
        </p:xfrm>
        <a:graphic>
          <a:graphicData uri="http://schemas.openxmlformats.org/presentationml/2006/ole">
            <p:oleObj spid="_x0000_s63491" name="Equation" r:id="rId5" imgW="1333440" imgH="393480" progId="Equation.DSMT4">
              <p:embed/>
            </p:oleObj>
          </a:graphicData>
        </a:graphic>
      </p:graphicFrame>
      <p:sp>
        <p:nvSpPr>
          <p:cNvPr id="13" name="Oval 12"/>
          <p:cNvSpPr/>
          <p:nvPr/>
        </p:nvSpPr>
        <p:spPr bwMode="auto">
          <a:xfrm>
            <a:off x="5468905" y="4495800"/>
            <a:ext cx="1524000" cy="14478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System</a:t>
            </a:r>
          </a:p>
        </p:txBody>
      </p:sp>
      <p:cxnSp>
        <p:nvCxnSpPr>
          <p:cNvPr id="15" name="Straight Arrow Connector 14"/>
          <p:cNvCxnSpPr/>
          <p:nvPr/>
        </p:nvCxnSpPr>
        <p:spPr bwMode="auto">
          <a:xfrm rot="5400000">
            <a:off x="5888799" y="4152106"/>
            <a:ext cx="685800" cy="1588"/>
          </a:xfrm>
          <a:prstGeom prst="straightConnector1">
            <a:avLst/>
          </a:prstGeom>
          <a:solidFill>
            <a:schemeClr val="accent1"/>
          </a:solidFill>
          <a:ln w="47625" cap="flat" cmpd="sng" algn="ctr">
            <a:solidFill>
              <a:srgbClr val="FF0000"/>
            </a:solidFill>
            <a:prstDash val="solid"/>
            <a:round/>
            <a:headEnd type="none" w="med" len="med"/>
            <a:tailEnd type="stealth" w="lg" len="lg"/>
          </a:ln>
          <a:effectLst/>
        </p:spPr>
      </p:cxnSp>
      <p:sp>
        <p:nvSpPr>
          <p:cNvPr id="16" name="TextBox 15"/>
          <p:cNvSpPr txBox="1"/>
          <p:nvPr/>
        </p:nvSpPr>
        <p:spPr>
          <a:xfrm>
            <a:off x="6278077" y="3900714"/>
            <a:ext cx="575799" cy="461665"/>
          </a:xfrm>
          <a:prstGeom prst="rect">
            <a:avLst/>
          </a:prstGeom>
          <a:noFill/>
        </p:spPr>
        <p:txBody>
          <a:bodyPr wrap="none" rtlCol="0">
            <a:spAutoFit/>
          </a:bodyPr>
          <a:lstStyle/>
          <a:p>
            <a:r>
              <a:rPr lang="en-US" sz="2400" i="1" dirty="0" err="1" smtClean="0">
                <a:solidFill>
                  <a:srgbClr val="FF0000"/>
                </a:solidFill>
                <a:latin typeface="Symbol" pitchFamily="18" charset="2"/>
              </a:rPr>
              <a:t>d</a:t>
            </a:r>
            <a:r>
              <a:rPr lang="en-US" sz="2400" i="1" dirty="0" err="1" smtClean="0">
                <a:solidFill>
                  <a:srgbClr val="FF0000"/>
                </a:solidFill>
              </a:rPr>
              <a:t>Q</a:t>
            </a:r>
            <a:endParaRPr lang="en-US" sz="2400" i="1" dirty="0">
              <a:solidFill>
                <a:srgbClr val="FF0000"/>
              </a:solidFill>
            </a:endParaRPr>
          </a:p>
        </p:txBody>
      </p:sp>
      <p:cxnSp>
        <p:nvCxnSpPr>
          <p:cNvPr id="17" name="Straight Arrow Connector 16"/>
          <p:cNvCxnSpPr/>
          <p:nvPr/>
        </p:nvCxnSpPr>
        <p:spPr bwMode="auto">
          <a:xfrm>
            <a:off x="6993699" y="5257800"/>
            <a:ext cx="685006" cy="1588"/>
          </a:xfrm>
          <a:prstGeom prst="straightConnector1">
            <a:avLst/>
          </a:prstGeom>
          <a:solidFill>
            <a:schemeClr val="accent1"/>
          </a:solidFill>
          <a:ln w="47625" cap="flat" cmpd="sng" algn="ctr">
            <a:solidFill>
              <a:srgbClr val="006600"/>
            </a:solidFill>
            <a:prstDash val="solid"/>
            <a:round/>
            <a:headEnd type="none" w="med" len="med"/>
            <a:tailEnd type="stealth" w="lg" len="lg"/>
          </a:ln>
          <a:effectLst/>
        </p:spPr>
      </p:cxnSp>
      <p:sp>
        <p:nvSpPr>
          <p:cNvPr id="18" name="TextBox 17"/>
          <p:cNvSpPr txBox="1"/>
          <p:nvPr/>
        </p:nvSpPr>
        <p:spPr>
          <a:xfrm>
            <a:off x="7069105" y="4719935"/>
            <a:ext cx="627095" cy="461665"/>
          </a:xfrm>
          <a:prstGeom prst="rect">
            <a:avLst/>
          </a:prstGeom>
          <a:noFill/>
        </p:spPr>
        <p:txBody>
          <a:bodyPr wrap="none" rtlCol="0">
            <a:spAutoFit/>
          </a:bodyPr>
          <a:lstStyle/>
          <a:p>
            <a:r>
              <a:rPr lang="en-US" sz="2400" i="1" dirty="0" err="1" smtClean="0">
                <a:solidFill>
                  <a:srgbClr val="006600"/>
                </a:solidFill>
                <a:latin typeface="Symbol" pitchFamily="18" charset="2"/>
              </a:rPr>
              <a:t>d</a:t>
            </a:r>
            <a:r>
              <a:rPr lang="en-US" sz="2400" i="1" dirty="0" err="1" smtClean="0">
                <a:solidFill>
                  <a:srgbClr val="006600"/>
                </a:solidFill>
              </a:rPr>
              <a:t>W</a:t>
            </a:r>
            <a:endParaRPr lang="en-US" sz="2400" i="1" dirty="0">
              <a:solidFill>
                <a:srgbClr val="006600"/>
              </a:solidFill>
            </a:endParaRPr>
          </a:p>
        </p:txBody>
      </p:sp>
      <p:sp>
        <p:nvSpPr>
          <p:cNvPr id="19" name="TextBox 18"/>
          <p:cNvSpPr txBox="1"/>
          <p:nvPr/>
        </p:nvSpPr>
        <p:spPr>
          <a:xfrm>
            <a:off x="5196397" y="6096000"/>
            <a:ext cx="2406108" cy="461665"/>
          </a:xfrm>
          <a:prstGeom prst="rect">
            <a:avLst/>
          </a:prstGeom>
          <a:noFill/>
        </p:spPr>
        <p:txBody>
          <a:bodyPr wrap="none" rtlCol="0">
            <a:spAutoFit/>
          </a:bodyPr>
          <a:lstStyle/>
          <a:p>
            <a:r>
              <a:rPr lang="en-US" sz="2400" dirty="0" smtClean="0"/>
              <a:t>State A </a:t>
            </a:r>
            <a:r>
              <a:rPr lang="en-US" sz="2400" dirty="0" smtClean="0">
                <a:latin typeface="Times New Roman"/>
                <a:cs typeface="Times New Roman"/>
              </a:rPr>
              <a:t>→</a:t>
            </a:r>
            <a:r>
              <a:rPr lang="en-US" sz="2400" dirty="0" smtClean="0"/>
              <a:t> B: </a:t>
            </a:r>
            <a:r>
              <a:rPr lang="en-US" sz="2400" i="1" dirty="0" err="1" smtClean="0"/>
              <a:t>dU</a:t>
            </a:r>
            <a:endParaRPr lang="en-US" sz="2400" i="1" dirty="0"/>
          </a:p>
        </p:txBody>
      </p:sp>
      <p:sp>
        <p:nvSpPr>
          <p:cNvPr id="21" name="Rectangle 20"/>
          <p:cNvSpPr/>
          <p:nvPr/>
        </p:nvSpPr>
        <p:spPr bwMode="auto">
          <a:xfrm>
            <a:off x="5363677" y="3077028"/>
            <a:ext cx="1752600" cy="736471"/>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Heat reservoir at </a:t>
            </a:r>
            <a:r>
              <a:rPr kumimoji="0" lang="en-US" sz="2000" b="0" i="1" u="none" strike="noStrike" cap="none" normalizeH="0" baseline="0" dirty="0" smtClean="0">
                <a:ln>
                  <a:noFill/>
                </a:ln>
                <a:solidFill>
                  <a:schemeClr val="tx1"/>
                </a:solidFill>
                <a:effectLst/>
                <a:latin typeface="Arial" charset="0"/>
              </a:rPr>
              <a:t>T</a:t>
            </a:r>
          </a:p>
        </p:txBody>
      </p:sp>
      <p:graphicFrame>
        <p:nvGraphicFramePr>
          <p:cNvPr id="63494" name="Object 6"/>
          <p:cNvGraphicFramePr>
            <a:graphicFrameLocks noChangeAspect="1"/>
          </p:cNvGraphicFramePr>
          <p:nvPr/>
        </p:nvGraphicFramePr>
        <p:xfrm>
          <a:off x="903287" y="4450080"/>
          <a:ext cx="1512888" cy="487470"/>
        </p:xfrm>
        <a:graphic>
          <a:graphicData uri="http://schemas.openxmlformats.org/presentationml/2006/ole">
            <p:oleObj spid="_x0000_s63494" name="Equation" r:id="rId6" imgW="749160" imgH="241200" progId="Equation.DSMT4">
              <p:embed/>
            </p:oleObj>
          </a:graphicData>
        </a:graphic>
      </p:graphicFrame>
      <p:graphicFrame>
        <p:nvGraphicFramePr>
          <p:cNvPr id="63495" name="Object 7"/>
          <p:cNvGraphicFramePr>
            <a:graphicFrameLocks noChangeAspect="1"/>
          </p:cNvGraphicFramePr>
          <p:nvPr/>
        </p:nvGraphicFramePr>
        <p:xfrm>
          <a:off x="894398" y="5135880"/>
          <a:ext cx="2649537" cy="516623"/>
        </p:xfrm>
        <a:graphic>
          <a:graphicData uri="http://schemas.openxmlformats.org/presentationml/2006/ole">
            <p:oleObj spid="_x0000_s63495" name="Equation" r:id="rId7" imgW="1231560" imgH="241200" progId="Equation.DSMT4">
              <p:embed/>
            </p:oleObj>
          </a:graphicData>
        </a:graphic>
      </p:graphicFrame>
      <p:graphicFrame>
        <p:nvGraphicFramePr>
          <p:cNvPr id="63498" name="Object 10"/>
          <p:cNvGraphicFramePr>
            <a:graphicFrameLocks noChangeAspect="1"/>
          </p:cNvGraphicFramePr>
          <p:nvPr/>
        </p:nvGraphicFramePr>
        <p:xfrm>
          <a:off x="831215" y="5806440"/>
          <a:ext cx="2819400" cy="583423"/>
        </p:xfrm>
        <a:graphic>
          <a:graphicData uri="http://schemas.openxmlformats.org/presentationml/2006/ole">
            <p:oleObj spid="_x0000_s63498" name="Equation" r:id="rId8" imgW="1346040" imgH="27936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1066800"/>
          </a:xfrm>
        </p:spPr>
        <p:txBody>
          <a:bodyPr/>
          <a:lstStyle/>
          <a:p>
            <a:r>
              <a:rPr lang="en-US" sz="3600" dirty="0" smtClean="0"/>
              <a:t>Heat engine</a:t>
            </a:r>
            <a:endParaRPr lang="en-US" sz="3600" dirty="0"/>
          </a:p>
        </p:txBody>
      </p:sp>
      <p:sp>
        <p:nvSpPr>
          <p:cNvPr id="10" name="Oval 9"/>
          <p:cNvSpPr/>
          <p:nvPr/>
        </p:nvSpPr>
        <p:spPr bwMode="auto">
          <a:xfrm>
            <a:off x="1066800" y="3095172"/>
            <a:ext cx="1524000" cy="14478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System</a:t>
            </a:r>
          </a:p>
        </p:txBody>
      </p:sp>
      <p:cxnSp>
        <p:nvCxnSpPr>
          <p:cNvPr id="11" name="Straight Arrow Connector 10"/>
          <p:cNvCxnSpPr/>
          <p:nvPr/>
        </p:nvCxnSpPr>
        <p:spPr bwMode="auto">
          <a:xfrm rot="5400000">
            <a:off x="1486694" y="2751478"/>
            <a:ext cx="685800" cy="1588"/>
          </a:xfrm>
          <a:prstGeom prst="straightConnector1">
            <a:avLst/>
          </a:prstGeom>
          <a:solidFill>
            <a:schemeClr val="accent1"/>
          </a:solidFill>
          <a:ln w="47625" cap="flat" cmpd="sng" algn="ctr">
            <a:solidFill>
              <a:srgbClr val="FF0000"/>
            </a:solidFill>
            <a:prstDash val="solid"/>
            <a:round/>
            <a:headEnd type="none" w="med" len="med"/>
            <a:tailEnd type="stealth" w="lg" len="lg"/>
          </a:ln>
          <a:effectLst/>
        </p:spPr>
      </p:cxnSp>
      <p:sp>
        <p:nvSpPr>
          <p:cNvPr id="12" name="TextBox 11"/>
          <p:cNvSpPr txBox="1"/>
          <p:nvPr/>
        </p:nvSpPr>
        <p:spPr>
          <a:xfrm>
            <a:off x="1875972" y="2500086"/>
            <a:ext cx="575799" cy="461665"/>
          </a:xfrm>
          <a:prstGeom prst="rect">
            <a:avLst/>
          </a:prstGeom>
          <a:noFill/>
        </p:spPr>
        <p:txBody>
          <a:bodyPr wrap="none" rtlCol="0">
            <a:spAutoFit/>
          </a:bodyPr>
          <a:lstStyle/>
          <a:p>
            <a:r>
              <a:rPr lang="en-US" sz="2400" i="1" dirty="0" err="1" smtClean="0">
                <a:solidFill>
                  <a:srgbClr val="FF0000"/>
                </a:solidFill>
                <a:latin typeface="Symbol" pitchFamily="18" charset="2"/>
              </a:rPr>
              <a:t>d</a:t>
            </a:r>
            <a:r>
              <a:rPr lang="en-US" sz="2400" i="1" dirty="0" err="1" smtClean="0">
                <a:solidFill>
                  <a:srgbClr val="FF0000"/>
                </a:solidFill>
              </a:rPr>
              <a:t>Q</a:t>
            </a:r>
            <a:endParaRPr lang="en-US" sz="2400" i="1" dirty="0">
              <a:solidFill>
                <a:srgbClr val="FF0000"/>
              </a:solidFill>
            </a:endParaRPr>
          </a:p>
        </p:txBody>
      </p:sp>
      <p:cxnSp>
        <p:nvCxnSpPr>
          <p:cNvPr id="13" name="Straight Arrow Connector 12"/>
          <p:cNvCxnSpPr/>
          <p:nvPr/>
        </p:nvCxnSpPr>
        <p:spPr bwMode="auto">
          <a:xfrm>
            <a:off x="2591594" y="3857172"/>
            <a:ext cx="685006" cy="1588"/>
          </a:xfrm>
          <a:prstGeom prst="straightConnector1">
            <a:avLst/>
          </a:prstGeom>
          <a:solidFill>
            <a:schemeClr val="accent1"/>
          </a:solidFill>
          <a:ln w="47625" cap="flat" cmpd="sng" algn="ctr">
            <a:solidFill>
              <a:srgbClr val="006600"/>
            </a:solidFill>
            <a:prstDash val="solid"/>
            <a:round/>
            <a:headEnd type="none" w="med" len="med"/>
            <a:tailEnd type="stealth" w="lg" len="lg"/>
          </a:ln>
          <a:effectLst/>
        </p:spPr>
      </p:cxnSp>
      <p:sp>
        <p:nvSpPr>
          <p:cNvPr id="14" name="TextBox 13"/>
          <p:cNvSpPr txBox="1"/>
          <p:nvPr/>
        </p:nvSpPr>
        <p:spPr>
          <a:xfrm>
            <a:off x="2667000" y="3319307"/>
            <a:ext cx="627095" cy="461665"/>
          </a:xfrm>
          <a:prstGeom prst="rect">
            <a:avLst/>
          </a:prstGeom>
          <a:noFill/>
        </p:spPr>
        <p:txBody>
          <a:bodyPr wrap="none" rtlCol="0">
            <a:spAutoFit/>
          </a:bodyPr>
          <a:lstStyle/>
          <a:p>
            <a:r>
              <a:rPr lang="en-US" sz="2400" i="1" dirty="0" err="1" smtClean="0">
                <a:solidFill>
                  <a:srgbClr val="006600"/>
                </a:solidFill>
                <a:latin typeface="Symbol" pitchFamily="18" charset="2"/>
              </a:rPr>
              <a:t>d</a:t>
            </a:r>
            <a:r>
              <a:rPr lang="en-US" sz="2400" i="1" dirty="0" err="1" smtClean="0">
                <a:solidFill>
                  <a:srgbClr val="006600"/>
                </a:solidFill>
              </a:rPr>
              <a:t>W</a:t>
            </a:r>
            <a:endParaRPr lang="en-US" sz="2400" i="1" dirty="0">
              <a:solidFill>
                <a:srgbClr val="006600"/>
              </a:solidFill>
            </a:endParaRPr>
          </a:p>
        </p:txBody>
      </p:sp>
      <p:sp>
        <p:nvSpPr>
          <p:cNvPr id="15" name="TextBox 14"/>
          <p:cNvSpPr txBox="1"/>
          <p:nvPr/>
        </p:nvSpPr>
        <p:spPr>
          <a:xfrm>
            <a:off x="579120" y="4695372"/>
            <a:ext cx="3687548" cy="461665"/>
          </a:xfrm>
          <a:prstGeom prst="rect">
            <a:avLst/>
          </a:prstGeom>
          <a:noFill/>
        </p:spPr>
        <p:txBody>
          <a:bodyPr wrap="none" rtlCol="0">
            <a:spAutoFit/>
          </a:bodyPr>
          <a:lstStyle/>
          <a:p>
            <a:r>
              <a:rPr lang="en-US" sz="2400" dirty="0" smtClean="0"/>
              <a:t>State A </a:t>
            </a:r>
            <a:r>
              <a:rPr lang="en-US" sz="2400" dirty="0" smtClean="0">
                <a:latin typeface="Times New Roman"/>
                <a:cs typeface="Times New Roman"/>
              </a:rPr>
              <a:t>→ …</a:t>
            </a:r>
            <a:r>
              <a:rPr lang="en-US" sz="2400" dirty="0" smtClean="0"/>
              <a:t> </a:t>
            </a:r>
            <a:r>
              <a:rPr lang="en-US" sz="2400" dirty="0" smtClean="0">
                <a:latin typeface="Times New Roman"/>
                <a:cs typeface="Times New Roman"/>
              </a:rPr>
              <a:t>→</a:t>
            </a:r>
            <a:r>
              <a:rPr lang="en-US" sz="2400" dirty="0" smtClean="0"/>
              <a:t> A: </a:t>
            </a:r>
            <a:r>
              <a:rPr lang="en-US" sz="2400" i="1" dirty="0" err="1" smtClean="0"/>
              <a:t>dU</a:t>
            </a:r>
            <a:r>
              <a:rPr lang="en-US" sz="2400" i="1" dirty="0" smtClean="0"/>
              <a:t> = 0</a:t>
            </a:r>
            <a:endParaRPr lang="en-US" sz="2400" i="1" dirty="0"/>
          </a:p>
        </p:txBody>
      </p:sp>
      <p:sp>
        <p:nvSpPr>
          <p:cNvPr id="16" name="Rectangle 15"/>
          <p:cNvSpPr/>
          <p:nvPr/>
        </p:nvSpPr>
        <p:spPr bwMode="auto">
          <a:xfrm>
            <a:off x="961572" y="1676400"/>
            <a:ext cx="1752600" cy="736471"/>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Heat reservoir at </a:t>
            </a:r>
            <a:r>
              <a:rPr kumimoji="0" lang="en-US" sz="2000" b="0" i="1" u="none" strike="noStrike" cap="none" normalizeH="0" baseline="0" dirty="0" smtClean="0">
                <a:ln>
                  <a:noFill/>
                </a:ln>
                <a:solidFill>
                  <a:schemeClr val="tx1"/>
                </a:solidFill>
                <a:effectLst/>
                <a:latin typeface="Arial" charset="0"/>
              </a:rPr>
              <a:t>T</a:t>
            </a:r>
          </a:p>
        </p:txBody>
      </p:sp>
      <p:sp>
        <p:nvSpPr>
          <p:cNvPr id="17" name="Rounded Rectangle 16"/>
          <p:cNvSpPr/>
          <p:nvPr/>
        </p:nvSpPr>
        <p:spPr bwMode="auto">
          <a:xfrm>
            <a:off x="685800" y="5304972"/>
            <a:ext cx="2971800" cy="11430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Arial" charset="0"/>
              </a:rPr>
              <a:t>The system has</a:t>
            </a:r>
            <a:r>
              <a:rPr kumimoji="0" lang="en-US" sz="2000" b="0" i="0" u="none" strike="noStrike" cap="none" normalizeH="0" dirty="0" smtClean="0">
                <a:ln>
                  <a:noFill/>
                </a:ln>
                <a:solidFill>
                  <a:srgbClr val="FFFF00"/>
                </a:solidFill>
                <a:effectLst/>
                <a:latin typeface="Arial" charset="0"/>
              </a:rPr>
              <a:t> to restore its initial state for sustainable output</a:t>
            </a:r>
            <a:endParaRPr kumimoji="0" lang="en-US" sz="2000" b="0" i="0" u="none" strike="noStrike" cap="none" normalizeH="0" baseline="0" dirty="0" smtClean="0">
              <a:ln>
                <a:noFill/>
              </a:ln>
              <a:solidFill>
                <a:srgbClr val="FFFF00"/>
              </a:solidFill>
              <a:effectLst/>
              <a:latin typeface="Arial" charset="0"/>
            </a:endParaRPr>
          </a:p>
        </p:txBody>
      </p:sp>
      <p:graphicFrame>
        <p:nvGraphicFramePr>
          <p:cNvPr id="65538" name="Object 2"/>
          <p:cNvGraphicFramePr>
            <a:graphicFrameLocks noChangeAspect="1"/>
          </p:cNvGraphicFramePr>
          <p:nvPr/>
        </p:nvGraphicFramePr>
        <p:xfrm>
          <a:off x="4659765" y="2267856"/>
          <a:ext cx="3525838" cy="555625"/>
        </p:xfrm>
        <a:graphic>
          <a:graphicData uri="http://schemas.openxmlformats.org/presentationml/2006/ole">
            <p:oleObj spid="_x0000_s65538" name="Equation" r:id="rId4" imgW="1523880" imgH="241200" progId="Equation.DSMT4">
              <p:embed/>
            </p:oleObj>
          </a:graphicData>
        </a:graphic>
      </p:graphicFrame>
      <p:graphicFrame>
        <p:nvGraphicFramePr>
          <p:cNvPr id="65539" name="Object 3"/>
          <p:cNvGraphicFramePr>
            <a:graphicFrameLocks noChangeAspect="1"/>
          </p:cNvGraphicFramePr>
          <p:nvPr/>
        </p:nvGraphicFramePr>
        <p:xfrm>
          <a:off x="4680403" y="1415142"/>
          <a:ext cx="2497138" cy="642937"/>
        </p:xfrm>
        <a:graphic>
          <a:graphicData uri="http://schemas.openxmlformats.org/presentationml/2006/ole">
            <p:oleObj spid="_x0000_s65539" name="Equation" r:id="rId5" imgW="1079280" imgH="279360" progId="Equation.DSMT4">
              <p:embed/>
            </p:oleObj>
          </a:graphicData>
        </a:graphic>
      </p:graphicFrame>
      <p:graphicFrame>
        <p:nvGraphicFramePr>
          <p:cNvPr id="65540" name="Object 4"/>
          <p:cNvGraphicFramePr>
            <a:graphicFrameLocks noChangeAspect="1"/>
          </p:cNvGraphicFramePr>
          <p:nvPr/>
        </p:nvGraphicFramePr>
        <p:xfrm>
          <a:off x="4651375" y="3653517"/>
          <a:ext cx="4035425" cy="874713"/>
        </p:xfrm>
        <a:graphic>
          <a:graphicData uri="http://schemas.openxmlformats.org/presentationml/2006/ole">
            <p:oleObj spid="_x0000_s65540" name="Equation" r:id="rId6" imgW="1815840" imgH="393480" progId="Equation.DSMT4">
              <p:embed/>
            </p:oleObj>
          </a:graphicData>
        </a:graphic>
      </p:graphicFrame>
      <p:graphicFrame>
        <p:nvGraphicFramePr>
          <p:cNvPr id="65541" name="Object 5"/>
          <p:cNvGraphicFramePr>
            <a:graphicFrameLocks noChangeAspect="1"/>
          </p:cNvGraphicFramePr>
          <p:nvPr/>
        </p:nvGraphicFramePr>
        <p:xfrm>
          <a:off x="4651375" y="2982005"/>
          <a:ext cx="2320925" cy="642937"/>
        </p:xfrm>
        <a:graphic>
          <a:graphicData uri="http://schemas.openxmlformats.org/presentationml/2006/ole">
            <p:oleObj spid="_x0000_s65541" name="Equation" r:id="rId7" imgW="1002960" imgH="279360" progId="Equation.DSMT4">
              <p:embed/>
            </p:oleObj>
          </a:graphicData>
        </a:graphic>
      </p:graphicFrame>
      <p:graphicFrame>
        <p:nvGraphicFramePr>
          <p:cNvPr id="65542" name="Object 6"/>
          <p:cNvGraphicFramePr>
            <a:graphicFrameLocks noChangeAspect="1"/>
          </p:cNvGraphicFramePr>
          <p:nvPr/>
        </p:nvGraphicFramePr>
        <p:xfrm>
          <a:off x="4691742" y="768350"/>
          <a:ext cx="1233488" cy="468312"/>
        </p:xfrm>
        <a:graphic>
          <a:graphicData uri="http://schemas.openxmlformats.org/presentationml/2006/ole">
            <p:oleObj spid="_x0000_s65542" name="Equation" r:id="rId8" imgW="533160" imgH="203040" progId="Equation.DSMT4">
              <p:embed/>
            </p:oleObj>
          </a:graphicData>
        </a:graphic>
      </p:graphicFrame>
      <p:graphicFrame>
        <p:nvGraphicFramePr>
          <p:cNvPr id="65543" name="Object 7"/>
          <p:cNvGraphicFramePr>
            <a:graphicFrameLocks noChangeAspect="1"/>
          </p:cNvGraphicFramePr>
          <p:nvPr/>
        </p:nvGraphicFramePr>
        <p:xfrm>
          <a:off x="5910942" y="762000"/>
          <a:ext cx="1085850" cy="468312"/>
        </p:xfrm>
        <a:graphic>
          <a:graphicData uri="http://schemas.openxmlformats.org/presentationml/2006/ole">
            <p:oleObj spid="_x0000_s65543" name="Equation" r:id="rId9" imgW="469800" imgH="203040" progId="Equation.DSMT4">
              <p:embed/>
            </p:oleObj>
          </a:graphicData>
        </a:graphic>
      </p:graphicFrame>
      <p:sp>
        <p:nvSpPr>
          <p:cNvPr id="24" name="Content Placeholder 2"/>
          <p:cNvSpPr>
            <a:spLocks noGrp="1"/>
          </p:cNvSpPr>
          <p:nvPr>
            <p:ph idx="1"/>
          </p:nvPr>
        </p:nvSpPr>
        <p:spPr>
          <a:xfrm>
            <a:off x="4572000" y="4709886"/>
            <a:ext cx="4114800" cy="1828800"/>
          </a:xfrm>
        </p:spPr>
        <p:txBody>
          <a:bodyPr/>
          <a:lstStyle/>
          <a:p>
            <a:pPr marL="290513" indent="-290513"/>
            <a:r>
              <a:rPr lang="en-US" sz="2200" dirty="0" smtClean="0"/>
              <a:t>Kelvin’s formulation of the 2</a:t>
            </a:r>
            <a:r>
              <a:rPr lang="en-US" sz="2200" baseline="30000" dirty="0" smtClean="0"/>
              <a:t>nd</a:t>
            </a:r>
            <a:r>
              <a:rPr lang="en-US" sz="2200" dirty="0" smtClean="0"/>
              <a:t> law of TD: it is impossible to construct a perfect heat engine which converts heat to work with 100% efficiency</a:t>
            </a:r>
            <a:endParaRPr lang="en-US"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066800"/>
          </a:xfrm>
        </p:spPr>
        <p:txBody>
          <a:bodyPr/>
          <a:lstStyle/>
          <a:p>
            <a:r>
              <a:rPr lang="en-US" sz="3600" dirty="0" smtClean="0"/>
              <a:t>Heat engine (cont’d)</a:t>
            </a:r>
            <a:endParaRPr lang="en-US" sz="3600" dirty="0"/>
          </a:p>
        </p:txBody>
      </p:sp>
      <p:sp>
        <p:nvSpPr>
          <p:cNvPr id="10" name="Oval 9"/>
          <p:cNvSpPr/>
          <p:nvPr/>
        </p:nvSpPr>
        <p:spPr bwMode="auto">
          <a:xfrm>
            <a:off x="1066800" y="2920873"/>
            <a:ext cx="1524000" cy="14478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System</a:t>
            </a:r>
          </a:p>
        </p:txBody>
      </p:sp>
      <p:cxnSp>
        <p:nvCxnSpPr>
          <p:cNvPr id="11" name="Straight Arrow Connector 10"/>
          <p:cNvCxnSpPr/>
          <p:nvPr/>
        </p:nvCxnSpPr>
        <p:spPr bwMode="auto">
          <a:xfrm rot="5400000">
            <a:off x="1576614" y="2668687"/>
            <a:ext cx="504372" cy="1588"/>
          </a:xfrm>
          <a:prstGeom prst="straightConnector1">
            <a:avLst/>
          </a:prstGeom>
          <a:solidFill>
            <a:schemeClr val="accent1"/>
          </a:solidFill>
          <a:ln w="47625" cap="flat" cmpd="sng" algn="ctr">
            <a:solidFill>
              <a:srgbClr val="FF0000"/>
            </a:solidFill>
            <a:prstDash val="solid"/>
            <a:round/>
            <a:headEnd type="none" w="med" len="med"/>
            <a:tailEnd type="stealth" w="lg" len="lg"/>
          </a:ln>
          <a:effectLst/>
        </p:spPr>
      </p:cxnSp>
      <p:sp>
        <p:nvSpPr>
          <p:cNvPr id="12" name="TextBox 11"/>
          <p:cNvSpPr txBox="1"/>
          <p:nvPr/>
        </p:nvSpPr>
        <p:spPr>
          <a:xfrm>
            <a:off x="1875972" y="2446255"/>
            <a:ext cx="604653" cy="400110"/>
          </a:xfrm>
          <a:prstGeom prst="rect">
            <a:avLst/>
          </a:prstGeom>
          <a:noFill/>
        </p:spPr>
        <p:txBody>
          <a:bodyPr wrap="none" rtlCol="0">
            <a:spAutoFit/>
          </a:bodyPr>
          <a:lstStyle/>
          <a:p>
            <a:r>
              <a:rPr lang="en-US" sz="2000" i="1" dirty="0" smtClean="0">
                <a:solidFill>
                  <a:srgbClr val="FF0000"/>
                </a:solidFill>
                <a:latin typeface="Symbol" pitchFamily="18" charset="2"/>
              </a:rPr>
              <a:t>d</a:t>
            </a:r>
            <a:r>
              <a:rPr lang="en-US" sz="2000" i="1" dirty="0" smtClean="0">
                <a:solidFill>
                  <a:srgbClr val="FF0000"/>
                </a:solidFill>
              </a:rPr>
              <a:t>Q</a:t>
            </a:r>
            <a:r>
              <a:rPr lang="en-US" sz="2000" i="1" baseline="-25000" dirty="0" smtClean="0">
                <a:solidFill>
                  <a:srgbClr val="FF0000"/>
                </a:solidFill>
              </a:rPr>
              <a:t>1</a:t>
            </a:r>
            <a:endParaRPr lang="en-US" sz="2000" i="1" dirty="0">
              <a:solidFill>
                <a:srgbClr val="FF0000"/>
              </a:solidFill>
            </a:endParaRPr>
          </a:p>
        </p:txBody>
      </p:sp>
      <p:cxnSp>
        <p:nvCxnSpPr>
          <p:cNvPr id="13" name="Straight Arrow Connector 12"/>
          <p:cNvCxnSpPr/>
          <p:nvPr/>
        </p:nvCxnSpPr>
        <p:spPr bwMode="auto">
          <a:xfrm>
            <a:off x="2591594" y="3682873"/>
            <a:ext cx="685006" cy="1588"/>
          </a:xfrm>
          <a:prstGeom prst="straightConnector1">
            <a:avLst/>
          </a:prstGeom>
          <a:solidFill>
            <a:schemeClr val="accent1"/>
          </a:solidFill>
          <a:ln w="47625" cap="flat" cmpd="sng" algn="ctr">
            <a:solidFill>
              <a:srgbClr val="006600"/>
            </a:solidFill>
            <a:prstDash val="solid"/>
            <a:round/>
            <a:headEnd type="none" w="med" len="med"/>
            <a:tailEnd type="stealth" w="lg" len="lg"/>
          </a:ln>
          <a:effectLst/>
        </p:spPr>
      </p:cxnSp>
      <p:sp>
        <p:nvSpPr>
          <p:cNvPr id="14" name="TextBox 13"/>
          <p:cNvSpPr txBox="1"/>
          <p:nvPr/>
        </p:nvSpPr>
        <p:spPr>
          <a:xfrm>
            <a:off x="2667000" y="3181290"/>
            <a:ext cx="553357" cy="400110"/>
          </a:xfrm>
          <a:prstGeom prst="rect">
            <a:avLst/>
          </a:prstGeom>
          <a:noFill/>
        </p:spPr>
        <p:txBody>
          <a:bodyPr wrap="none" rtlCol="0">
            <a:spAutoFit/>
          </a:bodyPr>
          <a:lstStyle/>
          <a:p>
            <a:r>
              <a:rPr lang="en-US" sz="2000" i="1" dirty="0" err="1" smtClean="0">
                <a:solidFill>
                  <a:srgbClr val="006600"/>
                </a:solidFill>
                <a:latin typeface="Symbol" pitchFamily="18" charset="2"/>
              </a:rPr>
              <a:t>d</a:t>
            </a:r>
            <a:r>
              <a:rPr lang="en-US" sz="2000" i="1" dirty="0" err="1" smtClean="0">
                <a:solidFill>
                  <a:srgbClr val="006600"/>
                </a:solidFill>
              </a:rPr>
              <a:t>W</a:t>
            </a:r>
            <a:endParaRPr lang="en-US" sz="2000" i="1" dirty="0">
              <a:solidFill>
                <a:srgbClr val="006600"/>
              </a:solidFill>
            </a:endParaRPr>
          </a:p>
        </p:txBody>
      </p:sp>
      <p:sp>
        <p:nvSpPr>
          <p:cNvPr id="15" name="TextBox 14"/>
          <p:cNvSpPr txBox="1"/>
          <p:nvPr/>
        </p:nvSpPr>
        <p:spPr>
          <a:xfrm>
            <a:off x="708702" y="5867400"/>
            <a:ext cx="3101298" cy="400110"/>
          </a:xfrm>
          <a:prstGeom prst="rect">
            <a:avLst/>
          </a:prstGeom>
          <a:noFill/>
        </p:spPr>
        <p:txBody>
          <a:bodyPr wrap="none" rtlCol="0">
            <a:spAutoFit/>
          </a:bodyPr>
          <a:lstStyle/>
          <a:p>
            <a:r>
              <a:rPr lang="en-US" sz="2000" dirty="0" smtClean="0"/>
              <a:t>State A </a:t>
            </a:r>
            <a:r>
              <a:rPr lang="en-US" sz="2000" dirty="0" smtClean="0">
                <a:latin typeface="Times New Roman"/>
                <a:cs typeface="Times New Roman"/>
              </a:rPr>
              <a:t>→ …</a:t>
            </a:r>
            <a:r>
              <a:rPr lang="en-US" sz="2000" dirty="0" smtClean="0"/>
              <a:t> </a:t>
            </a:r>
            <a:r>
              <a:rPr lang="en-US" sz="2000" dirty="0" smtClean="0">
                <a:latin typeface="Times New Roman"/>
                <a:cs typeface="Times New Roman"/>
              </a:rPr>
              <a:t>→</a:t>
            </a:r>
            <a:r>
              <a:rPr lang="en-US" sz="2000" dirty="0" smtClean="0"/>
              <a:t> A: </a:t>
            </a:r>
            <a:r>
              <a:rPr lang="en-US" sz="2000" i="1" dirty="0" err="1" smtClean="0"/>
              <a:t>dU</a:t>
            </a:r>
            <a:r>
              <a:rPr lang="en-US" sz="2000" i="1" dirty="0" smtClean="0"/>
              <a:t> = 0</a:t>
            </a:r>
            <a:endParaRPr lang="en-US" sz="2000" i="1" dirty="0"/>
          </a:p>
        </p:txBody>
      </p:sp>
      <p:sp>
        <p:nvSpPr>
          <p:cNvPr id="16" name="Rectangle 15"/>
          <p:cNvSpPr/>
          <p:nvPr/>
        </p:nvSpPr>
        <p:spPr bwMode="auto">
          <a:xfrm>
            <a:off x="918030" y="1690914"/>
            <a:ext cx="1857828" cy="736471"/>
          </a:xfrm>
          <a:prstGeom prst="rect">
            <a:avLst/>
          </a:prstGeom>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“Hot” heat reservoir at </a:t>
            </a:r>
            <a:r>
              <a:rPr kumimoji="0" lang="en-US" sz="2000" b="0" i="1" u="none" strike="noStrike" cap="none" normalizeH="0" baseline="0" dirty="0" smtClean="0">
                <a:ln>
                  <a:noFill/>
                </a:ln>
                <a:solidFill>
                  <a:schemeClr val="tx1"/>
                </a:solidFill>
                <a:effectLst/>
                <a:latin typeface="Arial" charset="0"/>
              </a:rPr>
              <a:t>T</a:t>
            </a:r>
            <a:r>
              <a:rPr kumimoji="0" lang="en-US" sz="2000" b="0" i="1" u="none" strike="noStrike" cap="none" normalizeH="0" baseline="-25000" dirty="0" smtClean="0">
                <a:ln>
                  <a:noFill/>
                </a:ln>
                <a:solidFill>
                  <a:schemeClr val="tx1"/>
                </a:solidFill>
                <a:effectLst/>
                <a:latin typeface="Arial" charset="0"/>
              </a:rPr>
              <a:t>1</a:t>
            </a:r>
            <a:endParaRPr kumimoji="0" lang="en-US" sz="2000" b="0" i="1"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914400" y="4902073"/>
            <a:ext cx="1857828" cy="736471"/>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Arial" charset="0"/>
              </a:rPr>
              <a:t>“Cold” h</a:t>
            </a:r>
            <a:r>
              <a:rPr kumimoji="0" lang="en-US" sz="2000" b="0" i="0" u="none" strike="noStrike" cap="none" normalizeH="0" baseline="0" dirty="0" smtClean="0">
                <a:ln>
                  <a:noFill/>
                </a:ln>
                <a:solidFill>
                  <a:schemeClr val="tx1"/>
                </a:solidFill>
                <a:effectLst/>
                <a:latin typeface="Arial" charset="0"/>
              </a:rPr>
              <a:t>eat reservoir at </a:t>
            </a:r>
            <a:r>
              <a:rPr kumimoji="0" lang="en-US" sz="2000" b="0" i="1" u="none" strike="noStrike" cap="none" normalizeH="0" baseline="0" dirty="0" smtClean="0">
                <a:ln>
                  <a:noFill/>
                </a:ln>
                <a:solidFill>
                  <a:schemeClr val="tx1"/>
                </a:solidFill>
                <a:effectLst/>
                <a:latin typeface="Arial" charset="0"/>
              </a:rPr>
              <a:t>T</a:t>
            </a:r>
            <a:r>
              <a:rPr kumimoji="0" lang="en-US" sz="2000" b="0" i="1" u="none" strike="noStrike" cap="none" normalizeH="0" baseline="-25000" dirty="0" smtClean="0">
                <a:ln>
                  <a:noFill/>
                </a:ln>
                <a:solidFill>
                  <a:schemeClr val="tx1"/>
                </a:solidFill>
                <a:effectLst/>
                <a:latin typeface="Arial" charset="0"/>
              </a:rPr>
              <a:t>2</a:t>
            </a:r>
            <a:endParaRPr kumimoji="0" lang="en-US" sz="2000" b="0" i="1" u="none" strike="noStrike" cap="none" normalizeH="0" baseline="0" dirty="0" smtClean="0">
              <a:ln>
                <a:noFill/>
              </a:ln>
              <a:solidFill>
                <a:schemeClr val="tx1"/>
              </a:solidFill>
              <a:effectLst/>
              <a:latin typeface="Arial" charset="0"/>
            </a:endParaRPr>
          </a:p>
        </p:txBody>
      </p:sp>
      <p:cxnSp>
        <p:nvCxnSpPr>
          <p:cNvPr id="23" name="Straight Arrow Connector 22"/>
          <p:cNvCxnSpPr/>
          <p:nvPr/>
        </p:nvCxnSpPr>
        <p:spPr bwMode="auto">
          <a:xfrm rot="5400000">
            <a:off x="1572984" y="4635373"/>
            <a:ext cx="504372" cy="1588"/>
          </a:xfrm>
          <a:prstGeom prst="straightConnector1">
            <a:avLst/>
          </a:prstGeom>
          <a:solidFill>
            <a:schemeClr val="accent1"/>
          </a:solidFill>
          <a:ln w="47625" cap="flat" cmpd="sng" algn="ctr">
            <a:solidFill>
              <a:srgbClr val="FF0000"/>
            </a:solidFill>
            <a:prstDash val="solid"/>
            <a:round/>
            <a:headEnd type="none" w="med" len="med"/>
            <a:tailEnd type="stealth" w="lg" len="lg"/>
          </a:ln>
          <a:effectLst/>
        </p:spPr>
      </p:cxnSp>
      <p:sp>
        <p:nvSpPr>
          <p:cNvPr id="25" name="TextBox 24"/>
          <p:cNvSpPr txBox="1"/>
          <p:nvPr/>
        </p:nvSpPr>
        <p:spPr>
          <a:xfrm>
            <a:off x="1872342" y="4397701"/>
            <a:ext cx="604653" cy="400110"/>
          </a:xfrm>
          <a:prstGeom prst="rect">
            <a:avLst/>
          </a:prstGeom>
          <a:noFill/>
        </p:spPr>
        <p:txBody>
          <a:bodyPr wrap="none" rtlCol="0">
            <a:spAutoFit/>
          </a:bodyPr>
          <a:lstStyle/>
          <a:p>
            <a:r>
              <a:rPr lang="en-US" sz="2000" i="1" dirty="0" smtClean="0">
                <a:solidFill>
                  <a:srgbClr val="FF0000"/>
                </a:solidFill>
                <a:latin typeface="Symbol" pitchFamily="18" charset="2"/>
              </a:rPr>
              <a:t>d</a:t>
            </a:r>
            <a:r>
              <a:rPr lang="en-US" sz="2000" i="1" dirty="0" smtClean="0">
                <a:solidFill>
                  <a:srgbClr val="FF0000"/>
                </a:solidFill>
              </a:rPr>
              <a:t>Q</a:t>
            </a:r>
            <a:r>
              <a:rPr lang="en-US" sz="2000" i="1" baseline="-25000" dirty="0" smtClean="0">
                <a:solidFill>
                  <a:srgbClr val="FF0000"/>
                </a:solidFill>
              </a:rPr>
              <a:t>2</a:t>
            </a:r>
            <a:endParaRPr lang="en-US" sz="2000" i="1" dirty="0">
              <a:solidFill>
                <a:srgbClr val="FF0000"/>
              </a:solidFill>
            </a:endParaRPr>
          </a:p>
        </p:txBody>
      </p:sp>
      <p:graphicFrame>
        <p:nvGraphicFramePr>
          <p:cNvPr id="67595" name="Object 11"/>
          <p:cNvGraphicFramePr>
            <a:graphicFrameLocks noChangeAspect="1"/>
          </p:cNvGraphicFramePr>
          <p:nvPr/>
        </p:nvGraphicFramePr>
        <p:xfrm>
          <a:off x="4587104" y="1582056"/>
          <a:ext cx="1108349" cy="420802"/>
        </p:xfrm>
        <a:graphic>
          <a:graphicData uri="http://schemas.openxmlformats.org/presentationml/2006/ole">
            <p:oleObj spid="_x0000_s67595" name="Equation" r:id="rId4" imgW="533160" imgH="203040" progId="Equation.DSMT4">
              <p:embed/>
            </p:oleObj>
          </a:graphicData>
        </a:graphic>
      </p:graphicFrame>
      <p:graphicFrame>
        <p:nvGraphicFramePr>
          <p:cNvPr id="67596" name="Object 12"/>
          <p:cNvGraphicFramePr>
            <a:graphicFrameLocks noChangeAspect="1"/>
          </p:cNvGraphicFramePr>
          <p:nvPr/>
        </p:nvGraphicFramePr>
        <p:xfrm>
          <a:off x="5715000" y="1533525"/>
          <a:ext cx="1134022" cy="473580"/>
        </p:xfrm>
        <a:graphic>
          <a:graphicData uri="http://schemas.openxmlformats.org/presentationml/2006/ole">
            <p:oleObj spid="_x0000_s67596" name="Equation" r:id="rId5" imgW="545760" imgH="228600" progId="Equation.DSMT4">
              <p:embed/>
            </p:oleObj>
          </a:graphicData>
        </a:graphic>
      </p:graphicFrame>
      <p:graphicFrame>
        <p:nvGraphicFramePr>
          <p:cNvPr id="67597" name="Object 13"/>
          <p:cNvGraphicFramePr>
            <a:graphicFrameLocks noChangeAspect="1"/>
          </p:cNvGraphicFramePr>
          <p:nvPr/>
        </p:nvGraphicFramePr>
        <p:xfrm>
          <a:off x="6873240" y="1524000"/>
          <a:ext cx="1079819" cy="473580"/>
        </p:xfrm>
        <a:graphic>
          <a:graphicData uri="http://schemas.openxmlformats.org/presentationml/2006/ole">
            <p:oleObj spid="_x0000_s67597" name="Equation" r:id="rId6" imgW="520560" imgH="228600" progId="Equation.DSMT4">
              <p:embed/>
            </p:oleObj>
          </a:graphicData>
        </a:graphic>
      </p:graphicFrame>
      <p:graphicFrame>
        <p:nvGraphicFramePr>
          <p:cNvPr id="67598" name="Object 14"/>
          <p:cNvGraphicFramePr>
            <a:graphicFrameLocks noChangeAspect="1"/>
          </p:cNvGraphicFramePr>
          <p:nvPr/>
        </p:nvGraphicFramePr>
        <p:xfrm>
          <a:off x="2895600" y="1835150"/>
          <a:ext cx="968375" cy="527050"/>
        </p:xfrm>
        <a:graphic>
          <a:graphicData uri="http://schemas.openxmlformats.org/presentationml/2006/ole">
            <p:oleObj spid="_x0000_s67598" name="Equation" r:id="rId7" imgW="419040" imgH="228600" progId="Equation.DSMT4">
              <p:embed/>
            </p:oleObj>
          </a:graphicData>
        </a:graphic>
      </p:graphicFrame>
      <p:graphicFrame>
        <p:nvGraphicFramePr>
          <p:cNvPr id="67599" name="Object 15"/>
          <p:cNvGraphicFramePr>
            <a:graphicFrameLocks noChangeAspect="1"/>
          </p:cNvGraphicFramePr>
          <p:nvPr/>
        </p:nvGraphicFramePr>
        <p:xfrm>
          <a:off x="4480561" y="2087879"/>
          <a:ext cx="2392614" cy="511610"/>
        </p:xfrm>
        <a:graphic>
          <a:graphicData uri="http://schemas.openxmlformats.org/presentationml/2006/ole">
            <p:oleObj spid="_x0000_s67599" name="Equation" r:id="rId8" imgW="1180800" imgH="253800" progId="Equation.DSMT4">
              <p:embed/>
            </p:oleObj>
          </a:graphicData>
        </a:graphic>
      </p:graphicFrame>
      <p:graphicFrame>
        <p:nvGraphicFramePr>
          <p:cNvPr id="67600" name="Object 16"/>
          <p:cNvGraphicFramePr>
            <a:graphicFrameLocks noChangeAspect="1"/>
          </p:cNvGraphicFramePr>
          <p:nvPr/>
        </p:nvGraphicFramePr>
        <p:xfrm>
          <a:off x="4586289" y="2666999"/>
          <a:ext cx="3657737" cy="889758"/>
        </p:xfrm>
        <a:graphic>
          <a:graphicData uri="http://schemas.openxmlformats.org/presentationml/2006/ole">
            <p:oleObj spid="_x0000_s67600" name="Equation" r:id="rId9" imgW="1879560" imgH="457200" progId="Equation.DSMT4">
              <p:embed/>
            </p:oleObj>
          </a:graphicData>
        </a:graphic>
      </p:graphicFrame>
      <p:graphicFrame>
        <p:nvGraphicFramePr>
          <p:cNvPr id="67601" name="Object 17"/>
          <p:cNvGraphicFramePr>
            <a:graphicFrameLocks noChangeAspect="1"/>
          </p:cNvGraphicFramePr>
          <p:nvPr/>
        </p:nvGraphicFramePr>
        <p:xfrm>
          <a:off x="4465321" y="3505199"/>
          <a:ext cx="1853199" cy="841099"/>
        </p:xfrm>
        <a:graphic>
          <a:graphicData uri="http://schemas.openxmlformats.org/presentationml/2006/ole">
            <p:oleObj spid="_x0000_s67601" name="Equation" r:id="rId10" imgW="952200" imgH="431640" progId="Equation.DSMT4">
              <p:embed/>
            </p:oleObj>
          </a:graphicData>
        </a:graphic>
      </p:graphicFrame>
      <p:graphicFrame>
        <p:nvGraphicFramePr>
          <p:cNvPr id="67602" name="Object 18"/>
          <p:cNvGraphicFramePr>
            <a:graphicFrameLocks noChangeAspect="1"/>
          </p:cNvGraphicFramePr>
          <p:nvPr/>
        </p:nvGraphicFramePr>
        <p:xfrm>
          <a:off x="4478972" y="4340499"/>
          <a:ext cx="2470468" cy="841100"/>
        </p:xfrm>
        <a:graphic>
          <a:graphicData uri="http://schemas.openxmlformats.org/presentationml/2006/ole">
            <p:oleObj spid="_x0000_s67602" name="Equation" r:id="rId11" imgW="1269720" imgH="431640" progId="Equation.DSMT4">
              <p:embed/>
            </p:oleObj>
          </a:graphicData>
        </a:graphic>
      </p:graphicFrame>
      <p:graphicFrame>
        <p:nvGraphicFramePr>
          <p:cNvPr id="67603" name="Object 19"/>
          <p:cNvGraphicFramePr>
            <a:graphicFrameLocks noChangeAspect="1"/>
          </p:cNvGraphicFramePr>
          <p:nvPr/>
        </p:nvGraphicFramePr>
        <p:xfrm>
          <a:off x="6019800" y="5191125"/>
          <a:ext cx="2100263" cy="915988"/>
        </p:xfrm>
        <a:graphic>
          <a:graphicData uri="http://schemas.openxmlformats.org/presentationml/2006/ole">
            <p:oleObj spid="_x0000_s67603" name="Equation" r:id="rId12" imgW="1079280" imgH="469800" progId="Equation.DSMT4">
              <p:embed/>
            </p:oleObj>
          </a:graphicData>
        </a:graphic>
      </p:graphicFrame>
      <p:sp>
        <p:nvSpPr>
          <p:cNvPr id="22" name="TextBox 21"/>
          <p:cNvSpPr txBox="1"/>
          <p:nvPr/>
        </p:nvSpPr>
        <p:spPr>
          <a:xfrm>
            <a:off x="4434840" y="5242560"/>
            <a:ext cx="1524000" cy="830997"/>
          </a:xfrm>
          <a:prstGeom prst="rect">
            <a:avLst/>
          </a:prstGeom>
          <a:noFill/>
        </p:spPr>
        <p:txBody>
          <a:bodyPr wrap="square" rtlCol="0">
            <a:spAutoFit/>
          </a:bodyPr>
          <a:lstStyle/>
          <a:p>
            <a:pPr algn="ctr"/>
            <a:r>
              <a:rPr lang="en-US" sz="2400" dirty="0" smtClean="0"/>
              <a:t>Engine efficiency</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Carnot cycle</a:t>
            </a:r>
            <a:endParaRPr lang="en-US" dirty="0"/>
          </a:p>
        </p:txBody>
      </p:sp>
      <p:sp>
        <p:nvSpPr>
          <p:cNvPr id="3" name="Content Placeholder 2"/>
          <p:cNvSpPr>
            <a:spLocks noGrp="1"/>
          </p:cNvSpPr>
          <p:nvPr>
            <p:ph idx="1"/>
          </p:nvPr>
        </p:nvSpPr>
        <p:spPr>
          <a:xfrm>
            <a:off x="381000" y="4648200"/>
            <a:ext cx="8534400" cy="1676400"/>
          </a:xfrm>
        </p:spPr>
        <p:txBody>
          <a:bodyPr/>
          <a:lstStyle/>
          <a:p>
            <a:r>
              <a:rPr lang="en-US" sz="2200" dirty="0" smtClean="0"/>
              <a:t>A to B (isothermal expansion): </a:t>
            </a:r>
            <a:r>
              <a:rPr lang="en-US" sz="2200" i="1" dirty="0" err="1" smtClean="0"/>
              <a:t>dT</a:t>
            </a:r>
            <a:r>
              <a:rPr lang="en-US" sz="2200" i="1" dirty="0" smtClean="0"/>
              <a:t> = 0</a:t>
            </a:r>
            <a:r>
              <a:rPr lang="en-US" sz="2200" dirty="0" smtClean="0"/>
              <a:t>, </a:t>
            </a:r>
            <a:r>
              <a:rPr lang="en-US" sz="2200" i="1" dirty="0" err="1" smtClean="0">
                <a:latin typeface="Symbol" pitchFamily="18" charset="2"/>
              </a:rPr>
              <a:t>d</a:t>
            </a:r>
            <a:r>
              <a:rPr lang="en-US" sz="2200" i="1" dirty="0" err="1" smtClean="0"/>
              <a:t>Q</a:t>
            </a:r>
            <a:r>
              <a:rPr lang="en-US" sz="2200" i="1" dirty="0" smtClean="0"/>
              <a:t> &gt; 0</a:t>
            </a:r>
            <a:r>
              <a:rPr lang="en-US" sz="2200" dirty="0" smtClean="0"/>
              <a:t>, </a:t>
            </a:r>
            <a:r>
              <a:rPr lang="en-US" sz="2200" i="1" dirty="0" err="1" smtClean="0"/>
              <a:t>dS</a:t>
            </a:r>
            <a:r>
              <a:rPr lang="en-US" sz="2200" i="1" dirty="0" smtClean="0"/>
              <a:t> &gt; 0</a:t>
            </a:r>
            <a:r>
              <a:rPr lang="en-US" sz="2200" dirty="0" smtClean="0"/>
              <a:t>,</a:t>
            </a:r>
            <a:r>
              <a:rPr lang="en-US" sz="2200" i="1" dirty="0" smtClean="0">
                <a:latin typeface="Symbol" pitchFamily="18" charset="2"/>
              </a:rPr>
              <a:t> </a:t>
            </a:r>
            <a:r>
              <a:rPr lang="en-US" sz="2200" i="1" dirty="0" err="1" smtClean="0">
                <a:latin typeface="Symbol" pitchFamily="18" charset="2"/>
              </a:rPr>
              <a:t>d</a:t>
            </a:r>
            <a:r>
              <a:rPr lang="en-US" sz="2200" i="1" dirty="0" err="1" smtClean="0"/>
              <a:t>W</a:t>
            </a:r>
            <a:r>
              <a:rPr lang="en-US" sz="2200" i="1" dirty="0" smtClean="0"/>
              <a:t> &lt; 0</a:t>
            </a:r>
            <a:r>
              <a:rPr lang="en-US" sz="2200" dirty="0" smtClean="0"/>
              <a:t> </a:t>
            </a:r>
          </a:p>
          <a:p>
            <a:r>
              <a:rPr lang="en-US" sz="2200" dirty="0" smtClean="0"/>
              <a:t>B to C (adiabatic expansion): </a:t>
            </a:r>
            <a:r>
              <a:rPr lang="en-US" sz="2200" i="1" dirty="0" err="1" smtClean="0"/>
              <a:t>dT</a:t>
            </a:r>
            <a:r>
              <a:rPr lang="en-US" sz="2200" i="1" dirty="0" smtClean="0"/>
              <a:t> &lt; 0</a:t>
            </a:r>
            <a:r>
              <a:rPr lang="en-US" sz="2200" dirty="0" smtClean="0"/>
              <a:t>, </a:t>
            </a:r>
            <a:r>
              <a:rPr lang="en-US" sz="2200" i="1" dirty="0" err="1" smtClean="0">
                <a:latin typeface="Symbol" pitchFamily="18" charset="2"/>
              </a:rPr>
              <a:t>d</a:t>
            </a:r>
            <a:r>
              <a:rPr lang="en-US" sz="2200" i="1" dirty="0" err="1" smtClean="0"/>
              <a:t>Q</a:t>
            </a:r>
            <a:r>
              <a:rPr lang="en-US" sz="2200" i="1" dirty="0" smtClean="0"/>
              <a:t> = 0</a:t>
            </a:r>
            <a:r>
              <a:rPr lang="en-US" sz="2200" dirty="0" smtClean="0"/>
              <a:t>, </a:t>
            </a:r>
            <a:r>
              <a:rPr lang="en-US" sz="2200" i="1" dirty="0" err="1" smtClean="0"/>
              <a:t>dS</a:t>
            </a:r>
            <a:r>
              <a:rPr lang="en-US" sz="2200" i="1" dirty="0" smtClean="0"/>
              <a:t> = 0</a:t>
            </a:r>
            <a:r>
              <a:rPr lang="en-US" sz="2200" dirty="0" smtClean="0"/>
              <a:t>,</a:t>
            </a:r>
            <a:r>
              <a:rPr lang="en-US" sz="2200" i="1" dirty="0" smtClean="0">
                <a:latin typeface="Symbol" pitchFamily="18" charset="2"/>
              </a:rPr>
              <a:t> </a:t>
            </a:r>
            <a:r>
              <a:rPr lang="en-US" sz="2200" i="1" dirty="0" err="1" smtClean="0">
                <a:latin typeface="Symbol" pitchFamily="18" charset="2"/>
              </a:rPr>
              <a:t>d</a:t>
            </a:r>
            <a:r>
              <a:rPr lang="en-US" sz="2200" i="1" dirty="0" err="1" smtClean="0"/>
              <a:t>W</a:t>
            </a:r>
            <a:r>
              <a:rPr lang="en-US" sz="2200" i="1" dirty="0" smtClean="0"/>
              <a:t> &lt; 0</a:t>
            </a:r>
          </a:p>
          <a:p>
            <a:r>
              <a:rPr lang="en-US" sz="2200" dirty="0" smtClean="0"/>
              <a:t>C to D (isothermal compression): </a:t>
            </a:r>
            <a:r>
              <a:rPr lang="en-US" sz="2200" i="1" dirty="0" err="1" smtClean="0"/>
              <a:t>dT</a:t>
            </a:r>
            <a:r>
              <a:rPr lang="en-US" sz="2200" i="1" dirty="0" smtClean="0"/>
              <a:t> = 0</a:t>
            </a:r>
            <a:r>
              <a:rPr lang="en-US" sz="2200" dirty="0" smtClean="0"/>
              <a:t>, </a:t>
            </a:r>
            <a:r>
              <a:rPr lang="en-US" sz="2200" i="1" dirty="0" err="1" smtClean="0">
                <a:latin typeface="Symbol" pitchFamily="18" charset="2"/>
              </a:rPr>
              <a:t>d</a:t>
            </a:r>
            <a:r>
              <a:rPr lang="en-US" sz="2200" i="1" dirty="0" err="1" smtClean="0"/>
              <a:t>Q</a:t>
            </a:r>
            <a:r>
              <a:rPr lang="en-US" sz="2200" i="1" dirty="0" smtClean="0"/>
              <a:t> &lt; 0</a:t>
            </a:r>
            <a:r>
              <a:rPr lang="en-US" sz="2200" dirty="0" smtClean="0"/>
              <a:t>, </a:t>
            </a:r>
            <a:r>
              <a:rPr lang="en-US" sz="2200" i="1" dirty="0" err="1" smtClean="0"/>
              <a:t>dS</a:t>
            </a:r>
            <a:r>
              <a:rPr lang="en-US" sz="2200" i="1" dirty="0" smtClean="0"/>
              <a:t> &lt; 0</a:t>
            </a:r>
            <a:r>
              <a:rPr lang="en-US" sz="2200" dirty="0" smtClean="0"/>
              <a:t>,</a:t>
            </a:r>
            <a:r>
              <a:rPr lang="en-US" sz="2200" i="1" dirty="0" smtClean="0">
                <a:latin typeface="Symbol" pitchFamily="18" charset="2"/>
              </a:rPr>
              <a:t> </a:t>
            </a:r>
            <a:r>
              <a:rPr lang="en-US" sz="2200" i="1" dirty="0" err="1" smtClean="0">
                <a:latin typeface="Symbol" pitchFamily="18" charset="2"/>
              </a:rPr>
              <a:t>d</a:t>
            </a:r>
            <a:r>
              <a:rPr lang="en-US" sz="2200" i="1" dirty="0" err="1" smtClean="0"/>
              <a:t>W</a:t>
            </a:r>
            <a:r>
              <a:rPr lang="en-US" sz="2200" i="1" dirty="0" smtClean="0"/>
              <a:t> &gt; 0</a:t>
            </a:r>
          </a:p>
          <a:p>
            <a:r>
              <a:rPr lang="en-US" sz="2200" dirty="0" smtClean="0"/>
              <a:t>D to A (adiabatic compression): </a:t>
            </a:r>
            <a:r>
              <a:rPr lang="en-US" sz="2200" i="1" dirty="0" err="1" smtClean="0"/>
              <a:t>dT</a:t>
            </a:r>
            <a:r>
              <a:rPr lang="en-US" sz="2200" i="1" dirty="0" smtClean="0"/>
              <a:t> &gt; 0</a:t>
            </a:r>
            <a:r>
              <a:rPr lang="en-US" sz="2200" dirty="0" smtClean="0"/>
              <a:t>, </a:t>
            </a:r>
            <a:r>
              <a:rPr lang="en-US" sz="2200" i="1" dirty="0" err="1" smtClean="0">
                <a:latin typeface="Symbol" pitchFamily="18" charset="2"/>
              </a:rPr>
              <a:t>d</a:t>
            </a:r>
            <a:r>
              <a:rPr lang="en-US" sz="2200" i="1" dirty="0" err="1" smtClean="0"/>
              <a:t>Q</a:t>
            </a:r>
            <a:r>
              <a:rPr lang="en-US" sz="2200" i="1" dirty="0" smtClean="0"/>
              <a:t> = 0</a:t>
            </a:r>
            <a:r>
              <a:rPr lang="en-US" sz="2200" dirty="0" smtClean="0"/>
              <a:t>, </a:t>
            </a:r>
            <a:r>
              <a:rPr lang="en-US" sz="2200" i="1" dirty="0" err="1" smtClean="0"/>
              <a:t>dS</a:t>
            </a:r>
            <a:r>
              <a:rPr lang="en-US" sz="2200" i="1" dirty="0" smtClean="0"/>
              <a:t> = 0</a:t>
            </a:r>
            <a:r>
              <a:rPr lang="en-US" sz="2200" dirty="0" smtClean="0"/>
              <a:t>,</a:t>
            </a:r>
            <a:r>
              <a:rPr lang="en-US" sz="2200" i="1" dirty="0" smtClean="0">
                <a:latin typeface="Symbol" pitchFamily="18" charset="2"/>
              </a:rPr>
              <a:t> </a:t>
            </a:r>
            <a:r>
              <a:rPr lang="en-US" sz="2200" i="1" dirty="0" err="1" smtClean="0">
                <a:latin typeface="Symbol" pitchFamily="18" charset="2"/>
              </a:rPr>
              <a:t>d</a:t>
            </a:r>
            <a:r>
              <a:rPr lang="en-US" sz="2200" i="1" dirty="0" err="1" smtClean="0"/>
              <a:t>W</a:t>
            </a:r>
            <a:r>
              <a:rPr lang="en-US" sz="2200" i="1" dirty="0" smtClean="0"/>
              <a:t> &gt; 0</a:t>
            </a:r>
            <a:endParaRPr lang="en-US" sz="2200" dirty="0" smtClean="0"/>
          </a:p>
        </p:txBody>
      </p:sp>
      <p:pic>
        <p:nvPicPr>
          <p:cNvPr id="73730" name="Picture 2"/>
          <p:cNvPicPr>
            <a:picLocks noChangeAspect="1" noChangeArrowheads="1"/>
          </p:cNvPicPr>
          <p:nvPr/>
        </p:nvPicPr>
        <p:blipFill>
          <a:blip r:embed="rId3" cstate="print"/>
          <a:srcRect/>
          <a:stretch>
            <a:fillRect/>
          </a:stretch>
        </p:blipFill>
        <p:spPr bwMode="auto">
          <a:xfrm>
            <a:off x="533400" y="1600200"/>
            <a:ext cx="8134673"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Other reversible heat engine cycles</a:t>
            </a:r>
            <a:endParaRPr lang="en-US" dirty="0"/>
          </a:p>
        </p:txBody>
      </p:sp>
      <p:pic>
        <p:nvPicPr>
          <p:cNvPr id="74755" name="Picture 3"/>
          <p:cNvPicPr>
            <a:picLocks noChangeAspect="1" noChangeArrowheads="1"/>
          </p:cNvPicPr>
          <p:nvPr/>
        </p:nvPicPr>
        <p:blipFill>
          <a:blip r:embed="rId2" cstate="print"/>
          <a:srcRect/>
          <a:stretch>
            <a:fillRect/>
          </a:stretch>
        </p:blipFill>
        <p:spPr bwMode="auto">
          <a:xfrm>
            <a:off x="381000" y="1676400"/>
            <a:ext cx="4114800" cy="2979683"/>
          </a:xfrm>
          <a:prstGeom prst="rect">
            <a:avLst/>
          </a:prstGeom>
          <a:noFill/>
          <a:ln w="9525">
            <a:noFill/>
            <a:miter lim="800000"/>
            <a:headEnd/>
            <a:tailEnd/>
          </a:ln>
        </p:spPr>
      </p:pic>
      <p:pic>
        <p:nvPicPr>
          <p:cNvPr id="74756" name="Picture 4"/>
          <p:cNvPicPr>
            <a:picLocks noChangeAspect="1" noChangeArrowheads="1"/>
          </p:cNvPicPr>
          <p:nvPr/>
        </p:nvPicPr>
        <p:blipFill>
          <a:blip r:embed="rId3" cstate="print"/>
          <a:srcRect/>
          <a:stretch>
            <a:fillRect/>
          </a:stretch>
        </p:blipFill>
        <p:spPr bwMode="auto">
          <a:xfrm>
            <a:off x="4784124" y="1859280"/>
            <a:ext cx="3978876" cy="2667000"/>
          </a:xfrm>
          <a:prstGeom prst="rect">
            <a:avLst/>
          </a:prstGeom>
          <a:noFill/>
          <a:ln w="9525">
            <a:noFill/>
            <a:miter lim="800000"/>
            <a:headEnd/>
            <a:tailEnd/>
          </a:ln>
        </p:spPr>
      </p:pic>
      <p:sp>
        <p:nvSpPr>
          <p:cNvPr id="7" name="TextBox 6"/>
          <p:cNvSpPr txBox="1"/>
          <p:nvPr/>
        </p:nvSpPr>
        <p:spPr>
          <a:xfrm>
            <a:off x="1676400" y="4734580"/>
            <a:ext cx="1781257" cy="523220"/>
          </a:xfrm>
          <a:prstGeom prst="rect">
            <a:avLst/>
          </a:prstGeom>
          <a:noFill/>
        </p:spPr>
        <p:txBody>
          <a:bodyPr wrap="none" rtlCol="0">
            <a:spAutoFit/>
          </a:bodyPr>
          <a:lstStyle/>
          <a:p>
            <a:r>
              <a:rPr lang="en-US" sz="2800" dirty="0" smtClean="0"/>
              <a:t>Otto cycle</a:t>
            </a:r>
            <a:endParaRPr lang="en-US" sz="2800" dirty="0"/>
          </a:p>
        </p:txBody>
      </p:sp>
      <p:sp>
        <p:nvSpPr>
          <p:cNvPr id="8" name="TextBox 7"/>
          <p:cNvSpPr txBox="1"/>
          <p:nvPr/>
        </p:nvSpPr>
        <p:spPr>
          <a:xfrm>
            <a:off x="5732201" y="4734580"/>
            <a:ext cx="1963999" cy="523220"/>
          </a:xfrm>
          <a:prstGeom prst="rect">
            <a:avLst/>
          </a:prstGeom>
          <a:noFill/>
        </p:spPr>
        <p:txBody>
          <a:bodyPr wrap="none" rtlCol="0">
            <a:spAutoFit/>
          </a:bodyPr>
          <a:lstStyle/>
          <a:p>
            <a:r>
              <a:rPr lang="en-US" sz="2800" dirty="0" smtClean="0"/>
              <a:t>Joule cycle</a:t>
            </a:r>
            <a:endParaRPr lang="en-US" sz="2800" dirty="0"/>
          </a:p>
        </p:txBody>
      </p:sp>
      <p:sp>
        <p:nvSpPr>
          <p:cNvPr id="9" name="Rounded Rectangle 8"/>
          <p:cNvSpPr/>
          <p:nvPr/>
        </p:nvSpPr>
        <p:spPr bwMode="auto">
          <a:xfrm>
            <a:off x="731520" y="5562600"/>
            <a:ext cx="7696200" cy="7620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00"/>
                </a:solidFill>
                <a:effectLst/>
                <a:latin typeface="Arial" charset="0"/>
              </a:rPr>
              <a:t>All reversible heat engine</a:t>
            </a:r>
            <a:r>
              <a:rPr kumimoji="0" lang="en-US" sz="2200" b="0" i="0" u="none" strike="noStrike" cap="none" normalizeH="0" dirty="0" smtClean="0">
                <a:ln>
                  <a:noFill/>
                </a:ln>
                <a:solidFill>
                  <a:srgbClr val="FFFF00"/>
                </a:solidFill>
                <a:effectLst/>
                <a:latin typeface="Arial" charset="0"/>
              </a:rPr>
              <a:t> cycles have the same efficiency!</a:t>
            </a:r>
            <a:endParaRPr kumimoji="0" lang="en-US" sz="2200" b="0" i="0" u="none" strike="noStrike" cap="none" normalizeH="0" baseline="0" dirty="0" smtClean="0">
              <a:ln>
                <a:noFill/>
              </a:ln>
              <a:solidFill>
                <a:srgbClr val="FFFF00"/>
              </a:solidFill>
              <a:effectLst/>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pump</a:t>
            </a:r>
            <a:endParaRPr lang="en-US" dirty="0"/>
          </a:p>
        </p:txBody>
      </p:sp>
      <p:sp>
        <p:nvSpPr>
          <p:cNvPr id="3" name="Content Placeholder 2"/>
          <p:cNvSpPr>
            <a:spLocks noGrp="1"/>
          </p:cNvSpPr>
          <p:nvPr>
            <p:ph idx="1"/>
          </p:nvPr>
        </p:nvSpPr>
        <p:spPr>
          <a:xfrm>
            <a:off x="4267200" y="1600200"/>
            <a:ext cx="4419600" cy="4572000"/>
          </a:xfrm>
        </p:spPr>
        <p:txBody>
          <a:bodyPr/>
          <a:lstStyle/>
          <a:p>
            <a:r>
              <a:rPr lang="en-US" sz="2400" dirty="0" smtClean="0"/>
              <a:t>Transfers heat from a low temperature reservoir to a high temperature reservoir</a:t>
            </a:r>
          </a:p>
          <a:p>
            <a:r>
              <a:rPr lang="en-US" sz="2400" dirty="0" smtClean="0"/>
              <a:t>Heat pump coefficient of performance:</a:t>
            </a:r>
          </a:p>
          <a:p>
            <a:endParaRPr lang="en-US" sz="2400" dirty="0" smtClean="0"/>
          </a:p>
          <a:p>
            <a:endParaRPr lang="en-US" sz="2400" dirty="0" smtClean="0"/>
          </a:p>
          <a:p>
            <a:endParaRPr lang="en-US" sz="2400" dirty="0" smtClean="0"/>
          </a:p>
          <a:p>
            <a:endParaRPr lang="en-US" sz="2400" dirty="0" smtClean="0"/>
          </a:p>
          <a:p>
            <a:pPr>
              <a:buNone/>
            </a:pPr>
            <a:r>
              <a:rPr lang="en-US" sz="2400" dirty="0" smtClean="0"/>
              <a:t>	Can be greater than unity!</a:t>
            </a:r>
          </a:p>
          <a:p>
            <a:endParaRPr lang="en-US" sz="2400" dirty="0" smtClean="0"/>
          </a:p>
        </p:txBody>
      </p:sp>
      <p:sp>
        <p:nvSpPr>
          <p:cNvPr id="4" name="Oval 3"/>
          <p:cNvSpPr/>
          <p:nvPr/>
        </p:nvSpPr>
        <p:spPr bwMode="auto">
          <a:xfrm>
            <a:off x="815298" y="2982559"/>
            <a:ext cx="1524000" cy="14478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System</a:t>
            </a:r>
          </a:p>
        </p:txBody>
      </p:sp>
      <p:cxnSp>
        <p:nvCxnSpPr>
          <p:cNvPr id="5" name="Straight Arrow Connector 4"/>
          <p:cNvCxnSpPr/>
          <p:nvPr/>
        </p:nvCxnSpPr>
        <p:spPr bwMode="auto">
          <a:xfrm rot="5400000">
            <a:off x="1325112" y="2507638"/>
            <a:ext cx="504372" cy="1588"/>
          </a:xfrm>
          <a:prstGeom prst="straightConnector1">
            <a:avLst/>
          </a:prstGeom>
          <a:solidFill>
            <a:schemeClr val="accent1"/>
          </a:solidFill>
          <a:ln w="47625" cap="flat" cmpd="sng" algn="ctr">
            <a:solidFill>
              <a:srgbClr val="FF0000"/>
            </a:solidFill>
            <a:prstDash val="solid"/>
            <a:round/>
            <a:headEnd type="none" w="med" len="med"/>
            <a:tailEnd type="stealth" w="lg" len="lg"/>
          </a:ln>
          <a:effectLst/>
          <a:scene3d>
            <a:camera prst="orthographicFront">
              <a:rot lat="0" lon="0" rev="10800000"/>
            </a:camera>
            <a:lightRig rig="threePt" dir="t"/>
          </a:scene3d>
        </p:spPr>
      </p:cxnSp>
      <p:sp>
        <p:nvSpPr>
          <p:cNvPr id="6" name="TextBox 5"/>
          <p:cNvSpPr txBox="1"/>
          <p:nvPr/>
        </p:nvSpPr>
        <p:spPr>
          <a:xfrm>
            <a:off x="1624470" y="2507941"/>
            <a:ext cx="604653" cy="400110"/>
          </a:xfrm>
          <a:prstGeom prst="rect">
            <a:avLst/>
          </a:prstGeom>
          <a:noFill/>
        </p:spPr>
        <p:txBody>
          <a:bodyPr wrap="none" rtlCol="0">
            <a:spAutoFit/>
          </a:bodyPr>
          <a:lstStyle/>
          <a:p>
            <a:r>
              <a:rPr lang="en-US" sz="2000" i="1" dirty="0" smtClean="0">
                <a:solidFill>
                  <a:srgbClr val="FF0000"/>
                </a:solidFill>
                <a:latin typeface="Symbol" pitchFamily="18" charset="2"/>
              </a:rPr>
              <a:t>d</a:t>
            </a:r>
            <a:r>
              <a:rPr lang="en-US" sz="2000" i="1" dirty="0" smtClean="0">
                <a:solidFill>
                  <a:srgbClr val="FF0000"/>
                </a:solidFill>
              </a:rPr>
              <a:t>Q</a:t>
            </a:r>
            <a:r>
              <a:rPr lang="en-US" sz="2000" i="1" baseline="-25000" dirty="0" smtClean="0">
                <a:solidFill>
                  <a:srgbClr val="FF0000"/>
                </a:solidFill>
              </a:rPr>
              <a:t>1</a:t>
            </a:r>
            <a:endParaRPr lang="en-US" sz="2000" i="1" dirty="0">
              <a:solidFill>
                <a:srgbClr val="FF0000"/>
              </a:solidFill>
            </a:endParaRPr>
          </a:p>
        </p:txBody>
      </p:sp>
      <p:cxnSp>
        <p:nvCxnSpPr>
          <p:cNvPr id="7" name="Straight Arrow Connector 6"/>
          <p:cNvCxnSpPr/>
          <p:nvPr/>
        </p:nvCxnSpPr>
        <p:spPr bwMode="auto">
          <a:xfrm rot="10800000">
            <a:off x="2332314" y="3714078"/>
            <a:ext cx="708819" cy="0"/>
          </a:xfrm>
          <a:prstGeom prst="straightConnector1">
            <a:avLst/>
          </a:prstGeom>
          <a:solidFill>
            <a:schemeClr val="accent1"/>
          </a:solidFill>
          <a:ln w="47625" cap="flat" cmpd="sng" algn="ctr">
            <a:solidFill>
              <a:srgbClr val="006600"/>
            </a:solidFill>
            <a:prstDash val="solid"/>
            <a:round/>
            <a:headEnd type="none" w="med" len="med"/>
            <a:tailEnd type="stealth" w="lg" len="lg"/>
          </a:ln>
          <a:effectLst/>
        </p:spPr>
      </p:cxnSp>
      <p:sp>
        <p:nvSpPr>
          <p:cNvPr id="8" name="TextBox 7"/>
          <p:cNvSpPr txBox="1"/>
          <p:nvPr/>
        </p:nvSpPr>
        <p:spPr>
          <a:xfrm>
            <a:off x="2415498" y="3242976"/>
            <a:ext cx="553357" cy="400110"/>
          </a:xfrm>
          <a:prstGeom prst="rect">
            <a:avLst/>
          </a:prstGeom>
          <a:noFill/>
        </p:spPr>
        <p:txBody>
          <a:bodyPr wrap="none" rtlCol="0">
            <a:spAutoFit/>
          </a:bodyPr>
          <a:lstStyle/>
          <a:p>
            <a:r>
              <a:rPr lang="en-US" sz="2000" i="1" dirty="0" err="1" smtClean="0">
                <a:solidFill>
                  <a:srgbClr val="006600"/>
                </a:solidFill>
                <a:latin typeface="Symbol" pitchFamily="18" charset="2"/>
              </a:rPr>
              <a:t>d</a:t>
            </a:r>
            <a:r>
              <a:rPr lang="en-US" sz="2000" i="1" dirty="0" err="1" smtClean="0">
                <a:solidFill>
                  <a:srgbClr val="006600"/>
                </a:solidFill>
              </a:rPr>
              <a:t>W</a:t>
            </a:r>
            <a:endParaRPr lang="en-US" sz="2000" i="1" dirty="0">
              <a:solidFill>
                <a:srgbClr val="006600"/>
              </a:solidFill>
            </a:endParaRPr>
          </a:p>
        </p:txBody>
      </p:sp>
      <p:sp>
        <p:nvSpPr>
          <p:cNvPr id="9" name="TextBox 8"/>
          <p:cNvSpPr txBox="1"/>
          <p:nvPr/>
        </p:nvSpPr>
        <p:spPr>
          <a:xfrm>
            <a:off x="457200" y="5929086"/>
            <a:ext cx="3101298" cy="400110"/>
          </a:xfrm>
          <a:prstGeom prst="rect">
            <a:avLst/>
          </a:prstGeom>
          <a:noFill/>
        </p:spPr>
        <p:txBody>
          <a:bodyPr wrap="none" rtlCol="0">
            <a:spAutoFit/>
          </a:bodyPr>
          <a:lstStyle/>
          <a:p>
            <a:r>
              <a:rPr lang="en-US" sz="2000" dirty="0" smtClean="0"/>
              <a:t>State A </a:t>
            </a:r>
            <a:r>
              <a:rPr lang="en-US" sz="2000" dirty="0" smtClean="0">
                <a:latin typeface="Times New Roman"/>
                <a:cs typeface="Times New Roman"/>
              </a:rPr>
              <a:t>→ …</a:t>
            </a:r>
            <a:r>
              <a:rPr lang="en-US" sz="2000" dirty="0" smtClean="0"/>
              <a:t> </a:t>
            </a:r>
            <a:r>
              <a:rPr lang="en-US" sz="2000" dirty="0" smtClean="0">
                <a:latin typeface="Times New Roman"/>
                <a:cs typeface="Times New Roman"/>
              </a:rPr>
              <a:t>→</a:t>
            </a:r>
            <a:r>
              <a:rPr lang="en-US" sz="2000" dirty="0" smtClean="0"/>
              <a:t> A: </a:t>
            </a:r>
            <a:r>
              <a:rPr lang="en-US" sz="2000" i="1" dirty="0" err="1" smtClean="0"/>
              <a:t>dU</a:t>
            </a:r>
            <a:r>
              <a:rPr lang="en-US" sz="2000" i="1" dirty="0" smtClean="0"/>
              <a:t> = 0</a:t>
            </a:r>
            <a:endParaRPr lang="en-US" sz="2000" i="1" dirty="0"/>
          </a:p>
        </p:txBody>
      </p:sp>
      <p:sp>
        <p:nvSpPr>
          <p:cNvPr id="10" name="Rectangle 9"/>
          <p:cNvSpPr/>
          <p:nvPr/>
        </p:nvSpPr>
        <p:spPr bwMode="auto">
          <a:xfrm>
            <a:off x="666528" y="1752600"/>
            <a:ext cx="1857828" cy="736471"/>
          </a:xfrm>
          <a:prstGeom prst="rect">
            <a:avLst/>
          </a:prstGeom>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“Hot” heat reservoir at </a:t>
            </a:r>
            <a:r>
              <a:rPr kumimoji="0" lang="en-US" sz="2000" b="0" i="1" u="none" strike="noStrike" cap="none" normalizeH="0" baseline="0" dirty="0" smtClean="0">
                <a:ln>
                  <a:noFill/>
                </a:ln>
                <a:solidFill>
                  <a:schemeClr val="tx1"/>
                </a:solidFill>
                <a:effectLst/>
                <a:latin typeface="Arial" charset="0"/>
              </a:rPr>
              <a:t>T</a:t>
            </a:r>
            <a:r>
              <a:rPr kumimoji="0" lang="en-US" sz="2000" b="0" i="1" u="none" strike="noStrike" cap="none" normalizeH="0" baseline="-25000" dirty="0" smtClean="0">
                <a:ln>
                  <a:noFill/>
                </a:ln>
                <a:solidFill>
                  <a:schemeClr val="tx1"/>
                </a:solidFill>
                <a:effectLst/>
                <a:latin typeface="Arial" charset="0"/>
              </a:rPr>
              <a:t>1</a:t>
            </a:r>
            <a:endParaRPr kumimoji="0" lang="en-US" sz="2000" b="0" i="1"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662898" y="4963759"/>
            <a:ext cx="1857828" cy="736471"/>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Arial" charset="0"/>
              </a:rPr>
              <a:t>“Cold” h</a:t>
            </a:r>
            <a:r>
              <a:rPr kumimoji="0" lang="en-US" sz="2000" b="0" i="0" u="none" strike="noStrike" cap="none" normalizeH="0" baseline="0" dirty="0" smtClean="0">
                <a:ln>
                  <a:noFill/>
                </a:ln>
                <a:solidFill>
                  <a:schemeClr val="tx1"/>
                </a:solidFill>
                <a:effectLst/>
                <a:latin typeface="Arial" charset="0"/>
              </a:rPr>
              <a:t>eat reservoir at </a:t>
            </a:r>
            <a:r>
              <a:rPr kumimoji="0" lang="en-US" sz="2000" b="0" i="1" u="none" strike="noStrike" cap="none" normalizeH="0" baseline="0" dirty="0" smtClean="0">
                <a:ln>
                  <a:noFill/>
                </a:ln>
                <a:solidFill>
                  <a:schemeClr val="tx1"/>
                </a:solidFill>
                <a:effectLst/>
                <a:latin typeface="Arial" charset="0"/>
              </a:rPr>
              <a:t>T</a:t>
            </a:r>
            <a:r>
              <a:rPr kumimoji="0" lang="en-US" sz="2000" b="0" i="1" u="none" strike="noStrike" cap="none" normalizeH="0" baseline="-25000" dirty="0" smtClean="0">
                <a:ln>
                  <a:noFill/>
                </a:ln>
                <a:solidFill>
                  <a:schemeClr val="tx1"/>
                </a:solidFill>
                <a:effectLst/>
                <a:latin typeface="Arial" charset="0"/>
              </a:rPr>
              <a:t>2</a:t>
            </a:r>
            <a:endParaRPr kumimoji="0" lang="en-US" sz="2000" b="0" i="1" u="none" strike="noStrike" cap="none" normalizeH="0" baseline="0" dirty="0" smtClean="0">
              <a:ln>
                <a:noFill/>
              </a:ln>
              <a:solidFill>
                <a:schemeClr val="tx1"/>
              </a:solidFill>
              <a:effectLst/>
              <a:latin typeface="Arial" charset="0"/>
            </a:endParaRPr>
          </a:p>
        </p:txBody>
      </p:sp>
      <p:cxnSp>
        <p:nvCxnSpPr>
          <p:cNvPr id="12" name="Straight Arrow Connector 11"/>
          <p:cNvCxnSpPr/>
          <p:nvPr/>
        </p:nvCxnSpPr>
        <p:spPr bwMode="auto">
          <a:xfrm rot="5400000">
            <a:off x="1321482" y="4472146"/>
            <a:ext cx="504372" cy="1588"/>
          </a:xfrm>
          <a:prstGeom prst="straightConnector1">
            <a:avLst/>
          </a:prstGeom>
          <a:solidFill>
            <a:schemeClr val="accent1"/>
          </a:solidFill>
          <a:ln w="47625" cap="flat" cmpd="sng" algn="ctr">
            <a:solidFill>
              <a:srgbClr val="FF0000"/>
            </a:solidFill>
            <a:prstDash val="solid"/>
            <a:round/>
            <a:headEnd type="none" w="med" len="med"/>
            <a:tailEnd type="stealth" w="lg" len="lg"/>
          </a:ln>
          <a:effectLst/>
          <a:scene3d>
            <a:camera prst="orthographicFront">
              <a:rot lat="0" lon="0" rev="10800000"/>
            </a:camera>
            <a:lightRig rig="threePt" dir="t"/>
          </a:scene3d>
        </p:spPr>
      </p:cxnSp>
      <p:sp>
        <p:nvSpPr>
          <p:cNvPr id="13" name="TextBox 12"/>
          <p:cNvSpPr txBox="1"/>
          <p:nvPr/>
        </p:nvSpPr>
        <p:spPr>
          <a:xfrm>
            <a:off x="1620840" y="4459387"/>
            <a:ext cx="604653" cy="400110"/>
          </a:xfrm>
          <a:prstGeom prst="rect">
            <a:avLst/>
          </a:prstGeom>
          <a:noFill/>
        </p:spPr>
        <p:txBody>
          <a:bodyPr wrap="none" rtlCol="0">
            <a:spAutoFit/>
          </a:bodyPr>
          <a:lstStyle/>
          <a:p>
            <a:r>
              <a:rPr lang="en-US" sz="2000" i="1" dirty="0" smtClean="0">
                <a:solidFill>
                  <a:srgbClr val="FF0000"/>
                </a:solidFill>
                <a:latin typeface="Symbol" pitchFamily="18" charset="2"/>
              </a:rPr>
              <a:t>d</a:t>
            </a:r>
            <a:r>
              <a:rPr lang="en-US" sz="2000" i="1" dirty="0" smtClean="0">
                <a:solidFill>
                  <a:srgbClr val="FF0000"/>
                </a:solidFill>
              </a:rPr>
              <a:t>Q</a:t>
            </a:r>
            <a:r>
              <a:rPr lang="en-US" sz="2000" i="1" baseline="-25000" dirty="0" smtClean="0">
                <a:solidFill>
                  <a:srgbClr val="FF0000"/>
                </a:solidFill>
              </a:rPr>
              <a:t>2</a:t>
            </a:r>
            <a:endParaRPr lang="en-US" sz="2000" i="1" dirty="0">
              <a:solidFill>
                <a:srgbClr val="FF0000"/>
              </a:solidFill>
            </a:endParaRPr>
          </a:p>
        </p:txBody>
      </p:sp>
      <p:graphicFrame>
        <p:nvGraphicFramePr>
          <p:cNvPr id="14" name="Object 14"/>
          <p:cNvGraphicFramePr>
            <a:graphicFrameLocks noChangeAspect="1"/>
          </p:cNvGraphicFramePr>
          <p:nvPr/>
        </p:nvGraphicFramePr>
        <p:xfrm>
          <a:off x="2689225" y="1896836"/>
          <a:ext cx="968375" cy="527050"/>
        </p:xfrm>
        <a:graphic>
          <a:graphicData uri="http://schemas.openxmlformats.org/presentationml/2006/ole">
            <p:oleObj spid="_x0000_s75778" name="Equation" r:id="rId3" imgW="419040" imgH="228600" progId="Equation.DSMT4">
              <p:embed/>
            </p:oleObj>
          </a:graphicData>
        </a:graphic>
      </p:graphicFrame>
      <p:graphicFrame>
        <p:nvGraphicFramePr>
          <p:cNvPr id="75779" name="Object 3"/>
          <p:cNvGraphicFramePr>
            <a:graphicFrameLocks noChangeAspect="1"/>
          </p:cNvGraphicFramePr>
          <p:nvPr/>
        </p:nvGraphicFramePr>
        <p:xfrm>
          <a:off x="4711700" y="3609022"/>
          <a:ext cx="2235200" cy="871538"/>
        </p:xfrm>
        <a:graphic>
          <a:graphicData uri="http://schemas.openxmlformats.org/presentationml/2006/ole">
            <p:oleObj spid="_x0000_s75779" name="Equation" r:id="rId4" imgW="1104840" imgH="431640" progId="Equation.DSMT4">
              <p:embed/>
            </p:oleObj>
          </a:graphicData>
        </a:graphic>
      </p:graphicFrame>
      <p:sp>
        <p:nvSpPr>
          <p:cNvPr id="16" name="Rectangle 15"/>
          <p:cNvSpPr/>
          <p:nvPr/>
        </p:nvSpPr>
        <p:spPr>
          <a:xfrm>
            <a:off x="7117080" y="3794760"/>
            <a:ext cx="1606530" cy="461665"/>
          </a:xfrm>
          <a:prstGeom prst="rect">
            <a:avLst/>
          </a:prstGeom>
        </p:spPr>
        <p:txBody>
          <a:bodyPr wrap="none">
            <a:spAutoFit/>
          </a:bodyPr>
          <a:lstStyle/>
          <a:p>
            <a:r>
              <a:rPr lang="en-US" sz="2400" dirty="0" smtClean="0"/>
              <a:t>for cooling</a:t>
            </a:r>
            <a:endParaRPr lang="en-US" sz="2400" dirty="0"/>
          </a:p>
        </p:txBody>
      </p:sp>
      <p:graphicFrame>
        <p:nvGraphicFramePr>
          <p:cNvPr id="17" name="Object 3"/>
          <p:cNvGraphicFramePr>
            <a:graphicFrameLocks noChangeAspect="1"/>
          </p:cNvGraphicFramePr>
          <p:nvPr/>
        </p:nvGraphicFramePr>
        <p:xfrm>
          <a:off x="4721225" y="4462780"/>
          <a:ext cx="2209800" cy="871538"/>
        </p:xfrm>
        <a:graphic>
          <a:graphicData uri="http://schemas.openxmlformats.org/presentationml/2006/ole">
            <p:oleObj spid="_x0000_s75780" name="Equation" r:id="rId5" imgW="1091880" imgH="431640" progId="Equation.DSMT4">
              <p:embed/>
            </p:oleObj>
          </a:graphicData>
        </a:graphic>
      </p:graphicFrame>
      <p:sp>
        <p:nvSpPr>
          <p:cNvPr id="18" name="Rectangle 17"/>
          <p:cNvSpPr/>
          <p:nvPr/>
        </p:nvSpPr>
        <p:spPr>
          <a:xfrm>
            <a:off x="7099300" y="4648200"/>
            <a:ext cx="1640193" cy="461665"/>
          </a:xfrm>
          <a:prstGeom prst="rect">
            <a:avLst/>
          </a:prstGeom>
        </p:spPr>
        <p:txBody>
          <a:bodyPr wrap="none">
            <a:spAutoFit/>
          </a:bodyPr>
          <a:lstStyle/>
          <a:p>
            <a:r>
              <a:rPr lang="en-US" sz="2400" dirty="0" smtClean="0"/>
              <a:t>for heating</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z="3200" dirty="0" smtClean="0"/>
              <a:t>Practical heat engine design: </a:t>
            </a:r>
            <a:r>
              <a:rPr lang="en-US" sz="3200" dirty="0" err="1" smtClean="0"/>
              <a:t>Rankine</a:t>
            </a:r>
            <a:r>
              <a:rPr lang="en-US" sz="3200" dirty="0" smtClean="0"/>
              <a:t> cycle</a:t>
            </a:r>
            <a:endParaRPr lang="en-US" sz="3200" dirty="0"/>
          </a:p>
        </p:txBody>
      </p:sp>
      <p:sp>
        <p:nvSpPr>
          <p:cNvPr id="3" name="Content Placeholder 2"/>
          <p:cNvSpPr>
            <a:spLocks noGrp="1"/>
          </p:cNvSpPr>
          <p:nvPr>
            <p:ph idx="1"/>
          </p:nvPr>
        </p:nvSpPr>
        <p:spPr>
          <a:xfrm>
            <a:off x="457200" y="1524000"/>
            <a:ext cx="8229600" cy="4038600"/>
          </a:xfrm>
        </p:spPr>
        <p:txBody>
          <a:bodyPr/>
          <a:lstStyle/>
          <a:p>
            <a:r>
              <a:rPr lang="en-US" sz="2800" dirty="0" smtClean="0"/>
              <a:t>Working substance: liquid rather than gas</a:t>
            </a:r>
          </a:p>
          <a:p>
            <a:pPr marL="808038" lvl="1" indent="-350838"/>
            <a:r>
              <a:rPr lang="en-US" sz="2400" dirty="0" smtClean="0"/>
              <a:t>Ease of transporting liquid through the system</a:t>
            </a:r>
            <a:endParaRPr lang="en-US" sz="2400" dirty="0"/>
          </a:p>
        </p:txBody>
      </p:sp>
      <p:pic>
        <p:nvPicPr>
          <p:cNvPr id="4" name="Picture 3" descr="Rankine_cycle_layout.png"/>
          <p:cNvPicPr>
            <a:picLocks noChangeAspect="1"/>
          </p:cNvPicPr>
          <p:nvPr/>
        </p:nvPicPr>
        <p:blipFill>
          <a:blip r:embed="rId2" cstate="print"/>
          <a:stretch>
            <a:fillRect/>
          </a:stretch>
        </p:blipFill>
        <p:spPr>
          <a:xfrm>
            <a:off x="1600200" y="2667000"/>
            <a:ext cx="6108699" cy="3962400"/>
          </a:xfrm>
          <a:prstGeom prst="rect">
            <a:avLst/>
          </a:prstGeom>
        </p:spPr>
      </p:pic>
      <p:sp>
        <p:nvSpPr>
          <p:cNvPr id="5" name="TextBox 4"/>
          <p:cNvSpPr txBox="1"/>
          <p:nvPr/>
        </p:nvSpPr>
        <p:spPr>
          <a:xfrm>
            <a:off x="5867400" y="4084320"/>
            <a:ext cx="1313180" cy="369332"/>
          </a:xfrm>
          <a:prstGeom prst="rect">
            <a:avLst/>
          </a:prstGeom>
          <a:noFill/>
        </p:spPr>
        <p:txBody>
          <a:bodyPr wrap="none" rtlCol="0">
            <a:spAutoFit/>
          </a:bodyPr>
          <a:lstStyle/>
          <a:p>
            <a:r>
              <a:rPr lang="en-US" dirty="0" smtClean="0"/>
              <a:t>Condenser</a:t>
            </a:r>
            <a:endParaRPr lang="en-US" dirty="0"/>
          </a:p>
        </p:txBody>
      </p:sp>
      <p:sp>
        <p:nvSpPr>
          <p:cNvPr id="6" name="TextBox 5"/>
          <p:cNvSpPr txBox="1"/>
          <p:nvPr/>
        </p:nvSpPr>
        <p:spPr>
          <a:xfrm>
            <a:off x="4953000" y="2667000"/>
            <a:ext cx="958339" cy="369332"/>
          </a:xfrm>
          <a:prstGeom prst="rect">
            <a:avLst/>
          </a:prstGeom>
          <a:noFill/>
        </p:spPr>
        <p:txBody>
          <a:bodyPr wrap="none" rtlCol="0">
            <a:spAutoFit/>
          </a:bodyPr>
          <a:lstStyle/>
          <a:p>
            <a:r>
              <a:rPr lang="en-US" dirty="0" smtClean="0"/>
              <a:t>Turbine</a:t>
            </a:r>
            <a:endParaRPr lang="en-US" dirty="0"/>
          </a:p>
        </p:txBody>
      </p:sp>
      <p:sp>
        <p:nvSpPr>
          <p:cNvPr id="7" name="TextBox 6"/>
          <p:cNvSpPr txBox="1"/>
          <p:nvPr/>
        </p:nvSpPr>
        <p:spPr>
          <a:xfrm>
            <a:off x="1054229" y="4495800"/>
            <a:ext cx="774571" cy="369332"/>
          </a:xfrm>
          <a:prstGeom prst="rect">
            <a:avLst/>
          </a:prstGeom>
          <a:noFill/>
        </p:spPr>
        <p:txBody>
          <a:bodyPr wrap="none" rtlCol="0">
            <a:spAutoFit/>
          </a:bodyPr>
          <a:lstStyle/>
          <a:p>
            <a:r>
              <a:rPr lang="en-US" dirty="0" smtClean="0"/>
              <a:t>Boiler</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z="3200" dirty="0" smtClean="0"/>
              <a:t>Practical heat engine design: </a:t>
            </a:r>
            <a:r>
              <a:rPr lang="en-US" sz="3200" dirty="0" err="1" smtClean="0"/>
              <a:t>Rankine</a:t>
            </a:r>
            <a:r>
              <a:rPr lang="en-US" sz="3200" dirty="0" smtClean="0"/>
              <a:t> cycle</a:t>
            </a:r>
            <a:endParaRPr lang="en-US" sz="3200" dirty="0"/>
          </a:p>
        </p:txBody>
      </p:sp>
      <p:sp>
        <p:nvSpPr>
          <p:cNvPr id="3" name="Content Placeholder 2"/>
          <p:cNvSpPr>
            <a:spLocks noGrp="1"/>
          </p:cNvSpPr>
          <p:nvPr>
            <p:ph idx="1"/>
          </p:nvPr>
        </p:nvSpPr>
        <p:spPr>
          <a:xfrm>
            <a:off x="457200" y="1524000"/>
            <a:ext cx="8229600" cy="4038600"/>
          </a:xfrm>
        </p:spPr>
        <p:txBody>
          <a:bodyPr/>
          <a:lstStyle/>
          <a:p>
            <a:r>
              <a:rPr lang="en-US" sz="2800" dirty="0" smtClean="0"/>
              <a:t>Working substance: liquid rather than gas</a:t>
            </a:r>
          </a:p>
          <a:p>
            <a:pPr marL="808038" lvl="1" indent="-350838"/>
            <a:r>
              <a:rPr lang="en-US" sz="2400" dirty="0" smtClean="0"/>
              <a:t>Ease of transporting liquid through the system</a:t>
            </a:r>
            <a:endParaRPr lang="en-US" sz="2400" dirty="0"/>
          </a:p>
        </p:txBody>
      </p:sp>
      <p:pic>
        <p:nvPicPr>
          <p:cNvPr id="5" name="Picture 4" descr="800px-Rankine_cycle_Ts.png"/>
          <p:cNvPicPr>
            <a:picLocks noChangeAspect="1"/>
          </p:cNvPicPr>
          <p:nvPr/>
        </p:nvPicPr>
        <p:blipFill>
          <a:blip r:embed="rId2" cstate="print"/>
          <a:stretch>
            <a:fillRect/>
          </a:stretch>
        </p:blipFill>
        <p:spPr>
          <a:xfrm>
            <a:off x="1295400" y="2591752"/>
            <a:ext cx="6248400" cy="40224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0028"/>
            <a:ext cx="8229600" cy="1128486"/>
          </a:xfrm>
        </p:spPr>
        <p:txBody>
          <a:bodyPr/>
          <a:lstStyle/>
          <a:p>
            <a:r>
              <a:rPr lang="en-US" sz="3200" dirty="0" smtClean="0"/>
              <a:t>Perpetual motion machines of the 1</a:t>
            </a:r>
            <a:r>
              <a:rPr lang="en-US" sz="3200" baseline="30000" dirty="0" smtClean="0"/>
              <a:t>st</a:t>
            </a:r>
            <a:r>
              <a:rPr lang="en-US" sz="3200" dirty="0" smtClean="0"/>
              <a:t> kind</a:t>
            </a:r>
            <a:endParaRPr lang="en-US" sz="3200" dirty="0"/>
          </a:p>
        </p:txBody>
      </p:sp>
      <p:sp>
        <p:nvSpPr>
          <p:cNvPr id="3" name="Content Placeholder 2"/>
          <p:cNvSpPr>
            <a:spLocks noGrp="1"/>
          </p:cNvSpPr>
          <p:nvPr>
            <p:ph idx="1"/>
          </p:nvPr>
        </p:nvSpPr>
        <p:spPr>
          <a:xfrm>
            <a:off x="457200" y="1509486"/>
            <a:ext cx="8229600" cy="4114800"/>
          </a:xfrm>
        </p:spPr>
        <p:txBody>
          <a:bodyPr/>
          <a:lstStyle/>
          <a:p>
            <a:r>
              <a:rPr lang="en-US" sz="2000" dirty="0" smtClean="0"/>
              <a:t>Produce work without input of energy</a:t>
            </a:r>
          </a:p>
          <a:p>
            <a:r>
              <a:rPr lang="en-US" sz="2000" dirty="0" smtClean="0"/>
              <a:t>Over 600 patents on perpetual motion machines were granted from 1635 to 1903 in UK only!</a:t>
            </a:r>
          </a:p>
          <a:p>
            <a:r>
              <a:rPr lang="en-US" sz="2000" dirty="0" smtClean="0">
                <a:hlinkClick r:id="rId2"/>
              </a:rPr>
              <a:t>Some examples of perpetual motion machines</a:t>
            </a:r>
            <a:endParaRPr lang="en-US" sz="2000" dirty="0"/>
          </a:p>
        </p:txBody>
      </p:sp>
      <p:pic>
        <p:nvPicPr>
          <p:cNvPr id="4" name="Picture 3" descr="Onthermodynamics.png"/>
          <p:cNvPicPr>
            <a:picLocks noChangeAspect="1"/>
          </p:cNvPicPr>
          <p:nvPr/>
        </p:nvPicPr>
        <p:blipFill>
          <a:blip r:embed="rId3" cstate="print"/>
          <a:stretch>
            <a:fillRect/>
          </a:stretch>
        </p:blipFill>
        <p:spPr>
          <a:xfrm>
            <a:off x="1063172" y="3025942"/>
            <a:ext cx="6785428" cy="337485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8229600" cy="1219200"/>
          </a:xfrm>
        </p:spPr>
        <p:txBody>
          <a:bodyPr/>
          <a:lstStyle/>
          <a:p>
            <a:r>
              <a:rPr lang="en-US" dirty="0" smtClean="0"/>
              <a:t>Entropy of materials</a:t>
            </a:r>
            <a:endParaRPr lang="en-US" dirty="0"/>
          </a:p>
        </p:txBody>
      </p:sp>
      <p:sp>
        <p:nvSpPr>
          <p:cNvPr id="3" name="Content Placeholder 2"/>
          <p:cNvSpPr>
            <a:spLocks noGrp="1"/>
          </p:cNvSpPr>
          <p:nvPr>
            <p:ph idx="1"/>
          </p:nvPr>
        </p:nvSpPr>
        <p:spPr>
          <a:xfrm>
            <a:off x="381000" y="1752600"/>
            <a:ext cx="8229600" cy="4191000"/>
          </a:xfrm>
        </p:spPr>
        <p:txBody>
          <a:bodyPr/>
          <a:lstStyle/>
          <a:p>
            <a:r>
              <a:rPr lang="en-US" sz="2400" dirty="0" smtClean="0"/>
              <a:t>When phase change is not involved:</a:t>
            </a:r>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When phase change is involved:</a:t>
            </a:r>
            <a:endParaRPr lang="en-US" sz="2400" dirty="0"/>
          </a:p>
        </p:txBody>
      </p:sp>
      <p:graphicFrame>
        <p:nvGraphicFramePr>
          <p:cNvPr id="77826" name="Object 2"/>
          <p:cNvGraphicFramePr>
            <a:graphicFrameLocks noChangeAspect="1"/>
          </p:cNvGraphicFramePr>
          <p:nvPr/>
        </p:nvGraphicFramePr>
        <p:xfrm>
          <a:off x="761999" y="2362200"/>
          <a:ext cx="4286555" cy="838200"/>
        </p:xfrm>
        <a:graphic>
          <a:graphicData uri="http://schemas.openxmlformats.org/presentationml/2006/ole">
            <p:oleObj spid="_x0000_s77826" name="Equation" r:id="rId4" imgW="2006280" imgH="393480" progId="Equation.DSMT4">
              <p:embed/>
            </p:oleObj>
          </a:graphicData>
        </a:graphic>
      </p:graphicFrame>
      <p:graphicFrame>
        <p:nvGraphicFramePr>
          <p:cNvPr id="77827" name="Object 3"/>
          <p:cNvGraphicFramePr>
            <a:graphicFrameLocks noChangeAspect="1"/>
          </p:cNvGraphicFramePr>
          <p:nvPr/>
        </p:nvGraphicFramePr>
        <p:xfrm>
          <a:off x="765810" y="4922520"/>
          <a:ext cx="4095750" cy="838200"/>
        </p:xfrm>
        <a:graphic>
          <a:graphicData uri="http://schemas.openxmlformats.org/presentationml/2006/ole">
            <p:oleObj spid="_x0000_s77827" name="Equation" r:id="rId5" imgW="1917360" imgH="393480" progId="Equation.DSMT4">
              <p:embed/>
            </p:oleObj>
          </a:graphicData>
        </a:graphic>
      </p:graphicFrame>
      <p:graphicFrame>
        <p:nvGraphicFramePr>
          <p:cNvPr id="77828" name="Object 4"/>
          <p:cNvGraphicFramePr>
            <a:graphicFrameLocks noChangeAspect="1"/>
          </p:cNvGraphicFramePr>
          <p:nvPr/>
        </p:nvGraphicFramePr>
        <p:xfrm>
          <a:off x="762000" y="3304222"/>
          <a:ext cx="1925637" cy="947738"/>
        </p:xfrm>
        <a:graphic>
          <a:graphicData uri="http://schemas.openxmlformats.org/presentationml/2006/ole">
            <p:oleObj spid="_x0000_s77828" name="Equation" r:id="rId6" imgW="901440" imgH="444240" progId="Equation.DSMT4">
              <p:embed/>
            </p:oleObj>
          </a:graphicData>
        </a:graphic>
      </p:graphicFrame>
      <p:graphicFrame>
        <p:nvGraphicFramePr>
          <p:cNvPr id="77829" name="Object 5"/>
          <p:cNvGraphicFramePr>
            <a:graphicFrameLocks noChangeAspect="1"/>
          </p:cNvGraphicFramePr>
          <p:nvPr/>
        </p:nvGraphicFramePr>
        <p:xfrm>
          <a:off x="3484562" y="3307080"/>
          <a:ext cx="1925638" cy="947737"/>
        </p:xfrm>
        <a:graphic>
          <a:graphicData uri="http://schemas.openxmlformats.org/presentationml/2006/ole">
            <p:oleObj spid="_x0000_s77829" name="Equation" r:id="rId7" imgW="901440" imgH="444240" progId="Equation.DSMT4">
              <p:embed/>
            </p:oleObj>
          </a:graphicData>
        </a:graphic>
      </p:graphicFrame>
      <p:cxnSp>
        <p:nvCxnSpPr>
          <p:cNvPr id="10" name="Straight Arrow Connector 9"/>
          <p:cNvCxnSpPr/>
          <p:nvPr/>
        </p:nvCxnSpPr>
        <p:spPr bwMode="auto">
          <a:xfrm rot="5400000" flipH="1" flipV="1">
            <a:off x="4648994" y="3581400"/>
            <a:ext cx="2286000" cy="1588"/>
          </a:xfrm>
          <a:prstGeom prst="straightConnector1">
            <a:avLst/>
          </a:prstGeom>
          <a:solidFill>
            <a:schemeClr val="accent1"/>
          </a:solidFill>
          <a:ln w="22225" cap="flat" cmpd="sng" algn="ctr">
            <a:solidFill>
              <a:schemeClr val="tx1"/>
            </a:solidFill>
            <a:prstDash val="solid"/>
            <a:round/>
            <a:headEnd type="none" w="med" len="med"/>
            <a:tailEnd type="stealth" w="lg" len="lg"/>
          </a:ln>
          <a:effectLst/>
        </p:spPr>
      </p:cxnSp>
      <p:cxnSp>
        <p:nvCxnSpPr>
          <p:cNvPr id="11" name="Straight Arrow Connector 10"/>
          <p:cNvCxnSpPr/>
          <p:nvPr/>
        </p:nvCxnSpPr>
        <p:spPr bwMode="auto">
          <a:xfrm>
            <a:off x="5791994" y="4724400"/>
            <a:ext cx="2362200" cy="1588"/>
          </a:xfrm>
          <a:prstGeom prst="straightConnector1">
            <a:avLst/>
          </a:prstGeom>
          <a:solidFill>
            <a:schemeClr val="accent1"/>
          </a:solidFill>
          <a:ln w="22225" cap="flat" cmpd="sng" algn="ctr">
            <a:solidFill>
              <a:schemeClr val="tx1"/>
            </a:solidFill>
            <a:prstDash val="solid"/>
            <a:round/>
            <a:headEnd type="none" w="med" len="med"/>
            <a:tailEnd type="stealth" w="lg" len="lg"/>
          </a:ln>
          <a:effectLst/>
        </p:spPr>
      </p:cxnSp>
      <p:sp>
        <p:nvSpPr>
          <p:cNvPr id="13" name="TextBox 12"/>
          <p:cNvSpPr txBox="1"/>
          <p:nvPr/>
        </p:nvSpPr>
        <p:spPr>
          <a:xfrm>
            <a:off x="5791994" y="2209800"/>
            <a:ext cx="356188" cy="400110"/>
          </a:xfrm>
          <a:prstGeom prst="rect">
            <a:avLst/>
          </a:prstGeom>
          <a:noFill/>
        </p:spPr>
        <p:txBody>
          <a:bodyPr wrap="none" rtlCol="0">
            <a:spAutoFit/>
          </a:bodyPr>
          <a:lstStyle/>
          <a:p>
            <a:r>
              <a:rPr lang="en-US" sz="2000" b="1" i="1" dirty="0" smtClean="0"/>
              <a:t>S</a:t>
            </a:r>
            <a:endParaRPr lang="en-US" sz="2000" b="1" i="1" dirty="0"/>
          </a:p>
        </p:txBody>
      </p:sp>
      <p:sp>
        <p:nvSpPr>
          <p:cNvPr id="14" name="TextBox 13"/>
          <p:cNvSpPr txBox="1"/>
          <p:nvPr/>
        </p:nvSpPr>
        <p:spPr>
          <a:xfrm>
            <a:off x="8001794" y="4739640"/>
            <a:ext cx="341760" cy="400110"/>
          </a:xfrm>
          <a:prstGeom prst="rect">
            <a:avLst/>
          </a:prstGeom>
          <a:noFill/>
        </p:spPr>
        <p:txBody>
          <a:bodyPr wrap="none" rtlCol="0">
            <a:spAutoFit/>
          </a:bodyPr>
          <a:lstStyle/>
          <a:p>
            <a:r>
              <a:rPr lang="en-US" sz="2000" b="1" i="1" dirty="0" smtClean="0"/>
              <a:t>T</a:t>
            </a:r>
            <a:endParaRPr lang="en-US" sz="2000" b="1" i="1" dirty="0"/>
          </a:p>
        </p:txBody>
      </p:sp>
      <p:cxnSp>
        <p:nvCxnSpPr>
          <p:cNvPr id="16" name="Straight Connector 15"/>
          <p:cNvCxnSpPr/>
          <p:nvPr/>
        </p:nvCxnSpPr>
        <p:spPr bwMode="auto">
          <a:xfrm flipV="1">
            <a:off x="5791200" y="3886200"/>
            <a:ext cx="1066800" cy="8382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rot="5400000" flipH="1" flipV="1">
            <a:off x="6477000" y="3505200"/>
            <a:ext cx="7620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V="1">
            <a:off x="6858000" y="2438400"/>
            <a:ext cx="838200" cy="685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2" name="TextBox 21"/>
          <p:cNvSpPr txBox="1"/>
          <p:nvPr/>
        </p:nvSpPr>
        <p:spPr>
          <a:xfrm>
            <a:off x="6477000" y="4141410"/>
            <a:ext cx="1800493" cy="400110"/>
          </a:xfrm>
          <a:prstGeom prst="rect">
            <a:avLst/>
          </a:prstGeom>
          <a:noFill/>
        </p:spPr>
        <p:txBody>
          <a:bodyPr wrap="none" rtlCol="0">
            <a:spAutoFit/>
          </a:bodyPr>
          <a:lstStyle/>
          <a:p>
            <a:r>
              <a:rPr lang="en-US" sz="2000" dirty="0" smtClean="0"/>
              <a:t>slope: </a:t>
            </a:r>
            <a:r>
              <a:rPr lang="en-US" sz="2000" b="1" i="1" dirty="0" err="1" smtClean="0"/>
              <a:t>C</a:t>
            </a:r>
            <a:r>
              <a:rPr lang="en-US" sz="2000" b="1" i="1" baseline="-25000" dirty="0" err="1" smtClean="0"/>
              <a:t>solid</a:t>
            </a:r>
            <a:r>
              <a:rPr lang="en-US" sz="2000" b="1" i="1" baseline="-25000" dirty="0" smtClean="0"/>
              <a:t> </a:t>
            </a:r>
            <a:r>
              <a:rPr lang="en-US" sz="2000" b="1" i="1" dirty="0" smtClean="0"/>
              <a:t>/T</a:t>
            </a:r>
            <a:endParaRPr lang="en-US" sz="2000" b="1" i="1" dirty="0"/>
          </a:p>
        </p:txBody>
      </p:sp>
      <p:sp>
        <p:nvSpPr>
          <p:cNvPr id="23" name="TextBox 22"/>
          <p:cNvSpPr txBox="1"/>
          <p:nvPr/>
        </p:nvSpPr>
        <p:spPr>
          <a:xfrm>
            <a:off x="7180516" y="2788920"/>
            <a:ext cx="1858201" cy="400110"/>
          </a:xfrm>
          <a:prstGeom prst="rect">
            <a:avLst/>
          </a:prstGeom>
          <a:noFill/>
        </p:spPr>
        <p:txBody>
          <a:bodyPr wrap="none" rtlCol="0">
            <a:spAutoFit/>
          </a:bodyPr>
          <a:lstStyle/>
          <a:p>
            <a:r>
              <a:rPr lang="en-US" sz="2000" dirty="0" smtClean="0"/>
              <a:t>slope: </a:t>
            </a:r>
            <a:r>
              <a:rPr lang="en-US" sz="2000" b="1" i="1" dirty="0" err="1" smtClean="0"/>
              <a:t>C</a:t>
            </a:r>
            <a:r>
              <a:rPr lang="en-US" sz="2000" b="1" i="1" baseline="-25000" dirty="0" err="1" smtClean="0"/>
              <a:t>liquid</a:t>
            </a:r>
            <a:r>
              <a:rPr lang="en-US" sz="2000" b="1" i="1" baseline="-25000" dirty="0" smtClean="0"/>
              <a:t> </a:t>
            </a:r>
            <a:r>
              <a:rPr lang="en-US" sz="2000" b="1" i="1" dirty="0" smtClean="0"/>
              <a:t>/T</a:t>
            </a:r>
          </a:p>
        </p:txBody>
      </p:sp>
      <p:sp>
        <p:nvSpPr>
          <p:cNvPr id="24" name="TextBox 23"/>
          <p:cNvSpPr txBox="1"/>
          <p:nvPr/>
        </p:nvSpPr>
        <p:spPr>
          <a:xfrm>
            <a:off x="6895043" y="3348930"/>
            <a:ext cx="1837362" cy="400110"/>
          </a:xfrm>
          <a:prstGeom prst="rect">
            <a:avLst/>
          </a:prstGeom>
          <a:noFill/>
        </p:spPr>
        <p:txBody>
          <a:bodyPr wrap="none" rtlCol="0">
            <a:spAutoFit/>
          </a:bodyPr>
          <a:lstStyle/>
          <a:p>
            <a:r>
              <a:rPr lang="en-US" sz="2000" dirty="0" smtClean="0"/>
              <a:t>step: </a:t>
            </a:r>
            <a:r>
              <a:rPr lang="en-US" sz="2000" b="1" i="1" dirty="0" err="1" smtClean="0">
                <a:latin typeface="Symbol" pitchFamily="18" charset="2"/>
              </a:rPr>
              <a:t>D</a:t>
            </a:r>
            <a:r>
              <a:rPr lang="en-US" sz="2000" b="1" i="1" dirty="0" err="1" smtClean="0"/>
              <a:t>H</a:t>
            </a:r>
            <a:r>
              <a:rPr lang="en-US" sz="2000" b="1" i="1" baseline="-25000" dirty="0" err="1" smtClean="0"/>
              <a:t>fus</a:t>
            </a:r>
            <a:r>
              <a:rPr lang="en-US" sz="2000" b="1" i="1" baseline="-25000" dirty="0" smtClean="0"/>
              <a:t> </a:t>
            </a:r>
            <a:r>
              <a:rPr lang="en-US" sz="2000" b="1" i="1" dirty="0" smtClean="0"/>
              <a:t>/T</a:t>
            </a:r>
            <a:r>
              <a:rPr lang="en-US" sz="2000" b="1" i="1" baseline="-25000" dirty="0" smtClean="0"/>
              <a:t>m</a:t>
            </a:r>
            <a:endParaRPr lang="en-US" sz="2000" b="1" i="1" dirty="0"/>
          </a:p>
        </p:txBody>
      </p:sp>
      <p:sp>
        <p:nvSpPr>
          <p:cNvPr id="26" name="TextBox 25"/>
          <p:cNvSpPr txBox="1"/>
          <p:nvPr/>
        </p:nvSpPr>
        <p:spPr>
          <a:xfrm>
            <a:off x="5562600" y="4724400"/>
            <a:ext cx="327334" cy="400110"/>
          </a:xfrm>
          <a:prstGeom prst="rect">
            <a:avLst/>
          </a:prstGeom>
          <a:noFill/>
        </p:spPr>
        <p:txBody>
          <a:bodyPr wrap="none" rtlCol="0">
            <a:spAutoFit/>
          </a:bodyPr>
          <a:lstStyle/>
          <a:p>
            <a:r>
              <a:rPr lang="en-US" sz="2000" b="1" dirty="0" smtClean="0"/>
              <a:t>0</a:t>
            </a:r>
            <a:endParaRPr lang="en-US" sz="2000" b="1" dirty="0"/>
          </a:p>
        </p:txBody>
      </p:sp>
      <p:sp>
        <p:nvSpPr>
          <p:cNvPr id="27" name="Oval 26"/>
          <p:cNvSpPr/>
          <p:nvPr/>
        </p:nvSpPr>
        <p:spPr bwMode="auto">
          <a:xfrm>
            <a:off x="5638800" y="4572000"/>
            <a:ext cx="381000" cy="228600"/>
          </a:xfrm>
          <a:prstGeom prst="ellipse">
            <a:avLst/>
          </a:prstGeom>
          <a:noFill/>
          <a:ln w="222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8229600" cy="1219200"/>
          </a:xfrm>
        </p:spPr>
        <p:txBody>
          <a:bodyPr/>
          <a:lstStyle/>
          <a:p>
            <a:r>
              <a:rPr lang="en-US" dirty="0" smtClean="0"/>
              <a:t>The 3</a:t>
            </a:r>
            <a:r>
              <a:rPr lang="en-US" baseline="30000" dirty="0" smtClean="0"/>
              <a:t>rd</a:t>
            </a:r>
            <a:r>
              <a:rPr lang="en-US" dirty="0" smtClean="0"/>
              <a:t> law of thermodynamics</a:t>
            </a:r>
            <a:endParaRPr lang="en-US" dirty="0"/>
          </a:p>
        </p:txBody>
      </p:sp>
      <p:sp>
        <p:nvSpPr>
          <p:cNvPr id="3" name="Content Placeholder 2"/>
          <p:cNvSpPr>
            <a:spLocks noGrp="1"/>
          </p:cNvSpPr>
          <p:nvPr>
            <p:ph idx="1"/>
          </p:nvPr>
        </p:nvSpPr>
        <p:spPr>
          <a:xfrm>
            <a:off x="426720" y="1600200"/>
            <a:ext cx="8382000" cy="4419600"/>
          </a:xfrm>
        </p:spPr>
        <p:txBody>
          <a:bodyPr/>
          <a:lstStyle/>
          <a:p>
            <a:r>
              <a:rPr lang="en-US" sz="2800" dirty="0" smtClean="0"/>
              <a:t>The entropy of any </a:t>
            </a:r>
            <a:r>
              <a:rPr lang="en-US" sz="2800" dirty="0" smtClean="0">
                <a:solidFill>
                  <a:srgbClr val="FF0000"/>
                </a:solidFill>
              </a:rPr>
              <a:t>TD system</a:t>
            </a:r>
            <a:r>
              <a:rPr lang="en-US" sz="2800" dirty="0" smtClean="0"/>
              <a:t> vanishes (</a:t>
            </a:r>
            <a:r>
              <a:rPr lang="en-US" sz="2800" i="1" dirty="0" smtClean="0"/>
              <a:t>S </a:t>
            </a:r>
            <a:r>
              <a:rPr lang="en-US" sz="2800" i="1" dirty="0" smtClean="0">
                <a:latin typeface="Times New Roman"/>
                <a:cs typeface="Times New Roman"/>
              </a:rPr>
              <a:t>→</a:t>
            </a:r>
            <a:r>
              <a:rPr lang="en-US" sz="2800" i="1" dirty="0" smtClean="0"/>
              <a:t> 0</a:t>
            </a:r>
            <a:r>
              <a:rPr lang="en-US" sz="2800" dirty="0" smtClean="0"/>
              <a:t>) in as temperature approaches absolute zero</a:t>
            </a:r>
          </a:p>
          <a:p>
            <a:r>
              <a:rPr lang="en-US" sz="2800" dirty="0" smtClean="0"/>
              <a:t>The change of entropy </a:t>
            </a:r>
            <a:r>
              <a:rPr lang="en-US" sz="2800" i="1" dirty="0" smtClean="0">
                <a:latin typeface="Symbol" pitchFamily="18" charset="2"/>
              </a:rPr>
              <a:t>D</a:t>
            </a:r>
            <a:r>
              <a:rPr lang="en-US" sz="2800" i="1" dirty="0" smtClean="0"/>
              <a:t>S </a:t>
            </a:r>
            <a:r>
              <a:rPr lang="en-US" sz="2800" i="1" dirty="0" smtClean="0">
                <a:latin typeface="Times New Roman"/>
                <a:cs typeface="Times New Roman"/>
              </a:rPr>
              <a:t>→</a:t>
            </a:r>
            <a:r>
              <a:rPr lang="en-US" sz="2800" i="1" dirty="0" smtClean="0"/>
              <a:t> 0</a:t>
            </a:r>
            <a:r>
              <a:rPr lang="en-US" sz="2800" dirty="0" smtClean="0"/>
              <a:t> in any reversible isothermal process at </a:t>
            </a:r>
            <a:r>
              <a:rPr lang="en-US" sz="2800" i="1" dirty="0" smtClean="0"/>
              <a:t>T </a:t>
            </a:r>
            <a:r>
              <a:rPr lang="en-US" sz="2800" i="1" dirty="0" smtClean="0">
                <a:latin typeface="Times New Roman"/>
                <a:cs typeface="Times New Roman"/>
              </a:rPr>
              <a:t>→</a:t>
            </a:r>
            <a:r>
              <a:rPr lang="en-US" sz="2800" i="1" dirty="0" smtClean="0"/>
              <a:t> 0</a:t>
            </a:r>
            <a:r>
              <a:rPr lang="en-US" sz="2800" i="1" baseline="-25000" dirty="0" smtClean="0"/>
              <a:t> </a:t>
            </a:r>
            <a:r>
              <a:rPr lang="en-US" sz="2800" i="1" dirty="0" smtClean="0"/>
              <a:t>K</a:t>
            </a:r>
            <a:r>
              <a:rPr lang="en-US" sz="2800" dirty="0" smtClean="0"/>
              <a:t> (Nernst statement)</a:t>
            </a:r>
          </a:p>
          <a:p>
            <a:r>
              <a:rPr lang="en-US" sz="2800" dirty="0" smtClean="0"/>
              <a:t>Heat capacity </a:t>
            </a:r>
            <a:r>
              <a:rPr lang="en-US" sz="2800" i="1" dirty="0" smtClean="0"/>
              <a:t>C </a:t>
            </a:r>
            <a:r>
              <a:rPr lang="en-US" sz="2800" i="1" dirty="0" smtClean="0">
                <a:latin typeface="Times New Roman"/>
                <a:cs typeface="Times New Roman"/>
              </a:rPr>
              <a:t>→</a:t>
            </a:r>
            <a:r>
              <a:rPr lang="en-US" sz="2800" i="1" dirty="0" smtClean="0"/>
              <a:t> 0</a:t>
            </a:r>
            <a:r>
              <a:rPr lang="en-US" sz="2800" dirty="0" smtClean="0"/>
              <a:t> as </a:t>
            </a:r>
            <a:r>
              <a:rPr lang="en-US" sz="2800" i="1" dirty="0" smtClean="0"/>
              <a:t>T </a:t>
            </a:r>
            <a:r>
              <a:rPr lang="en-US" sz="2800" i="1" dirty="0" smtClean="0">
                <a:latin typeface="Times New Roman"/>
                <a:cs typeface="Times New Roman"/>
              </a:rPr>
              <a:t>→</a:t>
            </a:r>
            <a:r>
              <a:rPr lang="en-US" sz="2800" i="1" dirty="0" smtClean="0"/>
              <a:t> 0</a:t>
            </a:r>
            <a:r>
              <a:rPr lang="en-US" sz="2800" i="1" baseline="-25000" dirty="0" smtClean="0"/>
              <a:t> </a:t>
            </a:r>
            <a:r>
              <a:rPr lang="en-US" sz="2800" i="1" dirty="0" smtClean="0"/>
              <a:t>K</a:t>
            </a:r>
            <a:endParaRPr lang="en-US" sz="2800" dirty="0" smtClean="0"/>
          </a:p>
          <a:p>
            <a:pPr lvl="1"/>
            <a:endParaRPr lang="en-US" sz="2400" dirty="0" smtClean="0"/>
          </a:p>
          <a:p>
            <a:pPr lvl="1"/>
            <a:endParaRPr lang="en-US" sz="2400" dirty="0" smtClean="0"/>
          </a:p>
          <a:p>
            <a:r>
              <a:rPr lang="en-US" sz="2800" dirty="0" smtClean="0"/>
              <a:t>In classical thermodynamics, the absolute value of </a:t>
            </a:r>
            <a:r>
              <a:rPr lang="en-US" sz="2800" i="1" dirty="0" smtClean="0"/>
              <a:t>S</a:t>
            </a:r>
            <a:r>
              <a:rPr lang="en-US" sz="2800" dirty="0" smtClean="0"/>
              <a:t> has no physical significance</a:t>
            </a:r>
          </a:p>
          <a:p>
            <a:pPr marL="808038" lvl="1" indent="-350838"/>
            <a:r>
              <a:rPr lang="en-US" sz="2400" i="1" dirty="0" smtClean="0"/>
              <a:t>S </a:t>
            </a:r>
            <a:r>
              <a:rPr lang="en-US" sz="2400" i="1" dirty="0" smtClean="0">
                <a:latin typeface="Times New Roman"/>
                <a:cs typeface="Times New Roman"/>
              </a:rPr>
              <a:t>→</a:t>
            </a:r>
            <a:r>
              <a:rPr lang="en-US" sz="2400" i="1" dirty="0" smtClean="0"/>
              <a:t> 0</a:t>
            </a:r>
            <a:r>
              <a:rPr lang="en-US" sz="2400" dirty="0" smtClean="0"/>
              <a:t> can only be derived by statistical mechanics</a:t>
            </a:r>
            <a:endParaRPr lang="en-US" sz="2400" dirty="0"/>
          </a:p>
        </p:txBody>
      </p:sp>
      <p:graphicFrame>
        <p:nvGraphicFramePr>
          <p:cNvPr id="78850" name="Object 2"/>
          <p:cNvGraphicFramePr>
            <a:graphicFrameLocks noChangeAspect="1"/>
          </p:cNvGraphicFramePr>
          <p:nvPr/>
        </p:nvGraphicFramePr>
        <p:xfrm>
          <a:off x="807720" y="4037012"/>
          <a:ext cx="2549525" cy="839788"/>
        </p:xfrm>
        <a:graphic>
          <a:graphicData uri="http://schemas.openxmlformats.org/presentationml/2006/ole">
            <p:oleObj spid="_x0000_s78850" name="Equation" r:id="rId4" imgW="1193760" imgH="393480" progId="Equation.DSMT4">
              <p:embed/>
            </p:oleObj>
          </a:graphicData>
        </a:graphic>
      </p:graphicFrame>
      <p:sp>
        <p:nvSpPr>
          <p:cNvPr id="5" name="TextBox 4"/>
          <p:cNvSpPr txBox="1"/>
          <p:nvPr/>
        </p:nvSpPr>
        <p:spPr>
          <a:xfrm>
            <a:off x="3505200" y="4221480"/>
            <a:ext cx="2614818" cy="461665"/>
          </a:xfrm>
          <a:prstGeom prst="rect">
            <a:avLst/>
          </a:prstGeom>
          <a:noFill/>
        </p:spPr>
        <p:txBody>
          <a:bodyPr wrap="none" rtlCol="0">
            <a:spAutoFit/>
          </a:bodyPr>
          <a:lstStyle/>
          <a:p>
            <a:r>
              <a:rPr lang="en-US" sz="2400" dirty="0" smtClean="0"/>
              <a:t>is a finite number!</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Unattainability</a:t>
            </a:r>
            <a:r>
              <a:rPr lang="en-US" dirty="0" smtClean="0"/>
              <a:t> of absolute zero</a:t>
            </a:r>
            <a:endParaRPr lang="en-US" dirty="0"/>
          </a:p>
        </p:txBody>
      </p:sp>
      <p:sp>
        <p:nvSpPr>
          <p:cNvPr id="3" name="Content Placeholder 2"/>
          <p:cNvSpPr>
            <a:spLocks noGrp="1"/>
          </p:cNvSpPr>
          <p:nvPr>
            <p:ph idx="1"/>
          </p:nvPr>
        </p:nvSpPr>
        <p:spPr>
          <a:xfrm>
            <a:off x="457200" y="1676400"/>
            <a:ext cx="8229600" cy="4191000"/>
          </a:xfrm>
        </p:spPr>
        <p:txBody>
          <a:bodyPr/>
          <a:lstStyle/>
          <a:p>
            <a:r>
              <a:rPr lang="en-US" sz="2400" dirty="0" smtClean="0"/>
              <a:t>We cannot achieve absolute zero by heat transfer alone</a:t>
            </a:r>
          </a:p>
          <a:p>
            <a:r>
              <a:rPr lang="en-US" sz="2400" i="1" dirty="0" err="1" smtClean="0">
                <a:latin typeface="Symbol" pitchFamily="18" charset="2"/>
              </a:rPr>
              <a:t>d</a:t>
            </a:r>
            <a:r>
              <a:rPr lang="en-US" sz="2400" i="1" dirty="0" err="1" smtClean="0"/>
              <a:t>W</a:t>
            </a:r>
            <a:r>
              <a:rPr lang="en-US" sz="2400" i="1" dirty="0" smtClean="0"/>
              <a:t> &lt; 0</a:t>
            </a:r>
            <a:r>
              <a:rPr lang="en-US" sz="2400" dirty="0" smtClean="0"/>
              <a:t>, </a:t>
            </a:r>
            <a:r>
              <a:rPr lang="en-US" sz="2400" i="1" dirty="0" err="1" smtClean="0"/>
              <a:t>dU</a:t>
            </a:r>
            <a:r>
              <a:rPr lang="en-US" sz="2400" i="1" dirty="0" smtClean="0"/>
              <a:t> &lt; 0</a:t>
            </a:r>
            <a:r>
              <a:rPr lang="en-US" sz="2400" dirty="0" smtClean="0"/>
              <a:t>: the only way to reduce </a:t>
            </a:r>
            <a:r>
              <a:rPr lang="en-US" sz="2400" i="1" dirty="0" smtClean="0"/>
              <a:t>T</a:t>
            </a:r>
            <a:r>
              <a:rPr lang="en-US" sz="2400" dirty="0" smtClean="0"/>
              <a:t> is to let the system perform work through </a:t>
            </a:r>
            <a:r>
              <a:rPr lang="en-US" sz="2400" dirty="0" smtClean="0">
                <a:solidFill>
                  <a:srgbClr val="FF0000"/>
                </a:solidFill>
              </a:rPr>
              <a:t>reversible</a:t>
            </a:r>
            <a:r>
              <a:rPr lang="en-US" sz="2400" dirty="0" smtClean="0"/>
              <a:t> processes</a:t>
            </a:r>
            <a:endParaRPr lang="en-US" sz="2400" i="1" dirty="0"/>
          </a:p>
        </p:txBody>
      </p:sp>
      <p:cxnSp>
        <p:nvCxnSpPr>
          <p:cNvPr id="4" name="Straight Arrow Connector 3"/>
          <p:cNvCxnSpPr/>
          <p:nvPr/>
        </p:nvCxnSpPr>
        <p:spPr bwMode="auto">
          <a:xfrm rot="5400000" flipH="1" flipV="1">
            <a:off x="-195481" y="4553684"/>
            <a:ext cx="2590800" cy="1588"/>
          </a:xfrm>
          <a:prstGeom prst="straightConnector1">
            <a:avLst/>
          </a:prstGeom>
          <a:solidFill>
            <a:schemeClr val="accent1"/>
          </a:solidFill>
          <a:ln w="22225" cap="flat" cmpd="sng" algn="ctr">
            <a:solidFill>
              <a:schemeClr val="tx1"/>
            </a:solidFill>
            <a:prstDash val="solid"/>
            <a:round/>
            <a:headEnd type="none" w="med" len="med"/>
            <a:tailEnd type="stealth" w="lg" len="lg"/>
          </a:ln>
          <a:effectLst/>
        </p:spPr>
      </p:cxnSp>
      <p:cxnSp>
        <p:nvCxnSpPr>
          <p:cNvPr id="5" name="Straight Arrow Connector 4"/>
          <p:cNvCxnSpPr/>
          <p:nvPr/>
        </p:nvCxnSpPr>
        <p:spPr bwMode="auto">
          <a:xfrm>
            <a:off x="1100713" y="5848290"/>
            <a:ext cx="3733006" cy="794"/>
          </a:xfrm>
          <a:prstGeom prst="straightConnector1">
            <a:avLst/>
          </a:prstGeom>
          <a:solidFill>
            <a:schemeClr val="accent1"/>
          </a:solidFill>
          <a:ln w="22225" cap="flat" cmpd="sng" algn="ctr">
            <a:solidFill>
              <a:schemeClr val="tx1"/>
            </a:solidFill>
            <a:prstDash val="solid"/>
            <a:round/>
            <a:headEnd type="none" w="med" len="med"/>
            <a:tailEnd type="stealth" w="lg" len="lg"/>
          </a:ln>
          <a:effectLst/>
        </p:spPr>
      </p:cxnSp>
      <p:sp>
        <p:nvSpPr>
          <p:cNvPr id="6" name="TextBox 5"/>
          <p:cNvSpPr txBox="1"/>
          <p:nvPr/>
        </p:nvSpPr>
        <p:spPr>
          <a:xfrm>
            <a:off x="1124731" y="3162974"/>
            <a:ext cx="356188" cy="400110"/>
          </a:xfrm>
          <a:prstGeom prst="rect">
            <a:avLst/>
          </a:prstGeom>
          <a:noFill/>
        </p:spPr>
        <p:txBody>
          <a:bodyPr wrap="none" rtlCol="0">
            <a:spAutoFit/>
          </a:bodyPr>
          <a:lstStyle/>
          <a:p>
            <a:r>
              <a:rPr lang="en-US" sz="2000" b="1" i="1" dirty="0" smtClean="0"/>
              <a:t>S</a:t>
            </a:r>
            <a:endParaRPr lang="en-US" sz="2000" b="1" i="1" dirty="0"/>
          </a:p>
        </p:txBody>
      </p:sp>
      <p:sp>
        <p:nvSpPr>
          <p:cNvPr id="7" name="TextBox 6"/>
          <p:cNvSpPr txBox="1"/>
          <p:nvPr/>
        </p:nvSpPr>
        <p:spPr>
          <a:xfrm>
            <a:off x="4818479" y="5696684"/>
            <a:ext cx="341760" cy="400110"/>
          </a:xfrm>
          <a:prstGeom prst="rect">
            <a:avLst/>
          </a:prstGeom>
          <a:noFill/>
        </p:spPr>
        <p:txBody>
          <a:bodyPr wrap="none" rtlCol="0">
            <a:spAutoFit/>
          </a:bodyPr>
          <a:lstStyle/>
          <a:p>
            <a:r>
              <a:rPr lang="en-US" sz="2000" b="1" i="1" dirty="0" smtClean="0"/>
              <a:t>T</a:t>
            </a:r>
            <a:endParaRPr lang="en-US" sz="2000" i="1" dirty="0"/>
          </a:p>
        </p:txBody>
      </p:sp>
      <p:cxnSp>
        <p:nvCxnSpPr>
          <p:cNvPr id="8" name="Straight Connector 7"/>
          <p:cNvCxnSpPr/>
          <p:nvPr/>
        </p:nvCxnSpPr>
        <p:spPr bwMode="auto">
          <a:xfrm flipV="1">
            <a:off x="1099919" y="3639284"/>
            <a:ext cx="2667000" cy="220900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4" name="TextBox 13"/>
          <p:cNvSpPr txBox="1"/>
          <p:nvPr/>
        </p:nvSpPr>
        <p:spPr>
          <a:xfrm>
            <a:off x="871319" y="5848290"/>
            <a:ext cx="327334" cy="400110"/>
          </a:xfrm>
          <a:prstGeom prst="rect">
            <a:avLst/>
          </a:prstGeom>
          <a:noFill/>
        </p:spPr>
        <p:txBody>
          <a:bodyPr wrap="none" rtlCol="0">
            <a:spAutoFit/>
          </a:bodyPr>
          <a:lstStyle/>
          <a:p>
            <a:r>
              <a:rPr lang="en-US" sz="2000" b="1" dirty="0" smtClean="0"/>
              <a:t>0</a:t>
            </a:r>
            <a:endParaRPr lang="en-US" sz="2000" b="1" dirty="0"/>
          </a:p>
        </p:txBody>
      </p:sp>
      <p:cxnSp>
        <p:nvCxnSpPr>
          <p:cNvPr id="17" name="Straight Connector 16"/>
          <p:cNvCxnSpPr/>
          <p:nvPr/>
        </p:nvCxnSpPr>
        <p:spPr bwMode="auto">
          <a:xfrm flipV="1">
            <a:off x="1099919" y="3639284"/>
            <a:ext cx="3810000" cy="2209006"/>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8" name="TextBox 27"/>
          <p:cNvSpPr txBox="1"/>
          <p:nvPr/>
        </p:nvSpPr>
        <p:spPr>
          <a:xfrm>
            <a:off x="4452719" y="3944084"/>
            <a:ext cx="3929281" cy="707886"/>
          </a:xfrm>
          <a:prstGeom prst="rect">
            <a:avLst/>
          </a:prstGeom>
          <a:noFill/>
        </p:spPr>
        <p:txBody>
          <a:bodyPr wrap="none" rtlCol="0">
            <a:spAutoFit/>
          </a:bodyPr>
          <a:lstStyle/>
          <a:p>
            <a:r>
              <a:rPr lang="en-US" sz="2000" b="1" i="1" dirty="0" smtClean="0"/>
              <a:t>V = V</a:t>
            </a:r>
            <a:r>
              <a:rPr lang="en-US" sz="2000" b="1" i="1" baseline="-25000" dirty="0" smtClean="0"/>
              <a:t>1</a:t>
            </a:r>
            <a:endParaRPr lang="en-US" sz="2000" b="1" i="1" dirty="0" smtClean="0"/>
          </a:p>
          <a:p>
            <a:r>
              <a:rPr lang="en-US" sz="2000" dirty="0" smtClean="0"/>
              <a:t>(or any extensive function </a:t>
            </a:r>
            <a:r>
              <a:rPr lang="en-US" sz="2000" b="1" i="1" dirty="0" smtClean="0"/>
              <a:t>x = x</a:t>
            </a:r>
            <a:r>
              <a:rPr lang="en-US" sz="2000" b="1" i="1" baseline="-25000" dirty="0" smtClean="0"/>
              <a:t>1</a:t>
            </a:r>
            <a:r>
              <a:rPr lang="en-US" sz="2000" dirty="0" smtClean="0"/>
              <a:t>)</a:t>
            </a:r>
            <a:endParaRPr lang="en-US" sz="2000" dirty="0"/>
          </a:p>
        </p:txBody>
      </p:sp>
      <p:sp>
        <p:nvSpPr>
          <p:cNvPr id="29" name="TextBox 28"/>
          <p:cNvSpPr txBox="1"/>
          <p:nvPr/>
        </p:nvSpPr>
        <p:spPr>
          <a:xfrm>
            <a:off x="1447800" y="3178314"/>
            <a:ext cx="1981200" cy="707886"/>
          </a:xfrm>
          <a:prstGeom prst="rect">
            <a:avLst/>
          </a:prstGeom>
          <a:noFill/>
        </p:spPr>
        <p:txBody>
          <a:bodyPr wrap="square" rtlCol="0">
            <a:spAutoFit/>
          </a:bodyPr>
          <a:lstStyle/>
          <a:p>
            <a:pPr algn="r"/>
            <a:r>
              <a:rPr lang="en-US" sz="2000" b="1" i="1" dirty="0" smtClean="0"/>
              <a:t>V = V</a:t>
            </a:r>
            <a:r>
              <a:rPr lang="en-US" sz="2000" b="1" i="1" baseline="-25000" dirty="0" smtClean="0"/>
              <a:t>2</a:t>
            </a:r>
            <a:r>
              <a:rPr lang="en-US" sz="2000" b="1" i="1" dirty="0" smtClean="0"/>
              <a:t> &gt; V</a:t>
            </a:r>
            <a:r>
              <a:rPr lang="en-US" sz="2000" b="1" i="1" baseline="-25000" dirty="0" smtClean="0"/>
              <a:t>1</a:t>
            </a:r>
            <a:endParaRPr lang="en-US" sz="2000" dirty="0" smtClean="0"/>
          </a:p>
          <a:p>
            <a:pPr algn="r"/>
            <a:r>
              <a:rPr lang="en-US" sz="2000" dirty="0" smtClean="0"/>
              <a:t>(or </a:t>
            </a:r>
            <a:r>
              <a:rPr lang="en-US" sz="2000" b="1" i="1" dirty="0" smtClean="0"/>
              <a:t>x = x</a:t>
            </a:r>
            <a:r>
              <a:rPr lang="en-US" sz="2000" b="1" i="1" baseline="-25000" dirty="0" smtClean="0"/>
              <a:t>2</a:t>
            </a:r>
            <a:r>
              <a:rPr lang="en-US" sz="2000" b="1" i="1" dirty="0" smtClean="0"/>
              <a:t> &lt; x</a:t>
            </a:r>
            <a:r>
              <a:rPr lang="en-US" sz="2000" b="1" i="1" baseline="-25000" dirty="0" smtClean="0"/>
              <a:t>1</a:t>
            </a:r>
            <a:r>
              <a:rPr lang="en-US" sz="2000" dirty="0" smtClean="0"/>
              <a:t>)</a:t>
            </a:r>
          </a:p>
        </p:txBody>
      </p:sp>
      <p:cxnSp>
        <p:nvCxnSpPr>
          <p:cNvPr id="34" name="Straight Arrow Connector 33"/>
          <p:cNvCxnSpPr/>
          <p:nvPr/>
        </p:nvCxnSpPr>
        <p:spPr bwMode="auto">
          <a:xfrm rot="10800000">
            <a:off x="3385919" y="3962400"/>
            <a:ext cx="990600" cy="1588"/>
          </a:xfrm>
          <a:prstGeom prst="straightConnector1">
            <a:avLst/>
          </a:prstGeom>
          <a:solidFill>
            <a:schemeClr val="accent1"/>
          </a:solidFill>
          <a:ln w="22225" cap="flat" cmpd="sng" algn="ctr">
            <a:solidFill>
              <a:srgbClr val="FF0000"/>
            </a:solidFill>
            <a:prstDash val="solid"/>
            <a:round/>
            <a:headEnd type="none" w="med" len="med"/>
            <a:tailEnd type="stealth" w="lg" len="lg"/>
          </a:ln>
          <a:effectLst/>
        </p:spPr>
      </p:cxnSp>
      <p:cxnSp>
        <p:nvCxnSpPr>
          <p:cNvPr id="35" name="Straight Arrow Connector 34"/>
          <p:cNvCxnSpPr/>
          <p:nvPr/>
        </p:nvCxnSpPr>
        <p:spPr bwMode="auto">
          <a:xfrm rot="5400000">
            <a:off x="3120807" y="4242752"/>
            <a:ext cx="531812" cy="1588"/>
          </a:xfrm>
          <a:prstGeom prst="straightConnector1">
            <a:avLst/>
          </a:prstGeom>
          <a:solidFill>
            <a:schemeClr val="accent1"/>
          </a:solidFill>
          <a:ln w="22225" cap="flat" cmpd="sng" algn="ctr">
            <a:solidFill>
              <a:srgbClr val="006600"/>
            </a:solidFill>
            <a:prstDash val="solid"/>
            <a:round/>
            <a:headEnd type="none" w="med" len="med"/>
            <a:tailEnd type="stealth" w="lg" len="lg"/>
          </a:ln>
          <a:effectLst/>
        </p:spPr>
      </p:cxnSp>
      <p:cxnSp>
        <p:nvCxnSpPr>
          <p:cNvPr id="37" name="Straight Arrow Connector 36"/>
          <p:cNvCxnSpPr/>
          <p:nvPr/>
        </p:nvCxnSpPr>
        <p:spPr bwMode="auto">
          <a:xfrm rot="10800000">
            <a:off x="2700119" y="4511040"/>
            <a:ext cx="685800" cy="1588"/>
          </a:xfrm>
          <a:prstGeom prst="straightConnector1">
            <a:avLst/>
          </a:prstGeom>
          <a:solidFill>
            <a:schemeClr val="accent1"/>
          </a:solidFill>
          <a:ln w="22225" cap="flat" cmpd="sng" algn="ctr">
            <a:solidFill>
              <a:srgbClr val="FF0000"/>
            </a:solidFill>
            <a:prstDash val="solid"/>
            <a:round/>
            <a:headEnd type="none" w="med" len="med"/>
            <a:tailEnd type="stealth" w="lg" len="lg"/>
          </a:ln>
          <a:effectLst/>
        </p:spPr>
      </p:cxnSp>
      <p:cxnSp>
        <p:nvCxnSpPr>
          <p:cNvPr id="39" name="Straight Arrow Connector 38"/>
          <p:cNvCxnSpPr/>
          <p:nvPr/>
        </p:nvCxnSpPr>
        <p:spPr bwMode="auto">
          <a:xfrm rot="5400000">
            <a:off x="2495506" y="4730099"/>
            <a:ext cx="438912" cy="794"/>
          </a:xfrm>
          <a:prstGeom prst="straightConnector1">
            <a:avLst/>
          </a:prstGeom>
          <a:solidFill>
            <a:schemeClr val="accent1"/>
          </a:solidFill>
          <a:ln w="22225" cap="flat" cmpd="sng" algn="ctr">
            <a:solidFill>
              <a:srgbClr val="006600"/>
            </a:solidFill>
            <a:prstDash val="solid"/>
            <a:round/>
            <a:headEnd type="none" w="med" len="med"/>
            <a:tailEnd type="stealth" w="lg" len="lg"/>
          </a:ln>
          <a:effectLst/>
        </p:spPr>
      </p:cxnSp>
      <p:cxnSp>
        <p:nvCxnSpPr>
          <p:cNvPr id="43" name="Straight Arrow Connector 42"/>
          <p:cNvCxnSpPr/>
          <p:nvPr/>
        </p:nvCxnSpPr>
        <p:spPr bwMode="auto">
          <a:xfrm rot="10800000">
            <a:off x="2203295" y="4922520"/>
            <a:ext cx="512064" cy="1588"/>
          </a:xfrm>
          <a:prstGeom prst="straightConnector1">
            <a:avLst/>
          </a:prstGeom>
          <a:solidFill>
            <a:schemeClr val="accent1"/>
          </a:solidFill>
          <a:ln w="22225" cap="flat" cmpd="sng" algn="ctr">
            <a:solidFill>
              <a:srgbClr val="FF0000"/>
            </a:solidFill>
            <a:prstDash val="solid"/>
            <a:round/>
            <a:headEnd type="none" w="med" len="med"/>
            <a:tailEnd type="stealth" w="lg" len="lg"/>
          </a:ln>
          <a:effectLst/>
        </p:spPr>
      </p:cxnSp>
      <p:cxnSp>
        <p:nvCxnSpPr>
          <p:cNvPr id="45" name="Straight Arrow Connector 44"/>
          <p:cNvCxnSpPr/>
          <p:nvPr/>
        </p:nvCxnSpPr>
        <p:spPr bwMode="auto">
          <a:xfrm rot="5400000">
            <a:off x="2060436" y="5089763"/>
            <a:ext cx="304800" cy="794"/>
          </a:xfrm>
          <a:prstGeom prst="straightConnector1">
            <a:avLst/>
          </a:prstGeom>
          <a:solidFill>
            <a:schemeClr val="accent1"/>
          </a:solidFill>
          <a:ln w="22225" cap="flat" cmpd="sng" algn="ctr">
            <a:solidFill>
              <a:srgbClr val="006600"/>
            </a:solidFill>
            <a:prstDash val="solid"/>
            <a:round/>
            <a:headEnd type="none" w="med" len="med"/>
            <a:tailEnd type="stealth" w="lg" len="lg"/>
          </a:ln>
          <a:effectLst/>
        </p:spPr>
      </p:cxnSp>
      <p:sp>
        <p:nvSpPr>
          <p:cNvPr id="19" name="Rectangle 18"/>
          <p:cNvSpPr/>
          <p:nvPr/>
        </p:nvSpPr>
        <p:spPr>
          <a:xfrm>
            <a:off x="6019800" y="5401270"/>
            <a:ext cx="2209800" cy="923330"/>
          </a:xfrm>
          <a:prstGeom prst="rect">
            <a:avLst/>
          </a:prstGeom>
        </p:spPr>
        <p:txBody>
          <a:bodyPr wrap="square">
            <a:spAutoFit/>
          </a:bodyPr>
          <a:lstStyle/>
          <a:p>
            <a:r>
              <a:rPr lang="en-US" dirty="0" smtClean="0">
                <a:hlinkClick r:id="rId3"/>
              </a:rPr>
              <a:t>http://ltl.tkk.fi/wiki/LTL/World_record_in_low_temperatures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lstStyle/>
          <a:p>
            <a:r>
              <a:rPr lang="en-US" sz="3200" dirty="0" smtClean="0"/>
              <a:t>Perpetual motion machines of the 2</a:t>
            </a:r>
            <a:r>
              <a:rPr lang="en-US" sz="3200" baseline="30000" dirty="0" smtClean="0"/>
              <a:t>nd</a:t>
            </a:r>
            <a:r>
              <a:rPr lang="en-US" sz="3200" dirty="0" smtClean="0"/>
              <a:t> kind</a:t>
            </a:r>
            <a:endParaRPr lang="en-US" sz="3200" dirty="0"/>
          </a:p>
        </p:txBody>
      </p:sp>
      <p:sp>
        <p:nvSpPr>
          <p:cNvPr id="3" name="Content Placeholder 2"/>
          <p:cNvSpPr>
            <a:spLocks noGrp="1"/>
          </p:cNvSpPr>
          <p:nvPr>
            <p:ph idx="1"/>
          </p:nvPr>
        </p:nvSpPr>
        <p:spPr>
          <a:xfrm>
            <a:off x="457200" y="1632858"/>
            <a:ext cx="8229600" cy="4191000"/>
          </a:xfrm>
        </p:spPr>
        <p:txBody>
          <a:bodyPr/>
          <a:lstStyle/>
          <a:p>
            <a:r>
              <a:rPr lang="en-US" sz="2800" dirty="0" smtClean="0"/>
              <a:t>Spontaneously converts heat into work</a:t>
            </a:r>
            <a:endParaRPr lang="en-US" sz="2800" dirty="0"/>
          </a:p>
        </p:txBody>
      </p:sp>
      <p:pic>
        <p:nvPicPr>
          <p:cNvPr id="4" name="Picture 3" descr="350px-MSMajestyOfTheSeasEdit1.jpg"/>
          <p:cNvPicPr>
            <a:picLocks noChangeAspect="1"/>
          </p:cNvPicPr>
          <p:nvPr/>
        </p:nvPicPr>
        <p:blipFill>
          <a:blip r:embed="rId4" cstate="print"/>
          <a:stretch>
            <a:fillRect/>
          </a:stretch>
        </p:blipFill>
        <p:spPr>
          <a:xfrm>
            <a:off x="742916" y="3429000"/>
            <a:ext cx="2895600" cy="1695994"/>
          </a:xfrm>
          <a:prstGeom prst="rect">
            <a:avLst/>
          </a:prstGeom>
        </p:spPr>
      </p:pic>
      <p:sp>
        <p:nvSpPr>
          <p:cNvPr id="5" name="Up Arrow 4"/>
          <p:cNvSpPr/>
          <p:nvPr/>
        </p:nvSpPr>
        <p:spPr bwMode="auto">
          <a:xfrm>
            <a:off x="1219608" y="4938486"/>
            <a:ext cx="533400" cy="609600"/>
          </a:xfrm>
          <a:prstGeom prst="up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685800" y="5624286"/>
            <a:ext cx="1609736" cy="461665"/>
          </a:xfrm>
          <a:prstGeom prst="rect">
            <a:avLst/>
          </a:prstGeom>
          <a:noFill/>
        </p:spPr>
        <p:txBody>
          <a:bodyPr wrap="none" rtlCol="0">
            <a:spAutoFit/>
          </a:bodyPr>
          <a:lstStyle/>
          <a:p>
            <a:r>
              <a:rPr lang="en-US" sz="2400" i="1" dirty="0" err="1" smtClean="0"/>
              <a:t>H</a:t>
            </a:r>
            <a:r>
              <a:rPr lang="en-US" sz="2400" i="1" baseline="-25000" dirty="0" err="1" smtClean="0"/>
              <a:t>in</a:t>
            </a:r>
            <a:r>
              <a:rPr lang="en-US" sz="2400" dirty="0" smtClean="0"/>
              <a:t> (water)</a:t>
            </a:r>
            <a:endParaRPr lang="en-US" sz="2400" dirty="0"/>
          </a:p>
        </p:txBody>
      </p:sp>
      <p:sp>
        <p:nvSpPr>
          <p:cNvPr id="7" name="Up Arrow 6"/>
          <p:cNvSpPr/>
          <p:nvPr/>
        </p:nvSpPr>
        <p:spPr bwMode="auto">
          <a:xfrm>
            <a:off x="2709194" y="2971800"/>
            <a:ext cx="533400" cy="609600"/>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2295536" y="2438400"/>
            <a:ext cx="1377300" cy="461665"/>
          </a:xfrm>
          <a:prstGeom prst="rect">
            <a:avLst/>
          </a:prstGeom>
          <a:noFill/>
        </p:spPr>
        <p:txBody>
          <a:bodyPr wrap="none" rtlCol="0">
            <a:spAutoFit/>
          </a:bodyPr>
          <a:lstStyle/>
          <a:p>
            <a:r>
              <a:rPr lang="en-US" sz="2400" i="1" dirty="0" err="1" smtClean="0"/>
              <a:t>H</a:t>
            </a:r>
            <a:r>
              <a:rPr lang="en-US" sz="2400" i="1" baseline="-25000" dirty="0" err="1" smtClean="0"/>
              <a:t>out</a:t>
            </a:r>
            <a:r>
              <a:rPr lang="en-US" sz="2400" dirty="0" smtClean="0"/>
              <a:t> (ice)</a:t>
            </a:r>
            <a:endParaRPr lang="en-US" sz="2400" dirty="0"/>
          </a:p>
        </p:txBody>
      </p:sp>
      <p:sp>
        <p:nvSpPr>
          <p:cNvPr id="9" name="Right Arrow 8"/>
          <p:cNvSpPr/>
          <p:nvPr/>
        </p:nvSpPr>
        <p:spPr bwMode="auto">
          <a:xfrm>
            <a:off x="3472542" y="4038600"/>
            <a:ext cx="533400" cy="533400"/>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4041315" y="4085772"/>
            <a:ext cx="835485" cy="461665"/>
          </a:xfrm>
          <a:prstGeom prst="rect">
            <a:avLst/>
          </a:prstGeom>
          <a:noFill/>
        </p:spPr>
        <p:txBody>
          <a:bodyPr wrap="none" rtlCol="0">
            <a:spAutoFit/>
          </a:bodyPr>
          <a:lstStyle/>
          <a:p>
            <a:r>
              <a:rPr lang="en-US" sz="2400" dirty="0" smtClean="0"/>
              <a:t>work</a:t>
            </a:r>
            <a:endParaRPr lang="en-US" sz="2400" dirty="0"/>
          </a:p>
        </p:txBody>
      </p:sp>
      <p:sp>
        <p:nvSpPr>
          <p:cNvPr id="11" name="TextBox 10"/>
          <p:cNvSpPr txBox="1"/>
          <p:nvPr/>
        </p:nvSpPr>
        <p:spPr>
          <a:xfrm>
            <a:off x="5029200" y="2514600"/>
            <a:ext cx="3886200" cy="3785652"/>
          </a:xfrm>
          <a:prstGeom prst="rect">
            <a:avLst/>
          </a:prstGeom>
          <a:noFill/>
        </p:spPr>
        <p:txBody>
          <a:bodyPr wrap="square" rtlCol="0">
            <a:spAutoFit/>
          </a:bodyPr>
          <a:lstStyle/>
          <a:p>
            <a:r>
              <a:rPr lang="en-US" sz="2400" i="1" dirty="0" err="1" smtClean="0">
                <a:latin typeface="Symbol" pitchFamily="18" charset="2"/>
              </a:rPr>
              <a:t>D</a:t>
            </a:r>
            <a:r>
              <a:rPr lang="en-US" sz="2400" i="1" dirty="0" err="1" smtClean="0"/>
              <a:t>H</a:t>
            </a:r>
            <a:r>
              <a:rPr lang="en-US" sz="2400" i="1" baseline="-25000" dirty="0" err="1" smtClean="0"/>
              <a:t>water</a:t>
            </a:r>
            <a:r>
              <a:rPr lang="en-US" sz="2400" i="1" baseline="-25000" dirty="0" smtClean="0"/>
              <a:t>-ice</a:t>
            </a:r>
            <a:r>
              <a:rPr lang="en-US" sz="2400" i="1" dirty="0" smtClean="0"/>
              <a:t> = 2261 J/g</a:t>
            </a:r>
          </a:p>
          <a:p>
            <a:endParaRPr lang="en-US" sz="2400" dirty="0" smtClean="0"/>
          </a:p>
          <a:p>
            <a:r>
              <a:rPr lang="en-US" sz="2400" dirty="0" smtClean="0"/>
              <a:t>To produce 1 hp of power,</a:t>
            </a:r>
          </a:p>
          <a:p>
            <a:endParaRPr lang="en-US" sz="2400" dirty="0" smtClean="0"/>
          </a:p>
          <a:p>
            <a:endParaRPr lang="en-US" sz="2400" dirty="0" smtClean="0"/>
          </a:p>
          <a:p>
            <a:endParaRPr lang="en-US" sz="2400" dirty="0" smtClean="0"/>
          </a:p>
          <a:p>
            <a:endParaRPr lang="en-US" sz="2400" dirty="0" smtClean="0"/>
          </a:p>
          <a:p>
            <a:r>
              <a:rPr lang="en-US" sz="2400" dirty="0" smtClean="0"/>
              <a:t>Only 330 g of water needs to be turned into ice per second!</a:t>
            </a:r>
            <a:endParaRPr lang="en-US" sz="2400" dirty="0"/>
          </a:p>
        </p:txBody>
      </p:sp>
      <p:graphicFrame>
        <p:nvGraphicFramePr>
          <p:cNvPr id="12" name="Object 11"/>
          <p:cNvGraphicFramePr>
            <a:graphicFrameLocks noChangeAspect="1"/>
          </p:cNvGraphicFramePr>
          <p:nvPr/>
        </p:nvGraphicFramePr>
        <p:xfrm>
          <a:off x="5074920" y="3962400"/>
          <a:ext cx="3629025" cy="914400"/>
        </p:xfrm>
        <a:graphic>
          <a:graphicData uri="http://schemas.openxmlformats.org/presentationml/2006/ole">
            <p:oleObj spid="_x0000_s50178" name="Equation" r:id="rId5" imgW="1663560" imgH="419040" progId="Equation.DSMT4">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600" dirty="0" smtClean="0"/>
              <a:t>Entropy </a:t>
            </a:r>
            <a:r>
              <a:rPr lang="en-US" sz="3600" i="1" dirty="0" smtClean="0"/>
              <a:t>S</a:t>
            </a:r>
            <a:endParaRPr lang="en-US" sz="3600" i="1" dirty="0"/>
          </a:p>
        </p:txBody>
      </p:sp>
      <p:sp>
        <p:nvSpPr>
          <p:cNvPr id="3" name="Content Placeholder 2"/>
          <p:cNvSpPr>
            <a:spLocks noGrp="1"/>
          </p:cNvSpPr>
          <p:nvPr>
            <p:ph idx="1"/>
          </p:nvPr>
        </p:nvSpPr>
        <p:spPr>
          <a:xfrm>
            <a:off x="457200" y="1614714"/>
            <a:ext cx="8229600" cy="4786086"/>
          </a:xfrm>
        </p:spPr>
        <p:txBody>
          <a:bodyPr/>
          <a:lstStyle/>
          <a:p>
            <a:r>
              <a:rPr lang="en-US" sz="2400" dirty="0" smtClean="0">
                <a:solidFill>
                  <a:srgbClr val="FF0000"/>
                </a:solidFill>
              </a:rPr>
              <a:t>Extensive</a:t>
            </a:r>
            <a:r>
              <a:rPr lang="en-US" sz="2400" dirty="0" smtClean="0"/>
              <a:t> </a:t>
            </a:r>
            <a:r>
              <a:rPr lang="en-US" sz="2400" dirty="0" smtClean="0">
                <a:solidFill>
                  <a:srgbClr val="FF0000"/>
                </a:solidFill>
              </a:rPr>
              <a:t>state function </a:t>
            </a:r>
            <a:r>
              <a:rPr lang="en-US" sz="2400" i="1" dirty="0" smtClean="0"/>
              <a:t>S(U, V, N, … ) </a:t>
            </a:r>
            <a:r>
              <a:rPr lang="en-US" sz="2400" dirty="0" smtClean="0"/>
              <a:t>or </a:t>
            </a:r>
            <a:r>
              <a:rPr lang="en-US" sz="2400" i="1" dirty="0" smtClean="0"/>
              <a:t>S(U</a:t>
            </a:r>
            <a:r>
              <a:rPr lang="en-US" sz="2400" i="1" baseline="-25000" dirty="0" smtClean="0"/>
              <a:t>1</a:t>
            </a:r>
            <a:r>
              <a:rPr lang="en-US" sz="2400" i="1" dirty="0" smtClean="0"/>
              <a:t>, U</a:t>
            </a:r>
            <a:r>
              <a:rPr lang="en-US" sz="2400" i="1" baseline="-25000" dirty="0" smtClean="0"/>
              <a:t>2</a:t>
            </a:r>
            <a:r>
              <a:rPr lang="en-US" sz="2400" i="1" dirty="0" smtClean="0"/>
              <a:t>, …, V</a:t>
            </a:r>
            <a:r>
              <a:rPr lang="en-US" sz="2400" i="1" baseline="-25000" dirty="0" smtClean="0"/>
              <a:t>1</a:t>
            </a:r>
            <a:r>
              <a:rPr lang="en-US" sz="2400" i="1" dirty="0" smtClean="0"/>
              <a:t>, V</a:t>
            </a:r>
            <a:r>
              <a:rPr lang="en-US" sz="2400" i="1" baseline="-25000" dirty="0" smtClean="0"/>
              <a:t>2</a:t>
            </a:r>
            <a:r>
              <a:rPr lang="en-US" sz="2400" i="1" dirty="0" smtClean="0"/>
              <a:t>, …, N</a:t>
            </a:r>
            <a:r>
              <a:rPr lang="en-US" sz="2400" i="1" baseline="-25000" dirty="0" smtClean="0"/>
              <a:t>1</a:t>
            </a:r>
            <a:r>
              <a:rPr lang="en-US" sz="2400" i="1" dirty="0" smtClean="0"/>
              <a:t>, N</a:t>
            </a:r>
            <a:r>
              <a:rPr lang="en-US" sz="2400" i="1" baseline="-25000" dirty="0" smtClean="0"/>
              <a:t>2</a:t>
            </a:r>
            <a:r>
              <a:rPr lang="en-US" sz="2400" i="1" dirty="0" smtClean="0"/>
              <a:t>, … )</a:t>
            </a:r>
            <a:r>
              <a:rPr lang="en-US" sz="2400" dirty="0" smtClean="0"/>
              <a:t> for a composite system</a:t>
            </a:r>
          </a:p>
          <a:p>
            <a:endParaRPr lang="en-US" sz="1400" i="1" dirty="0" smtClean="0"/>
          </a:p>
          <a:p>
            <a:r>
              <a:rPr lang="en-US" sz="2400" dirty="0" smtClean="0"/>
              <a:t>Monotonically increases with </a:t>
            </a:r>
            <a:r>
              <a:rPr lang="en-US" sz="2400" i="1" dirty="0" smtClean="0"/>
              <a:t>U</a:t>
            </a:r>
            <a:r>
              <a:rPr lang="en-US" sz="2400" dirty="0" smtClean="0"/>
              <a:t>, i.e.</a:t>
            </a:r>
          </a:p>
          <a:p>
            <a:endParaRPr lang="en-US" sz="1600" dirty="0" smtClean="0"/>
          </a:p>
          <a:p>
            <a:pPr>
              <a:buNone/>
            </a:pPr>
            <a:r>
              <a:rPr lang="en-US" sz="2400" dirty="0" smtClean="0"/>
              <a:t>	and satisfies the relation:</a:t>
            </a:r>
          </a:p>
          <a:p>
            <a:pPr>
              <a:buNone/>
            </a:pPr>
            <a:endParaRPr lang="en-US" sz="1600" dirty="0" smtClean="0"/>
          </a:p>
          <a:p>
            <a:pPr>
              <a:buNone/>
            </a:pPr>
            <a:r>
              <a:rPr lang="en-US" sz="2400" dirty="0" smtClean="0"/>
              <a:t>	where the equality holds only in reversible processes</a:t>
            </a:r>
          </a:p>
          <a:p>
            <a:endParaRPr lang="en-US" sz="1200" dirty="0" smtClean="0"/>
          </a:p>
          <a:p>
            <a:r>
              <a:rPr lang="en-US" sz="2400" dirty="0" smtClean="0"/>
              <a:t>The function </a:t>
            </a:r>
            <a:r>
              <a:rPr lang="en-US" sz="2400" i="1" dirty="0" smtClean="0"/>
              <a:t>S</a:t>
            </a:r>
            <a:r>
              <a:rPr lang="en-US" sz="2400" dirty="0" smtClean="0"/>
              <a:t> has the following property: the values assumed by the extensive parameters in the absence of an internal constraint are those that maximize </a:t>
            </a:r>
            <a:r>
              <a:rPr lang="en-US" sz="2400" i="1" dirty="0" smtClean="0"/>
              <a:t>S</a:t>
            </a:r>
            <a:r>
              <a:rPr lang="en-US" sz="2400" dirty="0" smtClean="0"/>
              <a:t> over the manifold of constrained equilibrium states.</a:t>
            </a:r>
          </a:p>
        </p:txBody>
      </p:sp>
      <p:graphicFrame>
        <p:nvGraphicFramePr>
          <p:cNvPr id="4" name="Object 3"/>
          <p:cNvGraphicFramePr>
            <a:graphicFrameLocks noChangeAspect="1"/>
          </p:cNvGraphicFramePr>
          <p:nvPr/>
        </p:nvGraphicFramePr>
        <p:xfrm>
          <a:off x="5791397" y="2470603"/>
          <a:ext cx="2377243" cy="911225"/>
        </p:xfrm>
        <a:graphic>
          <a:graphicData uri="http://schemas.openxmlformats.org/presentationml/2006/ole">
            <p:oleObj spid="_x0000_s35842" name="Equation" r:id="rId4" imgW="1193760" imgH="457200" progId="Equation.DSMT4">
              <p:embed/>
            </p:oleObj>
          </a:graphicData>
        </a:graphic>
      </p:graphicFrame>
      <p:graphicFrame>
        <p:nvGraphicFramePr>
          <p:cNvPr id="35843" name="Object 3"/>
          <p:cNvGraphicFramePr>
            <a:graphicFrameLocks noChangeAspect="1"/>
          </p:cNvGraphicFramePr>
          <p:nvPr/>
        </p:nvGraphicFramePr>
        <p:xfrm>
          <a:off x="4357914" y="3287484"/>
          <a:ext cx="1371600" cy="855950"/>
        </p:xfrm>
        <a:graphic>
          <a:graphicData uri="http://schemas.openxmlformats.org/presentationml/2006/ole">
            <p:oleObj spid="_x0000_s35843" name="Equation" r:id="rId5" imgW="711000" imgH="44424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z="3600" dirty="0" smtClean="0"/>
              <a:t>Entropy </a:t>
            </a:r>
            <a:r>
              <a:rPr lang="en-US" sz="3600" i="1" dirty="0" smtClean="0"/>
              <a:t>S</a:t>
            </a:r>
            <a:endParaRPr lang="en-US" sz="3600" i="1" dirty="0"/>
          </a:p>
        </p:txBody>
      </p:sp>
      <p:sp>
        <p:nvSpPr>
          <p:cNvPr id="3" name="Content Placeholder 2"/>
          <p:cNvSpPr>
            <a:spLocks noGrp="1"/>
          </p:cNvSpPr>
          <p:nvPr>
            <p:ph idx="1"/>
          </p:nvPr>
        </p:nvSpPr>
        <p:spPr>
          <a:xfrm>
            <a:off x="457200" y="1508760"/>
            <a:ext cx="8229600" cy="4786086"/>
          </a:xfrm>
        </p:spPr>
        <p:txBody>
          <a:bodyPr/>
          <a:lstStyle/>
          <a:p>
            <a:r>
              <a:rPr lang="en-US" sz="2400" dirty="0" smtClean="0"/>
              <a:t>Microscopically, entropy </a:t>
            </a:r>
            <a:r>
              <a:rPr lang="en-US" sz="2400" i="1" dirty="0" smtClean="0"/>
              <a:t>S</a:t>
            </a:r>
            <a:r>
              <a:rPr lang="en-US" sz="2400" dirty="0" smtClean="0"/>
              <a:t> is a measure of the degree of disorder (# of accessible microscopic states) in a system</a:t>
            </a:r>
          </a:p>
          <a:p>
            <a:r>
              <a:rPr lang="en-US" sz="2400" dirty="0" smtClean="0"/>
              <a:t>An isolated system can spontaneously evolves into a state of higher degree of disorder but not vice versa</a:t>
            </a:r>
          </a:p>
        </p:txBody>
      </p:sp>
      <p:pic>
        <p:nvPicPr>
          <p:cNvPr id="4" name="Picture 3" descr="phd041205s.gif"/>
          <p:cNvPicPr>
            <a:picLocks noChangeAspect="1"/>
          </p:cNvPicPr>
          <p:nvPr/>
        </p:nvPicPr>
        <p:blipFill>
          <a:blip r:embed="rId3" cstate="print"/>
          <a:stretch>
            <a:fillRect/>
          </a:stretch>
        </p:blipFill>
        <p:spPr>
          <a:xfrm>
            <a:off x="853440" y="3312160"/>
            <a:ext cx="7391400" cy="32029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200" dirty="0" smtClean="0"/>
              <a:t>Directionality (reversibility) of processes</a:t>
            </a:r>
            <a:endParaRPr lang="en-US" sz="3200" dirty="0"/>
          </a:p>
        </p:txBody>
      </p:sp>
      <p:sp>
        <p:nvSpPr>
          <p:cNvPr id="4" name="Rectangle 3"/>
          <p:cNvSpPr/>
          <p:nvPr/>
        </p:nvSpPr>
        <p:spPr bwMode="auto">
          <a:xfrm>
            <a:off x="1676400" y="1723572"/>
            <a:ext cx="1752600" cy="990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State A</a:t>
            </a:r>
          </a:p>
        </p:txBody>
      </p:sp>
      <p:sp>
        <p:nvSpPr>
          <p:cNvPr id="5" name="Rectangle 4"/>
          <p:cNvSpPr/>
          <p:nvPr/>
        </p:nvSpPr>
        <p:spPr bwMode="auto">
          <a:xfrm>
            <a:off x="5334000" y="1723572"/>
            <a:ext cx="1752600" cy="9906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State B</a:t>
            </a:r>
          </a:p>
        </p:txBody>
      </p:sp>
      <p:cxnSp>
        <p:nvCxnSpPr>
          <p:cNvPr id="8" name="Straight Arrow Connector 7"/>
          <p:cNvCxnSpPr/>
          <p:nvPr/>
        </p:nvCxnSpPr>
        <p:spPr bwMode="auto">
          <a:xfrm>
            <a:off x="3762828" y="2042886"/>
            <a:ext cx="1295400" cy="1588"/>
          </a:xfrm>
          <a:prstGeom prst="straightConnector1">
            <a:avLst/>
          </a:prstGeom>
          <a:solidFill>
            <a:schemeClr val="accent1"/>
          </a:solidFill>
          <a:ln w="47625" cap="flat" cmpd="sng" algn="ctr">
            <a:solidFill>
              <a:srgbClr val="006600"/>
            </a:solidFill>
            <a:prstDash val="solid"/>
            <a:round/>
            <a:headEnd type="none" w="med" len="med"/>
            <a:tailEnd type="stealth" w="lg" len="lg"/>
          </a:ln>
          <a:effectLst/>
        </p:spPr>
      </p:cxnSp>
      <p:cxnSp>
        <p:nvCxnSpPr>
          <p:cNvPr id="9" name="Straight Arrow Connector 8"/>
          <p:cNvCxnSpPr/>
          <p:nvPr/>
        </p:nvCxnSpPr>
        <p:spPr bwMode="auto">
          <a:xfrm rot="10800000">
            <a:off x="3733800" y="2422297"/>
            <a:ext cx="1295400" cy="1588"/>
          </a:xfrm>
          <a:prstGeom prst="straightConnector1">
            <a:avLst/>
          </a:prstGeom>
          <a:solidFill>
            <a:schemeClr val="accent1"/>
          </a:solidFill>
          <a:ln w="47625" cap="flat" cmpd="sng" algn="ctr">
            <a:solidFill>
              <a:srgbClr val="006600"/>
            </a:solidFill>
            <a:prstDash val="dash"/>
            <a:round/>
            <a:headEnd type="none" w="med" len="med"/>
            <a:tailEnd type="stealth" w="lg" len="lg"/>
          </a:ln>
          <a:effectLst/>
        </p:spPr>
      </p:cxnSp>
      <p:sp>
        <p:nvSpPr>
          <p:cNvPr id="11" name="Content Placeholder 2"/>
          <p:cNvSpPr>
            <a:spLocks noGrp="1"/>
          </p:cNvSpPr>
          <p:nvPr>
            <p:ph idx="1"/>
          </p:nvPr>
        </p:nvSpPr>
        <p:spPr>
          <a:xfrm>
            <a:off x="609600" y="3204971"/>
            <a:ext cx="7924800" cy="2971800"/>
          </a:xfrm>
        </p:spPr>
        <p:txBody>
          <a:bodyPr/>
          <a:lstStyle/>
          <a:p>
            <a:r>
              <a:rPr lang="en-US" sz="2800" dirty="0" smtClean="0"/>
              <a:t>A </a:t>
            </a:r>
            <a:r>
              <a:rPr lang="en-US" sz="2800" dirty="0" smtClean="0">
                <a:latin typeface="Times New Roman"/>
                <a:cs typeface="Times New Roman"/>
              </a:rPr>
              <a:t>→</a:t>
            </a:r>
            <a:r>
              <a:rPr lang="en-US" sz="2800" dirty="0" smtClean="0"/>
              <a:t> B:</a:t>
            </a:r>
          </a:p>
          <a:p>
            <a:endParaRPr lang="en-US" sz="1800" dirty="0" smtClean="0"/>
          </a:p>
          <a:p>
            <a:r>
              <a:rPr lang="en-US" sz="2800" dirty="0" smtClean="0"/>
              <a:t>B </a:t>
            </a:r>
            <a:r>
              <a:rPr lang="en-US" sz="2800" dirty="0" smtClean="0">
                <a:latin typeface="Times New Roman"/>
                <a:cs typeface="Times New Roman"/>
              </a:rPr>
              <a:t>→</a:t>
            </a:r>
            <a:r>
              <a:rPr lang="en-US" sz="2800" dirty="0" smtClean="0"/>
              <a:t> A:</a:t>
            </a:r>
          </a:p>
          <a:p>
            <a:endParaRPr lang="en-US" sz="2800" dirty="0" smtClean="0"/>
          </a:p>
          <a:p>
            <a:endParaRPr lang="en-US" sz="2800" dirty="0" smtClean="0"/>
          </a:p>
          <a:p>
            <a:r>
              <a:rPr lang="en-US" sz="2800" dirty="0" smtClean="0"/>
              <a:t>Reversible only when</a:t>
            </a:r>
          </a:p>
        </p:txBody>
      </p:sp>
      <p:graphicFrame>
        <p:nvGraphicFramePr>
          <p:cNvPr id="12" name="Object 11"/>
          <p:cNvGraphicFramePr>
            <a:graphicFrameLocks noChangeAspect="1"/>
          </p:cNvGraphicFramePr>
          <p:nvPr/>
        </p:nvGraphicFramePr>
        <p:xfrm>
          <a:off x="2362200" y="3048000"/>
          <a:ext cx="2286000" cy="874889"/>
        </p:xfrm>
        <a:graphic>
          <a:graphicData uri="http://schemas.openxmlformats.org/presentationml/2006/ole">
            <p:oleObj spid="_x0000_s36866" name="Equation" r:id="rId3" imgW="1028520" imgH="393480" progId="Equation.DSMT4">
              <p:embed/>
            </p:oleObj>
          </a:graphicData>
        </a:graphic>
      </p:graphicFrame>
      <p:graphicFrame>
        <p:nvGraphicFramePr>
          <p:cNvPr id="36867" name="Object 3"/>
          <p:cNvGraphicFramePr>
            <a:graphicFrameLocks noChangeAspect="1"/>
          </p:cNvGraphicFramePr>
          <p:nvPr/>
        </p:nvGraphicFramePr>
        <p:xfrm>
          <a:off x="2351087" y="3905285"/>
          <a:ext cx="5192713" cy="874712"/>
        </p:xfrm>
        <a:graphic>
          <a:graphicData uri="http://schemas.openxmlformats.org/presentationml/2006/ole">
            <p:oleObj spid="_x0000_s36867" name="Equation" r:id="rId4" imgW="2336760" imgH="393480" progId="Equation.DSMT4">
              <p:embed/>
            </p:oleObj>
          </a:graphicData>
        </a:graphic>
      </p:graphicFrame>
      <p:graphicFrame>
        <p:nvGraphicFramePr>
          <p:cNvPr id="36868" name="Object 4"/>
          <p:cNvGraphicFramePr>
            <a:graphicFrameLocks noChangeAspect="1"/>
          </p:cNvGraphicFramePr>
          <p:nvPr/>
        </p:nvGraphicFramePr>
        <p:xfrm>
          <a:off x="2347686" y="4710827"/>
          <a:ext cx="2286000" cy="874712"/>
        </p:xfrm>
        <a:graphic>
          <a:graphicData uri="http://schemas.openxmlformats.org/presentationml/2006/ole">
            <p:oleObj spid="_x0000_s36868" name="Equation" r:id="rId5" imgW="1028520" imgH="393480" progId="Equation.DSMT4">
              <p:embed/>
            </p:oleObj>
          </a:graphicData>
        </a:graphic>
      </p:graphicFrame>
      <p:graphicFrame>
        <p:nvGraphicFramePr>
          <p:cNvPr id="36869" name="Object 5"/>
          <p:cNvGraphicFramePr>
            <a:graphicFrameLocks noChangeAspect="1"/>
          </p:cNvGraphicFramePr>
          <p:nvPr/>
        </p:nvGraphicFramePr>
        <p:xfrm>
          <a:off x="4586514" y="5439228"/>
          <a:ext cx="2286000" cy="874713"/>
        </p:xfrm>
        <a:graphic>
          <a:graphicData uri="http://schemas.openxmlformats.org/presentationml/2006/ole">
            <p:oleObj spid="_x0000_s36869" name="Equation" r:id="rId6" imgW="1028520" imgH="39348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886"/>
            <a:ext cx="8229600" cy="1143000"/>
          </a:xfrm>
        </p:spPr>
        <p:txBody>
          <a:bodyPr/>
          <a:lstStyle/>
          <a:p>
            <a:r>
              <a:rPr lang="en-US" sz="4000" dirty="0" smtClean="0"/>
              <a:t>Process reversibility</a:t>
            </a:r>
            <a:endParaRPr lang="en-US" sz="4000" dirty="0"/>
          </a:p>
        </p:txBody>
      </p:sp>
      <p:sp>
        <p:nvSpPr>
          <p:cNvPr id="3" name="Content Placeholder 2"/>
          <p:cNvSpPr>
            <a:spLocks noGrp="1"/>
          </p:cNvSpPr>
          <p:nvPr>
            <p:ph idx="1"/>
          </p:nvPr>
        </p:nvSpPr>
        <p:spPr>
          <a:xfrm>
            <a:off x="457200" y="1752600"/>
            <a:ext cx="8229600" cy="4648200"/>
          </a:xfrm>
        </p:spPr>
        <p:txBody>
          <a:bodyPr/>
          <a:lstStyle/>
          <a:p>
            <a:r>
              <a:rPr lang="en-US" sz="2600" i="1" dirty="0" err="1" smtClean="0"/>
              <a:t>dS</a:t>
            </a:r>
            <a:r>
              <a:rPr lang="en-US" sz="2600" i="1" dirty="0" smtClean="0"/>
              <a:t> = 0</a:t>
            </a:r>
            <a:r>
              <a:rPr lang="en-US" sz="2600" dirty="0" smtClean="0"/>
              <a:t> in an </a:t>
            </a:r>
            <a:r>
              <a:rPr lang="en-US" sz="2600" dirty="0" smtClean="0">
                <a:solidFill>
                  <a:srgbClr val="FF0000"/>
                </a:solidFill>
              </a:rPr>
              <a:t>isolated/closed system</a:t>
            </a:r>
          </a:p>
          <a:p>
            <a:pPr marL="798513" lvl="1" indent="-341313"/>
            <a:r>
              <a:rPr lang="en-US" sz="2200" dirty="0" smtClean="0"/>
              <a:t>Isolated system: one that cannot exchange energy in the form of heat or work with any other system, i.e. </a:t>
            </a:r>
            <a:r>
              <a:rPr lang="en-US" sz="2200" dirty="0" smtClean="0">
                <a:solidFill>
                  <a:srgbClr val="FF0000"/>
                </a:solidFill>
              </a:rPr>
              <a:t>(</a:t>
            </a:r>
            <a:r>
              <a:rPr lang="en-US" sz="2200" i="1" dirty="0" smtClean="0">
                <a:solidFill>
                  <a:srgbClr val="FF0000"/>
                </a:solidFill>
              </a:rPr>
              <a:t>U = constant</a:t>
            </a:r>
            <a:r>
              <a:rPr lang="en-US" sz="2200" dirty="0" smtClean="0">
                <a:solidFill>
                  <a:srgbClr val="FF0000"/>
                </a:solidFill>
              </a:rPr>
              <a:t>)</a:t>
            </a:r>
          </a:p>
          <a:p>
            <a:pPr marL="798513" lvl="1" indent="-341313"/>
            <a:r>
              <a:rPr lang="en-US" sz="2200" dirty="0" err="1" smtClean="0"/>
              <a:t>dS</a:t>
            </a:r>
            <a:r>
              <a:rPr lang="en-US" sz="2200" dirty="0" smtClean="0"/>
              <a:t> &gt; 0 in irreversible processes</a:t>
            </a:r>
          </a:p>
          <a:p>
            <a:r>
              <a:rPr lang="en-US" sz="2600" dirty="0" smtClean="0"/>
              <a:t>Reversibility requires the system to be in equilibrium with environment at all times (</a:t>
            </a:r>
            <a:r>
              <a:rPr lang="en-US" sz="2600" dirty="0" smtClean="0">
                <a:solidFill>
                  <a:srgbClr val="FF0000"/>
                </a:solidFill>
              </a:rPr>
              <a:t>zero driving force</a:t>
            </a:r>
            <a:r>
              <a:rPr lang="en-US" sz="2600" dirty="0" smtClean="0"/>
              <a:t>), i.e. reversible processes have to be quasi-static</a:t>
            </a:r>
          </a:p>
          <a:p>
            <a:r>
              <a:rPr lang="en-US" sz="2600" dirty="0" smtClean="0"/>
              <a:t>A quasi-static process, however, is not necessarily reversible</a:t>
            </a:r>
          </a:p>
          <a:p>
            <a:pPr lvl="1"/>
            <a:r>
              <a:rPr lang="en-US" sz="2200" dirty="0" smtClean="0"/>
              <a:t>Friction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lstStyle/>
          <a:p>
            <a:r>
              <a:rPr lang="en-US" sz="4000" dirty="0" smtClean="0"/>
              <a:t>Process reversibility (cont’d)</a:t>
            </a:r>
            <a:endParaRPr lang="en-US" sz="4000" dirty="0"/>
          </a:p>
        </p:txBody>
      </p:sp>
      <p:sp>
        <p:nvSpPr>
          <p:cNvPr id="3" name="Content Placeholder 2"/>
          <p:cNvSpPr>
            <a:spLocks noGrp="1"/>
          </p:cNvSpPr>
          <p:nvPr>
            <p:ph idx="1"/>
          </p:nvPr>
        </p:nvSpPr>
        <p:spPr>
          <a:xfrm>
            <a:off x="457200" y="1752600"/>
            <a:ext cx="8229600" cy="4572000"/>
          </a:xfrm>
        </p:spPr>
        <p:txBody>
          <a:bodyPr/>
          <a:lstStyle/>
          <a:p>
            <a:pPr marL="398463" indent="-341313"/>
            <a:r>
              <a:rPr lang="en-US" sz="2600" dirty="0" err="1" smtClean="0"/>
              <a:t>Reif</a:t>
            </a:r>
            <a:r>
              <a:rPr lang="en-US" sz="2600" dirty="0" smtClean="0"/>
              <a:t> 3.2: Consider an isolated system which evolves from an initial state to a final state due to removal of an internal constraint</a:t>
            </a:r>
          </a:p>
          <a:p>
            <a:pPr marL="798513" lvl="1" indent="-341313"/>
            <a:r>
              <a:rPr lang="en-US" sz="2200" dirty="0" smtClean="0"/>
              <a:t>If imposing the constraint on the final state can restore the initial state, then the process is reversible</a:t>
            </a:r>
          </a:p>
          <a:p>
            <a:pPr marL="798513" lvl="1" indent="-341313"/>
            <a:r>
              <a:rPr lang="en-US" sz="2200" dirty="0" smtClean="0"/>
              <a:t>If the initial state cannot be restored even with imposition of the constraint, the process is irreversible</a:t>
            </a:r>
          </a:p>
          <a:p>
            <a:pPr marL="398463" indent="-341313"/>
            <a:r>
              <a:rPr lang="en-US" sz="2600" dirty="0" smtClean="0"/>
              <a:t>Reversibility is a property of a process not a system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5068</TotalTime>
  <Words>2530</Words>
  <Application>Microsoft Office PowerPoint</Application>
  <PresentationFormat>On-screen Show (4:3)</PresentationFormat>
  <Paragraphs>333</Paragraphs>
  <Slides>32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Pixel</vt:lpstr>
      <vt:lpstr>Equation</vt:lpstr>
      <vt:lpstr>MSEG 803 Equilibria in Material Systems  3: Second Law of TD</vt:lpstr>
      <vt:lpstr>Generalized first law of TD</vt:lpstr>
      <vt:lpstr>Perpetual motion machines of the 1st kind</vt:lpstr>
      <vt:lpstr>Perpetual motion machines of the 2nd kind</vt:lpstr>
      <vt:lpstr>Entropy S</vt:lpstr>
      <vt:lpstr>Entropy S</vt:lpstr>
      <vt:lpstr>Directionality (reversibility) of processes</vt:lpstr>
      <vt:lpstr>Process reversibility</vt:lpstr>
      <vt:lpstr>Process reversibility (cont’d)</vt:lpstr>
      <vt:lpstr>Slide 10</vt:lpstr>
      <vt:lpstr>Slide 11</vt:lpstr>
      <vt:lpstr>Properties of entropy S</vt:lpstr>
      <vt:lpstr>Colloidal crystals: an example of self-assembled structures</vt:lpstr>
      <vt:lpstr>Deriving equilibrium conditions</vt:lpstr>
      <vt:lpstr>Deriving equilibrium conditions</vt:lpstr>
      <vt:lpstr>Deriving equilibrium conditions</vt:lpstr>
      <vt:lpstr>Slide 17</vt:lpstr>
      <vt:lpstr>Slide 18</vt:lpstr>
      <vt:lpstr>Re-examining</vt:lpstr>
      <vt:lpstr>Example: Joule’s experiment</vt:lpstr>
      <vt:lpstr>Example: free expansion of ideal gas</vt:lpstr>
      <vt:lpstr>The maximum work theorem</vt:lpstr>
      <vt:lpstr>Heat engine</vt:lpstr>
      <vt:lpstr>Heat engine (cont’d)</vt:lpstr>
      <vt:lpstr>Carnot cycle</vt:lpstr>
      <vt:lpstr>Other reversible heat engine cycles</vt:lpstr>
      <vt:lpstr>Heat pump</vt:lpstr>
      <vt:lpstr>Practical heat engine design: Rankine cycle</vt:lpstr>
      <vt:lpstr>Practical heat engine design: Rankine cycle</vt:lpstr>
      <vt:lpstr>Entropy of materials</vt:lpstr>
      <vt:lpstr>The 3rd law of thermodynamics</vt:lpstr>
      <vt:lpstr>Unattainability of absolute zero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hjj</dc:creator>
  <cp:lastModifiedBy>hjj</cp:lastModifiedBy>
  <cp:revision>578</cp:revision>
  <dcterms:created xsi:type="dcterms:W3CDTF">2006-08-16T00:00:00Z</dcterms:created>
  <dcterms:modified xsi:type="dcterms:W3CDTF">2012-09-11T04:10:54Z</dcterms:modified>
</cp:coreProperties>
</file>