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9" r:id="rId14"/>
    <p:sldId id="268" r:id="rId15"/>
    <p:sldId id="270" r:id="rId16"/>
    <p:sldId id="271" r:id="rId17"/>
    <p:sldId id="281" r:id="rId18"/>
    <p:sldId id="272" r:id="rId19"/>
    <p:sldId id="273" r:id="rId20"/>
    <p:sldId id="275" r:id="rId21"/>
    <p:sldId id="276" r:id="rId22"/>
    <p:sldId id="277" r:id="rId23"/>
    <p:sldId id="278" r:id="rId24"/>
    <p:sldId id="279" r:id="rId25"/>
    <p:sldId id="274"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89CC40"/>
    <a:srgbClr val="D1E1FF"/>
    <a:srgbClr val="ABC7FF"/>
    <a:srgbClr val="8FB7FF"/>
    <a:srgbClr val="F7FAFF"/>
    <a:srgbClr val="E1EBFF"/>
    <a:srgbClr val="92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0351" autoAdjust="0"/>
  </p:normalViewPr>
  <p:slideViewPr>
    <p:cSldViewPr>
      <p:cViewPr varScale="1">
        <p:scale>
          <a:sx n="63" d="100"/>
          <a:sy n="63" d="100"/>
        </p:scale>
        <p:origin x="-15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12/12/2011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concept of “</a:t>
            </a:r>
            <a:r>
              <a:rPr lang="en-US" smtClean="0"/>
              <a:t>line compounds”</a:t>
            </a:r>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1D8BD707-D9CF-40AE-B4C6-C98DA3205C09}" type="datetimeFigureOut">
              <a:rPr lang="en-US" smtClean="0"/>
              <a:pPr/>
              <a:t>12/12/2011</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12/12/2011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1"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83" name="Rectangle 15"/>
          <p:cNvSpPr>
            <a:spLocks noGrp="1" noChangeArrowheads="1"/>
          </p:cNvSpPr>
          <p:nvPr>
            <p:ph type="body" idx="1"/>
          </p:nvPr>
        </p:nvSpPr>
        <p:spPr bwMode="auto">
          <a:xfrm>
            <a:off x="457200" y="1600200"/>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1D8BD707-D9CF-40AE-B4C6-C98DA3205C09}" type="datetimeFigureOut">
              <a:rPr lang="en-US" smtClean="0"/>
              <a:pPr/>
              <a:t>12/12/2011</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7.bin"/><Relationship Id="rId11" Type="http://schemas.openxmlformats.org/officeDocument/2006/relationships/oleObject" Target="../embeddings/oleObject42.bin"/><Relationship Id="rId5" Type="http://schemas.openxmlformats.org/officeDocument/2006/relationships/oleObject" Target="../embeddings/oleObject36.bin"/><Relationship Id="rId10" Type="http://schemas.openxmlformats.org/officeDocument/2006/relationships/oleObject" Target="../embeddings/oleObject41.bin"/><Relationship Id="rId4" Type="http://schemas.openxmlformats.org/officeDocument/2006/relationships/oleObject" Target="../embeddings/oleObject35.bin"/><Relationship Id="rId9" Type="http://schemas.openxmlformats.org/officeDocument/2006/relationships/oleObject" Target="../embeddings/oleObject4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0.bin"/><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hyperlink" Target="http://www1.asminternational.org/asmenterprise/apd/" TargetMode="External"/><Relationship Id="rId4"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9.bin"/><Relationship Id="rId5" Type="http://schemas.openxmlformats.org/officeDocument/2006/relationships/oleObject" Target="../embeddings/oleObject58.bin"/><Relationship Id="rId10" Type="http://schemas.openxmlformats.org/officeDocument/2006/relationships/oleObject" Target="../embeddings/oleObject63.bin"/><Relationship Id="rId4" Type="http://schemas.openxmlformats.org/officeDocument/2006/relationships/oleObject" Target="../embeddings/oleObject57.bin"/><Relationship Id="rId9" Type="http://schemas.openxmlformats.org/officeDocument/2006/relationships/oleObject" Target="../embeddings/oleObject62.bin"/></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MSEG 803</a:t>
            </a:r>
            <a:br>
              <a:rPr lang="en-US" sz="4400" dirty="0" smtClean="0"/>
            </a:br>
            <a:r>
              <a:rPr lang="en-US" sz="3200" dirty="0" err="1" smtClean="0"/>
              <a:t>Equilibria</a:t>
            </a:r>
            <a:r>
              <a:rPr lang="en-US" sz="3200" dirty="0" smtClean="0"/>
              <a:t> in Material Systems</a:t>
            </a:r>
            <a:br>
              <a:rPr lang="en-US" sz="3200" dirty="0" smtClean="0"/>
            </a:br>
            <a:r>
              <a:rPr lang="en-US" sz="3200" dirty="0" smtClean="0"/>
              <a:t/>
            </a:r>
            <a:br>
              <a:rPr lang="en-US" sz="3200" dirty="0" smtClean="0"/>
            </a:br>
            <a:r>
              <a:rPr lang="en-US" sz="3200" dirty="0" smtClean="0"/>
              <a:t>11: Phase Transition</a:t>
            </a:r>
            <a:endParaRPr lang="en-US" dirty="0"/>
          </a:p>
        </p:txBody>
      </p:sp>
      <p:sp>
        <p:nvSpPr>
          <p:cNvPr id="3" name="Subtitle 2"/>
          <p:cNvSpPr>
            <a:spLocks noGrp="1"/>
          </p:cNvSpPr>
          <p:nvPr>
            <p:ph type="subTitle" idx="1"/>
          </p:nvPr>
        </p:nvSpPr>
        <p:spPr/>
        <p:txBody>
          <a:bodyPr/>
          <a:lstStyle/>
          <a:p>
            <a:endParaRPr lang="en-US" sz="2800" dirty="0"/>
          </a:p>
          <a:p>
            <a:r>
              <a:rPr lang="en-US" sz="2800" dirty="0" smtClean="0"/>
              <a:t>Prof. Juejun (JJ) Hu</a:t>
            </a:r>
          </a:p>
          <a:p>
            <a:r>
              <a:rPr lang="en-US" sz="2800" dirty="0" smtClean="0"/>
              <a:t>hujuejun@udel.edu</a:t>
            </a: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1066800"/>
          </a:xfrm>
        </p:spPr>
        <p:txBody>
          <a:bodyPr/>
          <a:lstStyle/>
          <a:p>
            <a:r>
              <a:rPr lang="en-US" dirty="0" err="1" smtClean="0"/>
              <a:t>Clapeyron</a:t>
            </a:r>
            <a:r>
              <a:rPr lang="en-US" dirty="0" smtClean="0"/>
              <a:t> equation</a:t>
            </a:r>
            <a:endParaRPr lang="en-US" dirty="0"/>
          </a:p>
        </p:txBody>
      </p:sp>
      <p:sp>
        <p:nvSpPr>
          <p:cNvPr id="3" name="Content Placeholder 2"/>
          <p:cNvSpPr>
            <a:spLocks noGrp="1"/>
          </p:cNvSpPr>
          <p:nvPr>
            <p:ph idx="1"/>
          </p:nvPr>
        </p:nvSpPr>
        <p:spPr/>
        <p:txBody>
          <a:bodyPr/>
          <a:lstStyle/>
          <a:p>
            <a:r>
              <a:rPr lang="en-US" dirty="0" smtClean="0"/>
              <a:t>The impact of pressure on phase transition temperature is most significant for liquid-vapor transition</a:t>
            </a:r>
          </a:p>
          <a:p>
            <a:pPr lvl="1"/>
            <a:r>
              <a:rPr lang="en-US" dirty="0" smtClean="0"/>
              <a:t>If you try to cook an egg in boiling water while camping in the Rocky Mountains at an elevation of 10,000 feet, you will find that it takes longer for the egg to cook because water boils at only 90</a:t>
            </a:r>
            <a:r>
              <a:rPr lang="en-US" baseline="30000" dirty="0" smtClean="0"/>
              <a:t>o</a:t>
            </a:r>
            <a:r>
              <a:rPr lang="en-US" dirty="0" smtClean="0"/>
              <a:t>C at this elevation</a:t>
            </a:r>
          </a:p>
          <a:p>
            <a:r>
              <a:rPr lang="en-US" dirty="0" smtClean="0"/>
              <a:t>The coexistence curve between solid-liquid phases are almost perpendicular to the temperature axis</a:t>
            </a:r>
          </a:p>
          <a:p>
            <a:pPr lvl="1"/>
            <a:r>
              <a:rPr lang="en-US" dirty="0" smtClean="0"/>
              <a:t>Typical values:</a:t>
            </a:r>
            <a:endParaRPr lang="en-US" dirty="0"/>
          </a:p>
        </p:txBody>
      </p:sp>
      <p:graphicFrame>
        <p:nvGraphicFramePr>
          <p:cNvPr id="179202" name="Object 2"/>
          <p:cNvGraphicFramePr>
            <a:graphicFrameLocks noChangeAspect="1"/>
          </p:cNvGraphicFramePr>
          <p:nvPr/>
        </p:nvGraphicFramePr>
        <p:xfrm>
          <a:off x="1295400" y="4953000"/>
          <a:ext cx="2332038" cy="404813"/>
        </p:xfrm>
        <a:graphic>
          <a:graphicData uri="http://schemas.openxmlformats.org/presentationml/2006/ole">
            <p:oleObj spid="_x0000_s179202" name="Equation" r:id="rId3" imgW="1193760" imgH="228600" progId="Equation.DSMT4">
              <p:embed/>
            </p:oleObj>
          </a:graphicData>
        </a:graphic>
      </p:graphicFrame>
      <p:graphicFrame>
        <p:nvGraphicFramePr>
          <p:cNvPr id="179203" name="Object 3"/>
          <p:cNvGraphicFramePr>
            <a:graphicFrameLocks noChangeAspect="1"/>
          </p:cNvGraphicFramePr>
          <p:nvPr/>
        </p:nvGraphicFramePr>
        <p:xfrm>
          <a:off x="4164013" y="4953000"/>
          <a:ext cx="2232025" cy="404813"/>
        </p:xfrm>
        <a:graphic>
          <a:graphicData uri="http://schemas.openxmlformats.org/presentationml/2006/ole">
            <p:oleObj spid="_x0000_s179203" name="Equation" r:id="rId4" imgW="1143000" imgH="228600" progId="Equation.DSMT4">
              <p:embed/>
            </p:oleObj>
          </a:graphicData>
        </a:graphic>
      </p:graphicFrame>
      <p:graphicFrame>
        <p:nvGraphicFramePr>
          <p:cNvPr id="179204" name="Object 4"/>
          <p:cNvGraphicFramePr>
            <a:graphicFrameLocks noChangeAspect="1"/>
          </p:cNvGraphicFramePr>
          <p:nvPr/>
        </p:nvGraphicFramePr>
        <p:xfrm>
          <a:off x="1295400" y="5473700"/>
          <a:ext cx="3644900" cy="698500"/>
        </p:xfrm>
        <a:graphic>
          <a:graphicData uri="http://schemas.openxmlformats.org/presentationml/2006/ole">
            <p:oleObj spid="_x0000_s179204" name="Equation" r:id="rId5" imgW="1866600" imgH="393480"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457200"/>
            <a:ext cx="8229600" cy="1066800"/>
          </a:xfrm>
        </p:spPr>
        <p:txBody>
          <a:bodyPr/>
          <a:lstStyle/>
          <a:p>
            <a:r>
              <a:rPr lang="en-US" sz="2900" dirty="0" err="1" smtClean="0"/>
              <a:t>Clausius-Clapeyron</a:t>
            </a:r>
            <a:r>
              <a:rPr lang="en-US" sz="2900" dirty="0" smtClean="0"/>
              <a:t> equation and vapor pressure</a:t>
            </a:r>
            <a:endParaRPr lang="en-US" sz="2900" dirty="0"/>
          </a:p>
        </p:txBody>
      </p:sp>
      <p:sp>
        <p:nvSpPr>
          <p:cNvPr id="3" name="Content Placeholder 2"/>
          <p:cNvSpPr>
            <a:spLocks noGrp="1"/>
          </p:cNvSpPr>
          <p:nvPr>
            <p:ph idx="1"/>
          </p:nvPr>
        </p:nvSpPr>
        <p:spPr>
          <a:xfrm>
            <a:off x="457200" y="1524000"/>
            <a:ext cx="8229600" cy="4343400"/>
          </a:xfrm>
        </p:spPr>
        <p:txBody>
          <a:bodyPr/>
          <a:lstStyle/>
          <a:p>
            <a:r>
              <a:rPr lang="en-US" dirty="0" smtClean="0"/>
              <a:t>Vapor-liquid phase transition</a:t>
            </a:r>
          </a:p>
          <a:p>
            <a:pPr lvl="1"/>
            <a:r>
              <a:rPr lang="en-US" dirty="0" smtClean="0"/>
              <a:t>Neglect the volume of liquid phase:</a:t>
            </a:r>
          </a:p>
          <a:p>
            <a:pPr lvl="1"/>
            <a:r>
              <a:rPr lang="en-US" dirty="0" smtClean="0"/>
              <a:t>Assume the gas is ideal:</a:t>
            </a:r>
          </a:p>
          <a:p>
            <a:r>
              <a:rPr lang="en-US" dirty="0" err="1" smtClean="0"/>
              <a:t>Clausius-Clapeyron</a:t>
            </a:r>
            <a:r>
              <a:rPr lang="en-US" dirty="0" smtClean="0"/>
              <a:t> equation</a:t>
            </a:r>
          </a:p>
          <a:p>
            <a:endParaRPr lang="en-US" dirty="0" smtClean="0"/>
          </a:p>
          <a:p>
            <a:endParaRPr lang="en-US" sz="3200" dirty="0" smtClean="0"/>
          </a:p>
          <a:p>
            <a:r>
              <a:rPr lang="en-US" dirty="0" smtClean="0"/>
              <a:t>If	     is temperature-independent:</a:t>
            </a:r>
          </a:p>
          <a:p>
            <a:endParaRPr lang="en-US" sz="1100" dirty="0" smtClean="0"/>
          </a:p>
          <a:p>
            <a:r>
              <a:rPr lang="en-US" dirty="0" smtClean="0"/>
              <a:t>If				          ,</a:t>
            </a:r>
          </a:p>
        </p:txBody>
      </p:sp>
      <p:graphicFrame>
        <p:nvGraphicFramePr>
          <p:cNvPr id="180226" name="Object 2"/>
          <p:cNvGraphicFramePr>
            <a:graphicFrameLocks noChangeAspect="1"/>
          </p:cNvGraphicFramePr>
          <p:nvPr/>
        </p:nvGraphicFramePr>
        <p:xfrm>
          <a:off x="5306695" y="1965960"/>
          <a:ext cx="1216025" cy="404813"/>
        </p:xfrm>
        <a:graphic>
          <a:graphicData uri="http://schemas.openxmlformats.org/presentationml/2006/ole">
            <p:oleObj spid="_x0000_s180226" name="Equation" r:id="rId3" imgW="622080" imgH="228600" progId="Equation.DSMT4">
              <p:embed/>
            </p:oleObj>
          </a:graphicData>
        </a:graphic>
      </p:graphicFrame>
      <p:graphicFrame>
        <p:nvGraphicFramePr>
          <p:cNvPr id="180227" name="Object 3"/>
          <p:cNvGraphicFramePr>
            <a:graphicFrameLocks noChangeAspect="1"/>
          </p:cNvGraphicFramePr>
          <p:nvPr/>
        </p:nvGraphicFramePr>
        <p:xfrm>
          <a:off x="4159885" y="2338387"/>
          <a:ext cx="1463675" cy="404813"/>
        </p:xfrm>
        <a:graphic>
          <a:graphicData uri="http://schemas.openxmlformats.org/presentationml/2006/ole">
            <p:oleObj spid="_x0000_s180227" name="Equation" r:id="rId4" imgW="749160" imgH="228600" progId="Equation.DSMT4">
              <p:embed/>
            </p:oleObj>
          </a:graphicData>
        </a:graphic>
      </p:graphicFrame>
      <p:graphicFrame>
        <p:nvGraphicFramePr>
          <p:cNvPr id="180228" name="Object 4"/>
          <p:cNvGraphicFramePr>
            <a:graphicFrameLocks noChangeAspect="1"/>
          </p:cNvGraphicFramePr>
          <p:nvPr/>
        </p:nvGraphicFramePr>
        <p:xfrm>
          <a:off x="853440" y="3215640"/>
          <a:ext cx="3275013" cy="765175"/>
        </p:xfrm>
        <a:graphic>
          <a:graphicData uri="http://schemas.openxmlformats.org/presentationml/2006/ole">
            <p:oleObj spid="_x0000_s180228" name="Equation" r:id="rId5" imgW="1676160" imgH="431640" progId="Equation.DSMT4">
              <p:embed/>
            </p:oleObj>
          </a:graphicData>
        </a:graphic>
      </p:graphicFrame>
      <p:graphicFrame>
        <p:nvGraphicFramePr>
          <p:cNvPr id="180229" name="Object 5"/>
          <p:cNvGraphicFramePr>
            <a:graphicFrameLocks noChangeAspect="1"/>
          </p:cNvGraphicFramePr>
          <p:nvPr/>
        </p:nvGraphicFramePr>
        <p:xfrm>
          <a:off x="4267200" y="3429000"/>
          <a:ext cx="371475" cy="269875"/>
        </p:xfrm>
        <a:graphic>
          <a:graphicData uri="http://schemas.openxmlformats.org/presentationml/2006/ole">
            <p:oleObj spid="_x0000_s180229" name="Equation" r:id="rId6" imgW="190440" imgH="152280" progId="Equation.DSMT4">
              <p:embed/>
            </p:oleObj>
          </a:graphicData>
        </a:graphic>
      </p:graphicFrame>
      <p:graphicFrame>
        <p:nvGraphicFramePr>
          <p:cNvPr id="180232" name="Object 8"/>
          <p:cNvGraphicFramePr>
            <a:graphicFrameLocks noChangeAspect="1"/>
          </p:cNvGraphicFramePr>
          <p:nvPr/>
        </p:nvGraphicFramePr>
        <p:xfrm>
          <a:off x="4777422" y="3200400"/>
          <a:ext cx="2827338" cy="766762"/>
        </p:xfrm>
        <a:graphic>
          <a:graphicData uri="http://schemas.openxmlformats.org/presentationml/2006/ole">
            <p:oleObj spid="_x0000_s180232" name="Equation" r:id="rId7" imgW="1447560" imgH="431640" progId="Equation.DSMT4">
              <p:embed/>
            </p:oleObj>
          </a:graphicData>
        </a:graphic>
      </p:graphicFrame>
      <p:graphicFrame>
        <p:nvGraphicFramePr>
          <p:cNvPr id="180234" name="Object 10"/>
          <p:cNvGraphicFramePr>
            <a:graphicFrameLocks noChangeAspect="1"/>
          </p:cNvGraphicFramePr>
          <p:nvPr/>
        </p:nvGraphicFramePr>
        <p:xfrm>
          <a:off x="5760720" y="4008120"/>
          <a:ext cx="2876550" cy="857250"/>
        </p:xfrm>
        <a:graphic>
          <a:graphicData uri="http://schemas.openxmlformats.org/presentationml/2006/ole">
            <p:oleObj spid="_x0000_s180234" name="Equation" r:id="rId8" imgW="1473120" imgH="482400" progId="Equation.DSMT4">
              <p:embed/>
            </p:oleObj>
          </a:graphicData>
        </a:graphic>
      </p:graphicFrame>
      <p:graphicFrame>
        <p:nvGraphicFramePr>
          <p:cNvPr id="180235" name="Object 11"/>
          <p:cNvGraphicFramePr>
            <a:graphicFrameLocks noChangeAspect="1"/>
          </p:cNvGraphicFramePr>
          <p:nvPr/>
        </p:nvGraphicFramePr>
        <p:xfrm>
          <a:off x="1173480" y="4199890"/>
          <a:ext cx="669925" cy="406400"/>
        </p:xfrm>
        <a:graphic>
          <a:graphicData uri="http://schemas.openxmlformats.org/presentationml/2006/ole">
            <p:oleObj spid="_x0000_s180235" name="Equation" r:id="rId9" imgW="342720" imgH="228600" progId="Equation.DSMT4">
              <p:embed/>
            </p:oleObj>
          </a:graphicData>
        </a:graphic>
      </p:graphicFrame>
      <p:graphicFrame>
        <p:nvGraphicFramePr>
          <p:cNvPr id="180237" name="Object 13"/>
          <p:cNvGraphicFramePr>
            <a:graphicFrameLocks noChangeAspect="1"/>
          </p:cNvGraphicFramePr>
          <p:nvPr/>
        </p:nvGraphicFramePr>
        <p:xfrm>
          <a:off x="1173480" y="4804410"/>
          <a:ext cx="3870326" cy="450850"/>
        </p:xfrm>
        <a:graphic>
          <a:graphicData uri="http://schemas.openxmlformats.org/presentationml/2006/ole">
            <p:oleObj spid="_x0000_s180237" name="Equation" r:id="rId10" imgW="1981080" imgH="253800" progId="Equation.DSMT4">
              <p:embed/>
            </p:oleObj>
          </a:graphicData>
        </a:graphic>
      </p:graphicFrame>
      <p:graphicFrame>
        <p:nvGraphicFramePr>
          <p:cNvPr id="180239" name="Object 15"/>
          <p:cNvGraphicFramePr>
            <a:graphicFrameLocks noChangeAspect="1"/>
          </p:cNvGraphicFramePr>
          <p:nvPr/>
        </p:nvGraphicFramePr>
        <p:xfrm>
          <a:off x="838200" y="5334000"/>
          <a:ext cx="6572250" cy="857250"/>
        </p:xfrm>
        <a:graphic>
          <a:graphicData uri="http://schemas.openxmlformats.org/presentationml/2006/ole">
            <p:oleObj spid="_x0000_s180239" name="Equation" r:id="rId11" imgW="3365280" imgH="4824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229600" cy="1066800"/>
          </a:xfrm>
        </p:spPr>
        <p:txBody>
          <a:bodyPr/>
          <a:lstStyle/>
          <a:p>
            <a:r>
              <a:rPr lang="en-US" dirty="0" smtClean="0"/>
              <a:t>Generalized </a:t>
            </a:r>
            <a:r>
              <a:rPr lang="en-US" dirty="0" err="1" smtClean="0"/>
              <a:t>Clapeyron</a:t>
            </a:r>
            <a:r>
              <a:rPr lang="en-US" dirty="0" smtClean="0"/>
              <a:t> equation</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General system</a:t>
            </a:r>
          </a:p>
          <a:p>
            <a:endParaRPr lang="en-US" sz="4000" dirty="0" smtClean="0"/>
          </a:p>
          <a:p>
            <a:r>
              <a:rPr lang="en-US" dirty="0" smtClean="0"/>
              <a:t>Legendre transform:</a:t>
            </a:r>
          </a:p>
          <a:p>
            <a:endParaRPr lang="en-US" dirty="0" smtClean="0"/>
          </a:p>
          <a:p>
            <a:endParaRPr lang="en-US" dirty="0" smtClean="0"/>
          </a:p>
          <a:p>
            <a:r>
              <a:rPr lang="en-US" dirty="0" smtClean="0"/>
              <a:t>Generalized </a:t>
            </a:r>
            <a:r>
              <a:rPr lang="en-US" dirty="0" err="1" smtClean="0"/>
              <a:t>Clausius-Clapeyron</a:t>
            </a:r>
            <a:r>
              <a:rPr lang="en-US" dirty="0" smtClean="0"/>
              <a:t> equation</a:t>
            </a:r>
          </a:p>
        </p:txBody>
      </p:sp>
      <p:graphicFrame>
        <p:nvGraphicFramePr>
          <p:cNvPr id="181250" name="Object 2"/>
          <p:cNvGraphicFramePr>
            <a:graphicFrameLocks noChangeAspect="1"/>
          </p:cNvGraphicFramePr>
          <p:nvPr/>
        </p:nvGraphicFramePr>
        <p:xfrm>
          <a:off x="853440" y="2148840"/>
          <a:ext cx="2479675" cy="608012"/>
        </p:xfrm>
        <a:graphic>
          <a:graphicData uri="http://schemas.openxmlformats.org/presentationml/2006/ole">
            <p:oleObj spid="_x0000_s181250" name="Equation" r:id="rId3" imgW="1269720" imgH="342720" progId="Equation.DSMT4">
              <p:embed/>
            </p:oleObj>
          </a:graphicData>
        </a:graphic>
      </p:graphicFrame>
      <p:graphicFrame>
        <p:nvGraphicFramePr>
          <p:cNvPr id="181251" name="Object 3"/>
          <p:cNvGraphicFramePr>
            <a:graphicFrameLocks noChangeAspect="1"/>
          </p:cNvGraphicFramePr>
          <p:nvPr/>
        </p:nvGraphicFramePr>
        <p:xfrm>
          <a:off x="3733800" y="2788920"/>
          <a:ext cx="2430462" cy="608013"/>
        </p:xfrm>
        <a:graphic>
          <a:graphicData uri="http://schemas.openxmlformats.org/presentationml/2006/ole">
            <p:oleObj spid="_x0000_s181251" name="Equation" r:id="rId4" imgW="1244520" imgH="342720" progId="Equation.DSMT4">
              <p:embed/>
            </p:oleObj>
          </a:graphicData>
        </a:graphic>
      </p:graphicFrame>
      <p:graphicFrame>
        <p:nvGraphicFramePr>
          <p:cNvPr id="181252" name="Object 4"/>
          <p:cNvGraphicFramePr>
            <a:graphicFrameLocks noChangeAspect="1"/>
          </p:cNvGraphicFramePr>
          <p:nvPr/>
        </p:nvGraphicFramePr>
        <p:xfrm>
          <a:off x="869633" y="3368040"/>
          <a:ext cx="2635567" cy="615127"/>
        </p:xfrm>
        <a:graphic>
          <a:graphicData uri="http://schemas.openxmlformats.org/presentationml/2006/ole">
            <p:oleObj spid="_x0000_s181252" name="Equation" r:id="rId5" imgW="1333440" imgH="342720" progId="Equation.DSMT4">
              <p:embed/>
            </p:oleObj>
          </a:graphicData>
        </a:graphic>
      </p:graphicFrame>
      <p:graphicFrame>
        <p:nvGraphicFramePr>
          <p:cNvPr id="181253" name="Object 5"/>
          <p:cNvGraphicFramePr>
            <a:graphicFrameLocks noChangeAspect="1"/>
          </p:cNvGraphicFramePr>
          <p:nvPr/>
        </p:nvGraphicFramePr>
        <p:xfrm>
          <a:off x="853440" y="4724400"/>
          <a:ext cx="2605087" cy="765175"/>
        </p:xfrm>
        <a:graphic>
          <a:graphicData uri="http://schemas.openxmlformats.org/presentationml/2006/ole">
            <p:oleObj spid="_x0000_s181253" name="Equation" r:id="rId6" imgW="1333440" imgH="431640" progId="Equation.DSMT4">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518160"/>
            <a:ext cx="8305800" cy="868680"/>
          </a:xfrm>
        </p:spPr>
        <p:txBody>
          <a:bodyPr/>
          <a:lstStyle/>
          <a:p>
            <a:r>
              <a:rPr lang="en-US" sz="2900" dirty="0" smtClean="0"/>
              <a:t>Degrees of freedom in single component systems</a:t>
            </a:r>
            <a:endParaRPr lang="en-US" sz="2900" dirty="0"/>
          </a:p>
        </p:txBody>
      </p:sp>
      <p:sp>
        <p:nvSpPr>
          <p:cNvPr id="3" name="Content Placeholder 2"/>
          <p:cNvSpPr>
            <a:spLocks noGrp="1"/>
          </p:cNvSpPr>
          <p:nvPr>
            <p:ph idx="1"/>
          </p:nvPr>
        </p:nvSpPr>
        <p:spPr>
          <a:xfrm>
            <a:off x="426720" y="1432560"/>
            <a:ext cx="8229600" cy="4876800"/>
          </a:xfrm>
        </p:spPr>
        <p:txBody>
          <a:bodyPr/>
          <a:lstStyle/>
          <a:p>
            <a:r>
              <a:rPr lang="en-US" dirty="0" smtClean="0"/>
              <a:t>Variables in a single component system: </a:t>
            </a:r>
            <a:r>
              <a:rPr lang="en-US" i="1" dirty="0" smtClean="0"/>
              <a:t>T</a:t>
            </a:r>
            <a:r>
              <a:rPr lang="en-US" dirty="0" smtClean="0"/>
              <a:t>, </a:t>
            </a:r>
            <a:r>
              <a:rPr lang="en-US" i="1" dirty="0" smtClean="0"/>
              <a:t>P</a:t>
            </a:r>
            <a:r>
              <a:rPr lang="en-US" dirty="0" smtClean="0"/>
              <a:t>, and </a:t>
            </a:r>
            <a:r>
              <a:rPr lang="en-US" i="1" dirty="0" smtClean="0">
                <a:latin typeface="Symbol" pitchFamily="18" charset="2"/>
              </a:rPr>
              <a:t>m</a:t>
            </a:r>
          </a:p>
          <a:p>
            <a:r>
              <a:rPr lang="en-US" dirty="0" smtClean="0"/>
              <a:t>In a single phase system, </a:t>
            </a:r>
            <a:r>
              <a:rPr lang="en-US" i="1" dirty="0" smtClean="0">
                <a:latin typeface="Symbol" pitchFamily="18" charset="2"/>
              </a:rPr>
              <a:t>m</a:t>
            </a:r>
            <a:r>
              <a:rPr lang="en-US" dirty="0" smtClean="0"/>
              <a:t> can be written as a function</a:t>
            </a:r>
          </a:p>
          <a:p>
            <a:pPr>
              <a:buNone/>
            </a:pPr>
            <a:r>
              <a:rPr lang="en-US" dirty="0" smtClean="0"/>
              <a:t>	of </a:t>
            </a:r>
            <a:r>
              <a:rPr lang="en-US" i="1" dirty="0" smtClean="0"/>
              <a:t>T </a:t>
            </a:r>
            <a:r>
              <a:rPr lang="en-US" dirty="0" smtClean="0"/>
              <a:t>and </a:t>
            </a:r>
            <a:r>
              <a:rPr lang="en-US" i="1" dirty="0" smtClean="0"/>
              <a:t>P</a:t>
            </a:r>
            <a:r>
              <a:rPr lang="en-US" dirty="0" smtClean="0"/>
              <a:t> (Gibbs-</a:t>
            </a:r>
            <a:r>
              <a:rPr lang="en-US" dirty="0" err="1" smtClean="0"/>
              <a:t>Duhem</a:t>
            </a:r>
            <a:r>
              <a:rPr lang="en-US" dirty="0" smtClean="0"/>
              <a:t> relation			),</a:t>
            </a:r>
          </a:p>
          <a:p>
            <a:pPr>
              <a:buNone/>
            </a:pPr>
            <a:r>
              <a:rPr lang="en-US" dirty="0" smtClean="0"/>
              <a:t>	thus the independent variables are </a:t>
            </a:r>
            <a:r>
              <a:rPr lang="en-US" i="1" dirty="0" smtClean="0"/>
              <a:t>T </a:t>
            </a:r>
            <a:r>
              <a:rPr lang="en-US" dirty="0" smtClean="0"/>
              <a:t>and </a:t>
            </a:r>
            <a:r>
              <a:rPr lang="en-US" i="1" dirty="0" smtClean="0"/>
              <a:t>P</a:t>
            </a:r>
            <a:r>
              <a:rPr lang="en-US" dirty="0" smtClean="0"/>
              <a:t> </a:t>
            </a:r>
          </a:p>
          <a:p>
            <a:r>
              <a:rPr lang="en-US" dirty="0" smtClean="0"/>
              <a:t>In a system containing two phases </a:t>
            </a:r>
            <a:r>
              <a:rPr lang="en-US" i="1" dirty="0" smtClean="0"/>
              <a:t>I</a:t>
            </a:r>
            <a:r>
              <a:rPr lang="en-US" dirty="0" smtClean="0"/>
              <a:t> and </a:t>
            </a:r>
            <a:r>
              <a:rPr lang="en-US" i="1" dirty="0" smtClean="0"/>
              <a:t>II</a:t>
            </a:r>
            <a:r>
              <a:rPr lang="en-US" dirty="0" smtClean="0"/>
              <a:t>, chemical</a:t>
            </a:r>
          </a:p>
          <a:p>
            <a:pPr>
              <a:buNone/>
            </a:pPr>
            <a:r>
              <a:rPr lang="en-US" dirty="0" smtClean="0"/>
              <a:t>	equilibrium condition	         reduces the number of</a:t>
            </a:r>
          </a:p>
          <a:p>
            <a:pPr>
              <a:buNone/>
            </a:pPr>
            <a:r>
              <a:rPr lang="en-US" dirty="0" smtClean="0"/>
              <a:t>	independent variables to 1</a:t>
            </a:r>
          </a:p>
          <a:p>
            <a:r>
              <a:rPr lang="en-US" dirty="0" smtClean="0"/>
              <a:t>In a system containing three phases </a:t>
            </a:r>
            <a:r>
              <a:rPr lang="en-US" i="1" dirty="0" smtClean="0"/>
              <a:t>I</a:t>
            </a:r>
            <a:r>
              <a:rPr lang="en-US" dirty="0" smtClean="0"/>
              <a:t>, </a:t>
            </a:r>
            <a:r>
              <a:rPr lang="en-US" i="1" dirty="0" smtClean="0"/>
              <a:t>II</a:t>
            </a:r>
            <a:r>
              <a:rPr lang="en-US" dirty="0" smtClean="0"/>
              <a:t> and </a:t>
            </a:r>
            <a:r>
              <a:rPr lang="en-US" i="1" dirty="0" smtClean="0"/>
              <a:t>III</a:t>
            </a:r>
            <a:r>
              <a:rPr lang="en-US" dirty="0" smtClean="0"/>
              <a:t>, two</a:t>
            </a:r>
          </a:p>
          <a:p>
            <a:pPr>
              <a:buNone/>
            </a:pPr>
            <a:r>
              <a:rPr lang="en-US" dirty="0" smtClean="0"/>
              <a:t>	chemical equilibrium conditions			   leads to a</a:t>
            </a:r>
          </a:p>
          <a:p>
            <a:pPr>
              <a:buNone/>
            </a:pPr>
            <a:r>
              <a:rPr lang="en-US" dirty="0" smtClean="0"/>
              <a:t>	unique set of </a:t>
            </a:r>
            <a:r>
              <a:rPr lang="en-US" i="1" dirty="0" smtClean="0"/>
              <a:t>T</a:t>
            </a:r>
            <a:r>
              <a:rPr lang="en-US" dirty="0" smtClean="0"/>
              <a:t> and </a:t>
            </a:r>
            <a:r>
              <a:rPr lang="en-US" i="1" dirty="0" smtClean="0"/>
              <a:t>P</a:t>
            </a:r>
            <a:r>
              <a:rPr lang="en-US" dirty="0" smtClean="0"/>
              <a:t> values (0 independent variables at</a:t>
            </a:r>
          </a:p>
          <a:p>
            <a:pPr>
              <a:buNone/>
            </a:pPr>
            <a:r>
              <a:rPr lang="en-US" dirty="0" smtClean="0"/>
              <a:t>	the triple point)</a:t>
            </a:r>
          </a:p>
        </p:txBody>
      </p:sp>
      <p:graphicFrame>
        <p:nvGraphicFramePr>
          <p:cNvPr id="183299" name="Object 3"/>
          <p:cNvGraphicFramePr>
            <a:graphicFrameLocks noChangeAspect="1"/>
          </p:cNvGraphicFramePr>
          <p:nvPr/>
        </p:nvGraphicFramePr>
        <p:xfrm>
          <a:off x="5501640" y="2362200"/>
          <a:ext cx="2308225" cy="428625"/>
        </p:xfrm>
        <a:graphic>
          <a:graphicData uri="http://schemas.openxmlformats.org/presentationml/2006/ole">
            <p:oleObj spid="_x0000_s183299" name="Equation" r:id="rId3" imgW="1091880" imgH="203040" progId="Equation.DSMT4">
              <p:embed/>
            </p:oleObj>
          </a:graphicData>
        </a:graphic>
      </p:graphicFrame>
      <p:graphicFrame>
        <p:nvGraphicFramePr>
          <p:cNvPr id="183300" name="Object 4"/>
          <p:cNvGraphicFramePr>
            <a:graphicFrameLocks noChangeAspect="1"/>
          </p:cNvGraphicFramePr>
          <p:nvPr/>
        </p:nvGraphicFramePr>
        <p:xfrm>
          <a:off x="3703320" y="3615373"/>
          <a:ext cx="1154112" cy="482600"/>
        </p:xfrm>
        <a:graphic>
          <a:graphicData uri="http://schemas.openxmlformats.org/presentationml/2006/ole">
            <p:oleObj spid="_x0000_s183300" name="Equation" r:id="rId4" imgW="545760" imgH="228600" progId="Equation.DSMT4">
              <p:embed/>
            </p:oleObj>
          </a:graphicData>
        </a:graphic>
      </p:graphicFrame>
      <p:graphicFrame>
        <p:nvGraphicFramePr>
          <p:cNvPr id="183301" name="Object 5"/>
          <p:cNvGraphicFramePr>
            <a:graphicFrameLocks noChangeAspect="1"/>
          </p:cNvGraphicFramePr>
          <p:nvPr/>
        </p:nvGraphicFramePr>
        <p:xfrm>
          <a:off x="5112385" y="4937760"/>
          <a:ext cx="1958975" cy="482600"/>
        </p:xfrm>
        <a:graphic>
          <a:graphicData uri="http://schemas.openxmlformats.org/presentationml/2006/ole">
            <p:oleObj spid="_x0000_s183301" name="Equation" r:id="rId5" imgW="927000" imgH="2286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1066800"/>
          </a:xfrm>
        </p:spPr>
        <p:txBody>
          <a:bodyPr/>
          <a:lstStyle/>
          <a:p>
            <a:r>
              <a:rPr lang="en-US" dirty="0" smtClean="0"/>
              <a:t>Gibbs Phase rule</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Consider a system containing </a:t>
            </a:r>
            <a:r>
              <a:rPr lang="en-US" i="1" dirty="0" smtClean="0"/>
              <a:t>r</a:t>
            </a:r>
            <a:r>
              <a:rPr lang="en-US" dirty="0" smtClean="0"/>
              <a:t> components and </a:t>
            </a:r>
            <a:r>
              <a:rPr lang="en-US" i="1" dirty="0" smtClean="0"/>
              <a:t>M</a:t>
            </a:r>
            <a:r>
              <a:rPr lang="en-US" dirty="0" smtClean="0"/>
              <a:t> phases in equilibrium. The complete set of variables are </a:t>
            </a:r>
            <a:r>
              <a:rPr lang="en-US" i="1" dirty="0" smtClean="0"/>
              <a:t>T</a:t>
            </a:r>
            <a:r>
              <a:rPr lang="en-US" dirty="0" smtClean="0"/>
              <a:t>, </a:t>
            </a:r>
            <a:r>
              <a:rPr lang="en-US" i="1" dirty="0" smtClean="0"/>
              <a:t>P</a:t>
            </a:r>
            <a:r>
              <a:rPr lang="en-US" dirty="0" smtClean="0"/>
              <a:t>, and </a:t>
            </a:r>
            <a:r>
              <a:rPr lang="en-US" i="1" dirty="0" smtClean="0"/>
              <a:t>x</a:t>
            </a:r>
            <a:r>
              <a:rPr lang="en-US" i="1" baseline="-25000" dirty="0" smtClean="0"/>
              <a:t>1</a:t>
            </a:r>
            <a:r>
              <a:rPr lang="en-US" dirty="0" smtClean="0"/>
              <a:t>, </a:t>
            </a:r>
            <a:r>
              <a:rPr lang="en-US" i="1" dirty="0" smtClean="0"/>
              <a:t>x</a:t>
            </a:r>
            <a:r>
              <a:rPr lang="en-US" i="1" baseline="-25000" dirty="0" smtClean="0"/>
              <a:t>2</a:t>
            </a:r>
            <a:r>
              <a:rPr lang="en-US" dirty="0" smtClean="0"/>
              <a:t>, … </a:t>
            </a:r>
            <a:r>
              <a:rPr lang="en-US" i="1" dirty="0" smtClean="0"/>
              <a:t>x</a:t>
            </a:r>
            <a:r>
              <a:rPr lang="en-US" i="1" baseline="-25000" dirty="0" smtClean="0"/>
              <a:t>r-1</a:t>
            </a:r>
            <a:r>
              <a:rPr lang="en-US" dirty="0" smtClean="0"/>
              <a:t> for each phase, where </a:t>
            </a:r>
            <a:r>
              <a:rPr lang="en-US" i="1" dirty="0" smtClean="0"/>
              <a:t>x</a:t>
            </a:r>
            <a:r>
              <a:rPr lang="en-US" i="1" baseline="-25000" dirty="0" smtClean="0"/>
              <a:t>i</a:t>
            </a:r>
            <a:r>
              <a:rPr lang="en-US" dirty="0" smtClean="0"/>
              <a:t> is the molar fraction of the component </a:t>
            </a:r>
            <a:r>
              <a:rPr lang="en-US" i="1" dirty="0" err="1" smtClean="0"/>
              <a:t>i</a:t>
            </a:r>
            <a:endParaRPr lang="en-US" dirty="0" smtClean="0"/>
          </a:p>
          <a:p>
            <a:r>
              <a:rPr lang="en-US" dirty="0" smtClean="0"/>
              <a:t>Only </a:t>
            </a:r>
            <a:r>
              <a:rPr lang="en-US" i="1" dirty="0" smtClean="0"/>
              <a:t>r-1</a:t>
            </a:r>
            <a:r>
              <a:rPr lang="en-US" dirty="0" smtClean="0"/>
              <a:t> molar fractions are independent as</a:t>
            </a:r>
          </a:p>
          <a:p>
            <a:r>
              <a:rPr lang="en-US" dirty="0" smtClean="0"/>
              <a:t>The total number </a:t>
            </a:r>
            <a:r>
              <a:rPr lang="en-US" i="1" dirty="0" smtClean="0"/>
              <a:t>f</a:t>
            </a:r>
            <a:r>
              <a:rPr lang="en-US" dirty="0" smtClean="0"/>
              <a:t> of variables are thus </a:t>
            </a:r>
            <a:r>
              <a:rPr lang="en-US" i="1" dirty="0" smtClean="0"/>
              <a:t>2 + M·(r-1)</a:t>
            </a:r>
          </a:p>
          <a:p>
            <a:r>
              <a:rPr lang="en-US" dirty="0" smtClean="0"/>
              <a:t>Between each two phases </a:t>
            </a:r>
            <a:r>
              <a:rPr lang="en-US" i="1" dirty="0" smtClean="0"/>
              <a:t>I</a:t>
            </a:r>
            <a:r>
              <a:rPr lang="en-US" dirty="0" smtClean="0"/>
              <a:t> and </a:t>
            </a:r>
            <a:r>
              <a:rPr lang="en-US" i="1" dirty="0" smtClean="0"/>
              <a:t>II</a:t>
            </a:r>
            <a:r>
              <a:rPr lang="en-US" dirty="0" smtClean="0"/>
              <a:t>, chemical equilibrium holds for all </a:t>
            </a:r>
            <a:r>
              <a:rPr lang="en-US" i="1" dirty="0" smtClean="0"/>
              <a:t>r</a:t>
            </a:r>
            <a:r>
              <a:rPr lang="en-US" dirty="0" smtClean="0"/>
              <a:t> components giving </a:t>
            </a:r>
            <a:r>
              <a:rPr lang="en-US" i="1" dirty="0" smtClean="0"/>
              <a:t>r·(M-1</a:t>
            </a:r>
            <a:r>
              <a:rPr lang="en-US" dirty="0" smtClean="0"/>
              <a:t>) equations:</a:t>
            </a:r>
          </a:p>
          <a:p>
            <a:endParaRPr lang="en-US" sz="2800" dirty="0" smtClean="0"/>
          </a:p>
          <a:p>
            <a:r>
              <a:rPr lang="en-US" dirty="0" smtClean="0"/>
              <a:t>Thus the total number </a:t>
            </a:r>
            <a:r>
              <a:rPr lang="en-US" i="1" dirty="0" smtClean="0"/>
              <a:t>f</a:t>
            </a:r>
            <a:r>
              <a:rPr lang="en-US" dirty="0" smtClean="0"/>
              <a:t> of </a:t>
            </a:r>
            <a:r>
              <a:rPr lang="en-US" dirty="0" smtClean="0">
                <a:solidFill>
                  <a:srgbClr val="FF0000"/>
                </a:solidFill>
              </a:rPr>
              <a:t>independent </a:t>
            </a:r>
            <a:r>
              <a:rPr lang="en-US" dirty="0" smtClean="0"/>
              <a:t>variables are:</a:t>
            </a:r>
            <a:endParaRPr lang="en-US" dirty="0"/>
          </a:p>
        </p:txBody>
      </p:sp>
      <p:graphicFrame>
        <p:nvGraphicFramePr>
          <p:cNvPr id="182274" name="Object 2"/>
          <p:cNvGraphicFramePr>
            <a:graphicFrameLocks noChangeAspect="1"/>
          </p:cNvGraphicFramePr>
          <p:nvPr/>
        </p:nvGraphicFramePr>
        <p:xfrm>
          <a:off x="6797675" y="3019108"/>
          <a:ext cx="1079500" cy="455612"/>
        </p:xfrm>
        <a:graphic>
          <a:graphicData uri="http://schemas.openxmlformats.org/presentationml/2006/ole">
            <p:oleObj spid="_x0000_s182274" name="Equation" r:id="rId3" imgW="545760" imgH="253800" progId="Equation.DSMT4">
              <p:embed/>
            </p:oleObj>
          </a:graphicData>
        </a:graphic>
      </p:graphicFrame>
      <p:graphicFrame>
        <p:nvGraphicFramePr>
          <p:cNvPr id="182276" name="Object 4"/>
          <p:cNvGraphicFramePr>
            <a:graphicFrameLocks noChangeAspect="1"/>
          </p:cNvGraphicFramePr>
          <p:nvPr/>
        </p:nvGraphicFramePr>
        <p:xfrm>
          <a:off x="838200" y="4785360"/>
          <a:ext cx="3414713" cy="455613"/>
        </p:xfrm>
        <a:graphic>
          <a:graphicData uri="http://schemas.openxmlformats.org/presentationml/2006/ole">
            <p:oleObj spid="_x0000_s182276" name="Equation" r:id="rId4" imgW="1726920" imgH="253800" progId="Equation.DSMT4">
              <p:embed/>
            </p:oleObj>
          </a:graphicData>
        </a:graphic>
      </p:graphicFrame>
      <p:graphicFrame>
        <p:nvGraphicFramePr>
          <p:cNvPr id="182277" name="Object 5"/>
          <p:cNvGraphicFramePr>
            <a:graphicFrameLocks noChangeAspect="1"/>
          </p:cNvGraphicFramePr>
          <p:nvPr/>
        </p:nvGraphicFramePr>
        <p:xfrm>
          <a:off x="4267200" y="4796473"/>
          <a:ext cx="1506537" cy="433387"/>
        </p:xfrm>
        <a:graphic>
          <a:graphicData uri="http://schemas.openxmlformats.org/presentationml/2006/ole">
            <p:oleObj spid="_x0000_s182277" name="Equation" r:id="rId5" imgW="761760" imgH="241200" progId="Equation.DSMT4">
              <p:embed/>
            </p:oleObj>
          </a:graphicData>
        </a:graphic>
      </p:graphicFrame>
      <p:graphicFrame>
        <p:nvGraphicFramePr>
          <p:cNvPr id="182278" name="Object 6"/>
          <p:cNvGraphicFramePr>
            <a:graphicFrameLocks noChangeAspect="1"/>
          </p:cNvGraphicFramePr>
          <p:nvPr/>
        </p:nvGraphicFramePr>
        <p:xfrm>
          <a:off x="5791200" y="4793298"/>
          <a:ext cx="1079500" cy="433387"/>
        </p:xfrm>
        <a:graphic>
          <a:graphicData uri="http://schemas.openxmlformats.org/presentationml/2006/ole">
            <p:oleObj spid="_x0000_s182278" name="Equation" r:id="rId6" imgW="545760" imgH="241200" progId="Equation.DSMT4">
              <p:embed/>
            </p:oleObj>
          </a:graphicData>
        </a:graphic>
      </p:graphicFrame>
      <p:graphicFrame>
        <p:nvGraphicFramePr>
          <p:cNvPr id="182279" name="Object 7"/>
          <p:cNvGraphicFramePr>
            <a:graphicFrameLocks noChangeAspect="1"/>
          </p:cNvGraphicFramePr>
          <p:nvPr/>
        </p:nvGraphicFramePr>
        <p:xfrm>
          <a:off x="838200" y="5745480"/>
          <a:ext cx="5122863" cy="501650"/>
        </p:xfrm>
        <a:graphic>
          <a:graphicData uri="http://schemas.openxmlformats.org/presentationml/2006/ole">
            <p:oleObj spid="_x0000_s182279" name="Equation" r:id="rId7" imgW="2590560" imgH="27936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t>Binary phase diagrams</a:t>
            </a:r>
            <a:endParaRPr lang="en-US" dirty="0"/>
          </a:p>
        </p:txBody>
      </p:sp>
      <p:sp>
        <p:nvSpPr>
          <p:cNvPr id="3" name="Content Placeholder 2"/>
          <p:cNvSpPr>
            <a:spLocks noGrp="1"/>
          </p:cNvSpPr>
          <p:nvPr>
            <p:ph idx="1"/>
          </p:nvPr>
        </p:nvSpPr>
        <p:spPr>
          <a:xfrm>
            <a:off x="457200" y="1432560"/>
            <a:ext cx="8229600" cy="4663440"/>
          </a:xfrm>
        </p:spPr>
        <p:txBody>
          <a:bodyPr/>
          <a:lstStyle/>
          <a:p>
            <a:r>
              <a:rPr lang="en-US" dirty="0" smtClean="0"/>
              <a:t>Variables: </a:t>
            </a:r>
            <a:r>
              <a:rPr lang="en-US" i="1" dirty="0" smtClean="0"/>
              <a:t>T</a:t>
            </a:r>
            <a:r>
              <a:rPr lang="en-US" dirty="0" smtClean="0"/>
              <a:t>, </a:t>
            </a:r>
            <a:r>
              <a:rPr lang="en-US" i="1" dirty="0" smtClean="0"/>
              <a:t>P</a:t>
            </a:r>
            <a:r>
              <a:rPr lang="en-US" dirty="0" smtClean="0"/>
              <a:t>, and </a:t>
            </a:r>
            <a:r>
              <a:rPr lang="en-US" i="1" dirty="0" smtClean="0"/>
              <a:t>x</a:t>
            </a:r>
            <a:r>
              <a:rPr lang="en-US" i="1" baseline="-25000" dirty="0" smtClean="0"/>
              <a:t>1</a:t>
            </a:r>
            <a:endParaRPr lang="en-US" dirty="0" smtClean="0"/>
          </a:p>
          <a:p>
            <a:r>
              <a:rPr lang="en-US" dirty="0" smtClean="0"/>
              <a:t>Usually plotted for constant </a:t>
            </a:r>
            <a:r>
              <a:rPr lang="en-US" i="1" dirty="0" smtClean="0"/>
              <a:t>P</a:t>
            </a:r>
            <a:r>
              <a:rPr lang="en-US" dirty="0" smtClean="0"/>
              <a:t> values:</a:t>
            </a:r>
          </a:p>
          <a:p>
            <a:r>
              <a:rPr lang="en-US" dirty="0" smtClean="0"/>
              <a:t>An excellent phase diagram library:</a:t>
            </a:r>
          </a:p>
          <a:p>
            <a:endParaRPr lang="en-US" dirty="0" smtClean="0"/>
          </a:p>
          <a:p>
            <a:r>
              <a:rPr lang="en-US" dirty="0" smtClean="0"/>
              <a:t>Categories</a:t>
            </a:r>
          </a:p>
          <a:p>
            <a:pPr lvl="1"/>
            <a:r>
              <a:rPr lang="en-US" dirty="0" smtClean="0"/>
              <a:t>Solid solution: two components completely miscible</a:t>
            </a:r>
          </a:p>
          <a:p>
            <a:pPr lvl="1"/>
            <a:r>
              <a:rPr lang="en-US" dirty="0" smtClean="0"/>
              <a:t>Eutectic</a:t>
            </a:r>
          </a:p>
          <a:p>
            <a:pPr lvl="1"/>
            <a:r>
              <a:rPr lang="en-US" dirty="0" err="1" smtClean="0"/>
              <a:t>Peritectic</a:t>
            </a:r>
            <a:endParaRPr lang="en-US" dirty="0"/>
          </a:p>
        </p:txBody>
      </p:sp>
      <p:graphicFrame>
        <p:nvGraphicFramePr>
          <p:cNvPr id="184322" name="Object 2"/>
          <p:cNvGraphicFramePr>
            <a:graphicFrameLocks noChangeAspect="1"/>
          </p:cNvGraphicFramePr>
          <p:nvPr/>
        </p:nvGraphicFramePr>
        <p:xfrm>
          <a:off x="5943600" y="1936115"/>
          <a:ext cx="1682750" cy="365125"/>
        </p:xfrm>
        <a:graphic>
          <a:graphicData uri="http://schemas.openxmlformats.org/presentationml/2006/ole">
            <p:oleObj spid="_x0000_s184322" name="Equation" r:id="rId4" imgW="850680" imgH="203040" progId="Equation.DSMT4">
              <p:embed/>
            </p:oleObj>
          </a:graphicData>
        </a:graphic>
      </p:graphicFrame>
      <p:sp>
        <p:nvSpPr>
          <p:cNvPr id="5" name="Rectangle 4"/>
          <p:cNvSpPr/>
          <p:nvPr/>
        </p:nvSpPr>
        <p:spPr>
          <a:xfrm>
            <a:off x="792480" y="2773680"/>
            <a:ext cx="5562600" cy="369332"/>
          </a:xfrm>
          <a:prstGeom prst="rect">
            <a:avLst/>
          </a:prstGeom>
        </p:spPr>
        <p:txBody>
          <a:bodyPr wrap="square">
            <a:spAutoFit/>
          </a:bodyPr>
          <a:lstStyle/>
          <a:p>
            <a:r>
              <a:rPr lang="en-US" dirty="0" smtClean="0">
                <a:hlinkClick r:id="rId5"/>
              </a:rPr>
              <a:t>http://www1.asminternational.org/asmenterprise/apd/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1066800"/>
          </a:xfrm>
        </p:spPr>
        <p:txBody>
          <a:bodyPr/>
          <a:lstStyle/>
          <a:p>
            <a:pPr algn="ctr"/>
            <a:r>
              <a:rPr lang="en-US" dirty="0" smtClean="0"/>
              <a:t>Solid solution</a:t>
            </a:r>
            <a:endParaRPr lang="en-US" dirty="0"/>
          </a:p>
        </p:txBody>
      </p:sp>
      <p:pic>
        <p:nvPicPr>
          <p:cNvPr id="4" name="Picture 3" descr="C:\Users\hjj\Desktop\Untitled.png"/>
          <p:cNvPicPr>
            <a:picLocks noChangeAspect="1" noChangeArrowheads="1"/>
          </p:cNvPicPr>
          <p:nvPr/>
        </p:nvPicPr>
        <p:blipFill>
          <a:blip r:embed="rId2" cstate="print"/>
          <a:srcRect/>
          <a:stretch>
            <a:fillRect/>
          </a:stretch>
        </p:blipFill>
        <p:spPr bwMode="auto">
          <a:xfrm>
            <a:off x="990600" y="1584960"/>
            <a:ext cx="6858000" cy="4780718"/>
          </a:xfrm>
          <a:prstGeom prst="rect">
            <a:avLst/>
          </a:prstGeom>
          <a:noFill/>
        </p:spPr>
      </p:pic>
      <p:grpSp>
        <p:nvGrpSpPr>
          <p:cNvPr id="11" name="Group 10"/>
          <p:cNvGrpSpPr/>
          <p:nvPr/>
        </p:nvGrpSpPr>
        <p:grpSpPr>
          <a:xfrm>
            <a:off x="1737360" y="3352800"/>
            <a:ext cx="5867400" cy="857310"/>
            <a:chOff x="1737360" y="3352800"/>
            <a:chExt cx="5867400" cy="857310"/>
          </a:xfrm>
        </p:grpSpPr>
        <p:cxnSp>
          <p:nvCxnSpPr>
            <p:cNvPr id="6" name="Straight Connector 5"/>
            <p:cNvCxnSpPr/>
            <p:nvPr/>
          </p:nvCxnSpPr>
          <p:spPr bwMode="auto">
            <a:xfrm>
              <a:off x="1737360" y="3779520"/>
              <a:ext cx="5867400" cy="0"/>
            </a:xfrm>
            <a:prstGeom prst="line">
              <a:avLst/>
            </a:prstGeom>
            <a:solidFill>
              <a:schemeClr val="accent1"/>
            </a:solidFill>
            <a:ln w="19050" cap="flat" cmpd="sng" algn="ctr">
              <a:solidFill>
                <a:srgbClr val="FF0000"/>
              </a:solidFill>
              <a:prstDash val="dash"/>
              <a:round/>
              <a:headEnd type="none" w="med" len="med"/>
              <a:tailEnd type="none" w="med" len="med"/>
            </a:ln>
            <a:effectLst/>
          </p:spPr>
        </p:cxnSp>
        <p:sp>
          <p:nvSpPr>
            <p:cNvPr id="7" name="TextBox 6"/>
            <p:cNvSpPr txBox="1"/>
            <p:nvPr/>
          </p:nvSpPr>
          <p:spPr>
            <a:xfrm>
              <a:off x="3429000" y="3352800"/>
              <a:ext cx="697627" cy="400110"/>
            </a:xfrm>
            <a:prstGeom prst="rect">
              <a:avLst/>
            </a:prstGeom>
            <a:noFill/>
          </p:spPr>
          <p:txBody>
            <a:bodyPr wrap="none" rtlCol="0">
              <a:spAutoFit/>
            </a:bodyPr>
            <a:lstStyle/>
            <a:p>
              <a:r>
                <a:rPr lang="en-US" sz="2000" dirty="0" smtClean="0">
                  <a:solidFill>
                    <a:srgbClr val="FF0000"/>
                  </a:solidFill>
                </a:rPr>
                <a:t>36%</a:t>
              </a:r>
              <a:endParaRPr lang="en-US" sz="2000" dirty="0">
                <a:solidFill>
                  <a:srgbClr val="FF0000"/>
                </a:solidFill>
              </a:endParaRPr>
            </a:p>
          </p:txBody>
        </p:sp>
        <p:sp>
          <p:nvSpPr>
            <p:cNvPr id="8" name="TextBox 7"/>
            <p:cNvSpPr txBox="1"/>
            <p:nvPr/>
          </p:nvSpPr>
          <p:spPr>
            <a:xfrm>
              <a:off x="5474573" y="3810000"/>
              <a:ext cx="697627" cy="400110"/>
            </a:xfrm>
            <a:prstGeom prst="rect">
              <a:avLst/>
            </a:prstGeom>
            <a:noFill/>
          </p:spPr>
          <p:txBody>
            <a:bodyPr wrap="none" rtlCol="0">
              <a:spAutoFit/>
            </a:bodyPr>
            <a:lstStyle/>
            <a:p>
              <a:r>
                <a:rPr lang="en-US" sz="2000" dirty="0" smtClean="0">
                  <a:solidFill>
                    <a:srgbClr val="FF0000"/>
                  </a:solidFill>
                </a:rPr>
                <a:t>66%</a:t>
              </a:r>
              <a:endParaRPr lang="en-US" sz="2000" dirty="0">
                <a:solidFill>
                  <a:srgbClr val="FF0000"/>
                </a:solidFill>
              </a:endParaRPr>
            </a:p>
          </p:txBody>
        </p:sp>
        <p:sp>
          <p:nvSpPr>
            <p:cNvPr id="9" name="Oval 8"/>
            <p:cNvSpPr/>
            <p:nvPr/>
          </p:nvSpPr>
          <p:spPr bwMode="auto">
            <a:xfrm>
              <a:off x="3840480" y="374904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5593080" y="3749040"/>
              <a:ext cx="76200" cy="762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990600"/>
          </a:xfrm>
        </p:spPr>
        <p:txBody>
          <a:bodyPr/>
          <a:lstStyle/>
          <a:p>
            <a:r>
              <a:rPr lang="en-US" dirty="0" smtClean="0"/>
              <a:t>Calculating phase composition</a:t>
            </a:r>
            <a:endParaRPr lang="en-US" dirty="0"/>
          </a:p>
        </p:txBody>
      </p:sp>
      <p:sp>
        <p:nvSpPr>
          <p:cNvPr id="3" name="Content Placeholder 2"/>
          <p:cNvSpPr>
            <a:spLocks noGrp="1"/>
          </p:cNvSpPr>
          <p:nvPr>
            <p:ph idx="1"/>
          </p:nvPr>
        </p:nvSpPr>
        <p:spPr>
          <a:xfrm>
            <a:off x="457200" y="1447800"/>
            <a:ext cx="8229600" cy="4724400"/>
          </a:xfrm>
        </p:spPr>
        <p:txBody>
          <a:bodyPr/>
          <a:lstStyle/>
          <a:p>
            <a:r>
              <a:rPr lang="en-US" dirty="0" smtClean="0"/>
              <a:t>Lever rule</a:t>
            </a:r>
          </a:p>
          <a:p>
            <a:pPr lvl="1"/>
            <a:r>
              <a:rPr lang="en-US" dirty="0" smtClean="0"/>
              <a:t>1 and 2 two phases coexist in a x-y two component system</a:t>
            </a:r>
          </a:p>
          <a:p>
            <a:pPr lvl="1"/>
            <a:r>
              <a:rPr lang="en-US" dirty="0" smtClean="0"/>
              <a:t>System composition: x component a%, y component (1-a)%</a:t>
            </a:r>
          </a:p>
          <a:p>
            <a:pPr lvl="1"/>
            <a:r>
              <a:rPr lang="en-US" dirty="0" smtClean="0"/>
              <a:t>Phase 1 composition: x component a</a:t>
            </a:r>
            <a:r>
              <a:rPr lang="en-US" baseline="-25000" dirty="0" smtClean="0"/>
              <a:t>1</a:t>
            </a:r>
            <a:r>
              <a:rPr lang="en-US" dirty="0" smtClean="0"/>
              <a:t>%, y component (1-a</a:t>
            </a:r>
            <a:r>
              <a:rPr lang="en-US" baseline="-25000" dirty="0" smtClean="0"/>
              <a:t>1</a:t>
            </a:r>
            <a:r>
              <a:rPr lang="en-US" dirty="0" smtClean="0"/>
              <a:t>)%</a:t>
            </a:r>
          </a:p>
          <a:p>
            <a:pPr lvl="1"/>
            <a:r>
              <a:rPr lang="en-US" dirty="0" smtClean="0"/>
              <a:t>Phase 2 composition: x component a</a:t>
            </a:r>
            <a:r>
              <a:rPr lang="en-US" baseline="-25000" dirty="0" smtClean="0"/>
              <a:t>2</a:t>
            </a:r>
            <a:r>
              <a:rPr lang="en-US" dirty="0" smtClean="0"/>
              <a:t>%, y component (1-a</a:t>
            </a:r>
            <a:r>
              <a:rPr lang="en-US" baseline="-25000" dirty="0" smtClean="0"/>
              <a:t>2</a:t>
            </a:r>
            <a:r>
              <a:rPr lang="en-US" dirty="0" smtClean="0"/>
              <a:t>)%</a:t>
            </a:r>
          </a:p>
          <a:p>
            <a:pPr lvl="1"/>
            <a:r>
              <a:rPr lang="en-US" dirty="0" smtClean="0"/>
              <a:t>The system contains phase 1 b</a:t>
            </a:r>
            <a:r>
              <a:rPr lang="en-US" baseline="-25000" dirty="0" smtClean="0"/>
              <a:t>1</a:t>
            </a:r>
            <a:r>
              <a:rPr lang="en-US" dirty="0" smtClean="0"/>
              <a:t>% and phase 2 b</a:t>
            </a:r>
            <a:r>
              <a:rPr lang="en-US" baseline="-25000" dirty="0" smtClean="0"/>
              <a:t>2</a:t>
            </a:r>
            <a:r>
              <a:rPr lang="en-US" dirty="0" smtClean="0"/>
              <a:t>%</a:t>
            </a:r>
          </a:p>
          <a:p>
            <a:endParaRPr lang="en-US" dirty="0" smtClean="0"/>
          </a:p>
          <a:p>
            <a:r>
              <a:rPr lang="en-US" dirty="0" smtClean="0"/>
              <a:t>Example: 0.5 Si - 0.5 </a:t>
            </a:r>
            <a:r>
              <a:rPr lang="en-US" dirty="0" err="1" smtClean="0"/>
              <a:t>Ge</a:t>
            </a:r>
            <a:r>
              <a:rPr lang="en-US" dirty="0" smtClean="0"/>
              <a:t> alloy at 1200 °C</a:t>
            </a:r>
          </a:p>
          <a:p>
            <a:pPr lvl="1"/>
            <a:r>
              <a:rPr lang="en-US" dirty="0" smtClean="0"/>
              <a:t>a% = 50%, a</a:t>
            </a:r>
            <a:r>
              <a:rPr lang="en-US" baseline="-25000" dirty="0" smtClean="0"/>
              <a:t>1</a:t>
            </a:r>
            <a:r>
              <a:rPr lang="en-US" dirty="0" smtClean="0"/>
              <a:t>% = 36%, a</a:t>
            </a:r>
            <a:r>
              <a:rPr lang="en-US" baseline="-25000" dirty="0" smtClean="0"/>
              <a:t>2</a:t>
            </a:r>
            <a:r>
              <a:rPr lang="en-US" dirty="0" smtClean="0"/>
              <a:t>% = 66%</a:t>
            </a:r>
          </a:p>
        </p:txBody>
      </p:sp>
      <p:graphicFrame>
        <p:nvGraphicFramePr>
          <p:cNvPr id="185346" name="Object 2"/>
          <p:cNvGraphicFramePr>
            <a:graphicFrameLocks noChangeAspect="1"/>
          </p:cNvGraphicFramePr>
          <p:nvPr/>
        </p:nvGraphicFramePr>
        <p:xfrm>
          <a:off x="1306195" y="3733800"/>
          <a:ext cx="2701925" cy="450850"/>
        </p:xfrm>
        <a:graphic>
          <a:graphicData uri="http://schemas.openxmlformats.org/presentationml/2006/ole">
            <p:oleObj spid="_x0000_s185346" name="Equation" r:id="rId3" imgW="1384200" imgH="253800" progId="Equation.DSMT4">
              <p:embed/>
            </p:oleObj>
          </a:graphicData>
        </a:graphic>
      </p:graphicFrame>
      <p:graphicFrame>
        <p:nvGraphicFramePr>
          <p:cNvPr id="185347" name="Object 3"/>
          <p:cNvGraphicFramePr>
            <a:graphicFrameLocks noChangeAspect="1"/>
          </p:cNvGraphicFramePr>
          <p:nvPr/>
        </p:nvGraphicFramePr>
        <p:xfrm>
          <a:off x="4495800" y="3794760"/>
          <a:ext cx="1536700" cy="404813"/>
        </p:xfrm>
        <a:graphic>
          <a:graphicData uri="http://schemas.openxmlformats.org/presentationml/2006/ole">
            <p:oleObj spid="_x0000_s185347" name="Equation" r:id="rId4" imgW="787320" imgH="228600" progId="Equation.DSMT4">
              <p:embed/>
            </p:oleObj>
          </a:graphicData>
        </a:graphic>
      </p:graphicFrame>
      <p:graphicFrame>
        <p:nvGraphicFramePr>
          <p:cNvPr id="185349" name="Object 5"/>
          <p:cNvGraphicFramePr>
            <a:graphicFrameLocks noChangeAspect="1"/>
          </p:cNvGraphicFramePr>
          <p:nvPr/>
        </p:nvGraphicFramePr>
        <p:xfrm>
          <a:off x="4099560" y="5105400"/>
          <a:ext cx="371475" cy="271463"/>
        </p:xfrm>
        <a:graphic>
          <a:graphicData uri="http://schemas.openxmlformats.org/presentationml/2006/ole">
            <p:oleObj spid="_x0000_s185349" name="Equation" r:id="rId5" imgW="190440" imgH="152280" progId="Equation.DSMT4">
              <p:embed/>
            </p:oleObj>
          </a:graphicData>
        </a:graphic>
      </p:graphicFrame>
      <p:graphicFrame>
        <p:nvGraphicFramePr>
          <p:cNvPr id="185350" name="Object 6"/>
          <p:cNvGraphicFramePr>
            <a:graphicFrameLocks noChangeAspect="1"/>
          </p:cNvGraphicFramePr>
          <p:nvPr/>
        </p:nvGraphicFramePr>
        <p:xfrm>
          <a:off x="4556760" y="5066347"/>
          <a:ext cx="1462088" cy="404813"/>
        </p:xfrm>
        <a:graphic>
          <a:graphicData uri="http://schemas.openxmlformats.org/presentationml/2006/ole">
            <p:oleObj spid="_x0000_s185350" name="Equation" r:id="rId6" imgW="749160" imgH="228600" progId="Equation.DSMT4">
              <p:embed/>
            </p:oleObj>
          </a:graphicData>
        </a:graphic>
      </p:graphicFrame>
      <p:graphicFrame>
        <p:nvGraphicFramePr>
          <p:cNvPr id="185351" name="Object 7"/>
          <p:cNvGraphicFramePr>
            <a:graphicFrameLocks noChangeAspect="1"/>
          </p:cNvGraphicFramePr>
          <p:nvPr/>
        </p:nvGraphicFramePr>
        <p:xfrm>
          <a:off x="1295400" y="5013960"/>
          <a:ext cx="2701925" cy="450850"/>
        </p:xfrm>
        <a:graphic>
          <a:graphicData uri="http://schemas.openxmlformats.org/presentationml/2006/ole">
            <p:oleObj spid="_x0000_s185351" name="Equation" r:id="rId7" imgW="1384200" imgH="253800" progId="Equation.DSMT4">
              <p:embed/>
            </p:oleObj>
          </a:graphicData>
        </a:graphic>
      </p:graphicFrame>
      <p:graphicFrame>
        <p:nvGraphicFramePr>
          <p:cNvPr id="185352" name="Object 8"/>
          <p:cNvGraphicFramePr>
            <a:graphicFrameLocks noChangeAspect="1"/>
          </p:cNvGraphicFramePr>
          <p:nvPr/>
        </p:nvGraphicFramePr>
        <p:xfrm>
          <a:off x="1722120" y="5532438"/>
          <a:ext cx="1116012" cy="404812"/>
        </p:xfrm>
        <a:graphic>
          <a:graphicData uri="http://schemas.openxmlformats.org/presentationml/2006/ole">
            <p:oleObj spid="_x0000_s185352" name="Equation" r:id="rId8" imgW="571320" imgH="228600" progId="Equation.DSMT4">
              <p:embed/>
            </p:oleObj>
          </a:graphicData>
        </a:graphic>
      </p:graphicFrame>
      <p:graphicFrame>
        <p:nvGraphicFramePr>
          <p:cNvPr id="185353" name="Object 9"/>
          <p:cNvGraphicFramePr>
            <a:graphicFrameLocks noChangeAspect="1"/>
          </p:cNvGraphicFramePr>
          <p:nvPr/>
        </p:nvGraphicFramePr>
        <p:xfrm>
          <a:off x="1289685" y="5577840"/>
          <a:ext cx="371475" cy="271463"/>
        </p:xfrm>
        <a:graphic>
          <a:graphicData uri="http://schemas.openxmlformats.org/presentationml/2006/ole">
            <p:oleObj spid="_x0000_s185353" name="Equation" r:id="rId9" imgW="190440" imgH="152280" progId="Equation.DSMT4">
              <p:embed/>
            </p:oleObj>
          </a:graphicData>
        </a:graphic>
      </p:graphicFrame>
      <p:graphicFrame>
        <p:nvGraphicFramePr>
          <p:cNvPr id="185354" name="Object 10"/>
          <p:cNvGraphicFramePr>
            <a:graphicFrameLocks noChangeAspect="1"/>
          </p:cNvGraphicFramePr>
          <p:nvPr/>
        </p:nvGraphicFramePr>
        <p:xfrm>
          <a:off x="3025775" y="5538788"/>
          <a:ext cx="1165225" cy="404812"/>
        </p:xfrm>
        <a:graphic>
          <a:graphicData uri="http://schemas.openxmlformats.org/presentationml/2006/ole">
            <p:oleObj spid="_x0000_s185354" name="Equation" r:id="rId10" imgW="596880" imgH="2286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848600" cy="1066800"/>
          </a:xfrm>
        </p:spPr>
        <p:txBody>
          <a:bodyPr/>
          <a:lstStyle/>
          <a:p>
            <a:pPr algn="ctr"/>
            <a:r>
              <a:rPr lang="en-US" dirty="0" smtClean="0"/>
              <a:t>Eutectic</a:t>
            </a:r>
            <a:endParaRPr lang="en-US" dirty="0"/>
          </a:p>
        </p:txBody>
      </p:sp>
      <p:pic>
        <p:nvPicPr>
          <p:cNvPr id="4" name="Picture 2" descr="C:\Users\hjj\Desktop\350px-Eutectic_system_phase_diagram_svg.png"/>
          <p:cNvPicPr>
            <a:picLocks noChangeAspect="1" noChangeArrowheads="1"/>
          </p:cNvPicPr>
          <p:nvPr/>
        </p:nvPicPr>
        <p:blipFill>
          <a:blip r:embed="rId2" cstate="print"/>
          <a:srcRect/>
          <a:stretch>
            <a:fillRect/>
          </a:stretch>
        </p:blipFill>
        <p:spPr bwMode="auto">
          <a:xfrm>
            <a:off x="1046282" y="1981200"/>
            <a:ext cx="6649918" cy="4027950"/>
          </a:xfrm>
          <a:prstGeom prst="rect">
            <a:avLst/>
          </a:prstGeom>
          <a:noFill/>
        </p:spPr>
      </p:pic>
      <p:cxnSp>
        <p:nvCxnSpPr>
          <p:cNvPr id="6" name="Straight Arrow Connector 5"/>
          <p:cNvCxnSpPr/>
          <p:nvPr/>
        </p:nvCxnSpPr>
        <p:spPr bwMode="auto">
          <a:xfrm flipH="1">
            <a:off x="2819400" y="2057400"/>
            <a:ext cx="76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TextBox 8"/>
          <p:cNvSpPr txBox="1"/>
          <p:nvPr/>
        </p:nvSpPr>
        <p:spPr>
          <a:xfrm>
            <a:off x="2502373" y="1600200"/>
            <a:ext cx="1231427" cy="461665"/>
          </a:xfrm>
          <a:prstGeom prst="rect">
            <a:avLst/>
          </a:prstGeom>
          <a:noFill/>
        </p:spPr>
        <p:txBody>
          <a:bodyPr wrap="none" rtlCol="0">
            <a:spAutoFit/>
          </a:bodyPr>
          <a:lstStyle/>
          <a:p>
            <a:r>
              <a:rPr lang="en-US" sz="2400" dirty="0" err="1" smtClean="0"/>
              <a:t>liquidus</a:t>
            </a:r>
            <a:endParaRPr lang="en-US" sz="2400" dirty="0"/>
          </a:p>
        </p:txBody>
      </p:sp>
      <p:cxnSp>
        <p:nvCxnSpPr>
          <p:cNvPr id="10" name="Straight Arrow Connector 9"/>
          <p:cNvCxnSpPr/>
          <p:nvPr/>
        </p:nvCxnSpPr>
        <p:spPr bwMode="auto">
          <a:xfrm>
            <a:off x="6705600" y="1981200"/>
            <a:ext cx="5334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6017935" y="1524000"/>
            <a:ext cx="1144865" cy="461665"/>
          </a:xfrm>
          <a:prstGeom prst="rect">
            <a:avLst/>
          </a:prstGeom>
          <a:noFill/>
        </p:spPr>
        <p:txBody>
          <a:bodyPr wrap="none" rtlCol="0">
            <a:spAutoFit/>
          </a:bodyPr>
          <a:lstStyle/>
          <a:p>
            <a:r>
              <a:rPr lang="en-US" sz="2400" dirty="0" smtClean="0"/>
              <a:t>solidus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848600" cy="1066800"/>
          </a:xfrm>
        </p:spPr>
        <p:txBody>
          <a:bodyPr/>
          <a:lstStyle/>
          <a:p>
            <a:pPr algn="ctr"/>
            <a:r>
              <a:rPr lang="en-US" dirty="0" smtClean="0"/>
              <a:t>Eutectic</a:t>
            </a:r>
            <a:endParaRPr lang="en-US" dirty="0"/>
          </a:p>
        </p:txBody>
      </p:sp>
      <p:pic>
        <p:nvPicPr>
          <p:cNvPr id="186370" name="Picture 2" descr="C:\Users\hjj\Desktop\Untitled.png"/>
          <p:cNvPicPr>
            <a:picLocks noChangeAspect="1" noChangeArrowheads="1"/>
          </p:cNvPicPr>
          <p:nvPr/>
        </p:nvPicPr>
        <p:blipFill>
          <a:blip r:embed="rId3" cstate="print"/>
          <a:srcRect/>
          <a:stretch>
            <a:fillRect/>
          </a:stretch>
        </p:blipFill>
        <p:spPr bwMode="auto">
          <a:xfrm>
            <a:off x="912812" y="1600200"/>
            <a:ext cx="7088188" cy="48482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60"/>
            <a:ext cx="8229600" cy="1066800"/>
          </a:xfrm>
        </p:spPr>
        <p:txBody>
          <a:bodyPr/>
          <a:lstStyle/>
          <a:p>
            <a:r>
              <a:rPr lang="en-US" dirty="0" err="1" smtClean="0"/>
              <a:t>Ehrenfest</a:t>
            </a:r>
            <a:r>
              <a:rPr lang="en-US" dirty="0" smtClean="0"/>
              <a:t> classification of phase transitions</a:t>
            </a:r>
            <a:endParaRPr lang="en-US" dirty="0"/>
          </a:p>
        </p:txBody>
      </p:sp>
      <p:sp>
        <p:nvSpPr>
          <p:cNvPr id="3" name="Content Placeholder 2"/>
          <p:cNvSpPr>
            <a:spLocks noGrp="1"/>
          </p:cNvSpPr>
          <p:nvPr>
            <p:ph idx="1"/>
          </p:nvPr>
        </p:nvSpPr>
        <p:spPr>
          <a:xfrm>
            <a:off x="457200" y="1463040"/>
            <a:ext cx="8077200" cy="4800600"/>
          </a:xfrm>
        </p:spPr>
        <p:txBody>
          <a:bodyPr/>
          <a:lstStyle/>
          <a:p>
            <a:r>
              <a:rPr lang="en-US" dirty="0" smtClean="0"/>
              <a:t>First order phase transition</a:t>
            </a:r>
          </a:p>
          <a:p>
            <a:pPr lvl="1"/>
            <a:r>
              <a:rPr lang="en-US" dirty="0" smtClean="0"/>
              <a:t>Transitions that exhibit a discontinuity in the first derivative of TD potential with respect to some thermodynamic variable</a:t>
            </a:r>
          </a:p>
          <a:p>
            <a:pPr lvl="1"/>
            <a:r>
              <a:rPr lang="en-US" dirty="0" smtClean="0"/>
              <a:t>Boiling: liquid-vapor phase transition</a:t>
            </a:r>
          </a:p>
          <a:p>
            <a:pPr lvl="1"/>
            <a:endParaRPr lang="en-US" dirty="0" smtClean="0"/>
          </a:p>
          <a:p>
            <a:pPr lvl="1"/>
            <a:endParaRPr lang="en-US" dirty="0" smtClean="0"/>
          </a:p>
          <a:p>
            <a:pPr lvl="1">
              <a:buNone/>
            </a:pPr>
            <a:r>
              <a:rPr lang="en-US" dirty="0" smtClean="0"/>
              <a:t>	Both </a:t>
            </a:r>
            <a:r>
              <a:rPr lang="en-US" i="1" dirty="0" smtClean="0"/>
              <a:t>S</a:t>
            </a:r>
            <a:r>
              <a:rPr lang="en-US" dirty="0" smtClean="0"/>
              <a:t> and </a:t>
            </a:r>
            <a:r>
              <a:rPr lang="en-US" i="1" dirty="0" smtClean="0"/>
              <a:t>V</a:t>
            </a:r>
            <a:r>
              <a:rPr lang="en-US" dirty="0" smtClean="0"/>
              <a:t> are discontinuous in liquid-vapor transitions</a:t>
            </a:r>
          </a:p>
          <a:p>
            <a:r>
              <a:rPr lang="en-US" dirty="0" smtClean="0"/>
              <a:t>Second order phase transition</a:t>
            </a:r>
          </a:p>
          <a:p>
            <a:pPr lvl="1"/>
            <a:r>
              <a:rPr lang="en-US" dirty="0" smtClean="0"/>
              <a:t>Transitions that are continuous in the first order derivative of TD potential discontinuous (divergent) in a second derivative</a:t>
            </a:r>
            <a:endParaRPr lang="en-US" i="1" dirty="0" smtClean="0"/>
          </a:p>
          <a:p>
            <a:pPr lvl="1"/>
            <a:r>
              <a:rPr lang="en-US" dirty="0" smtClean="0"/>
              <a:t>Second order derivatives:</a:t>
            </a:r>
            <a:endParaRPr lang="en-US" dirty="0"/>
          </a:p>
        </p:txBody>
      </p:sp>
      <p:graphicFrame>
        <p:nvGraphicFramePr>
          <p:cNvPr id="158722" name="Object 2"/>
          <p:cNvGraphicFramePr>
            <a:graphicFrameLocks noChangeAspect="1"/>
          </p:cNvGraphicFramePr>
          <p:nvPr/>
        </p:nvGraphicFramePr>
        <p:xfrm>
          <a:off x="1290637" y="2955925"/>
          <a:ext cx="1147763" cy="688975"/>
        </p:xfrm>
        <a:graphic>
          <a:graphicData uri="http://schemas.openxmlformats.org/presentationml/2006/ole">
            <p:oleObj spid="_x0000_s158722" name="Equation" r:id="rId4" imgW="596880" imgH="393480" progId="Equation.DSMT4">
              <p:embed/>
            </p:oleObj>
          </a:graphicData>
        </a:graphic>
      </p:graphicFrame>
      <p:graphicFrame>
        <p:nvGraphicFramePr>
          <p:cNvPr id="158723" name="Object 3"/>
          <p:cNvGraphicFramePr>
            <a:graphicFrameLocks noChangeAspect="1"/>
          </p:cNvGraphicFramePr>
          <p:nvPr/>
        </p:nvGraphicFramePr>
        <p:xfrm>
          <a:off x="2971800" y="2955925"/>
          <a:ext cx="1001712" cy="688975"/>
        </p:xfrm>
        <a:graphic>
          <a:graphicData uri="http://schemas.openxmlformats.org/presentationml/2006/ole">
            <p:oleObj spid="_x0000_s158723" name="Equation" r:id="rId5" imgW="520560" imgH="393480" progId="Equation.DSMT4">
              <p:embed/>
            </p:oleObj>
          </a:graphicData>
        </a:graphic>
      </p:graphicFrame>
      <p:graphicFrame>
        <p:nvGraphicFramePr>
          <p:cNvPr id="158725" name="Object 5"/>
          <p:cNvGraphicFramePr>
            <a:graphicFrameLocks noChangeAspect="1"/>
          </p:cNvGraphicFramePr>
          <p:nvPr/>
        </p:nvGraphicFramePr>
        <p:xfrm>
          <a:off x="1310640" y="5547360"/>
          <a:ext cx="2806700" cy="800100"/>
        </p:xfrm>
        <a:graphic>
          <a:graphicData uri="http://schemas.openxmlformats.org/presentationml/2006/ole">
            <p:oleObj spid="_x0000_s158725" name="Equation" r:id="rId6" imgW="1460160" imgH="457200" progId="Equation.DSMT4">
              <p:embed/>
            </p:oleObj>
          </a:graphicData>
        </a:graphic>
      </p:graphicFrame>
      <p:graphicFrame>
        <p:nvGraphicFramePr>
          <p:cNvPr id="158726" name="Object 6"/>
          <p:cNvGraphicFramePr>
            <a:graphicFrameLocks noChangeAspect="1"/>
          </p:cNvGraphicFramePr>
          <p:nvPr/>
        </p:nvGraphicFramePr>
        <p:xfrm>
          <a:off x="4760913" y="5561965"/>
          <a:ext cx="2733675" cy="800100"/>
        </p:xfrm>
        <a:graphic>
          <a:graphicData uri="http://schemas.openxmlformats.org/presentationml/2006/ole">
            <p:oleObj spid="_x0000_s158726" name="Equation" r:id="rId7" imgW="1422360" imgH="457200" progId="Equation.DSMT4">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p:nvPr/>
        </p:nvSpPr>
        <p:spPr bwMode="auto">
          <a:xfrm>
            <a:off x="5867400" y="2438400"/>
            <a:ext cx="622570" cy="63229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42" name="Rectangle 41"/>
          <p:cNvSpPr/>
          <p:nvPr/>
        </p:nvSpPr>
        <p:spPr bwMode="auto">
          <a:xfrm>
            <a:off x="5870643" y="2782110"/>
            <a:ext cx="622570" cy="141051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2" name="Title 1"/>
          <p:cNvSpPr>
            <a:spLocks noGrp="1"/>
          </p:cNvSpPr>
          <p:nvPr>
            <p:ph type="title"/>
          </p:nvPr>
        </p:nvSpPr>
        <p:spPr>
          <a:xfrm>
            <a:off x="685800" y="609600"/>
            <a:ext cx="7772400" cy="1107332"/>
          </a:xfrm>
        </p:spPr>
        <p:txBody>
          <a:bodyPr/>
          <a:lstStyle/>
          <a:p>
            <a:r>
              <a:rPr lang="en-US" dirty="0" smtClean="0"/>
              <a:t>Vapor-Liquid-Solid (VLS) growth of silicon </a:t>
            </a:r>
            <a:r>
              <a:rPr lang="en-US" dirty="0" err="1" smtClean="0"/>
              <a:t>nanowires</a:t>
            </a:r>
            <a:endParaRPr lang="en-US" dirty="0"/>
          </a:p>
        </p:txBody>
      </p:sp>
      <p:sp>
        <p:nvSpPr>
          <p:cNvPr id="7" name="Oval 6"/>
          <p:cNvSpPr/>
          <p:nvPr/>
        </p:nvSpPr>
        <p:spPr bwMode="auto">
          <a:xfrm>
            <a:off x="953310" y="3501958"/>
            <a:ext cx="622570" cy="63229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8" name="Oval 7"/>
          <p:cNvSpPr/>
          <p:nvPr/>
        </p:nvSpPr>
        <p:spPr bwMode="auto">
          <a:xfrm>
            <a:off x="1815829" y="3498715"/>
            <a:ext cx="622570" cy="63229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9" name="Oval 8"/>
          <p:cNvSpPr/>
          <p:nvPr/>
        </p:nvSpPr>
        <p:spPr bwMode="auto">
          <a:xfrm>
            <a:off x="2688075" y="3495473"/>
            <a:ext cx="622570" cy="63229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6" name="Rectangle 5"/>
          <p:cNvSpPr/>
          <p:nvPr/>
        </p:nvSpPr>
        <p:spPr bwMode="auto">
          <a:xfrm>
            <a:off x="807396" y="3813243"/>
            <a:ext cx="2675106" cy="8463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6" charset="0"/>
              </a:rPr>
              <a:t>Substrate</a:t>
            </a:r>
          </a:p>
        </p:txBody>
      </p:sp>
      <p:sp>
        <p:nvSpPr>
          <p:cNvPr id="10" name="TextBox 9"/>
          <p:cNvSpPr txBox="1"/>
          <p:nvPr/>
        </p:nvSpPr>
        <p:spPr>
          <a:xfrm>
            <a:off x="3078803" y="2819400"/>
            <a:ext cx="1721797" cy="1077218"/>
          </a:xfrm>
          <a:prstGeom prst="rect">
            <a:avLst/>
          </a:prstGeom>
          <a:noFill/>
        </p:spPr>
        <p:txBody>
          <a:bodyPr wrap="square" rtlCol="0">
            <a:spAutoFit/>
          </a:bodyPr>
          <a:lstStyle/>
          <a:p>
            <a:pPr algn="ctr"/>
            <a:r>
              <a:rPr lang="en-US" sz="1600" b="1" dirty="0" smtClean="0">
                <a:solidFill>
                  <a:srgbClr val="FF0000"/>
                </a:solidFill>
              </a:rPr>
              <a:t>Melted</a:t>
            </a:r>
            <a:r>
              <a:rPr lang="en-US" sz="1600" dirty="0" smtClean="0"/>
              <a:t> gold </a:t>
            </a:r>
            <a:r>
              <a:rPr lang="en-US" sz="1600" dirty="0" err="1" smtClean="0"/>
              <a:t>nano</a:t>
            </a:r>
            <a:r>
              <a:rPr lang="en-US" sz="1600" dirty="0" smtClean="0"/>
              <a:t>-particles saturated with SiH</a:t>
            </a:r>
            <a:r>
              <a:rPr lang="en-US" sz="1600" baseline="-25000" dirty="0" smtClean="0"/>
              <a:t>4</a:t>
            </a:r>
            <a:endParaRPr lang="en-US" sz="1600" dirty="0"/>
          </a:p>
        </p:txBody>
      </p:sp>
      <p:sp>
        <p:nvSpPr>
          <p:cNvPr id="11" name="Cloud Callout 10"/>
          <p:cNvSpPr/>
          <p:nvPr/>
        </p:nvSpPr>
        <p:spPr bwMode="auto">
          <a:xfrm>
            <a:off x="826852" y="2018489"/>
            <a:ext cx="2684834" cy="953311"/>
          </a:xfrm>
          <a:prstGeom prst="cloudCallout">
            <a:avLst>
              <a:gd name="adj1" fmla="val -25182"/>
              <a:gd name="adj2" fmla="val 9627"/>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6" charset="0"/>
              </a:rPr>
              <a:t>SiCl</a:t>
            </a:r>
            <a:r>
              <a:rPr kumimoji="0" lang="en-US" sz="1800" b="0" i="0" u="none" strike="noStrike" cap="none" normalizeH="0" baseline="-25000" dirty="0" smtClean="0">
                <a:ln>
                  <a:noFill/>
                </a:ln>
                <a:solidFill>
                  <a:schemeClr val="tx1"/>
                </a:solidFill>
                <a:effectLst/>
                <a:latin typeface="Times" pitchFamily="16" charset="0"/>
              </a:rPr>
              <a:t>4</a:t>
            </a:r>
            <a:r>
              <a:rPr kumimoji="0" lang="en-US" sz="1800" b="0" i="0" u="none" strike="noStrike" cap="none" normalizeH="0" baseline="0" dirty="0" smtClean="0">
                <a:ln>
                  <a:noFill/>
                </a:ln>
                <a:solidFill>
                  <a:schemeClr val="tx1"/>
                </a:solidFill>
                <a:effectLst/>
                <a:latin typeface="Times" pitchFamily="16" charset="0"/>
              </a:rPr>
              <a:t> vapor + H</a:t>
            </a:r>
            <a:r>
              <a:rPr kumimoji="0" lang="en-US" sz="1800" b="0" i="0" u="none" strike="noStrike" cap="none" normalizeH="0" baseline="-25000" dirty="0" smtClean="0">
                <a:ln>
                  <a:noFill/>
                </a:ln>
                <a:solidFill>
                  <a:schemeClr val="tx1"/>
                </a:solidFill>
                <a:effectLst/>
                <a:latin typeface="Times" pitchFamily="16" charset="0"/>
              </a:rPr>
              <a:t>2</a:t>
            </a:r>
            <a:endParaRPr kumimoji="0" lang="en-US" sz="1800" b="0" i="0" u="none" strike="noStrike" cap="none" normalizeH="0" baseline="0" dirty="0" smtClean="0">
              <a:ln>
                <a:noFill/>
              </a:ln>
              <a:solidFill>
                <a:schemeClr val="tx1"/>
              </a:solidFill>
              <a:effectLst/>
              <a:latin typeface="Times" pitchFamily="16" charset="0"/>
            </a:endParaRPr>
          </a:p>
        </p:txBody>
      </p:sp>
      <p:cxnSp>
        <p:nvCxnSpPr>
          <p:cNvPr id="15" name="Straight Arrow Connector 14"/>
          <p:cNvCxnSpPr/>
          <p:nvPr/>
        </p:nvCxnSpPr>
        <p:spPr bwMode="auto">
          <a:xfrm rot="16200000" flipV="1">
            <a:off x="909538" y="4139120"/>
            <a:ext cx="1040858" cy="40856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17" name="TextBox 16"/>
          <p:cNvSpPr txBox="1"/>
          <p:nvPr/>
        </p:nvSpPr>
        <p:spPr>
          <a:xfrm>
            <a:off x="768484" y="4854104"/>
            <a:ext cx="3041516" cy="584775"/>
          </a:xfrm>
          <a:prstGeom prst="rect">
            <a:avLst/>
          </a:prstGeom>
          <a:noFill/>
        </p:spPr>
        <p:txBody>
          <a:bodyPr wrap="square" rtlCol="0">
            <a:spAutoFit/>
          </a:bodyPr>
          <a:lstStyle/>
          <a:p>
            <a:pPr algn="ctr"/>
            <a:r>
              <a:rPr lang="en-US" sz="1600" dirty="0" smtClean="0"/>
              <a:t>Heterogeneous </a:t>
            </a:r>
            <a:r>
              <a:rPr lang="en-US" sz="1600" dirty="0" err="1" smtClean="0"/>
              <a:t>nuleation</a:t>
            </a:r>
            <a:r>
              <a:rPr lang="en-US" sz="1600" dirty="0" smtClean="0"/>
              <a:t> of Si at the interface</a:t>
            </a:r>
            <a:endParaRPr lang="en-US" sz="1600" dirty="0"/>
          </a:p>
        </p:txBody>
      </p:sp>
      <p:sp>
        <p:nvSpPr>
          <p:cNvPr id="20" name="Oval 19"/>
          <p:cNvSpPr/>
          <p:nvPr/>
        </p:nvSpPr>
        <p:spPr bwMode="auto">
          <a:xfrm>
            <a:off x="1079771" y="3696510"/>
            <a:ext cx="116732" cy="116732"/>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21" name="Oval 20"/>
          <p:cNvSpPr/>
          <p:nvPr/>
        </p:nvSpPr>
        <p:spPr bwMode="auto">
          <a:xfrm>
            <a:off x="1232171" y="3693262"/>
            <a:ext cx="116732" cy="116732"/>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22" name="Oval 21"/>
          <p:cNvSpPr/>
          <p:nvPr/>
        </p:nvSpPr>
        <p:spPr bwMode="auto">
          <a:xfrm>
            <a:off x="1384571" y="3699742"/>
            <a:ext cx="116732" cy="116732"/>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25" name="Oval 24"/>
          <p:cNvSpPr/>
          <p:nvPr/>
        </p:nvSpPr>
        <p:spPr bwMode="auto">
          <a:xfrm>
            <a:off x="7607029" y="2441644"/>
            <a:ext cx="622570" cy="63229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26" name="Rectangle 25"/>
          <p:cNvSpPr/>
          <p:nvPr/>
        </p:nvSpPr>
        <p:spPr bwMode="auto">
          <a:xfrm>
            <a:off x="5706894" y="4189380"/>
            <a:ext cx="2675106" cy="84630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6" charset="0"/>
              </a:rPr>
              <a:t>Substrate</a:t>
            </a:r>
          </a:p>
        </p:txBody>
      </p:sp>
      <p:sp>
        <p:nvSpPr>
          <p:cNvPr id="32" name="Rectangle 31"/>
          <p:cNvSpPr/>
          <p:nvPr/>
        </p:nvSpPr>
        <p:spPr bwMode="auto">
          <a:xfrm>
            <a:off x="7610272" y="2785354"/>
            <a:ext cx="622570" cy="141051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cxnSp>
        <p:nvCxnSpPr>
          <p:cNvPr id="34" name="Straight Arrow Connector 33"/>
          <p:cNvCxnSpPr/>
          <p:nvPr/>
        </p:nvCxnSpPr>
        <p:spPr bwMode="auto">
          <a:xfrm rot="5400000" flipH="1" flipV="1">
            <a:off x="4941652" y="3326861"/>
            <a:ext cx="1245141" cy="15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35" name="TextBox 34"/>
          <p:cNvSpPr txBox="1"/>
          <p:nvPr/>
        </p:nvSpPr>
        <p:spPr>
          <a:xfrm>
            <a:off x="4734127" y="2088205"/>
            <a:ext cx="1394299" cy="584775"/>
          </a:xfrm>
          <a:prstGeom prst="rect">
            <a:avLst/>
          </a:prstGeom>
          <a:noFill/>
        </p:spPr>
        <p:txBody>
          <a:bodyPr wrap="square" rtlCol="0">
            <a:spAutoFit/>
          </a:bodyPr>
          <a:lstStyle/>
          <a:p>
            <a:pPr algn="ctr"/>
            <a:r>
              <a:rPr lang="en-US" sz="1600" dirty="0" smtClean="0">
                <a:solidFill>
                  <a:srgbClr val="FF0000"/>
                </a:solidFill>
              </a:rPr>
              <a:t>Growth direction</a:t>
            </a:r>
            <a:endParaRPr lang="en-US" sz="1600" dirty="0">
              <a:solidFill>
                <a:srgbClr val="FF0000"/>
              </a:solidFill>
            </a:endParaRPr>
          </a:p>
        </p:txBody>
      </p:sp>
      <p:sp>
        <p:nvSpPr>
          <p:cNvPr id="36" name="Right Arrow 35"/>
          <p:cNvSpPr/>
          <p:nvPr/>
        </p:nvSpPr>
        <p:spPr bwMode="auto">
          <a:xfrm>
            <a:off x="4134255" y="4143983"/>
            <a:ext cx="924128" cy="573932"/>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cxnSp>
        <p:nvCxnSpPr>
          <p:cNvPr id="37" name="Straight Arrow Connector 36"/>
          <p:cNvCxnSpPr/>
          <p:nvPr/>
        </p:nvCxnSpPr>
        <p:spPr bwMode="auto">
          <a:xfrm rot="5400000">
            <a:off x="6055469" y="2151436"/>
            <a:ext cx="774972" cy="47989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39" name="TextBox 38"/>
          <p:cNvSpPr txBox="1"/>
          <p:nvPr/>
        </p:nvSpPr>
        <p:spPr>
          <a:xfrm>
            <a:off x="6105727" y="1611551"/>
            <a:ext cx="2276273" cy="584775"/>
          </a:xfrm>
          <a:prstGeom prst="rect">
            <a:avLst/>
          </a:prstGeom>
          <a:noFill/>
        </p:spPr>
        <p:txBody>
          <a:bodyPr wrap="square" rtlCol="0">
            <a:spAutoFit/>
          </a:bodyPr>
          <a:lstStyle/>
          <a:p>
            <a:pPr algn="ctr"/>
            <a:r>
              <a:rPr lang="en-US" sz="1600" dirty="0" smtClean="0"/>
              <a:t>Interface where growth continues</a:t>
            </a:r>
            <a:endParaRPr lang="en-US" sz="1600" dirty="0"/>
          </a:p>
        </p:txBody>
      </p:sp>
      <p:pic>
        <p:nvPicPr>
          <p:cNvPr id="60418" name="Picture 2"/>
          <p:cNvPicPr>
            <a:picLocks noChangeAspect="1" noChangeArrowheads="1"/>
          </p:cNvPicPr>
          <p:nvPr/>
        </p:nvPicPr>
        <p:blipFill>
          <a:blip r:embed="rId2" cstate="print"/>
          <a:srcRect/>
          <a:stretch>
            <a:fillRect/>
          </a:stretch>
        </p:blipFill>
        <p:spPr bwMode="auto">
          <a:xfrm>
            <a:off x="688739" y="5525111"/>
            <a:ext cx="2871584" cy="319838"/>
          </a:xfrm>
          <a:prstGeom prst="rect">
            <a:avLst/>
          </a:prstGeom>
          <a:noFill/>
          <a:ln w="9525">
            <a:noFill/>
            <a:miter lim="800000"/>
            <a:headEnd/>
            <a:tailEnd/>
          </a:ln>
        </p:spPr>
      </p:pic>
      <p:sp>
        <p:nvSpPr>
          <p:cNvPr id="29" name="TextBox 28"/>
          <p:cNvSpPr txBox="1"/>
          <p:nvPr/>
        </p:nvSpPr>
        <p:spPr>
          <a:xfrm>
            <a:off x="609600" y="5904689"/>
            <a:ext cx="5444246" cy="646331"/>
          </a:xfrm>
          <a:prstGeom prst="rect">
            <a:avLst/>
          </a:prstGeom>
          <a:noFill/>
        </p:spPr>
        <p:txBody>
          <a:bodyPr wrap="square" rtlCol="0">
            <a:spAutoFit/>
          </a:bodyPr>
          <a:lstStyle/>
          <a:p>
            <a:r>
              <a:rPr lang="en-US" sz="1800" dirty="0" smtClean="0"/>
              <a:t>Temperature for Si deposition on a planar substrate (requires homogeneous nucleation): ~ 800 </a:t>
            </a:r>
            <a:r>
              <a:rPr lang="en-US" sz="1800" dirty="0" smtClean="0">
                <a:latin typeface="Arial"/>
                <a:cs typeface="Arial"/>
              </a:rPr>
              <a:t>˚</a:t>
            </a:r>
            <a:r>
              <a:rPr lang="en-US" sz="1800" dirty="0" smtClean="0"/>
              <a:t>C</a:t>
            </a:r>
            <a:endParaRPr lang="en-US" sz="1800" dirty="0"/>
          </a:p>
        </p:txBody>
      </p:sp>
      <p:sp>
        <p:nvSpPr>
          <p:cNvPr id="33" name="TextBox 32"/>
          <p:cNvSpPr txBox="1"/>
          <p:nvPr/>
        </p:nvSpPr>
        <p:spPr>
          <a:xfrm>
            <a:off x="5806440" y="5112210"/>
            <a:ext cx="2543781" cy="923330"/>
          </a:xfrm>
          <a:prstGeom prst="rect">
            <a:avLst/>
          </a:prstGeom>
          <a:noFill/>
        </p:spPr>
        <p:txBody>
          <a:bodyPr wrap="square" rtlCol="0">
            <a:spAutoFit/>
          </a:bodyPr>
          <a:lstStyle/>
          <a:p>
            <a:pPr algn="ctr"/>
            <a:r>
              <a:rPr lang="en-US" sz="1800" dirty="0" smtClean="0"/>
              <a:t>Diameter of </a:t>
            </a:r>
            <a:r>
              <a:rPr lang="en-US" sz="1800" dirty="0" err="1" smtClean="0"/>
              <a:t>nanowire</a:t>
            </a:r>
            <a:r>
              <a:rPr lang="en-US" sz="1800" dirty="0" smtClean="0"/>
              <a:t> is determined by the gold droplet size</a:t>
            </a:r>
            <a:endParaRPr lang="en-US" sz="1800" dirty="0"/>
          </a:p>
        </p:txBody>
      </p:sp>
      <p:sp>
        <p:nvSpPr>
          <p:cNvPr id="38" name="Oval 37"/>
          <p:cNvSpPr/>
          <p:nvPr/>
        </p:nvSpPr>
        <p:spPr bwMode="auto">
          <a:xfrm>
            <a:off x="6735107" y="2438400"/>
            <a:ext cx="622570" cy="63229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
        <p:nvSpPr>
          <p:cNvPr id="40" name="Rectangle 39"/>
          <p:cNvSpPr/>
          <p:nvPr/>
        </p:nvSpPr>
        <p:spPr bwMode="auto">
          <a:xfrm>
            <a:off x="6738350" y="2782110"/>
            <a:ext cx="622570" cy="141051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3906"/>
            <a:ext cx="7772400" cy="601494"/>
          </a:xfrm>
        </p:spPr>
        <p:txBody>
          <a:bodyPr/>
          <a:lstStyle/>
          <a:p>
            <a:r>
              <a:rPr lang="en-US" sz="2900" dirty="0" err="1" smtClean="0"/>
              <a:t>Nanowires</a:t>
            </a:r>
            <a:r>
              <a:rPr lang="en-US" sz="2900" dirty="0" smtClean="0"/>
              <a:t> formed by VLS growth</a:t>
            </a:r>
            <a:endParaRPr lang="en-US" sz="2900" dirty="0"/>
          </a:p>
        </p:txBody>
      </p:sp>
      <p:pic>
        <p:nvPicPr>
          <p:cNvPr id="92162" name="Picture 2" descr="C:\Documents and Settings\Juejun Hu\Desktop\316_729_F2.jpg"/>
          <p:cNvPicPr>
            <a:picLocks noChangeAspect="1" noChangeArrowheads="1"/>
          </p:cNvPicPr>
          <p:nvPr/>
        </p:nvPicPr>
        <p:blipFill>
          <a:blip r:embed="rId2" cstate="print"/>
          <a:srcRect b="50958"/>
          <a:stretch>
            <a:fillRect/>
          </a:stretch>
        </p:blipFill>
        <p:spPr bwMode="auto">
          <a:xfrm>
            <a:off x="1939453" y="1699989"/>
            <a:ext cx="4353148" cy="3558130"/>
          </a:xfrm>
          <a:prstGeom prst="rect">
            <a:avLst/>
          </a:prstGeom>
          <a:noFill/>
        </p:spPr>
      </p:pic>
      <p:cxnSp>
        <p:nvCxnSpPr>
          <p:cNvPr id="7" name="Straight Arrow Connector 6"/>
          <p:cNvCxnSpPr/>
          <p:nvPr/>
        </p:nvCxnSpPr>
        <p:spPr bwMode="auto">
          <a:xfrm rot="10800000" flipV="1">
            <a:off x="5787957" y="1863163"/>
            <a:ext cx="1225686" cy="330741"/>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8" name="TextBox 7"/>
          <p:cNvSpPr txBox="1"/>
          <p:nvPr/>
        </p:nvSpPr>
        <p:spPr>
          <a:xfrm>
            <a:off x="6819089" y="1347597"/>
            <a:ext cx="1653703" cy="830997"/>
          </a:xfrm>
          <a:prstGeom prst="rect">
            <a:avLst/>
          </a:prstGeom>
          <a:noFill/>
        </p:spPr>
        <p:txBody>
          <a:bodyPr wrap="square" rtlCol="0">
            <a:spAutoFit/>
          </a:bodyPr>
          <a:lstStyle/>
          <a:p>
            <a:pPr algn="ctr"/>
            <a:r>
              <a:rPr lang="en-US" dirty="0" smtClean="0">
                <a:solidFill>
                  <a:srgbClr val="FF0000"/>
                </a:solidFill>
              </a:rPr>
              <a:t>Gold </a:t>
            </a:r>
            <a:r>
              <a:rPr lang="en-US" dirty="0" err="1" smtClean="0">
                <a:solidFill>
                  <a:srgbClr val="FF0000"/>
                </a:solidFill>
              </a:rPr>
              <a:t>nano</a:t>
            </a:r>
            <a:r>
              <a:rPr lang="en-US" dirty="0" smtClean="0">
                <a:solidFill>
                  <a:srgbClr val="FF0000"/>
                </a:solidFill>
              </a:rPr>
              <a:t>-particle</a:t>
            </a:r>
            <a:endParaRPr lang="en-US" dirty="0">
              <a:solidFill>
                <a:srgbClr val="FF0000"/>
              </a:solidFill>
            </a:endParaRPr>
          </a:p>
        </p:txBody>
      </p:sp>
      <p:cxnSp>
        <p:nvCxnSpPr>
          <p:cNvPr id="9" name="Straight Arrow Connector 8"/>
          <p:cNvCxnSpPr/>
          <p:nvPr/>
        </p:nvCxnSpPr>
        <p:spPr bwMode="auto">
          <a:xfrm rot="5400000" flipH="1" flipV="1">
            <a:off x="1011677" y="4236714"/>
            <a:ext cx="1245141" cy="158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0" name="TextBox 9"/>
          <p:cNvSpPr txBox="1"/>
          <p:nvPr/>
        </p:nvSpPr>
        <p:spPr>
          <a:xfrm>
            <a:off x="804152" y="2998058"/>
            <a:ext cx="1394299" cy="584775"/>
          </a:xfrm>
          <a:prstGeom prst="rect">
            <a:avLst/>
          </a:prstGeom>
          <a:noFill/>
        </p:spPr>
        <p:txBody>
          <a:bodyPr wrap="square" rtlCol="0">
            <a:spAutoFit/>
          </a:bodyPr>
          <a:lstStyle/>
          <a:p>
            <a:pPr algn="ctr"/>
            <a:r>
              <a:rPr lang="en-US" sz="1600" dirty="0" smtClean="0">
                <a:solidFill>
                  <a:srgbClr val="FF0000"/>
                </a:solidFill>
              </a:rPr>
              <a:t>Growth direction</a:t>
            </a:r>
            <a:endParaRPr lang="en-US" sz="1600" dirty="0">
              <a:solidFill>
                <a:srgbClr val="FF0000"/>
              </a:solidFill>
            </a:endParaRPr>
          </a:p>
        </p:txBody>
      </p:sp>
      <p:sp>
        <p:nvSpPr>
          <p:cNvPr id="11" name="Rectangle 10"/>
          <p:cNvSpPr/>
          <p:nvPr/>
        </p:nvSpPr>
        <p:spPr>
          <a:xfrm>
            <a:off x="609600" y="5587425"/>
            <a:ext cx="7696200" cy="584775"/>
          </a:xfrm>
          <a:prstGeom prst="rect">
            <a:avLst/>
          </a:prstGeom>
        </p:spPr>
        <p:txBody>
          <a:bodyPr wrap="square">
            <a:spAutoFit/>
          </a:bodyPr>
          <a:lstStyle/>
          <a:p>
            <a:pPr algn="ctr"/>
            <a:r>
              <a:rPr lang="en-US" sz="1600" dirty="0" smtClean="0"/>
              <a:t>“Germanium </a:t>
            </a:r>
            <a:r>
              <a:rPr lang="en-US" sz="1600" dirty="0" err="1" smtClean="0"/>
              <a:t>Nanowire</a:t>
            </a:r>
            <a:r>
              <a:rPr lang="en-US" sz="1600" dirty="0" smtClean="0"/>
              <a:t> Growth Below the Eutectic Temperature,” </a:t>
            </a:r>
          </a:p>
          <a:p>
            <a:pPr algn="ctr"/>
            <a:r>
              <a:rPr lang="en-US" sz="1600" dirty="0" smtClean="0"/>
              <a:t>S. </a:t>
            </a:r>
            <a:r>
              <a:rPr lang="en-US" sz="1600" dirty="0" err="1" smtClean="0"/>
              <a:t>Kodambaka</a:t>
            </a:r>
            <a:r>
              <a:rPr lang="en-US" sz="1600" dirty="0" smtClean="0"/>
              <a:t>, J. </a:t>
            </a:r>
            <a:r>
              <a:rPr lang="en-US" sz="1600" dirty="0" err="1" smtClean="0"/>
              <a:t>Tersoff</a:t>
            </a:r>
            <a:r>
              <a:rPr lang="en-US" sz="1600" dirty="0" smtClean="0"/>
              <a:t>, M. C. Reuter, and F. M. Ross, </a:t>
            </a:r>
            <a:r>
              <a:rPr lang="en-US" sz="1600" i="1" dirty="0" smtClean="0"/>
              <a:t>Science</a:t>
            </a:r>
            <a:r>
              <a:rPr lang="en-US" sz="1600" dirty="0" smtClean="0"/>
              <a:t> </a:t>
            </a:r>
            <a:r>
              <a:rPr lang="en-US" sz="1600" b="1" dirty="0" smtClean="0"/>
              <a:t>316</a:t>
            </a:r>
            <a:r>
              <a:rPr lang="en-US" sz="1600" dirty="0" smtClean="0"/>
              <a:t>, 729 (2007).</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6751" y="5867400"/>
            <a:ext cx="4786009" cy="523220"/>
          </a:xfrm>
          <a:prstGeom prst="rect">
            <a:avLst/>
          </a:prstGeom>
        </p:spPr>
        <p:txBody>
          <a:bodyPr wrap="square">
            <a:spAutoFit/>
          </a:bodyPr>
          <a:lstStyle/>
          <a:p>
            <a:pPr algn="ctr"/>
            <a:r>
              <a:rPr lang="en-US" sz="1400" dirty="0" smtClean="0"/>
              <a:t>“The influence of the surface migration of gold on the growth of silicon </a:t>
            </a:r>
            <a:r>
              <a:rPr lang="en-US" sz="1400" dirty="0" err="1" smtClean="0"/>
              <a:t>nanowires</a:t>
            </a:r>
            <a:r>
              <a:rPr lang="en-US" sz="1400" dirty="0" smtClean="0"/>
              <a:t>,”</a:t>
            </a:r>
            <a:r>
              <a:rPr lang="en-US" sz="1400" i="1" dirty="0" smtClean="0"/>
              <a:t> Nature</a:t>
            </a:r>
            <a:r>
              <a:rPr lang="en-US" sz="1400" dirty="0" smtClean="0"/>
              <a:t> </a:t>
            </a:r>
            <a:r>
              <a:rPr lang="en-US" sz="1400" b="1" dirty="0" smtClean="0"/>
              <a:t>440</a:t>
            </a:r>
            <a:r>
              <a:rPr lang="en-US" sz="1400" dirty="0" smtClean="0"/>
              <a:t>, 69-71 (2006).</a:t>
            </a:r>
            <a:endParaRPr lang="en-US" sz="1400" dirty="0"/>
          </a:p>
        </p:txBody>
      </p:sp>
      <p:pic>
        <p:nvPicPr>
          <p:cNvPr id="94210" name="Picture 2" descr="C:\Documents and Settings\Juejun Hu\Desktop\untitled.PNG"/>
          <p:cNvPicPr>
            <a:picLocks noChangeAspect="1" noChangeArrowheads="1"/>
          </p:cNvPicPr>
          <p:nvPr/>
        </p:nvPicPr>
        <p:blipFill>
          <a:blip r:embed="rId2" cstate="print"/>
          <a:srcRect/>
          <a:stretch>
            <a:fillRect/>
          </a:stretch>
        </p:blipFill>
        <p:spPr bwMode="auto">
          <a:xfrm>
            <a:off x="559881" y="1527000"/>
            <a:ext cx="5438843" cy="4086500"/>
          </a:xfrm>
          <a:prstGeom prst="rect">
            <a:avLst/>
          </a:prstGeom>
          <a:noFill/>
        </p:spPr>
      </p:pic>
      <p:sp>
        <p:nvSpPr>
          <p:cNvPr id="8" name="TextBox 7"/>
          <p:cNvSpPr txBox="1"/>
          <p:nvPr/>
        </p:nvSpPr>
        <p:spPr>
          <a:xfrm>
            <a:off x="6395313" y="1739968"/>
            <a:ext cx="1798655" cy="1200329"/>
          </a:xfrm>
          <a:prstGeom prst="rect">
            <a:avLst/>
          </a:prstGeom>
          <a:noFill/>
        </p:spPr>
        <p:txBody>
          <a:bodyPr wrap="square" rtlCol="0">
            <a:spAutoFit/>
          </a:bodyPr>
          <a:lstStyle/>
          <a:p>
            <a:r>
              <a:rPr lang="en-US" dirty="0" smtClean="0"/>
              <a:t>Reason #1:</a:t>
            </a:r>
          </a:p>
          <a:p>
            <a:r>
              <a:rPr lang="en-US" dirty="0" smtClean="0"/>
              <a:t>Low eutectic temperature</a:t>
            </a:r>
            <a:endParaRPr lang="en-US" dirty="0"/>
          </a:p>
        </p:txBody>
      </p:sp>
      <p:sp>
        <p:nvSpPr>
          <p:cNvPr id="9" name="TextBox 8"/>
          <p:cNvSpPr txBox="1"/>
          <p:nvPr/>
        </p:nvSpPr>
        <p:spPr>
          <a:xfrm>
            <a:off x="6356796" y="3393742"/>
            <a:ext cx="2462949" cy="1938992"/>
          </a:xfrm>
          <a:prstGeom prst="rect">
            <a:avLst/>
          </a:prstGeom>
          <a:noFill/>
        </p:spPr>
        <p:txBody>
          <a:bodyPr wrap="square" rtlCol="0">
            <a:spAutoFit/>
          </a:bodyPr>
          <a:lstStyle/>
          <a:p>
            <a:r>
              <a:rPr lang="en-US" dirty="0" smtClean="0"/>
              <a:t>Question: what would happen if we were to grow </a:t>
            </a:r>
            <a:r>
              <a:rPr lang="en-US" dirty="0" err="1" smtClean="0"/>
              <a:t>nanowires</a:t>
            </a:r>
            <a:r>
              <a:rPr lang="en-US" dirty="0" smtClean="0"/>
              <a:t> at high temperature?</a:t>
            </a:r>
            <a:endParaRPr lang="en-US" dirty="0"/>
          </a:p>
        </p:txBody>
      </p:sp>
      <p:sp>
        <p:nvSpPr>
          <p:cNvPr id="12" name="Title 1"/>
          <p:cNvSpPr>
            <a:spLocks noGrp="1"/>
          </p:cNvSpPr>
          <p:nvPr>
            <p:ph type="title"/>
          </p:nvPr>
        </p:nvSpPr>
        <p:spPr>
          <a:xfrm>
            <a:off x="609600" y="457200"/>
            <a:ext cx="8229600" cy="990600"/>
          </a:xfrm>
        </p:spPr>
        <p:txBody>
          <a:bodyPr/>
          <a:lstStyle/>
          <a:p>
            <a:r>
              <a:rPr lang="en-US" dirty="0" smtClean="0"/>
              <a:t>Why gold?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titled.PNG"/>
          <p:cNvPicPr>
            <a:picLocks noChangeAspect="1"/>
          </p:cNvPicPr>
          <p:nvPr/>
        </p:nvPicPr>
        <p:blipFill>
          <a:blip r:embed="rId2" cstate="print"/>
          <a:stretch>
            <a:fillRect/>
          </a:stretch>
        </p:blipFill>
        <p:spPr>
          <a:xfrm>
            <a:off x="649337" y="1542898"/>
            <a:ext cx="5633110" cy="3910785"/>
          </a:xfrm>
          <a:prstGeom prst="rect">
            <a:avLst/>
          </a:prstGeom>
        </p:spPr>
      </p:pic>
      <p:sp>
        <p:nvSpPr>
          <p:cNvPr id="6" name="TextBox 5"/>
          <p:cNvSpPr txBox="1"/>
          <p:nvPr/>
        </p:nvSpPr>
        <p:spPr>
          <a:xfrm>
            <a:off x="6581760" y="1594053"/>
            <a:ext cx="2132602" cy="1938992"/>
          </a:xfrm>
          <a:prstGeom prst="rect">
            <a:avLst/>
          </a:prstGeom>
          <a:noFill/>
        </p:spPr>
        <p:txBody>
          <a:bodyPr wrap="square" rtlCol="0">
            <a:spAutoFit/>
          </a:bodyPr>
          <a:lstStyle/>
          <a:p>
            <a:r>
              <a:rPr lang="en-US" dirty="0" smtClean="0"/>
              <a:t>Reason #2:</a:t>
            </a:r>
          </a:p>
          <a:p>
            <a:r>
              <a:rPr lang="en-US" dirty="0" smtClean="0"/>
              <a:t>Small gold solubility in Si (Eutectoid transformation)</a:t>
            </a:r>
            <a:endParaRPr lang="en-US" dirty="0"/>
          </a:p>
        </p:txBody>
      </p:sp>
      <p:sp>
        <p:nvSpPr>
          <p:cNvPr id="7" name="TextBox 6"/>
          <p:cNvSpPr txBox="1"/>
          <p:nvPr/>
        </p:nvSpPr>
        <p:spPr>
          <a:xfrm>
            <a:off x="6535438" y="3831486"/>
            <a:ext cx="1984370" cy="1569660"/>
          </a:xfrm>
          <a:prstGeom prst="rect">
            <a:avLst/>
          </a:prstGeom>
          <a:noFill/>
        </p:spPr>
        <p:txBody>
          <a:bodyPr wrap="square" rtlCol="0">
            <a:spAutoFit/>
          </a:bodyPr>
          <a:lstStyle/>
          <a:p>
            <a:r>
              <a:rPr lang="en-US" dirty="0" smtClean="0"/>
              <a:t>Question: why is such small solubility important?</a:t>
            </a:r>
            <a:endParaRPr lang="en-US" dirty="0"/>
          </a:p>
        </p:txBody>
      </p:sp>
      <p:sp>
        <p:nvSpPr>
          <p:cNvPr id="8" name="Rectangle 7"/>
          <p:cNvSpPr/>
          <p:nvPr/>
        </p:nvSpPr>
        <p:spPr>
          <a:xfrm>
            <a:off x="2023352" y="5999893"/>
            <a:ext cx="5139448" cy="400110"/>
          </a:xfrm>
          <a:prstGeom prst="rect">
            <a:avLst/>
          </a:prstGeom>
        </p:spPr>
        <p:txBody>
          <a:bodyPr wrap="square">
            <a:spAutoFit/>
          </a:bodyPr>
          <a:lstStyle/>
          <a:p>
            <a:r>
              <a:rPr lang="en-US" sz="2000" dirty="0" smtClean="0"/>
              <a:t>Albert P. Levitt, </a:t>
            </a:r>
            <a:r>
              <a:rPr lang="en-US" sz="2000" i="1" dirty="0" smtClean="0"/>
              <a:t>Whisker Technology</a:t>
            </a:r>
            <a:r>
              <a:rPr lang="en-US" sz="2000" dirty="0" smtClean="0"/>
              <a:t> (1975). </a:t>
            </a:r>
            <a:endParaRPr lang="en-US" sz="2000" dirty="0"/>
          </a:p>
        </p:txBody>
      </p:sp>
      <p:cxnSp>
        <p:nvCxnSpPr>
          <p:cNvPr id="10" name="Straight Connector 9"/>
          <p:cNvCxnSpPr/>
          <p:nvPr/>
        </p:nvCxnSpPr>
        <p:spPr bwMode="auto">
          <a:xfrm>
            <a:off x="1214336" y="3764604"/>
            <a:ext cx="4756826" cy="9728"/>
          </a:xfrm>
          <a:prstGeom prst="line">
            <a:avLst/>
          </a:prstGeom>
          <a:solidFill>
            <a:schemeClr val="accent1"/>
          </a:solidFill>
          <a:ln w="25400" cap="flat" cmpd="sng" algn="ctr">
            <a:solidFill>
              <a:srgbClr val="FF0000"/>
            </a:solidFill>
            <a:prstDash val="dash"/>
            <a:round/>
            <a:headEnd type="none" w="med" len="med"/>
            <a:tailEnd type="none" w="med" len="med"/>
          </a:ln>
          <a:effectLst/>
        </p:spPr>
      </p:cxnSp>
      <p:cxnSp>
        <p:nvCxnSpPr>
          <p:cNvPr id="11" name="Straight Connector 10"/>
          <p:cNvCxnSpPr/>
          <p:nvPr/>
        </p:nvCxnSpPr>
        <p:spPr bwMode="auto">
          <a:xfrm rot="5400000">
            <a:off x="4869923" y="4403477"/>
            <a:ext cx="1273184" cy="8409"/>
          </a:xfrm>
          <a:prstGeom prst="line">
            <a:avLst/>
          </a:prstGeom>
          <a:solidFill>
            <a:schemeClr val="accent1"/>
          </a:solidFill>
          <a:ln w="25400" cap="flat" cmpd="sng" algn="ctr">
            <a:solidFill>
              <a:srgbClr val="FF0000"/>
            </a:solidFill>
            <a:prstDash val="dash"/>
            <a:round/>
            <a:headEnd type="none" w="med" len="med"/>
            <a:tailEnd type="none" w="med" len="med"/>
          </a:ln>
          <a:effectLst/>
        </p:spPr>
      </p:cxnSp>
      <p:sp>
        <p:nvSpPr>
          <p:cNvPr id="13" name="TextBox 12"/>
          <p:cNvSpPr txBox="1"/>
          <p:nvPr/>
        </p:nvSpPr>
        <p:spPr>
          <a:xfrm>
            <a:off x="5144311" y="5116748"/>
            <a:ext cx="748923" cy="338554"/>
          </a:xfrm>
          <a:prstGeom prst="rect">
            <a:avLst/>
          </a:prstGeom>
          <a:noFill/>
        </p:spPr>
        <p:txBody>
          <a:bodyPr wrap="none" rtlCol="0">
            <a:spAutoFit/>
          </a:bodyPr>
          <a:lstStyle/>
          <a:p>
            <a:r>
              <a:rPr lang="en-US" sz="1600" b="1" dirty="0" smtClean="0">
                <a:solidFill>
                  <a:srgbClr val="FF0000"/>
                </a:solidFill>
              </a:rPr>
              <a:t>99.8%</a:t>
            </a:r>
            <a:endParaRPr lang="en-US" sz="1600" b="1" dirty="0">
              <a:solidFill>
                <a:srgbClr val="FF0000"/>
              </a:solidFill>
            </a:endParaRPr>
          </a:p>
        </p:txBody>
      </p:sp>
      <p:sp>
        <p:nvSpPr>
          <p:cNvPr id="14" name="TextBox 13"/>
          <p:cNvSpPr txBox="1"/>
          <p:nvPr/>
        </p:nvSpPr>
        <p:spPr>
          <a:xfrm>
            <a:off x="4722779" y="5483156"/>
            <a:ext cx="1612942" cy="338554"/>
          </a:xfrm>
          <a:prstGeom prst="rect">
            <a:avLst/>
          </a:prstGeom>
          <a:noFill/>
        </p:spPr>
        <p:txBody>
          <a:bodyPr wrap="none" rtlCol="0">
            <a:spAutoFit/>
          </a:bodyPr>
          <a:lstStyle/>
          <a:p>
            <a:r>
              <a:rPr lang="en-US" sz="1600" b="1" dirty="0" smtClean="0">
                <a:solidFill>
                  <a:srgbClr val="FF0000"/>
                </a:solidFill>
              </a:rPr>
              <a:t>Solubility: 0.2%</a:t>
            </a:r>
            <a:endParaRPr lang="en-US" sz="1600" b="1" dirty="0">
              <a:solidFill>
                <a:srgbClr val="FF0000"/>
              </a:solidFill>
            </a:endParaRPr>
          </a:p>
        </p:txBody>
      </p:sp>
      <p:sp>
        <p:nvSpPr>
          <p:cNvPr id="15" name="Title 1"/>
          <p:cNvSpPr>
            <a:spLocks noGrp="1"/>
          </p:cNvSpPr>
          <p:nvPr>
            <p:ph type="title"/>
          </p:nvPr>
        </p:nvSpPr>
        <p:spPr>
          <a:xfrm>
            <a:off x="609600" y="457200"/>
            <a:ext cx="8229600" cy="990600"/>
          </a:xfrm>
        </p:spPr>
        <p:txBody>
          <a:bodyPr/>
          <a:lstStyle/>
          <a:p>
            <a:r>
              <a:rPr lang="en-US" dirty="0" smtClean="0"/>
              <a:t>Why gold?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838200"/>
          </a:xfrm>
        </p:spPr>
        <p:txBody>
          <a:bodyPr/>
          <a:lstStyle/>
          <a:p>
            <a:r>
              <a:rPr lang="en-US" dirty="0" smtClean="0"/>
              <a:t>Tapering during </a:t>
            </a:r>
            <a:r>
              <a:rPr lang="en-US" dirty="0" err="1" smtClean="0"/>
              <a:t>nanowire</a:t>
            </a:r>
            <a:r>
              <a:rPr lang="en-US" dirty="0" smtClean="0"/>
              <a:t> growth</a:t>
            </a:r>
            <a:endParaRPr lang="en-US" dirty="0"/>
          </a:p>
        </p:txBody>
      </p:sp>
      <p:pic>
        <p:nvPicPr>
          <p:cNvPr id="95234" name="Picture 2" descr="C:\Documents and Settings\Juejun Hu\Desktop\nl-2008-01986r_0003.jpg"/>
          <p:cNvPicPr>
            <a:picLocks noChangeAspect="1" noChangeArrowheads="1"/>
          </p:cNvPicPr>
          <p:nvPr/>
        </p:nvPicPr>
        <p:blipFill>
          <a:blip r:embed="rId2" cstate="print"/>
          <a:srcRect/>
          <a:stretch>
            <a:fillRect/>
          </a:stretch>
        </p:blipFill>
        <p:spPr bwMode="auto">
          <a:xfrm>
            <a:off x="1120774" y="1447800"/>
            <a:ext cx="6622442" cy="4324860"/>
          </a:xfrm>
          <a:prstGeom prst="rect">
            <a:avLst/>
          </a:prstGeom>
          <a:noFill/>
        </p:spPr>
      </p:pic>
      <p:sp>
        <p:nvSpPr>
          <p:cNvPr id="6" name="Rectangle 5"/>
          <p:cNvSpPr/>
          <p:nvPr/>
        </p:nvSpPr>
        <p:spPr>
          <a:xfrm>
            <a:off x="1173480" y="5867400"/>
            <a:ext cx="6536989" cy="584775"/>
          </a:xfrm>
          <a:prstGeom prst="rect">
            <a:avLst/>
          </a:prstGeom>
        </p:spPr>
        <p:txBody>
          <a:bodyPr wrap="square">
            <a:spAutoFit/>
          </a:bodyPr>
          <a:lstStyle/>
          <a:p>
            <a:pPr algn="ctr"/>
            <a:r>
              <a:rPr lang="en-US" sz="1600" dirty="0" smtClean="0"/>
              <a:t>“A Systematic Study on the Growth of </a:t>
            </a:r>
            <a:r>
              <a:rPr lang="en-US" sz="1600" dirty="0" err="1" smtClean="0"/>
              <a:t>GaAs</a:t>
            </a:r>
            <a:r>
              <a:rPr lang="en-US" sz="1600" dirty="0" smtClean="0"/>
              <a:t> </a:t>
            </a:r>
            <a:r>
              <a:rPr lang="en-US" sz="1600" dirty="0" err="1" smtClean="0"/>
              <a:t>Nanowires</a:t>
            </a:r>
            <a:r>
              <a:rPr lang="en-US" sz="1600" dirty="0" smtClean="0"/>
              <a:t> by Metal-Organic Chemical Vapor Deposition,” </a:t>
            </a:r>
            <a:r>
              <a:rPr lang="en-US" sz="1600" dirty="0" err="1" smtClean="0"/>
              <a:t>Nano</a:t>
            </a:r>
            <a:r>
              <a:rPr lang="en-US" sz="1600" dirty="0" smtClean="0"/>
              <a:t> </a:t>
            </a:r>
            <a:r>
              <a:rPr lang="en-US" sz="1600" dirty="0" err="1" smtClean="0"/>
              <a:t>Lett</a:t>
            </a:r>
            <a:r>
              <a:rPr lang="en-US" sz="1600" dirty="0" smtClean="0"/>
              <a:t>. </a:t>
            </a:r>
            <a:r>
              <a:rPr lang="en-US" sz="1600" b="1" dirty="0" smtClean="0"/>
              <a:t>8</a:t>
            </a:r>
            <a:r>
              <a:rPr lang="en-US" sz="1600" dirty="0" smtClean="0"/>
              <a:t>, 4275-4282 (2008).</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01000" cy="1066800"/>
          </a:xfrm>
        </p:spPr>
        <p:txBody>
          <a:bodyPr/>
          <a:lstStyle/>
          <a:p>
            <a:pPr algn="ctr"/>
            <a:r>
              <a:rPr lang="en-US" dirty="0" err="1" smtClean="0"/>
              <a:t>Peritectic</a:t>
            </a:r>
            <a:endParaRPr lang="en-US" dirty="0"/>
          </a:p>
        </p:txBody>
      </p:sp>
      <p:pic>
        <p:nvPicPr>
          <p:cNvPr id="187394" name="Picture 2" descr="C:\Users\hjj\Desktop\vic_11.gif"/>
          <p:cNvPicPr>
            <a:picLocks noChangeAspect="1" noChangeArrowheads="1"/>
          </p:cNvPicPr>
          <p:nvPr/>
        </p:nvPicPr>
        <p:blipFill>
          <a:blip r:embed="rId2" cstate="print"/>
          <a:srcRect/>
          <a:stretch>
            <a:fillRect/>
          </a:stretch>
        </p:blipFill>
        <p:spPr bwMode="auto">
          <a:xfrm>
            <a:off x="2087880" y="1524000"/>
            <a:ext cx="4876800" cy="4876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9" name="Picture 3" descr="C:\Users\hjj\Desktop\phase_diagram_fe_fe3c.jpg"/>
          <p:cNvPicPr>
            <a:picLocks noChangeAspect="1" noChangeArrowheads="1"/>
          </p:cNvPicPr>
          <p:nvPr/>
        </p:nvPicPr>
        <p:blipFill>
          <a:blip r:embed="rId2" cstate="print"/>
          <a:srcRect/>
          <a:stretch>
            <a:fillRect/>
          </a:stretch>
        </p:blipFill>
        <p:spPr bwMode="auto">
          <a:xfrm>
            <a:off x="-363082" y="0"/>
            <a:ext cx="9507081"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60"/>
            <a:ext cx="8229600" cy="1066800"/>
          </a:xfrm>
        </p:spPr>
        <p:txBody>
          <a:bodyPr/>
          <a:lstStyle/>
          <a:p>
            <a:r>
              <a:rPr lang="en-US" dirty="0" smtClean="0"/>
              <a:t>Equilibrium between phases</a:t>
            </a:r>
            <a:endParaRPr lang="en-US" dirty="0"/>
          </a:p>
        </p:txBody>
      </p:sp>
      <p:sp>
        <p:nvSpPr>
          <p:cNvPr id="3" name="Content Placeholder 2"/>
          <p:cNvSpPr>
            <a:spLocks noGrp="1"/>
          </p:cNvSpPr>
          <p:nvPr>
            <p:ph idx="1"/>
          </p:nvPr>
        </p:nvSpPr>
        <p:spPr>
          <a:xfrm>
            <a:off x="457200" y="1508760"/>
            <a:ext cx="8229600" cy="4663440"/>
          </a:xfrm>
        </p:spPr>
        <p:txBody>
          <a:bodyPr/>
          <a:lstStyle/>
          <a:p>
            <a:r>
              <a:rPr lang="en-US" dirty="0" smtClean="0"/>
              <a:t>At constant </a:t>
            </a:r>
            <a:r>
              <a:rPr lang="en-US" i="1" dirty="0" smtClean="0"/>
              <a:t>T</a:t>
            </a:r>
            <a:r>
              <a:rPr lang="en-US" dirty="0" smtClean="0"/>
              <a:t> and </a:t>
            </a:r>
            <a:r>
              <a:rPr lang="en-US" i="1" dirty="0" smtClean="0"/>
              <a:t>P </a:t>
            </a:r>
            <a:r>
              <a:rPr lang="en-US" dirty="0" smtClean="0"/>
              <a:t>:</a:t>
            </a:r>
          </a:p>
          <a:p>
            <a:r>
              <a:rPr lang="en-US" dirty="0" smtClean="0"/>
              <a:t>For a single phase, stable system: </a:t>
            </a:r>
            <a:r>
              <a:rPr lang="en-US" i="1" dirty="0" err="1" smtClean="0"/>
              <a:t>dG</a:t>
            </a:r>
            <a:r>
              <a:rPr lang="en-US" i="1" dirty="0" smtClean="0"/>
              <a:t> = - </a:t>
            </a:r>
            <a:r>
              <a:rPr lang="en-US" i="1" dirty="0" err="1" smtClean="0"/>
              <a:t>SdT</a:t>
            </a:r>
            <a:r>
              <a:rPr lang="en-US" i="1" dirty="0" smtClean="0"/>
              <a:t> + </a:t>
            </a:r>
            <a:r>
              <a:rPr lang="en-US" i="1" dirty="0" err="1" smtClean="0"/>
              <a:t>VdP</a:t>
            </a:r>
            <a:endParaRPr lang="en-US" i="1" dirty="0"/>
          </a:p>
        </p:txBody>
      </p:sp>
      <p:graphicFrame>
        <p:nvGraphicFramePr>
          <p:cNvPr id="141315" name="Object 3"/>
          <p:cNvGraphicFramePr>
            <a:graphicFrameLocks noChangeAspect="1"/>
          </p:cNvGraphicFramePr>
          <p:nvPr/>
        </p:nvGraphicFramePr>
        <p:xfrm>
          <a:off x="3855720" y="1539240"/>
          <a:ext cx="927100" cy="400050"/>
        </p:xfrm>
        <a:graphic>
          <a:graphicData uri="http://schemas.openxmlformats.org/presentationml/2006/ole">
            <p:oleObj spid="_x0000_s141315" name="Equation" r:id="rId3" imgW="482400" imgH="228600" progId="Equation.DSMT4">
              <p:embed/>
            </p:oleObj>
          </a:graphicData>
        </a:graphic>
      </p:graphicFrame>
      <p:graphicFrame>
        <p:nvGraphicFramePr>
          <p:cNvPr id="141316" name="Object 4"/>
          <p:cNvGraphicFramePr>
            <a:graphicFrameLocks noChangeAspect="1"/>
          </p:cNvGraphicFramePr>
          <p:nvPr/>
        </p:nvGraphicFramePr>
        <p:xfrm>
          <a:off x="838200" y="2514600"/>
          <a:ext cx="1562100" cy="688975"/>
        </p:xfrm>
        <a:graphic>
          <a:graphicData uri="http://schemas.openxmlformats.org/presentationml/2006/ole">
            <p:oleObj spid="_x0000_s141316" name="Equation" r:id="rId4" imgW="812520" imgH="393480" progId="Equation.DSMT4">
              <p:embed/>
            </p:oleObj>
          </a:graphicData>
        </a:graphic>
      </p:graphicFrame>
      <p:graphicFrame>
        <p:nvGraphicFramePr>
          <p:cNvPr id="141317" name="Object 5"/>
          <p:cNvGraphicFramePr>
            <a:graphicFrameLocks noChangeAspect="1"/>
          </p:cNvGraphicFramePr>
          <p:nvPr/>
        </p:nvGraphicFramePr>
        <p:xfrm>
          <a:off x="3001962" y="2455863"/>
          <a:ext cx="3246438" cy="800100"/>
        </p:xfrm>
        <a:graphic>
          <a:graphicData uri="http://schemas.openxmlformats.org/presentationml/2006/ole">
            <p:oleObj spid="_x0000_s141317" name="Equation" r:id="rId5" imgW="1688760" imgH="457200" progId="Equation.DSMT4">
              <p:embed/>
            </p:oleObj>
          </a:graphicData>
        </a:graphic>
      </p:graphicFrame>
      <p:graphicFrame>
        <p:nvGraphicFramePr>
          <p:cNvPr id="141318" name="Object 6"/>
          <p:cNvGraphicFramePr>
            <a:graphicFrameLocks noChangeAspect="1"/>
          </p:cNvGraphicFramePr>
          <p:nvPr/>
        </p:nvGraphicFramePr>
        <p:xfrm>
          <a:off x="838200" y="3349625"/>
          <a:ext cx="1414463" cy="688975"/>
        </p:xfrm>
        <a:graphic>
          <a:graphicData uri="http://schemas.openxmlformats.org/presentationml/2006/ole">
            <p:oleObj spid="_x0000_s141318" name="Equation" r:id="rId6" imgW="736560" imgH="393480" progId="Equation.DSMT4">
              <p:embed/>
            </p:oleObj>
          </a:graphicData>
        </a:graphic>
      </p:graphicFrame>
      <p:graphicFrame>
        <p:nvGraphicFramePr>
          <p:cNvPr id="141319" name="Object 7"/>
          <p:cNvGraphicFramePr>
            <a:graphicFrameLocks noChangeAspect="1"/>
          </p:cNvGraphicFramePr>
          <p:nvPr/>
        </p:nvGraphicFramePr>
        <p:xfrm>
          <a:off x="3002280" y="3297238"/>
          <a:ext cx="3122612" cy="800100"/>
        </p:xfrm>
        <a:graphic>
          <a:graphicData uri="http://schemas.openxmlformats.org/presentationml/2006/ole">
            <p:oleObj spid="_x0000_s141319" name="Equation" r:id="rId7" imgW="1625400" imgH="457200" progId="Equation.DSMT4">
              <p:embed/>
            </p:oleObj>
          </a:graphicData>
        </a:graphic>
      </p:graphicFrame>
      <p:cxnSp>
        <p:nvCxnSpPr>
          <p:cNvPr id="10" name="Straight Arrow Connector 9"/>
          <p:cNvCxnSpPr/>
          <p:nvPr/>
        </p:nvCxnSpPr>
        <p:spPr bwMode="auto">
          <a:xfrm flipV="1">
            <a:off x="1121280" y="4358640"/>
            <a:ext cx="0" cy="1828799"/>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1" name="Straight Arrow Connector 10"/>
          <p:cNvCxnSpPr/>
          <p:nvPr/>
        </p:nvCxnSpPr>
        <p:spPr bwMode="auto">
          <a:xfrm>
            <a:off x="1121280" y="6187439"/>
            <a:ext cx="2438400" cy="1"/>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2" name="Rectangle 11"/>
          <p:cNvSpPr/>
          <p:nvPr/>
        </p:nvSpPr>
        <p:spPr>
          <a:xfrm>
            <a:off x="3468240" y="6156960"/>
            <a:ext cx="341760" cy="400110"/>
          </a:xfrm>
          <a:prstGeom prst="rect">
            <a:avLst/>
          </a:prstGeom>
        </p:spPr>
        <p:txBody>
          <a:bodyPr wrap="none">
            <a:spAutoFit/>
          </a:bodyPr>
          <a:lstStyle/>
          <a:p>
            <a:pPr algn="ctr"/>
            <a:r>
              <a:rPr lang="en-US" sz="2000" i="1" dirty="0" smtClean="0"/>
              <a:t>T</a:t>
            </a:r>
            <a:endParaRPr lang="en-US" sz="2000" i="1" dirty="0"/>
          </a:p>
        </p:txBody>
      </p:sp>
      <p:sp>
        <p:nvSpPr>
          <p:cNvPr id="18" name="Rectangle 17"/>
          <p:cNvSpPr/>
          <p:nvPr/>
        </p:nvSpPr>
        <p:spPr>
          <a:xfrm>
            <a:off x="679320" y="4263330"/>
            <a:ext cx="383438" cy="400110"/>
          </a:xfrm>
          <a:prstGeom prst="rect">
            <a:avLst/>
          </a:prstGeom>
        </p:spPr>
        <p:txBody>
          <a:bodyPr wrap="none">
            <a:spAutoFit/>
          </a:bodyPr>
          <a:lstStyle/>
          <a:p>
            <a:pPr algn="ctr"/>
            <a:r>
              <a:rPr lang="en-US" sz="2000" i="1" dirty="0" smtClean="0"/>
              <a:t>G</a:t>
            </a:r>
            <a:endParaRPr lang="en-US" sz="2000" i="1" dirty="0"/>
          </a:p>
        </p:txBody>
      </p:sp>
      <p:sp>
        <p:nvSpPr>
          <p:cNvPr id="20" name="Freeform 19"/>
          <p:cNvSpPr/>
          <p:nvPr/>
        </p:nvSpPr>
        <p:spPr bwMode="auto">
          <a:xfrm>
            <a:off x="1447800" y="4800600"/>
            <a:ext cx="1752600" cy="1066800"/>
          </a:xfrm>
          <a:custGeom>
            <a:avLst/>
            <a:gdLst>
              <a:gd name="connsiteX0" fmla="*/ 0 w 1752600"/>
              <a:gd name="connsiteY0" fmla="*/ 0 h 1066800"/>
              <a:gd name="connsiteX1" fmla="*/ 883920 w 1752600"/>
              <a:gd name="connsiteY1" fmla="*/ 213360 h 1066800"/>
              <a:gd name="connsiteX2" fmla="*/ 1402080 w 1752600"/>
              <a:gd name="connsiteY2" fmla="*/ 624840 h 1066800"/>
              <a:gd name="connsiteX3" fmla="*/ 1752600 w 17526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752600" h="1066800">
                <a:moveTo>
                  <a:pt x="0" y="0"/>
                </a:moveTo>
                <a:cubicBezTo>
                  <a:pt x="325120" y="54610"/>
                  <a:pt x="650240" y="109220"/>
                  <a:pt x="883920" y="213360"/>
                </a:cubicBezTo>
                <a:cubicBezTo>
                  <a:pt x="1117600" y="317500"/>
                  <a:pt x="1257300" y="482600"/>
                  <a:pt x="1402080" y="624840"/>
                </a:cubicBezTo>
                <a:cubicBezTo>
                  <a:pt x="1546860" y="767080"/>
                  <a:pt x="1649730" y="916940"/>
                  <a:pt x="1752600" y="1066800"/>
                </a:cubicBezTo>
              </a:path>
            </a:pathLst>
          </a:cu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1" name="Straight Arrow Connector 20"/>
          <p:cNvCxnSpPr/>
          <p:nvPr/>
        </p:nvCxnSpPr>
        <p:spPr bwMode="auto">
          <a:xfrm flipV="1">
            <a:off x="4778880" y="4362510"/>
            <a:ext cx="0" cy="1828799"/>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22" name="Straight Arrow Connector 21"/>
          <p:cNvCxnSpPr/>
          <p:nvPr/>
        </p:nvCxnSpPr>
        <p:spPr bwMode="auto">
          <a:xfrm>
            <a:off x="4778880" y="6191309"/>
            <a:ext cx="2438400" cy="1"/>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23" name="Rectangle 22"/>
          <p:cNvSpPr/>
          <p:nvPr/>
        </p:nvSpPr>
        <p:spPr>
          <a:xfrm>
            <a:off x="7118626" y="6160830"/>
            <a:ext cx="356188" cy="400110"/>
          </a:xfrm>
          <a:prstGeom prst="rect">
            <a:avLst/>
          </a:prstGeom>
        </p:spPr>
        <p:txBody>
          <a:bodyPr wrap="none">
            <a:spAutoFit/>
          </a:bodyPr>
          <a:lstStyle/>
          <a:p>
            <a:pPr algn="ctr"/>
            <a:r>
              <a:rPr lang="en-US" sz="2000" i="1" dirty="0" smtClean="0"/>
              <a:t>P</a:t>
            </a:r>
            <a:endParaRPr lang="en-US" sz="2000" i="1" dirty="0"/>
          </a:p>
        </p:txBody>
      </p:sp>
      <p:sp>
        <p:nvSpPr>
          <p:cNvPr id="24" name="Rectangle 23"/>
          <p:cNvSpPr/>
          <p:nvPr/>
        </p:nvSpPr>
        <p:spPr>
          <a:xfrm>
            <a:off x="4336920" y="4267200"/>
            <a:ext cx="383438" cy="400110"/>
          </a:xfrm>
          <a:prstGeom prst="rect">
            <a:avLst/>
          </a:prstGeom>
        </p:spPr>
        <p:txBody>
          <a:bodyPr wrap="none">
            <a:spAutoFit/>
          </a:bodyPr>
          <a:lstStyle/>
          <a:p>
            <a:pPr algn="ctr"/>
            <a:r>
              <a:rPr lang="en-US" sz="2000" i="1" dirty="0" smtClean="0"/>
              <a:t>G</a:t>
            </a:r>
            <a:endParaRPr lang="en-US" sz="2000" i="1" dirty="0"/>
          </a:p>
        </p:txBody>
      </p:sp>
      <p:sp>
        <p:nvSpPr>
          <p:cNvPr id="26" name="Freeform 25"/>
          <p:cNvSpPr/>
          <p:nvPr/>
        </p:nvSpPr>
        <p:spPr bwMode="auto">
          <a:xfrm>
            <a:off x="5181600" y="4663440"/>
            <a:ext cx="1859280" cy="1203960"/>
          </a:xfrm>
          <a:custGeom>
            <a:avLst/>
            <a:gdLst>
              <a:gd name="connsiteX0" fmla="*/ 0 w 1859280"/>
              <a:gd name="connsiteY0" fmla="*/ 1203960 h 1203960"/>
              <a:gd name="connsiteX1" fmla="*/ 350520 w 1859280"/>
              <a:gd name="connsiteY1" fmla="*/ 777240 h 1203960"/>
              <a:gd name="connsiteX2" fmla="*/ 868680 w 1859280"/>
              <a:gd name="connsiteY2" fmla="*/ 350520 h 1203960"/>
              <a:gd name="connsiteX3" fmla="*/ 1447800 w 1859280"/>
              <a:gd name="connsiteY3" fmla="*/ 76200 h 1203960"/>
              <a:gd name="connsiteX4" fmla="*/ 1859280 w 1859280"/>
              <a:gd name="connsiteY4" fmla="*/ 0 h 1203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280" h="1203960">
                <a:moveTo>
                  <a:pt x="0" y="1203960"/>
                </a:moveTo>
                <a:cubicBezTo>
                  <a:pt x="102870" y="1061720"/>
                  <a:pt x="205740" y="919480"/>
                  <a:pt x="350520" y="777240"/>
                </a:cubicBezTo>
                <a:cubicBezTo>
                  <a:pt x="495300" y="635000"/>
                  <a:pt x="685800" y="467360"/>
                  <a:pt x="868680" y="350520"/>
                </a:cubicBezTo>
                <a:cubicBezTo>
                  <a:pt x="1051560" y="233680"/>
                  <a:pt x="1282700" y="134620"/>
                  <a:pt x="1447800" y="76200"/>
                </a:cubicBezTo>
                <a:cubicBezTo>
                  <a:pt x="1612900" y="17780"/>
                  <a:pt x="1736090" y="8890"/>
                  <a:pt x="1859280" y="0"/>
                </a:cubicBezTo>
              </a:path>
            </a:pathLst>
          </a:custGeom>
          <a:no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free energy of phases</a:t>
            </a:r>
            <a:endParaRPr lang="en-US" dirty="0"/>
          </a:p>
        </p:txBody>
      </p:sp>
      <p:cxnSp>
        <p:nvCxnSpPr>
          <p:cNvPr id="4" name="Straight Arrow Connector 3"/>
          <p:cNvCxnSpPr/>
          <p:nvPr/>
        </p:nvCxnSpPr>
        <p:spPr bwMode="auto">
          <a:xfrm flipV="1">
            <a:off x="956914" y="1905000"/>
            <a:ext cx="21720" cy="390144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956914" y="5791200"/>
            <a:ext cx="5257800" cy="1524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Rectangle 5"/>
          <p:cNvSpPr/>
          <p:nvPr/>
        </p:nvSpPr>
        <p:spPr>
          <a:xfrm>
            <a:off x="6214714" y="5730240"/>
            <a:ext cx="372217" cy="461665"/>
          </a:xfrm>
          <a:prstGeom prst="rect">
            <a:avLst/>
          </a:prstGeom>
        </p:spPr>
        <p:txBody>
          <a:bodyPr wrap="none">
            <a:spAutoFit/>
          </a:bodyPr>
          <a:lstStyle/>
          <a:p>
            <a:pPr algn="ctr"/>
            <a:r>
              <a:rPr lang="en-US" sz="2400" i="1" dirty="0" smtClean="0"/>
              <a:t>T</a:t>
            </a:r>
            <a:endParaRPr lang="en-US" sz="2400" i="1" dirty="0"/>
          </a:p>
        </p:txBody>
      </p:sp>
      <p:sp>
        <p:nvSpPr>
          <p:cNvPr id="7" name="Rectangle 6"/>
          <p:cNvSpPr/>
          <p:nvPr/>
        </p:nvSpPr>
        <p:spPr>
          <a:xfrm>
            <a:off x="533400" y="1600200"/>
            <a:ext cx="423514" cy="461665"/>
          </a:xfrm>
          <a:prstGeom prst="rect">
            <a:avLst/>
          </a:prstGeom>
        </p:spPr>
        <p:txBody>
          <a:bodyPr wrap="square">
            <a:spAutoFit/>
          </a:bodyPr>
          <a:lstStyle/>
          <a:p>
            <a:pPr algn="ctr"/>
            <a:r>
              <a:rPr lang="en-US" sz="2400" i="1" dirty="0" smtClean="0"/>
              <a:t>G</a:t>
            </a:r>
            <a:endParaRPr lang="en-US" sz="2400" i="1" dirty="0"/>
          </a:p>
        </p:txBody>
      </p:sp>
      <p:sp>
        <p:nvSpPr>
          <p:cNvPr id="8" name="Freeform 7"/>
          <p:cNvSpPr/>
          <p:nvPr/>
        </p:nvSpPr>
        <p:spPr bwMode="auto">
          <a:xfrm>
            <a:off x="1429354" y="2987040"/>
            <a:ext cx="4267200" cy="2529840"/>
          </a:xfrm>
          <a:custGeom>
            <a:avLst/>
            <a:gdLst>
              <a:gd name="connsiteX0" fmla="*/ 0 w 1752600"/>
              <a:gd name="connsiteY0" fmla="*/ 0 h 1066800"/>
              <a:gd name="connsiteX1" fmla="*/ 883920 w 1752600"/>
              <a:gd name="connsiteY1" fmla="*/ 213360 h 1066800"/>
              <a:gd name="connsiteX2" fmla="*/ 1402080 w 1752600"/>
              <a:gd name="connsiteY2" fmla="*/ 624840 h 1066800"/>
              <a:gd name="connsiteX3" fmla="*/ 1752600 w 1752600"/>
              <a:gd name="connsiteY3" fmla="*/ 1066800 h 1066800"/>
            </a:gdLst>
            <a:ahLst/>
            <a:cxnLst>
              <a:cxn ang="0">
                <a:pos x="connsiteX0" y="connsiteY0"/>
              </a:cxn>
              <a:cxn ang="0">
                <a:pos x="connsiteX1" y="connsiteY1"/>
              </a:cxn>
              <a:cxn ang="0">
                <a:pos x="connsiteX2" y="connsiteY2"/>
              </a:cxn>
              <a:cxn ang="0">
                <a:pos x="connsiteX3" y="connsiteY3"/>
              </a:cxn>
            </a:cxnLst>
            <a:rect l="l" t="t" r="r" b="b"/>
            <a:pathLst>
              <a:path w="1752600" h="1066800">
                <a:moveTo>
                  <a:pt x="0" y="0"/>
                </a:moveTo>
                <a:cubicBezTo>
                  <a:pt x="325120" y="54610"/>
                  <a:pt x="650240" y="109220"/>
                  <a:pt x="883920" y="213360"/>
                </a:cubicBezTo>
                <a:cubicBezTo>
                  <a:pt x="1117600" y="317500"/>
                  <a:pt x="1257300" y="482600"/>
                  <a:pt x="1402080" y="624840"/>
                </a:cubicBezTo>
                <a:cubicBezTo>
                  <a:pt x="1546860" y="767080"/>
                  <a:pt x="1649730" y="916940"/>
                  <a:pt x="1752600" y="1066800"/>
                </a:cubicBez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Freeform 23"/>
          <p:cNvSpPr/>
          <p:nvPr/>
        </p:nvSpPr>
        <p:spPr bwMode="auto">
          <a:xfrm>
            <a:off x="1414114" y="2606040"/>
            <a:ext cx="3505200" cy="2895600"/>
          </a:xfrm>
          <a:custGeom>
            <a:avLst/>
            <a:gdLst>
              <a:gd name="connsiteX0" fmla="*/ 0 w 2987040"/>
              <a:gd name="connsiteY0" fmla="*/ 0 h 2804160"/>
              <a:gd name="connsiteX1" fmla="*/ 838200 w 2987040"/>
              <a:gd name="connsiteY1" fmla="*/ 304800 h 2804160"/>
              <a:gd name="connsiteX2" fmla="*/ 1402080 w 2987040"/>
              <a:gd name="connsiteY2" fmla="*/ 624840 h 2804160"/>
              <a:gd name="connsiteX3" fmla="*/ 1813560 w 2987040"/>
              <a:gd name="connsiteY3" fmla="*/ 960120 h 2804160"/>
              <a:gd name="connsiteX4" fmla="*/ 2240280 w 2987040"/>
              <a:gd name="connsiteY4" fmla="*/ 1447800 h 2804160"/>
              <a:gd name="connsiteX5" fmla="*/ 2575560 w 2987040"/>
              <a:gd name="connsiteY5" fmla="*/ 1905000 h 2804160"/>
              <a:gd name="connsiteX6" fmla="*/ 2819400 w 2987040"/>
              <a:gd name="connsiteY6" fmla="*/ 2346960 h 2804160"/>
              <a:gd name="connsiteX7" fmla="*/ 2987040 w 2987040"/>
              <a:gd name="connsiteY7" fmla="*/ 2804160 h 28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40" h="2804160">
                <a:moveTo>
                  <a:pt x="0" y="0"/>
                </a:moveTo>
                <a:cubicBezTo>
                  <a:pt x="302260" y="100330"/>
                  <a:pt x="604520" y="200660"/>
                  <a:pt x="838200" y="304800"/>
                </a:cubicBezTo>
                <a:cubicBezTo>
                  <a:pt x="1071880" y="408940"/>
                  <a:pt x="1239520" y="515620"/>
                  <a:pt x="1402080" y="624840"/>
                </a:cubicBezTo>
                <a:cubicBezTo>
                  <a:pt x="1564640" y="734060"/>
                  <a:pt x="1673860" y="822960"/>
                  <a:pt x="1813560" y="960120"/>
                </a:cubicBezTo>
                <a:cubicBezTo>
                  <a:pt x="1953260" y="1097280"/>
                  <a:pt x="2113280" y="1290320"/>
                  <a:pt x="2240280" y="1447800"/>
                </a:cubicBezTo>
                <a:cubicBezTo>
                  <a:pt x="2367280" y="1605280"/>
                  <a:pt x="2479040" y="1755140"/>
                  <a:pt x="2575560" y="1905000"/>
                </a:cubicBezTo>
                <a:cubicBezTo>
                  <a:pt x="2672080" y="2054860"/>
                  <a:pt x="2750820" y="2197100"/>
                  <a:pt x="2819400" y="2346960"/>
                </a:cubicBezTo>
                <a:cubicBezTo>
                  <a:pt x="2887980" y="2496820"/>
                  <a:pt x="2937510" y="2650490"/>
                  <a:pt x="2987040" y="280416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Freeform 25"/>
          <p:cNvSpPr/>
          <p:nvPr/>
        </p:nvSpPr>
        <p:spPr bwMode="auto">
          <a:xfrm>
            <a:off x="1444594" y="1996440"/>
            <a:ext cx="3131820" cy="3530600"/>
          </a:xfrm>
          <a:custGeom>
            <a:avLst/>
            <a:gdLst>
              <a:gd name="connsiteX0" fmla="*/ 0 w 3131820"/>
              <a:gd name="connsiteY0" fmla="*/ 0 h 3698240"/>
              <a:gd name="connsiteX1" fmla="*/ 1066800 w 3131820"/>
              <a:gd name="connsiteY1" fmla="*/ 502920 h 3698240"/>
              <a:gd name="connsiteX2" fmla="*/ 2042160 w 3131820"/>
              <a:gd name="connsiteY2" fmla="*/ 1219200 h 3698240"/>
              <a:gd name="connsiteX3" fmla="*/ 2499360 w 3131820"/>
              <a:gd name="connsiteY3" fmla="*/ 1691640 h 3698240"/>
              <a:gd name="connsiteX4" fmla="*/ 2819400 w 3131820"/>
              <a:gd name="connsiteY4" fmla="*/ 2225040 h 3698240"/>
              <a:gd name="connsiteX5" fmla="*/ 2971800 w 3131820"/>
              <a:gd name="connsiteY5" fmla="*/ 2621280 h 3698240"/>
              <a:gd name="connsiteX6" fmla="*/ 3078480 w 3131820"/>
              <a:gd name="connsiteY6" fmla="*/ 3048000 h 3698240"/>
              <a:gd name="connsiteX7" fmla="*/ 3124200 w 3131820"/>
              <a:gd name="connsiteY7" fmla="*/ 3596640 h 3698240"/>
              <a:gd name="connsiteX8" fmla="*/ 3124200 w 3131820"/>
              <a:gd name="connsiteY8" fmla="*/ 3657600 h 369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20" h="3698240">
                <a:moveTo>
                  <a:pt x="0" y="0"/>
                </a:moveTo>
                <a:cubicBezTo>
                  <a:pt x="363220" y="149860"/>
                  <a:pt x="726440" y="299720"/>
                  <a:pt x="1066800" y="502920"/>
                </a:cubicBezTo>
                <a:cubicBezTo>
                  <a:pt x="1407160" y="706120"/>
                  <a:pt x="1803400" y="1021080"/>
                  <a:pt x="2042160" y="1219200"/>
                </a:cubicBezTo>
                <a:cubicBezTo>
                  <a:pt x="2280920" y="1417320"/>
                  <a:pt x="2369820" y="1524000"/>
                  <a:pt x="2499360" y="1691640"/>
                </a:cubicBezTo>
                <a:cubicBezTo>
                  <a:pt x="2628900" y="1859280"/>
                  <a:pt x="2740660" y="2070100"/>
                  <a:pt x="2819400" y="2225040"/>
                </a:cubicBezTo>
                <a:cubicBezTo>
                  <a:pt x="2898140" y="2379980"/>
                  <a:pt x="2928620" y="2484120"/>
                  <a:pt x="2971800" y="2621280"/>
                </a:cubicBezTo>
                <a:cubicBezTo>
                  <a:pt x="3014980" y="2758440"/>
                  <a:pt x="3053080" y="2885440"/>
                  <a:pt x="3078480" y="3048000"/>
                </a:cubicBezTo>
                <a:cubicBezTo>
                  <a:pt x="3103880" y="3210560"/>
                  <a:pt x="3116580" y="3495040"/>
                  <a:pt x="3124200" y="3596640"/>
                </a:cubicBezTo>
                <a:cubicBezTo>
                  <a:pt x="3131820" y="3698240"/>
                  <a:pt x="3124200" y="3657600"/>
                  <a:pt x="3124200" y="3657600"/>
                </a:cubicBezTo>
              </a:path>
            </a:pathLst>
          </a:custGeom>
          <a:noFill/>
          <a:ln w="38100"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1889760" y="1752600"/>
            <a:ext cx="984180" cy="461665"/>
          </a:xfrm>
          <a:prstGeom prst="rect">
            <a:avLst/>
          </a:prstGeom>
          <a:noFill/>
        </p:spPr>
        <p:txBody>
          <a:bodyPr wrap="none" rtlCol="0">
            <a:spAutoFit/>
          </a:bodyPr>
          <a:lstStyle/>
          <a:p>
            <a:r>
              <a:rPr lang="en-US" sz="2400" dirty="0" smtClean="0">
                <a:solidFill>
                  <a:srgbClr val="006600"/>
                </a:solidFill>
              </a:rPr>
              <a:t>Vapor</a:t>
            </a:r>
            <a:endParaRPr lang="en-US" sz="2400" dirty="0">
              <a:solidFill>
                <a:srgbClr val="006600"/>
              </a:solidFill>
            </a:endParaRPr>
          </a:p>
        </p:txBody>
      </p:sp>
      <p:sp>
        <p:nvSpPr>
          <p:cNvPr id="29" name="TextBox 28"/>
          <p:cNvSpPr txBox="1"/>
          <p:nvPr/>
        </p:nvSpPr>
        <p:spPr>
          <a:xfrm>
            <a:off x="3334791" y="4343400"/>
            <a:ext cx="1008609" cy="461665"/>
          </a:xfrm>
          <a:prstGeom prst="rect">
            <a:avLst/>
          </a:prstGeom>
          <a:noFill/>
        </p:spPr>
        <p:txBody>
          <a:bodyPr wrap="none" rtlCol="0">
            <a:spAutoFit/>
          </a:bodyPr>
          <a:lstStyle/>
          <a:p>
            <a:r>
              <a:rPr lang="en-US" sz="2400" dirty="0" smtClean="0">
                <a:solidFill>
                  <a:srgbClr val="FF0000"/>
                </a:solidFill>
              </a:rPr>
              <a:t>Liquid</a:t>
            </a:r>
            <a:endParaRPr lang="en-US" sz="2400" dirty="0">
              <a:solidFill>
                <a:srgbClr val="FF0000"/>
              </a:solidFill>
            </a:endParaRPr>
          </a:p>
        </p:txBody>
      </p:sp>
      <p:sp>
        <p:nvSpPr>
          <p:cNvPr id="30" name="TextBox 29"/>
          <p:cNvSpPr txBox="1"/>
          <p:nvPr/>
        </p:nvSpPr>
        <p:spPr>
          <a:xfrm>
            <a:off x="5606249" y="4979015"/>
            <a:ext cx="870751" cy="461665"/>
          </a:xfrm>
          <a:prstGeom prst="rect">
            <a:avLst/>
          </a:prstGeom>
          <a:noFill/>
        </p:spPr>
        <p:txBody>
          <a:bodyPr wrap="none" rtlCol="0">
            <a:spAutoFit/>
          </a:bodyPr>
          <a:lstStyle/>
          <a:p>
            <a:r>
              <a:rPr lang="en-US" sz="2400" dirty="0" smtClean="0">
                <a:solidFill>
                  <a:srgbClr val="0000FF"/>
                </a:solidFill>
              </a:rPr>
              <a:t>Solid</a:t>
            </a:r>
            <a:endParaRPr lang="en-US" sz="2400" dirty="0">
              <a:solidFill>
                <a:srgbClr val="0000FF"/>
              </a:solidFill>
            </a:endParaRPr>
          </a:p>
        </p:txBody>
      </p:sp>
      <p:cxnSp>
        <p:nvCxnSpPr>
          <p:cNvPr id="32" name="Straight Connector 31"/>
          <p:cNvCxnSpPr/>
          <p:nvPr/>
        </p:nvCxnSpPr>
        <p:spPr bwMode="auto">
          <a:xfrm>
            <a:off x="3200400" y="3372505"/>
            <a:ext cx="0" cy="2438400"/>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33" name="TextBox 32"/>
          <p:cNvSpPr txBox="1"/>
          <p:nvPr/>
        </p:nvSpPr>
        <p:spPr>
          <a:xfrm>
            <a:off x="2976701" y="5867400"/>
            <a:ext cx="543739" cy="461665"/>
          </a:xfrm>
          <a:prstGeom prst="rect">
            <a:avLst/>
          </a:prstGeom>
          <a:noFill/>
        </p:spPr>
        <p:txBody>
          <a:bodyPr wrap="none" rtlCol="0">
            <a:spAutoFit/>
          </a:bodyPr>
          <a:lstStyle/>
          <a:p>
            <a:r>
              <a:rPr lang="en-US" sz="2400" i="1" dirty="0" smtClean="0"/>
              <a:t>T</a:t>
            </a:r>
            <a:r>
              <a:rPr lang="en-US" sz="2400" i="1" baseline="-25000" dirty="0" smtClean="0"/>
              <a:t>m</a:t>
            </a:r>
            <a:endParaRPr lang="en-US" sz="2400" i="1" dirty="0"/>
          </a:p>
        </p:txBody>
      </p:sp>
      <p:cxnSp>
        <p:nvCxnSpPr>
          <p:cNvPr id="34" name="Straight Connector 33"/>
          <p:cNvCxnSpPr/>
          <p:nvPr/>
        </p:nvCxnSpPr>
        <p:spPr bwMode="auto">
          <a:xfrm>
            <a:off x="4419600" y="4632960"/>
            <a:ext cx="0" cy="1143000"/>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35" name="TextBox 34"/>
          <p:cNvSpPr txBox="1"/>
          <p:nvPr/>
        </p:nvSpPr>
        <p:spPr>
          <a:xfrm>
            <a:off x="4211141" y="5862935"/>
            <a:ext cx="486030" cy="461665"/>
          </a:xfrm>
          <a:prstGeom prst="rect">
            <a:avLst/>
          </a:prstGeom>
          <a:noFill/>
        </p:spPr>
        <p:txBody>
          <a:bodyPr wrap="none" rtlCol="0">
            <a:spAutoFit/>
          </a:bodyPr>
          <a:lstStyle/>
          <a:p>
            <a:r>
              <a:rPr lang="en-US" sz="2400" i="1" dirty="0" smtClean="0"/>
              <a:t>T</a:t>
            </a:r>
            <a:r>
              <a:rPr lang="en-US" sz="2400" i="1" baseline="-25000" dirty="0" smtClean="0"/>
              <a:t>b</a:t>
            </a:r>
            <a:endParaRPr lang="en-US" sz="2400" i="1" dirty="0"/>
          </a:p>
        </p:txBody>
      </p:sp>
      <p:sp>
        <p:nvSpPr>
          <p:cNvPr id="38" name="Freeform 37"/>
          <p:cNvSpPr/>
          <p:nvPr/>
        </p:nvSpPr>
        <p:spPr bwMode="auto">
          <a:xfrm>
            <a:off x="1447800" y="1981200"/>
            <a:ext cx="1524000" cy="3530600"/>
          </a:xfrm>
          <a:custGeom>
            <a:avLst/>
            <a:gdLst>
              <a:gd name="connsiteX0" fmla="*/ 0 w 3131820"/>
              <a:gd name="connsiteY0" fmla="*/ 0 h 3698240"/>
              <a:gd name="connsiteX1" fmla="*/ 1066800 w 3131820"/>
              <a:gd name="connsiteY1" fmla="*/ 502920 h 3698240"/>
              <a:gd name="connsiteX2" fmla="*/ 2042160 w 3131820"/>
              <a:gd name="connsiteY2" fmla="*/ 1219200 h 3698240"/>
              <a:gd name="connsiteX3" fmla="*/ 2499360 w 3131820"/>
              <a:gd name="connsiteY3" fmla="*/ 1691640 h 3698240"/>
              <a:gd name="connsiteX4" fmla="*/ 2819400 w 3131820"/>
              <a:gd name="connsiteY4" fmla="*/ 2225040 h 3698240"/>
              <a:gd name="connsiteX5" fmla="*/ 2971800 w 3131820"/>
              <a:gd name="connsiteY5" fmla="*/ 2621280 h 3698240"/>
              <a:gd name="connsiteX6" fmla="*/ 3078480 w 3131820"/>
              <a:gd name="connsiteY6" fmla="*/ 3048000 h 3698240"/>
              <a:gd name="connsiteX7" fmla="*/ 3124200 w 3131820"/>
              <a:gd name="connsiteY7" fmla="*/ 3596640 h 3698240"/>
              <a:gd name="connsiteX8" fmla="*/ 3124200 w 3131820"/>
              <a:gd name="connsiteY8" fmla="*/ 3657600 h 369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1820" h="3698240">
                <a:moveTo>
                  <a:pt x="0" y="0"/>
                </a:moveTo>
                <a:cubicBezTo>
                  <a:pt x="363220" y="149860"/>
                  <a:pt x="726440" y="299720"/>
                  <a:pt x="1066800" y="502920"/>
                </a:cubicBezTo>
                <a:cubicBezTo>
                  <a:pt x="1407160" y="706120"/>
                  <a:pt x="1803400" y="1021080"/>
                  <a:pt x="2042160" y="1219200"/>
                </a:cubicBezTo>
                <a:cubicBezTo>
                  <a:pt x="2280920" y="1417320"/>
                  <a:pt x="2369820" y="1524000"/>
                  <a:pt x="2499360" y="1691640"/>
                </a:cubicBezTo>
                <a:cubicBezTo>
                  <a:pt x="2628900" y="1859280"/>
                  <a:pt x="2740660" y="2070100"/>
                  <a:pt x="2819400" y="2225040"/>
                </a:cubicBezTo>
                <a:cubicBezTo>
                  <a:pt x="2898140" y="2379980"/>
                  <a:pt x="2928620" y="2484120"/>
                  <a:pt x="2971800" y="2621280"/>
                </a:cubicBezTo>
                <a:cubicBezTo>
                  <a:pt x="3014980" y="2758440"/>
                  <a:pt x="3053080" y="2885440"/>
                  <a:pt x="3078480" y="3048000"/>
                </a:cubicBezTo>
                <a:cubicBezTo>
                  <a:pt x="3103880" y="3210560"/>
                  <a:pt x="3116580" y="3495040"/>
                  <a:pt x="3124200" y="3596640"/>
                </a:cubicBezTo>
                <a:cubicBezTo>
                  <a:pt x="3131820" y="3698240"/>
                  <a:pt x="3124200" y="3657600"/>
                  <a:pt x="3124200" y="3657600"/>
                </a:cubicBezTo>
              </a:path>
            </a:pathLst>
          </a:custGeom>
          <a:noFill/>
          <a:ln w="3810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9" name="Straight Connector 38"/>
          <p:cNvCxnSpPr/>
          <p:nvPr/>
        </p:nvCxnSpPr>
        <p:spPr bwMode="auto">
          <a:xfrm flipH="1">
            <a:off x="2453640" y="3160374"/>
            <a:ext cx="0" cy="2641601"/>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40" name="TextBox 39"/>
          <p:cNvSpPr txBox="1"/>
          <p:nvPr/>
        </p:nvSpPr>
        <p:spPr>
          <a:xfrm>
            <a:off x="2220468" y="5862935"/>
            <a:ext cx="446532" cy="461665"/>
          </a:xfrm>
          <a:prstGeom prst="rect">
            <a:avLst/>
          </a:prstGeom>
          <a:noFill/>
        </p:spPr>
        <p:txBody>
          <a:bodyPr wrap="none" rtlCol="0">
            <a:spAutoFit/>
          </a:bodyPr>
          <a:lstStyle/>
          <a:p>
            <a:r>
              <a:rPr lang="en-US" sz="2400" i="1" dirty="0" smtClean="0"/>
              <a:t>T</a:t>
            </a:r>
            <a:r>
              <a:rPr lang="en-US" sz="2400" i="1" baseline="-25000" dirty="0" smtClean="0"/>
              <a:t>s</a:t>
            </a:r>
            <a:endParaRPr lang="en-US" sz="2400" i="1" dirty="0"/>
          </a:p>
        </p:txBody>
      </p:sp>
      <p:graphicFrame>
        <p:nvGraphicFramePr>
          <p:cNvPr id="142339" name="Object 3"/>
          <p:cNvGraphicFramePr>
            <a:graphicFrameLocks noChangeAspect="1"/>
          </p:cNvGraphicFramePr>
          <p:nvPr/>
        </p:nvGraphicFramePr>
        <p:xfrm>
          <a:off x="5561965" y="1539240"/>
          <a:ext cx="1752600" cy="422637"/>
        </p:xfrm>
        <a:graphic>
          <a:graphicData uri="http://schemas.openxmlformats.org/presentationml/2006/ole">
            <p:oleObj spid="_x0000_s142339" name="Equation" r:id="rId3" imgW="863280" imgH="228600" progId="Equation.DSMT4">
              <p:embed/>
            </p:oleObj>
          </a:graphicData>
        </a:graphic>
      </p:graphicFrame>
      <p:graphicFrame>
        <p:nvGraphicFramePr>
          <p:cNvPr id="142340" name="Object 4"/>
          <p:cNvGraphicFramePr>
            <a:graphicFrameLocks noChangeAspect="1"/>
          </p:cNvGraphicFramePr>
          <p:nvPr/>
        </p:nvGraphicFramePr>
        <p:xfrm>
          <a:off x="5546725" y="2039938"/>
          <a:ext cx="2835275" cy="798513"/>
        </p:xfrm>
        <a:graphic>
          <a:graphicData uri="http://schemas.openxmlformats.org/presentationml/2006/ole">
            <p:oleObj spid="_x0000_s142340" name="Equation" r:id="rId4" imgW="1396800" imgH="431640" progId="Equation.DSMT4">
              <p:embed/>
            </p:oleObj>
          </a:graphicData>
        </a:graphic>
      </p:graphicFrame>
      <p:graphicFrame>
        <p:nvGraphicFramePr>
          <p:cNvPr id="142341" name="Object 5"/>
          <p:cNvGraphicFramePr>
            <a:graphicFrameLocks noChangeAspect="1"/>
          </p:cNvGraphicFramePr>
          <p:nvPr/>
        </p:nvGraphicFramePr>
        <p:xfrm>
          <a:off x="6545582" y="3002280"/>
          <a:ext cx="1006475" cy="422275"/>
        </p:xfrm>
        <a:graphic>
          <a:graphicData uri="http://schemas.openxmlformats.org/presentationml/2006/ole">
            <p:oleObj spid="_x0000_s142341" name="Equation" r:id="rId5" imgW="495000" imgH="228600" progId="Equation.DSMT4">
              <p:embed/>
            </p:oleObj>
          </a:graphicData>
        </a:graphic>
      </p:graphicFrame>
      <p:sp>
        <p:nvSpPr>
          <p:cNvPr id="47" name="TextBox 46"/>
          <p:cNvSpPr txBox="1"/>
          <p:nvPr/>
        </p:nvSpPr>
        <p:spPr>
          <a:xfrm>
            <a:off x="5608320" y="2982575"/>
            <a:ext cx="998222" cy="461665"/>
          </a:xfrm>
          <a:prstGeom prst="rect">
            <a:avLst/>
          </a:prstGeom>
          <a:noFill/>
        </p:spPr>
        <p:txBody>
          <a:bodyPr wrap="none" rtlCol="0">
            <a:spAutoFit/>
          </a:bodyPr>
          <a:lstStyle/>
          <a:p>
            <a:r>
              <a:rPr lang="en-US" sz="2400" dirty="0" smtClean="0"/>
              <a:t>At </a:t>
            </a:r>
            <a:r>
              <a:rPr lang="en-US" sz="2400" i="1" dirty="0" smtClean="0"/>
              <a:t>T</a:t>
            </a:r>
            <a:r>
              <a:rPr lang="en-US" sz="2400" i="1" baseline="-25000" dirty="0" smtClean="0"/>
              <a:t>m</a:t>
            </a:r>
            <a:r>
              <a:rPr lang="en-US" sz="2400" dirty="0" smtClean="0"/>
              <a:t>,</a:t>
            </a:r>
            <a:endParaRPr lang="en-US" sz="2400" dirty="0"/>
          </a:p>
        </p:txBody>
      </p:sp>
      <p:graphicFrame>
        <p:nvGraphicFramePr>
          <p:cNvPr id="142342" name="Object 6"/>
          <p:cNvGraphicFramePr>
            <a:graphicFrameLocks noChangeAspect="1"/>
          </p:cNvGraphicFramePr>
          <p:nvPr/>
        </p:nvGraphicFramePr>
        <p:xfrm>
          <a:off x="5654675" y="3509963"/>
          <a:ext cx="2992438" cy="422275"/>
        </p:xfrm>
        <a:graphic>
          <a:graphicData uri="http://schemas.openxmlformats.org/presentationml/2006/ole">
            <p:oleObj spid="_x0000_s142342" name="Equation" r:id="rId6" imgW="1473120" imgH="228600" progId="Equation.DSMT4">
              <p:embed/>
            </p:oleObj>
          </a:graphicData>
        </a:graphic>
      </p:graphicFrame>
      <p:graphicFrame>
        <p:nvGraphicFramePr>
          <p:cNvPr id="142343" name="Object 7"/>
          <p:cNvGraphicFramePr>
            <a:graphicFrameLocks noChangeAspect="1"/>
          </p:cNvGraphicFramePr>
          <p:nvPr/>
        </p:nvGraphicFramePr>
        <p:xfrm>
          <a:off x="5654040" y="3997325"/>
          <a:ext cx="2219325" cy="422275"/>
        </p:xfrm>
        <a:graphic>
          <a:graphicData uri="http://schemas.openxmlformats.org/presentationml/2006/ole">
            <p:oleObj spid="_x0000_s142343" name="Equation" r:id="rId7" imgW="109188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9"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par>
                                <p:cTn id="17" presetID="9"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par>
                                <p:cTn id="23" presetID="9" presetClass="exit" presetSubtype="0" fill="hold" nodeType="withEffect">
                                  <p:stCondLst>
                                    <p:cond delay="0"/>
                                  </p:stCondLst>
                                  <p:childTnLst>
                                    <p:animEffect transition="out" filter="dissolv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p:bldP spid="35" grpId="0"/>
      <p:bldP spid="38"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phase transition temperature</a:t>
            </a:r>
            <a:endParaRPr lang="en-US" dirty="0"/>
          </a:p>
        </p:txBody>
      </p:sp>
      <p:sp>
        <p:nvSpPr>
          <p:cNvPr id="3" name="Content Placeholder 2"/>
          <p:cNvSpPr>
            <a:spLocks noGrp="1"/>
          </p:cNvSpPr>
          <p:nvPr>
            <p:ph idx="1"/>
          </p:nvPr>
        </p:nvSpPr>
        <p:spPr>
          <a:xfrm>
            <a:off x="457200" y="1524000"/>
            <a:ext cx="8229600" cy="4572000"/>
          </a:xfrm>
        </p:spPr>
        <p:txBody>
          <a:bodyPr/>
          <a:lstStyle/>
          <a:p>
            <a:r>
              <a:rPr lang="en-US" dirty="0" smtClean="0"/>
              <a:t>At 293 K, the enthalpy and entropy changes during the vapor-liquid phase transition of water is 44.17 kJ/mol and 119.5 J/mol·K</a:t>
            </a:r>
            <a:r>
              <a:rPr lang="en-US" baseline="30000" dirty="0" smtClean="0"/>
              <a:t>-1</a:t>
            </a:r>
            <a:r>
              <a:rPr lang="en-US" dirty="0" smtClean="0"/>
              <a:t>, respectively. Estimate </a:t>
            </a:r>
            <a:r>
              <a:rPr lang="en-US" i="1" dirty="0" smtClean="0"/>
              <a:t>T</a:t>
            </a:r>
            <a:r>
              <a:rPr lang="en-US" i="1" baseline="-25000" dirty="0" smtClean="0"/>
              <a:t>b</a:t>
            </a:r>
            <a:r>
              <a:rPr lang="en-US" dirty="0" smtClean="0"/>
              <a:t> of water.</a:t>
            </a:r>
            <a:endParaRPr lang="en-US" dirty="0"/>
          </a:p>
        </p:txBody>
      </p:sp>
      <p:graphicFrame>
        <p:nvGraphicFramePr>
          <p:cNvPr id="143364" name="Object 4"/>
          <p:cNvGraphicFramePr>
            <a:graphicFrameLocks noChangeAspect="1"/>
          </p:cNvGraphicFramePr>
          <p:nvPr/>
        </p:nvGraphicFramePr>
        <p:xfrm>
          <a:off x="807720" y="2801938"/>
          <a:ext cx="1884362" cy="774700"/>
        </p:xfrm>
        <a:graphic>
          <a:graphicData uri="http://schemas.openxmlformats.org/presentationml/2006/ole">
            <p:oleObj spid="_x0000_s143364" name="Equation" r:id="rId3" imgW="927000" imgH="419040" progId="Equation.DSMT4">
              <p:embed/>
            </p:oleObj>
          </a:graphicData>
        </a:graphic>
      </p:graphicFrame>
      <p:sp>
        <p:nvSpPr>
          <p:cNvPr id="8" name="Rectangle 7"/>
          <p:cNvSpPr/>
          <p:nvPr/>
        </p:nvSpPr>
        <p:spPr>
          <a:xfrm>
            <a:off x="753194" y="3698875"/>
            <a:ext cx="7476406" cy="461665"/>
          </a:xfrm>
          <a:prstGeom prst="rect">
            <a:avLst/>
          </a:prstGeom>
        </p:spPr>
        <p:txBody>
          <a:bodyPr wrap="square">
            <a:spAutoFit/>
          </a:bodyPr>
          <a:lstStyle/>
          <a:p>
            <a:r>
              <a:rPr lang="en-US" sz="2400" kern="0" dirty="0" smtClean="0">
                <a:solidFill>
                  <a:prstClr val="black"/>
                </a:solidFill>
              </a:rPr>
              <a:t>At boiling point, </a:t>
            </a:r>
            <a:r>
              <a:rPr lang="en-US" sz="2400" i="1" kern="0" dirty="0" smtClean="0">
                <a:solidFill>
                  <a:prstClr val="black"/>
                </a:solidFill>
                <a:latin typeface="Symbol" pitchFamily="18" charset="2"/>
              </a:rPr>
              <a:t>D</a:t>
            </a:r>
            <a:r>
              <a:rPr lang="en-US" sz="2400" i="1" kern="0" dirty="0" smtClean="0">
                <a:solidFill>
                  <a:prstClr val="black"/>
                </a:solidFill>
              </a:rPr>
              <a:t>G = 0</a:t>
            </a:r>
            <a:endParaRPr lang="en-US" dirty="0"/>
          </a:p>
        </p:txBody>
      </p:sp>
      <p:graphicFrame>
        <p:nvGraphicFramePr>
          <p:cNvPr id="143367" name="Object 7"/>
          <p:cNvGraphicFramePr>
            <a:graphicFrameLocks noChangeAspect="1"/>
          </p:cNvGraphicFramePr>
          <p:nvPr/>
        </p:nvGraphicFramePr>
        <p:xfrm>
          <a:off x="3048000" y="2997835"/>
          <a:ext cx="5316537" cy="422275"/>
        </p:xfrm>
        <a:graphic>
          <a:graphicData uri="http://schemas.openxmlformats.org/presentationml/2006/ole">
            <p:oleObj spid="_x0000_s143367" name="Equation" r:id="rId4" imgW="2616120" imgH="228600" progId="Equation.DSMT4">
              <p:embed/>
            </p:oleObj>
          </a:graphicData>
        </a:graphic>
      </p:graphicFrame>
      <p:graphicFrame>
        <p:nvGraphicFramePr>
          <p:cNvPr id="143368" name="Object 8"/>
          <p:cNvGraphicFramePr>
            <a:graphicFrameLocks noChangeAspect="1"/>
          </p:cNvGraphicFramePr>
          <p:nvPr/>
        </p:nvGraphicFramePr>
        <p:xfrm>
          <a:off x="792480" y="4079875"/>
          <a:ext cx="4594225" cy="1265237"/>
        </p:xfrm>
        <a:graphic>
          <a:graphicData uri="http://schemas.openxmlformats.org/presentationml/2006/ole">
            <p:oleObj spid="_x0000_s143368" name="Equation" r:id="rId5" imgW="2260440" imgH="685800" progId="Equation.DSMT4">
              <p:embed/>
            </p:oleObj>
          </a:graphicData>
        </a:graphic>
      </p:graphicFrame>
      <p:graphicFrame>
        <p:nvGraphicFramePr>
          <p:cNvPr id="143369" name="Object 9"/>
          <p:cNvGraphicFramePr>
            <a:graphicFrameLocks noChangeAspect="1"/>
          </p:cNvGraphicFramePr>
          <p:nvPr/>
        </p:nvGraphicFramePr>
        <p:xfrm>
          <a:off x="820420" y="5451475"/>
          <a:ext cx="3949700" cy="796925"/>
        </p:xfrm>
        <a:graphic>
          <a:graphicData uri="http://schemas.openxmlformats.org/presentationml/2006/ole">
            <p:oleObj spid="_x0000_s143369" name="Equation" r:id="rId6" imgW="1942920" imgH="431640" progId="Equation.DSMT4">
              <p:embed/>
            </p:oleObj>
          </a:graphicData>
        </a:graphic>
      </p:graphicFrame>
      <p:graphicFrame>
        <p:nvGraphicFramePr>
          <p:cNvPr id="143370" name="Object 10"/>
          <p:cNvGraphicFramePr>
            <a:graphicFrameLocks noChangeAspect="1"/>
          </p:cNvGraphicFramePr>
          <p:nvPr/>
        </p:nvGraphicFramePr>
        <p:xfrm>
          <a:off x="6243637" y="5400992"/>
          <a:ext cx="1985963" cy="725488"/>
        </p:xfrm>
        <a:graphic>
          <a:graphicData uri="http://schemas.openxmlformats.org/presentationml/2006/ole">
            <p:oleObj spid="_x0000_s143370" name="Equation" r:id="rId7" imgW="977760" imgH="393480" progId="Equation.DSMT4">
              <p:embed/>
            </p:oleObj>
          </a:graphicData>
        </a:graphic>
      </p:graphicFrame>
      <p:sp>
        <p:nvSpPr>
          <p:cNvPr id="14" name="Rectangle 13"/>
          <p:cNvSpPr/>
          <p:nvPr/>
        </p:nvSpPr>
        <p:spPr>
          <a:xfrm>
            <a:off x="6172200" y="4465320"/>
            <a:ext cx="2286000" cy="830997"/>
          </a:xfrm>
          <a:prstGeom prst="rect">
            <a:avLst/>
          </a:prstGeom>
        </p:spPr>
        <p:txBody>
          <a:bodyPr wrap="square">
            <a:spAutoFit/>
          </a:bodyPr>
          <a:lstStyle/>
          <a:p>
            <a:r>
              <a:rPr lang="en-US" sz="2400" kern="0" dirty="0" smtClean="0">
                <a:solidFill>
                  <a:prstClr val="black"/>
                </a:solidFill>
              </a:rPr>
              <a:t>Deviation from 373 K due to:</a:t>
            </a:r>
            <a:endParaRPr lang="en-US" dirty="0"/>
          </a:p>
        </p:txBody>
      </p:sp>
      <p:sp>
        <p:nvSpPr>
          <p:cNvPr id="15" name="Rectangle 14"/>
          <p:cNvSpPr/>
          <p:nvPr/>
        </p:nvSpPr>
        <p:spPr bwMode="auto">
          <a:xfrm>
            <a:off x="6035040" y="4373880"/>
            <a:ext cx="2438400" cy="19050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066800"/>
          </a:xfrm>
        </p:spPr>
        <p:txBody>
          <a:bodyPr/>
          <a:lstStyle/>
          <a:p>
            <a:r>
              <a:rPr lang="en-US" dirty="0" smtClean="0"/>
              <a:t>Phase diagram (CO</a:t>
            </a:r>
            <a:r>
              <a:rPr lang="en-US" baseline="-25000" dirty="0" smtClean="0"/>
              <a:t>2</a:t>
            </a:r>
            <a:r>
              <a:rPr lang="en-US" dirty="0" smtClean="0"/>
              <a:t>)</a:t>
            </a:r>
            <a:endParaRPr lang="en-US" dirty="0"/>
          </a:p>
        </p:txBody>
      </p:sp>
      <p:pic>
        <p:nvPicPr>
          <p:cNvPr id="159746" name="Picture 2" descr="C:\Users\hjj\Desktop\co2_phase_diagram.GIF"/>
          <p:cNvPicPr>
            <a:picLocks noChangeAspect="1" noChangeArrowheads="1"/>
          </p:cNvPicPr>
          <p:nvPr/>
        </p:nvPicPr>
        <p:blipFill>
          <a:blip r:embed="rId2" cstate="print"/>
          <a:srcRect/>
          <a:stretch>
            <a:fillRect/>
          </a:stretch>
        </p:blipFill>
        <p:spPr bwMode="auto">
          <a:xfrm>
            <a:off x="579120" y="1559052"/>
            <a:ext cx="7543800" cy="4978908"/>
          </a:xfrm>
          <a:prstGeom prst="rect">
            <a:avLst/>
          </a:prstGeom>
          <a:noFill/>
        </p:spPr>
      </p:pic>
      <p:sp>
        <p:nvSpPr>
          <p:cNvPr id="5" name="TextBox 4"/>
          <p:cNvSpPr txBox="1"/>
          <p:nvPr/>
        </p:nvSpPr>
        <p:spPr>
          <a:xfrm>
            <a:off x="2046059" y="4754880"/>
            <a:ext cx="1428661" cy="369332"/>
          </a:xfrm>
          <a:prstGeom prst="rect">
            <a:avLst/>
          </a:prstGeom>
          <a:noFill/>
        </p:spPr>
        <p:txBody>
          <a:bodyPr wrap="none" rtlCol="0">
            <a:spAutoFit/>
          </a:bodyPr>
          <a:lstStyle/>
          <a:p>
            <a:r>
              <a:rPr lang="en-US" b="1" dirty="0" smtClean="0">
                <a:solidFill>
                  <a:srgbClr val="FF0000"/>
                </a:solidFill>
              </a:rPr>
              <a:t>Triple point</a:t>
            </a:r>
            <a:endParaRPr lang="en-US" b="1" dirty="0">
              <a:solidFill>
                <a:srgbClr val="FF0000"/>
              </a:solidFill>
            </a:endParaRPr>
          </a:p>
        </p:txBody>
      </p:sp>
      <p:sp>
        <p:nvSpPr>
          <p:cNvPr id="6" name="TextBox 5"/>
          <p:cNvSpPr txBox="1"/>
          <p:nvPr/>
        </p:nvSpPr>
        <p:spPr>
          <a:xfrm>
            <a:off x="4815840" y="2148840"/>
            <a:ext cx="1595309" cy="369332"/>
          </a:xfrm>
          <a:prstGeom prst="rect">
            <a:avLst/>
          </a:prstGeom>
          <a:noFill/>
        </p:spPr>
        <p:txBody>
          <a:bodyPr wrap="none" rtlCol="0">
            <a:spAutoFit/>
          </a:bodyPr>
          <a:lstStyle/>
          <a:p>
            <a:r>
              <a:rPr lang="en-US" b="1" dirty="0" smtClean="0">
                <a:solidFill>
                  <a:srgbClr val="FF0000"/>
                </a:solidFill>
              </a:rPr>
              <a:t>Critical point</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066800"/>
          </a:xfrm>
        </p:spPr>
        <p:txBody>
          <a:bodyPr/>
          <a:lstStyle/>
          <a:p>
            <a:r>
              <a:rPr lang="en-US" dirty="0" smtClean="0"/>
              <a:t>Phase diagram (H</a:t>
            </a:r>
            <a:r>
              <a:rPr lang="en-US" baseline="-25000" dirty="0" smtClean="0"/>
              <a:t>2</a:t>
            </a:r>
            <a:r>
              <a:rPr lang="en-US" dirty="0" smtClean="0"/>
              <a:t>O)</a:t>
            </a:r>
            <a:endParaRPr lang="en-US" dirty="0"/>
          </a:p>
        </p:txBody>
      </p:sp>
      <p:pic>
        <p:nvPicPr>
          <p:cNvPr id="160770" name="Picture 2" descr="C:\Users\hjj\Desktop\h2o_phase_diagram_-_color_v2.jpg"/>
          <p:cNvPicPr>
            <a:picLocks noChangeAspect="1" noChangeArrowheads="1"/>
          </p:cNvPicPr>
          <p:nvPr/>
        </p:nvPicPr>
        <p:blipFill>
          <a:blip r:embed="rId2" cstate="print"/>
          <a:srcRect/>
          <a:stretch>
            <a:fillRect/>
          </a:stretch>
        </p:blipFill>
        <p:spPr bwMode="auto">
          <a:xfrm>
            <a:off x="533400" y="1676400"/>
            <a:ext cx="5943600" cy="4724400"/>
          </a:xfrm>
          <a:prstGeom prst="rect">
            <a:avLst/>
          </a:prstGeom>
          <a:noFill/>
        </p:spPr>
      </p:pic>
      <p:cxnSp>
        <p:nvCxnSpPr>
          <p:cNvPr id="6" name="Straight Arrow Connector 5"/>
          <p:cNvCxnSpPr/>
          <p:nvPr/>
        </p:nvCxnSpPr>
        <p:spPr bwMode="auto">
          <a:xfrm flipH="1" flipV="1">
            <a:off x="2590800" y="3048000"/>
            <a:ext cx="426720" cy="184666"/>
          </a:xfrm>
          <a:prstGeom prst="straightConnector1">
            <a:avLst/>
          </a:prstGeom>
          <a:solidFill>
            <a:schemeClr val="accent1"/>
          </a:solidFill>
          <a:ln w="34925" cap="flat" cmpd="sng" algn="ctr">
            <a:solidFill>
              <a:srgbClr val="FF0000"/>
            </a:solidFill>
            <a:prstDash val="solid"/>
            <a:round/>
            <a:headEnd type="none" w="med" len="med"/>
            <a:tailEnd type="stealth" w="lg" len="lg"/>
          </a:ln>
          <a:effectLst/>
        </p:spPr>
      </p:cxnSp>
      <p:sp>
        <p:nvSpPr>
          <p:cNvPr id="7" name="TextBox 6"/>
          <p:cNvSpPr txBox="1"/>
          <p:nvPr/>
        </p:nvSpPr>
        <p:spPr>
          <a:xfrm>
            <a:off x="3002281" y="3093720"/>
            <a:ext cx="1158240" cy="646331"/>
          </a:xfrm>
          <a:prstGeom prst="rect">
            <a:avLst/>
          </a:prstGeom>
          <a:noFill/>
        </p:spPr>
        <p:txBody>
          <a:bodyPr wrap="square" rtlCol="0">
            <a:spAutoFit/>
          </a:bodyPr>
          <a:lstStyle/>
          <a:p>
            <a:pPr algn="ctr"/>
            <a:r>
              <a:rPr lang="en-US" b="1" dirty="0" smtClean="0">
                <a:solidFill>
                  <a:srgbClr val="FF0000"/>
                </a:solidFill>
              </a:rPr>
              <a:t>Negative slope</a:t>
            </a:r>
            <a:endParaRPr lang="en-US" b="1" dirty="0">
              <a:solidFill>
                <a:srgbClr val="FF0000"/>
              </a:solidFill>
            </a:endParaRPr>
          </a:p>
        </p:txBody>
      </p:sp>
      <p:pic>
        <p:nvPicPr>
          <p:cNvPr id="160773" name="Picture 5" descr="C:\Users\hjj\Desktop\iceberg-2-460_1596575c.jpg"/>
          <p:cNvPicPr>
            <a:picLocks noChangeAspect="1" noChangeArrowheads="1"/>
          </p:cNvPicPr>
          <p:nvPr/>
        </p:nvPicPr>
        <p:blipFill>
          <a:blip r:embed="rId3" cstate="print"/>
          <a:srcRect t="10000"/>
          <a:stretch>
            <a:fillRect/>
          </a:stretch>
        </p:blipFill>
        <p:spPr bwMode="auto">
          <a:xfrm>
            <a:off x="4084320" y="3657600"/>
            <a:ext cx="4648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animEffect transition="in" filter="wipe(down)">
                                      <p:cBhvr>
                                        <p:cTn id="7" dur="5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Slope of P-T coexistence lines</a:t>
            </a:r>
            <a:endParaRPr lang="en-US" dirty="0"/>
          </a:p>
        </p:txBody>
      </p:sp>
      <p:sp>
        <p:nvSpPr>
          <p:cNvPr id="3" name="Content Placeholder 2"/>
          <p:cNvSpPr>
            <a:spLocks noGrp="1"/>
          </p:cNvSpPr>
          <p:nvPr>
            <p:ph idx="1"/>
          </p:nvPr>
        </p:nvSpPr>
        <p:spPr>
          <a:xfrm>
            <a:off x="457200" y="1539240"/>
            <a:ext cx="8229600" cy="4617720"/>
          </a:xfrm>
        </p:spPr>
        <p:txBody>
          <a:bodyPr/>
          <a:lstStyle/>
          <a:p>
            <a:r>
              <a:rPr lang="en-US" dirty="0" smtClean="0"/>
              <a:t>Along the coexistence curve </a:t>
            </a:r>
            <a:r>
              <a:rPr lang="en-US" i="1" dirty="0" err="1" smtClean="0"/>
              <a:t>dG</a:t>
            </a:r>
            <a:r>
              <a:rPr lang="en-US" i="1" dirty="0" smtClean="0"/>
              <a:t> = 0</a:t>
            </a:r>
            <a:r>
              <a:rPr lang="en-US" dirty="0" smtClean="0"/>
              <a:t>, i.e.	     </a:t>
            </a:r>
            <a:r>
              <a:rPr lang="en-US" sz="1600" dirty="0" smtClean="0"/>
              <a:t> </a:t>
            </a:r>
            <a:r>
              <a:rPr lang="en-US" dirty="0" smtClean="0"/>
              <a:t>,</a:t>
            </a:r>
          </a:p>
          <a:p>
            <a:endParaRPr lang="en-US" dirty="0"/>
          </a:p>
        </p:txBody>
      </p:sp>
      <p:cxnSp>
        <p:nvCxnSpPr>
          <p:cNvPr id="4" name="Straight Arrow Connector 3"/>
          <p:cNvCxnSpPr/>
          <p:nvPr/>
        </p:nvCxnSpPr>
        <p:spPr bwMode="auto">
          <a:xfrm flipV="1">
            <a:off x="1190335" y="4358640"/>
            <a:ext cx="0" cy="1828799"/>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1190335" y="6187439"/>
            <a:ext cx="2438400" cy="1"/>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Rectangle 5"/>
          <p:cNvSpPr/>
          <p:nvPr/>
        </p:nvSpPr>
        <p:spPr>
          <a:xfrm>
            <a:off x="3537295" y="6156960"/>
            <a:ext cx="341760" cy="400110"/>
          </a:xfrm>
          <a:prstGeom prst="rect">
            <a:avLst/>
          </a:prstGeom>
        </p:spPr>
        <p:txBody>
          <a:bodyPr wrap="none">
            <a:spAutoFit/>
          </a:bodyPr>
          <a:lstStyle/>
          <a:p>
            <a:pPr algn="ctr"/>
            <a:r>
              <a:rPr lang="en-US" sz="2000" i="1" dirty="0" smtClean="0"/>
              <a:t>T</a:t>
            </a:r>
            <a:endParaRPr lang="en-US" sz="2000" i="1" dirty="0"/>
          </a:p>
        </p:txBody>
      </p:sp>
      <p:sp>
        <p:nvSpPr>
          <p:cNvPr id="7" name="Rectangle 6"/>
          <p:cNvSpPr/>
          <p:nvPr/>
        </p:nvSpPr>
        <p:spPr>
          <a:xfrm>
            <a:off x="762000" y="4263330"/>
            <a:ext cx="356187" cy="400110"/>
          </a:xfrm>
          <a:prstGeom prst="rect">
            <a:avLst/>
          </a:prstGeom>
        </p:spPr>
        <p:txBody>
          <a:bodyPr wrap="none">
            <a:spAutoFit/>
          </a:bodyPr>
          <a:lstStyle/>
          <a:p>
            <a:pPr algn="ctr"/>
            <a:r>
              <a:rPr lang="en-US" sz="2000" i="1" dirty="0" smtClean="0"/>
              <a:t>P</a:t>
            </a:r>
            <a:endParaRPr lang="en-US" sz="2000" i="1" dirty="0"/>
          </a:p>
        </p:txBody>
      </p:sp>
      <p:sp>
        <p:nvSpPr>
          <p:cNvPr id="9" name="Freeform 8"/>
          <p:cNvSpPr/>
          <p:nvPr/>
        </p:nvSpPr>
        <p:spPr bwMode="auto">
          <a:xfrm>
            <a:off x="1447800" y="4572000"/>
            <a:ext cx="1752600" cy="1386840"/>
          </a:xfrm>
          <a:custGeom>
            <a:avLst/>
            <a:gdLst>
              <a:gd name="connsiteX0" fmla="*/ 0 w 1950720"/>
              <a:gd name="connsiteY0" fmla="*/ 899160 h 899160"/>
              <a:gd name="connsiteX1" fmla="*/ 533400 w 1950720"/>
              <a:gd name="connsiteY1" fmla="*/ 777240 h 899160"/>
              <a:gd name="connsiteX2" fmla="*/ 1341120 w 1950720"/>
              <a:gd name="connsiteY2" fmla="*/ 472440 h 899160"/>
              <a:gd name="connsiteX3" fmla="*/ 1950720 w 1950720"/>
              <a:gd name="connsiteY3" fmla="*/ 0 h 899160"/>
            </a:gdLst>
            <a:ahLst/>
            <a:cxnLst>
              <a:cxn ang="0">
                <a:pos x="connsiteX0" y="connsiteY0"/>
              </a:cxn>
              <a:cxn ang="0">
                <a:pos x="connsiteX1" y="connsiteY1"/>
              </a:cxn>
              <a:cxn ang="0">
                <a:pos x="connsiteX2" y="connsiteY2"/>
              </a:cxn>
              <a:cxn ang="0">
                <a:pos x="connsiteX3" y="connsiteY3"/>
              </a:cxn>
            </a:cxnLst>
            <a:rect l="l" t="t" r="r" b="b"/>
            <a:pathLst>
              <a:path w="1950720" h="899160">
                <a:moveTo>
                  <a:pt x="0" y="899160"/>
                </a:moveTo>
                <a:cubicBezTo>
                  <a:pt x="154940" y="873760"/>
                  <a:pt x="309880" y="848360"/>
                  <a:pt x="533400" y="777240"/>
                </a:cubicBezTo>
                <a:cubicBezTo>
                  <a:pt x="756920" y="706120"/>
                  <a:pt x="1104900" y="601980"/>
                  <a:pt x="1341120" y="472440"/>
                </a:cubicBezTo>
                <a:cubicBezTo>
                  <a:pt x="1577340" y="342900"/>
                  <a:pt x="1950720" y="0"/>
                  <a:pt x="1950720" y="0"/>
                </a:cubicBezTo>
              </a:path>
            </a:pathLst>
          </a:custGeom>
          <a:noFill/>
          <a:ln w="349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le 10"/>
          <p:cNvSpPr/>
          <p:nvPr/>
        </p:nvSpPr>
        <p:spPr>
          <a:xfrm>
            <a:off x="1981200" y="4800600"/>
            <a:ext cx="346570" cy="400110"/>
          </a:xfrm>
          <a:prstGeom prst="rect">
            <a:avLst/>
          </a:prstGeom>
        </p:spPr>
        <p:txBody>
          <a:bodyPr wrap="none">
            <a:spAutoFit/>
          </a:bodyPr>
          <a:lstStyle/>
          <a:p>
            <a:pPr algn="ctr"/>
            <a:r>
              <a:rPr lang="en-US" sz="2000" dirty="0" smtClean="0">
                <a:latin typeface="Symbol" pitchFamily="18" charset="2"/>
              </a:rPr>
              <a:t>a</a:t>
            </a:r>
            <a:endParaRPr lang="en-US" sz="2000" dirty="0">
              <a:latin typeface="Symbol" pitchFamily="18" charset="2"/>
            </a:endParaRPr>
          </a:p>
        </p:txBody>
      </p:sp>
      <p:sp>
        <p:nvSpPr>
          <p:cNvPr id="12" name="Rectangle 11"/>
          <p:cNvSpPr/>
          <p:nvPr/>
        </p:nvSpPr>
        <p:spPr>
          <a:xfrm>
            <a:off x="2829820" y="5410200"/>
            <a:ext cx="325730" cy="400110"/>
          </a:xfrm>
          <a:prstGeom prst="rect">
            <a:avLst/>
          </a:prstGeom>
        </p:spPr>
        <p:txBody>
          <a:bodyPr wrap="none">
            <a:spAutoFit/>
          </a:bodyPr>
          <a:lstStyle/>
          <a:p>
            <a:pPr algn="ctr"/>
            <a:r>
              <a:rPr lang="en-US" sz="2000" dirty="0" smtClean="0">
                <a:latin typeface="Symbol" pitchFamily="18" charset="2"/>
              </a:rPr>
              <a:t>b</a:t>
            </a:r>
            <a:endParaRPr lang="en-US" sz="2000" dirty="0">
              <a:latin typeface="Symbol" pitchFamily="18" charset="2"/>
            </a:endParaRPr>
          </a:p>
        </p:txBody>
      </p:sp>
      <p:graphicFrame>
        <p:nvGraphicFramePr>
          <p:cNvPr id="161794" name="Object 2"/>
          <p:cNvGraphicFramePr>
            <a:graphicFrameLocks noChangeAspect="1"/>
          </p:cNvGraphicFramePr>
          <p:nvPr/>
        </p:nvGraphicFramePr>
        <p:xfrm>
          <a:off x="6307138" y="1551940"/>
          <a:ext cx="1160462" cy="444500"/>
        </p:xfrm>
        <a:graphic>
          <a:graphicData uri="http://schemas.openxmlformats.org/presentationml/2006/ole">
            <p:oleObj spid="_x0000_s161794" name="Equation" r:id="rId3" imgW="571320" imgH="241200" progId="Equation.DSMT4">
              <p:embed/>
            </p:oleObj>
          </a:graphicData>
        </a:graphic>
      </p:graphicFrame>
      <p:sp>
        <p:nvSpPr>
          <p:cNvPr id="14" name="Rectangle 13"/>
          <p:cNvSpPr/>
          <p:nvPr/>
        </p:nvSpPr>
        <p:spPr bwMode="auto">
          <a:xfrm>
            <a:off x="2667000" y="4876800"/>
            <a:ext cx="381000" cy="3048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5" name="Straight Arrow Connector 14"/>
          <p:cNvCxnSpPr/>
          <p:nvPr/>
        </p:nvCxnSpPr>
        <p:spPr bwMode="auto">
          <a:xfrm flipV="1">
            <a:off x="5007480" y="4343401"/>
            <a:ext cx="0" cy="1828799"/>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6" name="Straight Arrow Connector 15"/>
          <p:cNvCxnSpPr/>
          <p:nvPr/>
        </p:nvCxnSpPr>
        <p:spPr bwMode="auto">
          <a:xfrm>
            <a:off x="5007480" y="6172200"/>
            <a:ext cx="2438400" cy="1"/>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7" name="Rectangle 16"/>
          <p:cNvSpPr/>
          <p:nvPr/>
        </p:nvSpPr>
        <p:spPr>
          <a:xfrm>
            <a:off x="7354440" y="6141721"/>
            <a:ext cx="341760" cy="400110"/>
          </a:xfrm>
          <a:prstGeom prst="rect">
            <a:avLst/>
          </a:prstGeom>
        </p:spPr>
        <p:txBody>
          <a:bodyPr wrap="none">
            <a:spAutoFit/>
          </a:bodyPr>
          <a:lstStyle/>
          <a:p>
            <a:pPr algn="ctr"/>
            <a:r>
              <a:rPr lang="en-US" sz="2000" i="1" dirty="0" smtClean="0"/>
              <a:t>T</a:t>
            </a:r>
            <a:endParaRPr lang="en-US" sz="2000" i="1" dirty="0"/>
          </a:p>
        </p:txBody>
      </p:sp>
      <p:sp>
        <p:nvSpPr>
          <p:cNvPr id="18" name="Rectangle 17"/>
          <p:cNvSpPr/>
          <p:nvPr/>
        </p:nvSpPr>
        <p:spPr>
          <a:xfrm>
            <a:off x="4579145" y="4248091"/>
            <a:ext cx="356187" cy="400110"/>
          </a:xfrm>
          <a:prstGeom prst="rect">
            <a:avLst/>
          </a:prstGeom>
        </p:spPr>
        <p:txBody>
          <a:bodyPr wrap="none">
            <a:spAutoFit/>
          </a:bodyPr>
          <a:lstStyle/>
          <a:p>
            <a:pPr algn="ctr"/>
            <a:r>
              <a:rPr lang="en-US" sz="2000" i="1" dirty="0" smtClean="0"/>
              <a:t>P</a:t>
            </a:r>
            <a:endParaRPr lang="en-US" sz="2000" i="1" dirty="0"/>
          </a:p>
        </p:txBody>
      </p:sp>
      <p:cxnSp>
        <p:nvCxnSpPr>
          <p:cNvPr id="20" name="Straight Connector 19"/>
          <p:cNvCxnSpPr/>
          <p:nvPr/>
        </p:nvCxnSpPr>
        <p:spPr bwMode="auto">
          <a:xfrm flipV="1">
            <a:off x="5791200" y="4572000"/>
            <a:ext cx="1066800" cy="1295400"/>
          </a:xfrm>
          <a:prstGeom prst="line">
            <a:avLst/>
          </a:prstGeom>
          <a:solidFill>
            <a:schemeClr val="accent1"/>
          </a:solidFill>
          <a:ln w="34925" cap="flat" cmpd="sng" algn="ctr">
            <a:solidFill>
              <a:srgbClr val="0000FF"/>
            </a:solidFill>
            <a:prstDash val="solid"/>
            <a:round/>
            <a:headEnd type="none" w="med" len="med"/>
            <a:tailEnd type="none" w="med" len="med"/>
          </a:ln>
          <a:effectLst/>
        </p:spPr>
      </p:cxnSp>
      <p:sp>
        <p:nvSpPr>
          <p:cNvPr id="21" name="Rectangle 20"/>
          <p:cNvSpPr/>
          <p:nvPr/>
        </p:nvSpPr>
        <p:spPr bwMode="auto">
          <a:xfrm>
            <a:off x="5486400" y="4572000"/>
            <a:ext cx="1676400" cy="12954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6" name="Straight Connector 25"/>
          <p:cNvCxnSpPr/>
          <p:nvPr/>
        </p:nvCxnSpPr>
        <p:spPr bwMode="auto">
          <a:xfrm flipV="1">
            <a:off x="3048000" y="4572000"/>
            <a:ext cx="2438400" cy="304800"/>
          </a:xfrm>
          <a:prstGeom prst="line">
            <a:avLst/>
          </a:prstGeom>
          <a:solidFill>
            <a:schemeClr val="accent1"/>
          </a:solidFill>
          <a:ln w="349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048000" y="5181600"/>
            <a:ext cx="2438400" cy="685800"/>
          </a:xfrm>
          <a:prstGeom prst="line">
            <a:avLst/>
          </a:prstGeom>
          <a:solidFill>
            <a:schemeClr val="accent1"/>
          </a:solidFill>
          <a:ln w="34925" cap="flat" cmpd="sng" algn="ctr">
            <a:solidFill>
              <a:srgbClr val="FF0000"/>
            </a:solidFill>
            <a:prstDash val="solid"/>
            <a:round/>
            <a:headEnd type="none" w="med" len="med"/>
            <a:tailEnd type="none" w="med" len="med"/>
          </a:ln>
          <a:effectLst/>
        </p:spPr>
      </p:cxnSp>
      <p:sp>
        <p:nvSpPr>
          <p:cNvPr id="30" name="Oval 29"/>
          <p:cNvSpPr/>
          <p:nvPr/>
        </p:nvSpPr>
        <p:spPr bwMode="auto">
          <a:xfrm>
            <a:off x="5958840" y="5501640"/>
            <a:ext cx="152400" cy="152400"/>
          </a:xfrm>
          <a:prstGeom prst="ellipse">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6537960" y="4800600"/>
            <a:ext cx="152400" cy="152400"/>
          </a:xfrm>
          <a:prstGeom prst="ellipse">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Rectangle 31"/>
          <p:cNvSpPr/>
          <p:nvPr/>
        </p:nvSpPr>
        <p:spPr>
          <a:xfrm>
            <a:off x="5791200" y="4724400"/>
            <a:ext cx="346570" cy="400110"/>
          </a:xfrm>
          <a:prstGeom prst="rect">
            <a:avLst/>
          </a:prstGeom>
        </p:spPr>
        <p:txBody>
          <a:bodyPr wrap="none">
            <a:spAutoFit/>
          </a:bodyPr>
          <a:lstStyle/>
          <a:p>
            <a:pPr algn="ctr"/>
            <a:r>
              <a:rPr lang="en-US" sz="2000" dirty="0" smtClean="0">
                <a:latin typeface="Symbol" pitchFamily="18" charset="2"/>
              </a:rPr>
              <a:t>a</a:t>
            </a:r>
            <a:endParaRPr lang="en-US" sz="2000" dirty="0">
              <a:latin typeface="Symbol" pitchFamily="18" charset="2"/>
            </a:endParaRPr>
          </a:p>
        </p:txBody>
      </p:sp>
      <p:sp>
        <p:nvSpPr>
          <p:cNvPr id="33" name="Rectangle 32"/>
          <p:cNvSpPr/>
          <p:nvPr/>
        </p:nvSpPr>
        <p:spPr>
          <a:xfrm>
            <a:off x="6553200" y="5257800"/>
            <a:ext cx="325730" cy="400110"/>
          </a:xfrm>
          <a:prstGeom prst="rect">
            <a:avLst/>
          </a:prstGeom>
        </p:spPr>
        <p:txBody>
          <a:bodyPr wrap="none">
            <a:spAutoFit/>
          </a:bodyPr>
          <a:lstStyle/>
          <a:p>
            <a:pPr algn="ctr"/>
            <a:r>
              <a:rPr lang="en-US" sz="2000" dirty="0" smtClean="0">
                <a:latin typeface="Symbol" pitchFamily="18" charset="2"/>
              </a:rPr>
              <a:t>b</a:t>
            </a:r>
            <a:endParaRPr lang="en-US" sz="2000" dirty="0">
              <a:latin typeface="Symbol" pitchFamily="18" charset="2"/>
            </a:endParaRPr>
          </a:p>
        </p:txBody>
      </p:sp>
      <p:sp>
        <p:nvSpPr>
          <p:cNvPr id="34" name="Rectangle 33"/>
          <p:cNvSpPr/>
          <p:nvPr/>
        </p:nvSpPr>
        <p:spPr>
          <a:xfrm>
            <a:off x="5677226" y="5269170"/>
            <a:ext cx="327334" cy="400110"/>
          </a:xfrm>
          <a:prstGeom prst="rect">
            <a:avLst/>
          </a:prstGeom>
        </p:spPr>
        <p:txBody>
          <a:bodyPr wrap="none">
            <a:spAutoFit/>
          </a:bodyPr>
          <a:lstStyle/>
          <a:p>
            <a:pPr algn="ctr"/>
            <a:r>
              <a:rPr lang="en-US" sz="2000" b="1" dirty="0" smtClean="0">
                <a:solidFill>
                  <a:srgbClr val="006600"/>
                </a:solidFill>
              </a:rPr>
              <a:t>1</a:t>
            </a:r>
            <a:endParaRPr lang="en-US" sz="2000" b="1" dirty="0">
              <a:solidFill>
                <a:srgbClr val="006600"/>
              </a:solidFill>
            </a:endParaRPr>
          </a:p>
        </p:txBody>
      </p:sp>
      <p:sp>
        <p:nvSpPr>
          <p:cNvPr id="35" name="Rectangle 34"/>
          <p:cNvSpPr/>
          <p:nvPr/>
        </p:nvSpPr>
        <p:spPr>
          <a:xfrm>
            <a:off x="6675120" y="4724400"/>
            <a:ext cx="327334" cy="400110"/>
          </a:xfrm>
          <a:prstGeom prst="rect">
            <a:avLst/>
          </a:prstGeom>
        </p:spPr>
        <p:txBody>
          <a:bodyPr wrap="none">
            <a:spAutoFit/>
          </a:bodyPr>
          <a:lstStyle/>
          <a:p>
            <a:pPr algn="ctr"/>
            <a:r>
              <a:rPr lang="en-US" sz="2000" b="1" dirty="0" smtClean="0">
                <a:solidFill>
                  <a:srgbClr val="006600"/>
                </a:solidFill>
              </a:rPr>
              <a:t>2</a:t>
            </a:r>
            <a:endParaRPr lang="en-US" sz="2000" b="1" dirty="0">
              <a:solidFill>
                <a:srgbClr val="006600"/>
              </a:solidFill>
            </a:endParaRPr>
          </a:p>
        </p:txBody>
      </p:sp>
      <p:graphicFrame>
        <p:nvGraphicFramePr>
          <p:cNvPr id="161795" name="Object 3"/>
          <p:cNvGraphicFramePr>
            <a:graphicFrameLocks noChangeAspect="1"/>
          </p:cNvGraphicFramePr>
          <p:nvPr/>
        </p:nvGraphicFramePr>
        <p:xfrm>
          <a:off x="7543800" y="1554480"/>
          <a:ext cx="1160463" cy="444500"/>
        </p:xfrm>
        <a:graphic>
          <a:graphicData uri="http://schemas.openxmlformats.org/presentationml/2006/ole">
            <p:oleObj spid="_x0000_s161795" name="Equation" r:id="rId4" imgW="571320" imgH="241200" progId="Equation.DSMT4">
              <p:embed/>
            </p:oleObj>
          </a:graphicData>
        </a:graphic>
      </p:graphicFrame>
      <p:graphicFrame>
        <p:nvGraphicFramePr>
          <p:cNvPr id="161796" name="Object 4"/>
          <p:cNvGraphicFramePr>
            <a:graphicFrameLocks noChangeAspect="1"/>
          </p:cNvGraphicFramePr>
          <p:nvPr/>
        </p:nvGraphicFramePr>
        <p:xfrm>
          <a:off x="838200" y="2088198"/>
          <a:ext cx="3376613" cy="444500"/>
        </p:xfrm>
        <a:graphic>
          <a:graphicData uri="http://schemas.openxmlformats.org/presentationml/2006/ole">
            <p:oleObj spid="_x0000_s161796" name="Equation" r:id="rId5" imgW="1663560" imgH="241200" progId="Equation.DSMT4">
              <p:embed/>
            </p:oleObj>
          </a:graphicData>
        </a:graphic>
      </p:graphicFrame>
      <p:graphicFrame>
        <p:nvGraphicFramePr>
          <p:cNvPr id="161797" name="Object 5"/>
          <p:cNvGraphicFramePr>
            <a:graphicFrameLocks noChangeAspect="1"/>
          </p:cNvGraphicFramePr>
          <p:nvPr/>
        </p:nvGraphicFramePr>
        <p:xfrm>
          <a:off x="825183" y="2651760"/>
          <a:ext cx="3402012" cy="444500"/>
        </p:xfrm>
        <a:graphic>
          <a:graphicData uri="http://schemas.openxmlformats.org/presentationml/2006/ole">
            <p:oleObj spid="_x0000_s161797" name="Equation" r:id="rId6" imgW="1676160" imgH="241200" progId="Equation.DSMT4">
              <p:embed/>
            </p:oleObj>
          </a:graphicData>
        </a:graphic>
      </p:graphicFrame>
      <p:graphicFrame>
        <p:nvGraphicFramePr>
          <p:cNvPr id="161798" name="Object 6"/>
          <p:cNvGraphicFramePr>
            <a:graphicFrameLocks noChangeAspect="1"/>
          </p:cNvGraphicFramePr>
          <p:nvPr/>
        </p:nvGraphicFramePr>
        <p:xfrm>
          <a:off x="4852035" y="2346960"/>
          <a:ext cx="3971925" cy="495344"/>
        </p:xfrm>
        <a:graphic>
          <a:graphicData uri="http://schemas.openxmlformats.org/presentationml/2006/ole">
            <p:oleObj spid="_x0000_s161798" name="Equation" r:id="rId7" imgW="2031840" imgH="279360" progId="Equation.DSMT4">
              <p:embed/>
            </p:oleObj>
          </a:graphicData>
        </a:graphic>
      </p:graphicFrame>
      <p:graphicFrame>
        <p:nvGraphicFramePr>
          <p:cNvPr id="161799" name="Object 7"/>
          <p:cNvGraphicFramePr>
            <a:graphicFrameLocks noChangeAspect="1"/>
          </p:cNvGraphicFramePr>
          <p:nvPr/>
        </p:nvGraphicFramePr>
        <p:xfrm>
          <a:off x="4114800" y="2179320"/>
          <a:ext cx="773113" cy="842962"/>
        </p:xfrm>
        <a:graphic>
          <a:graphicData uri="http://schemas.openxmlformats.org/presentationml/2006/ole">
            <p:oleObj spid="_x0000_s161799" name="Equation" r:id="rId8" imgW="380880" imgH="457200" progId="Equation.DSMT4">
              <p:embed/>
            </p:oleObj>
          </a:graphicData>
        </a:graphic>
      </p:graphicFrame>
      <p:graphicFrame>
        <p:nvGraphicFramePr>
          <p:cNvPr id="161800" name="Object 8"/>
          <p:cNvGraphicFramePr>
            <a:graphicFrameLocks noChangeAspect="1"/>
          </p:cNvGraphicFramePr>
          <p:nvPr/>
        </p:nvGraphicFramePr>
        <p:xfrm>
          <a:off x="807720" y="3276600"/>
          <a:ext cx="2133600" cy="698500"/>
        </p:xfrm>
        <a:graphic>
          <a:graphicData uri="http://schemas.openxmlformats.org/presentationml/2006/ole">
            <p:oleObj spid="_x0000_s161800" name="Equation" r:id="rId9" imgW="1091880" imgH="393480" progId="Equation.DSMT4">
              <p:embed/>
            </p:oleObj>
          </a:graphicData>
        </a:graphic>
      </p:graphicFrame>
      <p:sp>
        <p:nvSpPr>
          <p:cNvPr id="42" name="Rectangle 41"/>
          <p:cNvSpPr/>
          <p:nvPr/>
        </p:nvSpPr>
        <p:spPr>
          <a:xfrm>
            <a:off x="3303853" y="3409295"/>
            <a:ext cx="2858475" cy="461665"/>
          </a:xfrm>
          <a:prstGeom prst="rect">
            <a:avLst/>
          </a:prstGeom>
        </p:spPr>
        <p:txBody>
          <a:bodyPr wrap="none">
            <a:spAutoFit/>
          </a:bodyPr>
          <a:lstStyle/>
          <a:p>
            <a:r>
              <a:rPr lang="en-US" sz="2400" kern="0" dirty="0" err="1" smtClean="0">
                <a:solidFill>
                  <a:prstClr val="black"/>
                </a:solidFill>
              </a:rPr>
              <a:t>Clapeyron</a:t>
            </a:r>
            <a:r>
              <a:rPr lang="en-US" sz="2400" kern="0" dirty="0" smtClean="0">
                <a:solidFill>
                  <a:prstClr val="black"/>
                </a:solidFill>
              </a:rPr>
              <a:t> equation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t>Ice melting under pressure</a:t>
            </a:r>
            <a:endParaRPr lang="en-US" dirty="0"/>
          </a:p>
        </p:txBody>
      </p:sp>
      <p:sp>
        <p:nvSpPr>
          <p:cNvPr id="3" name="Content Placeholder 2"/>
          <p:cNvSpPr>
            <a:spLocks noGrp="1"/>
          </p:cNvSpPr>
          <p:nvPr>
            <p:ph idx="1"/>
          </p:nvPr>
        </p:nvSpPr>
        <p:spPr>
          <a:xfrm>
            <a:off x="457200" y="1447800"/>
            <a:ext cx="8229600" cy="4648200"/>
          </a:xfrm>
        </p:spPr>
        <p:txBody>
          <a:bodyPr/>
          <a:lstStyle/>
          <a:p>
            <a:r>
              <a:rPr lang="en-US" dirty="0" smtClean="0"/>
              <a:t>A bag of mass </a:t>
            </a:r>
            <a:r>
              <a:rPr lang="en-US" i="1" dirty="0" smtClean="0"/>
              <a:t>M = 8 kg</a:t>
            </a:r>
            <a:r>
              <a:rPr lang="en-US" dirty="0" smtClean="0"/>
              <a:t> are hung by a rope over a rod of ice. The contact area between the rope and the ice rod is </a:t>
            </a:r>
            <a:r>
              <a:rPr lang="en-US" i="1" dirty="0" smtClean="0"/>
              <a:t>S = 20 mm</a:t>
            </a:r>
            <a:r>
              <a:rPr lang="en-US" i="1" baseline="30000" dirty="0" smtClean="0"/>
              <a:t>2</a:t>
            </a:r>
            <a:r>
              <a:rPr lang="en-US" dirty="0" smtClean="0"/>
              <a:t>. The latent heat of fusion of water is 336 J/gram, the density of liquid water is 1 gram/cc and ice cubes float with ~ 0.8 of their volume submerged. Calculate the melting point of ice under the rope.</a:t>
            </a:r>
          </a:p>
          <a:p>
            <a:r>
              <a:rPr lang="en-US" dirty="0" smtClean="0"/>
              <a:t>Solution:</a:t>
            </a:r>
            <a:endParaRPr lang="en-US" dirty="0"/>
          </a:p>
        </p:txBody>
      </p:sp>
      <p:graphicFrame>
        <p:nvGraphicFramePr>
          <p:cNvPr id="162818" name="Object 2"/>
          <p:cNvGraphicFramePr>
            <a:graphicFrameLocks noChangeAspect="1"/>
          </p:cNvGraphicFramePr>
          <p:nvPr/>
        </p:nvGraphicFramePr>
        <p:xfrm>
          <a:off x="853440" y="5127307"/>
          <a:ext cx="2678112" cy="695325"/>
        </p:xfrm>
        <a:graphic>
          <a:graphicData uri="http://schemas.openxmlformats.org/presentationml/2006/ole">
            <p:oleObj spid="_x0000_s162818" name="Equation" r:id="rId3" imgW="1371600" imgH="393480" progId="Equation.DSMT4">
              <p:embed/>
            </p:oleObj>
          </a:graphicData>
        </a:graphic>
      </p:graphicFrame>
      <p:graphicFrame>
        <p:nvGraphicFramePr>
          <p:cNvPr id="162819" name="Object 3"/>
          <p:cNvGraphicFramePr>
            <a:graphicFrameLocks noChangeAspect="1"/>
          </p:cNvGraphicFramePr>
          <p:nvPr/>
        </p:nvGraphicFramePr>
        <p:xfrm>
          <a:off x="853440" y="4191000"/>
          <a:ext cx="7343776" cy="900112"/>
        </p:xfrm>
        <a:graphic>
          <a:graphicData uri="http://schemas.openxmlformats.org/presentationml/2006/ole">
            <p:oleObj spid="_x0000_s162819" name="Equation" r:id="rId4" imgW="3759120" imgH="507960" progId="Equation.DSMT4">
              <p:embed/>
            </p:oleObj>
          </a:graphicData>
        </a:graphic>
      </p:graphicFrame>
      <p:graphicFrame>
        <p:nvGraphicFramePr>
          <p:cNvPr id="162820" name="Object 4"/>
          <p:cNvGraphicFramePr>
            <a:graphicFrameLocks noChangeAspect="1"/>
          </p:cNvGraphicFramePr>
          <p:nvPr/>
        </p:nvGraphicFramePr>
        <p:xfrm>
          <a:off x="3945255" y="5103813"/>
          <a:ext cx="3324225" cy="763587"/>
        </p:xfrm>
        <a:graphic>
          <a:graphicData uri="http://schemas.openxmlformats.org/presentationml/2006/ole">
            <p:oleObj spid="_x0000_s162820" name="Equation" r:id="rId5" imgW="1701720" imgH="431640" progId="Equation.DSMT4">
              <p:embed/>
            </p:oleObj>
          </a:graphicData>
        </a:graphic>
      </p:graphicFrame>
      <p:graphicFrame>
        <p:nvGraphicFramePr>
          <p:cNvPr id="162821" name="Object 5"/>
          <p:cNvGraphicFramePr>
            <a:graphicFrameLocks noChangeAspect="1"/>
          </p:cNvGraphicFramePr>
          <p:nvPr/>
        </p:nvGraphicFramePr>
        <p:xfrm>
          <a:off x="868680" y="5943600"/>
          <a:ext cx="1538288" cy="427038"/>
        </p:xfrm>
        <a:graphic>
          <a:graphicData uri="http://schemas.openxmlformats.org/presentationml/2006/ole">
            <p:oleObj spid="_x0000_s162821" name="Equation" r:id="rId6" imgW="787320" imgH="241200" progId="Equation.DSMT4">
              <p:embed/>
            </p:oleObj>
          </a:graphicData>
        </a:graphic>
      </p:graphicFrame>
      <p:sp>
        <p:nvSpPr>
          <p:cNvPr id="9" name="Rectangle 8"/>
          <p:cNvSpPr/>
          <p:nvPr/>
        </p:nvSpPr>
        <p:spPr>
          <a:xfrm>
            <a:off x="2667000" y="5943600"/>
            <a:ext cx="4269117" cy="400110"/>
          </a:xfrm>
          <a:prstGeom prst="rect">
            <a:avLst/>
          </a:prstGeom>
        </p:spPr>
        <p:txBody>
          <a:bodyPr wrap="none">
            <a:spAutoFit/>
          </a:bodyPr>
          <a:lstStyle/>
          <a:p>
            <a:r>
              <a:rPr lang="en-US" sz="2000" kern="0" dirty="0" smtClean="0">
                <a:solidFill>
                  <a:prstClr val="black"/>
                </a:solidFill>
              </a:rPr>
              <a:t>Ice melts faster under high pressure</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11469</TotalTime>
  <Words>884</Words>
  <Application>Microsoft Office PowerPoint</Application>
  <PresentationFormat>On-screen Show (4:3)</PresentationFormat>
  <Paragraphs>159</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Pixel</vt:lpstr>
      <vt:lpstr>Equation</vt:lpstr>
      <vt:lpstr>MSEG 803 Equilibria in Material Systems  11: Phase Transition</vt:lpstr>
      <vt:lpstr>Ehrenfest classification of phase transitions</vt:lpstr>
      <vt:lpstr>Equilibrium between phases</vt:lpstr>
      <vt:lpstr>Gibbs free energy of phases</vt:lpstr>
      <vt:lpstr>Calculating phase transition temperature</vt:lpstr>
      <vt:lpstr>Phase diagram (CO2)</vt:lpstr>
      <vt:lpstr>Phase diagram (H2O)</vt:lpstr>
      <vt:lpstr>Slope of P-T coexistence lines</vt:lpstr>
      <vt:lpstr>Ice melting under pressure</vt:lpstr>
      <vt:lpstr>Clapeyron equation</vt:lpstr>
      <vt:lpstr>Clausius-Clapeyron equation and vapor pressure</vt:lpstr>
      <vt:lpstr>Generalized Clapeyron equation</vt:lpstr>
      <vt:lpstr>Degrees of freedom in single component systems</vt:lpstr>
      <vt:lpstr>Gibbs Phase rule</vt:lpstr>
      <vt:lpstr>Binary phase diagrams</vt:lpstr>
      <vt:lpstr>Solid solution</vt:lpstr>
      <vt:lpstr>Calculating phase composition</vt:lpstr>
      <vt:lpstr>Eutectic</vt:lpstr>
      <vt:lpstr>Eutectic</vt:lpstr>
      <vt:lpstr>Vapor-Liquid-Solid (VLS) growth of silicon nanowires</vt:lpstr>
      <vt:lpstr>Nanowires formed by VLS growth</vt:lpstr>
      <vt:lpstr>Why gold?</vt:lpstr>
      <vt:lpstr>Why gold?</vt:lpstr>
      <vt:lpstr>Tapering during nanowire growth</vt:lpstr>
      <vt:lpstr>Peritectic</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hjj</cp:lastModifiedBy>
  <cp:revision>1784</cp:revision>
  <dcterms:created xsi:type="dcterms:W3CDTF">2006-08-16T00:00:00Z</dcterms:created>
  <dcterms:modified xsi:type="dcterms:W3CDTF">2011-12-12T19:15:08Z</dcterms:modified>
</cp:coreProperties>
</file>