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300" r:id="rId2"/>
    <p:sldId id="257" r:id="rId3"/>
    <p:sldId id="342" r:id="rId4"/>
    <p:sldId id="310" r:id="rId5"/>
    <p:sldId id="311" r:id="rId6"/>
    <p:sldId id="312" r:id="rId7"/>
    <p:sldId id="316" r:id="rId8"/>
    <p:sldId id="317" r:id="rId9"/>
    <p:sldId id="322" r:id="rId10"/>
    <p:sldId id="318" r:id="rId11"/>
    <p:sldId id="323" r:id="rId12"/>
    <p:sldId id="320" r:id="rId13"/>
    <p:sldId id="319" r:id="rId14"/>
    <p:sldId id="343" r:id="rId15"/>
    <p:sldId id="344" r:id="rId16"/>
    <p:sldId id="315" r:id="rId17"/>
    <p:sldId id="331" r:id="rId18"/>
    <p:sldId id="326" r:id="rId19"/>
    <p:sldId id="327" r:id="rId20"/>
    <p:sldId id="328" r:id="rId21"/>
    <p:sldId id="329" r:id="rId22"/>
    <p:sldId id="330" r:id="rId23"/>
    <p:sldId id="324" r:id="rId24"/>
    <p:sldId id="332" r:id="rId25"/>
    <p:sldId id="334" r:id="rId26"/>
    <p:sldId id="335" r:id="rId27"/>
    <p:sldId id="346" r:id="rId28"/>
    <p:sldId id="347" r:id="rId29"/>
    <p:sldId id="349" r:id="rId30"/>
    <p:sldId id="348" r:id="rId31"/>
    <p:sldId id="351" r:id="rId32"/>
    <p:sldId id="350" r:id="rId33"/>
    <p:sldId id="352" r:id="rId34"/>
    <p:sldId id="336" r:id="rId35"/>
    <p:sldId id="337" r:id="rId36"/>
    <p:sldId id="338" r:id="rId37"/>
    <p:sldId id="340" r:id="rId38"/>
    <p:sldId id="341" r:id="rId39"/>
    <p:sldId id="354" r:id="rId40"/>
    <p:sldId id="345" r:id="rId41"/>
    <p:sldId id="353" r:id="rId42"/>
    <p:sldId id="309" r:id="rId43"/>
    <p:sldId id="314" r:id="rId44"/>
    <p:sldId id="321" r:id="rId45"/>
    <p:sldId id="325" r:id="rId46"/>
    <p:sldId id="333" r:id="rId47"/>
    <p:sldId id="339" r:id="rId48"/>
    <p:sldId id="35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79646"/>
    <a:srgbClr val="FF9900"/>
    <a:srgbClr val="006600"/>
    <a:srgbClr val="77933C"/>
    <a:srgbClr val="FF2121"/>
    <a:srgbClr val="FFC000"/>
    <a:srgbClr val="FF00FF"/>
    <a:srgbClr val="DEA900"/>
    <a:srgbClr val="F9B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4" autoAdjust="0"/>
    <p:restoredTop sz="90702" autoAdjust="0"/>
  </p:normalViewPr>
  <p:slideViewPr>
    <p:cSldViewPr>
      <p:cViewPr varScale="1">
        <p:scale>
          <a:sx n="120" d="100"/>
          <a:sy n="120" d="100"/>
        </p:scale>
        <p:origin x="195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09747C20-E2FD-40A4-8EA1-AC5705169F65}"/>
    <pc:docChg chg="custSel modSld">
      <pc:chgData name="JJ HU" userId="f9cbafaa3520ff22" providerId="LiveId" clId="{09747C20-E2FD-40A4-8EA1-AC5705169F65}" dt="2023-11-22T03:42:19.804" v="0" actId="478"/>
      <pc:docMkLst>
        <pc:docMk/>
      </pc:docMkLst>
      <pc:sldChg chg="delSp mod delAnim">
        <pc:chgData name="JJ HU" userId="f9cbafaa3520ff22" providerId="LiveId" clId="{09747C20-E2FD-40A4-8EA1-AC5705169F65}" dt="2023-11-22T03:42:19.804" v="0" actId="478"/>
        <pc:sldMkLst>
          <pc:docMk/>
          <pc:sldMk cId="2575290686" sldId="310"/>
        </pc:sldMkLst>
        <pc:picChg chg="del">
          <ac:chgData name="JJ HU" userId="f9cbafaa3520ff22" providerId="LiveId" clId="{09747C20-E2FD-40A4-8EA1-AC5705169F65}" dt="2023-11-22T03:42:19.804" v="0" actId="478"/>
          <ac:picMkLst>
            <pc:docMk/>
            <pc:sldMk cId="2575290686" sldId="310"/>
            <ac:picMk id="6" creationId="{05D3603F-5A9D-499E-A0E8-EC12B08189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11/21/2023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396013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assume that the photoconductivity is considerably smaller than the dark conductivity</a:t>
            </a:r>
          </a:p>
        </p:txBody>
      </p:sp>
      <p:sp>
        <p:nvSpPr>
          <p:cNvPr id="4" name="Slide Number Placeholder 3"/>
          <p:cNvSpPr>
            <a:spLocks noGrp="1"/>
          </p:cNvSpPr>
          <p:nvPr>
            <p:ph type="sldNum" sz="quarter" idx="5"/>
          </p:nvPr>
        </p:nvSpPr>
        <p:spPr/>
        <p:txBody>
          <a:bodyPr/>
          <a:lstStyle/>
          <a:p>
            <a:fld id="{817C7721-B3EF-4204-A06C-703815509580}" type="slidenum">
              <a:rPr lang="en-US" smtClean="0"/>
              <a:pPr/>
              <a:t>13</a:t>
            </a:fld>
            <a:endParaRPr lang="en-US"/>
          </a:p>
        </p:txBody>
      </p:sp>
    </p:spTree>
    <p:extLst>
      <p:ext uri="{BB962C8B-B14F-4D97-AF65-F5344CB8AC3E}">
        <p14:creationId xmlns:p14="http://schemas.microsoft.com/office/powerpoint/2010/main" val="120955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30</a:t>
            </a:fld>
            <a:endParaRPr lang="en-US"/>
          </a:p>
        </p:txBody>
      </p:sp>
    </p:spTree>
    <p:extLst>
      <p:ext uri="{BB962C8B-B14F-4D97-AF65-F5344CB8AC3E}">
        <p14:creationId xmlns:p14="http://schemas.microsoft.com/office/powerpoint/2010/main" val="241983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31</a:t>
            </a:fld>
            <a:endParaRPr lang="en-US"/>
          </a:p>
        </p:txBody>
      </p:sp>
    </p:spTree>
    <p:extLst>
      <p:ext uri="{BB962C8B-B14F-4D97-AF65-F5344CB8AC3E}">
        <p14:creationId xmlns:p14="http://schemas.microsoft.com/office/powerpoint/2010/main" val="249953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32</a:t>
            </a:fld>
            <a:endParaRPr lang="en-US"/>
          </a:p>
        </p:txBody>
      </p:sp>
    </p:spTree>
    <p:extLst>
      <p:ext uri="{BB962C8B-B14F-4D97-AF65-F5344CB8AC3E}">
        <p14:creationId xmlns:p14="http://schemas.microsoft.com/office/powerpoint/2010/main" val="10298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33</a:t>
            </a:fld>
            <a:endParaRPr lang="en-US"/>
          </a:p>
        </p:txBody>
      </p:sp>
    </p:spTree>
    <p:extLst>
      <p:ext uri="{BB962C8B-B14F-4D97-AF65-F5344CB8AC3E}">
        <p14:creationId xmlns:p14="http://schemas.microsoft.com/office/powerpoint/2010/main" val="231082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 1/2t applies to rectangular pulse: see </a:t>
            </a:r>
            <a:r>
              <a:rPr lang="en-US" altLang="zh-CN" dirty="0" err="1">
                <a:ea typeface="+mn-ea"/>
              </a:rPr>
              <a:t>Dereniak</a:t>
            </a:r>
            <a:r>
              <a:rPr lang="en-US" altLang="zh-CN" dirty="0">
                <a:ea typeface="+mn-ea"/>
              </a:rPr>
              <a:t> and </a:t>
            </a:r>
            <a:r>
              <a:rPr lang="en-US" altLang="zh-CN" dirty="0" err="1">
                <a:ea typeface="+mn-ea"/>
              </a:rPr>
              <a:t>Boreman</a:t>
            </a:r>
            <a:r>
              <a:rPr lang="en-US" altLang="zh-CN" dirty="0">
                <a:ea typeface="+mn-ea"/>
              </a:rPr>
              <a:t> Ch. 5.5</a:t>
            </a: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35</a:t>
            </a:fld>
            <a:endParaRPr lang="en-US"/>
          </a:p>
        </p:txBody>
      </p:sp>
    </p:spTree>
    <p:extLst>
      <p:ext uri="{BB962C8B-B14F-4D97-AF65-F5344CB8AC3E}">
        <p14:creationId xmlns:p14="http://schemas.microsoft.com/office/powerpoint/2010/main" val="3460681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https://www.hamamatsu.com/resources/pdf/ssd/e02_handbook_si_photodiode.pdf</a:t>
            </a:r>
          </a:p>
        </p:txBody>
      </p:sp>
      <p:sp>
        <p:nvSpPr>
          <p:cNvPr id="4" name="Slide Number Placeholder 3"/>
          <p:cNvSpPr>
            <a:spLocks noGrp="1"/>
          </p:cNvSpPr>
          <p:nvPr>
            <p:ph type="sldNum" sz="quarter" idx="5"/>
          </p:nvPr>
        </p:nvSpPr>
        <p:spPr/>
        <p:txBody>
          <a:bodyPr/>
          <a:lstStyle/>
          <a:p>
            <a:fld id="{817C7721-B3EF-4204-A06C-703815509580}" type="slidenum">
              <a:rPr lang="en-US" smtClean="0"/>
              <a:pPr/>
              <a:t>36</a:t>
            </a:fld>
            <a:endParaRPr lang="en-US"/>
          </a:p>
        </p:txBody>
      </p:sp>
    </p:spTree>
    <p:extLst>
      <p:ext uri="{BB962C8B-B14F-4D97-AF65-F5344CB8AC3E}">
        <p14:creationId xmlns:p14="http://schemas.microsoft.com/office/powerpoint/2010/main" val="290373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38</a:t>
            </a:fld>
            <a:endParaRPr lang="en-US"/>
          </a:p>
        </p:txBody>
      </p:sp>
    </p:spTree>
    <p:extLst>
      <p:ext uri="{BB962C8B-B14F-4D97-AF65-F5344CB8AC3E}">
        <p14:creationId xmlns:p14="http://schemas.microsoft.com/office/powerpoint/2010/main" val="4190884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Assumptions: 1) the 0 bit is defined as no photon received and 1 bit is defined as non-zero photon received; 2) no other noise than photon shot noise is considered, i.e. there is no noise associated with the 0 bit; and 3) the 0 and 1 bits have equal probability to appear</a:t>
            </a:r>
          </a:p>
        </p:txBody>
      </p:sp>
      <p:sp>
        <p:nvSpPr>
          <p:cNvPr id="4" name="Slide Number Placeholder 3"/>
          <p:cNvSpPr>
            <a:spLocks noGrp="1"/>
          </p:cNvSpPr>
          <p:nvPr>
            <p:ph type="sldNum" sz="quarter" idx="5"/>
          </p:nvPr>
        </p:nvSpPr>
        <p:spPr/>
        <p:txBody>
          <a:bodyPr/>
          <a:lstStyle/>
          <a:p>
            <a:fld id="{817C7721-B3EF-4204-A06C-703815509580}" type="slidenum">
              <a:rPr lang="en-US" smtClean="0"/>
              <a:pPr/>
              <a:t>39</a:t>
            </a:fld>
            <a:endParaRPr lang="en-US"/>
          </a:p>
        </p:txBody>
      </p:sp>
    </p:spTree>
    <p:extLst>
      <p:ext uri="{BB962C8B-B14F-4D97-AF65-F5344CB8AC3E}">
        <p14:creationId xmlns:p14="http://schemas.microsoft.com/office/powerpoint/2010/main" val="255575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40</a:t>
            </a:fld>
            <a:endParaRPr lang="en-US"/>
          </a:p>
        </p:txBody>
      </p:sp>
    </p:spTree>
    <p:extLst>
      <p:ext uri="{BB962C8B-B14F-4D97-AF65-F5344CB8AC3E}">
        <p14:creationId xmlns:p14="http://schemas.microsoft.com/office/powerpoint/2010/main" val="815084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41</a:t>
            </a:fld>
            <a:endParaRPr lang="en-US"/>
          </a:p>
        </p:txBody>
      </p:sp>
    </p:spTree>
    <p:extLst>
      <p:ext uri="{BB962C8B-B14F-4D97-AF65-F5344CB8AC3E}">
        <p14:creationId xmlns:p14="http://schemas.microsoft.com/office/powerpoint/2010/main" val="423435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14</a:t>
            </a:fld>
            <a:endParaRPr lang="en-US"/>
          </a:p>
        </p:txBody>
      </p:sp>
    </p:spTree>
    <p:extLst>
      <p:ext uri="{BB962C8B-B14F-4D97-AF65-F5344CB8AC3E}">
        <p14:creationId xmlns:p14="http://schemas.microsoft.com/office/powerpoint/2010/main" val="321909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145354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carrier collection efficiency can be estimated by considering the carrier transit time and the carrier lifetime. It should be close to unity in a well-designed photodiode.</a:t>
            </a:r>
          </a:p>
        </p:txBody>
      </p:sp>
      <p:sp>
        <p:nvSpPr>
          <p:cNvPr id="4" name="Slide Number Placeholder 3"/>
          <p:cNvSpPr>
            <a:spLocks noGrp="1"/>
          </p:cNvSpPr>
          <p:nvPr>
            <p:ph type="sldNum" sz="quarter" idx="5"/>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232583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Shockley-</a:t>
            </a:r>
            <a:r>
              <a:rPr lang="en-US" dirty="0" err="1"/>
              <a:t>Ramo</a:t>
            </a:r>
            <a:r>
              <a:rPr lang="en-US" dirty="0"/>
              <a:t> theorem refers to current signals induced on grounded conductors due to moving charges in the space between the conductors. The negative sign is there because it is referring to current generated in the external circuit.</a:t>
            </a:r>
          </a:p>
        </p:txBody>
      </p:sp>
      <p:sp>
        <p:nvSpPr>
          <p:cNvPr id="4" name="Slide Number Placeholder 3"/>
          <p:cNvSpPr>
            <a:spLocks noGrp="1"/>
          </p:cNvSpPr>
          <p:nvPr>
            <p:ph type="sldNum" sz="quarter" idx="5"/>
          </p:nvPr>
        </p:nvSpPr>
        <p:spPr/>
        <p:txBody>
          <a:bodyPr/>
          <a:lstStyle/>
          <a:p>
            <a:fld id="{817C7721-B3EF-4204-A06C-703815509580}" type="slidenum">
              <a:rPr lang="en-US" smtClean="0"/>
              <a:pPr/>
              <a:t>20</a:t>
            </a:fld>
            <a:endParaRPr lang="en-US"/>
          </a:p>
        </p:txBody>
      </p:sp>
    </p:spTree>
    <p:extLst>
      <p:ext uri="{BB962C8B-B14F-4D97-AF65-F5344CB8AC3E}">
        <p14:creationId xmlns:p14="http://schemas.microsoft.com/office/powerpoint/2010/main" val="38541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21</a:t>
            </a:fld>
            <a:endParaRPr lang="en-US"/>
          </a:p>
        </p:txBody>
      </p:sp>
    </p:spTree>
    <p:extLst>
      <p:ext uri="{BB962C8B-B14F-4D97-AF65-F5344CB8AC3E}">
        <p14:creationId xmlns:p14="http://schemas.microsoft.com/office/powerpoint/2010/main" val="188353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applied electric field increases beyond a certain value, the carrier velocity no longer increases because the carriers lose energy through increased levels of interaction with the lattice, by emitting phonons and even photons as soon as the carrier energy is large enough to do so.</a:t>
            </a:r>
          </a:p>
        </p:txBody>
      </p:sp>
      <p:sp>
        <p:nvSpPr>
          <p:cNvPr id="4" name="Slide Number Placeholder 3"/>
          <p:cNvSpPr>
            <a:spLocks noGrp="1"/>
          </p:cNvSpPr>
          <p:nvPr>
            <p:ph type="sldNum" sz="quarter" idx="5"/>
          </p:nvPr>
        </p:nvSpPr>
        <p:spPr/>
        <p:txBody>
          <a:bodyPr/>
          <a:lstStyle/>
          <a:p>
            <a:fld id="{817C7721-B3EF-4204-A06C-703815509580}" type="slidenum">
              <a:rPr lang="en-US" smtClean="0"/>
              <a:pPr/>
              <a:t>22</a:t>
            </a:fld>
            <a:endParaRPr lang="en-US"/>
          </a:p>
        </p:txBody>
      </p:sp>
    </p:spTree>
    <p:extLst>
      <p:ext uri="{BB962C8B-B14F-4D97-AF65-F5344CB8AC3E}">
        <p14:creationId xmlns:p14="http://schemas.microsoft.com/office/powerpoint/2010/main" val="270974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charset="0"/>
              </a:rPr>
              <a:t>Ionization ratio: </a:t>
            </a:r>
            <a:r>
              <a:rPr lang="en-US" dirty="0"/>
              <a:t>ratio of multiplication rates of two types of carriers</a:t>
            </a:r>
          </a:p>
        </p:txBody>
      </p:sp>
      <p:sp>
        <p:nvSpPr>
          <p:cNvPr id="4" name="Slide Number Placeholder 3"/>
          <p:cNvSpPr>
            <a:spLocks noGrp="1"/>
          </p:cNvSpPr>
          <p:nvPr>
            <p:ph type="sldNum" sz="quarter" idx="5"/>
          </p:nvPr>
        </p:nvSpPr>
        <p:spPr/>
        <p:txBody>
          <a:bodyPr/>
          <a:lstStyle/>
          <a:p>
            <a:fld id="{817C7721-B3EF-4204-A06C-703815509580}" type="slidenum">
              <a:rPr lang="en-US" smtClean="0"/>
              <a:pPr/>
              <a:t>28</a:t>
            </a:fld>
            <a:endParaRPr lang="en-US"/>
          </a:p>
        </p:txBody>
      </p:sp>
    </p:spTree>
    <p:extLst>
      <p:ext uri="{BB962C8B-B14F-4D97-AF65-F5344CB8AC3E}">
        <p14:creationId xmlns:p14="http://schemas.microsoft.com/office/powerpoint/2010/main" val="221015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29</a:t>
            </a:fld>
            <a:endParaRPr lang="en-US"/>
          </a:p>
        </p:txBody>
      </p:sp>
    </p:spTree>
    <p:extLst>
      <p:ext uri="{BB962C8B-B14F-4D97-AF65-F5344CB8AC3E}">
        <p14:creationId xmlns:p14="http://schemas.microsoft.com/office/powerpoint/2010/main" val="3064517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1D8BD707-D9CF-40AE-B4C6-C98DA3205C09}" type="datetimeFigureOut">
              <a:rPr lang="en-US" smtClean="0"/>
              <a:pPr/>
              <a:t>11/21/2023</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tx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11/21/2023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1"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600200"/>
            <a:ext cx="8229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1D8BD707-D9CF-40AE-B4C6-C98DA3205C09}" type="datetimeFigureOut">
              <a:rPr lang="en-US" smtClean="0"/>
              <a:pPr/>
              <a:t>11/21/2023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ujuejun@m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thorlabs.com/newgrouppage9.cfm?objectgroup_id=9817" TargetMode="External"/><Relationship Id="rId5" Type="http://schemas.openxmlformats.org/officeDocument/2006/relationships/image" Target="../media/image23.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12.jpeg"/><Relationship Id="rId7" Type="http://schemas.openxmlformats.org/officeDocument/2006/relationships/oleObject" Target="../embeddings/oleObject14.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hyperlink" Target="https://iopscience.iop.org/book/978-0-7503-1644-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doi.org/10.1117/3.952851.ch3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hyperlink" Target="https://www.intechopen.com/books/optoelectronics-advanced-materials-and-devices/advances-in-infrared-detector-array-technology"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5.bin"/><Relationship Id="rId7" Type="http://schemas.openxmlformats.org/officeDocument/2006/relationships/oleObject" Target="../embeddings/oleObject16.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lectronics-notes.com/articles/electronic_components/diode/photodiode-detector-theory-operation.php"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43.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7.wmf"/></Relationships>
</file>

<file path=ppt/slides/_rels/slide2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8.png"/><Relationship Id="rId7" Type="http://schemas.openxmlformats.org/officeDocument/2006/relationships/oleObject" Target="../embeddings/oleObject21.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oleObject" Target="../embeddings/oleObject20.bin"/><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6.wmf"/><Relationship Id="rId3" Type="http://schemas.openxmlformats.org/officeDocument/2006/relationships/image" Target="../media/image52.wmf"/><Relationship Id="rId7" Type="http://schemas.openxmlformats.org/officeDocument/2006/relationships/oleObject" Target="../embeddings/oleObject23.bin"/><Relationship Id="rId12" Type="http://schemas.openxmlformats.org/officeDocument/2006/relationships/oleObject" Target="../embeddings/oleObject25.bin"/><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hyperlink" Target="https://www.thorlabs.com/newgrouppage9.cfm?objectgroup_id=9020" TargetMode="External"/><Relationship Id="rId11" Type="http://schemas.openxmlformats.org/officeDocument/2006/relationships/hyperlink" Target="https://ecee.colorado.edu/~bart/book/pncap.htm" TargetMode="External"/><Relationship Id="rId5" Type="http://schemas.openxmlformats.org/officeDocument/2006/relationships/hyperlink" Target="https://www.thorlabs.com/tutorials.cfm?tabID=787382FF-26EB-4A7E-B021-BF65C5BF164B" TargetMode="External"/><Relationship Id="rId10" Type="http://schemas.openxmlformats.org/officeDocument/2006/relationships/image" Target="../media/image55.wmf"/><Relationship Id="rId4" Type="http://schemas.openxmlformats.org/officeDocument/2006/relationships/image" Target="../media/image53.jpeg"/><Relationship Id="rId9" Type="http://schemas.openxmlformats.org/officeDocument/2006/relationships/oleObject" Target="../embeddings/oleObject24.bin"/><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62.wmf"/><Relationship Id="rId2"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59.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29.bin"/><Relationship Id="rId14" Type="http://schemas.openxmlformats.org/officeDocument/2006/relationships/image" Target="../media/image63.wmf"/></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photonics.intec.ugent.be/download/phd_169.pdf"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photonics.intec.ugent.be/download/phd_169.pdf" TargetMode="Externa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photonics.intec.ugent.be/download/phd_169.pdf" TargetMode="Externa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photonics.intec.ugent.be/download/phd_169.pdf" TargetMode="Externa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76.wmf"/><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9.wmf"/><Relationship Id="rId5" Type="http://schemas.openxmlformats.org/officeDocument/2006/relationships/oleObject" Target="../embeddings/oleObject35.bin"/><Relationship Id="rId4" Type="http://schemas.openxmlformats.org/officeDocument/2006/relationships/hyperlink" Target="https://www.ophiropt.com/laser--measurement/knowledge-center/article/10378"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1.wmf"/><Relationship Id="rId5" Type="http://schemas.openxmlformats.org/officeDocument/2006/relationships/oleObject" Target="../embeddings/oleObject37.bin"/><Relationship Id="rId4" Type="http://schemas.openxmlformats.org/officeDocument/2006/relationships/image" Target="../media/image80.wmf"/><Relationship Id="rId9" Type="http://schemas.openxmlformats.org/officeDocument/2006/relationships/hyperlink" Target="https://www.rp-photonics.com/spotlight_2009_12_13.html#:~:text=The%20voltage%20source%20provides%20some,can%20then%20be%20processed%20further."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hyperlink" Target="https://www.thorlabs.com/images/TabImages/Noise_Equivalent_Power_White_Paper.pdf" TargetMode="External"/><Relationship Id="rId1" Type="http://schemas.openxmlformats.org/officeDocument/2006/relationships/slideLayout" Target="../slideLayouts/slideLayout2.xml"/><Relationship Id="rId6" Type="http://schemas.openxmlformats.org/officeDocument/2006/relationships/image" Target="../media/image84.wmf"/><Relationship Id="rId5" Type="http://schemas.openxmlformats.org/officeDocument/2006/relationships/oleObject" Target="../embeddings/oleObject40.bin"/><Relationship Id="rId4" Type="http://schemas.openxmlformats.org/officeDocument/2006/relationships/image" Target="../media/image83.wmf"/></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hamamatsu.com/resources/pdf/ssd/infrared_kird9001e.pdf"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7.png"/><Relationship Id="rId7" Type="http://schemas.openxmlformats.org/officeDocument/2006/relationships/image" Target="../media/image89.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88.wmf"/><Relationship Id="rId10" Type="http://schemas.openxmlformats.org/officeDocument/2006/relationships/image" Target="../media/image91.wmf"/><Relationship Id="rId4" Type="http://schemas.openxmlformats.org/officeDocument/2006/relationships/oleObject" Target="../embeddings/oleObject42.bin"/><Relationship Id="rId9" Type="http://schemas.openxmlformats.org/officeDocument/2006/relationships/oleObject" Target="../embeddings/oleObject44.bin"/></Relationships>
</file>

<file path=ppt/slides/_rels/slide4.xml.rels><?xml version="1.0" encoding="UTF-8" standalone="yes"?>
<Relationships xmlns="http://schemas.openxmlformats.org/package/2006/relationships"><Relationship Id="rId2" Type="http://schemas.openxmlformats.org/officeDocument/2006/relationships/hyperlink" Target="https://www.rp-photonics.com/thermal_detector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46.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47.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opscience.iop.org/book/978-0-7503-1644-6" TargetMode="External"/><Relationship Id="rId7" Type="http://schemas.openxmlformats.org/officeDocument/2006/relationships/image" Target="../media/image14.wm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hyperlink" Target="https://iopscience.iop.org/book/978-0-7503-1644-6" TargetMode="External"/><Relationship Id="rId7" Type="http://schemas.openxmlformats.org/officeDocument/2006/relationships/image" Target="../media/image16.wm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hyperlink" Target="https://iopscience.iop.org/book/978-0-7503-1644-6" TargetMode="External"/><Relationship Id="rId7" Type="http://schemas.openxmlformats.org/officeDocument/2006/relationships/image" Target="../media/image18.wm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E43A709-AFC9-4045-BCF4-214FBF32E9FC}"/>
              </a:ext>
            </a:extLst>
          </p:cNvPr>
          <p:cNvSpPr>
            <a:spLocks noGrp="1"/>
          </p:cNvSpPr>
          <p:nvPr>
            <p:ph type="ctrTitle"/>
          </p:nvPr>
        </p:nvSpPr>
        <p:spPr>
          <a:xfrm>
            <a:off x="3124200" y="1828800"/>
            <a:ext cx="5791200" cy="2209800"/>
          </a:xfrm>
        </p:spPr>
        <p:txBody>
          <a:bodyPr/>
          <a:lstStyle/>
          <a:p>
            <a:pPr>
              <a:spcAft>
                <a:spcPts val="0"/>
              </a:spcAft>
            </a:pPr>
            <a:r>
              <a:rPr lang="en-US" sz="2600" dirty="0"/>
              <a:t>MIT 3.156/3.46</a:t>
            </a:r>
            <a:br>
              <a:rPr lang="en-US" sz="2600" dirty="0"/>
            </a:br>
            <a:r>
              <a:rPr lang="en-US" sz="2600" dirty="0"/>
              <a:t>Photonic Materials and Devices</a:t>
            </a:r>
            <a:br>
              <a:rPr lang="en-US" sz="2600" dirty="0"/>
            </a:br>
            <a:br>
              <a:rPr lang="en-US" sz="2600" dirty="0"/>
            </a:br>
            <a:r>
              <a:rPr lang="en-US" sz="2500" dirty="0"/>
              <a:t>12: Photodetectors</a:t>
            </a:r>
          </a:p>
        </p:txBody>
      </p:sp>
      <p:sp>
        <p:nvSpPr>
          <p:cNvPr id="7" name="Subtitle 2">
            <a:extLst>
              <a:ext uri="{FF2B5EF4-FFF2-40B4-BE49-F238E27FC236}">
                <a16:creationId xmlns:a16="http://schemas.microsoft.com/office/drawing/2014/main" id="{0E752CCE-F73E-4555-97C6-C14D479BE500}"/>
              </a:ext>
            </a:extLst>
          </p:cNvPr>
          <p:cNvSpPr>
            <a:spLocks noGrp="1"/>
          </p:cNvSpPr>
          <p:nvPr>
            <p:ph type="subTitle" idx="1"/>
          </p:nvPr>
        </p:nvSpPr>
        <p:spPr>
          <a:xfrm>
            <a:off x="3124200" y="4267200"/>
            <a:ext cx="5867400" cy="1752600"/>
          </a:xfrm>
        </p:spPr>
        <p:txBody>
          <a:bodyPr/>
          <a:lstStyle/>
          <a:p>
            <a:endParaRPr lang="en-US" sz="2400" dirty="0"/>
          </a:p>
          <a:p>
            <a:r>
              <a:rPr lang="en-US" sz="2400" dirty="0"/>
              <a:t>Juejun (JJ) Hu</a:t>
            </a:r>
          </a:p>
          <a:p>
            <a:r>
              <a:rPr lang="en-US" sz="2400" dirty="0">
                <a:hlinkClick r:id="rId2"/>
              </a:rPr>
              <a:t>hujuejun@mit.edu</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Responsivity, speed, and linear dynamic range</a:t>
            </a:r>
            <a:endParaRPr lang="en-US" dirty="0"/>
          </a:p>
        </p:txBody>
      </p:sp>
      <p:sp>
        <p:nvSpPr>
          <p:cNvPr id="38" name="Rectangle: Rounded Corners 37">
            <a:extLst>
              <a:ext uri="{FF2B5EF4-FFF2-40B4-BE49-F238E27FC236}">
                <a16:creationId xmlns:a16="http://schemas.microsoft.com/office/drawing/2014/main" id="{62AD40C8-F1D5-45AB-870E-85C42647B6D4}"/>
              </a:ext>
            </a:extLst>
          </p:cNvPr>
          <p:cNvSpPr/>
          <p:nvPr/>
        </p:nvSpPr>
        <p:spPr bwMode="auto">
          <a:xfrm>
            <a:off x="876300" y="3904101"/>
            <a:ext cx="7391400" cy="2394187"/>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Response time of photoconductors is primarily dictated by lifetime of photo-generated carriers</a:t>
            </a:r>
          </a:p>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Inherent trade-off between responsivity and speed</a:t>
            </a:r>
          </a:p>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Linear dynamic range is bound by the detector saturation limit and noise floor</a:t>
            </a:r>
          </a:p>
        </p:txBody>
      </p:sp>
      <p:graphicFrame>
        <p:nvGraphicFramePr>
          <p:cNvPr id="14" name="Object 13">
            <a:extLst>
              <a:ext uri="{FF2B5EF4-FFF2-40B4-BE49-F238E27FC236}">
                <a16:creationId xmlns:a16="http://schemas.microsoft.com/office/drawing/2014/main" id="{69E9A4CF-A815-4F38-8962-B727F69B7364}"/>
              </a:ext>
            </a:extLst>
          </p:cNvPr>
          <p:cNvGraphicFramePr>
            <a:graphicFrameLocks noChangeAspect="1"/>
          </p:cNvGraphicFramePr>
          <p:nvPr>
            <p:extLst>
              <p:ext uri="{D42A27DB-BD31-4B8C-83A1-F6EECF244321}">
                <p14:modId xmlns:p14="http://schemas.microsoft.com/office/powerpoint/2010/main" val="657220196"/>
              </p:ext>
            </p:extLst>
          </p:nvPr>
        </p:nvGraphicFramePr>
        <p:xfrm>
          <a:off x="1186766" y="2165350"/>
          <a:ext cx="6464300" cy="838200"/>
        </p:xfrm>
        <a:graphic>
          <a:graphicData uri="http://schemas.openxmlformats.org/presentationml/2006/ole">
            <mc:AlternateContent xmlns:mc="http://schemas.openxmlformats.org/markup-compatibility/2006">
              <mc:Choice xmlns:v="urn:schemas-microsoft-com:vml" Requires="v">
                <p:oleObj name="Equation" r:id="rId2" imgW="3035160" imgH="393480" progId="Equation.DSMT4">
                  <p:embed/>
                </p:oleObj>
              </mc:Choice>
              <mc:Fallback>
                <p:oleObj name="Equation" r:id="rId2" imgW="3035160" imgH="393480" progId="Equation.DSMT4">
                  <p:embed/>
                  <p:pic>
                    <p:nvPicPr>
                      <p:cNvPr id="14" name="Object 13">
                        <a:extLst>
                          <a:ext uri="{FF2B5EF4-FFF2-40B4-BE49-F238E27FC236}">
                            <a16:creationId xmlns:a16="http://schemas.microsoft.com/office/drawing/2014/main" id="{69E9A4CF-A815-4F38-8962-B727F69B7364}"/>
                          </a:ext>
                        </a:extLst>
                      </p:cNvPr>
                      <p:cNvPicPr/>
                      <p:nvPr/>
                    </p:nvPicPr>
                    <p:blipFill>
                      <a:blip r:embed="rId3"/>
                      <a:stretch>
                        <a:fillRect/>
                      </a:stretch>
                    </p:blipFill>
                    <p:spPr>
                      <a:xfrm>
                        <a:off x="1186766" y="2165350"/>
                        <a:ext cx="6464300" cy="838200"/>
                      </a:xfrm>
                      <a:prstGeom prst="rect">
                        <a:avLst/>
                      </a:prstGeom>
                    </p:spPr>
                  </p:pic>
                </p:oleObj>
              </mc:Fallback>
            </mc:AlternateContent>
          </a:graphicData>
        </a:graphic>
      </p:graphicFrame>
      <p:cxnSp>
        <p:nvCxnSpPr>
          <p:cNvPr id="15" name="Straight Arrow Connector 14">
            <a:extLst>
              <a:ext uri="{FF2B5EF4-FFF2-40B4-BE49-F238E27FC236}">
                <a16:creationId xmlns:a16="http://schemas.microsoft.com/office/drawing/2014/main" id="{6BD513DE-CF84-4A5E-8E7C-00BC390CBB99}"/>
              </a:ext>
            </a:extLst>
          </p:cNvPr>
          <p:cNvCxnSpPr>
            <a:cxnSpLocks/>
          </p:cNvCxnSpPr>
          <p:nvPr/>
        </p:nvCxnSpPr>
        <p:spPr bwMode="auto">
          <a:xfrm flipV="1">
            <a:off x="2794867" y="2827347"/>
            <a:ext cx="152400" cy="381000"/>
          </a:xfrm>
          <a:prstGeom prst="straightConnector1">
            <a:avLst/>
          </a:prstGeom>
          <a:solidFill>
            <a:schemeClr val="accent1"/>
          </a:solidFill>
          <a:ln w="12700" cap="flat" cmpd="sng" algn="ctr">
            <a:solidFill>
              <a:srgbClr val="FF00FF"/>
            </a:solidFill>
            <a:prstDash val="solid"/>
            <a:round/>
            <a:headEnd type="none" w="med" len="med"/>
            <a:tailEnd type="triangle"/>
          </a:ln>
          <a:effectLst/>
        </p:spPr>
      </p:cxnSp>
      <p:sp>
        <p:nvSpPr>
          <p:cNvPr id="16" name="TextBox 15">
            <a:extLst>
              <a:ext uri="{FF2B5EF4-FFF2-40B4-BE49-F238E27FC236}">
                <a16:creationId xmlns:a16="http://schemas.microsoft.com/office/drawing/2014/main" id="{166100CA-ADF0-43F0-9A30-78270DC88F10}"/>
              </a:ext>
            </a:extLst>
          </p:cNvPr>
          <p:cNvSpPr txBox="1"/>
          <p:nvPr/>
        </p:nvSpPr>
        <p:spPr>
          <a:xfrm>
            <a:off x="1972669" y="3208347"/>
            <a:ext cx="1040926" cy="400110"/>
          </a:xfrm>
          <a:prstGeom prst="rect">
            <a:avLst/>
          </a:prstGeom>
          <a:noFill/>
        </p:spPr>
        <p:txBody>
          <a:bodyPr wrap="none" rtlCol="0">
            <a:spAutoFit/>
          </a:bodyPr>
          <a:lstStyle/>
          <a:p>
            <a:pPr algn="ctr"/>
            <a:r>
              <a:rPr lang="en-US" sz="2000" dirty="0">
                <a:solidFill>
                  <a:srgbClr val="FF00FF"/>
                </a:solidFill>
              </a:rPr>
              <a:t>Voltage</a:t>
            </a:r>
          </a:p>
        </p:txBody>
      </p:sp>
      <p:sp>
        <p:nvSpPr>
          <p:cNvPr id="17" name="TextBox 16">
            <a:extLst>
              <a:ext uri="{FF2B5EF4-FFF2-40B4-BE49-F238E27FC236}">
                <a16:creationId xmlns:a16="http://schemas.microsoft.com/office/drawing/2014/main" id="{3DC62C60-4E25-4423-B3C9-5570523EB064}"/>
              </a:ext>
            </a:extLst>
          </p:cNvPr>
          <p:cNvSpPr txBox="1"/>
          <p:nvPr/>
        </p:nvSpPr>
        <p:spPr>
          <a:xfrm>
            <a:off x="1694074" y="1513581"/>
            <a:ext cx="2735044" cy="400110"/>
          </a:xfrm>
          <a:prstGeom prst="rect">
            <a:avLst/>
          </a:prstGeom>
          <a:noFill/>
        </p:spPr>
        <p:txBody>
          <a:bodyPr wrap="none" rtlCol="0">
            <a:spAutoFit/>
          </a:bodyPr>
          <a:lstStyle/>
          <a:p>
            <a:pPr algn="ctr"/>
            <a:r>
              <a:rPr lang="en-US" sz="2000" dirty="0">
                <a:solidFill>
                  <a:srgbClr val="0000FF"/>
                </a:solidFill>
              </a:rPr>
              <a:t>Geometric dimensions</a:t>
            </a:r>
          </a:p>
        </p:txBody>
      </p:sp>
      <p:cxnSp>
        <p:nvCxnSpPr>
          <p:cNvPr id="18" name="Straight Arrow Connector 17">
            <a:extLst>
              <a:ext uri="{FF2B5EF4-FFF2-40B4-BE49-F238E27FC236}">
                <a16:creationId xmlns:a16="http://schemas.microsoft.com/office/drawing/2014/main" id="{DB662612-64DA-449A-9581-A158DA83E22B}"/>
              </a:ext>
            </a:extLst>
          </p:cNvPr>
          <p:cNvCxnSpPr>
            <a:cxnSpLocks/>
          </p:cNvCxnSpPr>
          <p:nvPr/>
        </p:nvCxnSpPr>
        <p:spPr bwMode="auto">
          <a:xfrm>
            <a:off x="3426264" y="1913691"/>
            <a:ext cx="0" cy="252800"/>
          </a:xfrm>
          <a:prstGeom prst="straightConnector1">
            <a:avLst/>
          </a:prstGeom>
          <a:solidFill>
            <a:schemeClr val="accent1"/>
          </a:solidFill>
          <a:ln w="12700"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CFD41F16-5F84-434D-AAC8-3140DEFE0E9D}"/>
              </a:ext>
            </a:extLst>
          </p:cNvPr>
          <p:cNvCxnSpPr>
            <a:cxnSpLocks/>
          </p:cNvCxnSpPr>
          <p:nvPr/>
        </p:nvCxnSpPr>
        <p:spPr bwMode="auto">
          <a:xfrm flipV="1">
            <a:off x="4795375" y="2827347"/>
            <a:ext cx="0" cy="38100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
        <p:nvSpPr>
          <p:cNvPr id="20" name="TextBox 19">
            <a:extLst>
              <a:ext uri="{FF2B5EF4-FFF2-40B4-BE49-F238E27FC236}">
                <a16:creationId xmlns:a16="http://schemas.microsoft.com/office/drawing/2014/main" id="{A1744A5A-B41D-4216-BC41-D343EF214E8B}"/>
              </a:ext>
            </a:extLst>
          </p:cNvPr>
          <p:cNvSpPr txBox="1"/>
          <p:nvPr/>
        </p:nvSpPr>
        <p:spPr>
          <a:xfrm>
            <a:off x="3669906" y="3208347"/>
            <a:ext cx="2250937" cy="400110"/>
          </a:xfrm>
          <a:prstGeom prst="rect">
            <a:avLst/>
          </a:prstGeom>
          <a:noFill/>
        </p:spPr>
        <p:txBody>
          <a:bodyPr wrap="none" rtlCol="0">
            <a:spAutoFit/>
          </a:bodyPr>
          <a:lstStyle/>
          <a:p>
            <a:pPr algn="ctr"/>
            <a:r>
              <a:rPr lang="en-US" sz="2000" dirty="0">
                <a:solidFill>
                  <a:srgbClr val="FF0000"/>
                </a:solidFill>
              </a:rPr>
              <a:t>Optical absorption</a:t>
            </a:r>
          </a:p>
        </p:txBody>
      </p:sp>
      <p:cxnSp>
        <p:nvCxnSpPr>
          <p:cNvPr id="21" name="Straight Arrow Connector 20">
            <a:extLst>
              <a:ext uri="{FF2B5EF4-FFF2-40B4-BE49-F238E27FC236}">
                <a16:creationId xmlns:a16="http://schemas.microsoft.com/office/drawing/2014/main" id="{141E6B8E-ABB8-4B8B-852B-A73BB14DD519}"/>
              </a:ext>
            </a:extLst>
          </p:cNvPr>
          <p:cNvCxnSpPr>
            <a:cxnSpLocks/>
          </p:cNvCxnSpPr>
          <p:nvPr/>
        </p:nvCxnSpPr>
        <p:spPr bwMode="auto">
          <a:xfrm>
            <a:off x="6791348" y="1959739"/>
            <a:ext cx="0" cy="393192"/>
          </a:xfrm>
          <a:prstGeom prst="straightConnector1">
            <a:avLst/>
          </a:prstGeom>
          <a:solidFill>
            <a:schemeClr val="accent1"/>
          </a:solidFill>
          <a:ln w="12700" cap="flat" cmpd="sng" algn="ctr">
            <a:solidFill>
              <a:srgbClr val="006600"/>
            </a:solidFill>
            <a:prstDash val="solid"/>
            <a:round/>
            <a:headEnd type="none" w="med" len="med"/>
            <a:tailEnd type="triangle"/>
          </a:ln>
          <a:effectLst/>
        </p:spPr>
      </p:cxnSp>
      <p:sp>
        <p:nvSpPr>
          <p:cNvPr id="22" name="TextBox 21">
            <a:extLst>
              <a:ext uri="{FF2B5EF4-FFF2-40B4-BE49-F238E27FC236}">
                <a16:creationId xmlns:a16="http://schemas.microsoft.com/office/drawing/2014/main" id="{C3EF193D-74A8-44D1-A984-BCFA5844C011}"/>
              </a:ext>
            </a:extLst>
          </p:cNvPr>
          <p:cNvSpPr txBox="1"/>
          <p:nvPr/>
        </p:nvSpPr>
        <p:spPr>
          <a:xfrm>
            <a:off x="4810148" y="1513581"/>
            <a:ext cx="3105338" cy="400110"/>
          </a:xfrm>
          <a:prstGeom prst="rect">
            <a:avLst/>
          </a:prstGeom>
          <a:noFill/>
        </p:spPr>
        <p:txBody>
          <a:bodyPr wrap="none" rtlCol="0">
            <a:spAutoFit/>
          </a:bodyPr>
          <a:lstStyle/>
          <a:p>
            <a:pPr algn="ctr"/>
            <a:r>
              <a:rPr lang="en-US" sz="2000" dirty="0">
                <a:solidFill>
                  <a:srgbClr val="006600"/>
                </a:solidFill>
              </a:rPr>
              <a:t>Semiconductor properties</a:t>
            </a:r>
          </a:p>
        </p:txBody>
      </p:sp>
      <p:sp>
        <p:nvSpPr>
          <p:cNvPr id="23" name="TextBox 22">
            <a:extLst>
              <a:ext uri="{FF2B5EF4-FFF2-40B4-BE49-F238E27FC236}">
                <a16:creationId xmlns:a16="http://schemas.microsoft.com/office/drawing/2014/main" id="{A4FE048C-1939-4FF3-966F-B2E669F24F1F}"/>
              </a:ext>
            </a:extLst>
          </p:cNvPr>
          <p:cNvSpPr txBox="1"/>
          <p:nvPr/>
        </p:nvSpPr>
        <p:spPr>
          <a:xfrm>
            <a:off x="6606950" y="3202834"/>
            <a:ext cx="1252522" cy="400110"/>
          </a:xfrm>
          <a:prstGeom prst="rect">
            <a:avLst/>
          </a:prstGeom>
          <a:noFill/>
        </p:spPr>
        <p:txBody>
          <a:bodyPr wrap="none" rtlCol="0">
            <a:spAutoFit/>
          </a:bodyPr>
          <a:lstStyle/>
          <a:p>
            <a:r>
              <a:rPr lang="en-US" sz="2000" dirty="0"/>
              <a:t>Unit: A/W</a:t>
            </a:r>
          </a:p>
        </p:txBody>
      </p:sp>
    </p:spTree>
    <p:extLst>
      <p:ext uri="{BB962C8B-B14F-4D97-AF65-F5344CB8AC3E}">
        <p14:creationId xmlns:p14="http://schemas.microsoft.com/office/powerpoint/2010/main" val="169384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Responsivity, speed, and linear dynamic range</a:t>
            </a:r>
            <a:endParaRPr lang="en-US" dirty="0"/>
          </a:p>
        </p:txBody>
      </p:sp>
      <p:pic>
        <p:nvPicPr>
          <p:cNvPr id="4" name="Picture 3">
            <a:extLst>
              <a:ext uri="{FF2B5EF4-FFF2-40B4-BE49-F238E27FC236}">
                <a16:creationId xmlns:a16="http://schemas.microsoft.com/office/drawing/2014/main" id="{9EC61FE5-4185-4A71-AAD0-68C52B8602AE}"/>
              </a:ext>
            </a:extLst>
          </p:cNvPr>
          <p:cNvPicPr>
            <a:picLocks noChangeAspect="1"/>
          </p:cNvPicPr>
          <p:nvPr/>
        </p:nvPicPr>
        <p:blipFill>
          <a:blip r:embed="rId2"/>
          <a:stretch>
            <a:fillRect/>
          </a:stretch>
        </p:blipFill>
        <p:spPr>
          <a:xfrm>
            <a:off x="533400" y="1649496"/>
            <a:ext cx="5029200" cy="1645662"/>
          </a:xfrm>
          <a:prstGeom prst="rect">
            <a:avLst/>
          </a:prstGeom>
        </p:spPr>
      </p:pic>
      <p:sp>
        <p:nvSpPr>
          <p:cNvPr id="15" name="Rectangle: Rounded Corners 14">
            <a:extLst>
              <a:ext uri="{FF2B5EF4-FFF2-40B4-BE49-F238E27FC236}">
                <a16:creationId xmlns:a16="http://schemas.microsoft.com/office/drawing/2014/main" id="{330D9783-43C1-4348-83F3-F8CC7067E881}"/>
              </a:ext>
            </a:extLst>
          </p:cNvPr>
          <p:cNvSpPr/>
          <p:nvPr/>
        </p:nvSpPr>
        <p:spPr bwMode="auto">
          <a:xfrm>
            <a:off x="5867400" y="1748971"/>
            <a:ext cx="2569968" cy="1446712"/>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dirty="0">
                <a:solidFill>
                  <a:schemeClr val="tx1"/>
                </a:solidFill>
                <a:latin typeface="Arial" charset="0"/>
              </a:rPr>
              <a:t>High-speed photo-conductors based on semiconductors with short lifetime</a:t>
            </a:r>
          </a:p>
        </p:txBody>
      </p:sp>
      <p:pic>
        <p:nvPicPr>
          <p:cNvPr id="11266" name="Picture 2" descr="https://www.osapublishing.org/getImage.cfm?img=dTcqLmZ1bGwsb3B0aWNhLTUtMS00NC1nMDA1&amp;article=optica-5-1-44-g005">
            <a:extLst>
              <a:ext uri="{FF2B5EF4-FFF2-40B4-BE49-F238E27FC236}">
                <a16:creationId xmlns:a16="http://schemas.microsoft.com/office/drawing/2014/main" id="{E214C561-52E8-4AE7-9997-941598A7D7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221"/>
          <a:stretch/>
        </p:blipFill>
        <p:spPr bwMode="auto">
          <a:xfrm>
            <a:off x="526821" y="3662318"/>
            <a:ext cx="5889551" cy="23123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2386893-7230-4781-967C-644BBD8C5B3D}"/>
              </a:ext>
            </a:extLst>
          </p:cNvPr>
          <p:cNvSpPr/>
          <p:nvPr/>
        </p:nvSpPr>
        <p:spPr bwMode="auto">
          <a:xfrm>
            <a:off x="527918" y="5715000"/>
            <a:ext cx="234082" cy="2597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7AC1D628-1674-4E7F-B3B7-C4B629058755}"/>
              </a:ext>
            </a:extLst>
          </p:cNvPr>
          <p:cNvSpPr/>
          <p:nvPr/>
        </p:nvSpPr>
        <p:spPr bwMode="auto">
          <a:xfrm>
            <a:off x="3581400" y="5661344"/>
            <a:ext cx="310282" cy="2597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4DE1FB09-D459-43D1-951E-E5D45E642E93}"/>
              </a:ext>
            </a:extLst>
          </p:cNvPr>
          <p:cNvSpPr/>
          <p:nvPr/>
        </p:nvSpPr>
        <p:spPr>
          <a:xfrm>
            <a:off x="2749732" y="6108902"/>
            <a:ext cx="1973617" cy="307777"/>
          </a:xfrm>
          <a:prstGeom prst="rect">
            <a:avLst/>
          </a:prstGeom>
        </p:spPr>
        <p:txBody>
          <a:bodyPr wrap="none">
            <a:spAutoFit/>
          </a:bodyPr>
          <a:lstStyle/>
          <a:p>
            <a:r>
              <a:rPr lang="en-US" sz="1400" i="1" dirty="0">
                <a:solidFill>
                  <a:srgbClr val="333333"/>
                </a:solidFill>
              </a:rPr>
              <a:t>Optica</a:t>
            </a:r>
            <a:r>
              <a:rPr lang="en-US" sz="1400" dirty="0">
                <a:solidFill>
                  <a:srgbClr val="333333"/>
                </a:solidFill>
              </a:rPr>
              <a:t> </a:t>
            </a:r>
            <a:r>
              <a:rPr lang="en-US" sz="1400" b="1" dirty="0">
                <a:solidFill>
                  <a:srgbClr val="333333"/>
                </a:solidFill>
              </a:rPr>
              <a:t>5</a:t>
            </a:r>
            <a:r>
              <a:rPr lang="en-US" sz="1400" dirty="0">
                <a:solidFill>
                  <a:srgbClr val="333333"/>
                </a:solidFill>
              </a:rPr>
              <a:t>, 44-51 (2018)</a:t>
            </a:r>
            <a:endParaRPr lang="en-US" sz="1400" dirty="0"/>
          </a:p>
        </p:txBody>
      </p:sp>
      <p:graphicFrame>
        <p:nvGraphicFramePr>
          <p:cNvPr id="20" name="Object 19">
            <a:extLst>
              <a:ext uri="{FF2B5EF4-FFF2-40B4-BE49-F238E27FC236}">
                <a16:creationId xmlns:a16="http://schemas.microsoft.com/office/drawing/2014/main" id="{7A8105DB-E723-4FDF-AB1D-FC1553BE2CCD}"/>
              </a:ext>
            </a:extLst>
          </p:cNvPr>
          <p:cNvGraphicFramePr>
            <a:graphicFrameLocks noChangeAspect="1"/>
          </p:cNvGraphicFramePr>
          <p:nvPr>
            <p:extLst>
              <p:ext uri="{D42A27DB-BD31-4B8C-83A1-F6EECF244321}">
                <p14:modId xmlns:p14="http://schemas.microsoft.com/office/powerpoint/2010/main" val="4123090920"/>
              </p:ext>
            </p:extLst>
          </p:nvPr>
        </p:nvGraphicFramePr>
        <p:xfrm>
          <a:off x="6858000" y="3587978"/>
          <a:ext cx="1435100" cy="1692275"/>
        </p:xfrm>
        <a:graphic>
          <a:graphicData uri="http://schemas.openxmlformats.org/presentationml/2006/ole">
            <mc:AlternateContent xmlns:mc="http://schemas.openxmlformats.org/markup-compatibility/2006">
              <mc:Choice xmlns:v="urn:schemas-microsoft-com:vml" Requires="v">
                <p:oleObj name="Equation" r:id="rId4" imgW="711000" imgH="838080" progId="Equation.DSMT4">
                  <p:embed/>
                </p:oleObj>
              </mc:Choice>
              <mc:Fallback>
                <p:oleObj name="Equation" r:id="rId4" imgW="711000" imgH="838080" progId="Equation.DSMT4">
                  <p:embed/>
                  <p:pic>
                    <p:nvPicPr>
                      <p:cNvPr id="20" name="Object 19">
                        <a:extLst>
                          <a:ext uri="{FF2B5EF4-FFF2-40B4-BE49-F238E27FC236}">
                            <a16:creationId xmlns:a16="http://schemas.microsoft.com/office/drawing/2014/main" id="{7A8105DB-E723-4FDF-AB1D-FC1553BE2CCD}"/>
                          </a:ext>
                        </a:extLst>
                      </p:cNvPr>
                      <p:cNvPicPr/>
                      <p:nvPr/>
                    </p:nvPicPr>
                    <p:blipFill>
                      <a:blip r:embed="rId5"/>
                      <a:stretch>
                        <a:fillRect/>
                      </a:stretch>
                    </p:blipFill>
                    <p:spPr>
                      <a:xfrm>
                        <a:off x="6858000" y="3587978"/>
                        <a:ext cx="1435100" cy="16922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95F278D-E98F-4418-B05F-C6D82355C99B}"/>
              </a:ext>
            </a:extLst>
          </p:cNvPr>
          <p:cNvSpPr txBox="1"/>
          <p:nvPr/>
        </p:nvSpPr>
        <p:spPr>
          <a:xfrm>
            <a:off x="4125600" y="4120965"/>
            <a:ext cx="1741799" cy="738664"/>
          </a:xfrm>
          <a:prstGeom prst="rect">
            <a:avLst/>
          </a:prstGeom>
          <a:noFill/>
        </p:spPr>
        <p:txBody>
          <a:bodyPr wrap="square" rtlCol="0">
            <a:spAutoFit/>
          </a:bodyPr>
          <a:lstStyle/>
          <a:p>
            <a:pPr algn="ctr"/>
            <a:r>
              <a:rPr lang="en-US" sz="1400" dirty="0">
                <a:solidFill>
                  <a:srgbClr val="FF0000"/>
                </a:solidFill>
              </a:rPr>
              <a:t>70.7% current amplitude, i.e. 50% electrical power</a:t>
            </a:r>
          </a:p>
        </p:txBody>
      </p:sp>
      <p:sp>
        <p:nvSpPr>
          <p:cNvPr id="10" name="Rectangle 9">
            <a:extLst>
              <a:ext uri="{FF2B5EF4-FFF2-40B4-BE49-F238E27FC236}">
                <a16:creationId xmlns:a16="http://schemas.microsoft.com/office/drawing/2014/main" id="{F6077B4F-C7AA-4585-BBE2-CA7A75C2F959}"/>
              </a:ext>
            </a:extLst>
          </p:cNvPr>
          <p:cNvSpPr/>
          <p:nvPr/>
        </p:nvSpPr>
        <p:spPr>
          <a:xfrm>
            <a:off x="6677094" y="5459831"/>
            <a:ext cx="1867742" cy="954107"/>
          </a:xfrm>
          <a:prstGeom prst="rect">
            <a:avLst/>
          </a:prstGeom>
        </p:spPr>
        <p:txBody>
          <a:bodyPr wrap="square">
            <a:spAutoFit/>
          </a:bodyPr>
          <a:lstStyle/>
          <a:p>
            <a:pPr algn="ctr"/>
            <a:r>
              <a:rPr lang="en-US" sz="1400" dirty="0">
                <a:latin typeface="+mj-lt"/>
                <a:hlinkClick r:id="rId6"/>
              </a:rPr>
              <a:t>Relationship Between Rise Time and Bandwidth for a Low-Pass System</a:t>
            </a:r>
            <a:endParaRPr lang="en-US" sz="1400" i="0" u="none" strike="noStrike" dirty="0">
              <a:effectLst/>
              <a:latin typeface="+mj-lt"/>
            </a:endParaRPr>
          </a:p>
        </p:txBody>
      </p:sp>
    </p:spTree>
    <p:extLst>
      <p:ext uri="{BB962C8B-B14F-4D97-AF65-F5344CB8AC3E}">
        <p14:creationId xmlns:p14="http://schemas.microsoft.com/office/powerpoint/2010/main" val="171062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Photoconductive gain</a:t>
            </a:r>
            <a:endParaRPr lang="en-US" dirty="0"/>
          </a:p>
        </p:txBody>
      </p:sp>
      <p:graphicFrame>
        <p:nvGraphicFramePr>
          <p:cNvPr id="2" name="Object 1">
            <a:extLst>
              <a:ext uri="{FF2B5EF4-FFF2-40B4-BE49-F238E27FC236}">
                <a16:creationId xmlns:a16="http://schemas.microsoft.com/office/drawing/2014/main" id="{47B57823-CEDA-4A5A-AE57-2472652961DC}"/>
              </a:ext>
            </a:extLst>
          </p:cNvPr>
          <p:cNvGraphicFramePr>
            <a:graphicFrameLocks noChangeAspect="1"/>
          </p:cNvGraphicFramePr>
          <p:nvPr>
            <p:extLst>
              <p:ext uri="{D42A27DB-BD31-4B8C-83A1-F6EECF244321}">
                <p14:modId xmlns:p14="http://schemas.microsoft.com/office/powerpoint/2010/main" val="1799199332"/>
              </p:ext>
            </p:extLst>
          </p:nvPr>
        </p:nvGraphicFramePr>
        <p:xfrm>
          <a:off x="2341563" y="1451212"/>
          <a:ext cx="1544637" cy="919162"/>
        </p:xfrm>
        <a:graphic>
          <a:graphicData uri="http://schemas.openxmlformats.org/presentationml/2006/ole">
            <mc:AlternateContent xmlns:mc="http://schemas.openxmlformats.org/markup-compatibility/2006">
              <mc:Choice xmlns:v="urn:schemas-microsoft-com:vml" Requires="v">
                <p:oleObj name="Equation" r:id="rId2" imgW="723600" imgH="431640" progId="Equation.DSMT4">
                  <p:embed/>
                </p:oleObj>
              </mc:Choice>
              <mc:Fallback>
                <p:oleObj name="Equation" r:id="rId2" imgW="723600" imgH="431640" progId="Equation.DSMT4">
                  <p:embed/>
                  <p:pic>
                    <p:nvPicPr>
                      <p:cNvPr id="2" name="Object 1">
                        <a:extLst>
                          <a:ext uri="{FF2B5EF4-FFF2-40B4-BE49-F238E27FC236}">
                            <a16:creationId xmlns:a16="http://schemas.microsoft.com/office/drawing/2014/main" id="{47B57823-CEDA-4A5A-AE57-2472652961DC}"/>
                          </a:ext>
                        </a:extLst>
                      </p:cNvPr>
                      <p:cNvPicPr/>
                      <p:nvPr/>
                    </p:nvPicPr>
                    <p:blipFill>
                      <a:blip r:embed="rId3"/>
                      <a:stretch>
                        <a:fillRect/>
                      </a:stretch>
                    </p:blipFill>
                    <p:spPr>
                      <a:xfrm>
                        <a:off x="2341563" y="1451212"/>
                        <a:ext cx="1544637" cy="9191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F186822-E305-48E4-897E-596929435FA6}"/>
              </a:ext>
            </a:extLst>
          </p:cNvPr>
          <p:cNvGraphicFramePr>
            <a:graphicFrameLocks noChangeAspect="1"/>
          </p:cNvGraphicFramePr>
          <p:nvPr>
            <p:extLst>
              <p:ext uri="{D42A27DB-BD31-4B8C-83A1-F6EECF244321}">
                <p14:modId xmlns:p14="http://schemas.microsoft.com/office/powerpoint/2010/main" val="2446333358"/>
              </p:ext>
            </p:extLst>
          </p:nvPr>
        </p:nvGraphicFramePr>
        <p:xfrm>
          <a:off x="556976" y="2559363"/>
          <a:ext cx="3298825" cy="711200"/>
        </p:xfrm>
        <a:graphic>
          <a:graphicData uri="http://schemas.openxmlformats.org/presentationml/2006/ole">
            <mc:AlternateContent xmlns:mc="http://schemas.openxmlformats.org/markup-compatibility/2006">
              <mc:Choice xmlns:v="urn:schemas-microsoft-com:vml" Requires="v">
                <p:oleObj name="Equation" r:id="rId4" imgW="1828800" imgH="393480" progId="Equation.DSMT4">
                  <p:embed/>
                </p:oleObj>
              </mc:Choice>
              <mc:Fallback>
                <p:oleObj name="Equation" r:id="rId4" imgW="1828800" imgH="393480" progId="Equation.DSMT4">
                  <p:embed/>
                  <p:pic>
                    <p:nvPicPr>
                      <p:cNvPr id="13" name="Object 12">
                        <a:extLst>
                          <a:ext uri="{FF2B5EF4-FFF2-40B4-BE49-F238E27FC236}">
                            <a16:creationId xmlns:a16="http://schemas.microsoft.com/office/drawing/2014/main" id="{0F186822-E305-48E4-897E-596929435FA6}"/>
                          </a:ext>
                        </a:extLst>
                      </p:cNvPr>
                      <p:cNvPicPr/>
                      <p:nvPr/>
                    </p:nvPicPr>
                    <p:blipFill>
                      <a:blip r:embed="rId5"/>
                      <a:stretch>
                        <a:fillRect/>
                      </a:stretch>
                    </p:blipFill>
                    <p:spPr>
                      <a:xfrm>
                        <a:off x="556976" y="2559363"/>
                        <a:ext cx="3298825" cy="7112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896A57B7-5F95-4A83-A926-DCA0281185C1}"/>
              </a:ext>
            </a:extLst>
          </p:cNvPr>
          <p:cNvSpPr txBox="1"/>
          <p:nvPr/>
        </p:nvSpPr>
        <p:spPr>
          <a:xfrm>
            <a:off x="510690" y="1681753"/>
            <a:ext cx="1822935" cy="400110"/>
          </a:xfrm>
          <a:prstGeom prst="rect">
            <a:avLst/>
          </a:prstGeom>
          <a:noFill/>
        </p:spPr>
        <p:txBody>
          <a:bodyPr wrap="none" rtlCol="0">
            <a:spAutoFit/>
          </a:bodyPr>
          <a:lstStyle/>
          <a:p>
            <a:r>
              <a:rPr lang="en-US" sz="2000" b="1" dirty="0"/>
              <a:t>Detector gain</a:t>
            </a:r>
            <a:endParaRPr lang="en-US" sz="2000" dirty="0"/>
          </a:p>
        </p:txBody>
      </p:sp>
      <p:sp>
        <p:nvSpPr>
          <p:cNvPr id="16" name="TextBox 15">
            <a:extLst>
              <a:ext uri="{FF2B5EF4-FFF2-40B4-BE49-F238E27FC236}">
                <a16:creationId xmlns:a16="http://schemas.microsoft.com/office/drawing/2014/main" id="{DEC080A7-E5AB-4DBD-B4E5-AD05985F8B9A}"/>
              </a:ext>
            </a:extLst>
          </p:cNvPr>
          <p:cNvSpPr txBox="1"/>
          <p:nvPr/>
        </p:nvSpPr>
        <p:spPr>
          <a:xfrm>
            <a:off x="4412105" y="2553325"/>
            <a:ext cx="2217295" cy="723275"/>
          </a:xfrm>
          <a:prstGeom prst="rect">
            <a:avLst/>
          </a:prstGeom>
          <a:noFill/>
        </p:spPr>
        <p:txBody>
          <a:bodyPr wrap="square" rtlCol="0">
            <a:spAutoFit/>
          </a:bodyPr>
          <a:lstStyle/>
          <a:p>
            <a:pPr>
              <a:spcBef>
                <a:spcPts val="600"/>
              </a:spcBef>
            </a:pPr>
            <a:r>
              <a:rPr lang="en-US" dirty="0"/>
              <a:t>Wavelength in </a:t>
            </a:r>
            <a:r>
              <a:rPr lang="en-US" dirty="0">
                <a:latin typeface="Symbol" panose="05050102010706020507" pitchFamily="18" charset="2"/>
              </a:rPr>
              <a:t>m</a:t>
            </a:r>
            <a:r>
              <a:rPr lang="en-US" dirty="0"/>
              <a:t>m</a:t>
            </a:r>
          </a:p>
          <a:p>
            <a:pPr>
              <a:spcBef>
                <a:spcPts val="600"/>
              </a:spcBef>
            </a:pPr>
            <a:r>
              <a:rPr lang="en-US" dirty="0"/>
              <a:t>Responsivity in A/W</a:t>
            </a:r>
            <a:endParaRPr lang="en-US" sz="2000" dirty="0"/>
          </a:p>
        </p:txBody>
      </p:sp>
      <p:sp>
        <p:nvSpPr>
          <p:cNvPr id="3" name="Rectangle 2">
            <a:extLst>
              <a:ext uri="{FF2B5EF4-FFF2-40B4-BE49-F238E27FC236}">
                <a16:creationId xmlns:a16="http://schemas.microsoft.com/office/drawing/2014/main" id="{B71343DA-5BA1-439E-A8D1-F4C0CA0CA9AD}"/>
              </a:ext>
            </a:extLst>
          </p:cNvPr>
          <p:cNvSpPr/>
          <p:nvPr/>
        </p:nvSpPr>
        <p:spPr bwMode="auto">
          <a:xfrm>
            <a:off x="1422157" y="3810000"/>
            <a:ext cx="2590800" cy="1066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a16="http://schemas.microsoft.com/office/drawing/2014/main" id="{00EF2A3A-20C7-4BC3-A167-FE8AF07E9C65}"/>
              </a:ext>
            </a:extLst>
          </p:cNvPr>
          <p:cNvSpPr/>
          <p:nvPr/>
        </p:nvSpPr>
        <p:spPr bwMode="auto">
          <a:xfrm>
            <a:off x="2748901" y="4112601"/>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p>
        </p:txBody>
      </p:sp>
      <p:sp>
        <p:nvSpPr>
          <p:cNvPr id="19" name="Oval 18">
            <a:extLst>
              <a:ext uri="{FF2B5EF4-FFF2-40B4-BE49-F238E27FC236}">
                <a16:creationId xmlns:a16="http://schemas.microsoft.com/office/drawing/2014/main" id="{7991F7D7-4EDA-41CF-B68E-0AE46AD09C9F}"/>
              </a:ext>
            </a:extLst>
          </p:cNvPr>
          <p:cNvSpPr/>
          <p:nvPr/>
        </p:nvSpPr>
        <p:spPr bwMode="auto">
          <a:xfrm>
            <a:off x="2489505" y="4318689"/>
            <a:ext cx="228600" cy="2286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p>
        </p:txBody>
      </p:sp>
      <p:cxnSp>
        <p:nvCxnSpPr>
          <p:cNvPr id="20" name="Straight Arrow Connector 19">
            <a:extLst>
              <a:ext uri="{FF2B5EF4-FFF2-40B4-BE49-F238E27FC236}">
                <a16:creationId xmlns:a16="http://schemas.microsoft.com/office/drawing/2014/main" id="{90E9D200-331B-480D-B06C-CD870F22467E}"/>
              </a:ext>
            </a:extLst>
          </p:cNvPr>
          <p:cNvCxnSpPr>
            <a:cxnSpLocks/>
          </p:cNvCxnSpPr>
          <p:nvPr/>
        </p:nvCxnSpPr>
        <p:spPr bwMode="auto">
          <a:xfrm>
            <a:off x="3031772" y="4227128"/>
            <a:ext cx="459334"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23" name="Straight Arrow Connector 22">
            <a:extLst>
              <a:ext uri="{FF2B5EF4-FFF2-40B4-BE49-F238E27FC236}">
                <a16:creationId xmlns:a16="http://schemas.microsoft.com/office/drawing/2014/main" id="{959F5F5A-911B-4806-9963-96174A0AD910}"/>
              </a:ext>
            </a:extLst>
          </p:cNvPr>
          <p:cNvCxnSpPr>
            <a:cxnSpLocks/>
          </p:cNvCxnSpPr>
          <p:nvPr/>
        </p:nvCxnSpPr>
        <p:spPr bwMode="auto">
          <a:xfrm flipH="1">
            <a:off x="1989844" y="4430247"/>
            <a:ext cx="457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25" name="Oval 24">
            <a:extLst>
              <a:ext uri="{FF2B5EF4-FFF2-40B4-BE49-F238E27FC236}">
                <a16:creationId xmlns:a16="http://schemas.microsoft.com/office/drawing/2014/main" id="{0F65AE35-B297-4F7F-A5BD-7676270F8105}"/>
              </a:ext>
            </a:extLst>
          </p:cNvPr>
          <p:cNvSpPr/>
          <p:nvPr/>
        </p:nvSpPr>
        <p:spPr bwMode="auto">
          <a:xfrm>
            <a:off x="3838628" y="3998301"/>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p>
        </p:txBody>
      </p:sp>
      <p:cxnSp>
        <p:nvCxnSpPr>
          <p:cNvPr id="31" name="Straight Arrow Connector 30">
            <a:extLst>
              <a:ext uri="{FF2B5EF4-FFF2-40B4-BE49-F238E27FC236}">
                <a16:creationId xmlns:a16="http://schemas.microsoft.com/office/drawing/2014/main" id="{AFCA2B86-4366-4B5B-9188-6C538AAF37E2}"/>
              </a:ext>
            </a:extLst>
          </p:cNvPr>
          <p:cNvCxnSpPr>
            <a:cxnSpLocks/>
          </p:cNvCxnSpPr>
          <p:nvPr/>
        </p:nvCxnSpPr>
        <p:spPr bwMode="auto">
          <a:xfrm>
            <a:off x="4126712" y="4112601"/>
            <a:ext cx="459334"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2" name="Oval 31">
            <a:extLst>
              <a:ext uri="{FF2B5EF4-FFF2-40B4-BE49-F238E27FC236}">
                <a16:creationId xmlns:a16="http://schemas.microsoft.com/office/drawing/2014/main" id="{F0B57DE4-74F4-4A58-A3DE-92A53A9BB8B5}"/>
              </a:ext>
            </a:extLst>
          </p:cNvPr>
          <p:cNvSpPr/>
          <p:nvPr/>
        </p:nvSpPr>
        <p:spPr bwMode="auto">
          <a:xfrm>
            <a:off x="1242426" y="4546735"/>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p>
        </p:txBody>
      </p:sp>
      <p:cxnSp>
        <p:nvCxnSpPr>
          <p:cNvPr id="33" name="Straight Arrow Connector 32">
            <a:extLst>
              <a:ext uri="{FF2B5EF4-FFF2-40B4-BE49-F238E27FC236}">
                <a16:creationId xmlns:a16="http://schemas.microsoft.com/office/drawing/2014/main" id="{FD84A48B-AFDA-40D9-8A1C-A20D7723B429}"/>
              </a:ext>
            </a:extLst>
          </p:cNvPr>
          <p:cNvCxnSpPr>
            <a:cxnSpLocks/>
          </p:cNvCxnSpPr>
          <p:nvPr/>
        </p:nvCxnSpPr>
        <p:spPr bwMode="auto">
          <a:xfrm>
            <a:off x="1530510" y="4661035"/>
            <a:ext cx="459334"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4" name="Straight Arrow Connector 33">
            <a:extLst>
              <a:ext uri="{FF2B5EF4-FFF2-40B4-BE49-F238E27FC236}">
                <a16:creationId xmlns:a16="http://schemas.microsoft.com/office/drawing/2014/main" id="{180AAC91-E1A8-4E47-A69E-92395AE907C7}"/>
              </a:ext>
            </a:extLst>
          </p:cNvPr>
          <p:cNvCxnSpPr>
            <a:cxnSpLocks/>
            <a:endCxn id="3" idx="3"/>
          </p:cNvCxnSpPr>
          <p:nvPr/>
        </p:nvCxnSpPr>
        <p:spPr bwMode="auto">
          <a:xfrm flipH="1">
            <a:off x="4012957" y="4343400"/>
            <a:ext cx="762000" cy="0"/>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36" name="Straight Arrow Connector 35">
            <a:extLst>
              <a:ext uri="{FF2B5EF4-FFF2-40B4-BE49-F238E27FC236}">
                <a16:creationId xmlns:a16="http://schemas.microsoft.com/office/drawing/2014/main" id="{1D5E3666-9686-4EAA-8CEF-85852ACCF0E5}"/>
              </a:ext>
            </a:extLst>
          </p:cNvPr>
          <p:cNvCxnSpPr>
            <a:cxnSpLocks/>
          </p:cNvCxnSpPr>
          <p:nvPr/>
        </p:nvCxnSpPr>
        <p:spPr bwMode="auto">
          <a:xfrm>
            <a:off x="4774957" y="4341201"/>
            <a:ext cx="0" cy="1373799"/>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37" name="Straight Arrow Connector 36">
            <a:extLst>
              <a:ext uri="{FF2B5EF4-FFF2-40B4-BE49-F238E27FC236}">
                <a16:creationId xmlns:a16="http://schemas.microsoft.com/office/drawing/2014/main" id="{8C36A7A3-242C-49F5-9514-D506850DCC05}"/>
              </a:ext>
            </a:extLst>
          </p:cNvPr>
          <p:cNvCxnSpPr>
            <a:cxnSpLocks/>
          </p:cNvCxnSpPr>
          <p:nvPr/>
        </p:nvCxnSpPr>
        <p:spPr bwMode="auto">
          <a:xfrm>
            <a:off x="660157" y="4345045"/>
            <a:ext cx="0" cy="1373799"/>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39" name="Straight Arrow Connector 38">
            <a:extLst>
              <a:ext uri="{FF2B5EF4-FFF2-40B4-BE49-F238E27FC236}">
                <a16:creationId xmlns:a16="http://schemas.microsoft.com/office/drawing/2014/main" id="{49A25671-964E-4C2F-8A71-4537AE350A96}"/>
              </a:ext>
            </a:extLst>
          </p:cNvPr>
          <p:cNvCxnSpPr>
            <a:cxnSpLocks/>
            <a:stCxn id="3" idx="1"/>
          </p:cNvCxnSpPr>
          <p:nvPr/>
        </p:nvCxnSpPr>
        <p:spPr bwMode="auto">
          <a:xfrm flipH="1">
            <a:off x="660157" y="4343400"/>
            <a:ext cx="762000" cy="0"/>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40" name="Straight Arrow Connector 39">
            <a:extLst>
              <a:ext uri="{FF2B5EF4-FFF2-40B4-BE49-F238E27FC236}">
                <a16:creationId xmlns:a16="http://schemas.microsoft.com/office/drawing/2014/main" id="{24058D4E-2CFF-40C3-8FCF-8E933A0F7EEA}"/>
              </a:ext>
            </a:extLst>
          </p:cNvPr>
          <p:cNvCxnSpPr>
            <a:cxnSpLocks/>
          </p:cNvCxnSpPr>
          <p:nvPr/>
        </p:nvCxnSpPr>
        <p:spPr bwMode="auto">
          <a:xfrm flipH="1">
            <a:off x="660157" y="5714999"/>
            <a:ext cx="1329687" cy="1"/>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43" name="Straight Arrow Connector 42">
            <a:extLst>
              <a:ext uri="{FF2B5EF4-FFF2-40B4-BE49-F238E27FC236}">
                <a16:creationId xmlns:a16="http://schemas.microsoft.com/office/drawing/2014/main" id="{40AD92AB-9926-4C6B-92B4-3E0AEF56EDEE}"/>
              </a:ext>
            </a:extLst>
          </p:cNvPr>
          <p:cNvCxnSpPr>
            <a:cxnSpLocks/>
          </p:cNvCxnSpPr>
          <p:nvPr/>
        </p:nvCxnSpPr>
        <p:spPr bwMode="auto">
          <a:xfrm flipH="1">
            <a:off x="3445270" y="5714998"/>
            <a:ext cx="1329687" cy="1"/>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sp>
        <p:nvSpPr>
          <p:cNvPr id="42" name="Oval 41">
            <a:extLst>
              <a:ext uri="{FF2B5EF4-FFF2-40B4-BE49-F238E27FC236}">
                <a16:creationId xmlns:a16="http://schemas.microsoft.com/office/drawing/2014/main" id="{C6F0FC7F-5E09-486C-9504-47BCC6F8D13F}"/>
              </a:ext>
            </a:extLst>
          </p:cNvPr>
          <p:cNvSpPr/>
          <p:nvPr/>
        </p:nvSpPr>
        <p:spPr bwMode="auto">
          <a:xfrm>
            <a:off x="1974990" y="5645060"/>
            <a:ext cx="155448" cy="15239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a16="http://schemas.microsoft.com/office/drawing/2014/main" id="{BB97A0F8-F639-49BE-8689-2430B8E32D64}"/>
              </a:ext>
            </a:extLst>
          </p:cNvPr>
          <p:cNvSpPr/>
          <p:nvPr/>
        </p:nvSpPr>
        <p:spPr bwMode="auto">
          <a:xfrm>
            <a:off x="3289821" y="5645060"/>
            <a:ext cx="155448" cy="15239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TextBox 43">
            <a:extLst>
              <a:ext uri="{FF2B5EF4-FFF2-40B4-BE49-F238E27FC236}">
                <a16:creationId xmlns:a16="http://schemas.microsoft.com/office/drawing/2014/main" id="{80470642-CEF6-4DB5-A4F9-DD246FD02749}"/>
              </a:ext>
            </a:extLst>
          </p:cNvPr>
          <p:cNvSpPr txBox="1"/>
          <p:nvPr/>
        </p:nvSpPr>
        <p:spPr>
          <a:xfrm>
            <a:off x="2130438" y="5416032"/>
            <a:ext cx="425116" cy="584775"/>
          </a:xfrm>
          <a:prstGeom prst="rect">
            <a:avLst/>
          </a:prstGeom>
          <a:noFill/>
        </p:spPr>
        <p:txBody>
          <a:bodyPr wrap="none" rtlCol="0" anchor="ctr" anchorCtr="0">
            <a:spAutoFit/>
          </a:bodyPr>
          <a:lstStyle/>
          <a:p>
            <a:pPr algn="ctr"/>
            <a:r>
              <a:rPr lang="en-US" sz="3200" dirty="0"/>
              <a:t>+</a:t>
            </a:r>
          </a:p>
        </p:txBody>
      </p:sp>
      <p:sp>
        <p:nvSpPr>
          <p:cNvPr id="47" name="TextBox 46">
            <a:extLst>
              <a:ext uri="{FF2B5EF4-FFF2-40B4-BE49-F238E27FC236}">
                <a16:creationId xmlns:a16="http://schemas.microsoft.com/office/drawing/2014/main" id="{3A6DA3CB-E1E8-4085-81A5-CE494622B149}"/>
              </a:ext>
            </a:extLst>
          </p:cNvPr>
          <p:cNvSpPr txBox="1"/>
          <p:nvPr/>
        </p:nvSpPr>
        <p:spPr>
          <a:xfrm>
            <a:off x="2966548" y="5389720"/>
            <a:ext cx="320922" cy="584775"/>
          </a:xfrm>
          <a:prstGeom prst="rect">
            <a:avLst/>
          </a:prstGeom>
          <a:noFill/>
        </p:spPr>
        <p:txBody>
          <a:bodyPr wrap="none" rtlCol="0" anchor="ctr" anchorCtr="0">
            <a:spAutoFit/>
          </a:bodyPr>
          <a:lstStyle/>
          <a:p>
            <a:pPr algn="ctr"/>
            <a:r>
              <a:rPr lang="en-US" sz="3200" dirty="0"/>
              <a:t>-</a:t>
            </a:r>
          </a:p>
        </p:txBody>
      </p:sp>
      <p:graphicFrame>
        <p:nvGraphicFramePr>
          <p:cNvPr id="50" name="Object 49">
            <a:extLst>
              <a:ext uri="{FF2B5EF4-FFF2-40B4-BE49-F238E27FC236}">
                <a16:creationId xmlns:a16="http://schemas.microsoft.com/office/drawing/2014/main" id="{1F2BF5FE-5FEE-4125-8925-CEBDC09BAAFC}"/>
              </a:ext>
            </a:extLst>
          </p:cNvPr>
          <p:cNvGraphicFramePr>
            <a:graphicFrameLocks noChangeAspect="1"/>
          </p:cNvGraphicFramePr>
          <p:nvPr>
            <p:extLst>
              <p:ext uri="{D42A27DB-BD31-4B8C-83A1-F6EECF244321}">
                <p14:modId xmlns:p14="http://schemas.microsoft.com/office/powerpoint/2010/main" val="1636478472"/>
              </p:ext>
            </p:extLst>
          </p:nvPr>
        </p:nvGraphicFramePr>
        <p:xfrm>
          <a:off x="6102473" y="1492979"/>
          <a:ext cx="947738" cy="838200"/>
        </p:xfrm>
        <a:graphic>
          <a:graphicData uri="http://schemas.openxmlformats.org/presentationml/2006/ole">
            <mc:AlternateContent xmlns:mc="http://schemas.openxmlformats.org/markup-compatibility/2006">
              <mc:Choice xmlns:v="urn:schemas-microsoft-com:vml" Requires="v">
                <p:oleObj name="Equation" r:id="rId6" imgW="444240" imgH="393480" progId="Equation.DSMT4">
                  <p:embed/>
                </p:oleObj>
              </mc:Choice>
              <mc:Fallback>
                <p:oleObj name="Equation" r:id="rId6" imgW="444240" imgH="393480" progId="Equation.DSMT4">
                  <p:embed/>
                  <p:pic>
                    <p:nvPicPr>
                      <p:cNvPr id="50" name="Object 49">
                        <a:extLst>
                          <a:ext uri="{FF2B5EF4-FFF2-40B4-BE49-F238E27FC236}">
                            <a16:creationId xmlns:a16="http://schemas.microsoft.com/office/drawing/2014/main" id="{1F2BF5FE-5FEE-4125-8925-CEBDC09BAAFC}"/>
                          </a:ext>
                        </a:extLst>
                      </p:cNvPr>
                      <p:cNvPicPr/>
                      <p:nvPr/>
                    </p:nvPicPr>
                    <p:blipFill>
                      <a:blip r:embed="rId7"/>
                      <a:stretch>
                        <a:fillRect/>
                      </a:stretch>
                    </p:blipFill>
                    <p:spPr>
                      <a:xfrm>
                        <a:off x="6102473" y="1492979"/>
                        <a:ext cx="947738" cy="838200"/>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94A8B48F-4063-4EF5-9393-6B2B7989FC85}"/>
              </a:ext>
            </a:extLst>
          </p:cNvPr>
          <p:cNvSpPr txBox="1"/>
          <p:nvPr/>
        </p:nvSpPr>
        <p:spPr>
          <a:xfrm>
            <a:off x="4582316" y="1710220"/>
            <a:ext cx="1513684" cy="400110"/>
          </a:xfrm>
          <a:prstGeom prst="rect">
            <a:avLst/>
          </a:prstGeom>
          <a:noFill/>
        </p:spPr>
        <p:txBody>
          <a:bodyPr wrap="none" rtlCol="0">
            <a:spAutoFit/>
          </a:bodyPr>
          <a:lstStyle/>
          <a:p>
            <a:r>
              <a:rPr lang="en-US" sz="2000" dirty="0"/>
              <a:t>Transit time</a:t>
            </a:r>
          </a:p>
        </p:txBody>
      </p:sp>
      <p:sp>
        <p:nvSpPr>
          <p:cNvPr id="53" name="Rectangle: Rounded Corners 52">
            <a:extLst>
              <a:ext uri="{FF2B5EF4-FFF2-40B4-BE49-F238E27FC236}">
                <a16:creationId xmlns:a16="http://schemas.microsoft.com/office/drawing/2014/main" id="{1C6FAC6A-AF63-47E6-9C16-345D5B741CB9}"/>
              </a:ext>
            </a:extLst>
          </p:cNvPr>
          <p:cNvSpPr/>
          <p:nvPr/>
        </p:nvSpPr>
        <p:spPr bwMode="auto">
          <a:xfrm>
            <a:off x="5327789" y="3716814"/>
            <a:ext cx="3130411" cy="2191898"/>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300" dirty="0">
                <a:solidFill>
                  <a:schemeClr val="tx1"/>
                </a:solidFill>
                <a:latin typeface="Arial" charset="0"/>
              </a:rPr>
              <a:t>External circuit injects carriers into the semiconductor to ensure charge neutrality</a:t>
            </a:r>
          </a:p>
        </p:txBody>
      </p:sp>
    </p:spTree>
    <p:extLst>
      <p:ext uri="{BB962C8B-B14F-4D97-AF65-F5344CB8AC3E}">
        <p14:creationId xmlns:p14="http://schemas.microsoft.com/office/powerpoint/2010/main" val="35591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Photoconductor: constant current measurement</a:t>
            </a:r>
            <a:endParaRPr lang="en-US" sz="2800" dirty="0"/>
          </a:p>
        </p:txBody>
      </p:sp>
      <p:pic>
        <p:nvPicPr>
          <p:cNvPr id="10242" name="Picture 2" descr="Photon detectors - Book chapter - IOPscience">
            <a:extLst>
              <a:ext uri="{FF2B5EF4-FFF2-40B4-BE49-F238E27FC236}">
                <a16:creationId xmlns:a16="http://schemas.microsoft.com/office/drawing/2014/main" id="{AD5ADEDD-5E99-4D03-AD41-61B46FA9D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22" y="1562100"/>
            <a:ext cx="4125938" cy="299153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8F6E708-07AB-462A-B460-8E9FA25BFD0D}"/>
              </a:ext>
            </a:extLst>
          </p:cNvPr>
          <p:cNvCxnSpPr/>
          <p:nvPr/>
        </p:nvCxnSpPr>
        <p:spPr bwMode="auto">
          <a:xfrm>
            <a:off x="5257800" y="3124200"/>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0" name="Straight Arrow Connector 9">
            <a:extLst>
              <a:ext uri="{FF2B5EF4-FFF2-40B4-BE49-F238E27FC236}">
                <a16:creationId xmlns:a16="http://schemas.microsoft.com/office/drawing/2014/main" id="{FEFBFFF4-7816-4B05-BC5B-3F82C6487FF8}"/>
              </a:ext>
            </a:extLst>
          </p:cNvPr>
          <p:cNvCxnSpPr>
            <a:cxnSpLocks/>
          </p:cNvCxnSpPr>
          <p:nvPr/>
        </p:nvCxnSpPr>
        <p:spPr bwMode="auto">
          <a:xfrm flipV="1">
            <a:off x="6858000" y="1562100"/>
            <a:ext cx="0" cy="31242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1" name="Straight Connector 10">
            <a:extLst>
              <a:ext uri="{FF2B5EF4-FFF2-40B4-BE49-F238E27FC236}">
                <a16:creationId xmlns:a16="http://schemas.microsoft.com/office/drawing/2014/main" id="{0A7FA899-C20B-4104-92F0-C9C7E1B78CB3}"/>
              </a:ext>
            </a:extLst>
          </p:cNvPr>
          <p:cNvCxnSpPr>
            <a:cxnSpLocks/>
          </p:cNvCxnSpPr>
          <p:nvPr/>
        </p:nvCxnSpPr>
        <p:spPr bwMode="auto">
          <a:xfrm flipV="1">
            <a:off x="5410200" y="2819400"/>
            <a:ext cx="2819400" cy="60960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8C3F020-0D1D-42C2-898F-223B9CE8DBDB}"/>
              </a:ext>
            </a:extLst>
          </p:cNvPr>
          <p:cNvCxnSpPr>
            <a:cxnSpLocks/>
          </p:cNvCxnSpPr>
          <p:nvPr/>
        </p:nvCxnSpPr>
        <p:spPr bwMode="auto">
          <a:xfrm flipV="1">
            <a:off x="5791200" y="1828800"/>
            <a:ext cx="2133600" cy="25908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E1B927EC-B2D7-4729-8AB5-06E6E5E3A024}"/>
              </a:ext>
            </a:extLst>
          </p:cNvPr>
          <p:cNvSpPr txBox="1"/>
          <p:nvPr/>
        </p:nvSpPr>
        <p:spPr>
          <a:xfrm>
            <a:off x="6553200" y="1448575"/>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23" name="TextBox 22">
            <a:extLst>
              <a:ext uri="{FF2B5EF4-FFF2-40B4-BE49-F238E27FC236}">
                <a16:creationId xmlns:a16="http://schemas.microsoft.com/office/drawing/2014/main" id="{9FF0A63E-845D-4DC6-BF6E-E347011F5B3C}"/>
              </a:ext>
            </a:extLst>
          </p:cNvPr>
          <p:cNvSpPr txBox="1"/>
          <p:nvPr/>
        </p:nvSpPr>
        <p:spPr>
          <a:xfrm>
            <a:off x="8058720" y="3181290"/>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20" name="TextBox 19">
            <a:extLst>
              <a:ext uri="{FF2B5EF4-FFF2-40B4-BE49-F238E27FC236}">
                <a16:creationId xmlns:a16="http://schemas.microsoft.com/office/drawing/2014/main" id="{0BCAB789-3827-40BF-AB6C-C1639E24B487}"/>
              </a:ext>
            </a:extLst>
          </p:cNvPr>
          <p:cNvSpPr txBox="1"/>
          <p:nvPr/>
        </p:nvSpPr>
        <p:spPr>
          <a:xfrm>
            <a:off x="7682633" y="2421524"/>
            <a:ext cx="671979" cy="369332"/>
          </a:xfrm>
          <a:prstGeom prst="rect">
            <a:avLst/>
          </a:prstGeom>
          <a:noFill/>
        </p:spPr>
        <p:txBody>
          <a:bodyPr wrap="none" rtlCol="0">
            <a:spAutoFit/>
          </a:bodyPr>
          <a:lstStyle/>
          <a:p>
            <a:pPr algn="ctr"/>
            <a:r>
              <a:rPr lang="en-US" dirty="0">
                <a:solidFill>
                  <a:srgbClr val="0000FF"/>
                </a:solidFill>
              </a:rPr>
              <a:t>Dark</a:t>
            </a:r>
          </a:p>
        </p:txBody>
      </p:sp>
      <p:sp>
        <p:nvSpPr>
          <p:cNvPr id="25" name="TextBox 24">
            <a:extLst>
              <a:ext uri="{FF2B5EF4-FFF2-40B4-BE49-F238E27FC236}">
                <a16:creationId xmlns:a16="http://schemas.microsoft.com/office/drawing/2014/main" id="{7692CE0F-14CD-403B-8931-35CF438F52D6}"/>
              </a:ext>
            </a:extLst>
          </p:cNvPr>
          <p:cNvSpPr txBox="1"/>
          <p:nvPr/>
        </p:nvSpPr>
        <p:spPr>
          <a:xfrm>
            <a:off x="7093051" y="1664019"/>
            <a:ext cx="684803" cy="369332"/>
          </a:xfrm>
          <a:prstGeom prst="rect">
            <a:avLst/>
          </a:prstGeom>
          <a:noFill/>
        </p:spPr>
        <p:txBody>
          <a:bodyPr wrap="none" rtlCol="0">
            <a:spAutoFit/>
          </a:bodyPr>
          <a:lstStyle/>
          <a:p>
            <a:pPr algn="ctr"/>
            <a:r>
              <a:rPr lang="en-US" dirty="0">
                <a:solidFill>
                  <a:srgbClr val="FF0000"/>
                </a:solidFill>
              </a:rPr>
              <a:t>Light</a:t>
            </a:r>
          </a:p>
        </p:txBody>
      </p:sp>
      <p:sp>
        <p:nvSpPr>
          <p:cNvPr id="21" name="TextBox 20">
            <a:extLst>
              <a:ext uri="{FF2B5EF4-FFF2-40B4-BE49-F238E27FC236}">
                <a16:creationId xmlns:a16="http://schemas.microsoft.com/office/drawing/2014/main" id="{23493536-39D6-4548-B829-F622D334C992}"/>
              </a:ext>
            </a:extLst>
          </p:cNvPr>
          <p:cNvSpPr txBox="1"/>
          <p:nvPr/>
        </p:nvSpPr>
        <p:spPr>
          <a:xfrm>
            <a:off x="2514600" y="4378523"/>
            <a:ext cx="2863284" cy="307777"/>
          </a:xfrm>
          <a:prstGeom prst="rect">
            <a:avLst/>
          </a:prstGeom>
          <a:noFill/>
        </p:spPr>
        <p:txBody>
          <a:bodyPr wrap="none" rtlCol="0">
            <a:spAutoFit/>
          </a:bodyPr>
          <a:lstStyle/>
          <a:p>
            <a:pPr algn="ctr"/>
            <a:r>
              <a:rPr lang="en-US" sz="1400" dirty="0"/>
              <a:t>Ch. 13, </a:t>
            </a:r>
            <a:r>
              <a:rPr lang="en-US" sz="1400" dirty="0">
                <a:hlinkClick r:id="rId4"/>
              </a:rPr>
              <a:t>Principles of </a:t>
            </a:r>
            <a:r>
              <a:rPr lang="en-US" sz="1400" dirty="0" err="1">
                <a:hlinkClick r:id="rId4"/>
              </a:rPr>
              <a:t>Biophotonics</a:t>
            </a:r>
            <a:endParaRPr lang="en-US" sz="1400" dirty="0"/>
          </a:p>
        </p:txBody>
      </p:sp>
      <p:sp>
        <p:nvSpPr>
          <p:cNvPr id="6" name="TextBox 5">
            <a:extLst>
              <a:ext uri="{FF2B5EF4-FFF2-40B4-BE49-F238E27FC236}">
                <a16:creationId xmlns:a16="http://schemas.microsoft.com/office/drawing/2014/main" id="{53BFBB7E-CE2F-466D-BD31-602AD7E09A6B}"/>
              </a:ext>
            </a:extLst>
          </p:cNvPr>
          <p:cNvSpPr txBox="1"/>
          <p:nvPr/>
        </p:nvSpPr>
        <p:spPr>
          <a:xfrm>
            <a:off x="4354365" y="2157109"/>
            <a:ext cx="840295" cy="369332"/>
          </a:xfrm>
          <a:prstGeom prst="rect">
            <a:avLst/>
          </a:prstGeom>
          <a:solidFill>
            <a:schemeClr val="bg1"/>
          </a:solid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wd</a:t>
            </a:r>
          </a:p>
        </p:txBody>
      </p:sp>
      <p:sp>
        <p:nvSpPr>
          <p:cNvPr id="9" name="TextBox 8">
            <a:extLst>
              <a:ext uri="{FF2B5EF4-FFF2-40B4-BE49-F238E27FC236}">
                <a16:creationId xmlns:a16="http://schemas.microsoft.com/office/drawing/2014/main" id="{01432904-1BBD-4B4E-B071-E4ECEE77A537}"/>
              </a:ext>
            </a:extLst>
          </p:cNvPr>
          <p:cNvSpPr txBox="1"/>
          <p:nvPr/>
        </p:nvSpPr>
        <p:spPr>
          <a:xfrm>
            <a:off x="579446" y="4998779"/>
            <a:ext cx="1752403" cy="400110"/>
          </a:xfrm>
          <a:prstGeom prst="rect">
            <a:avLst/>
          </a:prstGeom>
          <a:noFill/>
        </p:spPr>
        <p:txBody>
          <a:bodyPr wrap="none" rtlCol="0">
            <a:spAutoFit/>
          </a:bodyPr>
          <a:lstStyle/>
          <a:p>
            <a:r>
              <a:rPr lang="en-US" sz="2000" dirty="0"/>
              <a:t>Photovoltage:</a:t>
            </a:r>
          </a:p>
        </p:txBody>
      </p:sp>
      <p:grpSp>
        <p:nvGrpSpPr>
          <p:cNvPr id="12" name="Group 11">
            <a:extLst>
              <a:ext uri="{FF2B5EF4-FFF2-40B4-BE49-F238E27FC236}">
                <a16:creationId xmlns:a16="http://schemas.microsoft.com/office/drawing/2014/main" id="{D08E5AB8-8A86-470C-B6DB-C1A021FCE24D}"/>
              </a:ext>
            </a:extLst>
          </p:cNvPr>
          <p:cNvGrpSpPr/>
          <p:nvPr/>
        </p:nvGrpSpPr>
        <p:grpSpPr>
          <a:xfrm>
            <a:off x="5725147" y="2441567"/>
            <a:ext cx="2199653" cy="646331"/>
            <a:chOff x="5725147" y="2441567"/>
            <a:chExt cx="2199653" cy="646331"/>
          </a:xfrm>
        </p:grpSpPr>
        <p:cxnSp>
          <p:nvCxnSpPr>
            <p:cNvPr id="26" name="Straight Connector 25">
              <a:extLst>
                <a:ext uri="{FF2B5EF4-FFF2-40B4-BE49-F238E27FC236}">
                  <a16:creationId xmlns:a16="http://schemas.microsoft.com/office/drawing/2014/main" id="{09B7A96B-1DCA-4DF4-A4DF-50F30CBAF34C}"/>
                </a:ext>
              </a:extLst>
            </p:cNvPr>
            <p:cNvCxnSpPr>
              <a:cxnSpLocks/>
            </p:cNvCxnSpPr>
            <p:nvPr/>
          </p:nvCxnSpPr>
          <p:spPr bwMode="auto">
            <a:xfrm flipH="1" flipV="1">
              <a:off x="6858002" y="2879437"/>
              <a:ext cx="1066798" cy="10729"/>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27" name="TextBox 26">
              <a:extLst>
                <a:ext uri="{FF2B5EF4-FFF2-40B4-BE49-F238E27FC236}">
                  <a16:creationId xmlns:a16="http://schemas.microsoft.com/office/drawing/2014/main" id="{5BED3AC7-2D31-4A12-A8F3-77E14BA16ED5}"/>
                </a:ext>
              </a:extLst>
            </p:cNvPr>
            <p:cNvSpPr txBox="1"/>
            <p:nvPr/>
          </p:nvSpPr>
          <p:spPr>
            <a:xfrm>
              <a:off x="5725147" y="2441567"/>
              <a:ext cx="1124631" cy="646331"/>
            </a:xfrm>
            <a:prstGeom prst="rect">
              <a:avLst/>
            </a:prstGeom>
            <a:noFill/>
          </p:spPr>
          <p:txBody>
            <a:bodyPr wrap="square" rtlCol="0">
              <a:spAutoFit/>
            </a:bodyPr>
            <a:lstStyle/>
            <a:p>
              <a:pPr algn="ctr"/>
              <a:r>
                <a:rPr lang="en-US" dirty="0"/>
                <a:t>Constant current</a:t>
              </a:r>
            </a:p>
          </p:txBody>
        </p:sp>
      </p:grpSp>
      <p:graphicFrame>
        <p:nvGraphicFramePr>
          <p:cNvPr id="28" name="Object 27">
            <a:extLst>
              <a:ext uri="{FF2B5EF4-FFF2-40B4-BE49-F238E27FC236}">
                <a16:creationId xmlns:a16="http://schemas.microsoft.com/office/drawing/2014/main" id="{262717F4-317D-4F02-8C2A-380CD423EC7D}"/>
              </a:ext>
            </a:extLst>
          </p:cNvPr>
          <p:cNvGraphicFramePr>
            <a:graphicFrameLocks noChangeAspect="1"/>
          </p:cNvGraphicFramePr>
          <p:nvPr>
            <p:extLst>
              <p:ext uri="{D42A27DB-BD31-4B8C-83A1-F6EECF244321}">
                <p14:modId xmlns:p14="http://schemas.microsoft.com/office/powerpoint/2010/main" val="567056170"/>
              </p:ext>
            </p:extLst>
          </p:nvPr>
        </p:nvGraphicFramePr>
        <p:xfrm>
          <a:off x="2271028" y="4829175"/>
          <a:ext cx="6243638" cy="852488"/>
        </p:xfrm>
        <a:graphic>
          <a:graphicData uri="http://schemas.openxmlformats.org/presentationml/2006/ole">
            <mc:AlternateContent xmlns:mc="http://schemas.openxmlformats.org/markup-compatibility/2006">
              <mc:Choice xmlns:v="urn:schemas-microsoft-com:vml" Requires="v">
                <p:oleObj name="Equation" r:id="rId5" imgW="3619440" imgH="495000" progId="Equation.DSMT4">
                  <p:embed/>
                </p:oleObj>
              </mc:Choice>
              <mc:Fallback>
                <p:oleObj name="Equation" r:id="rId5" imgW="3619440" imgH="495000" progId="Equation.DSMT4">
                  <p:embed/>
                  <p:pic>
                    <p:nvPicPr>
                      <p:cNvPr id="28" name="Object 27">
                        <a:extLst>
                          <a:ext uri="{FF2B5EF4-FFF2-40B4-BE49-F238E27FC236}">
                            <a16:creationId xmlns:a16="http://schemas.microsoft.com/office/drawing/2014/main" id="{262717F4-317D-4F02-8C2A-380CD423EC7D}"/>
                          </a:ext>
                        </a:extLst>
                      </p:cNvPr>
                      <p:cNvPicPr/>
                      <p:nvPr/>
                    </p:nvPicPr>
                    <p:blipFill>
                      <a:blip r:embed="rId6"/>
                      <a:stretch>
                        <a:fillRect/>
                      </a:stretch>
                    </p:blipFill>
                    <p:spPr>
                      <a:xfrm>
                        <a:off x="2271028" y="4829175"/>
                        <a:ext cx="6243638" cy="852488"/>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80D39B8F-4E2F-4B1A-818C-02C23FE084D0}"/>
              </a:ext>
            </a:extLst>
          </p:cNvPr>
          <p:cNvSpPr txBox="1"/>
          <p:nvPr/>
        </p:nvSpPr>
        <p:spPr>
          <a:xfrm>
            <a:off x="572868" y="5859867"/>
            <a:ext cx="1640193" cy="400110"/>
          </a:xfrm>
          <a:prstGeom prst="rect">
            <a:avLst/>
          </a:prstGeom>
          <a:noFill/>
        </p:spPr>
        <p:txBody>
          <a:bodyPr wrap="none" rtlCol="0">
            <a:spAutoFit/>
          </a:bodyPr>
          <a:lstStyle/>
          <a:p>
            <a:r>
              <a:rPr lang="en-US" sz="2000" dirty="0"/>
              <a:t>Responsivity</a:t>
            </a:r>
          </a:p>
        </p:txBody>
      </p:sp>
      <p:graphicFrame>
        <p:nvGraphicFramePr>
          <p:cNvPr id="13" name="Object 12">
            <a:extLst>
              <a:ext uri="{FF2B5EF4-FFF2-40B4-BE49-F238E27FC236}">
                <a16:creationId xmlns:a16="http://schemas.microsoft.com/office/drawing/2014/main" id="{0C07E6B2-F96E-410B-82A8-984C2150D21E}"/>
              </a:ext>
            </a:extLst>
          </p:cNvPr>
          <p:cNvGraphicFramePr>
            <a:graphicFrameLocks noChangeAspect="1"/>
          </p:cNvGraphicFramePr>
          <p:nvPr>
            <p:extLst>
              <p:ext uri="{D42A27DB-BD31-4B8C-83A1-F6EECF244321}">
                <p14:modId xmlns:p14="http://schemas.microsoft.com/office/powerpoint/2010/main" val="132002554"/>
              </p:ext>
            </p:extLst>
          </p:nvPr>
        </p:nvGraphicFramePr>
        <p:xfrm>
          <a:off x="2187803" y="5724525"/>
          <a:ext cx="5819775" cy="804863"/>
        </p:xfrm>
        <a:graphic>
          <a:graphicData uri="http://schemas.openxmlformats.org/presentationml/2006/ole">
            <mc:AlternateContent xmlns:mc="http://schemas.openxmlformats.org/markup-compatibility/2006">
              <mc:Choice xmlns:v="urn:schemas-microsoft-com:vml" Requires="v">
                <p:oleObj name="Equation" r:id="rId7" imgW="3581280" imgH="495000" progId="Equation.DSMT4">
                  <p:embed/>
                </p:oleObj>
              </mc:Choice>
              <mc:Fallback>
                <p:oleObj name="Equation" r:id="rId7" imgW="3581280" imgH="495000" progId="Equation.DSMT4">
                  <p:embed/>
                  <p:pic>
                    <p:nvPicPr>
                      <p:cNvPr id="13" name="Object 12">
                        <a:extLst>
                          <a:ext uri="{FF2B5EF4-FFF2-40B4-BE49-F238E27FC236}">
                            <a16:creationId xmlns:a16="http://schemas.microsoft.com/office/drawing/2014/main" id="{0C07E6B2-F96E-410B-82A8-984C2150D21E}"/>
                          </a:ext>
                        </a:extLst>
                      </p:cNvPr>
                      <p:cNvPicPr/>
                      <p:nvPr/>
                    </p:nvPicPr>
                    <p:blipFill>
                      <a:blip r:embed="rId8"/>
                      <a:stretch>
                        <a:fillRect/>
                      </a:stretch>
                    </p:blipFill>
                    <p:spPr>
                      <a:xfrm>
                        <a:off x="2187803" y="5724525"/>
                        <a:ext cx="5819775" cy="804863"/>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130B4CED-D5D5-43AA-8D08-32A5EACD14DB}"/>
              </a:ext>
            </a:extLst>
          </p:cNvPr>
          <p:cNvSpPr txBox="1"/>
          <p:nvPr/>
        </p:nvSpPr>
        <p:spPr>
          <a:xfrm>
            <a:off x="8001000" y="5892757"/>
            <a:ext cx="838691" cy="400110"/>
          </a:xfrm>
          <a:prstGeom prst="rect">
            <a:avLst/>
          </a:prstGeom>
          <a:noFill/>
        </p:spPr>
        <p:txBody>
          <a:bodyPr wrap="none" rtlCol="0">
            <a:spAutoFit/>
          </a:bodyPr>
          <a:lstStyle/>
          <a:p>
            <a:r>
              <a:rPr lang="en-US" sz="2000" dirty="0"/>
              <a:t>(V/W)</a:t>
            </a:r>
          </a:p>
        </p:txBody>
      </p:sp>
    </p:spTree>
    <p:extLst>
      <p:ext uri="{BB962C8B-B14F-4D97-AF65-F5344CB8AC3E}">
        <p14:creationId xmlns:p14="http://schemas.microsoft.com/office/powerpoint/2010/main" val="233675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Extrinsic photoconductive detectors</a:t>
            </a:r>
            <a:endParaRPr lang="en-US" sz="2800" dirty="0"/>
          </a:p>
        </p:txBody>
      </p:sp>
      <p:pic>
        <p:nvPicPr>
          <p:cNvPr id="22530" name="Picture 2" descr="Extrinsic Semiconductor Detectors">
            <a:extLst>
              <a:ext uri="{FF2B5EF4-FFF2-40B4-BE49-F238E27FC236}">
                <a16:creationId xmlns:a16="http://schemas.microsoft.com/office/drawing/2014/main" id="{38FA1E27-02AB-45E7-B910-20DACAAE7F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35" t="62303"/>
          <a:stretch/>
        </p:blipFill>
        <p:spPr bwMode="auto">
          <a:xfrm>
            <a:off x="513666" y="1605137"/>
            <a:ext cx="263419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xtrinsic Semiconductor Detectors">
            <a:extLst>
              <a:ext uri="{FF2B5EF4-FFF2-40B4-BE49-F238E27FC236}">
                <a16:creationId xmlns:a16="http://schemas.microsoft.com/office/drawing/2014/main" id="{0C0682E5-F05A-48AC-A133-12F505160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9" t="52469" r="48307"/>
          <a:stretch/>
        </p:blipFill>
        <p:spPr bwMode="auto">
          <a:xfrm>
            <a:off x="633259" y="3686648"/>
            <a:ext cx="2737907"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C7CD1DB-FA8E-4C70-A19E-0A1D1B733E71}"/>
              </a:ext>
            </a:extLst>
          </p:cNvPr>
          <p:cNvSpPr/>
          <p:nvPr/>
        </p:nvSpPr>
        <p:spPr>
          <a:xfrm>
            <a:off x="3933518" y="6122312"/>
            <a:ext cx="4701929" cy="307777"/>
          </a:xfrm>
          <a:prstGeom prst="rect">
            <a:avLst/>
          </a:prstGeom>
        </p:spPr>
        <p:txBody>
          <a:bodyPr wrap="none">
            <a:spAutoFit/>
          </a:bodyPr>
          <a:lstStyle/>
          <a:p>
            <a:pPr algn="ctr"/>
            <a:r>
              <a:rPr lang="en-US" sz="1400" i="1" dirty="0">
                <a:solidFill>
                  <a:srgbClr val="000000"/>
                </a:solidFill>
                <a:latin typeface="+mj-lt"/>
                <a:hlinkClick r:id="rId4"/>
              </a:rPr>
              <a:t>Extrinsic Semiconductor Detectors</a:t>
            </a:r>
            <a:r>
              <a:rPr lang="en-US" sz="1400" i="1" dirty="0">
                <a:solidFill>
                  <a:srgbClr val="000000"/>
                </a:solidFill>
                <a:latin typeface="+mj-lt"/>
              </a:rPr>
              <a:t>; Optica</a:t>
            </a:r>
            <a:r>
              <a:rPr lang="en-US" sz="1400" dirty="0">
                <a:solidFill>
                  <a:srgbClr val="000000"/>
                </a:solidFill>
                <a:latin typeface="+mj-lt"/>
              </a:rPr>
              <a:t> </a:t>
            </a:r>
            <a:r>
              <a:rPr lang="en-US" sz="1400" b="1" dirty="0">
                <a:solidFill>
                  <a:srgbClr val="000000"/>
                </a:solidFill>
                <a:latin typeface="+mj-lt"/>
              </a:rPr>
              <a:t>1</a:t>
            </a:r>
            <a:r>
              <a:rPr lang="en-US" sz="1400" dirty="0">
                <a:solidFill>
                  <a:srgbClr val="000000"/>
                </a:solidFill>
                <a:latin typeface="+mj-lt"/>
              </a:rPr>
              <a:t>, 264 (2014)</a:t>
            </a:r>
            <a:endParaRPr lang="en-US" sz="1400" dirty="0">
              <a:latin typeface="+mj-lt"/>
            </a:endParaRPr>
          </a:p>
        </p:txBody>
      </p:sp>
      <p:pic>
        <p:nvPicPr>
          <p:cNvPr id="22532" name="Picture 4" descr="https://www.osapublishing.org/getImage.cfm?img=M3cuZnVsbCxvcHRpY2EtMS00LTI2NC1nMDAx&amp;article=optica-1-4-264-g001">
            <a:extLst>
              <a:ext uri="{FF2B5EF4-FFF2-40B4-BE49-F238E27FC236}">
                <a16:creationId xmlns:a16="http://schemas.microsoft.com/office/drawing/2014/main" id="{4C3EE729-C962-48C4-BB16-2A49950676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34" r="56666"/>
          <a:stretch/>
        </p:blipFill>
        <p:spPr bwMode="auto">
          <a:xfrm>
            <a:off x="3733800" y="1429093"/>
            <a:ext cx="4114800" cy="457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54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13CFE9-8F3D-419A-A060-CEFEE71A6CEF}"/>
              </a:ext>
            </a:extLst>
          </p:cNvPr>
          <p:cNvGrpSpPr/>
          <p:nvPr/>
        </p:nvGrpSpPr>
        <p:grpSpPr>
          <a:xfrm>
            <a:off x="5084607" y="4538168"/>
            <a:ext cx="3145536" cy="1636886"/>
            <a:chOff x="5084607" y="4538168"/>
            <a:chExt cx="3145536" cy="1636886"/>
          </a:xfrm>
        </p:grpSpPr>
        <p:pic>
          <p:nvPicPr>
            <p:cNvPr id="23560" name="Picture 8" descr="Advances in Infrared Detector Array Technology | IntechOpen">
              <a:extLst>
                <a:ext uri="{FF2B5EF4-FFF2-40B4-BE49-F238E27FC236}">
                  <a16:creationId xmlns:a16="http://schemas.microsoft.com/office/drawing/2014/main" id="{E72AF29E-314C-4DD2-B7CE-E8B68D54FC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9" r="3020" b="4485"/>
            <a:stretch/>
          </p:blipFill>
          <p:spPr bwMode="auto">
            <a:xfrm>
              <a:off x="5084607" y="4538168"/>
              <a:ext cx="3145536" cy="975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D8CE73F-568B-46E5-A169-12185901ED89}"/>
                </a:ext>
              </a:extLst>
            </p:cNvPr>
            <p:cNvSpPr/>
            <p:nvPr/>
          </p:nvSpPr>
          <p:spPr>
            <a:xfrm>
              <a:off x="5209303" y="5651834"/>
              <a:ext cx="2895600" cy="523220"/>
            </a:xfrm>
            <a:prstGeom prst="rect">
              <a:avLst/>
            </a:prstGeom>
          </p:spPr>
          <p:txBody>
            <a:bodyPr wrap="square">
              <a:spAutoFit/>
            </a:bodyPr>
            <a:lstStyle/>
            <a:p>
              <a:pPr algn="ctr"/>
              <a:r>
                <a:rPr lang="en-US" sz="1400" i="1" dirty="0">
                  <a:latin typeface="+mj-lt"/>
                  <a:hlinkClick r:id="rId4"/>
                </a:rPr>
                <a:t>Advances in Infrared Detector Array Technology</a:t>
              </a:r>
              <a:endParaRPr lang="en-US" sz="1400" b="0" i="1" dirty="0">
                <a:effectLst/>
                <a:latin typeface="+mj-lt"/>
              </a:endParaRPr>
            </a:p>
          </p:txBody>
        </p:sp>
      </p:grpSp>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HgCdTe (MCT) photoconductive detectors</a:t>
            </a:r>
            <a:endParaRPr lang="en-US" sz="2800" dirty="0"/>
          </a:p>
        </p:txBody>
      </p:sp>
      <p:pic>
        <p:nvPicPr>
          <p:cNvPr id="23554" name="Picture 2" descr="How does band gap of a semiconductor change with the lattice constant?  Please explain the physical significance.">
            <a:extLst>
              <a:ext uri="{FF2B5EF4-FFF2-40B4-BE49-F238E27FC236}">
                <a16:creationId xmlns:a16="http://schemas.microsoft.com/office/drawing/2014/main" id="{AAC74756-F4C2-460F-8876-4B4440A2F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78" y="1600201"/>
            <a:ext cx="3936913"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CAA5A972-6247-419F-A669-218CE8E3E130}"/>
              </a:ext>
            </a:extLst>
          </p:cNvPr>
          <p:cNvSpPr/>
          <p:nvPr/>
        </p:nvSpPr>
        <p:spPr bwMode="auto">
          <a:xfrm>
            <a:off x="605953" y="4562109"/>
            <a:ext cx="3853297" cy="1675138"/>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230188" indent="-230188" algn="just" eaLnBrk="0" fontAlgn="base" hangingPunct="0">
              <a:spcBef>
                <a:spcPts val="600"/>
              </a:spcBef>
              <a:spcAft>
                <a:spcPct val="0"/>
              </a:spcAft>
              <a:buClr>
                <a:srgbClr val="006600"/>
              </a:buClr>
              <a:buFont typeface="Wingdings" panose="05000000000000000000" pitchFamily="2" charset="2"/>
              <a:buChar char="§"/>
            </a:pPr>
            <a:r>
              <a:rPr lang="en-US" dirty="0">
                <a:solidFill>
                  <a:schemeClr val="tx1"/>
                </a:solidFill>
                <a:latin typeface="Arial" charset="0"/>
              </a:rPr>
              <a:t>Tunable band gap</a:t>
            </a:r>
          </a:p>
          <a:p>
            <a:pPr marL="230188" indent="-230188" algn="just" eaLnBrk="0" fontAlgn="base" hangingPunct="0">
              <a:spcBef>
                <a:spcPts val="600"/>
              </a:spcBef>
              <a:spcAft>
                <a:spcPct val="0"/>
              </a:spcAft>
              <a:buClr>
                <a:srgbClr val="006600"/>
              </a:buClr>
              <a:buFont typeface="Wingdings" panose="05000000000000000000" pitchFamily="2" charset="2"/>
              <a:buChar char="§"/>
            </a:pPr>
            <a:r>
              <a:rPr lang="en-US" dirty="0">
                <a:solidFill>
                  <a:schemeClr val="tx1"/>
                </a:solidFill>
                <a:latin typeface="Arial" charset="0"/>
              </a:rPr>
              <a:t>High electron mobility (~ 10</a:t>
            </a:r>
            <a:r>
              <a:rPr lang="en-US" baseline="30000" dirty="0">
                <a:solidFill>
                  <a:schemeClr val="tx1"/>
                </a:solidFill>
                <a:latin typeface="Arial" charset="0"/>
              </a:rPr>
              <a:t>5</a:t>
            </a:r>
            <a:r>
              <a:rPr lang="en-US" dirty="0">
                <a:solidFill>
                  <a:schemeClr val="tx1"/>
                </a:solidFill>
                <a:latin typeface="Arial" charset="0"/>
              </a:rPr>
              <a:t> cm</a:t>
            </a:r>
            <a:r>
              <a:rPr lang="en-US" baseline="30000" dirty="0">
                <a:solidFill>
                  <a:schemeClr val="tx1"/>
                </a:solidFill>
                <a:latin typeface="Arial" charset="0"/>
              </a:rPr>
              <a:t>2</a:t>
            </a:r>
            <a:r>
              <a:rPr lang="en-US" dirty="0">
                <a:solidFill>
                  <a:schemeClr val="tx1"/>
                </a:solidFill>
                <a:latin typeface="Arial" charset="0"/>
              </a:rPr>
              <a:t>/Vs)</a:t>
            </a:r>
          </a:p>
          <a:p>
            <a:pPr marL="230188" indent="-230188" algn="just" eaLnBrk="0" fontAlgn="base" hangingPunct="0">
              <a:spcBef>
                <a:spcPts val="600"/>
              </a:spcBef>
              <a:spcAft>
                <a:spcPct val="0"/>
              </a:spcAft>
              <a:buClr>
                <a:srgbClr val="006600"/>
              </a:buClr>
              <a:buFont typeface="Wingdings" panose="05000000000000000000" pitchFamily="2" charset="2"/>
              <a:buChar char="§"/>
            </a:pPr>
            <a:r>
              <a:rPr lang="en-US" dirty="0">
                <a:solidFill>
                  <a:schemeClr val="tx1"/>
                </a:solidFill>
                <a:latin typeface="Arial" charset="0"/>
              </a:rPr>
              <a:t>Hybrid integration with ROIC</a:t>
            </a:r>
          </a:p>
        </p:txBody>
      </p:sp>
      <p:grpSp>
        <p:nvGrpSpPr>
          <p:cNvPr id="5" name="Group 4">
            <a:extLst>
              <a:ext uri="{FF2B5EF4-FFF2-40B4-BE49-F238E27FC236}">
                <a16:creationId xmlns:a16="http://schemas.microsoft.com/office/drawing/2014/main" id="{473993E7-A034-4CAE-8781-3C0F429E2378}"/>
              </a:ext>
            </a:extLst>
          </p:cNvPr>
          <p:cNvGrpSpPr/>
          <p:nvPr/>
        </p:nvGrpSpPr>
        <p:grpSpPr>
          <a:xfrm>
            <a:off x="5084607" y="4459232"/>
            <a:ext cx="3144993" cy="1780756"/>
            <a:chOff x="5084607" y="4452654"/>
            <a:chExt cx="3144993" cy="1780756"/>
          </a:xfrm>
        </p:grpSpPr>
        <p:pic>
          <p:nvPicPr>
            <p:cNvPr id="23558" name="Picture 6" descr="Near Infrared Camera (NIRCam) detector">
              <a:extLst>
                <a:ext uri="{FF2B5EF4-FFF2-40B4-BE49-F238E27FC236}">
                  <a16:creationId xmlns:a16="http://schemas.microsoft.com/office/drawing/2014/main" id="{73FF6F03-1F86-4339-B52C-881BC5A4F8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771" r="6666"/>
            <a:stretch/>
          </p:blipFill>
          <p:spPr bwMode="auto">
            <a:xfrm>
              <a:off x="5084607" y="4452654"/>
              <a:ext cx="3144993" cy="17807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7C825DB-C366-414A-8D55-424E9263FCDC}"/>
                </a:ext>
              </a:extLst>
            </p:cNvPr>
            <p:cNvSpPr txBox="1"/>
            <p:nvPr/>
          </p:nvSpPr>
          <p:spPr>
            <a:xfrm>
              <a:off x="7367824" y="4516193"/>
              <a:ext cx="857927" cy="307777"/>
            </a:xfrm>
            <a:prstGeom prst="rect">
              <a:avLst/>
            </a:prstGeom>
            <a:noFill/>
          </p:spPr>
          <p:txBody>
            <a:bodyPr wrap="none" rtlCol="0">
              <a:spAutoFit/>
            </a:bodyPr>
            <a:lstStyle/>
            <a:p>
              <a:r>
                <a:rPr lang="en-US" sz="1400" dirty="0">
                  <a:solidFill>
                    <a:schemeClr val="bg1"/>
                  </a:solidFill>
                </a:rPr>
                <a:t>© NASA</a:t>
              </a:r>
            </a:p>
          </p:txBody>
        </p:sp>
      </p:grpSp>
      <p:pic>
        <p:nvPicPr>
          <p:cNvPr id="23564" name="Picture 12" descr="Building James Webb: the biggest, boldest, riskiest space telescope |  Science | AAAS">
            <a:extLst>
              <a:ext uri="{FF2B5EF4-FFF2-40B4-BE49-F238E27FC236}">
                <a16:creationId xmlns:a16="http://schemas.microsoft.com/office/drawing/2014/main" id="{721E227C-83D3-4837-BD3A-8E24EFA478A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503" r="3334"/>
          <a:stretch/>
        </p:blipFill>
        <p:spPr bwMode="auto">
          <a:xfrm>
            <a:off x="5084607" y="1810464"/>
            <a:ext cx="3131837" cy="2068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4B67A17-CCC7-41B0-A9F9-0105DA7CE99A}"/>
              </a:ext>
            </a:extLst>
          </p:cNvPr>
          <p:cNvSpPr/>
          <p:nvPr/>
        </p:nvSpPr>
        <p:spPr>
          <a:xfrm>
            <a:off x="5161212" y="3461553"/>
            <a:ext cx="2991781" cy="338554"/>
          </a:xfrm>
          <a:prstGeom prst="rect">
            <a:avLst/>
          </a:prstGeom>
        </p:spPr>
        <p:txBody>
          <a:bodyPr wrap="none">
            <a:spAutoFit/>
          </a:bodyPr>
          <a:lstStyle/>
          <a:p>
            <a:pPr algn="ctr"/>
            <a:r>
              <a:rPr lang="en-US" sz="1600" dirty="0">
                <a:solidFill>
                  <a:schemeClr val="bg1"/>
                </a:solidFill>
              </a:rPr>
              <a:t>James Webb Space Telescope</a:t>
            </a:r>
          </a:p>
        </p:txBody>
      </p:sp>
      <p:grpSp>
        <p:nvGrpSpPr>
          <p:cNvPr id="6" name="Group 5">
            <a:extLst>
              <a:ext uri="{FF2B5EF4-FFF2-40B4-BE49-F238E27FC236}">
                <a16:creationId xmlns:a16="http://schemas.microsoft.com/office/drawing/2014/main" id="{8F9C65F3-3AB8-4830-9982-987948336589}"/>
              </a:ext>
            </a:extLst>
          </p:cNvPr>
          <p:cNvGrpSpPr/>
          <p:nvPr/>
        </p:nvGrpSpPr>
        <p:grpSpPr>
          <a:xfrm>
            <a:off x="5084607" y="1646245"/>
            <a:ext cx="3144993" cy="2529851"/>
            <a:chOff x="5084607" y="1646245"/>
            <a:chExt cx="3144993" cy="2529851"/>
          </a:xfrm>
        </p:grpSpPr>
        <p:pic>
          <p:nvPicPr>
            <p:cNvPr id="23556" name="Picture 4" descr="Infrared Detectors Webb/NASA">
              <a:extLst>
                <a:ext uri="{FF2B5EF4-FFF2-40B4-BE49-F238E27FC236}">
                  <a16:creationId xmlns:a16="http://schemas.microsoft.com/office/drawing/2014/main" id="{8F5365F8-25A4-4ED9-B3B8-3BB0262B94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378"/>
            <a:stretch/>
          </p:blipFill>
          <p:spPr bwMode="auto">
            <a:xfrm>
              <a:off x="5084607" y="1646245"/>
              <a:ext cx="3144993" cy="2529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12EDD8-B62F-4CE2-9B7A-B263EE34DB2D}"/>
                </a:ext>
              </a:extLst>
            </p:cNvPr>
            <p:cNvSpPr txBox="1"/>
            <p:nvPr/>
          </p:nvSpPr>
          <p:spPr>
            <a:xfrm>
              <a:off x="7358517" y="1716873"/>
              <a:ext cx="857927" cy="307777"/>
            </a:xfrm>
            <a:prstGeom prst="rect">
              <a:avLst/>
            </a:prstGeom>
            <a:noFill/>
          </p:spPr>
          <p:txBody>
            <a:bodyPr wrap="none" rtlCol="0">
              <a:spAutoFit/>
            </a:bodyPr>
            <a:lstStyle/>
            <a:p>
              <a:r>
                <a:rPr lang="en-US" sz="1400" dirty="0"/>
                <a:t>© NASA</a:t>
              </a:r>
            </a:p>
          </p:txBody>
        </p:sp>
      </p:grpSp>
    </p:spTree>
    <p:extLst>
      <p:ext uri="{BB962C8B-B14F-4D97-AF65-F5344CB8AC3E}">
        <p14:creationId xmlns:p14="http://schemas.microsoft.com/office/powerpoint/2010/main" val="356636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Photovoltaic detector (photodiode)</a:t>
            </a:r>
            <a:endParaRPr lang="en-US" dirty="0"/>
          </a:p>
        </p:txBody>
      </p:sp>
      <p:graphicFrame>
        <p:nvGraphicFramePr>
          <p:cNvPr id="22" name="Object 2">
            <a:extLst>
              <a:ext uri="{FF2B5EF4-FFF2-40B4-BE49-F238E27FC236}">
                <a16:creationId xmlns:a16="http://schemas.microsoft.com/office/drawing/2014/main" id="{FFED1CE5-6FB6-4247-B241-4C6E819F2C35}"/>
              </a:ext>
            </a:extLst>
          </p:cNvPr>
          <p:cNvGraphicFramePr>
            <a:graphicFrameLocks noChangeAspect="1"/>
          </p:cNvGraphicFramePr>
          <p:nvPr>
            <p:extLst>
              <p:ext uri="{D42A27DB-BD31-4B8C-83A1-F6EECF244321}">
                <p14:modId xmlns:p14="http://schemas.microsoft.com/office/powerpoint/2010/main" val="1711222196"/>
              </p:ext>
            </p:extLst>
          </p:nvPr>
        </p:nvGraphicFramePr>
        <p:xfrm>
          <a:off x="3049132" y="4644122"/>
          <a:ext cx="4252912" cy="557212"/>
        </p:xfrm>
        <a:graphic>
          <a:graphicData uri="http://schemas.openxmlformats.org/presentationml/2006/ole">
            <mc:AlternateContent xmlns:mc="http://schemas.openxmlformats.org/markup-compatibility/2006">
              <mc:Choice xmlns:v="urn:schemas-microsoft-com:vml" Requires="v">
                <p:oleObj name="Equation" r:id="rId3" imgW="2171520" imgH="304560" progId="Equation.DSMT4">
                  <p:embed/>
                </p:oleObj>
              </mc:Choice>
              <mc:Fallback>
                <p:oleObj name="Equation" r:id="rId3" imgW="2171520" imgH="304560" progId="Equation.DSMT4">
                  <p:embed/>
                  <p:pic>
                    <p:nvPicPr>
                      <p:cNvPr id="22" name="Object 2">
                        <a:extLst>
                          <a:ext uri="{FF2B5EF4-FFF2-40B4-BE49-F238E27FC236}">
                            <a16:creationId xmlns:a16="http://schemas.microsoft.com/office/drawing/2014/main" id="{FFED1CE5-6FB6-4247-B241-4C6E819F2C35}"/>
                          </a:ext>
                        </a:extLst>
                      </p:cNvPr>
                      <p:cNvPicPr>
                        <a:picLocks noChangeAspect="1" noChangeArrowheads="1"/>
                      </p:cNvPicPr>
                      <p:nvPr/>
                    </p:nvPicPr>
                    <p:blipFill>
                      <a:blip r:embed="rId4"/>
                      <a:srcRect/>
                      <a:stretch>
                        <a:fillRect/>
                      </a:stretch>
                    </p:blipFill>
                    <p:spPr bwMode="auto">
                      <a:xfrm>
                        <a:off x="3049132" y="4644122"/>
                        <a:ext cx="4252912"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01432904-1BBD-4B4E-B071-E4ECEE77A537}"/>
              </a:ext>
            </a:extLst>
          </p:cNvPr>
          <p:cNvSpPr txBox="1"/>
          <p:nvPr/>
        </p:nvSpPr>
        <p:spPr>
          <a:xfrm>
            <a:off x="638175" y="4703968"/>
            <a:ext cx="2443489" cy="400110"/>
          </a:xfrm>
          <a:prstGeom prst="rect">
            <a:avLst/>
          </a:prstGeom>
          <a:noFill/>
        </p:spPr>
        <p:txBody>
          <a:bodyPr wrap="none" rtlCol="0">
            <a:spAutoFit/>
          </a:bodyPr>
          <a:lstStyle/>
          <a:p>
            <a:r>
              <a:rPr lang="en-US" sz="2000" dirty="0"/>
              <a:t>Quantum efficiency:</a:t>
            </a:r>
          </a:p>
        </p:txBody>
      </p:sp>
      <p:pic>
        <p:nvPicPr>
          <p:cNvPr id="2" name="Picture 1">
            <a:extLst>
              <a:ext uri="{FF2B5EF4-FFF2-40B4-BE49-F238E27FC236}">
                <a16:creationId xmlns:a16="http://schemas.microsoft.com/office/drawing/2014/main" id="{032B9A1A-2214-4DD2-8537-4AFD24487C46}"/>
              </a:ext>
            </a:extLst>
          </p:cNvPr>
          <p:cNvPicPr>
            <a:picLocks noChangeAspect="1"/>
          </p:cNvPicPr>
          <p:nvPr/>
        </p:nvPicPr>
        <p:blipFill rotWithShape="1">
          <a:blip r:embed="rId5"/>
          <a:srcRect t="13050"/>
          <a:stretch/>
        </p:blipFill>
        <p:spPr>
          <a:xfrm>
            <a:off x="380999" y="1525554"/>
            <a:ext cx="5109419" cy="2970246"/>
          </a:xfrm>
          <a:prstGeom prst="rect">
            <a:avLst/>
          </a:prstGeom>
        </p:spPr>
      </p:pic>
      <p:pic>
        <p:nvPicPr>
          <p:cNvPr id="42" name="Picture 4" descr="C:\Users\hjj\Desktop\Graph1.PNG">
            <a:extLst>
              <a:ext uri="{FF2B5EF4-FFF2-40B4-BE49-F238E27FC236}">
                <a16:creationId xmlns:a16="http://schemas.microsoft.com/office/drawing/2014/main" id="{AC5CCFEC-28BD-4357-8252-A44F230BD2F1}"/>
              </a:ext>
            </a:extLst>
          </p:cNvPr>
          <p:cNvPicPr>
            <a:picLocks noChangeAspect="1" noChangeArrowheads="1"/>
          </p:cNvPicPr>
          <p:nvPr/>
        </p:nvPicPr>
        <p:blipFill>
          <a:blip r:embed="rId6">
            <a:clrChange>
              <a:clrFrom>
                <a:srgbClr val="FFFFFF"/>
              </a:clrFrom>
              <a:clrTo>
                <a:srgbClr val="FFFFFF">
                  <a:alpha val="0"/>
                </a:srgbClr>
              </a:clrTo>
            </a:clrChange>
          </a:blip>
          <a:srcRect l="16040" t="11321" r="12508" b="15094"/>
          <a:stretch>
            <a:fillRect/>
          </a:stretch>
        </p:blipFill>
        <p:spPr bwMode="auto">
          <a:xfrm>
            <a:off x="5284962" y="1661236"/>
            <a:ext cx="3032688" cy="2413772"/>
          </a:xfrm>
          <a:prstGeom prst="rect">
            <a:avLst/>
          </a:prstGeom>
          <a:noFill/>
        </p:spPr>
      </p:pic>
      <p:cxnSp>
        <p:nvCxnSpPr>
          <p:cNvPr id="46" name="Straight Arrow Connector 45">
            <a:extLst>
              <a:ext uri="{FF2B5EF4-FFF2-40B4-BE49-F238E27FC236}">
                <a16:creationId xmlns:a16="http://schemas.microsoft.com/office/drawing/2014/main" id="{78390AE5-1B87-4B51-AFCD-CFE6BE037DF7}"/>
              </a:ext>
            </a:extLst>
          </p:cNvPr>
          <p:cNvCxnSpPr/>
          <p:nvPr/>
        </p:nvCxnSpPr>
        <p:spPr bwMode="auto">
          <a:xfrm>
            <a:off x="5351359" y="2905782"/>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47" name="Straight Arrow Connector 46">
            <a:extLst>
              <a:ext uri="{FF2B5EF4-FFF2-40B4-BE49-F238E27FC236}">
                <a16:creationId xmlns:a16="http://schemas.microsoft.com/office/drawing/2014/main" id="{28BF4AC9-34D7-49F8-BBF5-8A731791DD3F}"/>
              </a:ext>
            </a:extLst>
          </p:cNvPr>
          <p:cNvCxnSpPr>
            <a:cxnSpLocks/>
          </p:cNvCxnSpPr>
          <p:nvPr/>
        </p:nvCxnSpPr>
        <p:spPr bwMode="auto">
          <a:xfrm flipV="1">
            <a:off x="6946797" y="1630268"/>
            <a:ext cx="0" cy="2624529"/>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50" name="TextBox 49">
            <a:extLst>
              <a:ext uri="{FF2B5EF4-FFF2-40B4-BE49-F238E27FC236}">
                <a16:creationId xmlns:a16="http://schemas.microsoft.com/office/drawing/2014/main" id="{5A3F7EF0-99CB-452F-8ECA-C704194652BC}"/>
              </a:ext>
            </a:extLst>
          </p:cNvPr>
          <p:cNvSpPr txBox="1"/>
          <p:nvPr/>
        </p:nvSpPr>
        <p:spPr>
          <a:xfrm>
            <a:off x="6652545" y="1536502"/>
            <a:ext cx="269626"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51" name="TextBox 50">
            <a:extLst>
              <a:ext uri="{FF2B5EF4-FFF2-40B4-BE49-F238E27FC236}">
                <a16:creationId xmlns:a16="http://schemas.microsoft.com/office/drawing/2014/main" id="{720916EB-7EAF-4883-AA9E-8753DF68C8FC}"/>
              </a:ext>
            </a:extLst>
          </p:cNvPr>
          <p:cNvSpPr txBox="1"/>
          <p:nvPr/>
        </p:nvSpPr>
        <p:spPr>
          <a:xfrm>
            <a:off x="8304679" y="2936752"/>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52" name="TextBox 51">
            <a:extLst>
              <a:ext uri="{FF2B5EF4-FFF2-40B4-BE49-F238E27FC236}">
                <a16:creationId xmlns:a16="http://schemas.microsoft.com/office/drawing/2014/main" id="{6923C56D-265E-4F7A-9BAC-4A8967295FD2}"/>
              </a:ext>
            </a:extLst>
          </p:cNvPr>
          <p:cNvSpPr txBox="1"/>
          <p:nvPr/>
        </p:nvSpPr>
        <p:spPr>
          <a:xfrm>
            <a:off x="7535422" y="2016162"/>
            <a:ext cx="671979" cy="369332"/>
          </a:xfrm>
          <a:prstGeom prst="rect">
            <a:avLst/>
          </a:prstGeom>
          <a:noFill/>
        </p:spPr>
        <p:txBody>
          <a:bodyPr wrap="none" rtlCol="0">
            <a:spAutoFit/>
          </a:bodyPr>
          <a:lstStyle/>
          <a:p>
            <a:pPr algn="ctr"/>
            <a:r>
              <a:rPr lang="en-US" dirty="0">
                <a:solidFill>
                  <a:srgbClr val="0000FF"/>
                </a:solidFill>
              </a:rPr>
              <a:t>Dark</a:t>
            </a:r>
          </a:p>
        </p:txBody>
      </p:sp>
      <p:sp>
        <p:nvSpPr>
          <p:cNvPr id="53" name="TextBox 52">
            <a:extLst>
              <a:ext uri="{FF2B5EF4-FFF2-40B4-BE49-F238E27FC236}">
                <a16:creationId xmlns:a16="http://schemas.microsoft.com/office/drawing/2014/main" id="{DBE0AA95-26FA-4513-B905-6D48EF9D6415}"/>
              </a:ext>
            </a:extLst>
          </p:cNvPr>
          <p:cNvSpPr txBox="1"/>
          <p:nvPr/>
        </p:nvSpPr>
        <p:spPr>
          <a:xfrm>
            <a:off x="7454840" y="3202834"/>
            <a:ext cx="684803" cy="369332"/>
          </a:xfrm>
          <a:prstGeom prst="rect">
            <a:avLst/>
          </a:prstGeom>
          <a:noFill/>
        </p:spPr>
        <p:txBody>
          <a:bodyPr wrap="none" rtlCol="0">
            <a:spAutoFit/>
          </a:bodyPr>
          <a:lstStyle/>
          <a:p>
            <a:pPr algn="ctr"/>
            <a:r>
              <a:rPr lang="en-US" dirty="0">
                <a:solidFill>
                  <a:srgbClr val="FF0000"/>
                </a:solidFill>
              </a:rPr>
              <a:t>Light</a:t>
            </a:r>
          </a:p>
        </p:txBody>
      </p:sp>
      <p:sp>
        <p:nvSpPr>
          <p:cNvPr id="15" name="Rectangle 14">
            <a:extLst>
              <a:ext uri="{FF2B5EF4-FFF2-40B4-BE49-F238E27FC236}">
                <a16:creationId xmlns:a16="http://schemas.microsoft.com/office/drawing/2014/main" id="{42C15F77-DDAF-4DB4-BB52-026045D67B79}"/>
              </a:ext>
            </a:extLst>
          </p:cNvPr>
          <p:cNvSpPr/>
          <p:nvPr/>
        </p:nvSpPr>
        <p:spPr bwMode="auto">
          <a:xfrm>
            <a:off x="5410202" y="1752600"/>
            <a:ext cx="1028548" cy="5619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55" name="Object 54">
            <a:extLst>
              <a:ext uri="{FF2B5EF4-FFF2-40B4-BE49-F238E27FC236}">
                <a16:creationId xmlns:a16="http://schemas.microsoft.com/office/drawing/2014/main" id="{22BEC132-B48C-465A-821E-BD8EE4826573}"/>
              </a:ext>
            </a:extLst>
          </p:cNvPr>
          <p:cNvGraphicFramePr>
            <a:graphicFrameLocks noChangeAspect="1"/>
          </p:cNvGraphicFramePr>
          <p:nvPr>
            <p:extLst>
              <p:ext uri="{D42A27DB-BD31-4B8C-83A1-F6EECF244321}">
                <p14:modId xmlns:p14="http://schemas.microsoft.com/office/powerpoint/2010/main" val="854610398"/>
              </p:ext>
            </p:extLst>
          </p:nvPr>
        </p:nvGraphicFramePr>
        <p:xfrm>
          <a:off x="2403475" y="5397500"/>
          <a:ext cx="2473325" cy="711200"/>
        </p:xfrm>
        <a:graphic>
          <a:graphicData uri="http://schemas.openxmlformats.org/presentationml/2006/ole">
            <mc:AlternateContent xmlns:mc="http://schemas.openxmlformats.org/markup-compatibility/2006">
              <mc:Choice xmlns:v="urn:schemas-microsoft-com:vml" Requires="v">
                <p:oleObj name="Equation" r:id="rId7" imgW="1371600" imgH="393480" progId="Equation.DSMT4">
                  <p:embed/>
                </p:oleObj>
              </mc:Choice>
              <mc:Fallback>
                <p:oleObj name="Equation" r:id="rId7" imgW="1371600" imgH="393480" progId="Equation.DSMT4">
                  <p:embed/>
                  <p:pic>
                    <p:nvPicPr>
                      <p:cNvPr id="55" name="Object 54">
                        <a:extLst>
                          <a:ext uri="{FF2B5EF4-FFF2-40B4-BE49-F238E27FC236}">
                            <a16:creationId xmlns:a16="http://schemas.microsoft.com/office/drawing/2014/main" id="{22BEC132-B48C-465A-821E-BD8EE4826573}"/>
                          </a:ext>
                        </a:extLst>
                      </p:cNvPr>
                      <p:cNvPicPr/>
                      <p:nvPr/>
                    </p:nvPicPr>
                    <p:blipFill>
                      <a:blip r:embed="rId8"/>
                      <a:stretch>
                        <a:fillRect/>
                      </a:stretch>
                    </p:blipFill>
                    <p:spPr>
                      <a:xfrm>
                        <a:off x="2403475" y="5397500"/>
                        <a:ext cx="2473325" cy="711200"/>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5C596B7F-4AB5-4E05-A6DE-B3D93A957152}"/>
              </a:ext>
            </a:extLst>
          </p:cNvPr>
          <p:cNvSpPr txBox="1"/>
          <p:nvPr/>
        </p:nvSpPr>
        <p:spPr>
          <a:xfrm>
            <a:off x="645851" y="5540615"/>
            <a:ext cx="1851789" cy="400110"/>
          </a:xfrm>
          <a:prstGeom prst="rect">
            <a:avLst/>
          </a:prstGeom>
          <a:noFill/>
        </p:spPr>
        <p:txBody>
          <a:bodyPr wrap="none" rtlCol="0">
            <a:spAutoFit/>
          </a:bodyPr>
          <a:lstStyle/>
          <a:p>
            <a:r>
              <a:rPr lang="en-US" sz="2000" b="1" dirty="0"/>
              <a:t>Responsivity</a:t>
            </a:r>
            <a:endParaRPr lang="en-US" sz="2000" dirty="0"/>
          </a:p>
        </p:txBody>
      </p:sp>
      <p:sp>
        <p:nvSpPr>
          <p:cNvPr id="57" name="TextBox 56">
            <a:extLst>
              <a:ext uri="{FF2B5EF4-FFF2-40B4-BE49-F238E27FC236}">
                <a16:creationId xmlns:a16="http://schemas.microsoft.com/office/drawing/2014/main" id="{D5A75A82-D8B5-4648-B3D5-CECE0A23A13D}"/>
              </a:ext>
            </a:extLst>
          </p:cNvPr>
          <p:cNvSpPr txBox="1"/>
          <p:nvPr/>
        </p:nvSpPr>
        <p:spPr>
          <a:xfrm>
            <a:off x="5029200" y="5551967"/>
            <a:ext cx="2704587" cy="400110"/>
          </a:xfrm>
          <a:prstGeom prst="rect">
            <a:avLst/>
          </a:prstGeom>
          <a:noFill/>
        </p:spPr>
        <p:txBody>
          <a:bodyPr wrap="none" rtlCol="0">
            <a:spAutoFit/>
          </a:bodyPr>
          <a:lstStyle/>
          <a:p>
            <a:r>
              <a:rPr lang="en-US" sz="2000" dirty="0"/>
              <a:t>in the absence of gain</a:t>
            </a:r>
          </a:p>
        </p:txBody>
      </p:sp>
      <p:sp>
        <p:nvSpPr>
          <p:cNvPr id="16" name="Rectangle 15">
            <a:extLst>
              <a:ext uri="{FF2B5EF4-FFF2-40B4-BE49-F238E27FC236}">
                <a16:creationId xmlns:a16="http://schemas.microsoft.com/office/drawing/2014/main" id="{E3EF224A-80C3-44AD-B557-C5CF45577031}"/>
              </a:ext>
            </a:extLst>
          </p:cNvPr>
          <p:cNvSpPr/>
          <p:nvPr/>
        </p:nvSpPr>
        <p:spPr bwMode="auto">
          <a:xfrm>
            <a:off x="5351359" y="2905783"/>
            <a:ext cx="1597123" cy="134870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659D6453-1415-4BA9-92F0-21DD39A930F5}"/>
              </a:ext>
            </a:extLst>
          </p:cNvPr>
          <p:cNvSpPr txBox="1"/>
          <p:nvPr/>
        </p:nvSpPr>
        <p:spPr>
          <a:xfrm>
            <a:off x="5478608" y="1923829"/>
            <a:ext cx="1342624" cy="923330"/>
          </a:xfrm>
          <a:prstGeom prst="rect">
            <a:avLst/>
          </a:prstGeom>
          <a:noFill/>
        </p:spPr>
        <p:txBody>
          <a:bodyPr wrap="square" rtlCol="0">
            <a:spAutoFit/>
          </a:bodyPr>
          <a:lstStyle/>
          <a:p>
            <a:pPr algn="ctr"/>
            <a:r>
              <a:rPr lang="en-US" dirty="0">
                <a:solidFill>
                  <a:srgbClr val="FFC000"/>
                </a:solidFill>
              </a:rPr>
              <a:t>Reverse biased or zero bias</a:t>
            </a:r>
          </a:p>
        </p:txBody>
      </p:sp>
      <p:cxnSp>
        <p:nvCxnSpPr>
          <p:cNvPr id="61" name="Straight Connector 60">
            <a:extLst>
              <a:ext uri="{FF2B5EF4-FFF2-40B4-BE49-F238E27FC236}">
                <a16:creationId xmlns:a16="http://schemas.microsoft.com/office/drawing/2014/main" id="{947C07CF-FF54-4F7F-9E94-7C850C171AAC}"/>
              </a:ext>
            </a:extLst>
          </p:cNvPr>
          <p:cNvCxnSpPr>
            <a:cxnSpLocks/>
          </p:cNvCxnSpPr>
          <p:nvPr/>
        </p:nvCxnSpPr>
        <p:spPr bwMode="auto">
          <a:xfrm flipV="1">
            <a:off x="5724381" y="2912360"/>
            <a:ext cx="0" cy="990542"/>
          </a:xfrm>
          <a:prstGeom prst="line">
            <a:avLst/>
          </a:prstGeom>
          <a:solidFill>
            <a:schemeClr val="accent1"/>
          </a:solidFill>
          <a:ln w="12700" cap="flat" cmpd="sng" algn="ctr">
            <a:solidFill>
              <a:schemeClr val="tx1"/>
            </a:solidFill>
            <a:prstDash val="dash"/>
            <a:round/>
            <a:headEnd type="stealth" w="lg" len="lg"/>
            <a:tailEnd type="none" w="med" len="med"/>
          </a:ln>
          <a:effectLst/>
        </p:spPr>
      </p:cxnSp>
      <p:sp>
        <p:nvSpPr>
          <p:cNvPr id="65" name="TextBox 64">
            <a:extLst>
              <a:ext uri="{FF2B5EF4-FFF2-40B4-BE49-F238E27FC236}">
                <a16:creationId xmlns:a16="http://schemas.microsoft.com/office/drawing/2014/main" id="{4925AE32-7186-42A0-80A4-893B3E10093F}"/>
              </a:ext>
            </a:extLst>
          </p:cNvPr>
          <p:cNvSpPr txBox="1"/>
          <p:nvPr/>
        </p:nvSpPr>
        <p:spPr>
          <a:xfrm>
            <a:off x="5715000" y="3064334"/>
            <a:ext cx="1009063" cy="646331"/>
          </a:xfrm>
          <a:prstGeom prst="rect">
            <a:avLst/>
          </a:prstGeom>
          <a:noFill/>
        </p:spPr>
        <p:txBody>
          <a:bodyPr wrap="square" rtlCol="0">
            <a:spAutoFit/>
          </a:bodyPr>
          <a:lstStyle/>
          <a:p>
            <a:pPr algn="ctr"/>
            <a:r>
              <a:rPr lang="en-US" dirty="0"/>
              <a:t>Photo-current</a:t>
            </a:r>
          </a:p>
        </p:txBody>
      </p:sp>
      <p:sp>
        <p:nvSpPr>
          <p:cNvPr id="21" name="TextBox 20">
            <a:extLst>
              <a:ext uri="{FF2B5EF4-FFF2-40B4-BE49-F238E27FC236}">
                <a16:creationId xmlns:a16="http://schemas.microsoft.com/office/drawing/2014/main" id="{BDB1701A-B63F-471E-B858-859BABB5BEEC}"/>
              </a:ext>
            </a:extLst>
          </p:cNvPr>
          <p:cNvSpPr txBox="1"/>
          <p:nvPr/>
        </p:nvSpPr>
        <p:spPr>
          <a:xfrm>
            <a:off x="3962400" y="2236574"/>
            <a:ext cx="1300739" cy="646331"/>
          </a:xfrm>
          <a:prstGeom prst="rect">
            <a:avLst/>
          </a:prstGeom>
          <a:noFill/>
        </p:spPr>
        <p:txBody>
          <a:bodyPr wrap="square" rtlCol="0">
            <a:spAutoFit/>
          </a:bodyPr>
          <a:lstStyle/>
          <a:p>
            <a:pPr algn="ctr"/>
            <a:r>
              <a:rPr lang="en-US" b="1" dirty="0"/>
              <a:t>Ohmic contact</a:t>
            </a:r>
          </a:p>
        </p:txBody>
      </p:sp>
    </p:spTree>
    <p:extLst>
      <p:ext uri="{BB962C8B-B14F-4D97-AF65-F5344CB8AC3E}">
        <p14:creationId xmlns:p14="http://schemas.microsoft.com/office/powerpoint/2010/main" val="17854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Spectral response</a:t>
            </a:r>
            <a:endParaRPr lang="en-US" dirty="0"/>
          </a:p>
        </p:txBody>
      </p:sp>
      <p:pic>
        <p:nvPicPr>
          <p:cNvPr id="3" name="Picture 2">
            <a:extLst>
              <a:ext uri="{FF2B5EF4-FFF2-40B4-BE49-F238E27FC236}">
                <a16:creationId xmlns:a16="http://schemas.microsoft.com/office/drawing/2014/main" id="{DCD752AC-3D9E-40E6-9BC9-BE9141C1E794}"/>
              </a:ext>
            </a:extLst>
          </p:cNvPr>
          <p:cNvPicPr>
            <a:picLocks noChangeAspect="1"/>
          </p:cNvPicPr>
          <p:nvPr/>
        </p:nvPicPr>
        <p:blipFill>
          <a:blip r:embed="rId2"/>
          <a:stretch>
            <a:fillRect/>
          </a:stretch>
        </p:blipFill>
        <p:spPr>
          <a:xfrm>
            <a:off x="762000" y="1600200"/>
            <a:ext cx="7198748" cy="4709410"/>
          </a:xfrm>
          <a:prstGeom prst="rect">
            <a:avLst/>
          </a:prstGeom>
        </p:spPr>
      </p:pic>
      <p:graphicFrame>
        <p:nvGraphicFramePr>
          <p:cNvPr id="29" name="Object 28">
            <a:extLst>
              <a:ext uri="{FF2B5EF4-FFF2-40B4-BE49-F238E27FC236}">
                <a16:creationId xmlns:a16="http://schemas.microsoft.com/office/drawing/2014/main" id="{57AFD25D-2C40-4307-AD28-7B09D02C7621}"/>
              </a:ext>
            </a:extLst>
          </p:cNvPr>
          <p:cNvGraphicFramePr>
            <a:graphicFrameLocks noChangeAspect="1"/>
          </p:cNvGraphicFramePr>
          <p:nvPr>
            <p:extLst>
              <p:ext uri="{D42A27DB-BD31-4B8C-83A1-F6EECF244321}">
                <p14:modId xmlns:p14="http://schemas.microsoft.com/office/powerpoint/2010/main" val="1123640445"/>
              </p:ext>
            </p:extLst>
          </p:nvPr>
        </p:nvGraphicFramePr>
        <p:xfrm>
          <a:off x="5437415" y="1861676"/>
          <a:ext cx="1350963" cy="711200"/>
        </p:xfrm>
        <a:graphic>
          <a:graphicData uri="http://schemas.openxmlformats.org/presentationml/2006/ole">
            <mc:AlternateContent xmlns:mc="http://schemas.openxmlformats.org/markup-compatibility/2006">
              <mc:Choice xmlns:v="urn:schemas-microsoft-com:vml" Requires="v">
                <p:oleObj name="Equation" r:id="rId3" imgW="749160" imgH="393480" progId="Equation.DSMT4">
                  <p:embed/>
                </p:oleObj>
              </mc:Choice>
              <mc:Fallback>
                <p:oleObj name="Equation" r:id="rId3" imgW="749160" imgH="393480" progId="Equation.DSMT4">
                  <p:embed/>
                  <p:pic>
                    <p:nvPicPr>
                      <p:cNvPr id="29" name="Object 28">
                        <a:extLst>
                          <a:ext uri="{FF2B5EF4-FFF2-40B4-BE49-F238E27FC236}">
                            <a16:creationId xmlns:a16="http://schemas.microsoft.com/office/drawing/2014/main" id="{57AFD25D-2C40-4307-AD28-7B09D02C7621}"/>
                          </a:ext>
                        </a:extLst>
                      </p:cNvPr>
                      <p:cNvPicPr/>
                      <p:nvPr/>
                    </p:nvPicPr>
                    <p:blipFill>
                      <a:blip r:embed="rId4"/>
                      <a:stretch>
                        <a:fillRect/>
                      </a:stretch>
                    </p:blipFill>
                    <p:spPr>
                      <a:xfrm>
                        <a:off x="5437415" y="1861676"/>
                        <a:ext cx="1350963" cy="711200"/>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E1A3AB2C-A73D-49BD-BFAD-29F5B393FD0B}"/>
              </a:ext>
            </a:extLst>
          </p:cNvPr>
          <p:cNvSpPr txBox="1"/>
          <p:nvPr/>
        </p:nvSpPr>
        <p:spPr>
          <a:xfrm>
            <a:off x="1614486" y="3471212"/>
            <a:ext cx="1876425" cy="707886"/>
          </a:xfrm>
          <a:prstGeom prst="rect">
            <a:avLst/>
          </a:prstGeom>
          <a:noFill/>
        </p:spPr>
        <p:txBody>
          <a:bodyPr wrap="square" rtlCol="0">
            <a:spAutoFit/>
          </a:bodyPr>
          <a:lstStyle/>
          <a:p>
            <a:pPr algn="ctr"/>
            <a:r>
              <a:rPr lang="en-US" sz="2000" dirty="0">
                <a:solidFill>
                  <a:srgbClr val="0000FF"/>
                </a:solidFill>
              </a:rPr>
              <a:t>Surface recombination</a:t>
            </a:r>
          </a:p>
        </p:txBody>
      </p:sp>
      <p:cxnSp>
        <p:nvCxnSpPr>
          <p:cNvPr id="41" name="Straight Arrow Connector 40">
            <a:extLst>
              <a:ext uri="{FF2B5EF4-FFF2-40B4-BE49-F238E27FC236}">
                <a16:creationId xmlns:a16="http://schemas.microsoft.com/office/drawing/2014/main" id="{16994E3E-CA03-479B-8325-3F93EE7EF416}"/>
              </a:ext>
            </a:extLst>
          </p:cNvPr>
          <p:cNvCxnSpPr>
            <a:cxnSpLocks/>
          </p:cNvCxnSpPr>
          <p:nvPr/>
        </p:nvCxnSpPr>
        <p:spPr bwMode="auto">
          <a:xfrm flipH="1">
            <a:off x="5721580" y="4472223"/>
            <a:ext cx="1066798" cy="1"/>
          </a:xfrm>
          <a:prstGeom prst="straightConnector1">
            <a:avLst/>
          </a:prstGeom>
          <a:solidFill>
            <a:schemeClr val="accent1"/>
          </a:solidFill>
          <a:ln w="19050" cap="flat" cmpd="sng" algn="ctr">
            <a:solidFill>
              <a:srgbClr val="FF0000"/>
            </a:solidFill>
            <a:prstDash val="solid"/>
            <a:round/>
            <a:headEnd type="none" w="med" len="med"/>
            <a:tailEnd type="stealth" w="lg" len="lg"/>
          </a:ln>
          <a:effectLst/>
        </p:spPr>
      </p:cxnSp>
      <p:sp>
        <p:nvSpPr>
          <p:cNvPr id="43" name="TextBox 42">
            <a:extLst>
              <a:ext uri="{FF2B5EF4-FFF2-40B4-BE49-F238E27FC236}">
                <a16:creationId xmlns:a16="http://schemas.microsoft.com/office/drawing/2014/main" id="{1096332C-9C6C-4201-B272-C694D968C8FE}"/>
              </a:ext>
            </a:extLst>
          </p:cNvPr>
          <p:cNvSpPr txBox="1"/>
          <p:nvPr/>
        </p:nvSpPr>
        <p:spPr>
          <a:xfrm>
            <a:off x="6483581" y="3951236"/>
            <a:ext cx="1531144" cy="1015663"/>
          </a:xfrm>
          <a:prstGeom prst="rect">
            <a:avLst/>
          </a:prstGeom>
          <a:noFill/>
        </p:spPr>
        <p:txBody>
          <a:bodyPr wrap="square" rtlCol="0">
            <a:spAutoFit/>
          </a:bodyPr>
          <a:lstStyle/>
          <a:p>
            <a:pPr algn="ctr"/>
            <a:r>
              <a:rPr lang="en-US" sz="2000" dirty="0">
                <a:solidFill>
                  <a:srgbClr val="FF0000"/>
                </a:solidFill>
              </a:rPr>
              <a:t>Weak band edge absorption</a:t>
            </a:r>
          </a:p>
        </p:txBody>
      </p:sp>
      <p:sp>
        <p:nvSpPr>
          <p:cNvPr id="45" name="TextBox 44">
            <a:extLst>
              <a:ext uri="{FF2B5EF4-FFF2-40B4-BE49-F238E27FC236}">
                <a16:creationId xmlns:a16="http://schemas.microsoft.com/office/drawing/2014/main" id="{F531DCF4-772F-47F9-9313-9F7474A9E036}"/>
              </a:ext>
            </a:extLst>
          </p:cNvPr>
          <p:cNvSpPr txBox="1"/>
          <p:nvPr/>
        </p:nvSpPr>
        <p:spPr>
          <a:xfrm>
            <a:off x="1717201" y="1778545"/>
            <a:ext cx="2522903" cy="276999"/>
          </a:xfrm>
          <a:prstGeom prst="rect">
            <a:avLst/>
          </a:prstGeom>
          <a:noFill/>
        </p:spPr>
        <p:txBody>
          <a:bodyPr wrap="square" rtlCol="0">
            <a:spAutoFit/>
          </a:bodyPr>
          <a:lstStyle/>
          <a:p>
            <a:pPr algn="ctr"/>
            <a:r>
              <a:rPr lang="en-US" sz="1200" dirty="0"/>
              <a:t>After </a:t>
            </a:r>
            <a:r>
              <a:rPr lang="en-US" sz="1200" i="1" dirty="0"/>
              <a:t>Fundamentals of Photonics</a:t>
            </a:r>
          </a:p>
        </p:txBody>
      </p:sp>
      <p:cxnSp>
        <p:nvCxnSpPr>
          <p:cNvPr id="22" name="Straight Connector 21">
            <a:extLst>
              <a:ext uri="{FF2B5EF4-FFF2-40B4-BE49-F238E27FC236}">
                <a16:creationId xmlns:a16="http://schemas.microsoft.com/office/drawing/2014/main" id="{419EA213-3991-4826-9D30-60F7CF1F1097}"/>
              </a:ext>
            </a:extLst>
          </p:cNvPr>
          <p:cNvCxnSpPr>
            <a:cxnSpLocks/>
          </p:cNvCxnSpPr>
          <p:nvPr/>
        </p:nvCxnSpPr>
        <p:spPr bwMode="auto">
          <a:xfrm flipV="1">
            <a:off x="1504266" y="2577262"/>
            <a:ext cx="4495800" cy="3108960"/>
          </a:xfrm>
          <a:prstGeom prst="line">
            <a:avLst/>
          </a:prstGeom>
          <a:solidFill>
            <a:schemeClr val="accent1"/>
          </a:solidFill>
          <a:ln w="57150" cap="flat" cmpd="sng" algn="ctr">
            <a:solidFill>
              <a:srgbClr val="006600"/>
            </a:solidFill>
            <a:prstDash val="solid"/>
            <a:round/>
            <a:headEnd type="none" w="med" len="med"/>
            <a:tailEnd type="none" w="med" len="med"/>
          </a:ln>
          <a:effectLst/>
        </p:spPr>
      </p:cxnSp>
      <p:cxnSp>
        <p:nvCxnSpPr>
          <p:cNvPr id="30" name="Straight Arrow Connector 29">
            <a:extLst>
              <a:ext uri="{FF2B5EF4-FFF2-40B4-BE49-F238E27FC236}">
                <a16:creationId xmlns:a16="http://schemas.microsoft.com/office/drawing/2014/main" id="{A0C3177B-A545-4275-824E-A6B087704FF7}"/>
              </a:ext>
            </a:extLst>
          </p:cNvPr>
          <p:cNvCxnSpPr>
            <a:cxnSpLocks/>
          </p:cNvCxnSpPr>
          <p:nvPr/>
        </p:nvCxnSpPr>
        <p:spPr bwMode="auto">
          <a:xfrm>
            <a:off x="2552699" y="4213086"/>
            <a:ext cx="114300" cy="1273314"/>
          </a:xfrm>
          <a:prstGeom prst="straightConnector1">
            <a:avLst/>
          </a:prstGeom>
          <a:solidFill>
            <a:schemeClr val="accent1"/>
          </a:solidFill>
          <a:ln w="19050" cap="flat" cmpd="sng" algn="ctr">
            <a:solidFill>
              <a:srgbClr val="0000FF"/>
            </a:solidFill>
            <a:prstDash val="solid"/>
            <a:round/>
            <a:headEnd type="none" w="med" len="med"/>
            <a:tailEnd type="stealth" w="lg" len="lg"/>
          </a:ln>
          <a:effectLst/>
        </p:spPr>
      </p:cxnSp>
    </p:spTree>
    <p:extLst>
      <p:ext uri="{BB962C8B-B14F-4D97-AF65-F5344CB8AC3E}">
        <p14:creationId xmlns:p14="http://schemas.microsoft.com/office/powerpoint/2010/main" val="1245828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pic>
        <p:nvPicPr>
          <p:cNvPr id="10" name="Picture 9">
            <a:extLst>
              <a:ext uri="{FF2B5EF4-FFF2-40B4-BE49-F238E27FC236}">
                <a16:creationId xmlns:a16="http://schemas.microsoft.com/office/drawing/2014/main" id="{EACA2A31-9BDF-4871-BBB4-53875D7B0CB8}"/>
              </a:ext>
            </a:extLst>
          </p:cNvPr>
          <p:cNvPicPr>
            <a:picLocks noChangeAspect="1"/>
          </p:cNvPicPr>
          <p:nvPr/>
        </p:nvPicPr>
        <p:blipFill rotWithShape="1">
          <a:blip r:embed="rId2"/>
          <a:srcRect t="13050"/>
          <a:stretch/>
        </p:blipFill>
        <p:spPr>
          <a:xfrm>
            <a:off x="381000" y="1523631"/>
            <a:ext cx="5109419" cy="2970246"/>
          </a:xfrm>
          <a:prstGeom prst="rect">
            <a:avLst/>
          </a:prstGeom>
        </p:spPr>
      </p:pic>
      <p:cxnSp>
        <p:nvCxnSpPr>
          <p:cNvPr id="11" name="Straight Arrow Connector 10">
            <a:extLst>
              <a:ext uri="{FF2B5EF4-FFF2-40B4-BE49-F238E27FC236}">
                <a16:creationId xmlns:a16="http://schemas.microsoft.com/office/drawing/2014/main" id="{93F0F390-9A3C-46A7-8206-C3B39E0A7749}"/>
              </a:ext>
            </a:extLst>
          </p:cNvPr>
          <p:cNvCxnSpPr>
            <a:cxnSpLocks/>
          </p:cNvCxnSpPr>
          <p:nvPr/>
        </p:nvCxnSpPr>
        <p:spPr bwMode="auto">
          <a:xfrm flipH="1" flipV="1">
            <a:off x="2723466" y="3429000"/>
            <a:ext cx="248334" cy="298221"/>
          </a:xfrm>
          <a:prstGeom prst="straightConnector1">
            <a:avLst/>
          </a:prstGeom>
          <a:solidFill>
            <a:schemeClr val="accent1"/>
          </a:solidFill>
          <a:ln w="28575" cap="flat" cmpd="sng" algn="ctr">
            <a:solidFill>
              <a:srgbClr val="006600"/>
            </a:solidFill>
            <a:prstDash val="solid"/>
            <a:round/>
            <a:headEnd type="none" w="med" len="med"/>
            <a:tailEnd type="stealth" w="lg" len="lg"/>
          </a:ln>
          <a:effectLst>
            <a:outerShdw blurRad="50800" dist="38100" dir="2700000" algn="tl" rotWithShape="0">
              <a:prstClr val="black">
                <a:alpha val="40000"/>
              </a:prstClr>
            </a:outerShdw>
          </a:effectLst>
        </p:spPr>
      </p:cxnSp>
      <p:sp>
        <p:nvSpPr>
          <p:cNvPr id="7" name="TextBox 6">
            <a:extLst>
              <a:ext uri="{FF2B5EF4-FFF2-40B4-BE49-F238E27FC236}">
                <a16:creationId xmlns:a16="http://schemas.microsoft.com/office/drawing/2014/main" id="{97ADAFE9-B1A8-4FC2-B716-4F4F784195D6}"/>
              </a:ext>
            </a:extLst>
          </p:cNvPr>
          <p:cNvSpPr txBox="1"/>
          <p:nvPr/>
        </p:nvSpPr>
        <p:spPr>
          <a:xfrm>
            <a:off x="2315210" y="4309211"/>
            <a:ext cx="1313180" cy="369332"/>
          </a:xfrm>
          <a:prstGeom prst="rect">
            <a:avLst/>
          </a:prstGeom>
          <a:noFill/>
        </p:spPr>
        <p:txBody>
          <a:bodyPr wrap="none" rtlCol="0">
            <a:spAutoFit/>
          </a:bodyPr>
          <a:lstStyle/>
          <a:p>
            <a:pPr algn="ctr"/>
            <a:r>
              <a:rPr lang="en-US" dirty="0">
                <a:solidFill>
                  <a:srgbClr val="006600"/>
                </a:solidFill>
              </a:rPr>
              <a:t>Drift region</a:t>
            </a:r>
          </a:p>
        </p:txBody>
      </p:sp>
      <p:cxnSp>
        <p:nvCxnSpPr>
          <p:cNvPr id="17" name="Straight Arrow Connector 16">
            <a:extLst>
              <a:ext uri="{FF2B5EF4-FFF2-40B4-BE49-F238E27FC236}">
                <a16:creationId xmlns:a16="http://schemas.microsoft.com/office/drawing/2014/main" id="{17257F82-A850-4471-B075-0EDE3639AE47}"/>
              </a:ext>
            </a:extLst>
          </p:cNvPr>
          <p:cNvCxnSpPr>
            <a:cxnSpLocks/>
          </p:cNvCxnSpPr>
          <p:nvPr/>
        </p:nvCxnSpPr>
        <p:spPr bwMode="auto">
          <a:xfrm flipV="1">
            <a:off x="2971800" y="3714066"/>
            <a:ext cx="0" cy="601431"/>
          </a:xfrm>
          <a:prstGeom prst="straightConnector1">
            <a:avLst/>
          </a:prstGeom>
          <a:solidFill>
            <a:schemeClr val="accent1"/>
          </a:solidFill>
          <a:ln w="28575" cap="flat" cmpd="sng" algn="ctr">
            <a:solidFill>
              <a:srgbClr val="006600"/>
            </a:solidFill>
            <a:prstDash val="solid"/>
            <a:round/>
            <a:headEnd type="none" w="med" len="med"/>
            <a:tailEnd type="none" w="lg" len="lg"/>
          </a:ln>
          <a:effectLst>
            <a:outerShdw blurRad="50800" dist="38100" dir="2700000" algn="tl" rotWithShape="0">
              <a:prstClr val="black">
                <a:alpha val="40000"/>
              </a:prstClr>
            </a:outerShdw>
          </a:effectLst>
        </p:spPr>
      </p:cxnSp>
      <p:cxnSp>
        <p:nvCxnSpPr>
          <p:cNvPr id="21" name="Straight Arrow Connector 20">
            <a:extLst>
              <a:ext uri="{FF2B5EF4-FFF2-40B4-BE49-F238E27FC236}">
                <a16:creationId xmlns:a16="http://schemas.microsoft.com/office/drawing/2014/main" id="{A9DE4424-94C5-49A9-BD6E-ABD49502B784}"/>
              </a:ext>
            </a:extLst>
          </p:cNvPr>
          <p:cNvCxnSpPr>
            <a:cxnSpLocks/>
          </p:cNvCxnSpPr>
          <p:nvPr/>
        </p:nvCxnSpPr>
        <p:spPr bwMode="auto">
          <a:xfrm flipH="1">
            <a:off x="3409267" y="3517812"/>
            <a:ext cx="857933" cy="0"/>
          </a:xfrm>
          <a:prstGeom prst="straightConnector1">
            <a:avLst/>
          </a:prstGeom>
          <a:solidFill>
            <a:schemeClr val="accent1"/>
          </a:solidFill>
          <a:ln w="28575" cap="flat" cmpd="sng" algn="ctr">
            <a:solidFill>
              <a:srgbClr val="C00000"/>
            </a:solidFill>
            <a:prstDash val="solid"/>
            <a:round/>
            <a:headEnd type="none" w="med" len="med"/>
            <a:tailEnd type="stealth" w="lg" len="lg"/>
          </a:ln>
          <a:effectLst>
            <a:outerShdw blurRad="50800" dist="38100" dir="2700000" algn="tl" rotWithShape="0">
              <a:prstClr val="black">
                <a:alpha val="40000"/>
              </a:prstClr>
            </a:outerShdw>
          </a:effectLst>
        </p:spPr>
      </p:cxnSp>
      <p:sp>
        <p:nvSpPr>
          <p:cNvPr id="24" name="TextBox 23">
            <a:extLst>
              <a:ext uri="{FF2B5EF4-FFF2-40B4-BE49-F238E27FC236}">
                <a16:creationId xmlns:a16="http://schemas.microsoft.com/office/drawing/2014/main" id="{E06867AB-EBE9-453E-BC7C-379B31330E7B}"/>
              </a:ext>
            </a:extLst>
          </p:cNvPr>
          <p:cNvSpPr txBox="1"/>
          <p:nvPr/>
        </p:nvSpPr>
        <p:spPr>
          <a:xfrm>
            <a:off x="4132259" y="3200400"/>
            <a:ext cx="1313180" cy="646331"/>
          </a:xfrm>
          <a:prstGeom prst="rect">
            <a:avLst/>
          </a:prstGeom>
          <a:noFill/>
        </p:spPr>
        <p:txBody>
          <a:bodyPr wrap="square" rtlCol="0">
            <a:spAutoFit/>
          </a:bodyPr>
          <a:lstStyle/>
          <a:p>
            <a:pPr algn="ctr"/>
            <a:r>
              <a:rPr lang="en-US" dirty="0">
                <a:solidFill>
                  <a:srgbClr val="C00000"/>
                </a:solidFill>
              </a:rPr>
              <a:t>Diffusion region</a:t>
            </a:r>
          </a:p>
        </p:txBody>
      </p:sp>
      <p:cxnSp>
        <p:nvCxnSpPr>
          <p:cNvPr id="25" name="Straight Arrow Connector 24">
            <a:extLst>
              <a:ext uri="{FF2B5EF4-FFF2-40B4-BE49-F238E27FC236}">
                <a16:creationId xmlns:a16="http://schemas.microsoft.com/office/drawing/2014/main" id="{5996A3D9-8EA1-40B1-9480-72C182024FC4}"/>
              </a:ext>
            </a:extLst>
          </p:cNvPr>
          <p:cNvCxnSpPr>
            <a:cxnSpLocks/>
          </p:cNvCxnSpPr>
          <p:nvPr/>
        </p:nvCxnSpPr>
        <p:spPr bwMode="auto">
          <a:xfrm flipV="1">
            <a:off x="5867400" y="1724055"/>
            <a:ext cx="0" cy="1020075"/>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26" name="TextBox 25">
            <a:extLst>
              <a:ext uri="{FF2B5EF4-FFF2-40B4-BE49-F238E27FC236}">
                <a16:creationId xmlns:a16="http://schemas.microsoft.com/office/drawing/2014/main" id="{6F80D253-948E-4C21-918C-AE9D19729305}"/>
              </a:ext>
            </a:extLst>
          </p:cNvPr>
          <p:cNvSpPr txBox="1"/>
          <p:nvPr/>
        </p:nvSpPr>
        <p:spPr>
          <a:xfrm>
            <a:off x="5913058" y="1524000"/>
            <a:ext cx="510247" cy="400110"/>
          </a:xfrm>
          <a:prstGeom prst="rect">
            <a:avLst/>
          </a:prstGeom>
          <a:noFill/>
        </p:spPr>
        <p:txBody>
          <a:bodyPr wrap="square" rtlCol="0">
            <a:spAutoFit/>
          </a:bodyPr>
          <a:lstStyle/>
          <a:p>
            <a:r>
              <a:rPr lang="en-US" sz="2000" i="1" dirty="0" err="1">
                <a:latin typeface="Times New Roman" panose="02020603050405020304" pitchFamily="18" charset="0"/>
                <a:cs typeface="Times New Roman" panose="02020603050405020304" pitchFamily="18" charset="0"/>
              </a:rPr>
              <a:t>I</a:t>
            </a:r>
            <a:r>
              <a:rPr lang="en-US" sz="2000" i="1" baseline="-25000" dirty="0" err="1">
                <a:latin typeface="Times New Roman" panose="02020603050405020304" pitchFamily="18" charset="0"/>
                <a:cs typeface="Times New Roman" panose="02020603050405020304" pitchFamily="18" charset="0"/>
              </a:rPr>
              <a:t>ph</a:t>
            </a:r>
            <a:endParaRPr lang="en-US" sz="2000" i="1" baseline="-25000" dirty="0">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08D7D316-F394-4F4B-954E-EC2CC6E833BD}"/>
              </a:ext>
            </a:extLst>
          </p:cNvPr>
          <p:cNvCxnSpPr>
            <a:cxnSpLocks/>
          </p:cNvCxnSpPr>
          <p:nvPr/>
        </p:nvCxnSpPr>
        <p:spPr bwMode="auto">
          <a:xfrm>
            <a:off x="5867400" y="2744130"/>
            <a:ext cx="25146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1" name="Straight Arrow Connector 30">
            <a:extLst>
              <a:ext uri="{FF2B5EF4-FFF2-40B4-BE49-F238E27FC236}">
                <a16:creationId xmlns:a16="http://schemas.microsoft.com/office/drawing/2014/main" id="{35359205-BFEA-4308-A766-868ABBF2FF9E}"/>
              </a:ext>
            </a:extLst>
          </p:cNvPr>
          <p:cNvCxnSpPr>
            <a:cxnSpLocks/>
          </p:cNvCxnSpPr>
          <p:nvPr/>
        </p:nvCxnSpPr>
        <p:spPr bwMode="auto">
          <a:xfrm flipH="1">
            <a:off x="5867400" y="2105056"/>
            <a:ext cx="762000" cy="0"/>
          </a:xfrm>
          <a:prstGeom prst="straightConnector1">
            <a:avLst/>
          </a:prstGeom>
          <a:solidFill>
            <a:schemeClr val="accent1"/>
          </a:solidFill>
          <a:ln w="19050" cap="flat" cmpd="sng" algn="ctr">
            <a:solidFill>
              <a:srgbClr val="FF0000"/>
            </a:solidFill>
            <a:prstDash val="solid"/>
            <a:round/>
            <a:headEnd type="none" w="med" len="med"/>
            <a:tailEnd type="none" w="lg" len="lg"/>
          </a:ln>
          <a:effectLst/>
        </p:spPr>
      </p:cxnSp>
      <p:cxnSp>
        <p:nvCxnSpPr>
          <p:cNvPr id="33" name="Straight Arrow Connector 32">
            <a:extLst>
              <a:ext uri="{FF2B5EF4-FFF2-40B4-BE49-F238E27FC236}">
                <a16:creationId xmlns:a16="http://schemas.microsoft.com/office/drawing/2014/main" id="{198A9CB3-4DF8-4866-99F3-C1FD4E808E37}"/>
              </a:ext>
            </a:extLst>
          </p:cNvPr>
          <p:cNvCxnSpPr>
            <a:cxnSpLocks/>
          </p:cNvCxnSpPr>
          <p:nvPr/>
        </p:nvCxnSpPr>
        <p:spPr bwMode="auto">
          <a:xfrm flipV="1">
            <a:off x="6629400" y="2105056"/>
            <a:ext cx="0" cy="639074"/>
          </a:xfrm>
          <a:prstGeom prst="straightConnector1">
            <a:avLst/>
          </a:prstGeom>
          <a:solidFill>
            <a:schemeClr val="accent1"/>
          </a:solidFill>
          <a:ln w="19050" cap="flat" cmpd="sng" algn="ctr">
            <a:solidFill>
              <a:srgbClr val="FF0000"/>
            </a:solidFill>
            <a:prstDash val="solid"/>
            <a:round/>
            <a:headEnd type="none" w="med" len="med"/>
            <a:tailEnd type="none" w="lg" len="lg"/>
          </a:ln>
          <a:effectLst/>
        </p:spPr>
      </p:cxnSp>
      <p:sp>
        <p:nvSpPr>
          <p:cNvPr id="39" name="TextBox 38">
            <a:extLst>
              <a:ext uri="{FF2B5EF4-FFF2-40B4-BE49-F238E27FC236}">
                <a16:creationId xmlns:a16="http://schemas.microsoft.com/office/drawing/2014/main" id="{A95595A2-DCCC-4F09-9ED7-D692DB63FBD9}"/>
              </a:ext>
            </a:extLst>
          </p:cNvPr>
          <p:cNvSpPr txBox="1"/>
          <p:nvPr/>
        </p:nvSpPr>
        <p:spPr>
          <a:xfrm>
            <a:off x="8217387" y="2318802"/>
            <a:ext cx="276601"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endParaRPr lang="en-US" sz="2000" i="1" baseline="-25000" dirty="0">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69ED544A-4D7A-4F29-AA47-E78809EDBE4D}"/>
              </a:ext>
            </a:extLst>
          </p:cNvPr>
          <p:cNvCxnSpPr>
            <a:cxnSpLocks/>
          </p:cNvCxnSpPr>
          <p:nvPr/>
        </p:nvCxnSpPr>
        <p:spPr bwMode="auto">
          <a:xfrm flipV="1">
            <a:off x="5867400" y="3087638"/>
            <a:ext cx="11809" cy="1331962"/>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2" name="TextBox 41">
            <a:extLst>
              <a:ext uri="{FF2B5EF4-FFF2-40B4-BE49-F238E27FC236}">
                <a16:creationId xmlns:a16="http://schemas.microsoft.com/office/drawing/2014/main" id="{053BC3A1-1D01-46CA-87AE-231FF6B2FB55}"/>
              </a:ext>
            </a:extLst>
          </p:cNvPr>
          <p:cNvSpPr txBox="1"/>
          <p:nvPr/>
        </p:nvSpPr>
        <p:spPr>
          <a:xfrm>
            <a:off x="5905266" y="3002617"/>
            <a:ext cx="510247"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PD</a:t>
            </a:r>
          </a:p>
        </p:txBody>
      </p:sp>
      <p:cxnSp>
        <p:nvCxnSpPr>
          <p:cNvPr id="44" name="Straight Arrow Connector 43">
            <a:extLst>
              <a:ext uri="{FF2B5EF4-FFF2-40B4-BE49-F238E27FC236}">
                <a16:creationId xmlns:a16="http://schemas.microsoft.com/office/drawing/2014/main" id="{FEC87479-84DE-4D3B-8B2B-3ADC93739BF1}"/>
              </a:ext>
            </a:extLst>
          </p:cNvPr>
          <p:cNvCxnSpPr>
            <a:cxnSpLocks/>
          </p:cNvCxnSpPr>
          <p:nvPr/>
        </p:nvCxnSpPr>
        <p:spPr bwMode="auto">
          <a:xfrm>
            <a:off x="5867400" y="4419599"/>
            <a:ext cx="25146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a:extLst>
              <a:ext uri="{FF2B5EF4-FFF2-40B4-BE49-F238E27FC236}">
                <a16:creationId xmlns:a16="http://schemas.microsoft.com/office/drawing/2014/main" id="{A867FB11-F148-4305-9C01-92EF490E7600}"/>
              </a:ext>
            </a:extLst>
          </p:cNvPr>
          <p:cNvSpPr txBox="1"/>
          <p:nvPr/>
        </p:nvSpPr>
        <p:spPr>
          <a:xfrm>
            <a:off x="8217387" y="3994271"/>
            <a:ext cx="276601"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endParaRPr lang="en-US" sz="2000" i="1" baseline="-25000" dirty="0">
              <a:latin typeface="Times New Roman" panose="02020603050405020304" pitchFamily="18" charset="0"/>
              <a:cs typeface="Times New Roman" panose="02020603050405020304" pitchFamily="18" charset="0"/>
            </a:endParaRPr>
          </a:p>
        </p:txBody>
      </p:sp>
      <p:cxnSp>
        <p:nvCxnSpPr>
          <p:cNvPr id="49" name="Straight Arrow Connector 48">
            <a:extLst>
              <a:ext uri="{FF2B5EF4-FFF2-40B4-BE49-F238E27FC236}">
                <a16:creationId xmlns:a16="http://schemas.microsoft.com/office/drawing/2014/main" id="{EE8E8E9E-A33C-47EE-AB27-FBE5EBBAE2C4}"/>
              </a:ext>
            </a:extLst>
          </p:cNvPr>
          <p:cNvCxnSpPr>
            <a:cxnSpLocks/>
          </p:cNvCxnSpPr>
          <p:nvPr/>
        </p:nvCxnSpPr>
        <p:spPr bwMode="auto">
          <a:xfrm flipH="1">
            <a:off x="5867400" y="3507884"/>
            <a:ext cx="762000" cy="0"/>
          </a:xfrm>
          <a:prstGeom prst="straightConnector1">
            <a:avLst/>
          </a:prstGeom>
          <a:solidFill>
            <a:schemeClr val="accent1"/>
          </a:solidFill>
          <a:ln w="19050" cap="flat" cmpd="sng" algn="ctr">
            <a:solidFill>
              <a:schemeClr val="accent4"/>
            </a:solidFill>
            <a:prstDash val="solid"/>
            <a:round/>
            <a:headEnd type="none" w="med" len="med"/>
            <a:tailEnd type="none" w="lg" len="lg"/>
          </a:ln>
          <a:effectLst/>
        </p:spPr>
      </p:cxnSp>
      <p:sp>
        <p:nvSpPr>
          <p:cNvPr id="38" name="Freeform: Shape 37">
            <a:extLst>
              <a:ext uri="{FF2B5EF4-FFF2-40B4-BE49-F238E27FC236}">
                <a16:creationId xmlns:a16="http://schemas.microsoft.com/office/drawing/2014/main" id="{E839A174-E42E-4D4C-91A9-1B638FAA7EEF}"/>
              </a:ext>
            </a:extLst>
          </p:cNvPr>
          <p:cNvSpPr/>
          <p:nvPr/>
        </p:nvSpPr>
        <p:spPr bwMode="auto">
          <a:xfrm>
            <a:off x="6633237" y="3507883"/>
            <a:ext cx="1441403" cy="911716"/>
          </a:xfrm>
          <a:custGeom>
            <a:avLst/>
            <a:gdLst>
              <a:gd name="connsiteX0" fmla="*/ 0 w 4532530"/>
              <a:gd name="connsiteY0" fmla="*/ 0 h 4170717"/>
              <a:gd name="connsiteX1" fmla="*/ 776254 w 4532530"/>
              <a:gd name="connsiteY1" fmla="*/ 2559005 h 4170717"/>
              <a:gd name="connsiteX2" fmla="*/ 4532530 w 4532530"/>
              <a:gd name="connsiteY2" fmla="*/ 4170717 h 4170717"/>
            </a:gdLst>
            <a:ahLst/>
            <a:cxnLst>
              <a:cxn ang="0">
                <a:pos x="connsiteX0" y="connsiteY0"/>
              </a:cxn>
              <a:cxn ang="0">
                <a:pos x="connsiteX1" y="connsiteY1"/>
              </a:cxn>
              <a:cxn ang="0">
                <a:pos x="connsiteX2" y="connsiteY2"/>
              </a:cxn>
            </a:cxnLst>
            <a:rect l="l" t="t" r="r" b="b"/>
            <a:pathLst>
              <a:path w="4532530" h="4170717">
                <a:moveTo>
                  <a:pt x="0" y="0"/>
                </a:moveTo>
                <a:cubicBezTo>
                  <a:pt x="10416" y="931943"/>
                  <a:pt x="20832" y="1863886"/>
                  <a:pt x="776254" y="2559005"/>
                </a:cubicBezTo>
                <a:cubicBezTo>
                  <a:pt x="1531676" y="3254124"/>
                  <a:pt x="3885652" y="3917448"/>
                  <a:pt x="4532530" y="4170717"/>
                </a:cubicBezTo>
              </a:path>
            </a:pathLst>
          </a:cu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2" name="Straight Arrow Connector 51">
            <a:extLst>
              <a:ext uri="{FF2B5EF4-FFF2-40B4-BE49-F238E27FC236}">
                <a16:creationId xmlns:a16="http://schemas.microsoft.com/office/drawing/2014/main" id="{4B78E8AD-3343-40EE-8967-6EC40B364F46}"/>
              </a:ext>
            </a:extLst>
          </p:cNvPr>
          <p:cNvCxnSpPr>
            <a:cxnSpLocks/>
          </p:cNvCxnSpPr>
          <p:nvPr/>
        </p:nvCxnSpPr>
        <p:spPr bwMode="auto">
          <a:xfrm flipH="1">
            <a:off x="7543800" y="3989311"/>
            <a:ext cx="108145" cy="304800"/>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54" name="Straight Arrow Connector 53">
            <a:extLst>
              <a:ext uri="{FF2B5EF4-FFF2-40B4-BE49-F238E27FC236}">
                <a16:creationId xmlns:a16="http://schemas.microsoft.com/office/drawing/2014/main" id="{48412C69-E3D2-4592-901E-464C90EC4933}"/>
              </a:ext>
            </a:extLst>
          </p:cNvPr>
          <p:cNvCxnSpPr>
            <a:cxnSpLocks/>
          </p:cNvCxnSpPr>
          <p:nvPr/>
        </p:nvCxnSpPr>
        <p:spPr bwMode="auto">
          <a:xfrm flipH="1">
            <a:off x="6652335" y="3488988"/>
            <a:ext cx="222022" cy="245485"/>
          </a:xfrm>
          <a:prstGeom prst="straightConnector1">
            <a:avLst/>
          </a:prstGeom>
          <a:solidFill>
            <a:schemeClr val="accent1"/>
          </a:solidFill>
          <a:ln w="28575" cap="flat" cmpd="sng" algn="ctr">
            <a:solidFill>
              <a:srgbClr val="006600"/>
            </a:solidFill>
            <a:prstDash val="solid"/>
            <a:round/>
            <a:headEnd type="none" w="med" len="med"/>
            <a:tailEnd type="stealth" w="lg" len="lg"/>
          </a:ln>
          <a:effectLst/>
        </p:spPr>
      </p:cxnSp>
      <p:sp>
        <p:nvSpPr>
          <p:cNvPr id="56" name="TextBox 55">
            <a:extLst>
              <a:ext uri="{FF2B5EF4-FFF2-40B4-BE49-F238E27FC236}">
                <a16:creationId xmlns:a16="http://schemas.microsoft.com/office/drawing/2014/main" id="{AAEF495E-C78F-42F5-B6A8-F2684A0926D7}"/>
              </a:ext>
            </a:extLst>
          </p:cNvPr>
          <p:cNvSpPr txBox="1"/>
          <p:nvPr/>
        </p:nvSpPr>
        <p:spPr>
          <a:xfrm>
            <a:off x="6650877" y="3144403"/>
            <a:ext cx="1258678" cy="338554"/>
          </a:xfrm>
          <a:prstGeom prst="rect">
            <a:avLst/>
          </a:prstGeom>
          <a:noFill/>
        </p:spPr>
        <p:txBody>
          <a:bodyPr wrap="none" rtlCol="0">
            <a:spAutoFit/>
          </a:bodyPr>
          <a:lstStyle/>
          <a:p>
            <a:pPr algn="ctr"/>
            <a:r>
              <a:rPr lang="en-US" sz="1600" dirty="0">
                <a:solidFill>
                  <a:srgbClr val="006600"/>
                </a:solidFill>
              </a:rPr>
              <a:t>Drift current</a:t>
            </a:r>
          </a:p>
        </p:txBody>
      </p:sp>
      <p:sp>
        <p:nvSpPr>
          <p:cNvPr id="58" name="TextBox 57">
            <a:extLst>
              <a:ext uri="{FF2B5EF4-FFF2-40B4-BE49-F238E27FC236}">
                <a16:creationId xmlns:a16="http://schemas.microsoft.com/office/drawing/2014/main" id="{CF782AC7-90D2-457D-B891-2092EFB76027}"/>
              </a:ext>
            </a:extLst>
          </p:cNvPr>
          <p:cNvSpPr txBox="1"/>
          <p:nvPr/>
        </p:nvSpPr>
        <p:spPr>
          <a:xfrm>
            <a:off x="6862377" y="3635068"/>
            <a:ext cx="1674946" cy="338554"/>
          </a:xfrm>
          <a:prstGeom prst="rect">
            <a:avLst/>
          </a:prstGeom>
          <a:noFill/>
        </p:spPr>
        <p:txBody>
          <a:bodyPr wrap="none" rtlCol="0">
            <a:spAutoFit/>
          </a:bodyPr>
          <a:lstStyle/>
          <a:p>
            <a:pPr algn="ctr"/>
            <a:r>
              <a:rPr lang="en-US" sz="1600" dirty="0">
                <a:solidFill>
                  <a:srgbClr val="C00000"/>
                </a:solidFill>
              </a:rPr>
              <a:t>Diffusion current</a:t>
            </a:r>
          </a:p>
        </p:txBody>
      </p:sp>
      <p:sp>
        <p:nvSpPr>
          <p:cNvPr id="63" name="Rectangle: Rounded Corners 62">
            <a:extLst>
              <a:ext uri="{FF2B5EF4-FFF2-40B4-BE49-F238E27FC236}">
                <a16:creationId xmlns:a16="http://schemas.microsoft.com/office/drawing/2014/main" id="{575D5241-78F4-4D1F-A1B2-04EA80143736}"/>
              </a:ext>
            </a:extLst>
          </p:cNvPr>
          <p:cNvSpPr/>
          <p:nvPr/>
        </p:nvSpPr>
        <p:spPr bwMode="auto">
          <a:xfrm>
            <a:off x="792605" y="4934565"/>
            <a:ext cx="7391400" cy="138188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342900" marR="0" indent="-342900" algn="just" defTabSz="914400" rtl="0" eaLnBrk="0" fontAlgn="base" latinLnBrk="0" hangingPunct="0">
              <a:lnSpc>
                <a:spcPct val="100000"/>
              </a:lnSpc>
              <a:spcBef>
                <a:spcPts val="600"/>
              </a:spcBef>
              <a:spcAft>
                <a:spcPct val="0"/>
              </a:spcAft>
              <a:buClr>
                <a:srgbClr val="FF0000"/>
              </a:buClr>
              <a:buSzTx/>
              <a:buFont typeface="Arial" panose="020B0604020202020204" pitchFamily="34" charset="0"/>
              <a:buChar char="×"/>
              <a:tabLst/>
            </a:pPr>
            <a:r>
              <a:rPr lang="en-US" sz="2000" dirty="0">
                <a:solidFill>
                  <a:schemeClr val="tx1"/>
                </a:solidFill>
                <a:latin typeface="Arial" charset="0"/>
              </a:rPr>
              <a:t>Carriers generated outside the depletion zone are not efficiently collected (</a:t>
            </a:r>
            <a:r>
              <a:rPr lang="en-US" sz="2000" i="1" dirty="0">
                <a:solidFill>
                  <a:schemeClr val="tx1"/>
                </a:solidFill>
                <a:latin typeface="Symbol" panose="05050102010706020507" pitchFamily="18" charset="2"/>
              </a:rPr>
              <a:t>h</a:t>
            </a:r>
            <a:r>
              <a:rPr lang="en-US" sz="2000" dirty="0">
                <a:solidFill>
                  <a:schemeClr val="tx1"/>
                </a:solidFill>
                <a:latin typeface="Symbol" panose="05050102010706020507" pitchFamily="18" charset="2"/>
              </a:rPr>
              <a:t> </a:t>
            </a:r>
            <a:r>
              <a:rPr lang="en-US" sz="2000" dirty="0">
                <a:solidFill>
                  <a:schemeClr val="tx1"/>
                </a:solidFill>
                <a:latin typeface="Arial" charset="0"/>
              </a:rPr>
              <a:t>↓)</a:t>
            </a:r>
          </a:p>
          <a:p>
            <a:pPr marL="342900" marR="0" indent="-342900" algn="just" defTabSz="914400" rtl="0" eaLnBrk="0" fontAlgn="base" latinLnBrk="0" hangingPunct="0">
              <a:lnSpc>
                <a:spcPct val="100000"/>
              </a:lnSpc>
              <a:spcBef>
                <a:spcPts val="600"/>
              </a:spcBef>
              <a:spcAft>
                <a:spcPct val="0"/>
              </a:spcAft>
              <a:buClr>
                <a:srgbClr val="FF0000"/>
              </a:buClr>
              <a:buSzTx/>
              <a:buFont typeface="Arial" panose="020B0604020202020204" pitchFamily="34" charset="0"/>
              <a:buChar char="×"/>
              <a:tabLst/>
            </a:pPr>
            <a:r>
              <a:rPr kumimoji="0" lang="en-US" sz="2000" b="0" i="0" u="none" strike="noStrike" cap="none" normalizeH="0" baseline="0" dirty="0">
                <a:ln>
                  <a:noFill/>
                </a:ln>
                <a:solidFill>
                  <a:schemeClr val="tx1"/>
                </a:solidFill>
                <a:effectLst/>
                <a:latin typeface="Arial" charset="0"/>
              </a:rPr>
              <a:t>Slow diffusion current component</a:t>
            </a:r>
            <a:endParaRPr lang="en-US" sz="2000" dirty="0">
              <a:solidFill>
                <a:schemeClr val="tx1"/>
              </a:solidFill>
              <a:latin typeface="Arial" charset="0"/>
            </a:endParaRPr>
          </a:p>
        </p:txBody>
      </p:sp>
    </p:spTree>
    <p:extLst>
      <p:ext uri="{BB962C8B-B14F-4D97-AF65-F5344CB8AC3E}">
        <p14:creationId xmlns:p14="http://schemas.microsoft.com/office/powerpoint/2010/main" val="223757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pic>
        <p:nvPicPr>
          <p:cNvPr id="3" name="Picture 2">
            <a:extLst>
              <a:ext uri="{FF2B5EF4-FFF2-40B4-BE49-F238E27FC236}">
                <a16:creationId xmlns:a16="http://schemas.microsoft.com/office/drawing/2014/main" id="{F87BA88C-7A36-4973-B2E4-432347974DD0}"/>
              </a:ext>
            </a:extLst>
          </p:cNvPr>
          <p:cNvPicPr>
            <a:picLocks noChangeAspect="1"/>
          </p:cNvPicPr>
          <p:nvPr/>
        </p:nvPicPr>
        <p:blipFill rotWithShape="1">
          <a:blip r:embed="rId2"/>
          <a:srcRect l="19951" t="3927" r="4885" b="10508"/>
          <a:stretch/>
        </p:blipFill>
        <p:spPr>
          <a:xfrm>
            <a:off x="499221" y="1521992"/>
            <a:ext cx="4410469" cy="2542713"/>
          </a:xfrm>
          <a:prstGeom prst="rect">
            <a:avLst/>
          </a:prstGeom>
        </p:spPr>
      </p:pic>
      <p:sp>
        <p:nvSpPr>
          <p:cNvPr id="4" name="Rectangle 3">
            <a:extLst>
              <a:ext uri="{FF2B5EF4-FFF2-40B4-BE49-F238E27FC236}">
                <a16:creationId xmlns:a16="http://schemas.microsoft.com/office/drawing/2014/main" id="{32204B58-1469-4B49-8B8F-5F65DDF55A07}"/>
              </a:ext>
            </a:extLst>
          </p:cNvPr>
          <p:cNvSpPr/>
          <p:nvPr/>
        </p:nvSpPr>
        <p:spPr>
          <a:xfrm>
            <a:off x="997178" y="4110958"/>
            <a:ext cx="2497799" cy="276999"/>
          </a:xfrm>
          <a:prstGeom prst="rect">
            <a:avLst/>
          </a:prstGeom>
        </p:spPr>
        <p:txBody>
          <a:bodyPr wrap="none">
            <a:spAutoFit/>
          </a:bodyPr>
          <a:lstStyle/>
          <a:p>
            <a:pPr algn="ctr"/>
            <a:r>
              <a:rPr lang="en-US" sz="1200" dirty="0"/>
              <a:t>Image from </a:t>
            </a:r>
            <a:r>
              <a:rPr lang="en-US" sz="1200" dirty="0">
                <a:hlinkClick r:id="rId3"/>
              </a:rPr>
              <a:t>electronics-notes.com</a:t>
            </a:r>
            <a:endParaRPr lang="en-US" sz="1200" dirty="0"/>
          </a:p>
        </p:txBody>
      </p:sp>
      <p:pic>
        <p:nvPicPr>
          <p:cNvPr id="5" name="Picture 4">
            <a:extLst>
              <a:ext uri="{FF2B5EF4-FFF2-40B4-BE49-F238E27FC236}">
                <a16:creationId xmlns:a16="http://schemas.microsoft.com/office/drawing/2014/main" id="{BE7F9570-EE04-43EF-A77B-2B9D4F62297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63868" y="1521992"/>
            <a:ext cx="3776586" cy="4250368"/>
          </a:xfrm>
          <a:prstGeom prst="rect">
            <a:avLst/>
          </a:prstGeom>
        </p:spPr>
      </p:pic>
      <p:sp>
        <p:nvSpPr>
          <p:cNvPr id="7" name="TextBox 6">
            <a:extLst>
              <a:ext uri="{FF2B5EF4-FFF2-40B4-BE49-F238E27FC236}">
                <a16:creationId xmlns:a16="http://schemas.microsoft.com/office/drawing/2014/main" id="{E1321227-5140-4961-A8D6-A90EE8214FA9}"/>
              </a:ext>
            </a:extLst>
          </p:cNvPr>
          <p:cNvSpPr txBox="1"/>
          <p:nvPr/>
        </p:nvSpPr>
        <p:spPr>
          <a:xfrm>
            <a:off x="6781800" y="5410200"/>
            <a:ext cx="1532303" cy="461665"/>
          </a:xfrm>
          <a:prstGeom prst="rect">
            <a:avLst/>
          </a:prstGeom>
          <a:noFill/>
        </p:spPr>
        <p:txBody>
          <a:bodyPr wrap="square" rtlCol="0">
            <a:spAutoFit/>
          </a:bodyPr>
          <a:lstStyle/>
          <a:p>
            <a:pPr algn="ctr"/>
            <a:r>
              <a:rPr lang="en-US" sz="1200" dirty="0"/>
              <a:t>After </a:t>
            </a:r>
            <a:r>
              <a:rPr lang="en-US" sz="1200" i="1" dirty="0"/>
              <a:t>Fundamentals of Photonics</a:t>
            </a:r>
          </a:p>
        </p:txBody>
      </p:sp>
      <p:sp>
        <p:nvSpPr>
          <p:cNvPr id="8" name="Rectangle: Rounded Corners 7">
            <a:extLst>
              <a:ext uri="{FF2B5EF4-FFF2-40B4-BE49-F238E27FC236}">
                <a16:creationId xmlns:a16="http://schemas.microsoft.com/office/drawing/2014/main" id="{0A0680D0-FB2B-49D8-9F8B-315343002CC8}"/>
              </a:ext>
            </a:extLst>
          </p:cNvPr>
          <p:cNvSpPr/>
          <p:nvPr/>
        </p:nvSpPr>
        <p:spPr bwMode="auto">
          <a:xfrm>
            <a:off x="914400" y="4698686"/>
            <a:ext cx="3285545" cy="1423027"/>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Fully depleted p-i-n diode enhances carrier collection and speed</a:t>
            </a:r>
          </a:p>
        </p:txBody>
      </p:sp>
      <p:sp>
        <p:nvSpPr>
          <p:cNvPr id="9" name="TextBox 8">
            <a:extLst>
              <a:ext uri="{FF2B5EF4-FFF2-40B4-BE49-F238E27FC236}">
                <a16:creationId xmlns:a16="http://schemas.microsoft.com/office/drawing/2014/main" id="{22FA940B-DDF9-4659-BB6C-6CDC6EA051CE}"/>
              </a:ext>
            </a:extLst>
          </p:cNvPr>
          <p:cNvSpPr txBox="1"/>
          <p:nvPr/>
        </p:nvSpPr>
        <p:spPr>
          <a:xfrm>
            <a:off x="4846858" y="4164337"/>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10" name="TextBox 9">
            <a:extLst>
              <a:ext uri="{FF2B5EF4-FFF2-40B4-BE49-F238E27FC236}">
                <a16:creationId xmlns:a16="http://schemas.microsoft.com/office/drawing/2014/main" id="{1D4D1735-BBB4-4C80-8D7C-E2810EFE8E3A}"/>
              </a:ext>
            </a:extLst>
          </p:cNvPr>
          <p:cNvSpPr txBox="1"/>
          <p:nvPr/>
        </p:nvSpPr>
        <p:spPr>
          <a:xfrm>
            <a:off x="8050530" y="3059430"/>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Tree>
    <p:extLst>
      <p:ext uri="{BB962C8B-B14F-4D97-AF65-F5344CB8AC3E}">
        <p14:creationId xmlns:p14="http://schemas.microsoft.com/office/powerpoint/2010/main" val="30332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229600" cy="990600"/>
          </a:xfrm>
        </p:spPr>
        <p:txBody>
          <a:bodyPr/>
          <a:lstStyle/>
          <a:p>
            <a:r>
              <a:rPr lang="en-US" altLang="zh-CN" dirty="0">
                <a:ea typeface="宋体" pitchFamily="2" charset="-122"/>
              </a:rPr>
              <a:t>References</a:t>
            </a:r>
            <a:endParaRPr lang="en-US" dirty="0"/>
          </a:p>
        </p:txBody>
      </p:sp>
      <p:sp>
        <p:nvSpPr>
          <p:cNvPr id="27652" name="Rectangle 4"/>
          <p:cNvSpPr>
            <a:spLocks noGrp="1" noChangeArrowheads="1"/>
          </p:cNvSpPr>
          <p:nvPr>
            <p:ph type="body" idx="1"/>
          </p:nvPr>
        </p:nvSpPr>
        <p:spPr>
          <a:xfrm>
            <a:off x="457200" y="1462790"/>
            <a:ext cx="8229600" cy="4923020"/>
          </a:xfrm>
          <a:noFill/>
          <a:ln/>
        </p:spPr>
        <p:txBody>
          <a:bodyPr/>
          <a:lstStyle/>
          <a:p>
            <a:pPr>
              <a:lnSpc>
                <a:spcPct val="90000"/>
              </a:lnSpc>
              <a:spcBef>
                <a:spcPts val="1200"/>
              </a:spcBef>
            </a:pPr>
            <a:r>
              <a:rPr lang="en-US" altLang="zh-CN" sz="2400" dirty="0">
                <a:ea typeface="宋体" pitchFamily="2" charset="-122"/>
              </a:rPr>
              <a:t>Fundamentals of Photonics</a:t>
            </a:r>
          </a:p>
          <a:p>
            <a:pPr lvl="1">
              <a:lnSpc>
                <a:spcPct val="90000"/>
              </a:lnSpc>
              <a:spcBef>
                <a:spcPts val="1200"/>
              </a:spcBef>
            </a:pPr>
            <a:r>
              <a:rPr lang="en-US" altLang="zh-CN" sz="2000" dirty="0">
                <a:ea typeface="宋体" pitchFamily="2" charset="-122"/>
              </a:rPr>
              <a:t>Ch. 17</a:t>
            </a:r>
          </a:p>
          <a:p>
            <a:pPr>
              <a:lnSpc>
                <a:spcPct val="90000"/>
              </a:lnSpc>
              <a:spcBef>
                <a:spcPts val="1200"/>
              </a:spcBef>
            </a:pPr>
            <a:r>
              <a:rPr lang="en-US" altLang="zh-CN" dirty="0">
                <a:ea typeface="宋体" pitchFamily="2" charset="-122"/>
              </a:rPr>
              <a:t>Photonics: Optical Electronics in Modern Communications</a:t>
            </a:r>
          </a:p>
          <a:p>
            <a:pPr lvl="1">
              <a:lnSpc>
                <a:spcPct val="90000"/>
              </a:lnSpc>
              <a:spcBef>
                <a:spcPts val="1200"/>
              </a:spcBef>
            </a:pPr>
            <a:r>
              <a:rPr lang="en-US" altLang="zh-CN" sz="2000" dirty="0">
                <a:ea typeface="宋体" pitchFamily="2" charset="-122"/>
              </a:rPr>
              <a:t>Ch. 10 &amp; 11</a:t>
            </a:r>
          </a:p>
          <a:p>
            <a:pPr>
              <a:lnSpc>
                <a:spcPct val="90000"/>
              </a:lnSpc>
              <a:spcBef>
                <a:spcPts val="1200"/>
              </a:spcBef>
            </a:pPr>
            <a:r>
              <a:rPr lang="en-US" altLang="zh-CN" dirty="0">
                <a:ea typeface="宋体" pitchFamily="2" charset="-122"/>
              </a:rPr>
              <a:t>Handbook of Silicon Photonics</a:t>
            </a:r>
          </a:p>
          <a:p>
            <a:pPr lvl="1">
              <a:lnSpc>
                <a:spcPct val="90000"/>
              </a:lnSpc>
              <a:spcBef>
                <a:spcPts val="1200"/>
              </a:spcBef>
            </a:pPr>
            <a:r>
              <a:rPr lang="en-US" altLang="zh-CN" dirty="0">
                <a:ea typeface="宋体" pitchFamily="2" charset="-122"/>
              </a:rPr>
              <a:t>Ch. 10, J. Michel </a:t>
            </a:r>
            <a:r>
              <a:rPr lang="en-US" altLang="zh-CN" i="1" dirty="0">
                <a:ea typeface="宋体" pitchFamily="2" charset="-122"/>
              </a:rPr>
              <a:t>et al.</a:t>
            </a:r>
            <a:endParaRPr lang="en-US" i="1" dirty="0"/>
          </a:p>
          <a:p>
            <a:pPr>
              <a:lnSpc>
                <a:spcPct val="90000"/>
              </a:lnSpc>
              <a:spcBef>
                <a:spcPts val="1200"/>
              </a:spcBef>
            </a:pPr>
            <a:r>
              <a:rPr lang="en-US" altLang="zh-CN" dirty="0">
                <a:ea typeface="宋体" pitchFamily="2" charset="-122"/>
              </a:rPr>
              <a:t>Handbook of Optics, Volume II</a:t>
            </a:r>
          </a:p>
          <a:p>
            <a:pPr lvl="1">
              <a:lnSpc>
                <a:spcPct val="90000"/>
              </a:lnSpc>
              <a:spcBef>
                <a:spcPts val="1200"/>
              </a:spcBef>
            </a:pPr>
            <a:r>
              <a:rPr lang="en-US" altLang="zh-CN" dirty="0">
                <a:ea typeface="宋体" pitchFamily="2" charset="-122"/>
              </a:rPr>
              <a:t>Ch. 26, </a:t>
            </a:r>
            <a:r>
              <a:rPr lang="en-US" dirty="0"/>
              <a:t>J. Bowers and Y. Wey</a:t>
            </a:r>
            <a:endParaRPr lang="en-US" altLang="zh-CN" dirty="0">
              <a:ea typeface="宋体" pitchFamily="2" charset="-122"/>
            </a:endParaRPr>
          </a:p>
          <a:p>
            <a:pPr>
              <a:lnSpc>
                <a:spcPct val="90000"/>
              </a:lnSpc>
              <a:spcBef>
                <a:spcPts val="1200"/>
              </a:spcBef>
            </a:pPr>
            <a:r>
              <a:rPr lang="en-US" altLang="zh-CN" dirty="0">
                <a:ea typeface="宋体" pitchFamily="2" charset="-122"/>
              </a:rPr>
              <a:t>Infrared Detectors and Systems</a:t>
            </a:r>
          </a:p>
          <a:p>
            <a:pPr lvl="1">
              <a:lnSpc>
                <a:spcPct val="90000"/>
              </a:lnSpc>
              <a:spcBef>
                <a:spcPts val="1200"/>
              </a:spcBef>
            </a:pPr>
            <a:r>
              <a:rPr lang="en-US" altLang="zh-CN" dirty="0">
                <a:ea typeface="宋体" pitchFamily="2" charset="-122"/>
              </a:rPr>
              <a:t>E. L. </a:t>
            </a:r>
            <a:r>
              <a:rPr lang="en-US" altLang="zh-CN" dirty="0" err="1">
                <a:ea typeface="宋体" pitchFamily="2" charset="-122"/>
              </a:rPr>
              <a:t>Dereniak</a:t>
            </a:r>
            <a:r>
              <a:rPr lang="en-US" altLang="zh-CN" dirty="0">
                <a:ea typeface="宋体" pitchFamily="2" charset="-122"/>
              </a:rPr>
              <a:t> and G. D. </a:t>
            </a:r>
            <a:r>
              <a:rPr lang="en-US" altLang="zh-CN" dirty="0" err="1">
                <a:ea typeface="宋体" pitchFamily="2" charset="-122"/>
              </a:rPr>
              <a:t>Boreman</a:t>
            </a:r>
            <a:endParaRPr lang="en-US" sz="2000" dirty="0"/>
          </a:p>
        </p:txBody>
      </p:sp>
      <p:pic>
        <p:nvPicPr>
          <p:cNvPr id="19458" name="Picture 2" descr="Handbook of Silicon Photonics (Series in Optics and Optoelectronics),  Vivien, Laurent, Pavesi, Lorenzo, eBook - Amazon.com">
            <a:extLst>
              <a:ext uri="{FF2B5EF4-FFF2-40B4-BE49-F238E27FC236}">
                <a16:creationId xmlns:a16="http://schemas.microsoft.com/office/drawing/2014/main" id="{373D613A-E5CF-4440-8B72-D01EE6CB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012022"/>
            <a:ext cx="1300583" cy="185307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andbook of Optics, Third Edition Volume II: Design, Fabrication and  Testing, Sources and Detectors, Radiometry and Photometry: Bass, Michael,  DeCusatis, Casimer, Enoch, Jay, Lakshminarayanan, Vasudevan, Li, Guifang,  MacDonald, Carolyn, Mahajan ...">
            <a:extLst>
              <a:ext uri="{FF2B5EF4-FFF2-40B4-BE49-F238E27FC236}">
                <a16:creationId xmlns:a16="http://schemas.microsoft.com/office/drawing/2014/main" id="{C52930BC-4882-4BCB-A6B1-46D1CA9B4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263" y="2138639"/>
            <a:ext cx="1240672" cy="1617647"/>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Infrared Detectors and Systems (Wiley Series in Pure and Applied Optics  Book 24), Dereniak, E. L., Boreman, G. D., eBook - Amazon.com">
            <a:extLst>
              <a:ext uri="{FF2B5EF4-FFF2-40B4-BE49-F238E27FC236}">
                <a16:creationId xmlns:a16="http://schemas.microsoft.com/office/drawing/2014/main" id="{A4FD104A-1B57-42FA-B649-141896E19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495" y="4012022"/>
            <a:ext cx="1234440" cy="1855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pic>
        <p:nvPicPr>
          <p:cNvPr id="6" name="Picture 5">
            <a:extLst>
              <a:ext uri="{FF2B5EF4-FFF2-40B4-BE49-F238E27FC236}">
                <a16:creationId xmlns:a16="http://schemas.microsoft.com/office/drawing/2014/main" id="{970A7E31-3228-4643-B713-84AA26AF3D5B}"/>
              </a:ext>
            </a:extLst>
          </p:cNvPr>
          <p:cNvPicPr>
            <a:picLocks noChangeAspect="1"/>
          </p:cNvPicPr>
          <p:nvPr/>
        </p:nvPicPr>
        <p:blipFill>
          <a:blip r:embed="rId3"/>
          <a:stretch>
            <a:fillRect/>
          </a:stretch>
        </p:blipFill>
        <p:spPr>
          <a:xfrm>
            <a:off x="444403" y="1622188"/>
            <a:ext cx="2164579" cy="2454848"/>
          </a:xfrm>
          <a:prstGeom prst="rect">
            <a:avLst/>
          </a:prstGeom>
        </p:spPr>
      </p:pic>
      <p:pic>
        <p:nvPicPr>
          <p:cNvPr id="10" name="Picture 9">
            <a:extLst>
              <a:ext uri="{FF2B5EF4-FFF2-40B4-BE49-F238E27FC236}">
                <a16:creationId xmlns:a16="http://schemas.microsoft.com/office/drawing/2014/main" id="{731A0E87-D207-491F-8E06-CBCBFF70D8BE}"/>
              </a:ext>
            </a:extLst>
          </p:cNvPr>
          <p:cNvPicPr>
            <a:picLocks noChangeAspect="1"/>
          </p:cNvPicPr>
          <p:nvPr/>
        </p:nvPicPr>
        <p:blipFill>
          <a:blip r:embed="rId4"/>
          <a:stretch>
            <a:fillRect/>
          </a:stretch>
        </p:blipFill>
        <p:spPr>
          <a:xfrm>
            <a:off x="2617112" y="2918708"/>
            <a:ext cx="1746640" cy="1245629"/>
          </a:xfrm>
          <a:prstGeom prst="rect">
            <a:avLst/>
          </a:prstGeom>
        </p:spPr>
      </p:pic>
      <p:pic>
        <p:nvPicPr>
          <p:cNvPr id="13" name="Picture 12">
            <a:extLst>
              <a:ext uri="{FF2B5EF4-FFF2-40B4-BE49-F238E27FC236}">
                <a16:creationId xmlns:a16="http://schemas.microsoft.com/office/drawing/2014/main" id="{5B5EF9BE-5A86-4E14-A51D-E29D1C04F4B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63868" y="1521992"/>
            <a:ext cx="3776586" cy="4250368"/>
          </a:xfrm>
          <a:prstGeom prst="rect">
            <a:avLst/>
          </a:prstGeom>
        </p:spPr>
      </p:pic>
      <p:sp>
        <p:nvSpPr>
          <p:cNvPr id="14" name="TextBox 13">
            <a:extLst>
              <a:ext uri="{FF2B5EF4-FFF2-40B4-BE49-F238E27FC236}">
                <a16:creationId xmlns:a16="http://schemas.microsoft.com/office/drawing/2014/main" id="{26AC5260-E00F-4836-9140-23EA6AC83B4E}"/>
              </a:ext>
            </a:extLst>
          </p:cNvPr>
          <p:cNvSpPr txBox="1"/>
          <p:nvPr/>
        </p:nvSpPr>
        <p:spPr>
          <a:xfrm>
            <a:off x="6781800" y="5410200"/>
            <a:ext cx="1532303" cy="461665"/>
          </a:xfrm>
          <a:prstGeom prst="rect">
            <a:avLst/>
          </a:prstGeom>
          <a:noFill/>
        </p:spPr>
        <p:txBody>
          <a:bodyPr wrap="square" rtlCol="0">
            <a:spAutoFit/>
          </a:bodyPr>
          <a:lstStyle/>
          <a:p>
            <a:pPr algn="ctr"/>
            <a:r>
              <a:rPr lang="en-US" sz="1200" dirty="0"/>
              <a:t>After </a:t>
            </a:r>
            <a:r>
              <a:rPr lang="en-US" sz="1200" i="1" dirty="0"/>
              <a:t>Fundamentals of Photonics</a:t>
            </a:r>
          </a:p>
        </p:txBody>
      </p:sp>
      <p:sp>
        <p:nvSpPr>
          <p:cNvPr id="16" name="TextBox 15">
            <a:extLst>
              <a:ext uri="{FF2B5EF4-FFF2-40B4-BE49-F238E27FC236}">
                <a16:creationId xmlns:a16="http://schemas.microsoft.com/office/drawing/2014/main" id="{C4981F50-C67A-45A6-AE01-C90DD7124074}"/>
              </a:ext>
            </a:extLst>
          </p:cNvPr>
          <p:cNvSpPr txBox="1"/>
          <p:nvPr/>
        </p:nvSpPr>
        <p:spPr>
          <a:xfrm>
            <a:off x="8050530" y="3059430"/>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17" name="TextBox 16">
            <a:extLst>
              <a:ext uri="{FF2B5EF4-FFF2-40B4-BE49-F238E27FC236}">
                <a16:creationId xmlns:a16="http://schemas.microsoft.com/office/drawing/2014/main" id="{DF967463-939A-44E6-A684-D8F34F688793}"/>
              </a:ext>
            </a:extLst>
          </p:cNvPr>
          <p:cNvSpPr txBox="1"/>
          <p:nvPr/>
        </p:nvSpPr>
        <p:spPr>
          <a:xfrm>
            <a:off x="502846" y="2611308"/>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18" name="TextBox 17">
            <a:extLst>
              <a:ext uri="{FF2B5EF4-FFF2-40B4-BE49-F238E27FC236}">
                <a16:creationId xmlns:a16="http://schemas.microsoft.com/office/drawing/2014/main" id="{CB992521-3CD1-4E74-B2B7-B07A6039DE72}"/>
              </a:ext>
            </a:extLst>
          </p:cNvPr>
          <p:cNvSpPr txBox="1"/>
          <p:nvPr/>
        </p:nvSpPr>
        <p:spPr>
          <a:xfrm>
            <a:off x="1645920" y="1591708"/>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19" name="TextBox 18">
            <a:extLst>
              <a:ext uri="{FF2B5EF4-FFF2-40B4-BE49-F238E27FC236}">
                <a16:creationId xmlns:a16="http://schemas.microsoft.com/office/drawing/2014/main" id="{2A59F423-A656-439E-B695-C326B438A071}"/>
              </a:ext>
            </a:extLst>
          </p:cNvPr>
          <p:cNvSpPr txBox="1"/>
          <p:nvPr/>
        </p:nvSpPr>
        <p:spPr>
          <a:xfrm>
            <a:off x="2237068" y="1591708"/>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graphicFrame>
        <p:nvGraphicFramePr>
          <p:cNvPr id="20" name="Object 19">
            <a:extLst>
              <a:ext uri="{FF2B5EF4-FFF2-40B4-BE49-F238E27FC236}">
                <a16:creationId xmlns:a16="http://schemas.microsoft.com/office/drawing/2014/main" id="{3963F83B-08B0-43B4-A2D4-3DF56D510C94}"/>
              </a:ext>
            </a:extLst>
          </p:cNvPr>
          <p:cNvGraphicFramePr>
            <a:graphicFrameLocks noChangeAspect="1"/>
          </p:cNvGraphicFramePr>
          <p:nvPr>
            <p:extLst>
              <p:ext uri="{D42A27DB-BD31-4B8C-83A1-F6EECF244321}">
                <p14:modId xmlns:p14="http://schemas.microsoft.com/office/powerpoint/2010/main" val="3928581133"/>
              </p:ext>
            </p:extLst>
          </p:nvPr>
        </p:nvGraphicFramePr>
        <p:xfrm>
          <a:off x="2624819" y="4217663"/>
          <a:ext cx="1787525" cy="711200"/>
        </p:xfrm>
        <a:graphic>
          <a:graphicData uri="http://schemas.openxmlformats.org/presentationml/2006/ole">
            <mc:AlternateContent xmlns:mc="http://schemas.openxmlformats.org/markup-compatibility/2006">
              <mc:Choice xmlns:v="urn:schemas-microsoft-com:vml" Requires="v">
                <p:oleObj name="Equation" r:id="rId6" imgW="990360" imgH="393480" progId="Equation.DSMT4">
                  <p:embed/>
                </p:oleObj>
              </mc:Choice>
              <mc:Fallback>
                <p:oleObj name="Equation" r:id="rId6" imgW="990360" imgH="393480" progId="Equation.DSMT4">
                  <p:embed/>
                  <p:pic>
                    <p:nvPicPr>
                      <p:cNvPr id="20" name="Object 19">
                        <a:extLst>
                          <a:ext uri="{FF2B5EF4-FFF2-40B4-BE49-F238E27FC236}">
                            <a16:creationId xmlns:a16="http://schemas.microsoft.com/office/drawing/2014/main" id="{3963F83B-08B0-43B4-A2D4-3DF56D510C94}"/>
                          </a:ext>
                        </a:extLst>
                      </p:cNvPr>
                      <p:cNvPicPr/>
                      <p:nvPr/>
                    </p:nvPicPr>
                    <p:blipFill>
                      <a:blip r:embed="rId7"/>
                      <a:stretch>
                        <a:fillRect/>
                      </a:stretch>
                    </p:blipFill>
                    <p:spPr>
                      <a:xfrm>
                        <a:off x="2624819" y="4217663"/>
                        <a:ext cx="1787525" cy="71120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DDF893ED-2CEB-4889-B3E0-8E990363CE1F}"/>
              </a:ext>
            </a:extLst>
          </p:cNvPr>
          <p:cNvSpPr txBox="1"/>
          <p:nvPr/>
        </p:nvSpPr>
        <p:spPr>
          <a:xfrm>
            <a:off x="622756" y="4360052"/>
            <a:ext cx="2164579" cy="400110"/>
          </a:xfrm>
          <a:prstGeom prst="rect">
            <a:avLst/>
          </a:prstGeom>
          <a:noFill/>
        </p:spPr>
        <p:txBody>
          <a:bodyPr wrap="square" rtlCol="0">
            <a:spAutoFit/>
          </a:bodyPr>
          <a:lstStyle/>
          <a:p>
            <a:r>
              <a:rPr lang="en-US" sz="2000" dirty="0"/>
              <a:t>Shockley-</a:t>
            </a:r>
            <a:r>
              <a:rPr lang="en-US" sz="2000" dirty="0" err="1"/>
              <a:t>Ramo</a:t>
            </a:r>
            <a:endParaRPr lang="en-US" sz="2000" dirty="0"/>
          </a:p>
        </p:txBody>
      </p:sp>
      <p:sp>
        <p:nvSpPr>
          <p:cNvPr id="22" name="Rectangle: Rounded Corners 21">
            <a:extLst>
              <a:ext uri="{FF2B5EF4-FFF2-40B4-BE49-F238E27FC236}">
                <a16:creationId xmlns:a16="http://schemas.microsoft.com/office/drawing/2014/main" id="{3710A6D9-ADE9-440D-A869-261DE0E5B908}"/>
              </a:ext>
            </a:extLst>
          </p:cNvPr>
          <p:cNvSpPr/>
          <p:nvPr/>
        </p:nvSpPr>
        <p:spPr bwMode="auto">
          <a:xfrm>
            <a:off x="716899" y="5144658"/>
            <a:ext cx="3932458" cy="940113"/>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Each electron-hole pair contributes </a:t>
            </a:r>
            <a:r>
              <a:rPr lang="en-US" sz="2000" i="1" dirty="0">
                <a:solidFill>
                  <a:schemeClr val="tx1"/>
                </a:solidFill>
                <a:latin typeface="Times New Roman" panose="02020603050405020304" pitchFamily="18" charset="0"/>
                <a:cs typeface="Times New Roman" panose="02020603050405020304" pitchFamily="18" charset="0"/>
              </a:rPr>
              <a:t>e</a:t>
            </a:r>
            <a:r>
              <a:rPr lang="en-US" sz="2000" dirty="0">
                <a:solidFill>
                  <a:schemeClr val="tx1"/>
                </a:solidFill>
                <a:latin typeface="Arial" charset="0"/>
              </a:rPr>
              <a:t> collected charge</a:t>
            </a:r>
          </a:p>
        </p:txBody>
      </p:sp>
      <p:sp>
        <p:nvSpPr>
          <p:cNvPr id="23" name="TextBox 22">
            <a:extLst>
              <a:ext uri="{FF2B5EF4-FFF2-40B4-BE49-F238E27FC236}">
                <a16:creationId xmlns:a16="http://schemas.microsoft.com/office/drawing/2014/main" id="{150F4633-614F-4810-879E-6E5D5B8F1485}"/>
              </a:ext>
            </a:extLst>
          </p:cNvPr>
          <p:cNvSpPr txBox="1"/>
          <p:nvPr/>
        </p:nvSpPr>
        <p:spPr>
          <a:xfrm>
            <a:off x="4846858" y="4164337"/>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Tree>
    <p:extLst>
      <p:ext uri="{BB962C8B-B14F-4D97-AF65-F5344CB8AC3E}">
        <p14:creationId xmlns:p14="http://schemas.microsoft.com/office/powerpoint/2010/main" val="173094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graphicFrame>
        <p:nvGraphicFramePr>
          <p:cNvPr id="23" name="Object 22">
            <a:extLst>
              <a:ext uri="{FF2B5EF4-FFF2-40B4-BE49-F238E27FC236}">
                <a16:creationId xmlns:a16="http://schemas.microsoft.com/office/drawing/2014/main" id="{AC91489C-195A-412A-9D25-573D5C406E81}"/>
              </a:ext>
            </a:extLst>
          </p:cNvPr>
          <p:cNvGraphicFramePr>
            <a:graphicFrameLocks noChangeAspect="1"/>
          </p:cNvGraphicFramePr>
          <p:nvPr>
            <p:extLst>
              <p:ext uri="{D42A27DB-BD31-4B8C-83A1-F6EECF244321}">
                <p14:modId xmlns:p14="http://schemas.microsoft.com/office/powerpoint/2010/main" val="180438859"/>
              </p:ext>
            </p:extLst>
          </p:nvPr>
        </p:nvGraphicFramePr>
        <p:xfrm>
          <a:off x="1179147" y="2620918"/>
          <a:ext cx="1411653" cy="782699"/>
        </p:xfrm>
        <a:graphic>
          <a:graphicData uri="http://schemas.openxmlformats.org/presentationml/2006/ole">
            <mc:AlternateContent xmlns:mc="http://schemas.openxmlformats.org/markup-compatibility/2006">
              <mc:Choice xmlns:v="urn:schemas-microsoft-com:vml" Requires="v">
                <p:oleObj name="Equation" r:id="rId3" imgW="711000" imgH="393480" progId="Equation.DSMT4">
                  <p:embed/>
                </p:oleObj>
              </mc:Choice>
              <mc:Fallback>
                <p:oleObj name="Equation" r:id="rId3" imgW="711000" imgH="393480" progId="Equation.DSMT4">
                  <p:embed/>
                  <p:pic>
                    <p:nvPicPr>
                      <p:cNvPr id="23" name="Object 22">
                        <a:extLst>
                          <a:ext uri="{FF2B5EF4-FFF2-40B4-BE49-F238E27FC236}">
                            <a16:creationId xmlns:a16="http://schemas.microsoft.com/office/drawing/2014/main" id="{AC91489C-195A-412A-9D25-573D5C406E81}"/>
                          </a:ext>
                        </a:extLst>
                      </p:cNvPr>
                      <p:cNvPicPr/>
                      <p:nvPr/>
                    </p:nvPicPr>
                    <p:blipFill>
                      <a:blip r:embed="rId4"/>
                      <a:stretch>
                        <a:fillRect/>
                      </a:stretch>
                    </p:blipFill>
                    <p:spPr>
                      <a:xfrm>
                        <a:off x="1179147" y="2620918"/>
                        <a:ext cx="1411653" cy="782699"/>
                      </a:xfrm>
                      <a:prstGeom prst="rect">
                        <a:avLst/>
                      </a:prstGeom>
                    </p:spPr>
                  </p:pic>
                </p:oleObj>
              </mc:Fallback>
            </mc:AlternateContent>
          </a:graphicData>
        </a:graphic>
      </p:graphicFrame>
      <p:pic>
        <p:nvPicPr>
          <p:cNvPr id="30" name="Picture 29">
            <a:extLst>
              <a:ext uri="{FF2B5EF4-FFF2-40B4-BE49-F238E27FC236}">
                <a16:creationId xmlns:a16="http://schemas.microsoft.com/office/drawing/2014/main" id="{00920247-1E33-4BA3-B8B8-6FD153919AB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63868" y="1521992"/>
            <a:ext cx="3776586" cy="4250368"/>
          </a:xfrm>
          <a:prstGeom prst="rect">
            <a:avLst/>
          </a:prstGeom>
        </p:spPr>
      </p:pic>
      <p:sp>
        <p:nvSpPr>
          <p:cNvPr id="31" name="TextBox 30">
            <a:extLst>
              <a:ext uri="{FF2B5EF4-FFF2-40B4-BE49-F238E27FC236}">
                <a16:creationId xmlns:a16="http://schemas.microsoft.com/office/drawing/2014/main" id="{8BFCB440-504B-4C9F-B79A-1892D021A436}"/>
              </a:ext>
            </a:extLst>
          </p:cNvPr>
          <p:cNvSpPr txBox="1"/>
          <p:nvPr/>
        </p:nvSpPr>
        <p:spPr>
          <a:xfrm>
            <a:off x="6781800" y="5410200"/>
            <a:ext cx="1532303" cy="461665"/>
          </a:xfrm>
          <a:prstGeom prst="rect">
            <a:avLst/>
          </a:prstGeom>
          <a:noFill/>
        </p:spPr>
        <p:txBody>
          <a:bodyPr wrap="square" rtlCol="0">
            <a:spAutoFit/>
          </a:bodyPr>
          <a:lstStyle/>
          <a:p>
            <a:pPr algn="ctr"/>
            <a:r>
              <a:rPr lang="en-US" sz="1200" dirty="0"/>
              <a:t>After </a:t>
            </a:r>
            <a:r>
              <a:rPr lang="en-US" sz="1200" i="1" dirty="0"/>
              <a:t>Fundamentals of Photonics</a:t>
            </a:r>
          </a:p>
        </p:txBody>
      </p:sp>
      <p:sp>
        <p:nvSpPr>
          <p:cNvPr id="32" name="TextBox 31">
            <a:extLst>
              <a:ext uri="{FF2B5EF4-FFF2-40B4-BE49-F238E27FC236}">
                <a16:creationId xmlns:a16="http://schemas.microsoft.com/office/drawing/2014/main" id="{AFFA0988-F225-419B-AF9C-FC5DC3180FED}"/>
              </a:ext>
            </a:extLst>
          </p:cNvPr>
          <p:cNvSpPr txBox="1"/>
          <p:nvPr/>
        </p:nvSpPr>
        <p:spPr>
          <a:xfrm>
            <a:off x="8050530" y="3059430"/>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33" name="TextBox 32">
            <a:extLst>
              <a:ext uri="{FF2B5EF4-FFF2-40B4-BE49-F238E27FC236}">
                <a16:creationId xmlns:a16="http://schemas.microsoft.com/office/drawing/2014/main" id="{C639F6CD-0925-461B-A957-E26F44C2709F}"/>
              </a:ext>
            </a:extLst>
          </p:cNvPr>
          <p:cNvSpPr txBox="1"/>
          <p:nvPr/>
        </p:nvSpPr>
        <p:spPr>
          <a:xfrm>
            <a:off x="4846858" y="4164337"/>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34" name="Rectangle: Rounded Corners 33">
            <a:extLst>
              <a:ext uri="{FF2B5EF4-FFF2-40B4-BE49-F238E27FC236}">
                <a16:creationId xmlns:a16="http://schemas.microsoft.com/office/drawing/2014/main" id="{AAEDA10F-78FA-4304-AACC-BE2EB01154BC}"/>
              </a:ext>
            </a:extLst>
          </p:cNvPr>
          <p:cNvSpPr/>
          <p:nvPr/>
        </p:nvSpPr>
        <p:spPr bwMode="auto">
          <a:xfrm>
            <a:off x="829897" y="3970816"/>
            <a:ext cx="3505200" cy="2125184"/>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just"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Transit time spread</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Electron and hole velocity difference</a:t>
            </a:r>
          </a:p>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
              <a:tabLst/>
            </a:pPr>
            <a:r>
              <a:rPr lang="en-US" sz="2000" dirty="0">
                <a:solidFill>
                  <a:schemeClr val="tx1"/>
                </a:solidFill>
                <a:latin typeface="Arial" charset="0"/>
              </a:rPr>
              <a:t>Carrier generation at different locations</a:t>
            </a:r>
            <a:endParaRPr kumimoji="0" lang="en-US" sz="20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BD5A9A4B-F7C6-419D-916C-874C70D273D8}"/>
              </a:ext>
            </a:extLst>
          </p:cNvPr>
          <p:cNvSpPr/>
          <p:nvPr/>
        </p:nvSpPr>
        <p:spPr bwMode="auto">
          <a:xfrm>
            <a:off x="829897" y="1689556"/>
            <a:ext cx="3505200" cy="191534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TextBox 34">
            <a:extLst>
              <a:ext uri="{FF2B5EF4-FFF2-40B4-BE49-F238E27FC236}">
                <a16:creationId xmlns:a16="http://schemas.microsoft.com/office/drawing/2014/main" id="{7FBE4C5B-5032-4A2B-AD72-9DDAA5338F29}"/>
              </a:ext>
            </a:extLst>
          </p:cNvPr>
          <p:cNvSpPr txBox="1"/>
          <p:nvPr/>
        </p:nvSpPr>
        <p:spPr>
          <a:xfrm>
            <a:off x="1304069" y="1841857"/>
            <a:ext cx="2556852" cy="707886"/>
          </a:xfrm>
          <a:prstGeom prst="rect">
            <a:avLst/>
          </a:prstGeom>
          <a:noFill/>
        </p:spPr>
        <p:txBody>
          <a:bodyPr wrap="square" rtlCol="0">
            <a:spAutoFit/>
          </a:bodyPr>
          <a:lstStyle/>
          <a:p>
            <a:pPr algn="ctr"/>
            <a:r>
              <a:rPr lang="en-US" sz="2000" dirty="0"/>
              <a:t>Transit-time-limited 3-dB bandwidth</a:t>
            </a:r>
          </a:p>
        </p:txBody>
      </p:sp>
      <p:sp>
        <p:nvSpPr>
          <p:cNvPr id="12" name="TextBox 11">
            <a:extLst>
              <a:ext uri="{FF2B5EF4-FFF2-40B4-BE49-F238E27FC236}">
                <a16:creationId xmlns:a16="http://schemas.microsoft.com/office/drawing/2014/main" id="{EDDFD8D0-47FF-4821-A022-119639DBD0B3}"/>
              </a:ext>
            </a:extLst>
          </p:cNvPr>
          <p:cNvSpPr txBox="1"/>
          <p:nvPr/>
        </p:nvSpPr>
        <p:spPr>
          <a:xfrm>
            <a:off x="2760019" y="2653808"/>
            <a:ext cx="1405859" cy="738664"/>
          </a:xfrm>
          <a:prstGeom prst="rect">
            <a:avLst/>
          </a:prstGeom>
          <a:noFill/>
        </p:spPr>
        <p:txBody>
          <a:bodyPr wrap="square" rtlCol="0">
            <a:spAutoFit/>
          </a:bodyPr>
          <a:lstStyle/>
          <a:p>
            <a:pPr algn="ctr"/>
            <a:r>
              <a:rPr lang="en-US" sz="1400" dirty="0"/>
              <a:t>For top-bottom contacted photodiodes</a:t>
            </a:r>
          </a:p>
        </p:txBody>
      </p:sp>
    </p:spTree>
    <p:extLst>
      <p:ext uri="{BB962C8B-B14F-4D97-AF65-F5344CB8AC3E}">
        <p14:creationId xmlns:p14="http://schemas.microsoft.com/office/powerpoint/2010/main" val="356136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pic>
        <p:nvPicPr>
          <p:cNvPr id="4" name="Picture 3">
            <a:extLst>
              <a:ext uri="{FF2B5EF4-FFF2-40B4-BE49-F238E27FC236}">
                <a16:creationId xmlns:a16="http://schemas.microsoft.com/office/drawing/2014/main" id="{18916A96-F6EF-4AC0-8897-AA3E5B3E3675}"/>
              </a:ext>
            </a:extLst>
          </p:cNvPr>
          <p:cNvPicPr>
            <a:picLocks noChangeAspect="1"/>
          </p:cNvPicPr>
          <p:nvPr/>
        </p:nvPicPr>
        <p:blipFill>
          <a:blip r:embed="rId3"/>
          <a:stretch>
            <a:fillRect/>
          </a:stretch>
        </p:blipFill>
        <p:spPr>
          <a:xfrm>
            <a:off x="4729723" y="1638576"/>
            <a:ext cx="3774723" cy="4228824"/>
          </a:xfrm>
          <a:prstGeom prst="rect">
            <a:avLst/>
          </a:prstGeom>
        </p:spPr>
      </p:pic>
      <p:sp>
        <p:nvSpPr>
          <p:cNvPr id="5" name="Rectangle 4">
            <a:extLst>
              <a:ext uri="{FF2B5EF4-FFF2-40B4-BE49-F238E27FC236}">
                <a16:creationId xmlns:a16="http://schemas.microsoft.com/office/drawing/2014/main" id="{B0344BE0-F992-44C6-A247-3EFA20AFD806}"/>
              </a:ext>
            </a:extLst>
          </p:cNvPr>
          <p:cNvSpPr/>
          <p:nvPr/>
        </p:nvSpPr>
        <p:spPr>
          <a:xfrm>
            <a:off x="5423002" y="6001884"/>
            <a:ext cx="2519729" cy="307777"/>
          </a:xfrm>
          <a:prstGeom prst="rect">
            <a:avLst/>
          </a:prstGeom>
        </p:spPr>
        <p:txBody>
          <a:bodyPr wrap="none">
            <a:spAutoFit/>
          </a:bodyPr>
          <a:lstStyle/>
          <a:p>
            <a:r>
              <a:rPr lang="it-IT" sz="1400" i="1" dirty="0"/>
              <a:t>Phys. Rev.</a:t>
            </a:r>
            <a:r>
              <a:rPr lang="it-IT" sz="1400" b="1" i="1" dirty="0"/>
              <a:t> </a:t>
            </a:r>
            <a:r>
              <a:rPr lang="it-IT" sz="1400" i="1" dirty="0"/>
              <a:t>B</a:t>
            </a:r>
            <a:r>
              <a:rPr lang="it-IT" sz="1400" dirty="0"/>
              <a:t> </a:t>
            </a:r>
            <a:r>
              <a:rPr lang="it-IT" sz="1400" b="1" dirty="0"/>
              <a:t>24</a:t>
            </a:r>
            <a:r>
              <a:rPr lang="it-IT" sz="1400" dirty="0"/>
              <a:t>, 1014 (1981)</a:t>
            </a:r>
            <a:endParaRPr lang="en-US" sz="1400" dirty="0"/>
          </a:p>
        </p:txBody>
      </p:sp>
      <p:pic>
        <p:nvPicPr>
          <p:cNvPr id="14" name="Picture 13">
            <a:extLst>
              <a:ext uri="{FF2B5EF4-FFF2-40B4-BE49-F238E27FC236}">
                <a16:creationId xmlns:a16="http://schemas.microsoft.com/office/drawing/2014/main" id="{DA44C500-D084-43EF-8974-D00021E6BD72}"/>
              </a:ext>
            </a:extLst>
          </p:cNvPr>
          <p:cNvPicPr>
            <a:picLocks noChangeAspect="1"/>
          </p:cNvPicPr>
          <p:nvPr/>
        </p:nvPicPr>
        <p:blipFill rotWithShape="1">
          <a:blip r:embed="rId4"/>
          <a:srcRect r="4131" b="14520"/>
          <a:stretch/>
        </p:blipFill>
        <p:spPr>
          <a:xfrm>
            <a:off x="884246" y="3831671"/>
            <a:ext cx="3442585" cy="2505021"/>
          </a:xfrm>
          <a:prstGeom prst="rect">
            <a:avLst/>
          </a:prstGeom>
        </p:spPr>
      </p:pic>
      <p:cxnSp>
        <p:nvCxnSpPr>
          <p:cNvPr id="7" name="Straight Connector 6">
            <a:extLst>
              <a:ext uri="{FF2B5EF4-FFF2-40B4-BE49-F238E27FC236}">
                <a16:creationId xmlns:a16="http://schemas.microsoft.com/office/drawing/2014/main" id="{527DD6B4-45BB-41A9-A21E-5B980461253D}"/>
              </a:ext>
            </a:extLst>
          </p:cNvPr>
          <p:cNvCxnSpPr/>
          <p:nvPr/>
        </p:nvCxnSpPr>
        <p:spPr bwMode="auto">
          <a:xfrm>
            <a:off x="5135554" y="3565437"/>
            <a:ext cx="3072384" cy="0"/>
          </a:xfrm>
          <a:prstGeom prst="line">
            <a:avLst/>
          </a:prstGeom>
          <a:solidFill>
            <a:schemeClr val="accent1"/>
          </a:solidFill>
          <a:ln w="19050" cap="flat" cmpd="sng" algn="ctr">
            <a:solidFill>
              <a:srgbClr val="0000FF"/>
            </a:solidFill>
            <a:prstDash val="dash"/>
            <a:round/>
            <a:headEnd type="none" w="med" len="med"/>
            <a:tailEnd type="none" w="med" len="med"/>
          </a:ln>
          <a:effectLst/>
        </p:spPr>
      </p:cxnSp>
      <p:graphicFrame>
        <p:nvGraphicFramePr>
          <p:cNvPr id="8" name="Object 7">
            <a:extLst>
              <a:ext uri="{FF2B5EF4-FFF2-40B4-BE49-F238E27FC236}">
                <a16:creationId xmlns:a16="http://schemas.microsoft.com/office/drawing/2014/main" id="{9D198666-AC39-4B91-B8AF-044BEE40F845}"/>
              </a:ext>
            </a:extLst>
          </p:cNvPr>
          <p:cNvGraphicFramePr>
            <a:graphicFrameLocks noChangeAspect="1"/>
          </p:cNvGraphicFramePr>
          <p:nvPr>
            <p:extLst>
              <p:ext uri="{D42A27DB-BD31-4B8C-83A1-F6EECF244321}">
                <p14:modId xmlns:p14="http://schemas.microsoft.com/office/powerpoint/2010/main" val="4257172057"/>
              </p:ext>
            </p:extLst>
          </p:nvPr>
        </p:nvGraphicFramePr>
        <p:xfrm>
          <a:off x="6402665" y="3012281"/>
          <a:ext cx="538161" cy="538161"/>
        </p:xfrm>
        <a:graphic>
          <a:graphicData uri="http://schemas.openxmlformats.org/presentationml/2006/ole">
            <mc:AlternateContent xmlns:mc="http://schemas.openxmlformats.org/markup-compatibility/2006">
              <mc:Choice xmlns:v="urn:schemas-microsoft-com:vml" Requires="v">
                <p:oleObj name="Equation" r:id="rId5" imgW="228600" imgH="228600" progId="Equation.DSMT4">
                  <p:embed/>
                </p:oleObj>
              </mc:Choice>
              <mc:Fallback>
                <p:oleObj name="Equation" r:id="rId5" imgW="228600" imgH="228600" progId="Equation.DSMT4">
                  <p:embed/>
                  <p:pic>
                    <p:nvPicPr>
                      <p:cNvPr id="8" name="Object 7">
                        <a:extLst>
                          <a:ext uri="{FF2B5EF4-FFF2-40B4-BE49-F238E27FC236}">
                            <a16:creationId xmlns:a16="http://schemas.microsoft.com/office/drawing/2014/main" id="{9D198666-AC39-4B91-B8AF-044BEE40F845}"/>
                          </a:ext>
                        </a:extLst>
                      </p:cNvPr>
                      <p:cNvPicPr/>
                      <p:nvPr/>
                    </p:nvPicPr>
                    <p:blipFill>
                      <a:blip r:embed="rId6"/>
                      <a:stretch>
                        <a:fillRect/>
                      </a:stretch>
                    </p:blipFill>
                    <p:spPr>
                      <a:xfrm>
                        <a:off x="6402665" y="3012281"/>
                        <a:ext cx="538161" cy="538161"/>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D7B892C-A258-4285-8807-6DA11882D603}"/>
              </a:ext>
            </a:extLst>
          </p:cNvPr>
          <p:cNvSpPr txBox="1"/>
          <p:nvPr/>
        </p:nvSpPr>
        <p:spPr>
          <a:xfrm>
            <a:off x="6019800" y="2786685"/>
            <a:ext cx="2018501" cy="369332"/>
          </a:xfrm>
          <a:prstGeom prst="rect">
            <a:avLst/>
          </a:prstGeom>
          <a:noFill/>
        </p:spPr>
        <p:txBody>
          <a:bodyPr wrap="none" rtlCol="0">
            <a:spAutoFit/>
          </a:bodyPr>
          <a:lstStyle/>
          <a:p>
            <a:pPr algn="ctr"/>
            <a:r>
              <a:rPr lang="en-US" dirty="0">
                <a:solidFill>
                  <a:srgbClr val="0000FF"/>
                </a:solidFill>
              </a:rPr>
              <a:t>Saturated velocity</a:t>
            </a:r>
          </a:p>
        </p:txBody>
      </p:sp>
      <p:graphicFrame>
        <p:nvGraphicFramePr>
          <p:cNvPr id="12" name="Object 11">
            <a:extLst>
              <a:ext uri="{FF2B5EF4-FFF2-40B4-BE49-F238E27FC236}">
                <a16:creationId xmlns:a16="http://schemas.microsoft.com/office/drawing/2014/main" id="{DAFC2028-9252-4F7C-A79E-05292C34805E}"/>
              </a:ext>
            </a:extLst>
          </p:cNvPr>
          <p:cNvGraphicFramePr>
            <a:graphicFrameLocks noChangeAspect="1"/>
          </p:cNvGraphicFramePr>
          <p:nvPr>
            <p:extLst>
              <p:ext uri="{D42A27DB-BD31-4B8C-83A1-F6EECF244321}">
                <p14:modId xmlns:p14="http://schemas.microsoft.com/office/powerpoint/2010/main" val="4088947443"/>
              </p:ext>
            </p:extLst>
          </p:nvPr>
        </p:nvGraphicFramePr>
        <p:xfrm>
          <a:off x="1067932" y="2620963"/>
          <a:ext cx="1662112" cy="782637"/>
        </p:xfrm>
        <a:graphic>
          <a:graphicData uri="http://schemas.openxmlformats.org/presentationml/2006/ole">
            <mc:AlternateContent xmlns:mc="http://schemas.openxmlformats.org/markup-compatibility/2006">
              <mc:Choice xmlns:v="urn:schemas-microsoft-com:vml" Requires="v">
                <p:oleObj name="Equation" r:id="rId7" imgW="838080" imgH="393480" progId="Equation.DSMT4">
                  <p:embed/>
                </p:oleObj>
              </mc:Choice>
              <mc:Fallback>
                <p:oleObj name="Equation" r:id="rId7" imgW="838080" imgH="393480" progId="Equation.DSMT4">
                  <p:embed/>
                  <p:pic>
                    <p:nvPicPr>
                      <p:cNvPr id="12" name="Object 11">
                        <a:extLst>
                          <a:ext uri="{FF2B5EF4-FFF2-40B4-BE49-F238E27FC236}">
                            <a16:creationId xmlns:a16="http://schemas.microsoft.com/office/drawing/2014/main" id="{DAFC2028-9252-4F7C-A79E-05292C34805E}"/>
                          </a:ext>
                        </a:extLst>
                      </p:cNvPr>
                      <p:cNvPicPr/>
                      <p:nvPr/>
                    </p:nvPicPr>
                    <p:blipFill>
                      <a:blip r:embed="rId8"/>
                      <a:stretch>
                        <a:fillRect/>
                      </a:stretch>
                    </p:blipFill>
                    <p:spPr>
                      <a:xfrm>
                        <a:off x="1067932" y="2620963"/>
                        <a:ext cx="1662112" cy="78263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46197E6-4DDB-4339-A543-4044C5ED1600}"/>
              </a:ext>
            </a:extLst>
          </p:cNvPr>
          <p:cNvSpPr/>
          <p:nvPr/>
        </p:nvSpPr>
        <p:spPr bwMode="auto">
          <a:xfrm>
            <a:off x="829897" y="1689556"/>
            <a:ext cx="3505200" cy="191534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41C60E6C-4CE8-4D85-9465-B37E718A0770}"/>
              </a:ext>
            </a:extLst>
          </p:cNvPr>
          <p:cNvSpPr txBox="1"/>
          <p:nvPr/>
        </p:nvSpPr>
        <p:spPr>
          <a:xfrm>
            <a:off x="1304069" y="1841857"/>
            <a:ext cx="2556852" cy="707886"/>
          </a:xfrm>
          <a:prstGeom prst="rect">
            <a:avLst/>
          </a:prstGeom>
          <a:noFill/>
        </p:spPr>
        <p:txBody>
          <a:bodyPr wrap="square" rtlCol="0">
            <a:spAutoFit/>
          </a:bodyPr>
          <a:lstStyle/>
          <a:p>
            <a:pPr algn="ctr"/>
            <a:r>
              <a:rPr lang="en-US" sz="2000" dirty="0"/>
              <a:t>Transit-time-limited 3-dB bandwidth</a:t>
            </a:r>
          </a:p>
        </p:txBody>
      </p:sp>
      <p:sp>
        <p:nvSpPr>
          <p:cNvPr id="17" name="TextBox 16">
            <a:extLst>
              <a:ext uri="{FF2B5EF4-FFF2-40B4-BE49-F238E27FC236}">
                <a16:creationId xmlns:a16="http://schemas.microsoft.com/office/drawing/2014/main" id="{02C321BA-A8CB-42F5-86E2-E601557C181B}"/>
              </a:ext>
            </a:extLst>
          </p:cNvPr>
          <p:cNvSpPr txBox="1"/>
          <p:nvPr/>
        </p:nvSpPr>
        <p:spPr>
          <a:xfrm>
            <a:off x="2760019" y="2653808"/>
            <a:ext cx="1405859" cy="738664"/>
          </a:xfrm>
          <a:prstGeom prst="rect">
            <a:avLst/>
          </a:prstGeom>
          <a:noFill/>
        </p:spPr>
        <p:txBody>
          <a:bodyPr wrap="square" rtlCol="0">
            <a:spAutoFit/>
          </a:bodyPr>
          <a:lstStyle/>
          <a:p>
            <a:pPr algn="ctr"/>
            <a:r>
              <a:rPr lang="en-US" sz="1400" dirty="0"/>
              <a:t>For top-bottom contacted photodiodes</a:t>
            </a:r>
          </a:p>
        </p:txBody>
      </p:sp>
    </p:spTree>
    <p:extLst>
      <p:ext uri="{BB962C8B-B14F-4D97-AF65-F5344CB8AC3E}">
        <p14:creationId xmlns:p14="http://schemas.microsoft.com/office/powerpoint/2010/main" val="1569009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RC delay</a:t>
            </a:r>
            <a:endParaRPr lang="en-US" dirty="0"/>
          </a:p>
        </p:txBody>
      </p:sp>
      <p:graphicFrame>
        <p:nvGraphicFramePr>
          <p:cNvPr id="41" name="Object 40">
            <a:extLst>
              <a:ext uri="{FF2B5EF4-FFF2-40B4-BE49-F238E27FC236}">
                <a16:creationId xmlns:a16="http://schemas.microsoft.com/office/drawing/2014/main" id="{B3375233-A8F8-4896-8230-EB855B9A8590}"/>
              </a:ext>
            </a:extLst>
          </p:cNvPr>
          <p:cNvGraphicFramePr>
            <a:graphicFrameLocks noChangeAspect="1"/>
          </p:cNvGraphicFramePr>
          <p:nvPr>
            <p:extLst>
              <p:ext uri="{D42A27DB-BD31-4B8C-83A1-F6EECF244321}">
                <p14:modId xmlns:p14="http://schemas.microsoft.com/office/powerpoint/2010/main" val="2935595762"/>
              </p:ext>
            </p:extLst>
          </p:nvPr>
        </p:nvGraphicFramePr>
        <p:xfrm>
          <a:off x="970866" y="4703337"/>
          <a:ext cx="1301750" cy="487362"/>
        </p:xfrm>
        <a:graphic>
          <a:graphicData uri="http://schemas.openxmlformats.org/presentationml/2006/ole">
            <mc:AlternateContent xmlns:mc="http://schemas.openxmlformats.org/markup-compatibility/2006">
              <mc:Choice xmlns:v="urn:schemas-microsoft-com:vml" Requires="v">
                <p:oleObj name="Equation" r:id="rId2" imgW="609480" imgH="228600" progId="Equation.DSMT4">
                  <p:embed/>
                </p:oleObj>
              </mc:Choice>
              <mc:Fallback>
                <p:oleObj name="Equation" r:id="rId2" imgW="609480" imgH="228600" progId="Equation.DSMT4">
                  <p:embed/>
                  <p:pic>
                    <p:nvPicPr>
                      <p:cNvPr id="41" name="Object 40">
                        <a:extLst>
                          <a:ext uri="{FF2B5EF4-FFF2-40B4-BE49-F238E27FC236}">
                            <a16:creationId xmlns:a16="http://schemas.microsoft.com/office/drawing/2014/main" id="{B3375233-A8F8-4896-8230-EB855B9A8590}"/>
                          </a:ext>
                        </a:extLst>
                      </p:cNvPr>
                      <p:cNvPicPr/>
                      <p:nvPr/>
                    </p:nvPicPr>
                    <p:blipFill>
                      <a:blip r:embed="rId3"/>
                      <a:stretch>
                        <a:fillRect/>
                      </a:stretch>
                    </p:blipFill>
                    <p:spPr>
                      <a:xfrm>
                        <a:off x="970866" y="4703337"/>
                        <a:ext cx="1301750" cy="487362"/>
                      </a:xfrm>
                      <a:prstGeom prst="rect">
                        <a:avLst/>
                      </a:prstGeom>
                    </p:spPr>
                  </p:pic>
                </p:oleObj>
              </mc:Fallback>
            </mc:AlternateContent>
          </a:graphicData>
        </a:graphic>
      </p:graphicFrame>
      <p:pic>
        <p:nvPicPr>
          <p:cNvPr id="13314" name="Picture 2" descr="Photodiode Circuit Diagram">
            <a:extLst>
              <a:ext uri="{FF2B5EF4-FFF2-40B4-BE49-F238E27FC236}">
                <a16:creationId xmlns:a16="http://schemas.microsoft.com/office/drawing/2014/main" id="{5984B5D9-751A-42B8-A494-B4EFAC20F9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54" t="8382" b="8382"/>
          <a:stretch/>
        </p:blipFill>
        <p:spPr bwMode="auto">
          <a:xfrm>
            <a:off x="442210" y="1511030"/>
            <a:ext cx="6491990" cy="285885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31128059-01E0-4F5C-92D7-FD19D50C4617}"/>
              </a:ext>
            </a:extLst>
          </p:cNvPr>
          <p:cNvSpPr txBox="1"/>
          <p:nvPr/>
        </p:nvSpPr>
        <p:spPr>
          <a:xfrm>
            <a:off x="6934200" y="2438400"/>
            <a:ext cx="1724025" cy="1015663"/>
          </a:xfrm>
          <a:prstGeom prst="rect">
            <a:avLst/>
          </a:prstGeom>
          <a:noFill/>
        </p:spPr>
        <p:txBody>
          <a:bodyPr wrap="square" rtlCol="0">
            <a:spAutoFit/>
          </a:bodyPr>
          <a:lstStyle/>
          <a:p>
            <a:pPr algn="ctr"/>
            <a:r>
              <a:rPr lang="en-US" sz="2000" dirty="0">
                <a:hlinkClick r:id="rId5"/>
              </a:rPr>
              <a:t>Equivalent ci</a:t>
            </a:r>
            <a:r>
              <a:rPr lang="en-US" sz="2000" dirty="0">
                <a:hlinkClick r:id="rId6"/>
              </a:rPr>
              <a:t>r</a:t>
            </a:r>
            <a:r>
              <a:rPr lang="en-US" sz="2000" dirty="0">
                <a:hlinkClick r:id="rId5"/>
              </a:rPr>
              <a:t>cuit of a photodiode</a:t>
            </a:r>
            <a:endParaRPr lang="en-US" sz="2000" dirty="0"/>
          </a:p>
        </p:txBody>
      </p:sp>
      <p:graphicFrame>
        <p:nvGraphicFramePr>
          <p:cNvPr id="3" name="Object 2">
            <a:extLst>
              <a:ext uri="{FF2B5EF4-FFF2-40B4-BE49-F238E27FC236}">
                <a16:creationId xmlns:a16="http://schemas.microsoft.com/office/drawing/2014/main" id="{DA2DBDDB-EA68-4A3E-B933-2D22B47EF3B1}"/>
              </a:ext>
            </a:extLst>
          </p:cNvPr>
          <p:cNvGraphicFramePr>
            <a:graphicFrameLocks noChangeAspect="1"/>
          </p:cNvGraphicFramePr>
          <p:nvPr>
            <p:extLst>
              <p:ext uri="{D42A27DB-BD31-4B8C-83A1-F6EECF244321}">
                <p14:modId xmlns:p14="http://schemas.microsoft.com/office/powerpoint/2010/main" val="1690805621"/>
              </p:ext>
            </p:extLst>
          </p:nvPr>
        </p:nvGraphicFramePr>
        <p:xfrm>
          <a:off x="2653662" y="4572000"/>
          <a:ext cx="1447800" cy="690489"/>
        </p:xfrm>
        <a:graphic>
          <a:graphicData uri="http://schemas.openxmlformats.org/presentationml/2006/ole">
            <mc:AlternateContent xmlns:mc="http://schemas.openxmlformats.org/markup-compatibility/2006">
              <mc:Choice xmlns:v="urn:schemas-microsoft-com:vml" Requires="v">
                <p:oleObj name="Equation" r:id="rId7" imgW="825480" imgH="393480" progId="Equation.DSMT4">
                  <p:embed/>
                </p:oleObj>
              </mc:Choice>
              <mc:Fallback>
                <p:oleObj name="Equation" r:id="rId7" imgW="825480" imgH="393480" progId="Equation.DSMT4">
                  <p:embed/>
                  <p:pic>
                    <p:nvPicPr>
                      <p:cNvPr id="3" name="Object 2">
                        <a:extLst>
                          <a:ext uri="{FF2B5EF4-FFF2-40B4-BE49-F238E27FC236}">
                            <a16:creationId xmlns:a16="http://schemas.microsoft.com/office/drawing/2014/main" id="{DA2DBDDB-EA68-4A3E-B933-2D22B47EF3B1}"/>
                          </a:ext>
                        </a:extLst>
                      </p:cNvPr>
                      <p:cNvPicPr/>
                      <p:nvPr/>
                    </p:nvPicPr>
                    <p:blipFill>
                      <a:blip r:embed="rId8"/>
                      <a:stretch>
                        <a:fillRect/>
                      </a:stretch>
                    </p:blipFill>
                    <p:spPr>
                      <a:xfrm>
                        <a:off x="2653662" y="4572000"/>
                        <a:ext cx="1447800" cy="69048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C6FAEA9-2C7E-48DD-AD64-5F780162FB1A}"/>
              </a:ext>
            </a:extLst>
          </p:cNvPr>
          <p:cNvSpPr txBox="1"/>
          <p:nvPr/>
        </p:nvSpPr>
        <p:spPr>
          <a:xfrm>
            <a:off x="6172200" y="3124200"/>
            <a:ext cx="372218"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R</a:t>
            </a:r>
          </a:p>
        </p:txBody>
      </p:sp>
      <p:sp>
        <p:nvSpPr>
          <p:cNvPr id="45" name="TextBox 44">
            <a:extLst>
              <a:ext uri="{FF2B5EF4-FFF2-40B4-BE49-F238E27FC236}">
                <a16:creationId xmlns:a16="http://schemas.microsoft.com/office/drawing/2014/main" id="{980556CB-DB12-432F-A233-5E07A1A8B2EC}"/>
              </a:ext>
            </a:extLst>
          </p:cNvPr>
          <p:cNvSpPr txBox="1"/>
          <p:nvPr/>
        </p:nvSpPr>
        <p:spPr>
          <a:xfrm>
            <a:off x="3637786" y="3158226"/>
            <a:ext cx="389850"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C</a:t>
            </a:r>
          </a:p>
        </p:txBody>
      </p:sp>
      <p:graphicFrame>
        <p:nvGraphicFramePr>
          <p:cNvPr id="5" name="Object 4">
            <a:extLst>
              <a:ext uri="{FF2B5EF4-FFF2-40B4-BE49-F238E27FC236}">
                <a16:creationId xmlns:a16="http://schemas.microsoft.com/office/drawing/2014/main" id="{E58ADE96-6C00-481A-91EB-25A9E3962F02}"/>
              </a:ext>
            </a:extLst>
          </p:cNvPr>
          <p:cNvGraphicFramePr>
            <a:graphicFrameLocks noChangeAspect="1"/>
          </p:cNvGraphicFramePr>
          <p:nvPr>
            <p:extLst>
              <p:ext uri="{D42A27DB-BD31-4B8C-83A1-F6EECF244321}">
                <p14:modId xmlns:p14="http://schemas.microsoft.com/office/powerpoint/2010/main" val="1364227876"/>
              </p:ext>
            </p:extLst>
          </p:nvPr>
        </p:nvGraphicFramePr>
        <p:xfrm>
          <a:off x="4534135" y="4741033"/>
          <a:ext cx="1208314" cy="352425"/>
        </p:xfrm>
        <a:graphic>
          <a:graphicData uri="http://schemas.openxmlformats.org/presentationml/2006/ole">
            <mc:AlternateContent xmlns:mc="http://schemas.openxmlformats.org/markup-compatibility/2006">
              <mc:Choice xmlns:v="urn:schemas-microsoft-com:vml" Requires="v">
                <p:oleObj name="Equation" r:id="rId9" imgW="609480" imgH="177480" progId="Equation.DSMT4">
                  <p:embed/>
                </p:oleObj>
              </mc:Choice>
              <mc:Fallback>
                <p:oleObj name="Equation" r:id="rId9" imgW="609480" imgH="177480" progId="Equation.DSMT4">
                  <p:embed/>
                  <p:pic>
                    <p:nvPicPr>
                      <p:cNvPr id="5" name="Object 4">
                        <a:extLst>
                          <a:ext uri="{FF2B5EF4-FFF2-40B4-BE49-F238E27FC236}">
                            <a16:creationId xmlns:a16="http://schemas.microsoft.com/office/drawing/2014/main" id="{E58ADE96-6C00-481A-91EB-25A9E3962F02}"/>
                          </a:ext>
                        </a:extLst>
                      </p:cNvPr>
                      <p:cNvPicPr/>
                      <p:nvPr/>
                    </p:nvPicPr>
                    <p:blipFill>
                      <a:blip r:embed="rId10"/>
                      <a:stretch>
                        <a:fillRect/>
                      </a:stretch>
                    </p:blipFill>
                    <p:spPr>
                      <a:xfrm>
                        <a:off x="4534135" y="4741033"/>
                        <a:ext cx="1208314" cy="3524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A96657-CC10-4472-93D2-9CA5E5C35719}"/>
              </a:ext>
            </a:extLst>
          </p:cNvPr>
          <p:cNvSpPr txBox="1"/>
          <p:nvPr/>
        </p:nvSpPr>
        <p:spPr>
          <a:xfrm>
            <a:off x="897402" y="5466666"/>
            <a:ext cx="2338078" cy="646331"/>
          </a:xfrm>
          <a:prstGeom prst="rect">
            <a:avLst/>
          </a:prstGeom>
          <a:noFill/>
        </p:spPr>
        <p:txBody>
          <a:bodyPr wrap="square" rtlCol="0">
            <a:spAutoFit/>
          </a:bodyPr>
          <a:lstStyle/>
          <a:p>
            <a:pPr algn="ctr"/>
            <a:r>
              <a:rPr lang="en-US" dirty="0">
                <a:hlinkClick r:id="rId11"/>
              </a:rPr>
              <a:t>Junction capacitance of p-n photodiodes</a:t>
            </a:r>
            <a:endParaRPr lang="en-US" dirty="0"/>
          </a:p>
        </p:txBody>
      </p:sp>
      <p:sp>
        <p:nvSpPr>
          <p:cNvPr id="12" name="TextBox 11">
            <a:extLst>
              <a:ext uri="{FF2B5EF4-FFF2-40B4-BE49-F238E27FC236}">
                <a16:creationId xmlns:a16="http://schemas.microsoft.com/office/drawing/2014/main" id="{DE94B167-E697-4BBC-A74D-3F0BA543B99E}"/>
              </a:ext>
            </a:extLst>
          </p:cNvPr>
          <p:cNvSpPr txBox="1"/>
          <p:nvPr/>
        </p:nvSpPr>
        <p:spPr>
          <a:xfrm>
            <a:off x="3657600" y="5466666"/>
            <a:ext cx="2338078" cy="646331"/>
          </a:xfrm>
          <a:prstGeom prst="rect">
            <a:avLst/>
          </a:prstGeom>
          <a:noFill/>
        </p:spPr>
        <p:txBody>
          <a:bodyPr wrap="square" rtlCol="0">
            <a:spAutoFit/>
          </a:bodyPr>
          <a:lstStyle/>
          <a:p>
            <a:pPr algn="ctr"/>
            <a:r>
              <a:rPr lang="en-US" dirty="0"/>
              <a:t>Junction capacitance of p-i-n photodiodes</a:t>
            </a:r>
          </a:p>
        </p:txBody>
      </p:sp>
      <p:graphicFrame>
        <p:nvGraphicFramePr>
          <p:cNvPr id="2" name="Object 1">
            <a:extLst>
              <a:ext uri="{FF2B5EF4-FFF2-40B4-BE49-F238E27FC236}">
                <a16:creationId xmlns:a16="http://schemas.microsoft.com/office/drawing/2014/main" id="{0D40DFEB-4927-4060-9C7E-73398FB94ED6}"/>
              </a:ext>
            </a:extLst>
          </p:cNvPr>
          <p:cNvGraphicFramePr>
            <a:graphicFrameLocks noChangeAspect="1"/>
          </p:cNvGraphicFramePr>
          <p:nvPr>
            <p:extLst>
              <p:ext uri="{D42A27DB-BD31-4B8C-83A1-F6EECF244321}">
                <p14:modId xmlns:p14="http://schemas.microsoft.com/office/powerpoint/2010/main" val="1654758354"/>
              </p:ext>
            </p:extLst>
          </p:nvPr>
        </p:nvGraphicFramePr>
        <p:xfrm>
          <a:off x="6051550" y="5451475"/>
          <a:ext cx="2360613" cy="703263"/>
        </p:xfrm>
        <a:graphic>
          <a:graphicData uri="http://schemas.openxmlformats.org/presentationml/2006/ole">
            <mc:AlternateContent xmlns:mc="http://schemas.openxmlformats.org/markup-compatibility/2006">
              <mc:Choice xmlns:v="urn:schemas-microsoft-com:vml" Requires="v">
                <p:oleObj name="Equation" r:id="rId12" imgW="1320480" imgH="393480" progId="Equation.DSMT4">
                  <p:embed/>
                </p:oleObj>
              </mc:Choice>
              <mc:Fallback>
                <p:oleObj name="Equation" r:id="rId12" imgW="1320480" imgH="393480" progId="Equation.DSMT4">
                  <p:embed/>
                  <p:pic>
                    <p:nvPicPr>
                      <p:cNvPr id="2" name="Object 1">
                        <a:extLst>
                          <a:ext uri="{FF2B5EF4-FFF2-40B4-BE49-F238E27FC236}">
                            <a16:creationId xmlns:a16="http://schemas.microsoft.com/office/drawing/2014/main" id="{0D40DFEB-4927-4060-9C7E-73398FB94ED6}"/>
                          </a:ext>
                        </a:extLst>
                      </p:cNvPr>
                      <p:cNvPicPr/>
                      <p:nvPr/>
                    </p:nvPicPr>
                    <p:blipFill>
                      <a:blip r:embed="rId13"/>
                      <a:stretch>
                        <a:fillRect/>
                      </a:stretch>
                    </p:blipFill>
                    <p:spPr>
                      <a:xfrm>
                        <a:off x="6051550" y="5451475"/>
                        <a:ext cx="2360613" cy="703263"/>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BEC2F1A9-D129-4430-933F-96265F42DA87}"/>
              </a:ext>
            </a:extLst>
          </p:cNvPr>
          <p:cNvPicPr>
            <a:picLocks noChangeAspect="1"/>
          </p:cNvPicPr>
          <p:nvPr/>
        </p:nvPicPr>
        <p:blipFill>
          <a:blip r:embed="rId14"/>
          <a:stretch>
            <a:fillRect/>
          </a:stretch>
        </p:blipFill>
        <p:spPr>
          <a:xfrm>
            <a:off x="6589932" y="3595185"/>
            <a:ext cx="1844723" cy="1759634"/>
          </a:xfrm>
          <a:prstGeom prst="rect">
            <a:avLst/>
          </a:prstGeom>
          <a:ln w="12700">
            <a:solidFill>
              <a:srgbClr val="0066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19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Optimizing speed of free-space photodiodes</a:t>
            </a:r>
            <a:endParaRPr lang="en-US" dirty="0"/>
          </a:p>
        </p:txBody>
      </p:sp>
      <p:pic>
        <p:nvPicPr>
          <p:cNvPr id="13" name="Picture 2">
            <a:extLst>
              <a:ext uri="{FF2B5EF4-FFF2-40B4-BE49-F238E27FC236}">
                <a16:creationId xmlns:a16="http://schemas.microsoft.com/office/drawing/2014/main" id="{4F8933D4-AF83-4B14-9A7C-088CF9A29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354" y="1524000"/>
            <a:ext cx="4550043" cy="343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49968776-A53A-4D95-B0BB-323C4512842B}"/>
              </a:ext>
            </a:extLst>
          </p:cNvPr>
          <p:cNvSpPr txBox="1"/>
          <p:nvPr/>
        </p:nvSpPr>
        <p:spPr>
          <a:xfrm>
            <a:off x="4469380" y="4826455"/>
            <a:ext cx="4205990" cy="307777"/>
          </a:xfrm>
          <a:prstGeom prst="rect">
            <a:avLst/>
          </a:prstGeom>
          <a:noFill/>
        </p:spPr>
        <p:txBody>
          <a:bodyPr wrap="square" rtlCol="0">
            <a:spAutoFit/>
          </a:bodyPr>
          <a:lstStyle/>
          <a:p>
            <a:pPr algn="ctr"/>
            <a:r>
              <a:rPr lang="en-US" sz="1400" dirty="0">
                <a:solidFill>
                  <a:srgbClr val="006600"/>
                </a:solidFill>
              </a:rPr>
              <a:t>J. Liu, </a:t>
            </a:r>
            <a:r>
              <a:rPr lang="en-US" sz="1400" i="1" dirty="0">
                <a:solidFill>
                  <a:srgbClr val="006600"/>
                </a:solidFill>
              </a:rPr>
              <a:t>Handbook of Silicon Photonics</a:t>
            </a:r>
            <a:r>
              <a:rPr lang="en-US" sz="1400" dirty="0">
                <a:solidFill>
                  <a:srgbClr val="006600"/>
                </a:solidFill>
              </a:rPr>
              <a:t>, Ch. 10.3</a:t>
            </a:r>
          </a:p>
        </p:txBody>
      </p:sp>
      <p:graphicFrame>
        <p:nvGraphicFramePr>
          <p:cNvPr id="15" name="Object 14">
            <a:extLst>
              <a:ext uri="{FF2B5EF4-FFF2-40B4-BE49-F238E27FC236}">
                <a16:creationId xmlns:a16="http://schemas.microsoft.com/office/drawing/2014/main" id="{C7C07E5F-32E5-47F5-8321-BA8605910D14}"/>
              </a:ext>
            </a:extLst>
          </p:cNvPr>
          <p:cNvGraphicFramePr>
            <a:graphicFrameLocks noChangeAspect="1"/>
          </p:cNvGraphicFramePr>
          <p:nvPr>
            <p:extLst>
              <p:ext uri="{D42A27DB-BD31-4B8C-83A1-F6EECF244321}">
                <p14:modId xmlns:p14="http://schemas.microsoft.com/office/powerpoint/2010/main" val="3251907371"/>
              </p:ext>
            </p:extLst>
          </p:nvPr>
        </p:nvGraphicFramePr>
        <p:xfrm>
          <a:off x="513666" y="1600200"/>
          <a:ext cx="1524000" cy="716919"/>
        </p:xfrm>
        <a:graphic>
          <a:graphicData uri="http://schemas.openxmlformats.org/presentationml/2006/ole">
            <mc:AlternateContent xmlns:mc="http://schemas.openxmlformats.org/markup-compatibility/2006">
              <mc:Choice xmlns:v="urn:schemas-microsoft-com:vml" Requires="v">
                <p:oleObj name="Equation" r:id="rId3" imgW="838080" imgH="393480" progId="Equation.DSMT4">
                  <p:embed/>
                </p:oleObj>
              </mc:Choice>
              <mc:Fallback>
                <p:oleObj name="Equation" r:id="rId3" imgW="838080" imgH="393480" progId="Equation.DSMT4">
                  <p:embed/>
                  <p:pic>
                    <p:nvPicPr>
                      <p:cNvPr id="15" name="Object 14">
                        <a:extLst>
                          <a:ext uri="{FF2B5EF4-FFF2-40B4-BE49-F238E27FC236}">
                            <a16:creationId xmlns:a16="http://schemas.microsoft.com/office/drawing/2014/main" id="{C7C07E5F-32E5-47F5-8321-BA8605910D14}"/>
                          </a:ext>
                        </a:extLst>
                      </p:cNvPr>
                      <p:cNvPicPr/>
                      <p:nvPr/>
                    </p:nvPicPr>
                    <p:blipFill>
                      <a:blip r:embed="rId4"/>
                      <a:stretch>
                        <a:fillRect/>
                      </a:stretch>
                    </p:blipFill>
                    <p:spPr>
                      <a:xfrm>
                        <a:off x="513666" y="1600200"/>
                        <a:ext cx="1524000" cy="716919"/>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8BCA454-CE98-424E-81FB-510F8C845312}"/>
              </a:ext>
            </a:extLst>
          </p:cNvPr>
          <p:cNvGraphicFramePr>
            <a:graphicFrameLocks noChangeAspect="1"/>
          </p:cNvGraphicFramePr>
          <p:nvPr>
            <p:extLst>
              <p:ext uri="{D42A27DB-BD31-4B8C-83A1-F6EECF244321}">
                <p14:modId xmlns:p14="http://schemas.microsoft.com/office/powerpoint/2010/main" val="4247620777"/>
              </p:ext>
            </p:extLst>
          </p:nvPr>
        </p:nvGraphicFramePr>
        <p:xfrm>
          <a:off x="513666" y="2441649"/>
          <a:ext cx="2560638" cy="690562"/>
        </p:xfrm>
        <a:graphic>
          <a:graphicData uri="http://schemas.openxmlformats.org/presentationml/2006/ole">
            <mc:AlternateContent xmlns:mc="http://schemas.openxmlformats.org/markup-compatibility/2006">
              <mc:Choice xmlns:v="urn:schemas-microsoft-com:vml" Requires="v">
                <p:oleObj name="Equation" r:id="rId5" imgW="1460160" imgH="393480" progId="Equation.DSMT4">
                  <p:embed/>
                </p:oleObj>
              </mc:Choice>
              <mc:Fallback>
                <p:oleObj name="Equation" r:id="rId5" imgW="1460160" imgH="393480" progId="Equation.DSMT4">
                  <p:embed/>
                  <p:pic>
                    <p:nvPicPr>
                      <p:cNvPr id="16" name="Object 15">
                        <a:extLst>
                          <a:ext uri="{FF2B5EF4-FFF2-40B4-BE49-F238E27FC236}">
                            <a16:creationId xmlns:a16="http://schemas.microsoft.com/office/drawing/2014/main" id="{58BCA454-CE98-424E-81FB-510F8C845312}"/>
                          </a:ext>
                        </a:extLst>
                      </p:cNvPr>
                      <p:cNvPicPr/>
                      <p:nvPr/>
                    </p:nvPicPr>
                    <p:blipFill>
                      <a:blip r:embed="rId6"/>
                      <a:stretch>
                        <a:fillRect/>
                      </a:stretch>
                    </p:blipFill>
                    <p:spPr>
                      <a:xfrm>
                        <a:off x="513666" y="2441649"/>
                        <a:ext cx="2560638" cy="69056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E882C06-1136-4E45-B99A-6CDE6DEC5F5D}"/>
              </a:ext>
            </a:extLst>
          </p:cNvPr>
          <p:cNvGraphicFramePr>
            <a:graphicFrameLocks noChangeAspect="1"/>
          </p:cNvGraphicFramePr>
          <p:nvPr>
            <p:extLst>
              <p:ext uri="{D42A27DB-BD31-4B8C-83A1-F6EECF244321}">
                <p14:modId xmlns:p14="http://schemas.microsoft.com/office/powerpoint/2010/main" val="2049183624"/>
              </p:ext>
            </p:extLst>
          </p:nvPr>
        </p:nvGraphicFramePr>
        <p:xfrm>
          <a:off x="513666" y="3352800"/>
          <a:ext cx="2775544" cy="854013"/>
        </p:xfrm>
        <a:graphic>
          <a:graphicData uri="http://schemas.openxmlformats.org/presentationml/2006/ole">
            <mc:AlternateContent xmlns:mc="http://schemas.openxmlformats.org/markup-compatibility/2006">
              <mc:Choice xmlns:v="urn:schemas-microsoft-com:vml" Requires="v">
                <p:oleObj name="Equation" r:id="rId7" imgW="1650960" imgH="507960" progId="Equation.DSMT4">
                  <p:embed/>
                </p:oleObj>
              </mc:Choice>
              <mc:Fallback>
                <p:oleObj name="Equation" r:id="rId7" imgW="1650960" imgH="507960" progId="Equation.DSMT4">
                  <p:embed/>
                  <p:pic>
                    <p:nvPicPr>
                      <p:cNvPr id="7" name="Object 6">
                        <a:extLst>
                          <a:ext uri="{FF2B5EF4-FFF2-40B4-BE49-F238E27FC236}">
                            <a16:creationId xmlns:a16="http://schemas.microsoft.com/office/drawing/2014/main" id="{CE882C06-1136-4E45-B99A-6CDE6DEC5F5D}"/>
                          </a:ext>
                        </a:extLst>
                      </p:cNvPr>
                      <p:cNvPicPr/>
                      <p:nvPr/>
                    </p:nvPicPr>
                    <p:blipFill>
                      <a:blip r:embed="rId8"/>
                      <a:stretch>
                        <a:fillRect/>
                      </a:stretch>
                    </p:blipFill>
                    <p:spPr>
                      <a:xfrm>
                        <a:off x="513666" y="3352800"/>
                        <a:ext cx="2775544" cy="8540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02F1EB-3E85-4A64-98F5-BF71AF0AFF7E}"/>
              </a:ext>
            </a:extLst>
          </p:cNvPr>
          <p:cNvGraphicFramePr>
            <a:graphicFrameLocks noChangeAspect="1"/>
          </p:cNvGraphicFramePr>
          <p:nvPr>
            <p:extLst>
              <p:ext uri="{D42A27DB-BD31-4B8C-83A1-F6EECF244321}">
                <p14:modId xmlns:p14="http://schemas.microsoft.com/office/powerpoint/2010/main" val="712284426"/>
              </p:ext>
            </p:extLst>
          </p:nvPr>
        </p:nvGraphicFramePr>
        <p:xfrm>
          <a:off x="513666" y="4465390"/>
          <a:ext cx="2130859" cy="776876"/>
        </p:xfrm>
        <a:graphic>
          <a:graphicData uri="http://schemas.openxmlformats.org/presentationml/2006/ole">
            <mc:AlternateContent xmlns:mc="http://schemas.openxmlformats.org/markup-compatibility/2006">
              <mc:Choice xmlns:v="urn:schemas-microsoft-com:vml" Requires="v">
                <p:oleObj name="Equation" r:id="rId9" imgW="1218960" imgH="444240" progId="Equation.DSMT4">
                  <p:embed/>
                </p:oleObj>
              </mc:Choice>
              <mc:Fallback>
                <p:oleObj name="Equation" r:id="rId9" imgW="1218960" imgH="444240" progId="Equation.DSMT4">
                  <p:embed/>
                  <p:pic>
                    <p:nvPicPr>
                      <p:cNvPr id="8" name="Object 7">
                        <a:extLst>
                          <a:ext uri="{FF2B5EF4-FFF2-40B4-BE49-F238E27FC236}">
                            <a16:creationId xmlns:a16="http://schemas.microsoft.com/office/drawing/2014/main" id="{4302F1EB-3E85-4A64-98F5-BF71AF0AFF7E}"/>
                          </a:ext>
                        </a:extLst>
                      </p:cNvPr>
                      <p:cNvPicPr/>
                      <p:nvPr/>
                    </p:nvPicPr>
                    <p:blipFill>
                      <a:blip r:embed="rId10"/>
                      <a:stretch>
                        <a:fillRect/>
                      </a:stretch>
                    </p:blipFill>
                    <p:spPr>
                      <a:xfrm>
                        <a:off x="513666" y="4465390"/>
                        <a:ext cx="2130859" cy="77687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68BC172-F1C6-45BC-B671-E3AF0A57B4C4}"/>
              </a:ext>
            </a:extLst>
          </p:cNvPr>
          <p:cNvGraphicFramePr>
            <a:graphicFrameLocks noChangeAspect="1"/>
          </p:cNvGraphicFramePr>
          <p:nvPr>
            <p:extLst>
              <p:ext uri="{D42A27DB-BD31-4B8C-83A1-F6EECF244321}">
                <p14:modId xmlns:p14="http://schemas.microsoft.com/office/powerpoint/2010/main" val="3804126038"/>
              </p:ext>
            </p:extLst>
          </p:nvPr>
        </p:nvGraphicFramePr>
        <p:xfrm>
          <a:off x="3278635" y="1900238"/>
          <a:ext cx="803275" cy="1927225"/>
        </p:xfrm>
        <a:graphic>
          <a:graphicData uri="http://schemas.openxmlformats.org/presentationml/2006/ole">
            <mc:AlternateContent xmlns:mc="http://schemas.openxmlformats.org/markup-compatibility/2006">
              <mc:Choice xmlns:v="urn:schemas-microsoft-com:vml" Requires="v">
                <p:oleObj name="Equation" r:id="rId11" imgW="380880" imgH="914400" progId="Equation.DSMT4">
                  <p:embed/>
                </p:oleObj>
              </mc:Choice>
              <mc:Fallback>
                <p:oleObj name="Equation" r:id="rId11" imgW="380880" imgH="914400" progId="Equation.DSMT4">
                  <p:embed/>
                  <p:pic>
                    <p:nvPicPr>
                      <p:cNvPr id="9" name="Object 8">
                        <a:extLst>
                          <a:ext uri="{FF2B5EF4-FFF2-40B4-BE49-F238E27FC236}">
                            <a16:creationId xmlns:a16="http://schemas.microsoft.com/office/drawing/2014/main" id="{568BC172-F1C6-45BC-B671-E3AF0A57B4C4}"/>
                          </a:ext>
                        </a:extLst>
                      </p:cNvPr>
                      <p:cNvPicPr/>
                      <p:nvPr/>
                    </p:nvPicPr>
                    <p:blipFill>
                      <a:blip r:embed="rId12"/>
                      <a:stretch>
                        <a:fillRect/>
                      </a:stretch>
                    </p:blipFill>
                    <p:spPr>
                      <a:xfrm>
                        <a:off x="3278635" y="1900238"/>
                        <a:ext cx="803275" cy="19272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6C610CB-3011-4D25-AE16-D67611B637D4}"/>
              </a:ext>
            </a:extLst>
          </p:cNvPr>
          <p:cNvGraphicFramePr>
            <a:graphicFrameLocks noChangeAspect="1"/>
          </p:cNvGraphicFramePr>
          <p:nvPr>
            <p:extLst>
              <p:ext uri="{D42A27DB-BD31-4B8C-83A1-F6EECF244321}">
                <p14:modId xmlns:p14="http://schemas.microsoft.com/office/powerpoint/2010/main" val="2273937402"/>
              </p:ext>
            </p:extLst>
          </p:nvPr>
        </p:nvGraphicFramePr>
        <p:xfrm>
          <a:off x="527050" y="5499100"/>
          <a:ext cx="2382838" cy="487363"/>
        </p:xfrm>
        <a:graphic>
          <a:graphicData uri="http://schemas.openxmlformats.org/presentationml/2006/ole">
            <mc:AlternateContent xmlns:mc="http://schemas.openxmlformats.org/markup-compatibility/2006">
              <mc:Choice xmlns:v="urn:schemas-microsoft-com:vml" Requires="v">
                <p:oleObj name="Equation" r:id="rId13" imgW="1244520" imgH="253800" progId="Equation.DSMT4">
                  <p:embed/>
                </p:oleObj>
              </mc:Choice>
              <mc:Fallback>
                <p:oleObj name="Equation" r:id="rId13" imgW="1244520" imgH="253800" progId="Equation.DSMT4">
                  <p:embed/>
                  <p:pic>
                    <p:nvPicPr>
                      <p:cNvPr id="10" name="Object 9">
                        <a:extLst>
                          <a:ext uri="{FF2B5EF4-FFF2-40B4-BE49-F238E27FC236}">
                            <a16:creationId xmlns:a16="http://schemas.microsoft.com/office/drawing/2014/main" id="{46C610CB-3011-4D25-AE16-D67611B637D4}"/>
                          </a:ext>
                        </a:extLst>
                      </p:cNvPr>
                      <p:cNvPicPr/>
                      <p:nvPr/>
                    </p:nvPicPr>
                    <p:blipFill>
                      <a:blip r:embed="rId14"/>
                      <a:stretch>
                        <a:fillRect/>
                      </a:stretch>
                    </p:blipFill>
                    <p:spPr>
                      <a:xfrm>
                        <a:off x="527050" y="5499100"/>
                        <a:ext cx="2382838" cy="487363"/>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7F86B15C-61EA-4105-8AF8-71755DE7B3A0}"/>
              </a:ext>
            </a:extLst>
          </p:cNvPr>
          <p:cNvGrpSpPr/>
          <p:nvPr/>
        </p:nvGrpSpPr>
        <p:grpSpPr>
          <a:xfrm>
            <a:off x="6096000" y="1572154"/>
            <a:ext cx="1224347" cy="981914"/>
            <a:chOff x="5410200" y="5105400"/>
            <a:chExt cx="1224347" cy="981914"/>
          </a:xfrm>
        </p:grpSpPr>
        <p:sp>
          <p:nvSpPr>
            <p:cNvPr id="11" name="Rectangle 10">
              <a:extLst>
                <a:ext uri="{FF2B5EF4-FFF2-40B4-BE49-F238E27FC236}">
                  <a16:creationId xmlns:a16="http://schemas.microsoft.com/office/drawing/2014/main" id="{E0ADB97E-C73A-4BA0-A5E1-7427CABAFAAC}"/>
                </a:ext>
              </a:extLst>
            </p:cNvPr>
            <p:cNvSpPr/>
            <p:nvPr/>
          </p:nvSpPr>
          <p:spPr bwMode="auto">
            <a:xfrm>
              <a:off x="5410200" y="5105400"/>
              <a:ext cx="838200" cy="29084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dirty="0">
                  <a:ln>
                    <a:noFill/>
                  </a:ln>
                  <a:solidFill>
                    <a:schemeClr val="tx1"/>
                  </a:solidFill>
                  <a:effectLst/>
                  <a:latin typeface="Arial" charset="0"/>
                </a:rPr>
                <a:t>p</a:t>
              </a:r>
            </a:p>
          </p:txBody>
        </p:sp>
        <p:sp>
          <p:nvSpPr>
            <p:cNvPr id="22" name="Rectangle 21">
              <a:extLst>
                <a:ext uri="{FF2B5EF4-FFF2-40B4-BE49-F238E27FC236}">
                  <a16:creationId xmlns:a16="http://schemas.microsoft.com/office/drawing/2014/main" id="{C2F57C6B-3C95-43EB-9850-191772D3165F}"/>
                </a:ext>
              </a:extLst>
            </p:cNvPr>
            <p:cNvSpPr/>
            <p:nvPr/>
          </p:nvSpPr>
          <p:spPr bwMode="auto">
            <a:xfrm>
              <a:off x="5410200" y="5396242"/>
              <a:ext cx="838200" cy="4180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a:t>
              </a:r>
            </a:p>
          </p:txBody>
        </p:sp>
        <p:sp>
          <p:nvSpPr>
            <p:cNvPr id="24" name="Rectangle 23">
              <a:extLst>
                <a:ext uri="{FF2B5EF4-FFF2-40B4-BE49-F238E27FC236}">
                  <a16:creationId xmlns:a16="http://schemas.microsoft.com/office/drawing/2014/main" id="{C7957C51-9174-46BE-8BB2-C55742FEA8BC}"/>
                </a:ext>
              </a:extLst>
            </p:cNvPr>
            <p:cNvSpPr/>
            <p:nvPr/>
          </p:nvSpPr>
          <p:spPr bwMode="auto">
            <a:xfrm>
              <a:off x="5410200" y="5796472"/>
              <a:ext cx="838200" cy="290842"/>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n</a:t>
              </a:r>
            </a:p>
          </p:txBody>
        </p:sp>
        <p:cxnSp>
          <p:nvCxnSpPr>
            <p:cNvPr id="18" name="Straight Arrow Connector 17">
              <a:extLst>
                <a:ext uri="{FF2B5EF4-FFF2-40B4-BE49-F238E27FC236}">
                  <a16:creationId xmlns:a16="http://schemas.microsoft.com/office/drawing/2014/main" id="{26A12B92-AF3B-49B9-883E-B1325AAF211D}"/>
                </a:ext>
              </a:extLst>
            </p:cNvPr>
            <p:cNvCxnSpPr/>
            <p:nvPr/>
          </p:nvCxnSpPr>
          <p:spPr bwMode="auto">
            <a:xfrm>
              <a:off x="6344334" y="5396242"/>
              <a:ext cx="0" cy="418025"/>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19" name="TextBox 18">
              <a:extLst>
                <a:ext uri="{FF2B5EF4-FFF2-40B4-BE49-F238E27FC236}">
                  <a16:creationId xmlns:a16="http://schemas.microsoft.com/office/drawing/2014/main" id="{FFB23374-FC60-4D41-89CD-791D7E7525CE}"/>
                </a:ext>
              </a:extLst>
            </p:cNvPr>
            <p:cNvSpPr txBox="1"/>
            <p:nvPr/>
          </p:nvSpPr>
          <p:spPr>
            <a:xfrm>
              <a:off x="6334465" y="5420588"/>
              <a:ext cx="300082"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d</a:t>
              </a:r>
            </a:p>
          </p:txBody>
        </p:sp>
      </p:grpSp>
      <p:sp>
        <p:nvSpPr>
          <p:cNvPr id="29" name="Rectangle: Rounded Corners 28">
            <a:extLst>
              <a:ext uri="{FF2B5EF4-FFF2-40B4-BE49-F238E27FC236}">
                <a16:creationId xmlns:a16="http://schemas.microsoft.com/office/drawing/2014/main" id="{C6A9FA13-D83F-41DA-B6D4-A2F5AF574D06}"/>
              </a:ext>
            </a:extLst>
          </p:cNvPr>
          <p:cNvSpPr/>
          <p:nvPr/>
        </p:nvSpPr>
        <p:spPr bwMode="auto">
          <a:xfrm>
            <a:off x="3505200" y="5354263"/>
            <a:ext cx="4864190" cy="817938"/>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dirty="0">
                <a:solidFill>
                  <a:schemeClr val="tx1"/>
                </a:solidFill>
                <a:latin typeface="Arial" charset="0"/>
              </a:rPr>
              <a:t>For a given device area, there is an optimal thickness for vertical p-i-n detectors</a:t>
            </a:r>
          </a:p>
        </p:txBody>
      </p:sp>
      <p:sp>
        <p:nvSpPr>
          <p:cNvPr id="30" name="Rectangle 29">
            <a:extLst>
              <a:ext uri="{FF2B5EF4-FFF2-40B4-BE49-F238E27FC236}">
                <a16:creationId xmlns:a16="http://schemas.microsoft.com/office/drawing/2014/main" id="{0E24E6E6-015B-4C5F-9FEA-3086E7F69FA7}"/>
              </a:ext>
            </a:extLst>
          </p:cNvPr>
          <p:cNvSpPr/>
          <p:nvPr/>
        </p:nvSpPr>
        <p:spPr bwMode="auto">
          <a:xfrm>
            <a:off x="7669888" y="4008224"/>
            <a:ext cx="228600" cy="2105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3268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1711C84-B9A2-4F5C-BD17-8428B1B3EBB2}"/>
              </a:ext>
            </a:extLst>
          </p:cNvPr>
          <p:cNvSpPr/>
          <p:nvPr/>
        </p:nvSpPr>
        <p:spPr bwMode="auto">
          <a:xfrm>
            <a:off x="582448" y="1640401"/>
            <a:ext cx="3321970" cy="339432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B2C28ADA-8E80-40A0-BBAB-A3DE3E935B40}"/>
              </a:ext>
            </a:extLst>
          </p:cNvPr>
          <p:cNvSpPr/>
          <p:nvPr/>
        </p:nvSpPr>
        <p:spPr bwMode="auto">
          <a:xfrm>
            <a:off x="5093703" y="2958644"/>
            <a:ext cx="3390809" cy="32004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Overcoming the bandwidth-responsivity trade-off</a:t>
            </a:r>
            <a:endParaRPr lang="en-US" sz="2800" dirty="0"/>
          </a:p>
        </p:txBody>
      </p:sp>
      <p:pic>
        <p:nvPicPr>
          <p:cNvPr id="6" name="Picture 5">
            <a:extLst>
              <a:ext uri="{FF2B5EF4-FFF2-40B4-BE49-F238E27FC236}">
                <a16:creationId xmlns:a16="http://schemas.microsoft.com/office/drawing/2014/main" id="{FC06AA28-5B0F-4C3C-9833-A65E642B443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5027" y="1780929"/>
            <a:ext cx="3033023" cy="2236664"/>
          </a:xfrm>
          <a:prstGeom prst="rect">
            <a:avLst/>
          </a:prstGeom>
        </p:spPr>
      </p:pic>
      <p:sp>
        <p:nvSpPr>
          <p:cNvPr id="12" name="Rectangle 11">
            <a:extLst>
              <a:ext uri="{FF2B5EF4-FFF2-40B4-BE49-F238E27FC236}">
                <a16:creationId xmlns:a16="http://schemas.microsoft.com/office/drawing/2014/main" id="{970795BF-31C7-4405-B8AA-BE6BFA47BAB5}"/>
              </a:ext>
            </a:extLst>
          </p:cNvPr>
          <p:cNvSpPr/>
          <p:nvPr/>
        </p:nvSpPr>
        <p:spPr>
          <a:xfrm>
            <a:off x="690090" y="4105869"/>
            <a:ext cx="3099245" cy="276999"/>
          </a:xfrm>
          <a:prstGeom prst="rect">
            <a:avLst/>
          </a:prstGeom>
        </p:spPr>
        <p:txBody>
          <a:bodyPr wrap="none">
            <a:spAutoFit/>
          </a:bodyPr>
          <a:lstStyle/>
          <a:p>
            <a:pPr algn="ctr"/>
            <a:r>
              <a:rPr lang="en-US" sz="1200" i="1" dirty="0"/>
              <a:t>IEEE Photon. Technol. Lett.</a:t>
            </a:r>
            <a:r>
              <a:rPr lang="en-US" sz="1200" dirty="0"/>
              <a:t> </a:t>
            </a:r>
            <a:r>
              <a:rPr lang="en-US" sz="1200" b="1" dirty="0"/>
              <a:t>17</a:t>
            </a:r>
            <a:r>
              <a:rPr lang="en-US" sz="1200" dirty="0"/>
              <a:t>, 175 (2005)</a:t>
            </a:r>
          </a:p>
        </p:txBody>
      </p:sp>
      <p:sp>
        <p:nvSpPr>
          <p:cNvPr id="17" name="Rectangle 16">
            <a:extLst>
              <a:ext uri="{FF2B5EF4-FFF2-40B4-BE49-F238E27FC236}">
                <a16:creationId xmlns:a16="http://schemas.microsoft.com/office/drawing/2014/main" id="{3A917CA8-3A6E-432C-8EC5-1DBDE687E80A}"/>
              </a:ext>
            </a:extLst>
          </p:cNvPr>
          <p:cNvSpPr/>
          <p:nvPr/>
        </p:nvSpPr>
        <p:spPr>
          <a:xfrm>
            <a:off x="5379407" y="5724904"/>
            <a:ext cx="2819400" cy="276999"/>
          </a:xfrm>
          <a:prstGeom prst="rect">
            <a:avLst/>
          </a:prstGeom>
        </p:spPr>
        <p:txBody>
          <a:bodyPr wrap="square">
            <a:spAutoFit/>
          </a:bodyPr>
          <a:lstStyle/>
          <a:p>
            <a:pPr algn="ctr"/>
            <a:r>
              <a:rPr lang="en-US" sz="1200" i="1" dirty="0">
                <a:solidFill>
                  <a:srgbClr val="333333"/>
                </a:solidFill>
              </a:rPr>
              <a:t>Opt. Express</a:t>
            </a:r>
            <a:r>
              <a:rPr lang="en-US" sz="1200" dirty="0">
                <a:solidFill>
                  <a:srgbClr val="333333"/>
                </a:solidFill>
              </a:rPr>
              <a:t> </a:t>
            </a:r>
            <a:r>
              <a:rPr lang="en-US" sz="1200" b="1" dirty="0">
                <a:solidFill>
                  <a:srgbClr val="333333"/>
                </a:solidFill>
              </a:rPr>
              <a:t>15</a:t>
            </a:r>
            <a:r>
              <a:rPr lang="en-US" sz="1200" dirty="0">
                <a:solidFill>
                  <a:srgbClr val="333333"/>
                </a:solidFill>
              </a:rPr>
              <a:t>, 3916 (2007)</a:t>
            </a:r>
            <a:endParaRPr lang="en-US" sz="1200" dirty="0"/>
          </a:p>
        </p:txBody>
      </p:sp>
      <p:sp>
        <p:nvSpPr>
          <p:cNvPr id="27" name="Rectangle: Rounded Corners 26">
            <a:extLst>
              <a:ext uri="{FF2B5EF4-FFF2-40B4-BE49-F238E27FC236}">
                <a16:creationId xmlns:a16="http://schemas.microsoft.com/office/drawing/2014/main" id="{14F29071-BA01-4D34-BE04-311FB3A40AC7}"/>
              </a:ext>
            </a:extLst>
          </p:cNvPr>
          <p:cNvSpPr/>
          <p:nvPr/>
        </p:nvSpPr>
        <p:spPr bwMode="auto">
          <a:xfrm>
            <a:off x="582447" y="4526320"/>
            <a:ext cx="3962400" cy="1450170"/>
          </a:xfrm>
          <a:prstGeom prst="roundRect">
            <a:avLst>
              <a:gd name="adj" fmla="val 12163"/>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182880" rIns="182880" bIns="182880" numCol="1" rtlCol="0" anchor="ctr" anchorCtr="0" compatLnSpc="1">
            <a:prstTxWarp prst="textNoShape">
              <a:avLst/>
            </a:prstTxWarp>
          </a:bodyPr>
          <a:lstStyle/>
          <a:p>
            <a:pPr marR="0" algn="just"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Resonant cavity enhancement</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Absorption enhancement</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Spectral bandwidth penalty</a:t>
            </a:r>
          </a:p>
        </p:txBody>
      </p:sp>
      <p:sp>
        <p:nvSpPr>
          <p:cNvPr id="28" name="Rectangle: Rounded Corners 27">
            <a:extLst>
              <a:ext uri="{FF2B5EF4-FFF2-40B4-BE49-F238E27FC236}">
                <a16:creationId xmlns:a16="http://schemas.microsoft.com/office/drawing/2014/main" id="{95256D8A-1A7E-4231-8FB7-C1BEB077C251}"/>
              </a:ext>
            </a:extLst>
          </p:cNvPr>
          <p:cNvSpPr/>
          <p:nvPr/>
        </p:nvSpPr>
        <p:spPr bwMode="auto">
          <a:xfrm>
            <a:off x="4331703" y="1640401"/>
            <a:ext cx="4152809" cy="1745289"/>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just"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Waveguide integration</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Orthogonal light propagation and carrier collection path</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Noise suppression</a:t>
            </a:r>
          </a:p>
        </p:txBody>
      </p:sp>
      <p:pic>
        <p:nvPicPr>
          <p:cNvPr id="30" name="Picture 29">
            <a:extLst>
              <a:ext uri="{FF2B5EF4-FFF2-40B4-BE49-F238E27FC236}">
                <a16:creationId xmlns:a16="http://schemas.microsoft.com/office/drawing/2014/main" id="{D6159D56-0EC1-4D5E-8A3B-9A20B52029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995" t="24868" r="1343" b="13829"/>
          <a:stretch/>
        </p:blipFill>
        <p:spPr>
          <a:xfrm>
            <a:off x="5247929" y="3551247"/>
            <a:ext cx="3086009" cy="2057400"/>
          </a:xfrm>
          <a:prstGeom prst="rect">
            <a:avLst/>
          </a:prstGeom>
        </p:spPr>
      </p:pic>
    </p:spTree>
    <p:extLst>
      <p:ext uri="{BB962C8B-B14F-4D97-AF65-F5344CB8AC3E}">
        <p14:creationId xmlns:p14="http://schemas.microsoft.com/office/powerpoint/2010/main" val="269674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Waveguide-integrated photodetectors</a:t>
            </a:r>
            <a:endParaRPr lang="en-US" dirty="0"/>
          </a:p>
        </p:txBody>
      </p:sp>
      <p:pic>
        <p:nvPicPr>
          <p:cNvPr id="3" name="Picture 2">
            <a:extLst>
              <a:ext uri="{FF2B5EF4-FFF2-40B4-BE49-F238E27FC236}">
                <a16:creationId xmlns:a16="http://schemas.microsoft.com/office/drawing/2014/main" id="{309EDA2B-F113-4381-A36F-7F380F49128E}"/>
              </a:ext>
            </a:extLst>
          </p:cNvPr>
          <p:cNvPicPr>
            <a:picLocks noChangeAspect="1"/>
          </p:cNvPicPr>
          <p:nvPr/>
        </p:nvPicPr>
        <p:blipFill>
          <a:blip r:embed="rId2"/>
          <a:stretch>
            <a:fillRect/>
          </a:stretch>
        </p:blipFill>
        <p:spPr>
          <a:xfrm>
            <a:off x="553134" y="1696135"/>
            <a:ext cx="3745966" cy="2971800"/>
          </a:xfrm>
          <a:prstGeom prst="rect">
            <a:avLst/>
          </a:prstGeom>
        </p:spPr>
      </p:pic>
      <p:sp>
        <p:nvSpPr>
          <p:cNvPr id="13" name="TextBox 12">
            <a:extLst>
              <a:ext uri="{FF2B5EF4-FFF2-40B4-BE49-F238E27FC236}">
                <a16:creationId xmlns:a16="http://schemas.microsoft.com/office/drawing/2014/main" id="{53F0BF15-C07F-41EF-A529-7BA8DF69B685}"/>
              </a:ext>
            </a:extLst>
          </p:cNvPr>
          <p:cNvSpPr txBox="1"/>
          <p:nvPr/>
        </p:nvSpPr>
        <p:spPr>
          <a:xfrm>
            <a:off x="1233132" y="4876800"/>
            <a:ext cx="2635658" cy="323165"/>
          </a:xfrm>
          <a:prstGeom prst="rect">
            <a:avLst/>
          </a:prstGeom>
          <a:noFill/>
        </p:spPr>
        <p:txBody>
          <a:bodyPr wrap="none" rtlCol="0">
            <a:spAutoFit/>
          </a:bodyPr>
          <a:lstStyle/>
          <a:p>
            <a:pPr algn="ctr"/>
            <a:r>
              <a:rPr lang="en-US" sz="1500" i="1" dirty="0"/>
              <a:t>Nat. Photonics</a:t>
            </a:r>
            <a:r>
              <a:rPr lang="en-US" sz="1500" dirty="0"/>
              <a:t> </a:t>
            </a:r>
            <a:r>
              <a:rPr lang="en-US" sz="1500" b="1" dirty="0"/>
              <a:t>4</a:t>
            </a:r>
            <a:r>
              <a:rPr lang="en-US" sz="1500" dirty="0"/>
              <a:t>, 527 (2010)</a:t>
            </a:r>
          </a:p>
        </p:txBody>
      </p:sp>
      <p:pic>
        <p:nvPicPr>
          <p:cNvPr id="14" name="Picture 4">
            <a:extLst>
              <a:ext uri="{FF2B5EF4-FFF2-40B4-BE49-F238E27FC236}">
                <a16:creationId xmlns:a16="http://schemas.microsoft.com/office/drawing/2014/main" id="{D3858545-410D-4026-96DC-82AE52339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2" t="6084" r="9108" b="4423"/>
          <a:stretch/>
        </p:blipFill>
        <p:spPr bwMode="auto">
          <a:xfrm>
            <a:off x="4585157" y="1467534"/>
            <a:ext cx="3866089" cy="340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D69761B-85F1-48CD-AD96-D2404882ABB1}"/>
              </a:ext>
            </a:extLst>
          </p:cNvPr>
          <p:cNvSpPr txBox="1"/>
          <p:nvPr/>
        </p:nvSpPr>
        <p:spPr>
          <a:xfrm>
            <a:off x="4926580" y="4892188"/>
            <a:ext cx="3684020" cy="307777"/>
          </a:xfrm>
          <a:prstGeom prst="rect">
            <a:avLst/>
          </a:prstGeom>
          <a:noFill/>
        </p:spPr>
        <p:txBody>
          <a:bodyPr wrap="square" rtlCol="0">
            <a:spAutoFit/>
          </a:bodyPr>
          <a:lstStyle/>
          <a:p>
            <a:pPr algn="ctr"/>
            <a:r>
              <a:rPr lang="en-US" sz="1400" i="1" dirty="0"/>
              <a:t>Handbook of Silicon Photonics</a:t>
            </a:r>
            <a:r>
              <a:rPr lang="en-US" sz="1400" dirty="0"/>
              <a:t>, Ch. 10.3</a:t>
            </a:r>
          </a:p>
        </p:txBody>
      </p:sp>
      <p:sp>
        <p:nvSpPr>
          <p:cNvPr id="4" name="Rectangle 3">
            <a:extLst>
              <a:ext uri="{FF2B5EF4-FFF2-40B4-BE49-F238E27FC236}">
                <a16:creationId xmlns:a16="http://schemas.microsoft.com/office/drawing/2014/main" id="{7F3ABE66-349A-4E1B-B2CB-7E06D957CCD4}"/>
              </a:ext>
            </a:extLst>
          </p:cNvPr>
          <p:cNvSpPr/>
          <p:nvPr/>
        </p:nvSpPr>
        <p:spPr bwMode="auto">
          <a:xfrm>
            <a:off x="8096934" y="3962400"/>
            <a:ext cx="228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Rounded Corners 17">
            <a:extLst>
              <a:ext uri="{FF2B5EF4-FFF2-40B4-BE49-F238E27FC236}">
                <a16:creationId xmlns:a16="http://schemas.microsoft.com/office/drawing/2014/main" id="{5E7950C4-658C-4DDD-9466-63D7D98CA67C}"/>
              </a:ext>
            </a:extLst>
          </p:cNvPr>
          <p:cNvSpPr/>
          <p:nvPr/>
        </p:nvSpPr>
        <p:spPr bwMode="auto">
          <a:xfrm>
            <a:off x="1131757" y="5516554"/>
            <a:ext cx="6713095" cy="76200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10x improvement in bandwidth-efficiency product</a:t>
            </a:r>
          </a:p>
        </p:txBody>
      </p:sp>
    </p:spTree>
    <p:extLst>
      <p:ext uri="{BB962C8B-B14F-4D97-AF65-F5344CB8AC3E}">
        <p14:creationId xmlns:p14="http://schemas.microsoft.com/office/powerpoint/2010/main" val="76767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255AB3-F614-4540-ACA0-3491F3A310B8}"/>
              </a:ext>
            </a:extLst>
          </p:cNvPr>
          <p:cNvGrpSpPr>
            <a:grpSpLocks noChangeAspect="1"/>
          </p:cNvGrpSpPr>
          <p:nvPr/>
        </p:nvGrpSpPr>
        <p:grpSpPr>
          <a:xfrm>
            <a:off x="4569264" y="578508"/>
            <a:ext cx="4027665" cy="3505200"/>
            <a:chOff x="4229332" y="1083535"/>
            <a:chExt cx="4914668" cy="4277142"/>
          </a:xfrm>
        </p:grpSpPr>
        <p:pic>
          <p:nvPicPr>
            <p:cNvPr id="12" name="Picture 1" descr="image001">
              <a:extLst>
                <a:ext uri="{FF2B5EF4-FFF2-40B4-BE49-F238E27FC236}">
                  <a16:creationId xmlns:a16="http://schemas.microsoft.com/office/drawing/2014/main" id="{98E26971-E3B5-47CE-A450-AB0201C69D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6" r="1915" b="-644"/>
            <a:stretch/>
          </p:blipFill>
          <p:spPr bwMode="auto">
            <a:xfrm>
              <a:off x="4229332" y="1083535"/>
              <a:ext cx="4914668" cy="427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428916A3-35E6-430B-A041-0BF52896FE93}"/>
                </a:ext>
              </a:extLst>
            </p:cNvPr>
            <p:cNvSpPr txBox="1"/>
            <p:nvPr/>
          </p:nvSpPr>
          <p:spPr>
            <a:xfrm>
              <a:off x="5960369" y="2001183"/>
              <a:ext cx="861674" cy="612739"/>
            </a:xfrm>
            <a:prstGeom prst="rect">
              <a:avLst/>
            </a:prstGeom>
            <a:noFill/>
          </p:spPr>
          <p:txBody>
            <a:bodyPr wrap="square" rtlCol="0">
              <a:spAutoFit/>
            </a:bodyPr>
            <a:lstStyle/>
            <a:p>
              <a:pPr algn="ctr"/>
              <a:r>
                <a:rPr lang="en-US" sz="1200" dirty="0"/>
                <a:t>Reset gate</a:t>
              </a:r>
            </a:p>
          </p:txBody>
        </p:sp>
        <p:sp>
          <p:nvSpPr>
            <p:cNvPr id="17" name="TextBox 16">
              <a:extLst>
                <a:ext uri="{FF2B5EF4-FFF2-40B4-BE49-F238E27FC236}">
                  <a16:creationId xmlns:a16="http://schemas.microsoft.com/office/drawing/2014/main" id="{FA7B8553-4811-419C-A27F-B3672E31CC71}"/>
                </a:ext>
              </a:extLst>
            </p:cNvPr>
            <p:cNvSpPr txBox="1"/>
            <p:nvPr/>
          </p:nvSpPr>
          <p:spPr>
            <a:xfrm>
              <a:off x="6822043" y="2728528"/>
              <a:ext cx="1103744" cy="612739"/>
            </a:xfrm>
            <a:prstGeom prst="rect">
              <a:avLst/>
            </a:prstGeom>
            <a:noFill/>
          </p:spPr>
          <p:txBody>
            <a:bodyPr wrap="square" rtlCol="0">
              <a:spAutoFit/>
            </a:bodyPr>
            <a:lstStyle/>
            <a:p>
              <a:r>
                <a:rPr lang="en-US" sz="1200" dirty="0"/>
                <a:t>Source follower</a:t>
              </a:r>
            </a:p>
          </p:txBody>
        </p:sp>
        <p:sp>
          <p:nvSpPr>
            <p:cNvPr id="19" name="TextBox 18">
              <a:extLst>
                <a:ext uri="{FF2B5EF4-FFF2-40B4-BE49-F238E27FC236}">
                  <a16:creationId xmlns:a16="http://schemas.microsoft.com/office/drawing/2014/main" id="{CB03FF3A-BF5B-4220-993F-B436C605945B}"/>
                </a:ext>
              </a:extLst>
            </p:cNvPr>
            <p:cNvSpPr txBox="1"/>
            <p:nvPr/>
          </p:nvSpPr>
          <p:spPr>
            <a:xfrm>
              <a:off x="7530710" y="3564513"/>
              <a:ext cx="1103744" cy="535589"/>
            </a:xfrm>
            <a:prstGeom prst="rect">
              <a:avLst/>
            </a:prstGeom>
            <a:noFill/>
          </p:spPr>
          <p:txBody>
            <a:bodyPr wrap="square" rtlCol="0">
              <a:spAutoFit/>
            </a:bodyPr>
            <a:lstStyle/>
            <a:p>
              <a:pPr algn="ctr"/>
              <a:r>
                <a:rPr lang="en-US" sz="1200" dirty="0"/>
                <a:t>Row selector</a:t>
              </a:r>
            </a:p>
          </p:txBody>
        </p:sp>
      </p:grpSp>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CMOS/CCD image sensors</a:t>
            </a:r>
            <a:endParaRPr lang="en-US" dirty="0"/>
          </a:p>
        </p:txBody>
      </p:sp>
      <p:sp>
        <p:nvSpPr>
          <p:cNvPr id="21" name="Content Placeholder 2">
            <a:extLst>
              <a:ext uri="{FF2B5EF4-FFF2-40B4-BE49-F238E27FC236}">
                <a16:creationId xmlns:a16="http://schemas.microsoft.com/office/drawing/2014/main" id="{57C2460D-40F7-45AE-9185-14E14F12EB50}"/>
              </a:ext>
            </a:extLst>
          </p:cNvPr>
          <p:cNvSpPr>
            <a:spLocks noGrp="1"/>
          </p:cNvSpPr>
          <p:nvPr>
            <p:ph idx="1"/>
          </p:nvPr>
        </p:nvSpPr>
        <p:spPr>
          <a:xfrm>
            <a:off x="4343400" y="4160576"/>
            <a:ext cx="4253529" cy="2380342"/>
          </a:xfrm>
        </p:spPr>
        <p:txBody>
          <a:bodyPr>
            <a:normAutofit/>
          </a:bodyPr>
          <a:lstStyle/>
          <a:p>
            <a:pPr marL="282575" indent="-282575">
              <a:spcBef>
                <a:spcPts val="0"/>
              </a:spcBef>
            </a:pPr>
            <a:r>
              <a:rPr lang="en-US" sz="1600" dirty="0"/>
              <a:t>Photoelectrons collected in a n-type storage well (</a:t>
            </a:r>
            <a:r>
              <a:rPr lang="en-US" sz="1600" b="1" dirty="0"/>
              <a:t>SW</a:t>
            </a:r>
            <a:r>
              <a:rPr lang="en-US" sz="1600" dirty="0"/>
              <a:t>) </a:t>
            </a:r>
          </a:p>
          <a:p>
            <a:pPr marL="282575" indent="-282575">
              <a:spcBef>
                <a:spcPts val="0"/>
              </a:spcBef>
            </a:pPr>
            <a:r>
              <a:rPr lang="en-US" sz="1600" dirty="0"/>
              <a:t>Upon reach out, the transfer gate (</a:t>
            </a:r>
            <a:r>
              <a:rPr lang="en-US" sz="1600" b="1" dirty="0"/>
              <a:t>TG</a:t>
            </a:r>
            <a:r>
              <a:rPr lang="en-US" sz="1600" dirty="0"/>
              <a:t>) is turned on such that photoelectrons are transferred to a capacitor known as “float diffusion” (</a:t>
            </a:r>
            <a:r>
              <a:rPr lang="en-US" sz="1600" b="1" dirty="0"/>
              <a:t>FD</a:t>
            </a:r>
            <a:r>
              <a:rPr lang="en-US" sz="1600" dirty="0"/>
              <a:t>) </a:t>
            </a:r>
          </a:p>
          <a:p>
            <a:pPr marL="282575" indent="-282575">
              <a:spcBef>
                <a:spcPts val="0"/>
              </a:spcBef>
            </a:pPr>
            <a:r>
              <a:rPr lang="en-US" sz="1600" dirty="0"/>
              <a:t>This induced a voltage change of </a:t>
            </a:r>
            <a:r>
              <a:rPr lang="el-GR" sz="1600" dirty="0"/>
              <a:t>Δ</a:t>
            </a:r>
            <a:r>
              <a:rPr lang="en-US" sz="1600" dirty="0"/>
              <a:t>V=Q/C, which drives the source follower (</a:t>
            </a:r>
            <a:r>
              <a:rPr lang="en-US" sz="1600" b="1" dirty="0"/>
              <a:t>SF</a:t>
            </a:r>
            <a:r>
              <a:rPr lang="en-US" sz="1600" dirty="0"/>
              <a:t>) transistor for </a:t>
            </a:r>
            <a:r>
              <a:rPr lang="en-US" sz="1600" dirty="0" err="1"/>
              <a:t>transductance</a:t>
            </a:r>
            <a:r>
              <a:rPr lang="en-US" sz="1600" dirty="0"/>
              <a:t> gain</a:t>
            </a:r>
          </a:p>
        </p:txBody>
      </p:sp>
      <p:grpSp>
        <p:nvGrpSpPr>
          <p:cNvPr id="29" name="Group 28">
            <a:extLst>
              <a:ext uri="{FF2B5EF4-FFF2-40B4-BE49-F238E27FC236}">
                <a16:creationId xmlns:a16="http://schemas.microsoft.com/office/drawing/2014/main" id="{D0EC2E7F-F154-4137-A214-6243F7E685B4}"/>
              </a:ext>
            </a:extLst>
          </p:cNvPr>
          <p:cNvGrpSpPr/>
          <p:nvPr/>
        </p:nvGrpSpPr>
        <p:grpSpPr>
          <a:xfrm>
            <a:off x="569155" y="1654202"/>
            <a:ext cx="3348437" cy="2163215"/>
            <a:chOff x="511080" y="1599851"/>
            <a:chExt cx="3348437" cy="2163215"/>
          </a:xfrm>
        </p:grpSpPr>
        <p:pic>
          <p:nvPicPr>
            <p:cNvPr id="7" name="Picture 6">
              <a:extLst>
                <a:ext uri="{FF2B5EF4-FFF2-40B4-BE49-F238E27FC236}">
                  <a16:creationId xmlns:a16="http://schemas.microsoft.com/office/drawing/2014/main" id="{8A546E3D-7296-4F9F-AB7D-31969921B801}"/>
                </a:ext>
              </a:extLst>
            </p:cNvPr>
            <p:cNvPicPr>
              <a:picLocks noChangeAspect="1"/>
            </p:cNvPicPr>
            <p:nvPr/>
          </p:nvPicPr>
          <p:blipFill>
            <a:blip r:embed="rId3"/>
            <a:stretch>
              <a:fillRect/>
            </a:stretch>
          </p:blipFill>
          <p:spPr>
            <a:xfrm>
              <a:off x="511080" y="1599851"/>
              <a:ext cx="3348437" cy="2163215"/>
            </a:xfrm>
            <a:prstGeom prst="rect">
              <a:avLst/>
            </a:prstGeom>
          </p:spPr>
        </p:pic>
        <p:sp>
          <p:nvSpPr>
            <p:cNvPr id="26" name="Rectangle 25">
              <a:extLst>
                <a:ext uri="{FF2B5EF4-FFF2-40B4-BE49-F238E27FC236}">
                  <a16:creationId xmlns:a16="http://schemas.microsoft.com/office/drawing/2014/main" id="{C0D7D90B-B33F-472D-8DBC-D15F64A4F623}"/>
                </a:ext>
              </a:extLst>
            </p:cNvPr>
            <p:cNvSpPr/>
            <p:nvPr/>
          </p:nvSpPr>
          <p:spPr>
            <a:xfrm rot="16200000">
              <a:off x="3226452" y="2922987"/>
              <a:ext cx="160459" cy="704729"/>
            </a:xfrm>
            <a:prstGeom prst="rect">
              <a:avLst/>
            </a:prstGeom>
            <a:gradFill>
              <a:gsLst>
                <a:gs pos="68000">
                  <a:srgbClr val="FFC000"/>
                </a:gs>
                <a:gs pos="26000">
                  <a:srgbClr val="6DA1E6"/>
                </a:gs>
                <a:gs pos="0">
                  <a:schemeClr val="accent1">
                    <a:tint val="100000"/>
                    <a:shade val="100000"/>
                    <a:satMod val="130000"/>
                  </a:schemeClr>
                </a:gs>
                <a:gs pos="100000">
                  <a:srgbClr val="FF0000"/>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F3F4ECD-516C-4C70-AA48-EC758AC98B7C}"/>
                </a:ext>
              </a:extLst>
            </p:cNvPr>
            <p:cNvSpPr txBox="1"/>
            <p:nvPr/>
          </p:nvSpPr>
          <p:spPr>
            <a:xfrm>
              <a:off x="1187502" y="3101585"/>
              <a:ext cx="1832050" cy="340920"/>
            </a:xfrm>
            <a:prstGeom prst="rect">
              <a:avLst/>
            </a:prstGeom>
            <a:noFill/>
          </p:spPr>
          <p:txBody>
            <a:bodyPr wrap="square" rtlCol="0">
              <a:spAutoFit/>
            </a:bodyPr>
            <a:lstStyle/>
            <a:p>
              <a:pPr algn="ctr"/>
              <a:r>
                <a:rPr lang="en-US" sz="1600" dirty="0"/>
                <a:t>Electric potential</a:t>
              </a:r>
            </a:p>
          </p:txBody>
        </p:sp>
      </p:grpSp>
      <p:pic>
        <p:nvPicPr>
          <p:cNvPr id="25609" name="Picture 9">
            <a:extLst>
              <a:ext uri="{FF2B5EF4-FFF2-40B4-BE49-F238E27FC236}">
                <a16:creationId xmlns:a16="http://schemas.microsoft.com/office/drawing/2014/main" id="{2AF2DFE5-3676-4401-80A7-897AE58FC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64" y="4119462"/>
            <a:ext cx="3158328" cy="223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D4D2EE1-A8F1-49B4-BC7C-E2646863A74B}"/>
              </a:ext>
            </a:extLst>
          </p:cNvPr>
          <p:cNvSpPr/>
          <p:nvPr/>
        </p:nvSpPr>
        <p:spPr>
          <a:xfrm>
            <a:off x="7204681" y="3369756"/>
            <a:ext cx="1392248" cy="600164"/>
          </a:xfrm>
          <a:prstGeom prst="rect">
            <a:avLst/>
          </a:prstGeom>
        </p:spPr>
        <p:txBody>
          <a:bodyPr wrap="square">
            <a:spAutoFit/>
          </a:bodyPr>
          <a:lstStyle/>
          <a:p>
            <a:pPr algn="ctr"/>
            <a:r>
              <a:rPr lang="en-US" sz="1100" i="1" dirty="0"/>
              <a:t>IEEE J. Electron Devices Soc. </a:t>
            </a:r>
            <a:r>
              <a:rPr lang="en-US" sz="1100" b="1" dirty="0"/>
              <a:t>2</a:t>
            </a:r>
            <a:r>
              <a:rPr lang="en-US" sz="1100" dirty="0"/>
              <a:t>, 33 (2014)</a:t>
            </a:r>
          </a:p>
        </p:txBody>
      </p:sp>
    </p:spTree>
    <p:extLst>
      <p:ext uri="{BB962C8B-B14F-4D97-AF65-F5344CB8AC3E}">
        <p14:creationId xmlns:p14="http://schemas.microsoft.com/office/powerpoint/2010/main" val="97719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Avalanche breakdown - Wikipedia">
            <a:extLst>
              <a:ext uri="{FF2B5EF4-FFF2-40B4-BE49-F238E27FC236}">
                <a16:creationId xmlns:a16="http://schemas.microsoft.com/office/drawing/2014/main" id="{4464279D-0215-431A-BE87-02856CFA7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05" y="1686231"/>
            <a:ext cx="3048000" cy="2482298"/>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Avalanche photodiode (APD)</a:t>
            </a:r>
            <a:endParaRPr lang="en-US" dirty="0"/>
          </a:p>
        </p:txBody>
      </p:sp>
      <p:pic>
        <p:nvPicPr>
          <p:cNvPr id="5" name="Picture 4">
            <a:extLst>
              <a:ext uri="{FF2B5EF4-FFF2-40B4-BE49-F238E27FC236}">
                <a16:creationId xmlns:a16="http://schemas.microsoft.com/office/drawing/2014/main" id="{DE64CC24-A879-45D0-BCFE-BB38677BB5DC}"/>
              </a:ext>
            </a:extLst>
          </p:cNvPr>
          <p:cNvPicPr>
            <a:picLocks noChangeAspect="1"/>
          </p:cNvPicPr>
          <p:nvPr/>
        </p:nvPicPr>
        <p:blipFill>
          <a:blip r:embed="rId4"/>
          <a:stretch>
            <a:fillRect/>
          </a:stretch>
        </p:blipFill>
        <p:spPr>
          <a:xfrm>
            <a:off x="520244" y="1693942"/>
            <a:ext cx="3603324" cy="2420858"/>
          </a:xfrm>
          <a:prstGeom prst="rect">
            <a:avLst/>
          </a:prstGeom>
        </p:spPr>
      </p:pic>
      <p:pic>
        <p:nvPicPr>
          <p:cNvPr id="26628" name="Picture 4" descr="Figure 5">
            <a:extLst>
              <a:ext uri="{FF2B5EF4-FFF2-40B4-BE49-F238E27FC236}">
                <a16:creationId xmlns:a16="http://schemas.microsoft.com/office/drawing/2014/main" id="{09E1F5C7-265C-454E-A75C-57821A4959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3323"/>
          <a:stretch/>
        </p:blipFill>
        <p:spPr bwMode="auto">
          <a:xfrm>
            <a:off x="4413664" y="1714224"/>
            <a:ext cx="4202879" cy="242085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105A99E-916B-4656-A6FA-6E262F990053}"/>
              </a:ext>
            </a:extLst>
          </p:cNvPr>
          <p:cNvSpPr txBox="1"/>
          <p:nvPr/>
        </p:nvSpPr>
        <p:spPr>
          <a:xfrm>
            <a:off x="876638" y="4267200"/>
            <a:ext cx="2890535" cy="276999"/>
          </a:xfrm>
          <a:prstGeom prst="rect">
            <a:avLst/>
          </a:prstGeom>
          <a:noFill/>
        </p:spPr>
        <p:txBody>
          <a:bodyPr wrap="none" rtlCol="0">
            <a:spAutoFit/>
          </a:bodyPr>
          <a:lstStyle/>
          <a:p>
            <a:r>
              <a:rPr lang="en-US" sz="1200" dirty="0"/>
              <a:t>Sze, </a:t>
            </a:r>
            <a:r>
              <a:rPr lang="en-US" sz="1200" i="1" dirty="0"/>
              <a:t>Physics of Semiconductor Devices</a:t>
            </a:r>
          </a:p>
        </p:txBody>
      </p:sp>
      <p:sp>
        <p:nvSpPr>
          <p:cNvPr id="6" name="Rectangle 5">
            <a:extLst>
              <a:ext uri="{FF2B5EF4-FFF2-40B4-BE49-F238E27FC236}">
                <a16:creationId xmlns:a16="http://schemas.microsoft.com/office/drawing/2014/main" id="{AF30FE16-5A08-4611-A39E-8A790ACBC9A3}"/>
              </a:ext>
            </a:extLst>
          </p:cNvPr>
          <p:cNvSpPr/>
          <p:nvPr/>
        </p:nvSpPr>
        <p:spPr bwMode="auto">
          <a:xfrm>
            <a:off x="4321453" y="1600200"/>
            <a:ext cx="159551" cy="380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04F1ADA8-4A06-477F-9CA8-99E82151F39D}"/>
              </a:ext>
            </a:extLst>
          </p:cNvPr>
          <p:cNvSpPr txBox="1"/>
          <p:nvPr/>
        </p:nvSpPr>
        <p:spPr>
          <a:xfrm>
            <a:off x="5445739" y="4267200"/>
            <a:ext cx="2138727" cy="276999"/>
          </a:xfrm>
          <a:prstGeom prst="rect">
            <a:avLst/>
          </a:prstGeom>
          <a:noFill/>
        </p:spPr>
        <p:txBody>
          <a:bodyPr wrap="none" rtlCol="0">
            <a:spAutoFit/>
          </a:bodyPr>
          <a:lstStyle/>
          <a:p>
            <a:pPr algn="ctr"/>
            <a:r>
              <a:rPr lang="en-US" sz="1200" i="1" dirty="0"/>
              <a:t>Nat. Photonics</a:t>
            </a:r>
            <a:r>
              <a:rPr lang="en-US" sz="1200" dirty="0"/>
              <a:t> </a:t>
            </a:r>
            <a:r>
              <a:rPr lang="en-US" sz="1200" b="1" dirty="0"/>
              <a:t>4</a:t>
            </a:r>
            <a:r>
              <a:rPr lang="en-US" sz="1200" dirty="0"/>
              <a:t>, 527 (2010)</a:t>
            </a:r>
          </a:p>
        </p:txBody>
      </p:sp>
      <p:sp>
        <p:nvSpPr>
          <p:cNvPr id="31" name="Rectangle: Rounded Corners 30">
            <a:extLst>
              <a:ext uri="{FF2B5EF4-FFF2-40B4-BE49-F238E27FC236}">
                <a16:creationId xmlns:a16="http://schemas.microsoft.com/office/drawing/2014/main" id="{BF14F268-1DC1-42A4-8BDB-5999154A1130}"/>
              </a:ext>
            </a:extLst>
          </p:cNvPr>
          <p:cNvSpPr/>
          <p:nvPr/>
        </p:nvSpPr>
        <p:spPr bwMode="auto">
          <a:xfrm>
            <a:off x="632448" y="4787604"/>
            <a:ext cx="7776047" cy="156093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282575" indent="-282575" algn="just" eaLnBrk="0" fontAlgn="base" hangingPunct="0">
              <a:spcBef>
                <a:spcPts val="500"/>
              </a:spcBef>
              <a:spcAft>
                <a:spcPct val="0"/>
              </a:spcAft>
              <a:buClr>
                <a:srgbClr val="006600"/>
              </a:buClr>
              <a:buFont typeface="Wingdings" panose="05000000000000000000" pitchFamily="2" charset="2"/>
              <a:buChar char="§"/>
            </a:pPr>
            <a:r>
              <a:rPr lang="en-US" dirty="0">
                <a:solidFill>
                  <a:schemeClr val="tx1"/>
                </a:solidFill>
                <a:latin typeface="Arial" charset="0"/>
              </a:rPr>
              <a:t>Avalanche breakdown: carrier multiplication via impact ionization</a:t>
            </a:r>
          </a:p>
          <a:p>
            <a:pPr marL="282575" indent="-282575" algn="just" eaLnBrk="0" fontAlgn="base" hangingPunct="0">
              <a:spcBef>
                <a:spcPts val="500"/>
              </a:spcBef>
              <a:spcAft>
                <a:spcPct val="0"/>
              </a:spcAft>
              <a:buClr>
                <a:srgbClr val="006600"/>
              </a:buClr>
              <a:buFont typeface="Wingdings" panose="05000000000000000000" pitchFamily="2" charset="2"/>
              <a:buChar char="§"/>
            </a:pPr>
            <a:r>
              <a:rPr lang="en-US" dirty="0"/>
              <a:t>Separate-absorption-charge-multiplication (SACM) structure</a:t>
            </a:r>
          </a:p>
          <a:p>
            <a:pPr marL="282575" indent="-282575" algn="just" eaLnBrk="0" fontAlgn="base" hangingPunct="0">
              <a:spcBef>
                <a:spcPts val="500"/>
              </a:spcBef>
              <a:spcAft>
                <a:spcPct val="0"/>
              </a:spcAft>
              <a:buClr>
                <a:srgbClr val="006600"/>
              </a:buClr>
              <a:buFont typeface="Wingdings" panose="05000000000000000000" pitchFamily="2" charset="2"/>
              <a:buChar char="§"/>
            </a:pPr>
            <a:r>
              <a:rPr lang="en-US" dirty="0"/>
              <a:t>Ionization ratio should be minimized to reduce avalanche gain noise and increase bandwidth</a:t>
            </a:r>
            <a:endParaRPr lang="en-US" dirty="0">
              <a:solidFill>
                <a:schemeClr val="tx1"/>
              </a:solidFill>
              <a:latin typeface="Arial" charset="0"/>
            </a:endParaRPr>
          </a:p>
        </p:txBody>
      </p:sp>
    </p:spTree>
    <p:extLst>
      <p:ext uri="{BB962C8B-B14F-4D97-AF65-F5344CB8AC3E}">
        <p14:creationId xmlns:p14="http://schemas.microsoft.com/office/powerpoint/2010/main" val="457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0" name="Picture 9">
            <a:extLst>
              <a:ext uri="{FF2B5EF4-FFF2-40B4-BE49-F238E27FC236}">
                <a16:creationId xmlns:a16="http://schemas.microsoft.com/office/drawing/2014/main" id="{D6439639-EEC4-4635-9423-8BF2CE48551C}"/>
              </a:ext>
            </a:extLst>
          </p:cNvPr>
          <p:cNvPicPr>
            <a:picLocks noChangeAspect="1"/>
          </p:cNvPicPr>
          <p:nvPr/>
        </p:nvPicPr>
        <p:blipFill>
          <a:blip r:embed="rId3"/>
          <a:stretch>
            <a:fillRect/>
          </a:stretch>
        </p:blipFill>
        <p:spPr>
          <a:xfrm>
            <a:off x="5638800" y="1581776"/>
            <a:ext cx="2743200" cy="4804034"/>
          </a:xfrm>
          <a:prstGeom prst="rect">
            <a:avLst/>
          </a:prstGeom>
        </p:spPr>
      </p:pic>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4"/>
          <a:stretch>
            <a:fillRect/>
          </a:stretch>
        </p:blipFill>
        <p:spPr>
          <a:xfrm>
            <a:off x="1458800" y="1500067"/>
            <a:ext cx="2986790" cy="2849023"/>
          </a:xfrm>
          <a:prstGeom prst="rect">
            <a:avLst/>
          </a:prstGeom>
        </p:spPr>
      </p:pic>
      <p:sp>
        <p:nvSpPr>
          <p:cNvPr id="14" name="TextBox 13">
            <a:extLst>
              <a:ext uri="{FF2B5EF4-FFF2-40B4-BE49-F238E27FC236}">
                <a16:creationId xmlns:a16="http://schemas.microsoft.com/office/drawing/2014/main" id="{3663DC73-F296-4FFD-BD27-E5BFC6C1DA5A}"/>
              </a:ext>
            </a:extLst>
          </p:cNvPr>
          <p:cNvSpPr txBox="1"/>
          <p:nvPr/>
        </p:nvSpPr>
        <p:spPr>
          <a:xfrm>
            <a:off x="3339322" y="3909980"/>
            <a:ext cx="1428388" cy="430887"/>
          </a:xfrm>
          <a:prstGeom prst="rect">
            <a:avLst/>
          </a:prstGeom>
          <a:noFill/>
        </p:spPr>
        <p:txBody>
          <a:bodyPr wrap="square" rtlCol="0">
            <a:spAutoFit/>
          </a:bodyPr>
          <a:lstStyle/>
          <a:p>
            <a:pPr algn="ctr"/>
            <a:r>
              <a:rPr lang="en-US" sz="1100" dirty="0"/>
              <a:t>After </a:t>
            </a:r>
            <a:r>
              <a:rPr lang="en-US" sz="1100" i="1" dirty="0"/>
              <a:t>Fundamentals of Photonics</a:t>
            </a:r>
          </a:p>
        </p:txBody>
      </p:sp>
      <p:sp>
        <p:nvSpPr>
          <p:cNvPr id="15" name="Rectangle: Rounded Corners 14">
            <a:extLst>
              <a:ext uri="{FF2B5EF4-FFF2-40B4-BE49-F238E27FC236}">
                <a16:creationId xmlns:a16="http://schemas.microsoft.com/office/drawing/2014/main" id="{D74FB26B-F356-44C3-8622-5FB933FA3BAC}"/>
              </a:ext>
            </a:extLst>
          </p:cNvPr>
          <p:cNvSpPr/>
          <p:nvPr/>
        </p:nvSpPr>
        <p:spPr bwMode="auto">
          <a:xfrm>
            <a:off x="762000" y="4495800"/>
            <a:ext cx="4085680" cy="144780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400" dirty="0">
                <a:solidFill>
                  <a:schemeClr val="tx1"/>
                </a:solidFill>
                <a:latin typeface="Arial" charset="0"/>
              </a:rPr>
              <a:t>Two back-to-back metal-semiconductor Schottky junctions</a:t>
            </a:r>
          </a:p>
        </p:txBody>
      </p:sp>
      <p:sp>
        <p:nvSpPr>
          <p:cNvPr id="2" name="Rectangle 1">
            <a:extLst>
              <a:ext uri="{FF2B5EF4-FFF2-40B4-BE49-F238E27FC236}">
                <a16:creationId xmlns:a16="http://schemas.microsoft.com/office/drawing/2014/main" id="{0A0E7ADD-5D2F-4A40-A692-9BA65947605A}"/>
              </a:ext>
            </a:extLst>
          </p:cNvPr>
          <p:cNvSpPr/>
          <p:nvPr/>
        </p:nvSpPr>
        <p:spPr>
          <a:xfrm>
            <a:off x="1632533" y="6078033"/>
            <a:ext cx="2361480" cy="307777"/>
          </a:xfrm>
          <a:prstGeom prst="rect">
            <a:avLst/>
          </a:prstGeom>
        </p:spPr>
        <p:txBody>
          <a:bodyPr wrap="none">
            <a:spAutoFit/>
          </a:bodyPr>
          <a:lstStyle/>
          <a:p>
            <a:r>
              <a:rPr lang="en-US" sz="1400" dirty="0">
                <a:hlinkClick r:id="rId5"/>
              </a:rPr>
              <a:t>J. </a:t>
            </a:r>
            <a:r>
              <a:rPr lang="en-US" sz="1400" dirty="0" err="1">
                <a:hlinkClick r:id="rId5"/>
              </a:rPr>
              <a:t>Brouckaert</a:t>
            </a:r>
            <a:r>
              <a:rPr lang="en-US" sz="1400" dirty="0">
                <a:hlinkClick r:id="rId5"/>
              </a:rPr>
              <a:t>, Ph.D. Thesis</a:t>
            </a:r>
            <a:endParaRPr lang="en-US" sz="1400" dirty="0"/>
          </a:p>
        </p:txBody>
      </p:sp>
      <p:sp>
        <p:nvSpPr>
          <p:cNvPr id="8" name="TextBox 7">
            <a:extLst>
              <a:ext uri="{FF2B5EF4-FFF2-40B4-BE49-F238E27FC236}">
                <a16:creationId xmlns:a16="http://schemas.microsoft.com/office/drawing/2014/main" id="{42D30BCD-8DE5-4BCC-B9AD-9765E5D6177E}"/>
              </a:ext>
            </a:extLst>
          </p:cNvPr>
          <p:cNvSpPr txBox="1"/>
          <p:nvPr/>
        </p:nvSpPr>
        <p:spPr>
          <a:xfrm>
            <a:off x="600866" y="2094131"/>
            <a:ext cx="1300739" cy="646331"/>
          </a:xfrm>
          <a:prstGeom prst="rect">
            <a:avLst/>
          </a:prstGeom>
          <a:noFill/>
        </p:spPr>
        <p:txBody>
          <a:bodyPr wrap="square" rtlCol="0">
            <a:spAutoFit/>
          </a:bodyPr>
          <a:lstStyle/>
          <a:p>
            <a:pPr algn="ctr"/>
            <a:r>
              <a:rPr lang="en-US" b="1" dirty="0"/>
              <a:t>Schottky contacts</a:t>
            </a:r>
          </a:p>
        </p:txBody>
      </p:sp>
    </p:spTree>
    <p:extLst>
      <p:ext uri="{BB962C8B-B14F-4D97-AF65-F5344CB8AC3E}">
        <p14:creationId xmlns:p14="http://schemas.microsoft.com/office/powerpoint/2010/main" val="66350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229600" cy="990600"/>
          </a:xfrm>
        </p:spPr>
        <p:txBody>
          <a:bodyPr/>
          <a:lstStyle/>
          <a:p>
            <a:r>
              <a:rPr lang="en-US" altLang="zh-CN" sz="2800" dirty="0">
                <a:ea typeface="宋体" pitchFamily="2" charset="-122"/>
              </a:rPr>
              <a:t>Photodetectors: devices used for detection of light</a:t>
            </a:r>
            <a:endParaRPr lang="en-US" sz="2800" dirty="0"/>
          </a:p>
        </p:txBody>
      </p:sp>
      <p:pic>
        <p:nvPicPr>
          <p:cNvPr id="22530" name="Picture 2" descr="Special Senses: Vision | Anatomy and Physiology I">
            <a:extLst>
              <a:ext uri="{FF2B5EF4-FFF2-40B4-BE49-F238E27FC236}">
                <a16:creationId xmlns:a16="http://schemas.microsoft.com/office/drawing/2014/main" id="{48782415-BE52-437F-9128-F02142DCB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30" y="1652230"/>
            <a:ext cx="3219370" cy="1981794"/>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Royalty-Free photo: Silver iPhone 6 showing building with background of  bokeh lights | PickPik">
            <a:extLst>
              <a:ext uri="{FF2B5EF4-FFF2-40B4-BE49-F238E27FC236}">
                <a16:creationId xmlns:a16="http://schemas.microsoft.com/office/drawing/2014/main" id="{13CAC0C4-A5D2-4134-AF8A-642E91C53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52230"/>
            <a:ext cx="2980880" cy="1981794"/>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File:Fiberoptic Receiver Module.jpg">
            <a:extLst>
              <a:ext uri="{FF2B5EF4-FFF2-40B4-BE49-F238E27FC236}">
                <a16:creationId xmlns:a16="http://schemas.microsoft.com/office/drawing/2014/main" id="{D9C1566E-C1E8-4178-96EA-D7703E7B0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998" y="4210734"/>
            <a:ext cx="2978233" cy="1984248"/>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Photodetectors cover the applications spectrum | Laser Focus World">
            <a:extLst>
              <a:ext uri="{FF2B5EF4-FFF2-40B4-BE49-F238E27FC236}">
                <a16:creationId xmlns:a16="http://schemas.microsoft.com/office/drawing/2014/main" id="{26E510A3-D811-4DAF-8281-05E2973188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994"/>
          <a:stretch/>
        </p:blipFill>
        <p:spPr bwMode="auto">
          <a:xfrm>
            <a:off x="5044001" y="4210734"/>
            <a:ext cx="2952561" cy="1984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7BAEDC-DFF1-44A1-9123-39F8CDDAD7EA}"/>
              </a:ext>
            </a:extLst>
          </p:cNvPr>
          <p:cNvSpPr txBox="1"/>
          <p:nvPr/>
        </p:nvSpPr>
        <p:spPr>
          <a:xfrm>
            <a:off x="5125134" y="1753682"/>
            <a:ext cx="2364751" cy="369332"/>
          </a:xfrm>
          <a:prstGeom prst="rect">
            <a:avLst/>
          </a:prstGeom>
          <a:noFill/>
        </p:spPr>
        <p:txBody>
          <a:bodyPr wrap="none" rtlCol="0">
            <a:spAutoFit/>
          </a:bodyPr>
          <a:lstStyle/>
          <a:p>
            <a:pPr algn="ctr"/>
            <a:r>
              <a:rPr lang="en-US" b="1" dirty="0">
                <a:solidFill>
                  <a:schemeClr val="bg1"/>
                </a:solidFill>
              </a:rPr>
              <a:t>Digital photography</a:t>
            </a:r>
          </a:p>
        </p:txBody>
      </p:sp>
      <p:sp>
        <p:nvSpPr>
          <p:cNvPr id="11" name="TextBox 10">
            <a:extLst>
              <a:ext uri="{FF2B5EF4-FFF2-40B4-BE49-F238E27FC236}">
                <a16:creationId xmlns:a16="http://schemas.microsoft.com/office/drawing/2014/main" id="{476F13EE-196D-4917-900C-235883D4AF9E}"/>
              </a:ext>
            </a:extLst>
          </p:cNvPr>
          <p:cNvSpPr txBox="1"/>
          <p:nvPr/>
        </p:nvSpPr>
        <p:spPr>
          <a:xfrm>
            <a:off x="831622" y="1626512"/>
            <a:ext cx="872996" cy="369332"/>
          </a:xfrm>
          <a:prstGeom prst="rect">
            <a:avLst/>
          </a:prstGeom>
          <a:noFill/>
        </p:spPr>
        <p:txBody>
          <a:bodyPr wrap="none" rtlCol="0">
            <a:spAutoFit/>
          </a:bodyPr>
          <a:lstStyle/>
          <a:p>
            <a:pPr algn="ctr"/>
            <a:r>
              <a:rPr lang="en-US" b="1" dirty="0"/>
              <a:t>Vision</a:t>
            </a:r>
          </a:p>
        </p:txBody>
      </p:sp>
      <p:sp>
        <p:nvSpPr>
          <p:cNvPr id="12" name="TextBox 11">
            <a:extLst>
              <a:ext uri="{FF2B5EF4-FFF2-40B4-BE49-F238E27FC236}">
                <a16:creationId xmlns:a16="http://schemas.microsoft.com/office/drawing/2014/main" id="{5D412933-1483-48EB-9BC9-732EEFA35498}"/>
              </a:ext>
            </a:extLst>
          </p:cNvPr>
          <p:cNvSpPr txBox="1"/>
          <p:nvPr/>
        </p:nvSpPr>
        <p:spPr>
          <a:xfrm>
            <a:off x="1093112" y="4300090"/>
            <a:ext cx="2056973" cy="369332"/>
          </a:xfrm>
          <a:prstGeom prst="rect">
            <a:avLst/>
          </a:prstGeom>
          <a:noFill/>
        </p:spPr>
        <p:txBody>
          <a:bodyPr wrap="none" rtlCol="0">
            <a:spAutoFit/>
          </a:bodyPr>
          <a:lstStyle/>
          <a:p>
            <a:pPr algn="ctr"/>
            <a:r>
              <a:rPr lang="en-US" b="1" dirty="0">
                <a:solidFill>
                  <a:schemeClr val="bg1"/>
                </a:solidFill>
              </a:rPr>
              <a:t>Communications</a:t>
            </a:r>
          </a:p>
        </p:txBody>
      </p:sp>
      <p:sp>
        <p:nvSpPr>
          <p:cNvPr id="14" name="TextBox 13">
            <a:extLst>
              <a:ext uri="{FF2B5EF4-FFF2-40B4-BE49-F238E27FC236}">
                <a16:creationId xmlns:a16="http://schemas.microsoft.com/office/drawing/2014/main" id="{F0F7611C-F513-48F7-8269-06ECF3CA90E7}"/>
              </a:ext>
            </a:extLst>
          </p:cNvPr>
          <p:cNvSpPr txBox="1"/>
          <p:nvPr/>
        </p:nvSpPr>
        <p:spPr>
          <a:xfrm>
            <a:off x="6001730" y="5734734"/>
            <a:ext cx="1980029" cy="369332"/>
          </a:xfrm>
          <a:prstGeom prst="rect">
            <a:avLst/>
          </a:prstGeom>
          <a:noFill/>
        </p:spPr>
        <p:txBody>
          <a:bodyPr wrap="none" rtlCol="0">
            <a:spAutoFit/>
          </a:bodyPr>
          <a:lstStyle/>
          <a:p>
            <a:pPr algn="ctr"/>
            <a:r>
              <a:rPr lang="en-US" b="1" dirty="0">
                <a:solidFill>
                  <a:schemeClr val="bg1"/>
                </a:solidFill>
              </a:rPr>
              <a:t>Medical imaging</a:t>
            </a:r>
          </a:p>
        </p:txBody>
      </p:sp>
    </p:spTree>
    <p:extLst>
      <p:ext uri="{BB962C8B-B14F-4D97-AF65-F5344CB8AC3E}">
        <p14:creationId xmlns:p14="http://schemas.microsoft.com/office/powerpoint/2010/main" val="1256873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E888E-2F22-4C87-981C-8D6C6B7DF312}"/>
              </a:ext>
            </a:extLst>
          </p:cNvPr>
          <p:cNvSpPr/>
          <p:nvPr/>
        </p:nvSpPr>
        <p:spPr bwMode="auto">
          <a:xfrm>
            <a:off x="5562600" y="2346308"/>
            <a:ext cx="2895600" cy="1215358"/>
          </a:xfrm>
          <a:prstGeom prst="rect">
            <a:avLst/>
          </a:prstGeom>
          <a:solidFill>
            <a:srgbClr val="F79646">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0" name="Picture 9">
            <a:extLst>
              <a:ext uri="{FF2B5EF4-FFF2-40B4-BE49-F238E27FC236}">
                <a16:creationId xmlns:a16="http://schemas.microsoft.com/office/drawing/2014/main" id="{D6439639-EEC4-4635-9423-8BF2CE48551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38800" y="1581776"/>
            <a:ext cx="2743200" cy="4804034"/>
          </a:xfrm>
          <a:prstGeom prst="rect">
            <a:avLst/>
          </a:prstGeom>
        </p:spPr>
      </p:pic>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4"/>
          <a:stretch>
            <a:fillRect/>
          </a:stretch>
        </p:blipFill>
        <p:spPr>
          <a:xfrm>
            <a:off x="472908" y="1581775"/>
            <a:ext cx="1696881" cy="1618611"/>
          </a:xfrm>
          <a:prstGeom prst="rect">
            <a:avLst/>
          </a:prstGeom>
        </p:spPr>
      </p:pic>
      <p:cxnSp>
        <p:nvCxnSpPr>
          <p:cNvPr id="29" name="Straight Arrow Connector 28">
            <a:extLst>
              <a:ext uri="{FF2B5EF4-FFF2-40B4-BE49-F238E27FC236}">
                <a16:creationId xmlns:a16="http://schemas.microsoft.com/office/drawing/2014/main" id="{91BA0926-F7EF-4A9B-A496-368E7DA3624B}"/>
              </a:ext>
            </a:extLst>
          </p:cNvPr>
          <p:cNvCxnSpPr>
            <a:cxnSpLocks/>
          </p:cNvCxnSpPr>
          <p:nvPr/>
        </p:nvCxnSpPr>
        <p:spPr bwMode="auto">
          <a:xfrm>
            <a:off x="808571" y="3932419"/>
            <a:ext cx="4055073"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0" name="Straight Arrow Connector 29">
            <a:extLst>
              <a:ext uri="{FF2B5EF4-FFF2-40B4-BE49-F238E27FC236}">
                <a16:creationId xmlns:a16="http://schemas.microsoft.com/office/drawing/2014/main" id="{9710F7DC-3E30-46FD-83BC-9EA317D40466}"/>
              </a:ext>
            </a:extLst>
          </p:cNvPr>
          <p:cNvCxnSpPr>
            <a:cxnSpLocks/>
          </p:cNvCxnSpPr>
          <p:nvPr/>
        </p:nvCxnSpPr>
        <p:spPr bwMode="auto">
          <a:xfrm flipV="1">
            <a:off x="2754298" y="2009629"/>
            <a:ext cx="0" cy="3845581"/>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2" name="TextBox 31">
            <a:extLst>
              <a:ext uri="{FF2B5EF4-FFF2-40B4-BE49-F238E27FC236}">
                <a16:creationId xmlns:a16="http://schemas.microsoft.com/office/drawing/2014/main" id="{0F6088D5-694A-4AFD-A9B9-8610FF04BEB4}"/>
              </a:ext>
            </a:extLst>
          </p:cNvPr>
          <p:cNvSpPr txBox="1"/>
          <p:nvPr/>
        </p:nvSpPr>
        <p:spPr>
          <a:xfrm>
            <a:off x="2812562" y="1828800"/>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33" name="TextBox 32">
            <a:extLst>
              <a:ext uri="{FF2B5EF4-FFF2-40B4-BE49-F238E27FC236}">
                <a16:creationId xmlns:a16="http://schemas.microsoft.com/office/drawing/2014/main" id="{7ADB264E-7F2B-40AB-96F9-BCC3A679791D}"/>
              </a:ext>
            </a:extLst>
          </p:cNvPr>
          <p:cNvSpPr txBox="1"/>
          <p:nvPr/>
        </p:nvSpPr>
        <p:spPr>
          <a:xfrm>
            <a:off x="4572000" y="3973227"/>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13" name="Freeform: Shape 12">
            <a:extLst>
              <a:ext uri="{FF2B5EF4-FFF2-40B4-BE49-F238E27FC236}">
                <a16:creationId xmlns:a16="http://schemas.microsoft.com/office/drawing/2014/main" id="{738D50AA-AA4A-4008-922C-6178F532C992}"/>
              </a:ext>
            </a:extLst>
          </p:cNvPr>
          <p:cNvSpPr/>
          <p:nvPr/>
        </p:nvSpPr>
        <p:spPr bwMode="auto">
          <a:xfrm>
            <a:off x="2774032" y="3733798"/>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Freeform: Shape 36">
            <a:extLst>
              <a:ext uri="{FF2B5EF4-FFF2-40B4-BE49-F238E27FC236}">
                <a16:creationId xmlns:a16="http://schemas.microsoft.com/office/drawing/2014/main" id="{9B713D38-89F3-4280-AE6D-38441A9DE1C8}"/>
              </a:ext>
            </a:extLst>
          </p:cNvPr>
          <p:cNvSpPr/>
          <p:nvPr/>
        </p:nvSpPr>
        <p:spPr bwMode="auto">
          <a:xfrm>
            <a:off x="2769097" y="252775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Freeform: Shape 38">
            <a:extLst>
              <a:ext uri="{FF2B5EF4-FFF2-40B4-BE49-F238E27FC236}">
                <a16:creationId xmlns:a16="http://schemas.microsoft.com/office/drawing/2014/main" id="{DB307661-40F3-4755-91A5-F42D262ED963}"/>
              </a:ext>
            </a:extLst>
          </p:cNvPr>
          <p:cNvSpPr/>
          <p:nvPr/>
        </p:nvSpPr>
        <p:spPr bwMode="auto">
          <a:xfrm rot="10800000">
            <a:off x="877254" y="3938995"/>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7BE11AB2-82E3-4606-AC4F-C917EEAE13E8}"/>
              </a:ext>
            </a:extLst>
          </p:cNvPr>
          <p:cNvSpPr/>
          <p:nvPr/>
        </p:nvSpPr>
        <p:spPr bwMode="auto">
          <a:xfrm>
            <a:off x="2418666" y="2443612"/>
            <a:ext cx="685800" cy="3003926"/>
          </a:xfrm>
          <a:prstGeom prst="rect">
            <a:avLst/>
          </a:prstGeom>
          <a:solidFill>
            <a:srgbClr val="F79646">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96BF701C-6DA9-4C84-B5CE-90AD91858013}"/>
              </a:ext>
            </a:extLst>
          </p:cNvPr>
          <p:cNvSpPr txBox="1"/>
          <p:nvPr/>
        </p:nvSpPr>
        <p:spPr>
          <a:xfrm>
            <a:off x="3078848" y="5026680"/>
            <a:ext cx="2009868" cy="923330"/>
          </a:xfrm>
          <a:prstGeom prst="rect">
            <a:avLst/>
          </a:prstGeom>
          <a:noFill/>
        </p:spPr>
        <p:txBody>
          <a:bodyPr wrap="square" rtlCol="0">
            <a:spAutoFit/>
          </a:bodyPr>
          <a:lstStyle/>
          <a:p>
            <a:pPr algn="ctr"/>
            <a:r>
              <a:rPr lang="en-US" dirty="0">
                <a:solidFill>
                  <a:schemeClr val="accent6"/>
                </a:solidFill>
              </a:rPr>
              <a:t>Carriers trapped in potential well: low current</a:t>
            </a:r>
          </a:p>
        </p:txBody>
      </p:sp>
      <p:sp>
        <p:nvSpPr>
          <p:cNvPr id="45" name="Freeform: Shape 44">
            <a:extLst>
              <a:ext uri="{FF2B5EF4-FFF2-40B4-BE49-F238E27FC236}">
                <a16:creationId xmlns:a16="http://schemas.microsoft.com/office/drawing/2014/main" id="{55D6834A-373D-4F19-A1BD-2049D9E5D111}"/>
              </a:ext>
            </a:extLst>
          </p:cNvPr>
          <p:cNvSpPr/>
          <p:nvPr/>
        </p:nvSpPr>
        <p:spPr bwMode="auto">
          <a:xfrm rot="10800000">
            <a:off x="868212" y="393241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51EAEF0B-B265-4CBF-B61F-6CFA02B78986}"/>
              </a:ext>
            </a:extLst>
          </p:cNvPr>
          <p:cNvSpPr txBox="1"/>
          <p:nvPr/>
        </p:nvSpPr>
        <p:spPr>
          <a:xfrm>
            <a:off x="854092" y="4169398"/>
            <a:ext cx="671979" cy="369332"/>
          </a:xfrm>
          <a:prstGeom prst="rect">
            <a:avLst/>
          </a:prstGeom>
          <a:noFill/>
        </p:spPr>
        <p:txBody>
          <a:bodyPr wrap="none" rtlCol="0">
            <a:spAutoFit/>
          </a:bodyPr>
          <a:lstStyle/>
          <a:p>
            <a:pPr algn="ctr"/>
            <a:r>
              <a:rPr lang="en-US" dirty="0">
                <a:solidFill>
                  <a:srgbClr val="0000FF"/>
                </a:solidFill>
              </a:rPr>
              <a:t>Dark</a:t>
            </a:r>
          </a:p>
        </p:txBody>
      </p:sp>
      <p:sp>
        <p:nvSpPr>
          <p:cNvPr id="51" name="TextBox 50">
            <a:extLst>
              <a:ext uri="{FF2B5EF4-FFF2-40B4-BE49-F238E27FC236}">
                <a16:creationId xmlns:a16="http://schemas.microsoft.com/office/drawing/2014/main" id="{30EBBA66-7E33-4490-B575-7DC04B2D5CB2}"/>
              </a:ext>
            </a:extLst>
          </p:cNvPr>
          <p:cNvSpPr txBox="1"/>
          <p:nvPr/>
        </p:nvSpPr>
        <p:spPr>
          <a:xfrm>
            <a:off x="1614264" y="5252831"/>
            <a:ext cx="684803" cy="369332"/>
          </a:xfrm>
          <a:prstGeom prst="rect">
            <a:avLst/>
          </a:prstGeom>
          <a:noFill/>
        </p:spPr>
        <p:txBody>
          <a:bodyPr wrap="none" rtlCol="0">
            <a:spAutoFit/>
          </a:bodyPr>
          <a:lstStyle/>
          <a:p>
            <a:pPr algn="ctr"/>
            <a:r>
              <a:rPr lang="en-US" dirty="0">
                <a:solidFill>
                  <a:srgbClr val="FF0000"/>
                </a:solidFill>
              </a:rPr>
              <a:t>Light</a:t>
            </a:r>
          </a:p>
        </p:txBody>
      </p:sp>
      <p:sp>
        <p:nvSpPr>
          <p:cNvPr id="55" name="Rectangle 54">
            <a:extLst>
              <a:ext uri="{FF2B5EF4-FFF2-40B4-BE49-F238E27FC236}">
                <a16:creationId xmlns:a16="http://schemas.microsoft.com/office/drawing/2014/main" id="{A150D248-6BF6-492E-802F-A0B06430E4B3}"/>
              </a:ext>
            </a:extLst>
          </p:cNvPr>
          <p:cNvSpPr/>
          <p:nvPr/>
        </p:nvSpPr>
        <p:spPr>
          <a:xfrm>
            <a:off x="1632533" y="6078033"/>
            <a:ext cx="2361480" cy="307777"/>
          </a:xfrm>
          <a:prstGeom prst="rect">
            <a:avLst/>
          </a:prstGeom>
        </p:spPr>
        <p:txBody>
          <a:bodyPr wrap="none">
            <a:spAutoFit/>
          </a:bodyPr>
          <a:lstStyle/>
          <a:p>
            <a:r>
              <a:rPr lang="en-US" sz="1400" dirty="0">
                <a:hlinkClick r:id="rId5"/>
              </a:rPr>
              <a:t>J. </a:t>
            </a:r>
            <a:r>
              <a:rPr lang="en-US" sz="1400" dirty="0" err="1">
                <a:hlinkClick r:id="rId5"/>
              </a:rPr>
              <a:t>Brouckaert</a:t>
            </a:r>
            <a:r>
              <a:rPr lang="en-US" sz="1400" dirty="0">
                <a:hlinkClick r:id="rId5"/>
              </a:rPr>
              <a:t>, Ph.D. Thesis</a:t>
            </a:r>
            <a:endParaRPr lang="en-US" sz="1400" dirty="0"/>
          </a:p>
        </p:txBody>
      </p:sp>
    </p:spTree>
    <p:extLst>
      <p:ext uri="{BB962C8B-B14F-4D97-AF65-F5344CB8AC3E}">
        <p14:creationId xmlns:p14="http://schemas.microsoft.com/office/powerpoint/2010/main" val="2988498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E888E-2F22-4C87-981C-8D6C6B7DF312}"/>
              </a:ext>
            </a:extLst>
          </p:cNvPr>
          <p:cNvSpPr/>
          <p:nvPr/>
        </p:nvSpPr>
        <p:spPr bwMode="auto">
          <a:xfrm>
            <a:off x="5562600" y="3555086"/>
            <a:ext cx="2895600" cy="1124712"/>
          </a:xfrm>
          <a:prstGeom prst="rect">
            <a:avLst/>
          </a:prstGeom>
          <a:solidFill>
            <a:schemeClr val="accent4">
              <a:lumMod val="60000"/>
              <a:lumOff val="40000"/>
              <a:alpha val="30196"/>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0" name="Picture 9">
            <a:extLst>
              <a:ext uri="{FF2B5EF4-FFF2-40B4-BE49-F238E27FC236}">
                <a16:creationId xmlns:a16="http://schemas.microsoft.com/office/drawing/2014/main" id="{D6439639-EEC4-4635-9423-8BF2CE48551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38800" y="1581776"/>
            <a:ext cx="2743200" cy="4804034"/>
          </a:xfrm>
          <a:prstGeom prst="rect">
            <a:avLst/>
          </a:prstGeom>
        </p:spPr>
      </p:pic>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4"/>
          <a:stretch>
            <a:fillRect/>
          </a:stretch>
        </p:blipFill>
        <p:spPr>
          <a:xfrm>
            <a:off x="472908" y="1581775"/>
            <a:ext cx="1696881" cy="1618611"/>
          </a:xfrm>
          <a:prstGeom prst="rect">
            <a:avLst/>
          </a:prstGeom>
        </p:spPr>
      </p:pic>
      <p:cxnSp>
        <p:nvCxnSpPr>
          <p:cNvPr id="29" name="Straight Arrow Connector 28">
            <a:extLst>
              <a:ext uri="{FF2B5EF4-FFF2-40B4-BE49-F238E27FC236}">
                <a16:creationId xmlns:a16="http://schemas.microsoft.com/office/drawing/2014/main" id="{91BA0926-F7EF-4A9B-A496-368E7DA3624B}"/>
              </a:ext>
            </a:extLst>
          </p:cNvPr>
          <p:cNvCxnSpPr>
            <a:cxnSpLocks/>
          </p:cNvCxnSpPr>
          <p:nvPr/>
        </p:nvCxnSpPr>
        <p:spPr bwMode="auto">
          <a:xfrm>
            <a:off x="808571" y="3932419"/>
            <a:ext cx="4055073"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0" name="Straight Arrow Connector 29">
            <a:extLst>
              <a:ext uri="{FF2B5EF4-FFF2-40B4-BE49-F238E27FC236}">
                <a16:creationId xmlns:a16="http://schemas.microsoft.com/office/drawing/2014/main" id="{9710F7DC-3E30-46FD-83BC-9EA317D40466}"/>
              </a:ext>
            </a:extLst>
          </p:cNvPr>
          <p:cNvCxnSpPr>
            <a:cxnSpLocks/>
          </p:cNvCxnSpPr>
          <p:nvPr/>
        </p:nvCxnSpPr>
        <p:spPr bwMode="auto">
          <a:xfrm flipV="1">
            <a:off x="2754298" y="2009629"/>
            <a:ext cx="0" cy="3845581"/>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2" name="TextBox 31">
            <a:extLst>
              <a:ext uri="{FF2B5EF4-FFF2-40B4-BE49-F238E27FC236}">
                <a16:creationId xmlns:a16="http://schemas.microsoft.com/office/drawing/2014/main" id="{0F6088D5-694A-4AFD-A9B9-8610FF04BEB4}"/>
              </a:ext>
            </a:extLst>
          </p:cNvPr>
          <p:cNvSpPr txBox="1"/>
          <p:nvPr/>
        </p:nvSpPr>
        <p:spPr>
          <a:xfrm>
            <a:off x="2812562" y="1828800"/>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33" name="TextBox 32">
            <a:extLst>
              <a:ext uri="{FF2B5EF4-FFF2-40B4-BE49-F238E27FC236}">
                <a16:creationId xmlns:a16="http://schemas.microsoft.com/office/drawing/2014/main" id="{7ADB264E-7F2B-40AB-96F9-BCC3A679791D}"/>
              </a:ext>
            </a:extLst>
          </p:cNvPr>
          <p:cNvSpPr txBox="1"/>
          <p:nvPr/>
        </p:nvSpPr>
        <p:spPr>
          <a:xfrm>
            <a:off x="4572000" y="3973227"/>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13" name="Freeform: Shape 12">
            <a:extLst>
              <a:ext uri="{FF2B5EF4-FFF2-40B4-BE49-F238E27FC236}">
                <a16:creationId xmlns:a16="http://schemas.microsoft.com/office/drawing/2014/main" id="{738D50AA-AA4A-4008-922C-6178F532C992}"/>
              </a:ext>
            </a:extLst>
          </p:cNvPr>
          <p:cNvSpPr/>
          <p:nvPr/>
        </p:nvSpPr>
        <p:spPr bwMode="auto">
          <a:xfrm>
            <a:off x="2774032" y="3733798"/>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Freeform: Shape 36">
            <a:extLst>
              <a:ext uri="{FF2B5EF4-FFF2-40B4-BE49-F238E27FC236}">
                <a16:creationId xmlns:a16="http://schemas.microsoft.com/office/drawing/2014/main" id="{9B713D38-89F3-4280-AE6D-38441A9DE1C8}"/>
              </a:ext>
            </a:extLst>
          </p:cNvPr>
          <p:cNvSpPr/>
          <p:nvPr/>
        </p:nvSpPr>
        <p:spPr bwMode="auto">
          <a:xfrm>
            <a:off x="2769097" y="252775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Freeform: Shape 38">
            <a:extLst>
              <a:ext uri="{FF2B5EF4-FFF2-40B4-BE49-F238E27FC236}">
                <a16:creationId xmlns:a16="http://schemas.microsoft.com/office/drawing/2014/main" id="{DB307661-40F3-4755-91A5-F42D262ED963}"/>
              </a:ext>
            </a:extLst>
          </p:cNvPr>
          <p:cNvSpPr/>
          <p:nvPr/>
        </p:nvSpPr>
        <p:spPr bwMode="auto">
          <a:xfrm rot="10800000">
            <a:off x="877254" y="3938995"/>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96BF701C-6DA9-4C84-B5CE-90AD91858013}"/>
              </a:ext>
            </a:extLst>
          </p:cNvPr>
          <p:cNvSpPr txBox="1"/>
          <p:nvPr/>
        </p:nvSpPr>
        <p:spPr>
          <a:xfrm>
            <a:off x="2825301" y="3990696"/>
            <a:ext cx="1803159" cy="1200329"/>
          </a:xfrm>
          <a:prstGeom prst="rect">
            <a:avLst/>
          </a:prstGeom>
          <a:noFill/>
        </p:spPr>
        <p:txBody>
          <a:bodyPr wrap="square" rtlCol="0">
            <a:spAutoFit/>
          </a:bodyPr>
          <a:lstStyle/>
          <a:p>
            <a:pPr algn="ctr"/>
            <a:r>
              <a:rPr lang="en-US" dirty="0">
                <a:solidFill>
                  <a:schemeClr val="accent4"/>
                </a:solidFill>
              </a:rPr>
              <a:t>Current increases due to barrier height decrease</a:t>
            </a:r>
          </a:p>
        </p:txBody>
      </p:sp>
      <p:sp>
        <p:nvSpPr>
          <p:cNvPr id="18" name="Rectangle 17">
            <a:extLst>
              <a:ext uri="{FF2B5EF4-FFF2-40B4-BE49-F238E27FC236}">
                <a16:creationId xmlns:a16="http://schemas.microsoft.com/office/drawing/2014/main" id="{3F639CFA-33C7-4B85-96BC-D1C85D34D048}"/>
              </a:ext>
            </a:extLst>
          </p:cNvPr>
          <p:cNvSpPr/>
          <p:nvPr/>
        </p:nvSpPr>
        <p:spPr bwMode="auto">
          <a:xfrm>
            <a:off x="3119334" y="2443612"/>
            <a:ext cx="924201" cy="1501963"/>
          </a:xfrm>
          <a:prstGeom prst="rect">
            <a:avLst/>
          </a:prstGeom>
          <a:solidFill>
            <a:schemeClr val="accent4">
              <a:lumMod val="60000"/>
              <a:lumOff val="40000"/>
              <a:alpha val="30196"/>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BE1415DB-C2B4-4E7B-BDCA-F81C20429155}"/>
              </a:ext>
            </a:extLst>
          </p:cNvPr>
          <p:cNvSpPr/>
          <p:nvPr/>
        </p:nvSpPr>
        <p:spPr bwMode="auto">
          <a:xfrm>
            <a:off x="1489851" y="3942969"/>
            <a:ext cx="924201" cy="1501963"/>
          </a:xfrm>
          <a:prstGeom prst="rect">
            <a:avLst/>
          </a:prstGeom>
          <a:solidFill>
            <a:schemeClr val="accent4">
              <a:lumMod val="60000"/>
              <a:lumOff val="40000"/>
              <a:alpha val="30196"/>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Freeform: Shape 19">
            <a:extLst>
              <a:ext uri="{FF2B5EF4-FFF2-40B4-BE49-F238E27FC236}">
                <a16:creationId xmlns:a16="http://schemas.microsoft.com/office/drawing/2014/main" id="{6616FE0E-2BA3-42E3-BB86-4D199DA165F7}"/>
              </a:ext>
            </a:extLst>
          </p:cNvPr>
          <p:cNvSpPr/>
          <p:nvPr/>
        </p:nvSpPr>
        <p:spPr bwMode="auto">
          <a:xfrm rot="10800000">
            <a:off x="868212" y="393241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90480B7A-3350-4D34-9B78-8D513D03DB47}"/>
              </a:ext>
            </a:extLst>
          </p:cNvPr>
          <p:cNvSpPr txBox="1"/>
          <p:nvPr/>
        </p:nvSpPr>
        <p:spPr>
          <a:xfrm>
            <a:off x="1614264" y="5252831"/>
            <a:ext cx="684803" cy="369332"/>
          </a:xfrm>
          <a:prstGeom prst="rect">
            <a:avLst/>
          </a:prstGeom>
          <a:noFill/>
        </p:spPr>
        <p:txBody>
          <a:bodyPr wrap="none" rtlCol="0">
            <a:spAutoFit/>
          </a:bodyPr>
          <a:lstStyle/>
          <a:p>
            <a:pPr algn="ctr"/>
            <a:r>
              <a:rPr lang="en-US" dirty="0">
                <a:solidFill>
                  <a:srgbClr val="FF0000"/>
                </a:solidFill>
              </a:rPr>
              <a:t>Light</a:t>
            </a:r>
          </a:p>
        </p:txBody>
      </p:sp>
      <p:sp>
        <p:nvSpPr>
          <p:cNvPr id="25" name="TextBox 24">
            <a:extLst>
              <a:ext uri="{FF2B5EF4-FFF2-40B4-BE49-F238E27FC236}">
                <a16:creationId xmlns:a16="http://schemas.microsoft.com/office/drawing/2014/main" id="{562F2777-9754-4028-ADA1-C09237E1A7C7}"/>
              </a:ext>
            </a:extLst>
          </p:cNvPr>
          <p:cNvSpPr txBox="1"/>
          <p:nvPr/>
        </p:nvSpPr>
        <p:spPr>
          <a:xfrm>
            <a:off x="854092" y="4169398"/>
            <a:ext cx="671979" cy="369332"/>
          </a:xfrm>
          <a:prstGeom prst="rect">
            <a:avLst/>
          </a:prstGeom>
          <a:noFill/>
        </p:spPr>
        <p:txBody>
          <a:bodyPr wrap="none" rtlCol="0">
            <a:spAutoFit/>
          </a:bodyPr>
          <a:lstStyle/>
          <a:p>
            <a:pPr algn="ctr"/>
            <a:r>
              <a:rPr lang="en-US" dirty="0">
                <a:solidFill>
                  <a:srgbClr val="0000FF"/>
                </a:solidFill>
              </a:rPr>
              <a:t>Dark</a:t>
            </a:r>
          </a:p>
        </p:txBody>
      </p:sp>
      <p:sp>
        <p:nvSpPr>
          <p:cNvPr id="28" name="Rectangle 27">
            <a:extLst>
              <a:ext uri="{FF2B5EF4-FFF2-40B4-BE49-F238E27FC236}">
                <a16:creationId xmlns:a16="http://schemas.microsoft.com/office/drawing/2014/main" id="{7D7B7940-0192-4BFB-984F-2CF3D7C82556}"/>
              </a:ext>
            </a:extLst>
          </p:cNvPr>
          <p:cNvSpPr/>
          <p:nvPr/>
        </p:nvSpPr>
        <p:spPr>
          <a:xfrm>
            <a:off x="1632533" y="6078033"/>
            <a:ext cx="2361480" cy="307777"/>
          </a:xfrm>
          <a:prstGeom prst="rect">
            <a:avLst/>
          </a:prstGeom>
        </p:spPr>
        <p:txBody>
          <a:bodyPr wrap="none">
            <a:spAutoFit/>
          </a:bodyPr>
          <a:lstStyle/>
          <a:p>
            <a:r>
              <a:rPr lang="en-US" sz="1400" dirty="0">
                <a:hlinkClick r:id="rId5"/>
              </a:rPr>
              <a:t>J. </a:t>
            </a:r>
            <a:r>
              <a:rPr lang="en-US" sz="1400" dirty="0" err="1">
                <a:hlinkClick r:id="rId5"/>
              </a:rPr>
              <a:t>Brouckaert</a:t>
            </a:r>
            <a:r>
              <a:rPr lang="en-US" sz="1400" dirty="0">
                <a:hlinkClick r:id="rId5"/>
              </a:rPr>
              <a:t>, Ph.D. Thesis</a:t>
            </a:r>
            <a:endParaRPr lang="en-US" sz="1400" dirty="0"/>
          </a:p>
        </p:txBody>
      </p:sp>
    </p:spTree>
    <p:extLst>
      <p:ext uri="{BB962C8B-B14F-4D97-AF65-F5344CB8AC3E}">
        <p14:creationId xmlns:p14="http://schemas.microsoft.com/office/powerpoint/2010/main" val="3084439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E888E-2F22-4C87-981C-8D6C6B7DF312}"/>
              </a:ext>
            </a:extLst>
          </p:cNvPr>
          <p:cNvSpPr/>
          <p:nvPr/>
        </p:nvSpPr>
        <p:spPr bwMode="auto">
          <a:xfrm>
            <a:off x="5562600" y="4667935"/>
            <a:ext cx="2895600" cy="1351865"/>
          </a:xfrm>
          <a:prstGeom prst="rect">
            <a:avLst/>
          </a:prstGeom>
          <a:solidFill>
            <a:srgbClr val="92D050">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0" name="Picture 9">
            <a:extLst>
              <a:ext uri="{FF2B5EF4-FFF2-40B4-BE49-F238E27FC236}">
                <a16:creationId xmlns:a16="http://schemas.microsoft.com/office/drawing/2014/main" id="{D6439639-EEC4-4635-9423-8BF2CE48551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38800" y="1581776"/>
            <a:ext cx="2743200" cy="4804034"/>
          </a:xfrm>
          <a:prstGeom prst="rect">
            <a:avLst/>
          </a:prstGeom>
        </p:spPr>
      </p:pic>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4"/>
          <a:stretch>
            <a:fillRect/>
          </a:stretch>
        </p:blipFill>
        <p:spPr>
          <a:xfrm>
            <a:off x="472908" y="1581775"/>
            <a:ext cx="1696881" cy="1618611"/>
          </a:xfrm>
          <a:prstGeom prst="rect">
            <a:avLst/>
          </a:prstGeom>
        </p:spPr>
      </p:pic>
      <p:cxnSp>
        <p:nvCxnSpPr>
          <p:cNvPr id="29" name="Straight Arrow Connector 28">
            <a:extLst>
              <a:ext uri="{FF2B5EF4-FFF2-40B4-BE49-F238E27FC236}">
                <a16:creationId xmlns:a16="http://schemas.microsoft.com/office/drawing/2014/main" id="{91BA0926-F7EF-4A9B-A496-368E7DA3624B}"/>
              </a:ext>
            </a:extLst>
          </p:cNvPr>
          <p:cNvCxnSpPr>
            <a:cxnSpLocks/>
          </p:cNvCxnSpPr>
          <p:nvPr/>
        </p:nvCxnSpPr>
        <p:spPr bwMode="auto">
          <a:xfrm>
            <a:off x="808571" y="3932419"/>
            <a:ext cx="4055073"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0" name="Straight Arrow Connector 29">
            <a:extLst>
              <a:ext uri="{FF2B5EF4-FFF2-40B4-BE49-F238E27FC236}">
                <a16:creationId xmlns:a16="http://schemas.microsoft.com/office/drawing/2014/main" id="{9710F7DC-3E30-46FD-83BC-9EA317D40466}"/>
              </a:ext>
            </a:extLst>
          </p:cNvPr>
          <p:cNvCxnSpPr>
            <a:cxnSpLocks/>
          </p:cNvCxnSpPr>
          <p:nvPr/>
        </p:nvCxnSpPr>
        <p:spPr bwMode="auto">
          <a:xfrm flipV="1">
            <a:off x="2754298" y="2009629"/>
            <a:ext cx="0" cy="3845581"/>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2" name="TextBox 31">
            <a:extLst>
              <a:ext uri="{FF2B5EF4-FFF2-40B4-BE49-F238E27FC236}">
                <a16:creationId xmlns:a16="http://schemas.microsoft.com/office/drawing/2014/main" id="{0F6088D5-694A-4AFD-A9B9-8610FF04BEB4}"/>
              </a:ext>
            </a:extLst>
          </p:cNvPr>
          <p:cNvSpPr txBox="1"/>
          <p:nvPr/>
        </p:nvSpPr>
        <p:spPr>
          <a:xfrm>
            <a:off x="2812562" y="1828800"/>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33" name="TextBox 32">
            <a:extLst>
              <a:ext uri="{FF2B5EF4-FFF2-40B4-BE49-F238E27FC236}">
                <a16:creationId xmlns:a16="http://schemas.microsoft.com/office/drawing/2014/main" id="{7ADB264E-7F2B-40AB-96F9-BCC3A679791D}"/>
              </a:ext>
            </a:extLst>
          </p:cNvPr>
          <p:cNvSpPr txBox="1"/>
          <p:nvPr/>
        </p:nvSpPr>
        <p:spPr>
          <a:xfrm>
            <a:off x="4572000" y="3973227"/>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13" name="Freeform: Shape 12">
            <a:extLst>
              <a:ext uri="{FF2B5EF4-FFF2-40B4-BE49-F238E27FC236}">
                <a16:creationId xmlns:a16="http://schemas.microsoft.com/office/drawing/2014/main" id="{738D50AA-AA4A-4008-922C-6178F532C992}"/>
              </a:ext>
            </a:extLst>
          </p:cNvPr>
          <p:cNvSpPr/>
          <p:nvPr/>
        </p:nvSpPr>
        <p:spPr bwMode="auto">
          <a:xfrm>
            <a:off x="2774032" y="3733798"/>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Freeform: Shape 36">
            <a:extLst>
              <a:ext uri="{FF2B5EF4-FFF2-40B4-BE49-F238E27FC236}">
                <a16:creationId xmlns:a16="http://schemas.microsoft.com/office/drawing/2014/main" id="{9B713D38-89F3-4280-AE6D-38441A9DE1C8}"/>
              </a:ext>
            </a:extLst>
          </p:cNvPr>
          <p:cNvSpPr/>
          <p:nvPr/>
        </p:nvSpPr>
        <p:spPr bwMode="auto">
          <a:xfrm>
            <a:off x="2769097" y="252775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Freeform: Shape 38">
            <a:extLst>
              <a:ext uri="{FF2B5EF4-FFF2-40B4-BE49-F238E27FC236}">
                <a16:creationId xmlns:a16="http://schemas.microsoft.com/office/drawing/2014/main" id="{DB307661-40F3-4755-91A5-F42D262ED963}"/>
              </a:ext>
            </a:extLst>
          </p:cNvPr>
          <p:cNvSpPr/>
          <p:nvPr/>
        </p:nvSpPr>
        <p:spPr bwMode="auto">
          <a:xfrm rot="10800000">
            <a:off x="877254" y="3938995"/>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Freeform: Shape 37">
            <a:extLst>
              <a:ext uri="{FF2B5EF4-FFF2-40B4-BE49-F238E27FC236}">
                <a16:creationId xmlns:a16="http://schemas.microsoft.com/office/drawing/2014/main" id="{AAC7741A-72F3-4CD5-9207-D245D76D2A0E}"/>
              </a:ext>
            </a:extLst>
          </p:cNvPr>
          <p:cNvSpPr/>
          <p:nvPr/>
        </p:nvSpPr>
        <p:spPr bwMode="auto">
          <a:xfrm rot="10800000">
            <a:off x="868212" y="393241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4410D7A5-6A42-46C0-B746-7C01AB4B0746}"/>
              </a:ext>
            </a:extLst>
          </p:cNvPr>
          <p:cNvCxnSpPr/>
          <p:nvPr/>
        </p:nvCxnSpPr>
        <p:spPr bwMode="auto">
          <a:xfrm>
            <a:off x="4038600" y="2590800"/>
            <a:ext cx="0" cy="1341617"/>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43" name="TextBox 42">
            <a:extLst>
              <a:ext uri="{FF2B5EF4-FFF2-40B4-BE49-F238E27FC236}">
                <a16:creationId xmlns:a16="http://schemas.microsoft.com/office/drawing/2014/main" id="{7D87D3C0-38E2-4A85-8FCE-9EF9193926D5}"/>
              </a:ext>
            </a:extLst>
          </p:cNvPr>
          <p:cNvSpPr txBox="1"/>
          <p:nvPr/>
        </p:nvSpPr>
        <p:spPr>
          <a:xfrm>
            <a:off x="3819145" y="3970637"/>
            <a:ext cx="550151"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r>
              <a:rPr lang="en-US" sz="2000" i="1" baseline="-25000" dirty="0">
                <a:latin typeface="Times New Roman" panose="02020603050405020304" pitchFamily="18" charset="0"/>
                <a:cs typeface="Times New Roman" panose="02020603050405020304" pitchFamily="18" charset="0"/>
              </a:rPr>
              <a:t>FB</a:t>
            </a:r>
          </a:p>
        </p:txBody>
      </p:sp>
      <p:sp>
        <p:nvSpPr>
          <p:cNvPr id="17" name="Rectangle 16">
            <a:extLst>
              <a:ext uri="{FF2B5EF4-FFF2-40B4-BE49-F238E27FC236}">
                <a16:creationId xmlns:a16="http://schemas.microsoft.com/office/drawing/2014/main" id="{4552357F-E665-46BB-9E69-3CE2A28D68EA}"/>
              </a:ext>
            </a:extLst>
          </p:cNvPr>
          <p:cNvSpPr/>
          <p:nvPr/>
        </p:nvSpPr>
        <p:spPr bwMode="auto">
          <a:xfrm>
            <a:off x="4038600" y="2286006"/>
            <a:ext cx="622340" cy="1646412"/>
          </a:xfrm>
          <a:prstGeom prst="rect">
            <a:avLst/>
          </a:prstGeom>
          <a:solidFill>
            <a:srgbClr val="92D050">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9161FF4B-8788-4967-B56A-CB855F24D0F6}"/>
              </a:ext>
            </a:extLst>
          </p:cNvPr>
          <p:cNvSpPr/>
          <p:nvPr/>
        </p:nvSpPr>
        <p:spPr bwMode="auto">
          <a:xfrm>
            <a:off x="877253" y="3937745"/>
            <a:ext cx="622340" cy="1646412"/>
          </a:xfrm>
          <a:prstGeom prst="rect">
            <a:avLst/>
          </a:prstGeom>
          <a:solidFill>
            <a:srgbClr val="92D050">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2310A395-8A2D-4A1F-BD1B-6AD275B289DF}"/>
              </a:ext>
            </a:extLst>
          </p:cNvPr>
          <p:cNvSpPr txBox="1"/>
          <p:nvPr/>
        </p:nvSpPr>
        <p:spPr>
          <a:xfrm>
            <a:off x="3206578" y="1565304"/>
            <a:ext cx="2120779" cy="646331"/>
          </a:xfrm>
          <a:prstGeom prst="rect">
            <a:avLst/>
          </a:prstGeom>
          <a:noFill/>
        </p:spPr>
        <p:txBody>
          <a:bodyPr wrap="square" rtlCol="0">
            <a:spAutoFit/>
          </a:bodyPr>
          <a:lstStyle/>
          <a:p>
            <a:pPr algn="ctr"/>
            <a:r>
              <a:rPr lang="en-US" dirty="0">
                <a:solidFill>
                  <a:srgbClr val="00B050"/>
                </a:solidFill>
              </a:rPr>
              <a:t>Barrier vanishes; current saturates</a:t>
            </a:r>
          </a:p>
        </p:txBody>
      </p:sp>
      <p:sp>
        <p:nvSpPr>
          <p:cNvPr id="23" name="TextBox 22">
            <a:extLst>
              <a:ext uri="{FF2B5EF4-FFF2-40B4-BE49-F238E27FC236}">
                <a16:creationId xmlns:a16="http://schemas.microsoft.com/office/drawing/2014/main" id="{68685331-B0D9-44C8-95EC-8CE532775A4F}"/>
              </a:ext>
            </a:extLst>
          </p:cNvPr>
          <p:cNvSpPr txBox="1"/>
          <p:nvPr/>
        </p:nvSpPr>
        <p:spPr>
          <a:xfrm>
            <a:off x="854092" y="4169398"/>
            <a:ext cx="671979" cy="369332"/>
          </a:xfrm>
          <a:prstGeom prst="rect">
            <a:avLst/>
          </a:prstGeom>
          <a:noFill/>
        </p:spPr>
        <p:txBody>
          <a:bodyPr wrap="none" rtlCol="0">
            <a:spAutoFit/>
          </a:bodyPr>
          <a:lstStyle/>
          <a:p>
            <a:pPr algn="ctr"/>
            <a:r>
              <a:rPr lang="en-US" dirty="0">
                <a:solidFill>
                  <a:srgbClr val="0000FF"/>
                </a:solidFill>
              </a:rPr>
              <a:t>Dark</a:t>
            </a:r>
          </a:p>
        </p:txBody>
      </p:sp>
      <p:sp>
        <p:nvSpPr>
          <p:cNvPr id="24" name="TextBox 23">
            <a:extLst>
              <a:ext uri="{FF2B5EF4-FFF2-40B4-BE49-F238E27FC236}">
                <a16:creationId xmlns:a16="http://schemas.microsoft.com/office/drawing/2014/main" id="{05F09FE6-B0DF-4F29-BDB4-1A659419DA35}"/>
              </a:ext>
            </a:extLst>
          </p:cNvPr>
          <p:cNvSpPr txBox="1"/>
          <p:nvPr/>
        </p:nvSpPr>
        <p:spPr>
          <a:xfrm>
            <a:off x="1614264" y="5252831"/>
            <a:ext cx="684803" cy="369332"/>
          </a:xfrm>
          <a:prstGeom prst="rect">
            <a:avLst/>
          </a:prstGeom>
          <a:noFill/>
        </p:spPr>
        <p:txBody>
          <a:bodyPr wrap="none" rtlCol="0">
            <a:spAutoFit/>
          </a:bodyPr>
          <a:lstStyle/>
          <a:p>
            <a:pPr algn="ctr"/>
            <a:r>
              <a:rPr lang="en-US" dirty="0">
                <a:solidFill>
                  <a:srgbClr val="FF0000"/>
                </a:solidFill>
              </a:rPr>
              <a:t>Light</a:t>
            </a:r>
          </a:p>
        </p:txBody>
      </p:sp>
      <p:sp>
        <p:nvSpPr>
          <p:cNvPr id="27" name="Rectangle 26">
            <a:extLst>
              <a:ext uri="{FF2B5EF4-FFF2-40B4-BE49-F238E27FC236}">
                <a16:creationId xmlns:a16="http://schemas.microsoft.com/office/drawing/2014/main" id="{AD00412F-636B-4ECD-B59A-DA647320938A}"/>
              </a:ext>
            </a:extLst>
          </p:cNvPr>
          <p:cNvSpPr/>
          <p:nvPr/>
        </p:nvSpPr>
        <p:spPr>
          <a:xfrm>
            <a:off x="1632533" y="6078033"/>
            <a:ext cx="2361480" cy="307777"/>
          </a:xfrm>
          <a:prstGeom prst="rect">
            <a:avLst/>
          </a:prstGeom>
        </p:spPr>
        <p:txBody>
          <a:bodyPr wrap="none">
            <a:spAutoFit/>
          </a:bodyPr>
          <a:lstStyle/>
          <a:p>
            <a:r>
              <a:rPr lang="en-US" sz="1400" dirty="0">
                <a:hlinkClick r:id="rId5"/>
              </a:rPr>
              <a:t>J. </a:t>
            </a:r>
            <a:r>
              <a:rPr lang="en-US" sz="1400" dirty="0" err="1">
                <a:hlinkClick r:id="rId5"/>
              </a:rPr>
              <a:t>Brouckaert</a:t>
            </a:r>
            <a:r>
              <a:rPr lang="en-US" sz="1400" dirty="0">
                <a:hlinkClick r:id="rId5"/>
              </a:rPr>
              <a:t>, Ph.D. Thesis</a:t>
            </a:r>
            <a:endParaRPr lang="en-US" sz="1400" dirty="0"/>
          </a:p>
        </p:txBody>
      </p:sp>
    </p:spTree>
    <p:extLst>
      <p:ext uri="{BB962C8B-B14F-4D97-AF65-F5344CB8AC3E}">
        <p14:creationId xmlns:p14="http://schemas.microsoft.com/office/powerpoint/2010/main" val="2652876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3"/>
          <a:stretch>
            <a:fillRect/>
          </a:stretch>
        </p:blipFill>
        <p:spPr>
          <a:xfrm>
            <a:off x="603022" y="2171879"/>
            <a:ext cx="2986790" cy="2849023"/>
          </a:xfrm>
          <a:prstGeom prst="rect">
            <a:avLst/>
          </a:prstGeom>
        </p:spPr>
      </p:pic>
      <p:sp>
        <p:nvSpPr>
          <p:cNvPr id="14" name="TextBox 13">
            <a:extLst>
              <a:ext uri="{FF2B5EF4-FFF2-40B4-BE49-F238E27FC236}">
                <a16:creationId xmlns:a16="http://schemas.microsoft.com/office/drawing/2014/main" id="{3663DC73-F296-4FFD-BD27-E5BFC6C1DA5A}"/>
              </a:ext>
            </a:extLst>
          </p:cNvPr>
          <p:cNvSpPr txBox="1"/>
          <p:nvPr/>
        </p:nvSpPr>
        <p:spPr>
          <a:xfrm>
            <a:off x="1382223" y="5131713"/>
            <a:ext cx="1428388" cy="430887"/>
          </a:xfrm>
          <a:prstGeom prst="rect">
            <a:avLst/>
          </a:prstGeom>
          <a:noFill/>
        </p:spPr>
        <p:txBody>
          <a:bodyPr wrap="square" rtlCol="0">
            <a:spAutoFit/>
          </a:bodyPr>
          <a:lstStyle/>
          <a:p>
            <a:pPr algn="ctr"/>
            <a:r>
              <a:rPr lang="en-US" sz="1100" dirty="0"/>
              <a:t>After </a:t>
            </a:r>
            <a:r>
              <a:rPr lang="en-US" sz="1100" i="1" dirty="0"/>
              <a:t>Fundamentals of Photonics</a:t>
            </a:r>
          </a:p>
        </p:txBody>
      </p:sp>
      <p:sp>
        <p:nvSpPr>
          <p:cNvPr id="7" name="Rectangle: Rounded Corners 6">
            <a:extLst>
              <a:ext uri="{FF2B5EF4-FFF2-40B4-BE49-F238E27FC236}">
                <a16:creationId xmlns:a16="http://schemas.microsoft.com/office/drawing/2014/main" id="{0272CA9E-A511-4B34-8298-903F9C7A3201}"/>
              </a:ext>
            </a:extLst>
          </p:cNvPr>
          <p:cNvSpPr/>
          <p:nvPr/>
        </p:nvSpPr>
        <p:spPr bwMode="auto">
          <a:xfrm>
            <a:off x="3968978" y="1682978"/>
            <a:ext cx="4343400" cy="4565422"/>
          </a:xfrm>
          <a:prstGeom prst="roundRect">
            <a:avLst>
              <a:gd name="adj" fmla="val 10648"/>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ts val="600"/>
              </a:spcAft>
              <a:buClr>
                <a:srgbClr val="006600"/>
              </a:buClr>
              <a:buSzTx/>
              <a:tabLst/>
            </a:pPr>
            <a:r>
              <a:rPr lang="en-US" sz="2000" b="1" dirty="0">
                <a:solidFill>
                  <a:schemeClr val="tx1"/>
                </a:solidFill>
                <a:latin typeface="Arial" charset="0"/>
              </a:rPr>
              <a:t>MSM vs. p-i-n detectors</a:t>
            </a:r>
          </a:p>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ü"/>
              <a:tabLst/>
            </a:pPr>
            <a:r>
              <a:rPr lang="en-US" sz="2000" dirty="0">
                <a:solidFill>
                  <a:schemeClr val="tx1"/>
                </a:solidFill>
                <a:latin typeface="Arial" charset="0"/>
              </a:rPr>
              <a:t>Simpler structure</a:t>
            </a:r>
          </a:p>
          <a:p>
            <a:pPr marL="342900" indent="-342900" algn="just" eaLnBrk="0" fontAlgn="base" hangingPunct="0">
              <a:spcBef>
                <a:spcPts val="600"/>
              </a:spcBef>
              <a:spcAft>
                <a:spcPct val="0"/>
              </a:spcAft>
              <a:buClr>
                <a:srgbClr val="006600"/>
              </a:buClr>
              <a:buFont typeface="Wingdings" panose="05000000000000000000" pitchFamily="2" charset="2"/>
              <a:buChar char="ü"/>
            </a:pPr>
            <a:r>
              <a:rPr lang="en-US" sz="2000" dirty="0">
                <a:solidFill>
                  <a:schemeClr val="tx1"/>
                </a:solidFill>
                <a:latin typeface="Arial" charset="0"/>
              </a:rPr>
              <a:t>Smaller capacitance per unit area: transit-time-limited high speed</a:t>
            </a:r>
          </a:p>
          <a:p>
            <a:pPr marL="342900" indent="-342900" algn="just" eaLnBrk="0" fontAlgn="base" hangingPunct="0">
              <a:spcBef>
                <a:spcPts val="600"/>
              </a:spcBef>
              <a:spcAft>
                <a:spcPct val="0"/>
              </a:spcAft>
              <a:buClr>
                <a:srgbClr val="FF0000"/>
              </a:buClr>
              <a:buFont typeface="Arial" panose="020B0604020202020204" pitchFamily="34" charset="0"/>
              <a:buChar char="×"/>
            </a:pPr>
            <a:r>
              <a:rPr lang="en-US" sz="2000" dirty="0">
                <a:solidFill>
                  <a:schemeClr val="tx1"/>
                </a:solidFill>
                <a:latin typeface="Arial" charset="0"/>
              </a:rPr>
              <a:t>Lower responsivity: electrode shadowing (back illumination, waveguide integration, transparent contact)</a:t>
            </a:r>
          </a:p>
          <a:p>
            <a:pPr marL="342900" marR="0" indent="-342900" algn="just" defTabSz="914400" rtl="0" eaLnBrk="0" fontAlgn="base" latinLnBrk="0" hangingPunct="0">
              <a:lnSpc>
                <a:spcPct val="100000"/>
              </a:lnSpc>
              <a:spcBef>
                <a:spcPts val="600"/>
              </a:spcBef>
              <a:spcAft>
                <a:spcPct val="0"/>
              </a:spcAft>
              <a:buClr>
                <a:srgbClr val="FF0000"/>
              </a:buClr>
              <a:buSzTx/>
              <a:buFont typeface="Arial" panose="020B0604020202020204" pitchFamily="34" charset="0"/>
              <a:buChar char="×"/>
              <a:tabLst/>
            </a:pPr>
            <a:r>
              <a:rPr lang="en-US" sz="2000" dirty="0">
                <a:solidFill>
                  <a:schemeClr val="tx1"/>
                </a:solidFill>
                <a:latin typeface="Arial" charset="0"/>
              </a:rPr>
              <a:t>Dark current leakage: contact quality (Schottky barrier enhancement layer)</a:t>
            </a:r>
          </a:p>
        </p:txBody>
      </p:sp>
    </p:spTree>
    <p:extLst>
      <p:ext uri="{BB962C8B-B14F-4D97-AF65-F5344CB8AC3E}">
        <p14:creationId xmlns:p14="http://schemas.microsoft.com/office/powerpoint/2010/main" val="931594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A811D63-A23B-4821-8BA5-8BBB348EC635}"/>
              </a:ext>
            </a:extLst>
          </p:cNvPr>
          <p:cNvSpPr/>
          <p:nvPr/>
        </p:nvSpPr>
        <p:spPr bwMode="auto">
          <a:xfrm>
            <a:off x="600762" y="1905000"/>
            <a:ext cx="2971791" cy="697725"/>
          </a:xfrm>
          <a:custGeom>
            <a:avLst/>
            <a:gdLst>
              <a:gd name="connsiteX0" fmla="*/ 0 w 8591413"/>
              <a:gd name="connsiteY0" fmla="*/ 697312 h 907822"/>
              <a:gd name="connsiteX1" fmla="*/ 72363 w 8591413"/>
              <a:gd name="connsiteY1" fmla="*/ 651264 h 907822"/>
              <a:gd name="connsiteX2" fmla="*/ 98676 w 8591413"/>
              <a:gd name="connsiteY2" fmla="*/ 631528 h 907822"/>
              <a:gd name="connsiteX3" fmla="*/ 171039 w 8591413"/>
              <a:gd name="connsiteY3" fmla="*/ 605215 h 907822"/>
              <a:gd name="connsiteX4" fmla="*/ 223666 w 8591413"/>
              <a:gd name="connsiteY4" fmla="*/ 578901 h 907822"/>
              <a:gd name="connsiteX5" fmla="*/ 256558 w 8591413"/>
              <a:gd name="connsiteY5" fmla="*/ 552587 h 907822"/>
              <a:gd name="connsiteX6" fmla="*/ 348656 w 8591413"/>
              <a:gd name="connsiteY6" fmla="*/ 506538 h 907822"/>
              <a:gd name="connsiteX7" fmla="*/ 388127 w 8591413"/>
              <a:gd name="connsiteY7" fmla="*/ 480225 h 907822"/>
              <a:gd name="connsiteX8" fmla="*/ 421019 w 8591413"/>
              <a:gd name="connsiteY8" fmla="*/ 467068 h 907822"/>
              <a:gd name="connsiteX9" fmla="*/ 460489 w 8591413"/>
              <a:gd name="connsiteY9" fmla="*/ 440754 h 907822"/>
              <a:gd name="connsiteX10" fmla="*/ 493381 w 8591413"/>
              <a:gd name="connsiteY10" fmla="*/ 421019 h 907822"/>
              <a:gd name="connsiteX11" fmla="*/ 532852 w 8591413"/>
              <a:gd name="connsiteY11" fmla="*/ 394705 h 907822"/>
              <a:gd name="connsiteX12" fmla="*/ 565744 w 8591413"/>
              <a:gd name="connsiteY12" fmla="*/ 381548 h 907822"/>
              <a:gd name="connsiteX13" fmla="*/ 631528 w 8591413"/>
              <a:gd name="connsiteY13" fmla="*/ 335500 h 907822"/>
              <a:gd name="connsiteX14" fmla="*/ 651263 w 8591413"/>
              <a:gd name="connsiteY14" fmla="*/ 309186 h 907822"/>
              <a:gd name="connsiteX15" fmla="*/ 677577 w 8591413"/>
              <a:gd name="connsiteY15" fmla="*/ 296029 h 907822"/>
              <a:gd name="connsiteX16" fmla="*/ 697312 w 8591413"/>
              <a:gd name="connsiteY16" fmla="*/ 276294 h 907822"/>
              <a:gd name="connsiteX17" fmla="*/ 717047 w 8591413"/>
              <a:gd name="connsiteY17" fmla="*/ 263137 h 907822"/>
              <a:gd name="connsiteX18" fmla="*/ 743361 w 8591413"/>
              <a:gd name="connsiteY18" fmla="*/ 243402 h 907822"/>
              <a:gd name="connsiteX19" fmla="*/ 763096 w 8591413"/>
              <a:gd name="connsiteY19" fmla="*/ 230245 h 907822"/>
              <a:gd name="connsiteX20" fmla="*/ 782832 w 8591413"/>
              <a:gd name="connsiteY20" fmla="*/ 210510 h 907822"/>
              <a:gd name="connsiteX21" fmla="*/ 822302 w 8591413"/>
              <a:gd name="connsiteY21" fmla="*/ 184196 h 907822"/>
              <a:gd name="connsiteX22" fmla="*/ 842037 w 8591413"/>
              <a:gd name="connsiteY22" fmla="*/ 171039 h 907822"/>
              <a:gd name="connsiteX23" fmla="*/ 888086 w 8591413"/>
              <a:gd name="connsiteY23" fmla="*/ 151304 h 907822"/>
              <a:gd name="connsiteX24" fmla="*/ 1131488 w 8591413"/>
              <a:gd name="connsiteY24" fmla="*/ 157882 h 907822"/>
              <a:gd name="connsiteX25" fmla="*/ 1164380 w 8591413"/>
              <a:gd name="connsiteY25" fmla="*/ 171039 h 907822"/>
              <a:gd name="connsiteX26" fmla="*/ 1210429 w 8591413"/>
              <a:gd name="connsiteY26" fmla="*/ 190774 h 907822"/>
              <a:gd name="connsiteX27" fmla="*/ 1230164 w 8591413"/>
              <a:gd name="connsiteY27" fmla="*/ 197353 h 907822"/>
              <a:gd name="connsiteX28" fmla="*/ 1249899 w 8591413"/>
              <a:gd name="connsiteY28" fmla="*/ 210510 h 907822"/>
              <a:gd name="connsiteX29" fmla="*/ 1276213 w 8591413"/>
              <a:gd name="connsiteY29" fmla="*/ 223666 h 907822"/>
              <a:gd name="connsiteX30" fmla="*/ 1295948 w 8591413"/>
              <a:gd name="connsiteY30" fmla="*/ 236823 h 907822"/>
              <a:gd name="connsiteX31" fmla="*/ 1322262 w 8591413"/>
              <a:gd name="connsiteY31" fmla="*/ 243402 h 907822"/>
              <a:gd name="connsiteX32" fmla="*/ 1341997 w 8591413"/>
              <a:gd name="connsiteY32" fmla="*/ 269715 h 907822"/>
              <a:gd name="connsiteX33" fmla="*/ 1401203 w 8591413"/>
              <a:gd name="connsiteY33" fmla="*/ 289451 h 907822"/>
              <a:gd name="connsiteX34" fmla="*/ 1427516 w 8591413"/>
              <a:gd name="connsiteY34" fmla="*/ 302607 h 907822"/>
              <a:gd name="connsiteX35" fmla="*/ 1466987 w 8591413"/>
              <a:gd name="connsiteY35" fmla="*/ 335500 h 907822"/>
              <a:gd name="connsiteX36" fmla="*/ 1486722 w 8591413"/>
              <a:gd name="connsiteY36" fmla="*/ 342078 h 907822"/>
              <a:gd name="connsiteX37" fmla="*/ 1552506 w 8591413"/>
              <a:gd name="connsiteY37" fmla="*/ 401284 h 907822"/>
              <a:gd name="connsiteX38" fmla="*/ 1572242 w 8591413"/>
              <a:gd name="connsiteY38" fmla="*/ 421019 h 907822"/>
              <a:gd name="connsiteX39" fmla="*/ 1605134 w 8591413"/>
              <a:gd name="connsiteY39" fmla="*/ 440754 h 907822"/>
              <a:gd name="connsiteX40" fmla="*/ 1657761 w 8591413"/>
              <a:gd name="connsiteY40" fmla="*/ 486803 h 907822"/>
              <a:gd name="connsiteX41" fmla="*/ 1697232 w 8591413"/>
              <a:gd name="connsiteY41" fmla="*/ 513117 h 907822"/>
              <a:gd name="connsiteX42" fmla="*/ 1749859 w 8591413"/>
              <a:gd name="connsiteY42" fmla="*/ 552587 h 907822"/>
              <a:gd name="connsiteX43" fmla="*/ 1769594 w 8591413"/>
              <a:gd name="connsiteY43" fmla="*/ 572323 h 907822"/>
              <a:gd name="connsiteX44" fmla="*/ 1795908 w 8591413"/>
              <a:gd name="connsiteY44" fmla="*/ 585479 h 907822"/>
              <a:gd name="connsiteX45" fmla="*/ 1841957 w 8591413"/>
              <a:gd name="connsiteY45" fmla="*/ 611793 h 907822"/>
              <a:gd name="connsiteX46" fmla="*/ 1999839 w 8591413"/>
              <a:gd name="connsiteY46" fmla="*/ 605215 h 907822"/>
              <a:gd name="connsiteX47" fmla="*/ 2032731 w 8591413"/>
              <a:gd name="connsiteY47" fmla="*/ 578901 h 907822"/>
              <a:gd name="connsiteX48" fmla="*/ 2065623 w 8591413"/>
              <a:gd name="connsiteY48" fmla="*/ 565744 h 907822"/>
              <a:gd name="connsiteX49" fmla="*/ 2131407 w 8591413"/>
              <a:gd name="connsiteY49" fmla="*/ 499960 h 907822"/>
              <a:gd name="connsiteX50" fmla="*/ 2197191 w 8591413"/>
              <a:gd name="connsiteY50" fmla="*/ 421019 h 907822"/>
              <a:gd name="connsiteX51" fmla="*/ 2216927 w 8591413"/>
              <a:gd name="connsiteY51" fmla="*/ 401284 h 907822"/>
              <a:gd name="connsiteX52" fmla="*/ 2243240 w 8591413"/>
              <a:gd name="connsiteY52" fmla="*/ 355235 h 907822"/>
              <a:gd name="connsiteX53" fmla="*/ 2262975 w 8591413"/>
              <a:gd name="connsiteY53" fmla="*/ 322343 h 907822"/>
              <a:gd name="connsiteX54" fmla="*/ 2282711 w 8591413"/>
              <a:gd name="connsiteY54" fmla="*/ 302607 h 907822"/>
              <a:gd name="connsiteX55" fmla="*/ 2295868 w 8591413"/>
              <a:gd name="connsiteY55" fmla="*/ 282872 h 907822"/>
              <a:gd name="connsiteX56" fmla="*/ 2322181 w 8591413"/>
              <a:gd name="connsiteY56" fmla="*/ 243402 h 907822"/>
              <a:gd name="connsiteX57" fmla="*/ 2335338 w 8591413"/>
              <a:gd name="connsiteY57" fmla="*/ 217088 h 907822"/>
              <a:gd name="connsiteX58" fmla="*/ 2341916 w 8591413"/>
              <a:gd name="connsiteY58" fmla="*/ 197353 h 907822"/>
              <a:gd name="connsiteX59" fmla="*/ 2361652 w 8591413"/>
              <a:gd name="connsiteY59" fmla="*/ 177618 h 907822"/>
              <a:gd name="connsiteX60" fmla="*/ 2368230 w 8591413"/>
              <a:gd name="connsiteY60" fmla="*/ 151304 h 907822"/>
              <a:gd name="connsiteX61" fmla="*/ 2407701 w 8591413"/>
              <a:gd name="connsiteY61" fmla="*/ 118412 h 907822"/>
              <a:gd name="connsiteX62" fmla="*/ 2414279 w 8591413"/>
              <a:gd name="connsiteY62" fmla="*/ 98677 h 907822"/>
              <a:gd name="connsiteX63" fmla="*/ 2453750 w 8591413"/>
              <a:gd name="connsiteY63" fmla="*/ 65784 h 907822"/>
              <a:gd name="connsiteX64" fmla="*/ 2473485 w 8591413"/>
              <a:gd name="connsiteY64" fmla="*/ 59206 h 907822"/>
              <a:gd name="connsiteX65" fmla="*/ 2493220 w 8591413"/>
              <a:gd name="connsiteY65" fmla="*/ 39471 h 907822"/>
              <a:gd name="connsiteX66" fmla="*/ 2585318 w 8591413"/>
              <a:gd name="connsiteY66" fmla="*/ 46049 h 907822"/>
              <a:gd name="connsiteX67" fmla="*/ 2631367 w 8591413"/>
              <a:gd name="connsiteY67" fmla="*/ 98677 h 907822"/>
              <a:gd name="connsiteX68" fmla="*/ 2644524 w 8591413"/>
              <a:gd name="connsiteY68" fmla="*/ 124990 h 907822"/>
              <a:gd name="connsiteX69" fmla="*/ 2651102 w 8591413"/>
              <a:gd name="connsiteY69" fmla="*/ 144725 h 907822"/>
              <a:gd name="connsiteX70" fmla="*/ 2664259 w 8591413"/>
              <a:gd name="connsiteY70" fmla="*/ 164461 h 907822"/>
              <a:gd name="connsiteX71" fmla="*/ 2703729 w 8591413"/>
              <a:gd name="connsiteY71" fmla="*/ 230245 h 907822"/>
              <a:gd name="connsiteX72" fmla="*/ 2716886 w 8591413"/>
              <a:gd name="connsiteY72" fmla="*/ 249980 h 907822"/>
              <a:gd name="connsiteX73" fmla="*/ 2730043 w 8591413"/>
              <a:gd name="connsiteY73" fmla="*/ 276294 h 907822"/>
              <a:gd name="connsiteX74" fmla="*/ 2749778 w 8591413"/>
              <a:gd name="connsiteY74" fmla="*/ 289451 h 907822"/>
              <a:gd name="connsiteX75" fmla="*/ 2769514 w 8591413"/>
              <a:gd name="connsiteY75" fmla="*/ 342078 h 907822"/>
              <a:gd name="connsiteX76" fmla="*/ 2782670 w 8591413"/>
              <a:gd name="connsiteY76" fmla="*/ 381548 h 907822"/>
              <a:gd name="connsiteX77" fmla="*/ 2795827 w 8591413"/>
              <a:gd name="connsiteY77" fmla="*/ 407862 h 907822"/>
              <a:gd name="connsiteX78" fmla="*/ 2802406 w 8591413"/>
              <a:gd name="connsiteY78" fmla="*/ 427597 h 907822"/>
              <a:gd name="connsiteX79" fmla="*/ 2815563 w 8591413"/>
              <a:gd name="connsiteY79" fmla="*/ 447333 h 907822"/>
              <a:gd name="connsiteX80" fmla="*/ 2828719 w 8591413"/>
              <a:gd name="connsiteY80" fmla="*/ 473646 h 907822"/>
              <a:gd name="connsiteX81" fmla="*/ 2861611 w 8591413"/>
              <a:gd name="connsiteY81" fmla="*/ 519695 h 907822"/>
              <a:gd name="connsiteX82" fmla="*/ 2907660 w 8591413"/>
              <a:gd name="connsiteY82" fmla="*/ 578901 h 907822"/>
              <a:gd name="connsiteX83" fmla="*/ 2927396 w 8591413"/>
              <a:gd name="connsiteY83" fmla="*/ 598636 h 907822"/>
              <a:gd name="connsiteX84" fmla="*/ 2966866 w 8591413"/>
              <a:gd name="connsiteY84" fmla="*/ 618371 h 907822"/>
              <a:gd name="connsiteX85" fmla="*/ 3019493 w 8591413"/>
              <a:gd name="connsiteY85" fmla="*/ 644685 h 907822"/>
              <a:gd name="connsiteX86" fmla="*/ 3151062 w 8591413"/>
              <a:gd name="connsiteY86" fmla="*/ 638107 h 907822"/>
              <a:gd name="connsiteX87" fmla="*/ 3190532 w 8591413"/>
              <a:gd name="connsiteY87" fmla="*/ 618371 h 907822"/>
              <a:gd name="connsiteX88" fmla="*/ 3216846 w 8591413"/>
              <a:gd name="connsiteY88" fmla="*/ 611793 h 907822"/>
              <a:gd name="connsiteX89" fmla="*/ 3236581 w 8591413"/>
              <a:gd name="connsiteY89" fmla="*/ 605215 h 907822"/>
              <a:gd name="connsiteX90" fmla="*/ 3256316 w 8591413"/>
              <a:gd name="connsiteY90" fmla="*/ 585479 h 907822"/>
              <a:gd name="connsiteX91" fmla="*/ 3276052 w 8591413"/>
              <a:gd name="connsiteY91" fmla="*/ 572323 h 907822"/>
              <a:gd name="connsiteX92" fmla="*/ 3322101 w 8591413"/>
              <a:gd name="connsiteY92" fmla="*/ 526274 h 907822"/>
              <a:gd name="connsiteX93" fmla="*/ 3387885 w 8591413"/>
              <a:gd name="connsiteY93" fmla="*/ 460489 h 907822"/>
              <a:gd name="connsiteX94" fmla="*/ 3407620 w 8591413"/>
              <a:gd name="connsiteY94" fmla="*/ 440754 h 907822"/>
              <a:gd name="connsiteX95" fmla="*/ 3453669 w 8591413"/>
              <a:gd name="connsiteY95" fmla="*/ 414441 h 907822"/>
              <a:gd name="connsiteX96" fmla="*/ 3552345 w 8591413"/>
              <a:gd name="connsiteY96" fmla="*/ 421019 h 907822"/>
              <a:gd name="connsiteX97" fmla="*/ 3591816 w 8591413"/>
              <a:gd name="connsiteY97" fmla="*/ 427597 h 907822"/>
              <a:gd name="connsiteX98" fmla="*/ 3611551 w 8591413"/>
              <a:gd name="connsiteY98" fmla="*/ 447333 h 907822"/>
              <a:gd name="connsiteX99" fmla="*/ 3664178 w 8591413"/>
              <a:gd name="connsiteY99" fmla="*/ 473646 h 907822"/>
              <a:gd name="connsiteX100" fmla="*/ 3729963 w 8591413"/>
              <a:gd name="connsiteY100" fmla="*/ 552587 h 907822"/>
              <a:gd name="connsiteX101" fmla="*/ 3769433 w 8591413"/>
              <a:gd name="connsiteY101" fmla="*/ 592058 h 907822"/>
              <a:gd name="connsiteX102" fmla="*/ 3808904 w 8591413"/>
              <a:gd name="connsiteY102" fmla="*/ 657842 h 907822"/>
              <a:gd name="connsiteX103" fmla="*/ 3815482 w 8591413"/>
              <a:gd name="connsiteY103" fmla="*/ 690734 h 907822"/>
              <a:gd name="connsiteX104" fmla="*/ 3848374 w 8591413"/>
              <a:gd name="connsiteY104" fmla="*/ 736783 h 907822"/>
              <a:gd name="connsiteX105" fmla="*/ 3868109 w 8591413"/>
              <a:gd name="connsiteY105" fmla="*/ 782832 h 907822"/>
              <a:gd name="connsiteX106" fmla="*/ 3874688 w 8591413"/>
              <a:gd name="connsiteY106" fmla="*/ 809146 h 907822"/>
              <a:gd name="connsiteX107" fmla="*/ 3887845 w 8591413"/>
              <a:gd name="connsiteY107" fmla="*/ 828881 h 907822"/>
              <a:gd name="connsiteX108" fmla="*/ 3907580 w 8591413"/>
              <a:gd name="connsiteY108" fmla="*/ 861773 h 907822"/>
              <a:gd name="connsiteX109" fmla="*/ 3953629 w 8591413"/>
              <a:gd name="connsiteY109" fmla="*/ 907822 h 907822"/>
              <a:gd name="connsiteX110" fmla="*/ 4085197 w 8591413"/>
              <a:gd name="connsiteY110" fmla="*/ 901243 h 907822"/>
              <a:gd name="connsiteX111" fmla="*/ 4124668 w 8591413"/>
              <a:gd name="connsiteY111" fmla="*/ 888087 h 907822"/>
              <a:gd name="connsiteX112" fmla="*/ 4164138 w 8591413"/>
              <a:gd name="connsiteY112" fmla="*/ 855194 h 907822"/>
              <a:gd name="connsiteX113" fmla="*/ 4183873 w 8591413"/>
              <a:gd name="connsiteY113" fmla="*/ 835459 h 907822"/>
              <a:gd name="connsiteX114" fmla="*/ 4216765 w 8591413"/>
              <a:gd name="connsiteY114" fmla="*/ 815724 h 907822"/>
              <a:gd name="connsiteX115" fmla="*/ 4256236 w 8591413"/>
              <a:gd name="connsiteY115" fmla="*/ 782832 h 907822"/>
              <a:gd name="connsiteX116" fmla="*/ 4315442 w 8591413"/>
              <a:gd name="connsiteY116" fmla="*/ 723626 h 907822"/>
              <a:gd name="connsiteX117" fmla="*/ 4335177 w 8591413"/>
              <a:gd name="connsiteY117" fmla="*/ 703891 h 907822"/>
              <a:gd name="connsiteX118" fmla="*/ 4354912 w 8591413"/>
              <a:gd name="connsiteY118" fmla="*/ 684156 h 907822"/>
              <a:gd name="connsiteX119" fmla="*/ 4387804 w 8591413"/>
              <a:gd name="connsiteY119" fmla="*/ 651264 h 907822"/>
              <a:gd name="connsiteX120" fmla="*/ 4414118 w 8591413"/>
              <a:gd name="connsiteY120" fmla="*/ 598636 h 907822"/>
              <a:gd name="connsiteX121" fmla="*/ 4460167 w 8591413"/>
              <a:gd name="connsiteY121" fmla="*/ 546009 h 907822"/>
              <a:gd name="connsiteX122" fmla="*/ 4473324 w 8591413"/>
              <a:gd name="connsiteY122" fmla="*/ 519695 h 907822"/>
              <a:gd name="connsiteX123" fmla="*/ 4479902 w 8591413"/>
              <a:gd name="connsiteY123" fmla="*/ 499960 h 907822"/>
              <a:gd name="connsiteX124" fmla="*/ 4493059 w 8591413"/>
              <a:gd name="connsiteY124" fmla="*/ 480225 h 907822"/>
              <a:gd name="connsiteX125" fmla="*/ 4506216 w 8591413"/>
              <a:gd name="connsiteY125" fmla="*/ 453911 h 907822"/>
              <a:gd name="connsiteX126" fmla="*/ 4539108 w 8591413"/>
              <a:gd name="connsiteY126" fmla="*/ 401284 h 907822"/>
              <a:gd name="connsiteX127" fmla="*/ 4545686 w 8591413"/>
              <a:gd name="connsiteY127" fmla="*/ 381548 h 907822"/>
              <a:gd name="connsiteX128" fmla="*/ 4558843 w 8591413"/>
              <a:gd name="connsiteY128" fmla="*/ 335500 h 907822"/>
              <a:gd name="connsiteX129" fmla="*/ 4572000 w 8591413"/>
              <a:gd name="connsiteY129" fmla="*/ 309186 h 907822"/>
              <a:gd name="connsiteX130" fmla="*/ 4578578 w 8591413"/>
              <a:gd name="connsiteY130" fmla="*/ 210510 h 907822"/>
              <a:gd name="connsiteX131" fmla="*/ 4591735 w 8591413"/>
              <a:gd name="connsiteY131" fmla="*/ 190774 h 907822"/>
              <a:gd name="connsiteX132" fmla="*/ 4604892 w 8591413"/>
              <a:gd name="connsiteY132" fmla="*/ 144725 h 907822"/>
              <a:gd name="connsiteX133" fmla="*/ 4624627 w 8591413"/>
              <a:gd name="connsiteY133" fmla="*/ 124990 h 907822"/>
              <a:gd name="connsiteX134" fmla="*/ 4657519 w 8591413"/>
              <a:gd name="connsiteY134" fmla="*/ 85520 h 907822"/>
              <a:gd name="connsiteX135" fmla="*/ 4690411 w 8591413"/>
              <a:gd name="connsiteY135" fmla="*/ 65784 h 907822"/>
              <a:gd name="connsiteX136" fmla="*/ 4710147 w 8591413"/>
              <a:gd name="connsiteY136" fmla="*/ 46049 h 907822"/>
              <a:gd name="connsiteX137" fmla="*/ 4749617 w 8591413"/>
              <a:gd name="connsiteY137" fmla="*/ 32892 h 907822"/>
              <a:gd name="connsiteX138" fmla="*/ 4769352 w 8591413"/>
              <a:gd name="connsiteY138" fmla="*/ 19735 h 907822"/>
              <a:gd name="connsiteX139" fmla="*/ 4795666 w 8591413"/>
              <a:gd name="connsiteY139" fmla="*/ 13157 h 907822"/>
              <a:gd name="connsiteX140" fmla="*/ 4841715 w 8591413"/>
              <a:gd name="connsiteY140" fmla="*/ 0 h 907822"/>
              <a:gd name="connsiteX141" fmla="*/ 4999597 w 8591413"/>
              <a:gd name="connsiteY141" fmla="*/ 6579 h 907822"/>
              <a:gd name="connsiteX142" fmla="*/ 5045646 w 8591413"/>
              <a:gd name="connsiteY142" fmla="*/ 26314 h 907822"/>
              <a:gd name="connsiteX143" fmla="*/ 5091695 w 8591413"/>
              <a:gd name="connsiteY143" fmla="*/ 46049 h 907822"/>
              <a:gd name="connsiteX144" fmla="*/ 5118009 w 8591413"/>
              <a:gd name="connsiteY144" fmla="*/ 85520 h 907822"/>
              <a:gd name="connsiteX145" fmla="*/ 5144322 w 8591413"/>
              <a:gd name="connsiteY145" fmla="*/ 124990 h 907822"/>
              <a:gd name="connsiteX146" fmla="*/ 5164058 w 8591413"/>
              <a:gd name="connsiteY146" fmla="*/ 157882 h 907822"/>
              <a:gd name="connsiteX147" fmla="*/ 5183793 w 8591413"/>
              <a:gd name="connsiteY147" fmla="*/ 177618 h 907822"/>
              <a:gd name="connsiteX148" fmla="*/ 5203528 w 8591413"/>
              <a:gd name="connsiteY148" fmla="*/ 223666 h 907822"/>
              <a:gd name="connsiteX149" fmla="*/ 5216685 w 8591413"/>
              <a:gd name="connsiteY149" fmla="*/ 243402 h 907822"/>
              <a:gd name="connsiteX150" fmla="*/ 5242999 w 8591413"/>
              <a:gd name="connsiteY150" fmla="*/ 315764 h 907822"/>
              <a:gd name="connsiteX151" fmla="*/ 5262734 w 8591413"/>
              <a:gd name="connsiteY151" fmla="*/ 335500 h 907822"/>
              <a:gd name="connsiteX152" fmla="*/ 5289047 w 8591413"/>
              <a:gd name="connsiteY152" fmla="*/ 374970 h 907822"/>
              <a:gd name="connsiteX153" fmla="*/ 5295626 w 8591413"/>
              <a:gd name="connsiteY153" fmla="*/ 394705 h 907822"/>
              <a:gd name="connsiteX154" fmla="*/ 5335096 w 8591413"/>
              <a:gd name="connsiteY154" fmla="*/ 427597 h 907822"/>
              <a:gd name="connsiteX155" fmla="*/ 5420616 w 8591413"/>
              <a:gd name="connsiteY155" fmla="*/ 407862 h 907822"/>
              <a:gd name="connsiteX156" fmla="*/ 5453508 w 8591413"/>
              <a:gd name="connsiteY156" fmla="*/ 374970 h 907822"/>
              <a:gd name="connsiteX157" fmla="*/ 5492978 w 8591413"/>
              <a:gd name="connsiteY157" fmla="*/ 355235 h 907822"/>
              <a:gd name="connsiteX158" fmla="*/ 5539027 w 8591413"/>
              <a:gd name="connsiteY158" fmla="*/ 309186 h 907822"/>
              <a:gd name="connsiteX159" fmla="*/ 5578498 w 8591413"/>
              <a:gd name="connsiteY159" fmla="*/ 276294 h 907822"/>
              <a:gd name="connsiteX160" fmla="*/ 5591655 w 8591413"/>
              <a:gd name="connsiteY160" fmla="*/ 256559 h 907822"/>
              <a:gd name="connsiteX161" fmla="*/ 5631125 w 8591413"/>
              <a:gd name="connsiteY161" fmla="*/ 217088 h 907822"/>
              <a:gd name="connsiteX162" fmla="*/ 5650860 w 8591413"/>
              <a:gd name="connsiteY162" fmla="*/ 197353 h 907822"/>
              <a:gd name="connsiteX163" fmla="*/ 5657439 w 8591413"/>
              <a:gd name="connsiteY163" fmla="*/ 177618 h 907822"/>
              <a:gd name="connsiteX164" fmla="*/ 5677174 w 8591413"/>
              <a:gd name="connsiteY164" fmla="*/ 164461 h 907822"/>
              <a:gd name="connsiteX165" fmla="*/ 5696909 w 8591413"/>
              <a:gd name="connsiteY165" fmla="*/ 144725 h 907822"/>
              <a:gd name="connsiteX166" fmla="*/ 5762693 w 8591413"/>
              <a:gd name="connsiteY166" fmla="*/ 157882 h 907822"/>
              <a:gd name="connsiteX167" fmla="*/ 5782429 w 8591413"/>
              <a:gd name="connsiteY167" fmla="*/ 197353 h 907822"/>
              <a:gd name="connsiteX168" fmla="*/ 5808742 w 8591413"/>
              <a:gd name="connsiteY168" fmla="*/ 243402 h 907822"/>
              <a:gd name="connsiteX169" fmla="*/ 5815321 w 8591413"/>
              <a:gd name="connsiteY169" fmla="*/ 263137 h 907822"/>
              <a:gd name="connsiteX170" fmla="*/ 5828478 w 8591413"/>
              <a:gd name="connsiteY170" fmla="*/ 296029 h 907822"/>
              <a:gd name="connsiteX171" fmla="*/ 5841634 w 8591413"/>
              <a:gd name="connsiteY171" fmla="*/ 315764 h 907822"/>
              <a:gd name="connsiteX172" fmla="*/ 5861370 w 8591413"/>
              <a:gd name="connsiteY172" fmla="*/ 374970 h 907822"/>
              <a:gd name="connsiteX173" fmla="*/ 5887683 w 8591413"/>
              <a:gd name="connsiteY173" fmla="*/ 434176 h 907822"/>
              <a:gd name="connsiteX174" fmla="*/ 5907419 w 8591413"/>
              <a:gd name="connsiteY174" fmla="*/ 480225 h 907822"/>
              <a:gd name="connsiteX175" fmla="*/ 5913997 w 8591413"/>
              <a:gd name="connsiteY175" fmla="*/ 499960 h 907822"/>
              <a:gd name="connsiteX176" fmla="*/ 5940311 w 8591413"/>
              <a:gd name="connsiteY176" fmla="*/ 546009 h 907822"/>
              <a:gd name="connsiteX177" fmla="*/ 6025830 w 8591413"/>
              <a:gd name="connsiteY177" fmla="*/ 539430 h 907822"/>
              <a:gd name="connsiteX178" fmla="*/ 6045565 w 8591413"/>
              <a:gd name="connsiteY178" fmla="*/ 532852 h 907822"/>
              <a:gd name="connsiteX179" fmla="*/ 6098193 w 8591413"/>
              <a:gd name="connsiteY179" fmla="*/ 480225 h 907822"/>
              <a:gd name="connsiteX180" fmla="*/ 6137663 w 8591413"/>
              <a:gd name="connsiteY180" fmla="*/ 434176 h 907822"/>
              <a:gd name="connsiteX181" fmla="*/ 6144242 w 8591413"/>
              <a:gd name="connsiteY181" fmla="*/ 407862 h 907822"/>
              <a:gd name="connsiteX182" fmla="*/ 6157399 w 8591413"/>
              <a:gd name="connsiteY182" fmla="*/ 388127 h 907822"/>
              <a:gd name="connsiteX183" fmla="*/ 6183712 w 8591413"/>
              <a:gd name="connsiteY183" fmla="*/ 342078 h 907822"/>
              <a:gd name="connsiteX184" fmla="*/ 6190291 w 8591413"/>
              <a:gd name="connsiteY184" fmla="*/ 315764 h 907822"/>
              <a:gd name="connsiteX185" fmla="*/ 6236340 w 8591413"/>
              <a:gd name="connsiteY185" fmla="*/ 256559 h 907822"/>
              <a:gd name="connsiteX186" fmla="*/ 6249496 w 8591413"/>
              <a:gd name="connsiteY186" fmla="*/ 217088 h 907822"/>
              <a:gd name="connsiteX187" fmla="*/ 6282388 w 8591413"/>
              <a:gd name="connsiteY187" fmla="*/ 177618 h 907822"/>
              <a:gd name="connsiteX188" fmla="*/ 6295545 w 8591413"/>
              <a:gd name="connsiteY188" fmla="*/ 151304 h 907822"/>
              <a:gd name="connsiteX189" fmla="*/ 6335016 w 8591413"/>
              <a:gd name="connsiteY189" fmla="*/ 111833 h 907822"/>
              <a:gd name="connsiteX190" fmla="*/ 6631045 w 8591413"/>
              <a:gd name="connsiteY190" fmla="*/ 118412 h 907822"/>
              <a:gd name="connsiteX191" fmla="*/ 6657358 w 8591413"/>
              <a:gd name="connsiteY191" fmla="*/ 131569 h 907822"/>
              <a:gd name="connsiteX192" fmla="*/ 6716564 w 8591413"/>
              <a:gd name="connsiteY192" fmla="*/ 164461 h 907822"/>
              <a:gd name="connsiteX193" fmla="*/ 6736299 w 8591413"/>
              <a:gd name="connsiteY193" fmla="*/ 184196 h 907822"/>
              <a:gd name="connsiteX194" fmla="*/ 6802083 w 8591413"/>
              <a:gd name="connsiteY194" fmla="*/ 223666 h 907822"/>
              <a:gd name="connsiteX195" fmla="*/ 6854711 w 8591413"/>
              <a:gd name="connsiteY195" fmla="*/ 269715 h 907822"/>
              <a:gd name="connsiteX196" fmla="*/ 6874446 w 8591413"/>
              <a:gd name="connsiteY196" fmla="*/ 276294 h 907822"/>
              <a:gd name="connsiteX197" fmla="*/ 6894181 w 8591413"/>
              <a:gd name="connsiteY197" fmla="*/ 289451 h 907822"/>
              <a:gd name="connsiteX198" fmla="*/ 6913916 w 8591413"/>
              <a:gd name="connsiteY198" fmla="*/ 296029 h 907822"/>
              <a:gd name="connsiteX199" fmla="*/ 6959965 w 8591413"/>
              <a:gd name="connsiteY199" fmla="*/ 315764 h 907822"/>
              <a:gd name="connsiteX200" fmla="*/ 6999436 w 8591413"/>
              <a:gd name="connsiteY200" fmla="*/ 342078 h 907822"/>
              <a:gd name="connsiteX201" fmla="*/ 7071799 w 8591413"/>
              <a:gd name="connsiteY201" fmla="*/ 361813 h 907822"/>
              <a:gd name="connsiteX202" fmla="*/ 7150740 w 8591413"/>
              <a:gd name="connsiteY202" fmla="*/ 381548 h 907822"/>
              <a:gd name="connsiteX203" fmla="*/ 7440190 w 8591413"/>
              <a:gd name="connsiteY203" fmla="*/ 368392 h 907822"/>
              <a:gd name="connsiteX204" fmla="*/ 7525709 w 8591413"/>
              <a:gd name="connsiteY204" fmla="*/ 361813 h 907822"/>
              <a:gd name="connsiteX205" fmla="*/ 7578337 w 8591413"/>
              <a:gd name="connsiteY205" fmla="*/ 348656 h 907822"/>
              <a:gd name="connsiteX206" fmla="*/ 7650699 w 8591413"/>
              <a:gd name="connsiteY206" fmla="*/ 342078 h 907822"/>
              <a:gd name="connsiteX207" fmla="*/ 7762532 w 8591413"/>
              <a:gd name="connsiteY207" fmla="*/ 322343 h 907822"/>
              <a:gd name="connsiteX208" fmla="*/ 7808581 w 8591413"/>
              <a:gd name="connsiteY208" fmla="*/ 315764 h 907822"/>
              <a:gd name="connsiteX209" fmla="*/ 7867787 w 8591413"/>
              <a:gd name="connsiteY209" fmla="*/ 296029 h 907822"/>
              <a:gd name="connsiteX210" fmla="*/ 7894101 w 8591413"/>
              <a:gd name="connsiteY210" fmla="*/ 282872 h 907822"/>
              <a:gd name="connsiteX211" fmla="*/ 7966463 w 8591413"/>
              <a:gd name="connsiteY211" fmla="*/ 269715 h 907822"/>
              <a:gd name="connsiteX212" fmla="*/ 7999355 w 8591413"/>
              <a:gd name="connsiteY212" fmla="*/ 256559 h 907822"/>
              <a:gd name="connsiteX213" fmla="*/ 8341433 w 8591413"/>
              <a:gd name="connsiteY213" fmla="*/ 263137 h 907822"/>
              <a:gd name="connsiteX214" fmla="*/ 8361168 w 8591413"/>
              <a:gd name="connsiteY214" fmla="*/ 269715 h 907822"/>
              <a:gd name="connsiteX215" fmla="*/ 8400639 w 8591413"/>
              <a:gd name="connsiteY215" fmla="*/ 296029 h 907822"/>
              <a:gd name="connsiteX216" fmla="*/ 8420374 w 8591413"/>
              <a:gd name="connsiteY216" fmla="*/ 309186 h 907822"/>
              <a:gd name="connsiteX217" fmla="*/ 8459845 w 8591413"/>
              <a:gd name="connsiteY217" fmla="*/ 348656 h 907822"/>
              <a:gd name="connsiteX218" fmla="*/ 8486158 w 8591413"/>
              <a:gd name="connsiteY218" fmla="*/ 374970 h 907822"/>
              <a:gd name="connsiteX219" fmla="*/ 8492737 w 8591413"/>
              <a:gd name="connsiteY219" fmla="*/ 394705 h 907822"/>
              <a:gd name="connsiteX220" fmla="*/ 8532207 w 8591413"/>
              <a:gd name="connsiteY220" fmla="*/ 427597 h 907822"/>
              <a:gd name="connsiteX221" fmla="*/ 8538786 w 8591413"/>
              <a:gd name="connsiteY221" fmla="*/ 447333 h 907822"/>
              <a:gd name="connsiteX222" fmla="*/ 8558521 w 8591413"/>
              <a:gd name="connsiteY222" fmla="*/ 460489 h 907822"/>
              <a:gd name="connsiteX223" fmla="*/ 8578256 w 8591413"/>
              <a:gd name="connsiteY223" fmla="*/ 480225 h 907822"/>
              <a:gd name="connsiteX224" fmla="*/ 8591413 w 8591413"/>
              <a:gd name="connsiteY224" fmla="*/ 493382 h 90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91413" h="907822">
                <a:moveTo>
                  <a:pt x="0" y="697312"/>
                </a:moveTo>
                <a:cubicBezTo>
                  <a:pt x="23929" y="682955"/>
                  <a:pt x="50106" y="667958"/>
                  <a:pt x="72363" y="651264"/>
                </a:cubicBezTo>
                <a:cubicBezTo>
                  <a:pt x="81134" y="644685"/>
                  <a:pt x="89092" y="636853"/>
                  <a:pt x="98676" y="631528"/>
                </a:cubicBezTo>
                <a:cubicBezTo>
                  <a:pt x="120744" y="619267"/>
                  <a:pt x="148200" y="615003"/>
                  <a:pt x="171039" y="605215"/>
                </a:cubicBezTo>
                <a:cubicBezTo>
                  <a:pt x="189066" y="597489"/>
                  <a:pt x="206963" y="589180"/>
                  <a:pt x="223666" y="578901"/>
                </a:cubicBezTo>
                <a:cubicBezTo>
                  <a:pt x="235624" y="571542"/>
                  <a:pt x="244407" y="559622"/>
                  <a:pt x="256558" y="552587"/>
                </a:cubicBezTo>
                <a:cubicBezTo>
                  <a:pt x="286262" y="535390"/>
                  <a:pt x="320097" y="525576"/>
                  <a:pt x="348656" y="506538"/>
                </a:cubicBezTo>
                <a:cubicBezTo>
                  <a:pt x="361813" y="497767"/>
                  <a:pt x="374245" y="487797"/>
                  <a:pt x="388127" y="480225"/>
                </a:cubicBezTo>
                <a:cubicBezTo>
                  <a:pt x="398494" y="474571"/>
                  <a:pt x="410652" y="472723"/>
                  <a:pt x="421019" y="467068"/>
                </a:cubicBezTo>
                <a:cubicBezTo>
                  <a:pt x="434901" y="459496"/>
                  <a:pt x="447149" y="449243"/>
                  <a:pt x="460489" y="440754"/>
                </a:cubicBezTo>
                <a:cubicBezTo>
                  <a:pt x="471276" y="433889"/>
                  <a:pt x="482594" y="427884"/>
                  <a:pt x="493381" y="421019"/>
                </a:cubicBezTo>
                <a:cubicBezTo>
                  <a:pt x="506722" y="412530"/>
                  <a:pt x="518970" y="402277"/>
                  <a:pt x="532852" y="394705"/>
                </a:cubicBezTo>
                <a:cubicBezTo>
                  <a:pt x="543219" y="389050"/>
                  <a:pt x="555377" y="387203"/>
                  <a:pt x="565744" y="381548"/>
                </a:cubicBezTo>
                <a:cubicBezTo>
                  <a:pt x="570471" y="378970"/>
                  <a:pt x="622980" y="344048"/>
                  <a:pt x="631528" y="335500"/>
                </a:cubicBezTo>
                <a:cubicBezTo>
                  <a:pt x="639281" y="327747"/>
                  <a:pt x="642938" y="316321"/>
                  <a:pt x="651263" y="309186"/>
                </a:cubicBezTo>
                <a:cubicBezTo>
                  <a:pt x="658709" y="302804"/>
                  <a:pt x="669597" y="301729"/>
                  <a:pt x="677577" y="296029"/>
                </a:cubicBezTo>
                <a:cubicBezTo>
                  <a:pt x="685147" y="290622"/>
                  <a:pt x="690165" y="282250"/>
                  <a:pt x="697312" y="276294"/>
                </a:cubicBezTo>
                <a:cubicBezTo>
                  <a:pt x="703386" y="271233"/>
                  <a:pt x="710613" y="267732"/>
                  <a:pt x="717047" y="263137"/>
                </a:cubicBezTo>
                <a:cubicBezTo>
                  <a:pt x="725969" y="256764"/>
                  <a:pt x="734439" y="249775"/>
                  <a:pt x="743361" y="243402"/>
                </a:cubicBezTo>
                <a:cubicBezTo>
                  <a:pt x="749795" y="238807"/>
                  <a:pt x="757022" y="235306"/>
                  <a:pt x="763096" y="230245"/>
                </a:cubicBezTo>
                <a:cubicBezTo>
                  <a:pt x="770243" y="224289"/>
                  <a:pt x="775488" y="216222"/>
                  <a:pt x="782832" y="210510"/>
                </a:cubicBezTo>
                <a:cubicBezTo>
                  <a:pt x="795314" y="200802"/>
                  <a:pt x="809145" y="192967"/>
                  <a:pt x="822302" y="184196"/>
                </a:cubicBezTo>
                <a:cubicBezTo>
                  <a:pt x="828880" y="179810"/>
                  <a:pt x="834536" y="173539"/>
                  <a:pt x="842037" y="171039"/>
                </a:cubicBezTo>
                <a:cubicBezTo>
                  <a:pt x="871076" y="161360"/>
                  <a:pt x="855571" y="167562"/>
                  <a:pt x="888086" y="151304"/>
                </a:cubicBezTo>
                <a:cubicBezTo>
                  <a:pt x="969220" y="153497"/>
                  <a:pt x="1050531" y="152099"/>
                  <a:pt x="1131488" y="157882"/>
                </a:cubicBezTo>
                <a:cubicBezTo>
                  <a:pt x="1143267" y="158723"/>
                  <a:pt x="1153323" y="166893"/>
                  <a:pt x="1164380" y="171039"/>
                </a:cubicBezTo>
                <a:cubicBezTo>
                  <a:pt x="1246660" y="201895"/>
                  <a:pt x="1102618" y="144570"/>
                  <a:pt x="1210429" y="190774"/>
                </a:cubicBezTo>
                <a:cubicBezTo>
                  <a:pt x="1216803" y="193505"/>
                  <a:pt x="1223962" y="194252"/>
                  <a:pt x="1230164" y="197353"/>
                </a:cubicBezTo>
                <a:cubicBezTo>
                  <a:pt x="1237235" y="200889"/>
                  <a:pt x="1243034" y="206587"/>
                  <a:pt x="1249899" y="210510"/>
                </a:cubicBezTo>
                <a:cubicBezTo>
                  <a:pt x="1258413" y="215375"/>
                  <a:pt x="1267699" y="218801"/>
                  <a:pt x="1276213" y="223666"/>
                </a:cubicBezTo>
                <a:cubicBezTo>
                  <a:pt x="1283078" y="227589"/>
                  <a:pt x="1288681" y="233708"/>
                  <a:pt x="1295948" y="236823"/>
                </a:cubicBezTo>
                <a:cubicBezTo>
                  <a:pt x="1304258" y="240385"/>
                  <a:pt x="1313491" y="241209"/>
                  <a:pt x="1322262" y="243402"/>
                </a:cubicBezTo>
                <a:cubicBezTo>
                  <a:pt x="1328840" y="252173"/>
                  <a:pt x="1332527" y="264191"/>
                  <a:pt x="1341997" y="269715"/>
                </a:cubicBezTo>
                <a:cubicBezTo>
                  <a:pt x="1359966" y="280197"/>
                  <a:pt x="1382596" y="280148"/>
                  <a:pt x="1401203" y="289451"/>
                </a:cubicBezTo>
                <a:cubicBezTo>
                  <a:pt x="1409974" y="293836"/>
                  <a:pt x="1419002" y="297742"/>
                  <a:pt x="1427516" y="302607"/>
                </a:cubicBezTo>
                <a:cubicBezTo>
                  <a:pt x="1502838" y="345647"/>
                  <a:pt x="1385363" y="281083"/>
                  <a:pt x="1466987" y="335500"/>
                </a:cubicBezTo>
                <a:cubicBezTo>
                  <a:pt x="1472757" y="339346"/>
                  <a:pt x="1480144" y="339885"/>
                  <a:pt x="1486722" y="342078"/>
                </a:cubicBezTo>
                <a:cubicBezTo>
                  <a:pt x="1527924" y="372979"/>
                  <a:pt x="1505279" y="354057"/>
                  <a:pt x="1552506" y="401284"/>
                </a:cubicBezTo>
                <a:cubicBezTo>
                  <a:pt x="1559085" y="407863"/>
                  <a:pt x="1564264" y="416232"/>
                  <a:pt x="1572242" y="421019"/>
                </a:cubicBezTo>
                <a:lnTo>
                  <a:pt x="1605134" y="440754"/>
                </a:lnTo>
                <a:cubicBezTo>
                  <a:pt x="1642412" y="496670"/>
                  <a:pt x="1581013" y="410055"/>
                  <a:pt x="1657761" y="486803"/>
                </a:cubicBezTo>
                <a:cubicBezTo>
                  <a:pt x="1682399" y="511441"/>
                  <a:pt x="1668670" y="503596"/>
                  <a:pt x="1697232" y="513117"/>
                </a:cubicBezTo>
                <a:cubicBezTo>
                  <a:pt x="1743854" y="559739"/>
                  <a:pt x="1684463" y="503539"/>
                  <a:pt x="1749859" y="552587"/>
                </a:cubicBezTo>
                <a:cubicBezTo>
                  <a:pt x="1757302" y="558169"/>
                  <a:pt x="1762023" y="566916"/>
                  <a:pt x="1769594" y="572323"/>
                </a:cubicBezTo>
                <a:cubicBezTo>
                  <a:pt x="1777574" y="578023"/>
                  <a:pt x="1787394" y="580614"/>
                  <a:pt x="1795908" y="585479"/>
                </a:cubicBezTo>
                <a:cubicBezTo>
                  <a:pt x="1861016" y="622683"/>
                  <a:pt x="1762413" y="572021"/>
                  <a:pt x="1841957" y="611793"/>
                </a:cubicBezTo>
                <a:cubicBezTo>
                  <a:pt x="1894584" y="609600"/>
                  <a:pt x="1947932" y="614164"/>
                  <a:pt x="1999839" y="605215"/>
                </a:cubicBezTo>
                <a:cubicBezTo>
                  <a:pt x="2013676" y="602829"/>
                  <a:pt x="2020691" y="586125"/>
                  <a:pt x="2032731" y="578901"/>
                </a:cubicBezTo>
                <a:cubicBezTo>
                  <a:pt x="2042857" y="572825"/>
                  <a:pt x="2054659" y="570130"/>
                  <a:pt x="2065623" y="565744"/>
                </a:cubicBezTo>
                <a:cubicBezTo>
                  <a:pt x="2110977" y="505272"/>
                  <a:pt x="2085480" y="522923"/>
                  <a:pt x="2131407" y="499960"/>
                </a:cubicBezTo>
                <a:cubicBezTo>
                  <a:pt x="2168040" y="445010"/>
                  <a:pt x="2146541" y="471668"/>
                  <a:pt x="2197191" y="421019"/>
                </a:cubicBezTo>
                <a:lnTo>
                  <a:pt x="2216927" y="401284"/>
                </a:lnTo>
                <a:cubicBezTo>
                  <a:pt x="2228651" y="366109"/>
                  <a:pt x="2216689" y="395061"/>
                  <a:pt x="2243240" y="355235"/>
                </a:cubicBezTo>
                <a:cubicBezTo>
                  <a:pt x="2250332" y="344596"/>
                  <a:pt x="2255303" y="332572"/>
                  <a:pt x="2262975" y="322343"/>
                </a:cubicBezTo>
                <a:cubicBezTo>
                  <a:pt x="2268557" y="314900"/>
                  <a:pt x="2276755" y="309754"/>
                  <a:pt x="2282711" y="302607"/>
                </a:cubicBezTo>
                <a:cubicBezTo>
                  <a:pt x="2287772" y="296533"/>
                  <a:pt x="2291482" y="289450"/>
                  <a:pt x="2295868" y="282872"/>
                </a:cubicBezTo>
                <a:cubicBezTo>
                  <a:pt x="2309978" y="240538"/>
                  <a:pt x="2291384" y="286518"/>
                  <a:pt x="2322181" y="243402"/>
                </a:cubicBezTo>
                <a:cubicBezTo>
                  <a:pt x="2327881" y="235422"/>
                  <a:pt x="2331475" y="226102"/>
                  <a:pt x="2335338" y="217088"/>
                </a:cubicBezTo>
                <a:cubicBezTo>
                  <a:pt x="2338069" y="210715"/>
                  <a:pt x="2338070" y="203123"/>
                  <a:pt x="2341916" y="197353"/>
                </a:cubicBezTo>
                <a:cubicBezTo>
                  <a:pt x="2347077" y="189612"/>
                  <a:pt x="2355073" y="184196"/>
                  <a:pt x="2361652" y="177618"/>
                </a:cubicBezTo>
                <a:cubicBezTo>
                  <a:pt x="2363845" y="168847"/>
                  <a:pt x="2363744" y="159154"/>
                  <a:pt x="2368230" y="151304"/>
                </a:cubicBezTo>
                <a:cubicBezTo>
                  <a:pt x="2376022" y="137667"/>
                  <a:pt x="2395125" y="126796"/>
                  <a:pt x="2407701" y="118412"/>
                </a:cubicBezTo>
                <a:cubicBezTo>
                  <a:pt x="2409894" y="111834"/>
                  <a:pt x="2410433" y="104447"/>
                  <a:pt x="2414279" y="98677"/>
                </a:cubicBezTo>
                <a:cubicBezTo>
                  <a:pt x="2421554" y="87763"/>
                  <a:pt x="2441613" y="71852"/>
                  <a:pt x="2453750" y="65784"/>
                </a:cubicBezTo>
                <a:cubicBezTo>
                  <a:pt x="2459952" y="62683"/>
                  <a:pt x="2466907" y="61399"/>
                  <a:pt x="2473485" y="59206"/>
                </a:cubicBezTo>
                <a:cubicBezTo>
                  <a:pt x="2480063" y="52628"/>
                  <a:pt x="2485479" y="44632"/>
                  <a:pt x="2493220" y="39471"/>
                </a:cubicBezTo>
                <a:cubicBezTo>
                  <a:pt x="2519324" y="22068"/>
                  <a:pt x="2565845" y="42508"/>
                  <a:pt x="2585318" y="46049"/>
                </a:cubicBezTo>
                <a:cubicBezTo>
                  <a:pt x="2616018" y="92098"/>
                  <a:pt x="2598475" y="76749"/>
                  <a:pt x="2631367" y="98677"/>
                </a:cubicBezTo>
                <a:cubicBezTo>
                  <a:pt x="2635753" y="107448"/>
                  <a:pt x="2640661" y="115977"/>
                  <a:pt x="2644524" y="124990"/>
                </a:cubicBezTo>
                <a:cubicBezTo>
                  <a:pt x="2647256" y="131363"/>
                  <a:pt x="2648001" y="138523"/>
                  <a:pt x="2651102" y="144725"/>
                </a:cubicBezTo>
                <a:cubicBezTo>
                  <a:pt x="2654638" y="151797"/>
                  <a:pt x="2660336" y="157596"/>
                  <a:pt x="2664259" y="164461"/>
                </a:cubicBezTo>
                <a:cubicBezTo>
                  <a:pt x="2704713" y="235255"/>
                  <a:pt x="2639364" y="133695"/>
                  <a:pt x="2703729" y="230245"/>
                </a:cubicBezTo>
                <a:cubicBezTo>
                  <a:pt x="2708115" y="236823"/>
                  <a:pt x="2713350" y="242908"/>
                  <a:pt x="2716886" y="249980"/>
                </a:cubicBezTo>
                <a:cubicBezTo>
                  <a:pt x="2721272" y="258751"/>
                  <a:pt x="2723765" y="268760"/>
                  <a:pt x="2730043" y="276294"/>
                </a:cubicBezTo>
                <a:cubicBezTo>
                  <a:pt x="2735104" y="282368"/>
                  <a:pt x="2743200" y="285065"/>
                  <a:pt x="2749778" y="289451"/>
                </a:cubicBezTo>
                <a:cubicBezTo>
                  <a:pt x="2764024" y="346428"/>
                  <a:pt x="2746578" y="284736"/>
                  <a:pt x="2769514" y="342078"/>
                </a:cubicBezTo>
                <a:cubicBezTo>
                  <a:pt x="2774664" y="354954"/>
                  <a:pt x="2778285" y="368391"/>
                  <a:pt x="2782670" y="381548"/>
                </a:cubicBezTo>
                <a:cubicBezTo>
                  <a:pt x="2785771" y="390851"/>
                  <a:pt x="2791964" y="398848"/>
                  <a:pt x="2795827" y="407862"/>
                </a:cubicBezTo>
                <a:cubicBezTo>
                  <a:pt x="2798559" y="414236"/>
                  <a:pt x="2799305" y="421395"/>
                  <a:pt x="2802406" y="427597"/>
                </a:cubicBezTo>
                <a:cubicBezTo>
                  <a:pt x="2805942" y="434669"/>
                  <a:pt x="2811640" y="440468"/>
                  <a:pt x="2815563" y="447333"/>
                </a:cubicBezTo>
                <a:cubicBezTo>
                  <a:pt x="2820428" y="455847"/>
                  <a:pt x="2823854" y="465132"/>
                  <a:pt x="2828719" y="473646"/>
                </a:cubicBezTo>
                <a:cubicBezTo>
                  <a:pt x="2836416" y="487116"/>
                  <a:pt x="2853137" y="508396"/>
                  <a:pt x="2861611" y="519695"/>
                </a:cubicBezTo>
                <a:cubicBezTo>
                  <a:pt x="2874074" y="557081"/>
                  <a:pt x="2863287" y="534528"/>
                  <a:pt x="2907660" y="578901"/>
                </a:cubicBezTo>
                <a:cubicBezTo>
                  <a:pt x="2914239" y="585480"/>
                  <a:pt x="2918570" y="595694"/>
                  <a:pt x="2927396" y="598636"/>
                </a:cubicBezTo>
                <a:cubicBezTo>
                  <a:pt x="2967413" y="611976"/>
                  <a:pt x="2926788" y="596511"/>
                  <a:pt x="2966866" y="618371"/>
                </a:cubicBezTo>
                <a:cubicBezTo>
                  <a:pt x="2984084" y="627763"/>
                  <a:pt x="3019493" y="644685"/>
                  <a:pt x="3019493" y="644685"/>
                </a:cubicBezTo>
                <a:cubicBezTo>
                  <a:pt x="3063349" y="642492"/>
                  <a:pt x="3107316" y="641911"/>
                  <a:pt x="3151062" y="638107"/>
                </a:cubicBezTo>
                <a:cubicBezTo>
                  <a:pt x="3174244" y="636091"/>
                  <a:pt x="3169649" y="627321"/>
                  <a:pt x="3190532" y="618371"/>
                </a:cubicBezTo>
                <a:cubicBezTo>
                  <a:pt x="3198842" y="614810"/>
                  <a:pt x="3208153" y="614277"/>
                  <a:pt x="3216846" y="611793"/>
                </a:cubicBezTo>
                <a:cubicBezTo>
                  <a:pt x="3223513" y="609888"/>
                  <a:pt x="3230003" y="607408"/>
                  <a:pt x="3236581" y="605215"/>
                </a:cubicBezTo>
                <a:cubicBezTo>
                  <a:pt x="3243159" y="598636"/>
                  <a:pt x="3249169" y="591435"/>
                  <a:pt x="3256316" y="585479"/>
                </a:cubicBezTo>
                <a:cubicBezTo>
                  <a:pt x="3262390" y="580418"/>
                  <a:pt x="3270175" y="577612"/>
                  <a:pt x="3276052" y="572323"/>
                </a:cubicBezTo>
                <a:cubicBezTo>
                  <a:pt x="3292187" y="557802"/>
                  <a:pt x="3306751" y="541624"/>
                  <a:pt x="3322101" y="526274"/>
                </a:cubicBezTo>
                <a:lnTo>
                  <a:pt x="3387885" y="460489"/>
                </a:lnTo>
                <a:cubicBezTo>
                  <a:pt x="3394463" y="453911"/>
                  <a:pt x="3399879" y="445915"/>
                  <a:pt x="3407620" y="440754"/>
                </a:cubicBezTo>
                <a:cubicBezTo>
                  <a:pt x="3435514" y="422157"/>
                  <a:pt x="3420283" y="431133"/>
                  <a:pt x="3453669" y="414441"/>
                </a:cubicBezTo>
                <a:cubicBezTo>
                  <a:pt x="3486561" y="416634"/>
                  <a:pt x="3519528" y="417894"/>
                  <a:pt x="3552345" y="421019"/>
                </a:cubicBezTo>
                <a:cubicBezTo>
                  <a:pt x="3565623" y="422284"/>
                  <a:pt x="3579627" y="422180"/>
                  <a:pt x="3591816" y="427597"/>
                </a:cubicBezTo>
                <a:cubicBezTo>
                  <a:pt x="3600318" y="431375"/>
                  <a:pt x="3603810" y="442172"/>
                  <a:pt x="3611551" y="447333"/>
                </a:cubicBezTo>
                <a:cubicBezTo>
                  <a:pt x="3683200" y="495100"/>
                  <a:pt x="3551981" y="381849"/>
                  <a:pt x="3664178" y="473646"/>
                </a:cubicBezTo>
                <a:cubicBezTo>
                  <a:pt x="3782704" y="570622"/>
                  <a:pt x="3635647" y="458269"/>
                  <a:pt x="3729963" y="552587"/>
                </a:cubicBezTo>
                <a:cubicBezTo>
                  <a:pt x="3743120" y="565744"/>
                  <a:pt x="3761112" y="575416"/>
                  <a:pt x="3769433" y="592058"/>
                </a:cubicBezTo>
                <a:cubicBezTo>
                  <a:pt x="3794071" y="641335"/>
                  <a:pt x="3780342" y="619760"/>
                  <a:pt x="3808904" y="657842"/>
                </a:cubicBezTo>
                <a:cubicBezTo>
                  <a:pt x="3811097" y="668806"/>
                  <a:pt x="3811556" y="680265"/>
                  <a:pt x="3815482" y="690734"/>
                </a:cubicBezTo>
                <a:cubicBezTo>
                  <a:pt x="3817886" y="697144"/>
                  <a:pt x="3847242" y="735273"/>
                  <a:pt x="3848374" y="736783"/>
                </a:cubicBezTo>
                <a:cubicBezTo>
                  <a:pt x="3867257" y="812320"/>
                  <a:pt x="3840853" y="719237"/>
                  <a:pt x="3868109" y="782832"/>
                </a:cubicBezTo>
                <a:cubicBezTo>
                  <a:pt x="3871671" y="791142"/>
                  <a:pt x="3871126" y="800836"/>
                  <a:pt x="3874688" y="809146"/>
                </a:cubicBezTo>
                <a:cubicBezTo>
                  <a:pt x="3877803" y="816413"/>
                  <a:pt x="3883655" y="822177"/>
                  <a:pt x="3887845" y="828881"/>
                </a:cubicBezTo>
                <a:cubicBezTo>
                  <a:pt x="3894622" y="839724"/>
                  <a:pt x="3899395" y="851950"/>
                  <a:pt x="3907580" y="861773"/>
                </a:cubicBezTo>
                <a:cubicBezTo>
                  <a:pt x="3921477" y="878449"/>
                  <a:pt x="3953629" y="907822"/>
                  <a:pt x="3953629" y="907822"/>
                </a:cubicBezTo>
                <a:cubicBezTo>
                  <a:pt x="3997485" y="905629"/>
                  <a:pt x="4041576" y="906276"/>
                  <a:pt x="4085197" y="901243"/>
                </a:cubicBezTo>
                <a:cubicBezTo>
                  <a:pt x="4098974" y="899653"/>
                  <a:pt x="4124668" y="888087"/>
                  <a:pt x="4124668" y="888087"/>
                </a:cubicBezTo>
                <a:cubicBezTo>
                  <a:pt x="4172387" y="824460"/>
                  <a:pt x="4118935" y="885330"/>
                  <a:pt x="4164138" y="855194"/>
                </a:cubicBezTo>
                <a:cubicBezTo>
                  <a:pt x="4171879" y="850033"/>
                  <a:pt x="4176430" y="841041"/>
                  <a:pt x="4183873" y="835459"/>
                </a:cubicBezTo>
                <a:cubicBezTo>
                  <a:pt x="4194102" y="827787"/>
                  <a:pt x="4205801" y="822302"/>
                  <a:pt x="4216765" y="815724"/>
                </a:cubicBezTo>
                <a:cubicBezTo>
                  <a:pt x="4249612" y="766454"/>
                  <a:pt x="4205175" y="826038"/>
                  <a:pt x="4256236" y="782832"/>
                </a:cubicBezTo>
                <a:cubicBezTo>
                  <a:pt x="4277542" y="764804"/>
                  <a:pt x="4295707" y="743361"/>
                  <a:pt x="4315442" y="723626"/>
                </a:cubicBezTo>
                <a:lnTo>
                  <a:pt x="4335177" y="703891"/>
                </a:lnTo>
                <a:lnTo>
                  <a:pt x="4354912" y="684156"/>
                </a:lnTo>
                <a:lnTo>
                  <a:pt x="4387804" y="651264"/>
                </a:lnTo>
                <a:cubicBezTo>
                  <a:pt x="4397584" y="621927"/>
                  <a:pt x="4392369" y="632812"/>
                  <a:pt x="4414118" y="598636"/>
                </a:cubicBezTo>
                <a:cubicBezTo>
                  <a:pt x="4442393" y="554204"/>
                  <a:pt x="4428488" y="567129"/>
                  <a:pt x="4460167" y="546009"/>
                </a:cubicBezTo>
                <a:cubicBezTo>
                  <a:pt x="4464553" y="537238"/>
                  <a:pt x="4469461" y="528709"/>
                  <a:pt x="4473324" y="519695"/>
                </a:cubicBezTo>
                <a:cubicBezTo>
                  <a:pt x="4476055" y="513322"/>
                  <a:pt x="4476801" y="506162"/>
                  <a:pt x="4479902" y="499960"/>
                </a:cubicBezTo>
                <a:cubicBezTo>
                  <a:pt x="4483438" y="492888"/>
                  <a:pt x="4489136" y="487090"/>
                  <a:pt x="4493059" y="480225"/>
                </a:cubicBezTo>
                <a:cubicBezTo>
                  <a:pt x="4497925" y="471710"/>
                  <a:pt x="4501350" y="462426"/>
                  <a:pt x="4506216" y="453911"/>
                </a:cubicBezTo>
                <a:cubicBezTo>
                  <a:pt x="4527089" y="417385"/>
                  <a:pt x="4514298" y="450906"/>
                  <a:pt x="4539108" y="401284"/>
                </a:cubicBezTo>
                <a:cubicBezTo>
                  <a:pt x="4542209" y="395082"/>
                  <a:pt x="4543693" y="388190"/>
                  <a:pt x="4545686" y="381548"/>
                </a:cubicBezTo>
                <a:cubicBezTo>
                  <a:pt x="4550273" y="366258"/>
                  <a:pt x="4553387" y="350502"/>
                  <a:pt x="4558843" y="335500"/>
                </a:cubicBezTo>
                <a:cubicBezTo>
                  <a:pt x="4562194" y="326284"/>
                  <a:pt x="4567614" y="317957"/>
                  <a:pt x="4572000" y="309186"/>
                </a:cubicBezTo>
                <a:cubicBezTo>
                  <a:pt x="4574193" y="276294"/>
                  <a:pt x="4573159" y="243026"/>
                  <a:pt x="4578578" y="210510"/>
                </a:cubicBezTo>
                <a:cubicBezTo>
                  <a:pt x="4579878" y="202711"/>
                  <a:pt x="4588620" y="198041"/>
                  <a:pt x="4591735" y="190774"/>
                </a:cubicBezTo>
                <a:cubicBezTo>
                  <a:pt x="4594364" y="184641"/>
                  <a:pt x="4599775" y="152400"/>
                  <a:pt x="4604892" y="144725"/>
                </a:cubicBezTo>
                <a:cubicBezTo>
                  <a:pt x="4610052" y="136984"/>
                  <a:pt x="4618671" y="132137"/>
                  <a:pt x="4624627" y="124990"/>
                </a:cubicBezTo>
                <a:cubicBezTo>
                  <a:pt x="4643199" y="102704"/>
                  <a:pt x="4631894" y="104739"/>
                  <a:pt x="4657519" y="85520"/>
                </a:cubicBezTo>
                <a:cubicBezTo>
                  <a:pt x="4667748" y="77848"/>
                  <a:pt x="4680182" y="73456"/>
                  <a:pt x="4690411" y="65784"/>
                </a:cubicBezTo>
                <a:cubicBezTo>
                  <a:pt x="4697854" y="60202"/>
                  <a:pt x="4702014" y="50567"/>
                  <a:pt x="4710147" y="46049"/>
                </a:cubicBezTo>
                <a:cubicBezTo>
                  <a:pt x="4722270" y="39314"/>
                  <a:pt x="4738078" y="40585"/>
                  <a:pt x="4749617" y="32892"/>
                </a:cubicBezTo>
                <a:cubicBezTo>
                  <a:pt x="4756195" y="28506"/>
                  <a:pt x="4762085" y="22849"/>
                  <a:pt x="4769352" y="19735"/>
                </a:cubicBezTo>
                <a:cubicBezTo>
                  <a:pt x="4777662" y="16174"/>
                  <a:pt x="4786943" y="15536"/>
                  <a:pt x="4795666" y="13157"/>
                </a:cubicBezTo>
                <a:cubicBezTo>
                  <a:pt x="4811067" y="8957"/>
                  <a:pt x="4826365" y="4386"/>
                  <a:pt x="4841715" y="0"/>
                </a:cubicBezTo>
                <a:cubicBezTo>
                  <a:pt x="4894342" y="2193"/>
                  <a:pt x="4947068" y="2688"/>
                  <a:pt x="4999597" y="6579"/>
                </a:cubicBezTo>
                <a:cubicBezTo>
                  <a:pt x="5011596" y="7468"/>
                  <a:pt x="5037228" y="22487"/>
                  <a:pt x="5045646" y="26314"/>
                </a:cubicBezTo>
                <a:cubicBezTo>
                  <a:pt x="5060849" y="33224"/>
                  <a:pt x="5076345" y="39471"/>
                  <a:pt x="5091695" y="46049"/>
                </a:cubicBezTo>
                <a:cubicBezTo>
                  <a:pt x="5135490" y="89844"/>
                  <a:pt x="5094209" y="42679"/>
                  <a:pt x="5118009" y="85520"/>
                </a:cubicBezTo>
                <a:cubicBezTo>
                  <a:pt x="5125688" y="99342"/>
                  <a:pt x="5136186" y="111431"/>
                  <a:pt x="5144322" y="124990"/>
                </a:cubicBezTo>
                <a:cubicBezTo>
                  <a:pt x="5150901" y="135954"/>
                  <a:pt x="5156386" y="147653"/>
                  <a:pt x="5164058" y="157882"/>
                </a:cubicBezTo>
                <a:cubicBezTo>
                  <a:pt x="5169640" y="165325"/>
                  <a:pt x="5178386" y="170047"/>
                  <a:pt x="5183793" y="177618"/>
                </a:cubicBezTo>
                <a:cubicBezTo>
                  <a:pt x="5206610" y="209563"/>
                  <a:pt x="5189211" y="195031"/>
                  <a:pt x="5203528" y="223666"/>
                </a:cubicBezTo>
                <a:cubicBezTo>
                  <a:pt x="5207064" y="230738"/>
                  <a:pt x="5212299" y="236823"/>
                  <a:pt x="5216685" y="243402"/>
                </a:cubicBezTo>
                <a:cubicBezTo>
                  <a:pt x="5226078" y="280975"/>
                  <a:pt x="5222296" y="290920"/>
                  <a:pt x="5242999" y="315764"/>
                </a:cubicBezTo>
                <a:cubicBezTo>
                  <a:pt x="5248955" y="322911"/>
                  <a:pt x="5256156" y="328921"/>
                  <a:pt x="5262734" y="335500"/>
                </a:cubicBezTo>
                <a:cubicBezTo>
                  <a:pt x="5278374" y="382422"/>
                  <a:pt x="5256198" y="325697"/>
                  <a:pt x="5289047" y="374970"/>
                </a:cubicBezTo>
                <a:cubicBezTo>
                  <a:pt x="5292893" y="380740"/>
                  <a:pt x="5291780" y="388935"/>
                  <a:pt x="5295626" y="394705"/>
                </a:cubicBezTo>
                <a:cubicBezTo>
                  <a:pt x="5305758" y="409903"/>
                  <a:pt x="5320531" y="417888"/>
                  <a:pt x="5335096" y="427597"/>
                </a:cubicBezTo>
                <a:cubicBezTo>
                  <a:pt x="5363603" y="421019"/>
                  <a:pt x="5393882" y="419744"/>
                  <a:pt x="5420616" y="407862"/>
                </a:cubicBezTo>
                <a:cubicBezTo>
                  <a:pt x="5434785" y="401565"/>
                  <a:pt x="5441839" y="385180"/>
                  <a:pt x="5453508" y="374970"/>
                </a:cubicBezTo>
                <a:cubicBezTo>
                  <a:pt x="5469204" y="361236"/>
                  <a:pt x="5474345" y="361446"/>
                  <a:pt x="5492978" y="355235"/>
                </a:cubicBezTo>
                <a:cubicBezTo>
                  <a:pt x="5508328" y="339885"/>
                  <a:pt x="5520965" y="321227"/>
                  <a:pt x="5539027" y="309186"/>
                </a:cubicBezTo>
                <a:cubicBezTo>
                  <a:pt x="5558433" y="296249"/>
                  <a:pt x="5562669" y="295289"/>
                  <a:pt x="5578498" y="276294"/>
                </a:cubicBezTo>
                <a:cubicBezTo>
                  <a:pt x="5583559" y="270220"/>
                  <a:pt x="5586402" y="262468"/>
                  <a:pt x="5591655" y="256559"/>
                </a:cubicBezTo>
                <a:cubicBezTo>
                  <a:pt x="5604016" y="242652"/>
                  <a:pt x="5617968" y="230245"/>
                  <a:pt x="5631125" y="217088"/>
                </a:cubicBezTo>
                <a:lnTo>
                  <a:pt x="5650860" y="197353"/>
                </a:lnTo>
                <a:cubicBezTo>
                  <a:pt x="5653053" y="190775"/>
                  <a:pt x="5653107" y="183033"/>
                  <a:pt x="5657439" y="177618"/>
                </a:cubicBezTo>
                <a:cubicBezTo>
                  <a:pt x="5662378" y="171444"/>
                  <a:pt x="5671100" y="169523"/>
                  <a:pt x="5677174" y="164461"/>
                </a:cubicBezTo>
                <a:cubicBezTo>
                  <a:pt x="5684321" y="158505"/>
                  <a:pt x="5690331" y="151304"/>
                  <a:pt x="5696909" y="144725"/>
                </a:cubicBezTo>
                <a:cubicBezTo>
                  <a:pt x="5718837" y="149111"/>
                  <a:pt x="5742051" y="149281"/>
                  <a:pt x="5762693" y="157882"/>
                </a:cubicBezTo>
                <a:cubicBezTo>
                  <a:pt x="5773685" y="162462"/>
                  <a:pt x="5778622" y="188470"/>
                  <a:pt x="5782429" y="197353"/>
                </a:cubicBezTo>
                <a:cubicBezTo>
                  <a:pt x="5817031" y="278086"/>
                  <a:pt x="5775708" y="177332"/>
                  <a:pt x="5808742" y="243402"/>
                </a:cubicBezTo>
                <a:cubicBezTo>
                  <a:pt x="5811843" y="249604"/>
                  <a:pt x="5812886" y="256644"/>
                  <a:pt x="5815321" y="263137"/>
                </a:cubicBezTo>
                <a:cubicBezTo>
                  <a:pt x="5819467" y="274194"/>
                  <a:pt x="5823197" y="285467"/>
                  <a:pt x="5828478" y="296029"/>
                </a:cubicBezTo>
                <a:cubicBezTo>
                  <a:pt x="5832014" y="303100"/>
                  <a:pt x="5837249" y="309186"/>
                  <a:pt x="5841634" y="315764"/>
                </a:cubicBezTo>
                <a:cubicBezTo>
                  <a:pt x="5854278" y="378976"/>
                  <a:pt x="5839580" y="320496"/>
                  <a:pt x="5861370" y="374970"/>
                </a:cubicBezTo>
                <a:cubicBezTo>
                  <a:pt x="5884856" y="433686"/>
                  <a:pt x="5862371" y="396206"/>
                  <a:pt x="5887683" y="434176"/>
                </a:cubicBezTo>
                <a:cubicBezTo>
                  <a:pt x="5901376" y="488942"/>
                  <a:pt x="5884703" y="434791"/>
                  <a:pt x="5907419" y="480225"/>
                </a:cubicBezTo>
                <a:cubicBezTo>
                  <a:pt x="5910520" y="486427"/>
                  <a:pt x="5911266" y="493587"/>
                  <a:pt x="5913997" y="499960"/>
                </a:cubicBezTo>
                <a:cubicBezTo>
                  <a:pt x="5924013" y="523330"/>
                  <a:pt x="5927097" y="526189"/>
                  <a:pt x="5940311" y="546009"/>
                </a:cubicBezTo>
                <a:cubicBezTo>
                  <a:pt x="5968817" y="543816"/>
                  <a:pt x="5997460" y="542976"/>
                  <a:pt x="6025830" y="539430"/>
                </a:cubicBezTo>
                <a:cubicBezTo>
                  <a:pt x="6032711" y="538570"/>
                  <a:pt x="6040198" y="537243"/>
                  <a:pt x="6045565" y="532852"/>
                </a:cubicBezTo>
                <a:cubicBezTo>
                  <a:pt x="6064766" y="517142"/>
                  <a:pt x="6080650" y="497768"/>
                  <a:pt x="6098193" y="480225"/>
                </a:cubicBezTo>
                <a:cubicBezTo>
                  <a:pt x="6130094" y="448324"/>
                  <a:pt x="6117627" y="464230"/>
                  <a:pt x="6137663" y="434176"/>
                </a:cubicBezTo>
                <a:cubicBezTo>
                  <a:pt x="6139856" y="425405"/>
                  <a:pt x="6140680" y="416172"/>
                  <a:pt x="6144242" y="407862"/>
                </a:cubicBezTo>
                <a:cubicBezTo>
                  <a:pt x="6147357" y="400595"/>
                  <a:pt x="6153476" y="394992"/>
                  <a:pt x="6157399" y="388127"/>
                </a:cubicBezTo>
                <a:cubicBezTo>
                  <a:pt x="6190783" y="329703"/>
                  <a:pt x="6151657" y="390159"/>
                  <a:pt x="6183712" y="342078"/>
                </a:cubicBezTo>
                <a:cubicBezTo>
                  <a:pt x="6185905" y="333307"/>
                  <a:pt x="6186248" y="323851"/>
                  <a:pt x="6190291" y="315764"/>
                </a:cubicBezTo>
                <a:cubicBezTo>
                  <a:pt x="6206029" y="284288"/>
                  <a:pt x="6214681" y="278217"/>
                  <a:pt x="6236340" y="256559"/>
                </a:cubicBezTo>
                <a:cubicBezTo>
                  <a:pt x="6240725" y="243402"/>
                  <a:pt x="6239689" y="226894"/>
                  <a:pt x="6249496" y="217088"/>
                </a:cubicBezTo>
                <a:cubicBezTo>
                  <a:pt x="6267640" y="198945"/>
                  <a:pt x="6270176" y="198990"/>
                  <a:pt x="6282388" y="177618"/>
                </a:cubicBezTo>
                <a:cubicBezTo>
                  <a:pt x="6287253" y="169103"/>
                  <a:pt x="6289419" y="158962"/>
                  <a:pt x="6295545" y="151304"/>
                </a:cubicBezTo>
                <a:cubicBezTo>
                  <a:pt x="6307169" y="136775"/>
                  <a:pt x="6335016" y="111833"/>
                  <a:pt x="6335016" y="111833"/>
                </a:cubicBezTo>
                <a:cubicBezTo>
                  <a:pt x="6433692" y="114026"/>
                  <a:pt x="6532529" y="112380"/>
                  <a:pt x="6631045" y="118412"/>
                </a:cubicBezTo>
                <a:cubicBezTo>
                  <a:pt x="6640833" y="119011"/>
                  <a:pt x="6648949" y="126524"/>
                  <a:pt x="6657358" y="131569"/>
                </a:cubicBezTo>
                <a:cubicBezTo>
                  <a:pt x="6713907" y="165498"/>
                  <a:pt x="6676869" y="151228"/>
                  <a:pt x="6716564" y="164461"/>
                </a:cubicBezTo>
                <a:cubicBezTo>
                  <a:pt x="6723142" y="171039"/>
                  <a:pt x="6728956" y="178484"/>
                  <a:pt x="6736299" y="184196"/>
                </a:cubicBezTo>
                <a:cubicBezTo>
                  <a:pt x="6764879" y="206425"/>
                  <a:pt x="6773441" y="209345"/>
                  <a:pt x="6802083" y="223666"/>
                </a:cubicBezTo>
                <a:cubicBezTo>
                  <a:pt x="6819331" y="240914"/>
                  <a:pt x="6833292" y="256328"/>
                  <a:pt x="6854711" y="269715"/>
                </a:cubicBezTo>
                <a:cubicBezTo>
                  <a:pt x="6860591" y="273390"/>
                  <a:pt x="6868244" y="273193"/>
                  <a:pt x="6874446" y="276294"/>
                </a:cubicBezTo>
                <a:cubicBezTo>
                  <a:pt x="6881517" y="279830"/>
                  <a:pt x="6887109" y="285915"/>
                  <a:pt x="6894181" y="289451"/>
                </a:cubicBezTo>
                <a:cubicBezTo>
                  <a:pt x="6900383" y="292552"/>
                  <a:pt x="6907543" y="293298"/>
                  <a:pt x="6913916" y="296029"/>
                </a:cubicBezTo>
                <a:cubicBezTo>
                  <a:pt x="6970819" y="320415"/>
                  <a:pt x="6913683" y="300338"/>
                  <a:pt x="6959965" y="315764"/>
                </a:cubicBezTo>
                <a:cubicBezTo>
                  <a:pt x="6973122" y="324535"/>
                  <a:pt x="6984435" y="337077"/>
                  <a:pt x="6999436" y="342078"/>
                </a:cubicBezTo>
                <a:cubicBezTo>
                  <a:pt x="7118708" y="381836"/>
                  <a:pt x="6969519" y="333919"/>
                  <a:pt x="7071799" y="361813"/>
                </a:cubicBezTo>
                <a:cubicBezTo>
                  <a:pt x="7153713" y="384153"/>
                  <a:pt x="7068938" y="367915"/>
                  <a:pt x="7150740" y="381548"/>
                </a:cubicBezTo>
                <a:lnTo>
                  <a:pt x="7440190" y="368392"/>
                </a:lnTo>
                <a:cubicBezTo>
                  <a:pt x="7468741" y="366889"/>
                  <a:pt x="7497406" y="365856"/>
                  <a:pt x="7525709" y="361813"/>
                </a:cubicBezTo>
                <a:cubicBezTo>
                  <a:pt x="7543610" y="359256"/>
                  <a:pt x="7560476" y="351476"/>
                  <a:pt x="7578337" y="348656"/>
                </a:cubicBezTo>
                <a:cubicBezTo>
                  <a:pt x="7602261" y="344879"/>
                  <a:pt x="7626666" y="345082"/>
                  <a:pt x="7650699" y="342078"/>
                </a:cubicBezTo>
                <a:cubicBezTo>
                  <a:pt x="7904989" y="310292"/>
                  <a:pt x="7658136" y="341324"/>
                  <a:pt x="7762532" y="322343"/>
                </a:cubicBezTo>
                <a:cubicBezTo>
                  <a:pt x="7777787" y="319569"/>
                  <a:pt x="7793231" y="317957"/>
                  <a:pt x="7808581" y="315764"/>
                </a:cubicBezTo>
                <a:cubicBezTo>
                  <a:pt x="7849602" y="288416"/>
                  <a:pt x="7803329" y="315366"/>
                  <a:pt x="7867787" y="296029"/>
                </a:cubicBezTo>
                <a:cubicBezTo>
                  <a:pt x="7877180" y="293211"/>
                  <a:pt x="7884919" y="286315"/>
                  <a:pt x="7894101" y="282872"/>
                </a:cubicBezTo>
                <a:cubicBezTo>
                  <a:pt x="7913186" y="275715"/>
                  <a:pt x="7949660" y="272116"/>
                  <a:pt x="7966463" y="269715"/>
                </a:cubicBezTo>
                <a:cubicBezTo>
                  <a:pt x="7977427" y="265330"/>
                  <a:pt x="7987776" y="258875"/>
                  <a:pt x="7999355" y="256559"/>
                </a:cubicBezTo>
                <a:cubicBezTo>
                  <a:pt x="8093273" y="237776"/>
                  <a:pt x="8309265" y="261605"/>
                  <a:pt x="8341433" y="263137"/>
                </a:cubicBezTo>
                <a:cubicBezTo>
                  <a:pt x="8348011" y="265330"/>
                  <a:pt x="8355106" y="266348"/>
                  <a:pt x="8361168" y="269715"/>
                </a:cubicBezTo>
                <a:cubicBezTo>
                  <a:pt x="8374991" y="277394"/>
                  <a:pt x="8387482" y="287258"/>
                  <a:pt x="8400639" y="296029"/>
                </a:cubicBezTo>
                <a:cubicBezTo>
                  <a:pt x="8407217" y="300415"/>
                  <a:pt x="8414783" y="303596"/>
                  <a:pt x="8420374" y="309186"/>
                </a:cubicBezTo>
                <a:lnTo>
                  <a:pt x="8459845" y="348656"/>
                </a:lnTo>
                <a:lnTo>
                  <a:pt x="8486158" y="374970"/>
                </a:lnTo>
                <a:cubicBezTo>
                  <a:pt x="8488351" y="381548"/>
                  <a:pt x="8488891" y="388935"/>
                  <a:pt x="8492737" y="394705"/>
                </a:cubicBezTo>
                <a:cubicBezTo>
                  <a:pt x="8502869" y="409903"/>
                  <a:pt x="8517642" y="417888"/>
                  <a:pt x="8532207" y="427597"/>
                </a:cubicBezTo>
                <a:cubicBezTo>
                  <a:pt x="8534400" y="434176"/>
                  <a:pt x="8534454" y="441918"/>
                  <a:pt x="8538786" y="447333"/>
                </a:cubicBezTo>
                <a:cubicBezTo>
                  <a:pt x="8543725" y="453507"/>
                  <a:pt x="8552447" y="455428"/>
                  <a:pt x="8558521" y="460489"/>
                </a:cubicBezTo>
                <a:cubicBezTo>
                  <a:pt x="8565668" y="466445"/>
                  <a:pt x="8571678" y="473646"/>
                  <a:pt x="8578256" y="480225"/>
                </a:cubicBezTo>
                <a:lnTo>
                  <a:pt x="8591413" y="493382"/>
                </a:ln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Detector noise</a:t>
            </a:r>
            <a:endParaRPr lang="en-US" dirty="0"/>
          </a:p>
        </p:txBody>
      </p:sp>
      <p:cxnSp>
        <p:nvCxnSpPr>
          <p:cNvPr id="9" name="Straight Arrow Connector 8">
            <a:extLst>
              <a:ext uri="{FF2B5EF4-FFF2-40B4-BE49-F238E27FC236}">
                <a16:creationId xmlns:a16="http://schemas.microsoft.com/office/drawing/2014/main" id="{58DBBF3A-43B5-4FDA-941A-2ED8DE070B9E}"/>
              </a:ext>
            </a:extLst>
          </p:cNvPr>
          <p:cNvCxnSpPr>
            <a:cxnSpLocks/>
          </p:cNvCxnSpPr>
          <p:nvPr/>
        </p:nvCxnSpPr>
        <p:spPr bwMode="auto">
          <a:xfrm flipV="1">
            <a:off x="609600" y="1689158"/>
            <a:ext cx="0" cy="1214038"/>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0" name="TextBox 9">
            <a:extLst>
              <a:ext uri="{FF2B5EF4-FFF2-40B4-BE49-F238E27FC236}">
                <a16:creationId xmlns:a16="http://schemas.microsoft.com/office/drawing/2014/main" id="{53AC9DF3-95F6-4119-A6FF-740B52B11A9D}"/>
              </a:ext>
            </a:extLst>
          </p:cNvPr>
          <p:cNvSpPr txBox="1"/>
          <p:nvPr/>
        </p:nvSpPr>
        <p:spPr>
          <a:xfrm>
            <a:off x="655258" y="1489101"/>
            <a:ext cx="510247"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a:t>
            </a:r>
            <a:endParaRPr lang="en-US" sz="2000" i="1" baseline="-250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5F11864-20F2-436C-8036-C844DAF98E51}"/>
              </a:ext>
            </a:extLst>
          </p:cNvPr>
          <p:cNvCxnSpPr>
            <a:cxnSpLocks/>
          </p:cNvCxnSpPr>
          <p:nvPr/>
        </p:nvCxnSpPr>
        <p:spPr bwMode="auto">
          <a:xfrm>
            <a:off x="609600" y="2903196"/>
            <a:ext cx="3179971"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2" name="Straight Arrow Connector 11">
            <a:extLst>
              <a:ext uri="{FF2B5EF4-FFF2-40B4-BE49-F238E27FC236}">
                <a16:creationId xmlns:a16="http://schemas.microsoft.com/office/drawing/2014/main" id="{BC3AAB2F-6818-4C19-9E1C-CA50D005857D}"/>
              </a:ext>
            </a:extLst>
          </p:cNvPr>
          <p:cNvCxnSpPr>
            <a:cxnSpLocks/>
          </p:cNvCxnSpPr>
          <p:nvPr/>
        </p:nvCxnSpPr>
        <p:spPr bwMode="auto">
          <a:xfrm>
            <a:off x="609600" y="2249268"/>
            <a:ext cx="2971801" cy="0"/>
          </a:xfrm>
          <a:prstGeom prst="straightConnector1">
            <a:avLst/>
          </a:prstGeom>
          <a:solidFill>
            <a:schemeClr val="accent1"/>
          </a:solidFill>
          <a:ln w="19050" cap="flat" cmpd="sng" algn="ctr">
            <a:solidFill>
              <a:srgbClr val="0000FF"/>
            </a:solidFill>
            <a:prstDash val="dash"/>
            <a:round/>
            <a:headEnd type="none" w="med" len="med"/>
            <a:tailEnd type="none" w="lg" len="lg"/>
          </a:ln>
          <a:effectLst/>
        </p:spPr>
      </p:cxnSp>
      <p:sp>
        <p:nvSpPr>
          <p:cNvPr id="17" name="TextBox 16">
            <a:extLst>
              <a:ext uri="{FF2B5EF4-FFF2-40B4-BE49-F238E27FC236}">
                <a16:creationId xmlns:a16="http://schemas.microsoft.com/office/drawing/2014/main" id="{49FB9E42-DAC6-478E-8CC7-D0C6BFC9F08F}"/>
              </a:ext>
            </a:extLst>
          </p:cNvPr>
          <p:cNvSpPr txBox="1"/>
          <p:nvPr/>
        </p:nvSpPr>
        <p:spPr>
          <a:xfrm>
            <a:off x="3778001" y="2672186"/>
            <a:ext cx="349791"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endParaRPr lang="en-US" sz="2000" i="1" baseline="-250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32B8190-8F6D-443C-AE6E-261FCEC686AF}"/>
              </a:ext>
            </a:extLst>
          </p:cNvPr>
          <p:cNvSpPr txBox="1"/>
          <p:nvPr/>
        </p:nvSpPr>
        <p:spPr>
          <a:xfrm>
            <a:off x="1579475" y="1494301"/>
            <a:ext cx="2223687" cy="369332"/>
          </a:xfrm>
          <a:prstGeom prst="rect">
            <a:avLst/>
          </a:prstGeom>
          <a:noFill/>
        </p:spPr>
        <p:txBody>
          <a:bodyPr wrap="none" rtlCol="0">
            <a:spAutoFit/>
          </a:bodyPr>
          <a:lstStyle/>
          <a:p>
            <a:pPr algn="ctr"/>
            <a:r>
              <a:rPr lang="en-US" dirty="0">
                <a:solidFill>
                  <a:srgbClr val="FF0000"/>
                </a:solidFill>
              </a:rPr>
              <a:t>Measured signal </a:t>
            </a:r>
            <a:r>
              <a:rPr lang="en-US" i="1" dirty="0">
                <a:solidFill>
                  <a:srgbClr val="FF0000"/>
                </a:solidFill>
                <a:latin typeface="Times New Roman" panose="02020603050405020304" pitchFamily="18" charset="0"/>
                <a:cs typeface="Times New Roman" panose="02020603050405020304" pitchFamily="18" charset="0"/>
              </a:rPr>
              <a:t>i</a:t>
            </a:r>
            <a:r>
              <a:rPr lang="en-US" dirty="0">
                <a:solidFill>
                  <a:srgbClr val="FF0000"/>
                </a:solidFill>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t</a:t>
            </a:r>
            <a:r>
              <a:rPr lang="en-US" dirty="0">
                <a:solidFill>
                  <a:srgbClr val="FF0000"/>
                </a:solidFill>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B8948257-2AB0-4DA2-A7E2-8D9F1BB98F39}"/>
              </a:ext>
            </a:extLst>
          </p:cNvPr>
          <p:cNvSpPr txBox="1"/>
          <p:nvPr/>
        </p:nvSpPr>
        <p:spPr>
          <a:xfrm>
            <a:off x="2095500" y="2285986"/>
            <a:ext cx="1981200" cy="369332"/>
          </a:xfrm>
          <a:prstGeom prst="rect">
            <a:avLst/>
          </a:prstGeom>
          <a:noFill/>
        </p:spPr>
        <p:txBody>
          <a:bodyPr wrap="square" rtlCol="0">
            <a:spAutoFit/>
          </a:bodyPr>
          <a:lstStyle/>
          <a:p>
            <a:pPr algn="ctr"/>
            <a:r>
              <a:rPr lang="en-US" dirty="0">
                <a:solidFill>
                  <a:srgbClr val="0000FF"/>
                </a:solidFill>
              </a:rPr>
              <a:t>Noise-free signal</a:t>
            </a:r>
          </a:p>
        </p:txBody>
      </p:sp>
      <p:sp>
        <p:nvSpPr>
          <p:cNvPr id="40" name="TextBox 39">
            <a:extLst>
              <a:ext uri="{FF2B5EF4-FFF2-40B4-BE49-F238E27FC236}">
                <a16:creationId xmlns:a16="http://schemas.microsoft.com/office/drawing/2014/main" id="{2E9D8F83-2B0C-475A-8FA3-47A4E4AFA572}"/>
              </a:ext>
            </a:extLst>
          </p:cNvPr>
          <p:cNvSpPr txBox="1"/>
          <p:nvPr/>
        </p:nvSpPr>
        <p:spPr>
          <a:xfrm>
            <a:off x="1371600" y="3016013"/>
            <a:ext cx="1760611" cy="400110"/>
          </a:xfrm>
          <a:prstGeom prst="rect">
            <a:avLst/>
          </a:prstGeom>
          <a:noFill/>
        </p:spPr>
        <p:txBody>
          <a:bodyPr wrap="none" rtlCol="0">
            <a:spAutoFit/>
          </a:bodyPr>
          <a:lstStyle/>
          <a:p>
            <a:pPr algn="ctr"/>
            <a:r>
              <a:rPr lang="en-US" sz="2000" b="1" dirty="0"/>
              <a:t>Time domain</a:t>
            </a:r>
          </a:p>
        </p:txBody>
      </p:sp>
      <p:sp>
        <p:nvSpPr>
          <p:cNvPr id="60" name="Rectangle 4">
            <a:extLst>
              <a:ext uri="{FF2B5EF4-FFF2-40B4-BE49-F238E27FC236}">
                <a16:creationId xmlns:a16="http://schemas.microsoft.com/office/drawing/2014/main" id="{C483F4D7-E0C1-4387-A5F0-7BD357031367}"/>
              </a:ext>
            </a:extLst>
          </p:cNvPr>
          <p:cNvSpPr txBox="1">
            <a:spLocks noChangeArrowheads="1"/>
          </p:cNvSpPr>
          <p:nvPr/>
        </p:nvSpPr>
        <p:spPr bwMode="auto">
          <a:xfrm>
            <a:off x="4487974" y="1510208"/>
            <a:ext cx="4198825" cy="48756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Standard deviation of noise</a:t>
            </a:r>
          </a:p>
          <a:p>
            <a:pPr>
              <a:lnSpc>
                <a:spcPct val="90000"/>
              </a:lnSpc>
              <a:spcBef>
                <a:spcPts val="1200"/>
              </a:spcBef>
            </a:pPr>
            <a:endParaRPr lang="en-US" altLang="zh-CN" kern="0" dirty="0">
              <a:ea typeface="宋体" pitchFamily="2" charset="-122"/>
            </a:endParaRPr>
          </a:p>
          <a:p>
            <a:pPr>
              <a:lnSpc>
                <a:spcPct val="90000"/>
              </a:lnSpc>
              <a:spcBef>
                <a:spcPts val="1200"/>
              </a:spcBef>
            </a:pPr>
            <a:endParaRPr lang="en-US" altLang="zh-CN" kern="0" dirty="0">
              <a:ea typeface="宋体" pitchFamily="2" charset="-122"/>
            </a:endParaRPr>
          </a:p>
          <a:p>
            <a:pPr>
              <a:lnSpc>
                <a:spcPct val="90000"/>
              </a:lnSpc>
              <a:spcBef>
                <a:spcPts val="1200"/>
              </a:spcBef>
            </a:pPr>
            <a:endParaRPr lang="en-US" altLang="zh-CN" kern="0" dirty="0">
              <a:ea typeface="宋体" pitchFamily="2" charset="-122"/>
            </a:endParaRPr>
          </a:p>
          <a:p>
            <a:pPr>
              <a:lnSpc>
                <a:spcPct val="90000"/>
              </a:lnSpc>
              <a:spcBef>
                <a:spcPts val="1200"/>
              </a:spcBef>
            </a:pPr>
            <a:endParaRPr lang="en-US" altLang="zh-CN" kern="0" dirty="0">
              <a:ea typeface="宋体" pitchFamily="2" charset="-122"/>
            </a:endParaRPr>
          </a:p>
          <a:p>
            <a:pPr>
              <a:lnSpc>
                <a:spcPct val="90000"/>
              </a:lnSpc>
              <a:spcBef>
                <a:spcPts val="1200"/>
              </a:spcBef>
            </a:pPr>
            <a:endParaRPr lang="en-US" altLang="zh-CN" sz="1600" kern="0" dirty="0">
              <a:ea typeface="宋体" pitchFamily="2" charset="-122"/>
            </a:endParaRPr>
          </a:p>
          <a:p>
            <a:pPr>
              <a:lnSpc>
                <a:spcPct val="90000"/>
              </a:lnSpc>
              <a:spcBef>
                <a:spcPts val="1200"/>
              </a:spcBef>
            </a:pPr>
            <a:r>
              <a:rPr lang="en-US" altLang="zh-CN" kern="0" dirty="0">
                <a:ea typeface="宋体" pitchFamily="2" charset="-122"/>
              </a:rPr>
              <a:t>Signal-to-noise ratio (SNR)</a:t>
            </a:r>
          </a:p>
        </p:txBody>
      </p:sp>
      <p:graphicFrame>
        <p:nvGraphicFramePr>
          <p:cNvPr id="54" name="Object 53">
            <a:extLst>
              <a:ext uri="{FF2B5EF4-FFF2-40B4-BE49-F238E27FC236}">
                <a16:creationId xmlns:a16="http://schemas.microsoft.com/office/drawing/2014/main" id="{09D050C9-0039-43C7-97C9-B3FA3D7FEDF3}"/>
              </a:ext>
            </a:extLst>
          </p:cNvPr>
          <p:cNvGraphicFramePr>
            <a:graphicFrameLocks noChangeAspect="1"/>
          </p:cNvGraphicFramePr>
          <p:nvPr>
            <p:extLst>
              <p:ext uri="{D42A27DB-BD31-4B8C-83A1-F6EECF244321}">
                <p14:modId xmlns:p14="http://schemas.microsoft.com/office/powerpoint/2010/main" val="257619695"/>
              </p:ext>
            </p:extLst>
          </p:nvPr>
        </p:nvGraphicFramePr>
        <p:xfrm>
          <a:off x="4949825" y="2305734"/>
          <a:ext cx="1844675" cy="758825"/>
        </p:xfrm>
        <a:graphic>
          <a:graphicData uri="http://schemas.openxmlformats.org/presentationml/2006/ole">
            <mc:AlternateContent xmlns:mc="http://schemas.openxmlformats.org/markup-compatibility/2006">
              <mc:Choice xmlns:v="urn:schemas-microsoft-com:vml" Requires="v">
                <p:oleObj name="Equation" r:id="rId2" imgW="927000" imgH="380880" progId="Equation.DSMT4">
                  <p:embed/>
                </p:oleObj>
              </mc:Choice>
              <mc:Fallback>
                <p:oleObj name="Equation" r:id="rId2" imgW="927000" imgH="380880" progId="Equation.DSMT4">
                  <p:embed/>
                  <p:pic>
                    <p:nvPicPr>
                      <p:cNvPr id="54" name="Object 53">
                        <a:extLst>
                          <a:ext uri="{FF2B5EF4-FFF2-40B4-BE49-F238E27FC236}">
                            <a16:creationId xmlns:a16="http://schemas.microsoft.com/office/drawing/2014/main" id="{09D050C9-0039-43C7-97C9-B3FA3D7FEDF3}"/>
                          </a:ext>
                        </a:extLst>
                      </p:cNvPr>
                      <p:cNvPicPr/>
                      <p:nvPr/>
                    </p:nvPicPr>
                    <p:blipFill>
                      <a:blip r:embed="rId3"/>
                      <a:stretch>
                        <a:fillRect/>
                      </a:stretch>
                    </p:blipFill>
                    <p:spPr>
                      <a:xfrm>
                        <a:off x="4949825" y="2305734"/>
                        <a:ext cx="1844675" cy="758825"/>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0A3D43F0-FB03-4B1C-AAC0-9998ADF9B025}"/>
              </a:ext>
            </a:extLst>
          </p:cNvPr>
          <p:cNvGraphicFramePr>
            <a:graphicFrameLocks noChangeAspect="1"/>
          </p:cNvGraphicFramePr>
          <p:nvPr>
            <p:extLst>
              <p:ext uri="{D42A27DB-BD31-4B8C-83A1-F6EECF244321}">
                <p14:modId xmlns:p14="http://schemas.microsoft.com/office/powerpoint/2010/main" val="1168021055"/>
              </p:ext>
            </p:extLst>
          </p:nvPr>
        </p:nvGraphicFramePr>
        <p:xfrm>
          <a:off x="4869036" y="5055512"/>
          <a:ext cx="1678956" cy="1042988"/>
        </p:xfrm>
        <a:graphic>
          <a:graphicData uri="http://schemas.openxmlformats.org/presentationml/2006/ole">
            <mc:AlternateContent xmlns:mc="http://schemas.openxmlformats.org/markup-compatibility/2006">
              <mc:Choice xmlns:v="urn:schemas-microsoft-com:vml" Requires="v">
                <p:oleObj name="Equation" r:id="rId4" imgW="838080" imgH="520560" progId="Equation.DSMT4">
                  <p:embed/>
                </p:oleObj>
              </mc:Choice>
              <mc:Fallback>
                <p:oleObj name="Equation" r:id="rId4" imgW="838080" imgH="520560" progId="Equation.DSMT4">
                  <p:embed/>
                  <p:pic>
                    <p:nvPicPr>
                      <p:cNvPr id="56" name="Object 55">
                        <a:extLst>
                          <a:ext uri="{FF2B5EF4-FFF2-40B4-BE49-F238E27FC236}">
                            <a16:creationId xmlns:a16="http://schemas.microsoft.com/office/drawing/2014/main" id="{0A3D43F0-FB03-4B1C-AAC0-9998ADF9B025}"/>
                          </a:ext>
                        </a:extLst>
                      </p:cNvPr>
                      <p:cNvPicPr/>
                      <p:nvPr/>
                    </p:nvPicPr>
                    <p:blipFill>
                      <a:blip r:embed="rId5"/>
                      <a:stretch>
                        <a:fillRect/>
                      </a:stretch>
                    </p:blipFill>
                    <p:spPr>
                      <a:xfrm>
                        <a:off x="4869036" y="5055512"/>
                        <a:ext cx="1678956" cy="1042988"/>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C46B5613-B7CE-42DB-A5AC-3F46B65FEA4D}"/>
              </a:ext>
            </a:extLst>
          </p:cNvPr>
          <p:cNvGraphicFramePr>
            <a:graphicFrameLocks noChangeAspect="1"/>
          </p:cNvGraphicFramePr>
          <p:nvPr>
            <p:extLst>
              <p:ext uri="{D42A27DB-BD31-4B8C-83A1-F6EECF244321}">
                <p14:modId xmlns:p14="http://schemas.microsoft.com/office/powerpoint/2010/main" val="3385158601"/>
              </p:ext>
            </p:extLst>
          </p:nvPr>
        </p:nvGraphicFramePr>
        <p:xfrm>
          <a:off x="4949825" y="3765550"/>
          <a:ext cx="3130550" cy="730250"/>
        </p:xfrm>
        <a:graphic>
          <a:graphicData uri="http://schemas.openxmlformats.org/presentationml/2006/ole">
            <mc:AlternateContent xmlns:mc="http://schemas.openxmlformats.org/markup-compatibility/2006">
              <mc:Choice xmlns:v="urn:schemas-microsoft-com:vml" Requires="v">
                <p:oleObj name="Equation" r:id="rId6" imgW="1523880" imgH="355320" progId="Equation.DSMT4">
                  <p:embed/>
                </p:oleObj>
              </mc:Choice>
              <mc:Fallback>
                <p:oleObj name="Equation" r:id="rId6" imgW="1523880" imgH="355320" progId="Equation.DSMT4">
                  <p:embed/>
                  <p:pic>
                    <p:nvPicPr>
                      <p:cNvPr id="61" name="Object 60">
                        <a:extLst>
                          <a:ext uri="{FF2B5EF4-FFF2-40B4-BE49-F238E27FC236}">
                            <a16:creationId xmlns:a16="http://schemas.microsoft.com/office/drawing/2014/main" id="{C46B5613-B7CE-42DB-A5AC-3F46B65FEA4D}"/>
                          </a:ext>
                        </a:extLst>
                      </p:cNvPr>
                      <p:cNvPicPr/>
                      <p:nvPr/>
                    </p:nvPicPr>
                    <p:blipFill>
                      <a:blip r:embed="rId7"/>
                      <a:stretch>
                        <a:fillRect/>
                      </a:stretch>
                    </p:blipFill>
                    <p:spPr>
                      <a:xfrm>
                        <a:off x="4949825" y="3765550"/>
                        <a:ext cx="3130550" cy="730250"/>
                      </a:xfrm>
                      <a:prstGeom prst="rect">
                        <a:avLst/>
                      </a:prstGeom>
                    </p:spPr>
                  </p:pic>
                </p:oleObj>
              </mc:Fallback>
            </mc:AlternateContent>
          </a:graphicData>
        </a:graphic>
      </p:graphicFrame>
      <p:sp>
        <p:nvSpPr>
          <p:cNvPr id="66" name="TextBox 65">
            <a:extLst>
              <a:ext uri="{FF2B5EF4-FFF2-40B4-BE49-F238E27FC236}">
                <a16:creationId xmlns:a16="http://schemas.microsoft.com/office/drawing/2014/main" id="{8BE1D8BC-DAC6-4952-A22F-54C3546EBBB7}"/>
              </a:ext>
            </a:extLst>
          </p:cNvPr>
          <p:cNvSpPr txBox="1"/>
          <p:nvPr/>
        </p:nvSpPr>
        <p:spPr>
          <a:xfrm>
            <a:off x="4792513" y="3200400"/>
            <a:ext cx="3374643" cy="400110"/>
          </a:xfrm>
          <a:prstGeom prst="rect">
            <a:avLst/>
          </a:prstGeom>
          <a:noFill/>
        </p:spPr>
        <p:txBody>
          <a:bodyPr wrap="none" rtlCol="0">
            <a:spAutoFit/>
          </a:bodyPr>
          <a:lstStyle/>
          <a:p>
            <a:pPr algn="ctr"/>
            <a:r>
              <a:rPr lang="en-US" sz="2000" dirty="0"/>
              <a:t>with frequency-domain filter</a:t>
            </a:r>
          </a:p>
        </p:txBody>
      </p:sp>
    </p:spTree>
    <p:extLst>
      <p:ext uri="{BB962C8B-B14F-4D97-AF65-F5344CB8AC3E}">
        <p14:creationId xmlns:p14="http://schemas.microsoft.com/office/powerpoint/2010/main" val="35166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Detector noise</a:t>
            </a:r>
            <a:endParaRPr lang="en-US" dirty="0"/>
          </a:p>
        </p:txBody>
      </p:sp>
      <p:sp>
        <p:nvSpPr>
          <p:cNvPr id="53" name="TextBox 52">
            <a:extLst>
              <a:ext uri="{FF2B5EF4-FFF2-40B4-BE49-F238E27FC236}">
                <a16:creationId xmlns:a16="http://schemas.microsoft.com/office/drawing/2014/main" id="{865900C1-C917-45AE-978A-A6BD48C34281}"/>
              </a:ext>
            </a:extLst>
          </p:cNvPr>
          <p:cNvSpPr txBox="1"/>
          <p:nvPr/>
        </p:nvSpPr>
        <p:spPr>
          <a:xfrm>
            <a:off x="4488305" y="698812"/>
            <a:ext cx="3983061" cy="584775"/>
          </a:xfrm>
          <a:prstGeom prst="rect">
            <a:avLst/>
          </a:prstGeom>
          <a:noFill/>
        </p:spPr>
        <p:txBody>
          <a:bodyPr wrap="square" rtlCol="0">
            <a:spAutoFit/>
          </a:bodyPr>
          <a:lstStyle/>
          <a:p>
            <a:pPr algn="ctr"/>
            <a:r>
              <a:rPr lang="en-US" sz="1600" i="1" dirty="0"/>
              <a:t>Photonics: Optical Electronics in Modern Communications</a:t>
            </a:r>
            <a:r>
              <a:rPr lang="en-US" sz="1600" dirty="0"/>
              <a:t>, Ch. 10</a:t>
            </a:r>
          </a:p>
        </p:txBody>
      </p:sp>
      <p:pic>
        <p:nvPicPr>
          <p:cNvPr id="17412" name="Picture 4" descr="Figure 2: Lock-In Measurement Schematic">
            <a:extLst>
              <a:ext uri="{FF2B5EF4-FFF2-40B4-BE49-F238E27FC236}">
                <a16:creationId xmlns:a16="http://schemas.microsoft.com/office/drawing/2014/main" id="{2A218474-0C57-43FC-8A8B-3B28A0832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637" y="1559632"/>
            <a:ext cx="4553553" cy="2456522"/>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3E4BF915-EA2C-408C-AE09-72F6D640B336}"/>
              </a:ext>
            </a:extLst>
          </p:cNvPr>
          <p:cNvSpPr/>
          <p:nvPr/>
        </p:nvSpPr>
        <p:spPr>
          <a:xfrm>
            <a:off x="4242391" y="4122677"/>
            <a:ext cx="4572000" cy="253916"/>
          </a:xfrm>
          <a:prstGeom prst="rect">
            <a:avLst/>
          </a:prstGeom>
        </p:spPr>
        <p:txBody>
          <a:bodyPr>
            <a:spAutoFit/>
          </a:bodyPr>
          <a:lstStyle/>
          <a:p>
            <a:pPr algn="ctr"/>
            <a:r>
              <a:rPr lang="en-US" sz="1050" dirty="0">
                <a:hlinkClick r:id="rId4"/>
              </a:rPr>
              <a:t>www.ophiropt.com/laser--measurement/knowledge-center/article/10378</a:t>
            </a:r>
            <a:endParaRPr lang="en-US" sz="1050" dirty="0"/>
          </a:p>
        </p:txBody>
      </p:sp>
      <p:sp>
        <p:nvSpPr>
          <p:cNvPr id="59" name="Rectangle: Rounded Corners 58">
            <a:extLst>
              <a:ext uri="{FF2B5EF4-FFF2-40B4-BE49-F238E27FC236}">
                <a16:creationId xmlns:a16="http://schemas.microsoft.com/office/drawing/2014/main" id="{0E19C668-5152-416B-9201-AF7F55065066}"/>
              </a:ext>
            </a:extLst>
          </p:cNvPr>
          <p:cNvSpPr/>
          <p:nvPr/>
        </p:nvSpPr>
        <p:spPr bwMode="auto">
          <a:xfrm>
            <a:off x="4498722" y="4661547"/>
            <a:ext cx="4085680" cy="1526699"/>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dirty="0">
                <a:solidFill>
                  <a:schemeClr val="tx1"/>
                </a:solidFill>
                <a:latin typeface="Arial" charset="0"/>
              </a:rPr>
              <a:t>SNR can be improved by selecting a proper measurement frequency (if the noise is non-white) and decreasing noise bandwidth</a:t>
            </a:r>
          </a:p>
        </p:txBody>
      </p:sp>
      <p:sp>
        <p:nvSpPr>
          <p:cNvPr id="26" name="Freeform: Shape 25">
            <a:extLst>
              <a:ext uri="{FF2B5EF4-FFF2-40B4-BE49-F238E27FC236}">
                <a16:creationId xmlns:a16="http://schemas.microsoft.com/office/drawing/2014/main" id="{D03C7754-77F5-45A3-BC4C-8F9E0D9F6DED}"/>
              </a:ext>
            </a:extLst>
          </p:cNvPr>
          <p:cNvSpPr/>
          <p:nvPr/>
        </p:nvSpPr>
        <p:spPr bwMode="auto">
          <a:xfrm>
            <a:off x="600762" y="1905000"/>
            <a:ext cx="2971791" cy="697725"/>
          </a:xfrm>
          <a:custGeom>
            <a:avLst/>
            <a:gdLst>
              <a:gd name="connsiteX0" fmla="*/ 0 w 8591413"/>
              <a:gd name="connsiteY0" fmla="*/ 697312 h 907822"/>
              <a:gd name="connsiteX1" fmla="*/ 72363 w 8591413"/>
              <a:gd name="connsiteY1" fmla="*/ 651264 h 907822"/>
              <a:gd name="connsiteX2" fmla="*/ 98676 w 8591413"/>
              <a:gd name="connsiteY2" fmla="*/ 631528 h 907822"/>
              <a:gd name="connsiteX3" fmla="*/ 171039 w 8591413"/>
              <a:gd name="connsiteY3" fmla="*/ 605215 h 907822"/>
              <a:gd name="connsiteX4" fmla="*/ 223666 w 8591413"/>
              <a:gd name="connsiteY4" fmla="*/ 578901 h 907822"/>
              <a:gd name="connsiteX5" fmla="*/ 256558 w 8591413"/>
              <a:gd name="connsiteY5" fmla="*/ 552587 h 907822"/>
              <a:gd name="connsiteX6" fmla="*/ 348656 w 8591413"/>
              <a:gd name="connsiteY6" fmla="*/ 506538 h 907822"/>
              <a:gd name="connsiteX7" fmla="*/ 388127 w 8591413"/>
              <a:gd name="connsiteY7" fmla="*/ 480225 h 907822"/>
              <a:gd name="connsiteX8" fmla="*/ 421019 w 8591413"/>
              <a:gd name="connsiteY8" fmla="*/ 467068 h 907822"/>
              <a:gd name="connsiteX9" fmla="*/ 460489 w 8591413"/>
              <a:gd name="connsiteY9" fmla="*/ 440754 h 907822"/>
              <a:gd name="connsiteX10" fmla="*/ 493381 w 8591413"/>
              <a:gd name="connsiteY10" fmla="*/ 421019 h 907822"/>
              <a:gd name="connsiteX11" fmla="*/ 532852 w 8591413"/>
              <a:gd name="connsiteY11" fmla="*/ 394705 h 907822"/>
              <a:gd name="connsiteX12" fmla="*/ 565744 w 8591413"/>
              <a:gd name="connsiteY12" fmla="*/ 381548 h 907822"/>
              <a:gd name="connsiteX13" fmla="*/ 631528 w 8591413"/>
              <a:gd name="connsiteY13" fmla="*/ 335500 h 907822"/>
              <a:gd name="connsiteX14" fmla="*/ 651263 w 8591413"/>
              <a:gd name="connsiteY14" fmla="*/ 309186 h 907822"/>
              <a:gd name="connsiteX15" fmla="*/ 677577 w 8591413"/>
              <a:gd name="connsiteY15" fmla="*/ 296029 h 907822"/>
              <a:gd name="connsiteX16" fmla="*/ 697312 w 8591413"/>
              <a:gd name="connsiteY16" fmla="*/ 276294 h 907822"/>
              <a:gd name="connsiteX17" fmla="*/ 717047 w 8591413"/>
              <a:gd name="connsiteY17" fmla="*/ 263137 h 907822"/>
              <a:gd name="connsiteX18" fmla="*/ 743361 w 8591413"/>
              <a:gd name="connsiteY18" fmla="*/ 243402 h 907822"/>
              <a:gd name="connsiteX19" fmla="*/ 763096 w 8591413"/>
              <a:gd name="connsiteY19" fmla="*/ 230245 h 907822"/>
              <a:gd name="connsiteX20" fmla="*/ 782832 w 8591413"/>
              <a:gd name="connsiteY20" fmla="*/ 210510 h 907822"/>
              <a:gd name="connsiteX21" fmla="*/ 822302 w 8591413"/>
              <a:gd name="connsiteY21" fmla="*/ 184196 h 907822"/>
              <a:gd name="connsiteX22" fmla="*/ 842037 w 8591413"/>
              <a:gd name="connsiteY22" fmla="*/ 171039 h 907822"/>
              <a:gd name="connsiteX23" fmla="*/ 888086 w 8591413"/>
              <a:gd name="connsiteY23" fmla="*/ 151304 h 907822"/>
              <a:gd name="connsiteX24" fmla="*/ 1131488 w 8591413"/>
              <a:gd name="connsiteY24" fmla="*/ 157882 h 907822"/>
              <a:gd name="connsiteX25" fmla="*/ 1164380 w 8591413"/>
              <a:gd name="connsiteY25" fmla="*/ 171039 h 907822"/>
              <a:gd name="connsiteX26" fmla="*/ 1210429 w 8591413"/>
              <a:gd name="connsiteY26" fmla="*/ 190774 h 907822"/>
              <a:gd name="connsiteX27" fmla="*/ 1230164 w 8591413"/>
              <a:gd name="connsiteY27" fmla="*/ 197353 h 907822"/>
              <a:gd name="connsiteX28" fmla="*/ 1249899 w 8591413"/>
              <a:gd name="connsiteY28" fmla="*/ 210510 h 907822"/>
              <a:gd name="connsiteX29" fmla="*/ 1276213 w 8591413"/>
              <a:gd name="connsiteY29" fmla="*/ 223666 h 907822"/>
              <a:gd name="connsiteX30" fmla="*/ 1295948 w 8591413"/>
              <a:gd name="connsiteY30" fmla="*/ 236823 h 907822"/>
              <a:gd name="connsiteX31" fmla="*/ 1322262 w 8591413"/>
              <a:gd name="connsiteY31" fmla="*/ 243402 h 907822"/>
              <a:gd name="connsiteX32" fmla="*/ 1341997 w 8591413"/>
              <a:gd name="connsiteY32" fmla="*/ 269715 h 907822"/>
              <a:gd name="connsiteX33" fmla="*/ 1401203 w 8591413"/>
              <a:gd name="connsiteY33" fmla="*/ 289451 h 907822"/>
              <a:gd name="connsiteX34" fmla="*/ 1427516 w 8591413"/>
              <a:gd name="connsiteY34" fmla="*/ 302607 h 907822"/>
              <a:gd name="connsiteX35" fmla="*/ 1466987 w 8591413"/>
              <a:gd name="connsiteY35" fmla="*/ 335500 h 907822"/>
              <a:gd name="connsiteX36" fmla="*/ 1486722 w 8591413"/>
              <a:gd name="connsiteY36" fmla="*/ 342078 h 907822"/>
              <a:gd name="connsiteX37" fmla="*/ 1552506 w 8591413"/>
              <a:gd name="connsiteY37" fmla="*/ 401284 h 907822"/>
              <a:gd name="connsiteX38" fmla="*/ 1572242 w 8591413"/>
              <a:gd name="connsiteY38" fmla="*/ 421019 h 907822"/>
              <a:gd name="connsiteX39" fmla="*/ 1605134 w 8591413"/>
              <a:gd name="connsiteY39" fmla="*/ 440754 h 907822"/>
              <a:gd name="connsiteX40" fmla="*/ 1657761 w 8591413"/>
              <a:gd name="connsiteY40" fmla="*/ 486803 h 907822"/>
              <a:gd name="connsiteX41" fmla="*/ 1697232 w 8591413"/>
              <a:gd name="connsiteY41" fmla="*/ 513117 h 907822"/>
              <a:gd name="connsiteX42" fmla="*/ 1749859 w 8591413"/>
              <a:gd name="connsiteY42" fmla="*/ 552587 h 907822"/>
              <a:gd name="connsiteX43" fmla="*/ 1769594 w 8591413"/>
              <a:gd name="connsiteY43" fmla="*/ 572323 h 907822"/>
              <a:gd name="connsiteX44" fmla="*/ 1795908 w 8591413"/>
              <a:gd name="connsiteY44" fmla="*/ 585479 h 907822"/>
              <a:gd name="connsiteX45" fmla="*/ 1841957 w 8591413"/>
              <a:gd name="connsiteY45" fmla="*/ 611793 h 907822"/>
              <a:gd name="connsiteX46" fmla="*/ 1999839 w 8591413"/>
              <a:gd name="connsiteY46" fmla="*/ 605215 h 907822"/>
              <a:gd name="connsiteX47" fmla="*/ 2032731 w 8591413"/>
              <a:gd name="connsiteY47" fmla="*/ 578901 h 907822"/>
              <a:gd name="connsiteX48" fmla="*/ 2065623 w 8591413"/>
              <a:gd name="connsiteY48" fmla="*/ 565744 h 907822"/>
              <a:gd name="connsiteX49" fmla="*/ 2131407 w 8591413"/>
              <a:gd name="connsiteY49" fmla="*/ 499960 h 907822"/>
              <a:gd name="connsiteX50" fmla="*/ 2197191 w 8591413"/>
              <a:gd name="connsiteY50" fmla="*/ 421019 h 907822"/>
              <a:gd name="connsiteX51" fmla="*/ 2216927 w 8591413"/>
              <a:gd name="connsiteY51" fmla="*/ 401284 h 907822"/>
              <a:gd name="connsiteX52" fmla="*/ 2243240 w 8591413"/>
              <a:gd name="connsiteY52" fmla="*/ 355235 h 907822"/>
              <a:gd name="connsiteX53" fmla="*/ 2262975 w 8591413"/>
              <a:gd name="connsiteY53" fmla="*/ 322343 h 907822"/>
              <a:gd name="connsiteX54" fmla="*/ 2282711 w 8591413"/>
              <a:gd name="connsiteY54" fmla="*/ 302607 h 907822"/>
              <a:gd name="connsiteX55" fmla="*/ 2295868 w 8591413"/>
              <a:gd name="connsiteY55" fmla="*/ 282872 h 907822"/>
              <a:gd name="connsiteX56" fmla="*/ 2322181 w 8591413"/>
              <a:gd name="connsiteY56" fmla="*/ 243402 h 907822"/>
              <a:gd name="connsiteX57" fmla="*/ 2335338 w 8591413"/>
              <a:gd name="connsiteY57" fmla="*/ 217088 h 907822"/>
              <a:gd name="connsiteX58" fmla="*/ 2341916 w 8591413"/>
              <a:gd name="connsiteY58" fmla="*/ 197353 h 907822"/>
              <a:gd name="connsiteX59" fmla="*/ 2361652 w 8591413"/>
              <a:gd name="connsiteY59" fmla="*/ 177618 h 907822"/>
              <a:gd name="connsiteX60" fmla="*/ 2368230 w 8591413"/>
              <a:gd name="connsiteY60" fmla="*/ 151304 h 907822"/>
              <a:gd name="connsiteX61" fmla="*/ 2407701 w 8591413"/>
              <a:gd name="connsiteY61" fmla="*/ 118412 h 907822"/>
              <a:gd name="connsiteX62" fmla="*/ 2414279 w 8591413"/>
              <a:gd name="connsiteY62" fmla="*/ 98677 h 907822"/>
              <a:gd name="connsiteX63" fmla="*/ 2453750 w 8591413"/>
              <a:gd name="connsiteY63" fmla="*/ 65784 h 907822"/>
              <a:gd name="connsiteX64" fmla="*/ 2473485 w 8591413"/>
              <a:gd name="connsiteY64" fmla="*/ 59206 h 907822"/>
              <a:gd name="connsiteX65" fmla="*/ 2493220 w 8591413"/>
              <a:gd name="connsiteY65" fmla="*/ 39471 h 907822"/>
              <a:gd name="connsiteX66" fmla="*/ 2585318 w 8591413"/>
              <a:gd name="connsiteY66" fmla="*/ 46049 h 907822"/>
              <a:gd name="connsiteX67" fmla="*/ 2631367 w 8591413"/>
              <a:gd name="connsiteY67" fmla="*/ 98677 h 907822"/>
              <a:gd name="connsiteX68" fmla="*/ 2644524 w 8591413"/>
              <a:gd name="connsiteY68" fmla="*/ 124990 h 907822"/>
              <a:gd name="connsiteX69" fmla="*/ 2651102 w 8591413"/>
              <a:gd name="connsiteY69" fmla="*/ 144725 h 907822"/>
              <a:gd name="connsiteX70" fmla="*/ 2664259 w 8591413"/>
              <a:gd name="connsiteY70" fmla="*/ 164461 h 907822"/>
              <a:gd name="connsiteX71" fmla="*/ 2703729 w 8591413"/>
              <a:gd name="connsiteY71" fmla="*/ 230245 h 907822"/>
              <a:gd name="connsiteX72" fmla="*/ 2716886 w 8591413"/>
              <a:gd name="connsiteY72" fmla="*/ 249980 h 907822"/>
              <a:gd name="connsiteX73" fmla="*/ 2730043 w 8591413"/>
              <a:gd name="connsiteY73" fmla="*/ 276294 h 907822"/>
              <a:gd name="connsiteX74" fmla="*/ 2749778 w 8591413"/>
              <a:gd name="connsiteY74" fmla="*/ 289451 h 907822"/>
              <a:gd name="connsiteX75" fmla="*/ 2769514 w 8591413"/>
              <a:gd name="connsiteY75" fmla="*/ 342078 h 907822"/>
              <a:gd name="connsiteX76" fmla="*/ 2782670 w 8591413"/>
              <a:gd name="connsiteY76" fmla="*/ 381548 h 907822"/>
              <a:gd name="connsiteX77" fmla="*/ 2795827 w 8591413"/>
              <a:gd name="connsiteY77" fmla="*/ 407862 h 907822"/>
              <a:gd name="connsiteX78" fmla="*/ 2802406 w 8591413"/>
              <a:gd name="connsiteY78" fmla="*/ 427597 h 907822"/>
              <a:gd name="connsiteX79" fmla="*/ 2815563 w 8591413"/>
              <a:gd name="connsiteY79" fmla="*/ 447333 h 907822"/>
              <a:gd name="connsiteX80" fmla="*/ 2828719 w 8591413"/>
              <a:gd name="connsiteY80" fmla="*/ 473646 h 907822"/>
              <a:gd name="connsiteX81" fmla="*/ 2861611 w 8591413"/>
              <a:gd name="connsiteY81" fmla="*/ 519695 h 907822"/>
              <a:gd name="connsiteX82" fmla="*/ 2907660 w 8591413"/>
              <a:gd name="connsiteY82" fmla="*/ 578901 h 907822"/>
              <a:gd name="connsiteX83" fmla="*/ 2927396 w 8591413"/>
              <a:gd name="connsiteY83" fmla="*/ 598636 h 907822"/>
              <a:gd name="connsiteX84" fmla="*/ 2966866 w 8591413"/>
              <a:gd name="connsiteY84" fmla="*/ 618371 h 907822"/>
              <a:gd name="connsiteX85" fmla="*/ 3019493 w 8591413"/>
              <a:gd name="connsiteY85" fmla="*/ 644685 h 907822"/>
              <a:gd name="connsiteX86" fmla="*/ 3151062 w 8591413"/>
              <a:gd name="connsiteY86" fmla="*/ 638107 h 907822"/>
              <a:gd name="connsiteX87" fmla="*/ 3190532 w 8591413"/>
              <a:gd name="connsiteY87" fmla="*/ 618371 h 907822"/>
              <a:gd name="connsiteX88" fmla="*/ 3216846 w 8591413"/>
              <a:gd name="connsiteY88" fmla="*/ 611793 h 907822"/>
              <a:gd name="connsiteX89" fmla="*/ 3236581 w 8591413"/>
              <a:gd name="connsiteY89" fmla="*/ 605215 h 907822"/>
              <a:gd name="connsiteX90" fmla="*/ 3256316 w 8591413"/>
              <a:gd name="connsiteY90" fmla="*/ 585479 h 907822"/>
              <a:gd name="connsiteX91" fmla="*/ 3276052 w 8591413"/>
              <a:gd name="connsiteY91" fmla="*/ 572323 h 907822"/>
              <a:gd name="connsiteX92" fmla="*/ 3322101 w 8591413"/>
              <a:gd name="connsiteY92" fmla="*/ 526274 h 907822"/>
              <a:gd name="connsiteX93" fmla="*/ 3387885 w 8591413"/>
              <a:gd name="connsiteY93" fmla="*/ 460489 h 907822"/>
              <a:gd name="connsiteX94" fmla="*/ 3407620 w 8591413"/>
              <a:gd name="connsiteY94" fmla="*/ 440754 h 907822"/>
              <a:gd name="connsiteX95" fmla="*/ 3453669 w 8591413"/>
              <a:gd name="connsiteY95" fmla="*/ 414441 h 907822"/>
              <a:gd name="connsiteX96" fmla="*/ 3552345 w 8591413"/>
              <a:gd name="connsiteY96" fmla="*/ 421019 h 907822"/>
              <a:gd name="connsiteX97" fmla="*/ 3591816 w 8591413"/>
              <a:gd name="connsiteY97" fmla="*/ 427597 h 907822"/>
              <a:gd name="connsiteX98" fmla="*/ 3611551 w 8591413"/>
              <a:gd name="connsiteY98" fmla="*/ 447333 h 907822"/>
              <a:gd name="connsiteX99" fmla="*/ 3664178 w 8591413"/>
              <a:gd name="connsiteY99" fmla="*/ 473646 h 907822"/>
              <a:gd name="connsiteX100" fmla="*/ 3729963 w 8591413"/>
              <a:gd name="connsiteY100" fmla="*/ 552587 h 907822"/>
              <a:gd name="connsiteX101" fmla="*/ 3769433 w 8591413"/>
              <a:gd name="connsiteY101" fmla="*/ 592058 h 907822"/>
              <a:gd name="connsiteX102" fmla="*/ 3808904 w 8591413"/>
              <a:gd name="connsiteY102" fmla="*/ 657842 h 907822"/>
              <a:gd name="connsiteX103" fmla="*/ 3815482 w 8591413"/>
              <a:gd name="connsiteY103" fmla="*/ 690734 h 907822"/>
              <a:gd name="connsiteX104" fmla="*/ 3848374 w 8591413"/>
              <a:gd name="connsiteY104" fmla="*/ 736783 h 907822"/>
              <a:gd name="connsiteX105" fmla="*/ 3868109 w 8591413"/>
              <a:gd name="connsiteY105" fmla="*/ 782832 h 907822"/>
              <a:gd name="connsiteX106" fmla="*/ 3874688 w 8591413"/>
              <a:gd name="connsiteY106" fmla="*/ 809146 h 907822"/>
              <a:gd name="connsiteX107" fmla="*/ 3887845 w 8591413"/>
              <a:gd name="connsiteY107" fmla="*/ 828881 h 907822"/>
              <a:gd name="connsiteX108" fmla="*/ 3907580 w 8591413"/>
              <a:gd name="connsiteY108" fmla="*/ 861773 h 907822"/>
              <a:gd name="connsiteX109" fmla="*/ 3953629 w 8591413"/>
              <a:gd name="connsiteY109" fmla="*/ 907822 h 907822"/>
              <a:gd name="connsiteX110" fmla="*/ 4085197 w 8591413"/>
              <a:gd name="connsiteY110" fmla="*/ 901243 h 907822"/>
              <a:gd name="connsiteX111" fmla="*/ 4124668 w 8591413"/>
              <a:gd name="connsiteY111" fmla="*/ 888087 h 907822"/>
              <a:gd name="connsiteX112" fmla="*/ 4164138 w 8591413"/>
              <a:gd name="connsiteY112" fmla="*/ 855194 h 907822"/>
              <a:gd name="connsiteX113" fmla="*/ 4183873 w 8591413"/>
              <a:gd name="connsiteY113" fmla="*/ 835459 h 907822"/>
              <a:gd name="connsiteX114" fmla="*/ 4216765 w 8591413"/>
              <a:gd name="connsiteY114" fmla="*/ 815724 h 907822"/>
              <a:gd name="connsiteX115" fmla="*/ 4256236 w 8591413"/>
              <a:gd name="connsiteY115" fmla="*/ 782832 h 907822"/>
              <a:gd name="connsiteX116" fmla="*/ 4315442 w 8591413"/>
              <a:gd name="connsiteY116" fmla="*/ 723626 h 907822"/>
              <a:gd name="connsiteX117" fmla="*/ 4335177 w 8591413"/>
              <a:gd name="connsiteY117" fmla="*/ 703891 h 907822"/>
              <a:gd name="connsiteX118" fmla="*/ 4354912 w 8591413"/>
              <a:gd name="connsiteY118" fmla="*/ 684156 h 907822"/>
              <a:gd name="connsiteX119" fmla="*/ 4387804 w 8591413"/>
              <a:gd name="connsiteY119" fmla="*/ 651264 h 907822"/>
              <a:gd name="connsiteX120" fmla="*/ 4414118 w 8591413"/>
              <a:gd name="connsiteY120" fmla="*/ 598636 h 907822"/>
              <a:gd name="connsiteX121" fmla="*/ 4460167 w 8591413"/>
              <a:gd name="connsiteY121" fmla="*/ 546009 h 907822"/>
              <a:gd name="connsiteX122" fmla="*/ 4473324 w 8591413"/>
              <a:gd name="connsiteY122" fmla="*/ 519695 h 907822"/>
              <a:gd name="connsiteX123" fmla="*/ 4479902 w 8591413"/>
              <a:gd name="connsiteY123" fmla="*/ 499960 h 907822"/>
              <a:gd name="connsiteX124" fmla="*/ 4493059 w 8591413"/>
              <a:gd name="connsiteY124" fmla="*/ 480225 h 907822"/>
              <a:gd name="connsiteX125" fmla="*/ 4506216 w 8591413"/>
              <a:gd name="connsiteY125" fmla="*/ 453911 h 907822"/>
              <a:gd name="connsiteX126" fmla="*/ 4539108 w 8591413"/>
              <a:gd name="connsiteY126" fmla="*/ 401284 h 907822"/>
              <a:gd name="connsiteX127" fmla="*/ 4545686 w 8591413"/>
              <a:gd name="connsiteY127" fmla="*/ 381548 h 907822"/>
              <a:gd name="connsiteX128" fmla="*/ 4558843 w 8591413"/>
              <a:gd name="connsiteY128" fmla="*/ 335500 h 907822"/>
              <a:gd name="connsiteX129" fmla="*/ 4572000 w 8591413"/>
              <a:gd name="connsiteY129" fmla="*/ 309186 h 907822"/>
              <a:gd name="connsiteX130" fmla="*/ 4578578 w 8591413"/>
              <a:gd name="connsiteY130" fmla="*/ 210510 h 907822"/>
              <a:gd name="connsiteX131" fmla="*/ 4591735 w 8591413"/>
              <a:gd name="connsiteY131" fmla="*/ 190774 h 907822"/>
              <a:gd name="connsiteX132" fmla="*/ 4604892 w 8591413"/>
              <a:gd name="connsiteY132" fmla="*/ 144725 h 907822"/>
              <a:gd name="connsiteX133" fmla="*/ 4624627 w 8591413"/>
              <a:gd name="connsiteY133" fmla="*/ 124990 h 907822"/>
              <a:gd name="connsiteX134" fmla="*/ 4657519 w 8591413"/>
              <a:gd name="connsiteY134" fmla="*/ 85520 h 907822"/>
              <a:gd name="connsiteX135" fmla="*/ 4690411 w 8591413"/>
              <a:gd name="connsiteY135" fmla="*/ 65784 h 907822"/>
              <a:gd name="connsiteX136" fmla="*/ 4710147 w 8591413"/>
              <a:gd name="connsiteY136" fmla="*/ 46049 h 907822"/>
              <a:gd name="connsiteX137" fmla="*/ 4749617 w 8591413"/>
              <a:gd name="connsiteY137" fmla="*/ 32892 h 907822"/>
              <a:gd name="connsiteX138" fmla="*/ 4769352 w 8591413"/>
              <a:gd name="connsiteY138" fmla="*/ 19735 h 907822"/>
              <a:gd name="connsiteX139" fmla="*/ 4795666 w 8591413"/>
              <a:gd name="connsiteY139" fmla="*/ 13157 h 907822"/>
              <a:gd name="connsiteX140" fmla="*/ 4841715 w 8591413"/>
              <a:gd name="connsiteY140" fmla="*/ 0 h 907822"/>
              <a:gd name="connsiteX141" fmla="*/ 4999597 w 8591413"/>
              <a:gd name="connsiteY141" fmla="*/ 6579 h 907822"/>
              <a:gd name="connsiteX142" fmla="*/ 5045646 w 8591413"/>
              <a:gd name="connsiteY142" fmla="*/ 26314 h 907822"/>
              <a:gd name="connsiteX143" fmla="*/ 5091695 w 8591413"/>
              <a:gd name="connsiteY143" fmla="*/ 46049 h 907822"/>
              <a:gd name="connsiteX144" fmla="*/ 5118009 w 8591413"/>
              <a:gd name="connsiteY144" fmla="*/ 85520 h 907822"/>
              <a:gd name="connsiteX145" fmla="*/ 5144322 w 8591413"/>
              <a:gd name="connsiteY145" fmla="*/ 124990 h 907822"/>
              <a:gd name="connsiteX146" fmla="*/ 5164058 w 8591413"/>
              <a:gd name="connsiteY146" fmla="*/ 157882 h 907822"/>
              <a:gd name="connsiteX147" fmla="*/ 5183793 w 8591413"/>
              <a:gd name="connsiteY147" fmla="*/ 177618 h 907822"/>
              <a:gd name="connsiteX148" fmla="*/ 5203528 w 8591413"/>
              <a:gd name="connsiteY148" fmla="*/ 223666 h 907822"/>
              <a:gd name="connsiteX149" fmla="*/ 5216685 w 8591413"/>
              <a:gd name="connsiteY149" fmla="*/ 243402 h 907822"/>
              <a:gd name="connsiteX150" fmla="*/ 5242999 w 8591413"/>
              <a:gd name="connsiteY150" fmla="*/ 315764 h 907822"/>
              <a:gd name="connsiteX151" fmla="*/ 5262734 w 8591413"/>
              <a:gd name="connsiteY151" fmla="*/ 335500 h 907822"/>
              <a:gd name="connsiteX152" fmla="*/ 5289047 w 8591413"/>
              <a:gd name="connsiteY152" fmla="*/ 374970 h 907822"/>
              <a:gd name="connsiteX153" fmla="*/ 5295626 w 8591413"/>
              <a:gd name="connsiteY153" fmla="*/ 394705 h 907822"/>
              <a:gd name="connsiteX154" fmla="*/ 5335096 w 8591413"/>
              <a:gd name="connsiteY154" fmla="*/ 427597 h 907822"/>
              <a:gd name="connsiteX155" fmla="*/ 5420616 w 8591413"/>
              <a:gd name="connsiteY155" fmla="*/ 407862 h 907822"/>
              <a:gd name="connsiteX156" fmla="*/ 5453508 w 8591413"/>
              <a:gd name="connsiteY156" fmla="*/ 374970 h 907822"/>
              <a:gd name="connsiteX157" fmla="*/ 5492978 w 8591413"/>
              <a:gd name="connsiteY157" fmla="*/ 355235 h 907822"/>
              <a:gd name="connsiteX158" fmla="*/ 5539027 w 8591413"/>
              <a:gd name="connsiteY158" fmla="*/ 309186 h 907822"/>
              <a:gd name="connsiteX159" fmla="*/ 5578498 w 8591413"/>
              <a:gd name="connsiteY159" fmla="*/ 276294 h 907822"/>
              <a:gd name="connsiteX160" fmla="*/ 5591655 w 8591413"/>
              <a:gd name="connsiteY160" fmla="*/ 256559 h 907822"/>
              <a:gd name="connsiteX161" fmla="*/ 5631125 w 8591413"/>
              <a:gd name="connsiteY161" fmla="*/ 217088 h 907822"/>
              <a:gd name="connsiteX162" fmla="*/ 5650860 w 8591413"/>
              <a:gd name="connsiteY162" fmla="*/ 197353 h 907822"/>
              <a:gd name="connsiteX163" fmla="*/ 5657439 w 8591413"/>
              <a:gd name="connsiteY163" fmla="*/ 177618 h 907822"/>
              <a:gd name="connsiteX164" fmla="*/ 5677174 w 8591413"/>
              <a:gd name="connsiteY164" fmla="*/ 164461 h 907822"/>
              <a:gd name="connsiteX165" fmla="*/ 5696909 w 8591413"/>
              <a:gd name="connsiteY165" fmla="*/ 144725 h 907822"/>
              <a:gd name="connsiteX166" fmla="*/ 5762693 w 8591413"/>
              <a:gd name="connsiteY166" fmla="*/ 157882 h 907822"/>
              <a:gd name="connsiteX167" fmla="*/ 5782429 w 8591413"/>
              <a:gd name="connsiteY167" fmla="*/ 197353 h 907822"/>
              <a:gd name="connsiteX168" fmla="*/ 5808742 w 8591413"/>
              <a:gd name="connsiteY168" fmla="*/ 243402 h 907822"/>
              <a:gd name="connsiteX169" fmla="*/ 5815321 w 8591413"/>
              <a:gd name="connsiteY169" fmla="*/ 263137 h 907822"/>
              <a:gd name="connsiteX170" fmla="*/ 5828478 w 8591413"/>
              <a:gd name="connsiteY170" fmla="*/ 296029 h 907822"/>
              <a:gd name="connsiteX171" fmla="*/ 5841634 w 8591413"/>
              <a:gd name="connsiteY171" fmla="*/ 315764 h 907822"/>
              <a:gd name="connsiteX172" fmla="*/ 5861370 w 8591413"/>
              <a:gd name="connsiteY172" fmla="*/ 374970 h 907822"/>
              <a:gd name="connsiteX173" fmla="*/ 5887683 w 8591413"/>
              <a:gd name="connsiteY173" fmla="*/ 434176 h 907822"/>
              <a:gd name="connsiteX174" fmla="*/ 5907419 w 8591413"/>
              <a:gd name="connsiteY174" fmla="*/ 480225 h 907822"/>
              <a:gd name="connsiteX175" fmla="*/ 5913997 w 8591413"/>
              <a:gd name="connsiteY175" fmla="*/ 499960 h 907822"/>
              <a:gd name="connsiteX176" fmla="*/ 5940311 w 8591413"/>
              <a:gd name="connsiteY176" fmla="*/ 546009 h 907822"/>
              <a:gd name="connsiteX177" fmla="*/ 6025830 w 8591413"/>
              <a:gd name="connsiteY177" fmla="*/ 539430 h 907822"/>
              <a:gd name="connsiteX178" fmla="*/ 6045565 w 8591413"/>
              <a:gd name="connsiteY178" fmla="*/ 532852 h 907822"/>
              <a:gd name="connsiteX179" fmla="*/ 6098193 w 8591413"/>
              <a:gd name="connsiteY179" fmla="*/ 480225 h 907822"/>
              <a:gd name="connsiteX180" fmla="*/ 6137663 w 8591413"/>
              <a:gd name="connsiteY180" fmla="*/ 434176 h 907822"/>
              <a:gd name="connsiteX181" fmla="*/ 6144242 w 8591413"/>
              <a:gd name="connsiteY181" fmla="*/ 407862 h 907822"/>
              <a:gd name="connsiteX182" fmla="*/ 6157399 w 8591413"/>
              <a:gd name="connsiteY182" fmla="*/ 388127 h 907822"/>
              <a:gd name="connsiteX183" fmla="*/ 6183712 w 8591413"/>
              <a:gd name="connsiteY183" fmla="*/ 342078 h 907822"/>
              <a:gd name="connsiteX184" fmla="*/ 6190291 w 8591413"/>
              <a:gd name="connsiteY184" fmla="*/ 315764 h 907822"/>
              <a:gd name="connsiteX185" fmla="*/ 6236340 w 8591413"/>
              <a:gd name="connsiteY185" fmla="*/ 256559 h 907822"/>
              <a:gd name="connsiteX186" fmla="*/ 6249496 w 8591413"/>
              <a:gd name="connsiteY186" fmla="*/ 217088 h 907822"/>
              <a:gd name="connsiteX187" fmla="*/ 6282388 w 8591413"/>
              <a:gd name="connsiteY187" fmla="*/ 177618 h 907822"/>
              <a:gd name="connsiteX188" fmla="*/ 6295545 w 8591413"/>
              <a:gd name="connsiteY188" fmla="*/ 151304 h 907822"/>
              <a:gd name="connsiteX189" fmla="*/ 6335016 w 8591413"/>
              <a:gd name="connsiteY189" fmla="*/ 111833 h 907822"/>
              <a:gd name="connsiteX190" fmla="*/ 6631045 w 8591413"/>
              <a:gd name="connsiteY190" fmla="*/ 118412 h 907822"/>
              <a:gd name="connsiteX191" fmla="*/ 6657358 w 8591413"/>
              <a:gd name="connsiteY191" fmla="*/ 131569 h 907822"/>
              <a:gd name="connsiteX192" fmla="*/ 6716564 w 8591413"/>
              <a:gd name="connsiteY192" fmla="*/ 164461 h 907822"/>
              <a:gd name="connsiteX193" fmla="*/ 6736299 w 8591413"/>
              <a:gd name="connsiteY193" fmla="*/ 184196 h 907822"/>
              <a:gd name="connsiteX194" fmla="*/ 6802083 w 8591413"/>
              <a:gd name="connsiteY194" fmla="*/ 223666 h 907822"/>
              <a:gd name="connsiteX195" fmla="*/ 6854711 w 8591413"/>
              <a:gd name="connsiteY195" fmla="*/ 269715 h 907822"/>
              <a:gd name="connsiteX196" fmla="*/ 6874446 w 8591413"/>
              <a:gd name="connsiteY196" fmla="*/ 276294 h 907822"/>
              <a:gd name="connsiteX197" fmla="*/ 6894181 w 8591413"/>
              <a:gd name="connsiteY197" fmla="*/ 289451 h 907822"/>
              <a:gd name="connsiteX198" fmla="*/ 6913916 w 8591413"/>
              <a:gd name="connsiteY198" fmla="*/ 296029 h 907822"/>
              <a:gd name="connsiteX199" fmla="*/ 6959965 w 8591413"/>
              <a:gd name="connsiteY199" fmla="*/ 315764 h 907822"/>
              <a:gd name="connsiteX200" fmla="*/ 6999436 w 8591413"/>
              <a:gd name="connsiteY200" fmla="*/ 342078 h 907822"/>
              <a:gd name="connsiteX201" fmla="*/ 7071799 w 8591413"/>
              <a:gd name="connsiteY201" fmla="*/ 361813 h 907822"/>
              <a:gd name="connsiteX202" fmla="*/ 7150740 w 8591413"/>
              <a:gd name="connsiteY202" fmla="*/ 381548 h 907822"/>
              <a:gd name="connsiteX203" fmla="*/ 7440190 w 8591413"/>
              <a:gd name="connsiteY203" fmla="*/ 368392 h 907822"/>
              <a:gd name="connsiteX204" fmla="*/ 7525709 w 8591413"/>
              <a:gd name="connsiteY204" fmla="*/ 361813 h 907822"/>
              <a:gd name="connsiteX205" fmla="*/ 7578337 w 8591413"/>
              <a:gd name="connsiteY205" fmla="*/ 348656 h 907822"/>
              <a:gd name="connsiteX206" fmla="*/ 7650699 w 8591413"/>
              <a:gd name="connsiteY206" fmla="*/ 342078 h 907822"/>
              <a:gd name="connsiteX207" fmla="*/ 7762532 w 8591413"/>
              <a:gd name="connsiteY207" fmla="*/ 322343 h 907822"/>
              <a:gd name="connsiteX208" fmla="*/ 7808581 w 8591413"/>
              <a:gd name="connsiteY208" fmla="*/ 315764 h 907822"/>
              <a:gd name="connsiteX209" fmla="*/ 7867787 w 8591413"/>
              <a:gd name="connsiteY209" fmla="*/ 296029 h 907822"/>
              <a:gd name="connsiteX210" fmla="*/ 7894101 w 8591413"/>
              <a:gd name="connsiteY210" fmla="*/ 282872 h 907822"/>
              <a:gd name="connsiteX211" fmla="*/ 7966463 w 8591413"/>
              <a:gd name="connsiteY211" fmla="*/ 269715 h 907822"/>
              <a:gd name="connsiteX212" fmla="*/ 7999355 w 8591413"/>
              <a:gd name="connsiteY212" fmla="*/ 256559 h 907822"/>
              <a:gd name="connsiteX213" fmla="*/ 8341433 w 8591413"/>
              <a:gd name="connsiteY213" fmla="*/ 263137 h 907822"/>
              <a:gd name="connsiteX214" fmla="*/ 8361168 w 8591413"/>
              <a:gd name="connsiteY214" fmla="*/ 269715 h 907822"/>
              <a:gd name="connsiteX215" fmla="*/ 8400639 w 8591413"/>
              <a:gd name="connsiteY215" fmla="*/ 296029 h 907822"/>
              <a:gd name="connsiteX216" fmla="*/ 8420374 w 8591413"/>
              <a:gd name="connsiteY216" fmla="*/ 309186 h 907822"/>
              <a:gd name="connsiteX217" fmla="*/ 8459845 w 8591413"/>
              <a:gd name="connsiteY217" fmla="*/ 348656 h 907822"/>
              <a:gd name="connsiteX218" fmla="*/ 8486158 w 8591413"/>
              <a:gd name="connsiteY218" fmla="*/ 374970 h 907822"/>
              <a:gd name="connsiteX219" fmla="*/ 8492737 w 8591413"/>
              <a:gd name="connsiteY219" fmla="*/ 394705 h 907822"/>
              <a:gd name="connsiteX220" fmla="*/ 8532207 w 8591413"/>
              <a:gd name="connsiteY220" fmla="*/ 427597 h 907822"/>
              <a:gd name="connsiteX221" fmla="*/ 8538786 w 8591413"/>
              <a:gd name="connsiteY221" fmla="*/ 447333 h 907822"/>
              <a:gd name="connsiteX222" fmla="*/ 8558521 w 8591413"/>
              <a:gd name="connsiteY222" fmla="*/ 460489 h 907822"/>
              <a:gd name="connsiteX223" fmla="*/ 8578256 w 8591413"/>
              <a:gd name="connsiteY223" fmla="*/ 480225 h 907822"/>
              <a:gd name="connsiteX224" fmla="*/ 8591413 w 8591413"/>
              <a:gd name="connsiteY224" fmla="*/ 493382 h 90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91413" h="907822">
                <a:moveTo>
                  <a:pt x="0" y="697312"/>
                </a:moveTo>
                <a:cubicBezTo>
                  <a:pt x="23929" y="682955"/>
                  <a:pt x="50106" y="667958"/>
                  <a:pt x="72363" y="651264"/>
                </a:cubicBezTo>
                <a:cubicBezTo>
                  <a:pt x="81134" y="644685"/>
                  <a:pt x="89092" y="636853"/>
                  <a:pt x="98676" y="631528"/>
                </a:cubicBezTo>
                <a:cubicBezTo>
                  <a:pt x="120744" y="619267"/>
                  <a:pt x="148200" y="615003"/>
                  <a:pt x="171039" y="605215"/>
                </a:cubicBezTo>
                <a:cubicBezTo>
                  <a:pt x="189066" y="597489"/>
                  <a:pt x="206963" y="589180"/>
                  <a:pt x="223666" y="578901"/>
                </a:cubicBezTo>
                <a:cubicBezTo>
                  <a:pt x="235624" y="571542"/>
                  <a:pt x="244407" y="559622"/>
                  <a:pt x="256558" y="552587"/>
                </a:cubicBezTo>
                <a:cubicBezTo>
                  <a:pt x="286262" y="535390"/>
                  <a:pt x="320097" y="525576"/>
                  <a:pt x="348656" y="506538"/>
                </a:cubicBezTo>
                <a:cubicBezTo>
                  <a:pt x="361813" y="497767"/>
                  <a:pt x="374245" y="487797"/>
                  <a:pt x="388127" y="480225"/>
                </a:cubicBezTo>
                <a:cubicBezTo>
                  <a:pt x="398494" y="474571"/>
                  <a:pt x="410652" y="472723"/>
                  <a:pt x="421019" y="467068"/>
                </a:cubicBezTo>
                <a:cubicBezTo>
                  <a:pt x="434901" y="459496"/>
                  <a:pt x="447149" y="449243"/>
                  <a:pt x="460489" y="440754"/>
                </a:cubicBezTo>
                <a:cubicBezTo>
                  <a:pt x="471276" y="433889"/>
                  <a:pt x="482594" y="427884"/>
                  <a:pt x="493381" y="421019"/>
                </a:cubicBezTo>
                <a:cubicBezTo>
                  <a:pt x="506722" y="412530"/>
                  <a:pt x="518970" y="402277"/>
                  <a:pt x="532852" y="394705"/>
                </a:cubicBezTo>
                <a:cubicBezTo>
                  <a:pt x="543219" y="389050"/>
                  <a:pt x="555377" y="387203"/>
                  <a:pt x="565744" y="381548"/>
                </a:cubicBezTo>
                <a:cubicBezTo>
                  <a:pt x="570471" y="378970"/>
                  <a:pt x="622980" y="344048"/>
                  <a:pt x="631528" y="335500"/>
                </a:cubicBezTo>
                <a:cubicBezTo>
                  <a:pt x="639281" y="327747"/>
                  <a:pt x="642938" y="316321"/>
                  <a:pt x="651263" y="309186"/>
                </a:cubicBezTo>
                <a:cubicBezTo>
                  <a:pt x="658709" y="302804"/>
                  <a:pt x="669597" y="301729"/>
                  <a:pt x="677577" y="296029"/>
                </a:cubicBezTo>
                <a:cubicBezTo>
                  <a:pt x="685147" y="290622"/>
                  <a:pt x="690165" y="282250"/>
                  <a:pt x="697312" y="276294"/>
                </a:cubicBezTo>
                <a:cubicBezTo>
                  <a:pt x="703386" y="271233"/>
                  <a:pt x="710613" y="267732"/>
                  <a:pt x="717047" y="263137"/>
                </a:cubicBezTo>
                <a:cubicBezTo>
                  <a:pt x="725969" y="256764"/>
                  <a:pt x="734439" y="249775"/>
                  <a:pt x="743361" y="243402"/>
                </a:cubicBezTo>
                <a:cubicBezTo>
                  <a:pt x="749795" y="238807"/>
                  <a:pt x="757022" y="235306"/>
                  <a:pt x="763096" y="230245"/>
                </a:cubicBezTo>
                <a:cubicBezTo>
                  <a:pt x="770243" y="224289"/>
                  <a:pt x="775488" y="216222"/>
                  <a:pt x="782832" y="210510"/>
                </a:cubicBezTo>
                <a:cubicBezTo>
                  <a:pt x="795314" y="200802"/>
                  <a:pt x="809145" y="192967"/>
                  <a:pt x="822302" y="184196"/>
                </a:cubicBezTo>
                <a:cubicBezTo>
                  <a:pt x="828880" y="179810"/>
                  <a:pt x="834536" y="173539"/>
                  <a:pt x="842037" y="171039"/>
                </a:cubicBezTo>
                <a:cubicBezTo>
                  <a:pt x="871076" y="161360"/>
                  <a:pt x="855571" y="167562"/>
                  <a:pt x="888086" y="151304"/>
                </a:cubicBezTo>
                <a:cubicBezTo>
                  <a:pt x="969220" y="153497"/>
                  <a:pt x="1050531" y="152099"/>
                  <a:pt x="1131488" y="157882"/>
                </a:cubicBezTo>
                <a:cubicBezTo>
                  <a:pt x="1143267" y="158723"/>
                  <a:pt x="1153323" y="166893"/>
                  <a:pt x="1164380" y="171039"/>
                </a:cubicBezTo>
                <a:cubicBezTo>
                  <a:pt x="1246660" y="201895"/>
                  <a:pt x="1102618" y="144570"/>
                  <a:pt x="1210429" y="190774"/>
                </a:cubicBezTo>
                <a:cubicBezTo>
                  <a:pt x="1216803" y="193505"/>
                  <a:pt x="1223962" y="194252"/>
                  <a:pt x="1230164" y="197353"/>
                </a:cubicBezTo>
                <a:cubicBezTo>
                  <a:pt x="1237235" y="200889"/>
                  <a:pt x="1243034" y="206587"/>
                  <a:pt x="1249899" y="210510"/>
                </a:cubicBezTo>
                <a:cubicBezTo>
                  <a:pt x="1258413" y="215375"/>
                  <a:pt x="1267699" y="218801"/>
                  <a:pt x="1276213" y="223666"/>
                </a:cubicBezTo>
                <a:cubicBezTo>
                  <a:pt x="1283078" y="227589"/>
                  <a:pt x="1288681" y="233708"/>
                  <a:pt x="1295948" y="236823"/>
                </a:cubicBezTo>
                <a:cubicBezTo>
                  <a:pt x="1304258" y="240385"/>
                  <a:pt x="1313491" y="241209"/>
                  <a:pt x="1322262" y="243402"/>
                </a:cubicBezTo>
                <a:cubicBezTo>
                  <a:pt x="1328840" y="252173"/>
                  <a:pt x="1332527" y="264191"/>
                  <a:pt x="1341997" y="269715"/>
                </a:cubicBezTo>
                <a:cubicBezTo>
                  <a:pt x="1359966" y="280197"/>
                  <a:pt x="1382596" y="280148"/>
                  <a:pt x="1401203" y="289451"/>
                </a:cubicBezTo>
                <a:cubicBezTo>
                  <a:pt x="1409974" y="293836"/>
                  <a:pt x="1419002" y="297742"/>
                  <a:pt x="1427516" y="302607"/>
                </a:cubicBezTo>
                <a:cubicBezTo>
                  <a:pt x="1502838" y="345647"/>
                  <a:pt x="1385363" y="281083"/>
                  <a:pt x="1466987" y="335500"/>
                </a:cubicBezTo>
                <a:cubicBezTo>
                  <a:pt x="1472757" y="339346"/>
                  <a:pt x="1480144" y="339885"/>
                  <a:pt x="1486722" y="342078"/>
                </a:cubicBezTo>
                <a:cubicBezTo>
                  <a:pt x="1527924" y="372979"/>
                  <a:pt x="1505279" y="354057"/>
                  <a:pt x="1552506" y="401284"/>
                </a:cubicBezTo>
                <a:cubicBezTo>
                  <a:pt x="1559085" y="407863"/>
                  <a:pt x="1564264" y="416232"/>
                  <a:pt x="1572242" y="421019"/>
                </a:cubicBezTo>
                <a:lnTo>
                  <a:pt x="1605134" y="440754"/>
                </a:lnTo>
                <a:cubicBezTo>
                  <a:pt x="1642412" y="496670"/>
                  <a:pt x="1581013" y="410055"/>
                  <a:pt x="1657761" y="486803"/>
                </a:cubicBezTo>
                <a:cubicBezTo>
                  <a:pt x="1682399" y="511441"/>
                  <a:pt x="1668670" y="503596"/>
                  <a:pt x="1697232" y="513117"/>
                </a:cubicBezTo>
                <a:cubicBezTo>
                  <a:pt x="1743854" y="559739"/>
                  <a:pt x="1684463" y="503539"/>
                  <a:pt x="1749859" y="552587"/>
                </a:cubicBezTo>
                <a:cubicBezTo>
                  <a:pt x="1757302" y="558169"/>
                  <a:pt x="1762023" y="566916"/>
                  <a:pt x="1769594" y="572323"/>
                </a:cubicBezTo>
                <a:cubicBezTo>
                  <a:pt x="1777574" y="578023"/>
                  <a:pt x="1787394" y="580614"/>
                  <a:pt x="1795908" y="585479"/>
                </a:cubicBezTo>
                <a:cubicBezTo>
                  <a:pt x="1861016" y="622683"/>
                  <a:pt x="1762413" y="572021"/>
                  <a:pt x="1841957" y="611793"/>
                </a:cubicBezTo>
                <a:cubicBezTo>
                  <a:pt x="1894584" y="609600"/>
                  <a:pt x="1947932" y="614164"/>
                  <a:pt x="1999839" y="605215"/>
                </a:cubicBezTo>
                <a:cubicBezTo>
                  <a:pt x="2013676" y="602829"/>
                  <a:pt x="2020691" y="586125"/>
                  <a:pt x="2032731" y="578901"/>
                </a:cubicBezTo>
                <a:cubicBezTo>
                  <a:pt x="2042857" y="572825"/>
                  <a:pt x="2054659" y="570130"/>
                  <a:pt x="2065623" y="565744"/>
                </a:cubicBezTo>
                <a:cubicBezTo>
                  <a:pt x="2110977" y="505272"/>
                  <a:pt x="2085480" y="522923"/>
                  <a:pt x="2131407" y="499960"/>
                </a:cubicBezTo>
                <a:cubicBezTo>
                  <a:pt x="2168040" y="445010"/>
                  <a:pt x="2146541" y="471668"/>
                  <a:pt x="2197191" y="421019"/>
                </a:cubicBezTo>
                <a:lnTo>
                  <a:pt x="2216927" y="401284"/>
                </a:lnTo>
                <a:cubicBezTo>
                  <a:pt x="2228651" y="366109"/>
                  <a:pt x="2216689" y="395061"/>
                  <a:pt x="2243240" y="355235"/>
                </a:cubicBezTo>
                <a:cubicBezTo>
                  <a:pt x="2250332" y="344596"/>
                  <a:pt x="2255303" y="332572"/>
                  <a:pt x="2262975" y="322343"/>
                </a:cubicBezTo>
                <a:cubicBezTo>
                  <a:pt x="2268557" y="314900"/>
                  <a:pt x="2276755" y="309754"/>
                  <a:pt x="2282711" y="302607"/>
                </a:cubicBezTo>
                <a:cubicBezTo>
                  <a:pt x="2287772" y="296533"/>
                  <a:pt x="2291482" y="289450"/>
                  <a:pt x="2295868" y="282872"/>
                </a:cubicBezTo>
                <a:cubicBezTo>
                  <a:pt x="2309978" y="240538"/>
                  <a:pt x="2291384" y="286518"/>
                  <a:pt x="2322181" y="243402"/>
                </a:cubicBezTo>
                <a:cubicBezTo>
                  <a:pt x="2327881" y="235422"/>
                  <a:pt x="2331475" y="226102"/>
                  <a:pt x="2335338" y="217088"/>
                </a:cubicBezTo>
                <a:cubicBezTo>
                  <a:pt x="2338069" y="210715"/>
                  <a:pt x="2338070" y="203123"/>
                  <a:pt x="2341916" y="197353"/>
                </a:cubicBezTo>
                <a:cubicBezTo>
                  <a:pt x="2347077" y="189612"/>
                  <a:pt x="2355073" y="184196"/>
                  <a:pt x="2361652" y="177618"/>
                </a:cubicBezTo>
                <a:cubicBezTo>
                  <a:pt x="2363845" y="168847"/>
                  <a:pt x="2363744" y="159154"/>
                  <a:pt x="2368230" y="151304"/>
                </a:cubicBezTo>
                <a:cubicBezTo>
                  <a:pt x="2376022" y="137667"/>
                  <a:pt x="2395125" y="126796"/>
                  <a:pt x="2407701" y="118412"/>
                </a:cubicBezTo>
                <a:cubicBezTo>
                  <a:pt x="2409894" y="111834"/>
                  <a:pt x="2410433" y="104447"/>
                  <a:pt x="2414279" y="98677"/>
                </a:cubicBezTo>
                <a:cubicBezTo>
                  <a:pt x="2421554" y="87763"/>
                  <a:pt x="2441613" y="71852"/>
                  <a:pt x="2453750" y="65784"/>
                </a:cubicBezTo>
                <a:cubicBezTo>
                  <a:pt x="2459952" y="62683"/>
                  <a:pt x="2466907" y="61399"/>
                  <a:pt x="2473485" y="59206"/>
                </a:cubicBezTo>
                <a:cubicBezTo>
                  <a:pt x="2480063" y="52628"/>
                  <a:pt x="2485479" y="44632"/>
                  <a:pt x="2493220" y="39471"/>
                </a:cubicBezTo>
                <a:cubicBezTo>
                  <a:pt x="2519324" y="22068"/>
                  <a:pt x="2565845" y="42508"/>
                  <a:pt x="2585318" y="46049"/>
                </a:cubicBezTo>
                <a:cubicBezTo>
                  <a:pt x="2616018" y="92098"/>
                  <a:pt x="2598475" y="76749"/>
                  <a:pt x="2631367" y="98677"/>
                </a:cubicBezTo>
                <a:cubicBezTo>
                  <a:pt x="2635753" y="107448"/>
                  <a:pt x="2640661" y="115977"/>
                  <a:pt x="2644524" y="124990"/>
                </a:cubicBezTo>
                <a:cubicBezTo>
                  <a:pt x="2647256" y="131363"/>
                  <a:pt x="2648001" y="138523"/>
                  <a:pt x="2651102" y="144725"/>
                </a:cubicBezTo>
                <a:cubicBezTo>
                  <a:pt x="2654638" y="151797"/>
                  <a:pt x="2660336" y="157596"/>
                  <a:pt x="2664259" y="164461"/>
                </a:cubicBezTo>
                <a:cubicBezTo>
                  <a:pt x="2704713" y="235255"/>
                  <a:pt x="2639364" y="133695"/>
                  <a:pt x="2703729" y="230245"/>
                </a:cubicBezTo>
                <a:cubicBezTo>
                  <a:pt x="2708115" y="236823"/>
                  <a:pt x="2713350" y="242908"/>
                  <a:pt x="2716886" y="249980"/>
                </a:cubicBezTo>
                <a:cubicBezTo>
                  <a:pt x="2721272" y="258751"/>
                  <a:pt x="2723765" y="268760"/>
                  <a:pt x="2730043" y="276294"/>
                </a:cubicBezTo>
                <a:cubicBezTo>
                  <a:pt x="2735104" y="282368"/>
                  <a:pt x="2743200" y="285065"/>
                  <a:pt x="2749778" y="289451"/>
                </a:cubicBezTo>
                <a:cubicBezTo>
                  <a:pt x="2764024" y="346428"/>
                  <a:pt x="2746578" y="284736"/>
                  <a:pt x="2769514" y="342078"/>
                </a:cubicBezTo>
                <a:cubicBezTo>
                  <a:pt x="2774664" y="354954"/>
                  <a:pt x="2778285" y="368391"/>
                  <a:pt x="2782670" y="381548"/>
                </a:cubicBezTo>
                <a:cubicBezTo>
                  <a:pt x="2785771" y="390851"/>
                  <a:pt x="2791964" y="398848"/>
                  <a:pt x="2795827" y="407862"/>
                </a:cubicBezTo>
                <a:cubicBezTo>
                  <a:pt x="2798559" y="414236"/>
                  <a:pt x="2799305" y="421395"/>
                  <a:pt x="2802406" y="427597"/>
                </a:cubicBezTo>
                <a:cubicBezTo>
                  <a:pt x="2805942" y="434669"/>
                  <a:pt x="2811640" y="440468"/>
                  <a:pt x="2815563" y="447333"/>
                </a:cubicBezTo>
                <a:cubicBezTo>
                  <a:pt x="2820428" y="455847"/>
                  <a:pt x="2823854" y="465132"/>
                  <a:pt x="2828719" y="473646"/>
                </a:cubicBezTo>
                <a:cubicBezTo>
                  <a:pt x="2836416" y="487116"/>
                  <a:pt x="2853137" y="508396"/>
                  <a:pt x="2861611" y="519695"/>
                </a:cubicBezTo>
                <a:cubicBezTo>
                  <a:pt x="2874074" y="557081"/>
                  <a:pt x="2863287" y="534528"/>
                  <a:pt x="2907660" y="578901"/>
                </a:cubicBezTo>
                <a:cubicBezTo>
                  <a:pt x="2914239" y="585480"/>
                  <a:pt x="2918570" y="595694"/>
                  <a:pt x="2927396" y="598636"/>
                </a:cubicBezTo>
                <a:cubicBezTo>
                  <a:pt x="2967413" y="611976"/>
                  <a:pt x="2926788" y="596511"/>
                  <a:pt x="2966866" y="618371"/>
                </a:cubicBezTo>
                <a:cubicBezTo>
                  <a:pt x="2984084" y="627763"/>
                  <a:pt x="3019493" y="644685"/>
                  <a:pt x="3019493" y="644685"/>
                </a:cubicBezTo>
                <a:cubicBezTo>
                  <a:pt x="3063349" y="642492"/>
                  <a:pt x="3107316" y="641911"/>
                  <a:pt x="3151062" y="638107"/>
                </a:cubicBezTo>
                <a:cubicBezTo>
                  <a:pt x="3174244" y="636091"/>
                  <a:pt x="3169649" y="627321"/>
                  <a:pt x="3190532" y="618371"/>
                </a:cubicBezTo>
                <a:cubicBezTo>
                  <a:pt x="3198842" y="614810"/>
                  <a:pt x="3208153" y="614277"/>
                  <a:pt x="3216846" y="611793"/>
                </a:cubicBezTo>
                <a:cubicBezTo>
                  <a:pt x="3223513" y="609888"/>
                  <a:pt x="3230003" y="607408"/>
                  <a:pt x="3236581" y="605215"/>
                </a:cubicBezTo>
                <a:cubicBezTo>
                  <a:pt x="3243159" y="598636"/>
                  <a:pt x="3249169" y="591435"/>
                  <a:pt x="3256316" y="585479"/>
                </a:cubicBezTo>
                <a:cubicBezTo>
                  <a:pt x="3262390" y="580418"/>
                  <a:pt x="3270175" y="577612"/>
                  <a:pt x="3276052" y="572323"/>
                </a:cubicBezTo>
                <a:cubicBezTo>
                  <a:pt x="3292187" y="557802"/>
                  <a:pt x="3306751" y="541624"/>
                  <a:pt x="3322101" y="526274"/>
                </a:cubicBezTo>
                <a:lnTo>
                  <a:pt x="3387885" y="460489"/>
                </a:lnTo>
                <a:cubicBezTo>
                  <a:pt x="3394463" y="453911"/>
                  <a:pt x="3399879" y="445915"/>
                  <a:pt x="3407620" y="440754"/>
                </a:cubicBezTo>
                <a:cubicBezTo>
                  <a:pt x="3435514" y="422157"/>
                  <a:pt x="3420283" y="431133"/>
                  <a:pt x="3453669" y="414441"/>
                </a:cubicBezTo>
                <a:cubicBezTo>
                  <a:pt x="3486561" y="416634"/>
                  <a:pt x="3519528" y="417894"/>
                  <a:pt x="3552345" y="421019"/>
                </a:cubicBezTo>
                <a:cubicBezTo>
                  <a:pt x="3565623" y="422284"/>
                  <a:pt x="3579627" y="422180"/>
                  <a:pt x="3591816" y="427597"/>
                </a:cubicBezTo>
                <a:cubicBezTo>
                  <a:pt x="3600318" y="431375"/>
                  <a:pt x="3603810" y="442172"/>
                  <a:pt x="3611551" y="447333"/>
                </a:cubicBezTo>
                <a:cubicBezTo>
                  <a:pt x="3683200" y="495100"/>
                  <a:pt x="3551981" y="381849"/>
                  <a:pt x="3664178" y="473646"/>
                </a:cubicBezTo>
                <a:cubicBezTo>
                  <a:pt x="3782704" y="570622"/>
                  <a:pt x="3635647" y="458269"/>
                  <a:pt x="3729963" y="552587"/>
                </a:cubicBezTo>
                <a:cubicBezTo>
                  <a:pt x="3743120" y="565744"/>
                  <a:pt x="3761112" y="575416"/>
                  <a:pt x="3769433" y="592058"/>
                </a:cubicBezTo>
                <a:cubicBezTo>
                  <a:pt x="3794071" y="641335"/>
                  <a:pt x="3780342" y="619760"/>
                  <a:pt x="3808904" y="657842"/>
                </a:cubicBezTo>
                <a:cubicBezTo>
                  <a:pt x="3811097" y="668806"/>
                  <a:pt x="3811556" y="680265"/>
                  <a:pt x="3815482" y="690734"/>
                </a:cubicBezTo>
                <a:cubicBezTo>
                  <a:pt x="3817886" y="697144"/>
                  <a:pt x="3847242" y="735273"/>
                  <a:pt x="3848374" y="736783"/>
                </a:cubicBezTo>
                <a:cubicBezTo>
                  <a:pt x="3867257" y="812320"/>
                  <a:pt x="3840853" y="719237"/>
                  <a:pt x="3868109" y="782832"/>
                </a:cubicBezTo>
                <a:cubicBezTo>
                  <a:pt x="3871671" y="791142"/>
                  <a:pt x="3871126" y="800836"/>
                  <a:pt x="3874688" y="809146"/>
                </a:cubicBezTo>
                <a:cubicBezTo>
                  <a:pt x="3877803" y="816413"/>
                  <a:pt x="3883655" y="822177"/>
                  <a:pt x="3887845" y="828881"/>
                </a:cubicBezTo>
                <a:cubicBezTo>
                  <a:pt x="3894622" y="839724"/>
                  <a:pt x="3899395" y="851950"/>
                  <a:pt x="3907580" y="861773"/>
                </a:cubicBezTo>
                <a:cubicBezTo>
                  <a:pt x="3921477" y="878449"/>
                  <a:pt x="3953629" y="907822"/>
                  <a:pt x="3953629" y="907822"/>
                </a:cubicBezTo>
                <a:cubicBezTo>
                  <a:pt x="3997485" y="905629"/>
                  <a:pt x="4041576" y="906276"/>
                  <a:pt x="4085197" y="901243"/>
                </a:cubicBezTo>
                <a:cubicBezTo>
                  <a:pt x="4098974" y="899653"/>
                  <a:pt x="4124668" y="888087"/>
                  <a:pt x="4124668" y="888087"/>
                </a:cubicBezTo>
                <a:cubicBezTo>
                  <a:pt x="4172387" y="824460"/>
                  <a:pt x="4118935" y="885330"/>
                  <a:pt x="4164138" y="855194"/>
                </a:cubicBezTo>
                <a:cubicBezTo>
                  <a:pt x="4171879" y="850033"/>
                  <a:pt x="4176430" y="841041"/>
                  <a:pt x="4183873" y="835459"/>
                </a:cubicBezTo>
                <a:cubicBezTo>
                  <a:pt x="4194102" y="827787"/>
                  <a:pt x="4205801" y="822302"/>
                  <a:pt x="4216765" y="815724"/>
                </a:cubicBezTo>
                <a:cubicBezTo>
                  <a:pt x="4249612" y="766454"/>
                  <a:pt x="4205175" y="826038"/>
                  <a:pt x="4256236" y="782832"/>
                </a:cubicBezTo>
                <a:cubicBezTo>
                  <a:pt x="4277542" y="764804"/>
                  <a:pt x="4295707" y="743361"/>
                  <a:pt x="4315442" y="723626"/>
                </a:cubicBezTo>
                <a:lnTo>
                  <a:pt x="4335177" y="703891"/>
                </a:lnTo>
                <a:lnTo>
                  <a:pt x="4354912" y="684156"/>
                </a:lnTo>
                <a:lnTo>
                  <a:pt x="4387804" y="651264"/>
                </a:lnTo>
                <a:cubicBezTo>
                  <a:pt x="4397584" y="621927"/>
                  <a:pt x="4392369" y="632812"/>
                  <a:pt x="4414118" y="598636"/>
                </a:cubicBezTo>
                <a:cubicBezTo>
                  <a:pt x="4442393" y="554204"/>
                  <a:pt x="4428488" y="567129"/>
                  <a:pt x="4460167" y="546009"/>
                </a:cubicBezTo>
                <a:cubicBezTo>
                  <a:pt x="4464553" y="537238"/>
                  <a:pt x="4469461" y="528709"/>
                  <a:pt x="4473324" y="519695"/>
                </a:cubicBezTo>
                <a:cubicBezTo>
                  <a:pt x="4476055" y="513322"/>
                  <a:pt x="4476801" y="506162"/>
                  <a:pt x="4479902" y="499960"/>
                </a:cubicBezTo>
                <a:cubicBezTo>
                  <a:pt x="4483438" y="492888"/>
                  <a:pt x="4489136" y="487090"/>
                  <a:pt x="4493059" y="480225"/>
                </a:cubicBezTo>
                <a:cubicBezTo>
                  <a:pt x="4497925" y="471710"/>
                  <a:pt x="4501350" y="462426"/>
                  <a:pt x="4506216" y="453911"/>
                </a:cubicBezTo>
                <a:cubicBezTo>
                  <a:pt x="4527089" y="417385"/>
                  <a:pt x="4514298" y="450906"/>
                  <a:pt x="4539108" y="401284"/>
                </a:cubicBezTo>
                <a:cubicBezTo>
                  <a:pt x="4542209" y="395082"/>
                  <a:pt x="4543693" y="388190"/>
                  <a:pt x="4545686" y="381548"/>
                </a:cubicBezTo>
                <a:cubicBezTo>
                  <a:pt x="4550273" y="366258"/>
                  <a:pt x="4553387" y="350502"/>
                  <a:pt x="4558843" y="335500"/>
                </a:cubicBezTo>
                <a:cubicBezTo>
                  <a:pt x="4562194" y="326284"/>
                  <a:pt x="4567614" y="317957"/>
                  <a:pt x="4572000" y="309186"/>
                </a:cubicBezTo>
                <a:cubicBezTo>
                  <a:pt x="4574193" y="276294"/>
                  <a:pt x="4573159" y="243026"/>
                  <a:pt x="4578578" y="210510"/>
                </a:cubicBezTo>
                <a:cubicBezTo>
                  <a:pt x="4579878" y="202711"/>
                  <a:pt x="4588620" y="198041"/>
                  <a:pt x="4591735" y="190774"/>
                </a:cubicBezTo>
                <a:cubicBezTo>
                  <a:pt x="4594364" y="184641"/>
                  <a:pt x="4599775" y="152400"/>
                  <a:pt x="4604892" y="144725"/>
                </a:cubicBezTo>
                <a:cubicBezTo>
                  <a:pt x="4610052" y="136984"/>
                  <a:pt x="4618671" y="132137"/>
                  <a:pt x="4624627" y="124990"/>
                </a:cubicBezTo>
                <a:cubicBezTo>
                  <a:pt x="4643199" y="102704"/>
                  <a:pt x="4631894" y="104739"/>
                  <a:pt x="4657519" y="85520"/>
                </a:cubicBezTo>
                <a:cubicBezTo>
                  <a:pt x="4667748" y="77848"/>
                  <a:pt x="4680182" y="73456"/>
                  <a:pt x="4690411" y="65784"/>
                </a:cubicBezTo>
                <a:cubicBezTo>
                  <a:pt x="4697854" y="60202"/>
                  <a:pt x="4702014" y="50567"/>
                  <a:pt x="4710147" y="46049"/>
                </a:cubicBezTo>
                <a:cubicBezTo>
                  <a:pt x="4722270" y="39314"/>
                  <a:pt x="4738078" y="40585"/>
                  <a:pt x="4749617" y="32892"/>
                </a:cubicBezTo>
                <a:cubicBezTo>
                  <a:pt x="4756195" y="28506"/>
                  <a:pt x="4762085" y="22849"/>
                  <a:pt x="4769352" y="19735"/>
                </a:cubicBezTo>
                <a:cubicBezTo>
                  <a:pt x="4777662" y="16174"/>
                  <a:pt x="4786943" y="15536"/>
                  <a:pt x="4795666" y="13157"/>
                </a:cubicBezTo>
                <a:cubicBezTo>
                  <a:pt x="4811067" y="8957"/>
                  <a:pt x="4826365" y="4386"/>
                  <a:pt x="4841715" y="0"/>
                </a:cubicBezTo>
                <a:cubicBezTo>
                  <a:pt x="4894342" y="2193"/>
                  <a:pt x="4947068" y="2688"/>
                  <a:pt x="4999597" y="6579"/>
                </a:cubicBezTo>
                <a:cubicBezTo>
                  <a:pt x="5011596" y="7468"/>
                  <a:pt x="5037228" y="22487"/>
                  <a:pt x="5045646" y="26314"/>
                </a:cubicBezTo>
                <a:cubicBezTo>
                  <a:pt x="5060849" y="33224"/>
                  <a:pt x="5076345" y="39471"/>
                  <a:pt x="5091695" y="46049"/>
                </a:cubicBezTo>
                <a:cubicBezTo>
                  <a:pt x="5135490" y="89844"/>
                  <a:pt x="5094209" y="42679"/>
                  <a:pt x="5118009" y="85520"/>
                </a:cubicBezTo>
                <a:cubicBezTo>
                  <a:pt x="5125688" y="99342"/>
                  <a:pt x="5136186" y="111431"/>
                  <a:pt x="5144322" y="124990"/>
                </a:cubicBezTo>
                <a:cubicBezTo>
                  <a:pt x="5150901" y="135954"/>
                  <a:pt x="5156386" y="147653"/>
                  <a:pt x="5164058" y="157882"/>
                </a:cubicBezTo>
                <a:cubicBezTo>
                  <a:pt x="5169640" y="165325"/>
                  <a:pt x="5178386" y="170047"/>
                  <a:pt x="5183793" y="177618"/>
                </a:cubicBezTo>
                <a:cubicBezTo>
                  <a:pt x="5206610" y="209563"/>
                  <a:pt x="5189211" y="195031"/>
                  <a:pt x="5203528" y="223666"/>
                </a:cubicBezTo>
                <a:cubicBezTo>
                  <a:pt x="5207064" y="230738"/>
                  <a:pt x="5212299" y="236823"/>
                  <a:pt x="5216685" y="243402"/>
                </a:cubicBezTo>
                <a:cubicBezTo>
                  <a:pt x="5226078" y="280975"/>
                  <a:pt x="5222296" y="290920"/>
                  <a:pt x="5242999" y="315764"/>
                </a:cubicBezTo>
                <a:cubicBezTo>
                  <a:pt x="5248955" y="322911"/>
                  <a:pt x="5256156" y="328921"/>
                  <a:pt x="5262734" y="335500"/>
                </a:cubicBezTo>
                <a:cubicBezTo>
                  <a:pt x="5278374" y="382422"/>
                  <a:pt x="5256198" y="325697"/>
                  <a:pt x="5289047" y="374970"/>
                </a:cubicBezTo>
                <a:cubicBezTo>
                  <a:pt x="5292893" y="380740"/>
                  <a:pt x="5291780" y="388935"/>
                  <a:pt x="5295626" y="394705"/>
                </a:cubicBezTo>
                <a:cubicBezTo>
                  <a:pt x="5305758" y="409903"/>
                  <a:pt x="5320531" y="417888"/>
                  <a:pt x="5335096" y="427597"/>
                </a:cubicBezTo>
                <a:cubicBezTo>
                  <a:pt x="5363603" y="421019"/>
                  <a:pt x="5393882" y="419744"/>
                  <a:pt x="5420616" y="407862"/>
                </a:cubicBezTo>
                <a:cubicBezTo>
                  <a:pt x="5434785" y="401565"/>
                  <a:pt x="5441839" y="385180"/>
                  <a:pt x="5453508" y="374970"/>
                </a:cubicBezTo>
                <a:cubicBezTo>
                  <a:pt x="5469204" y="361236"/>
                  <a:pt x="5474345" y="361446"/>
                  <a:pt x="5492978" y="355235"/>
                </a:cubicBezTo>
                <a:cubicBezTo>
                  <a:pt x="5508328" y="339885"/>
                  <a:pt x="5520965" y="321227"/>
                  <a:pt x="5539027" y="309186"/>
                </a:cubicBezTo>
                <a:cubicBezTo>
                  <a:pt x="5558433" y="296249"/>
                  <a:pt x="5562669" y="295289"/>
                  <a:pt x="5578498" y="276294"/>
                </a:cubicBezTo>
                <a:cubicBezTo>
                  <a:pt x="5583559" y="270220"/>
                  <a:pt x="5586402" y="262468"/>
                  <a:pt x="5591655" y="256559"/>
                </a:cubicBezTo>
                <a:cubicBezTo>
                  <a:pt x="5604016" y="242652"/>
                  <a:pt x="5617968" y="230245"/>
                  <a:pt x="5631125" y="217088"/>
                </a:cubicBezTo>
                <a:lnTo>
                  <a:pt x="5650860" y="197353"/>
                </a:lnTo>
                <a:cubicBezTo>
                  <a:pt x="5653053" y="190775"/>
                  <a:pt x="5653107" y="183033"/>
                  <a:pt x="5657439" y="177618"/>
                </a:cubicBezTo>
                <a:cubicBezTo>
                  <a:pt x="5662378" y="171444"/>
                  <a:pt x="5671100" y="169523"/>
                  <a:pt x="5677174" y="164461"/>
                </a:cubicBezTo>
                <a:cubicBezTo>
                  <a:pt x="5684321" y="158505"/>
                  <a:pt x="5690331" y="151304"/>
                  <a:pt x="5696909" y="144725"/>
                </a:cubicBezTo>
                <a:cubicBezTo>
                  <a:pt x="5718837" y="149111"/>
                  <a:pt x="5742051" y="149281"/>
                  <a:pt x="5762693" y="157882"/>
                </a:cubicBezTo>
                <a:cubicBezTo>
                  <a:pt x="5773685" y="162462"/>
                  <a:pt x="5778622" y="188470"/>
                  <a:pt x="5782429" y="197353"/>
                </a:cubicBezTo>
                <a:cubicBezTo>
                  <a:pt x="5817031" y="278086"/>
                  <a:pt x="5775708" y="177332"/>
                  <a:pt x="5808742" y="243402"/>
                </a:cubicBezTo>
                <a:cubicBezTo>
                  <a:pt x="5811843" y="249604"/>
                  <a:pt x="5812886" y="256644"/>
                  <a:pt x="5815321" y="263137"/>
                </a:cubicBezTo>
                <a:cubicBezTo>
                  <a:pt x="5819467" y="274194"/>
                  <a:pt x="5823197" y="285467"/>
                  <a:pt x="5828478" y="296029"/>
                </a:cubicBezTo>
                <a:cubicBezTo>
                  <a:pt x="5832014" y="303100"/>
                  <a:pt x="5837249" y="309186"/>
                  <a:pt x="5841634" y="315764"/>
                </a:cubicBezTo>
                <a:cubicBezTo>
                  <a:pt x="5854278" y="378976"/>
                  <a:pt x="5839580" y="320496"/>
                  <a:pt x="5861370" y="374970"/>
                </a:cubicBezTo>
                <a:cubicBezTo>
                  <a:pt x="5884856" y="433686"/>
                  <a:pt x="5862371" y="396206"/>
                  <a:pt x="5887683" y="434176"/>
                </a:cubicBezTo>
                <a:cubicBezTo>
                  <a:pt x="5901376" y="488942"/>
                  <a:pt x="5884703" y="434791"/>
                  <a:pt x="5907419" y="480225"/>
                </a:cubicBezTo>
                <a:cubicBezTo>
                  <a:pt x="5910520" y="486427"/>
                  <a:pt x="5911266" y="493587"/>
                  <a:pt x="5913997" y="499960"/>
                </a:cubicBezTo>
                <a:cubicBezTo>
                  <a:pt x="5924013" y="523330"/>
                  <a:pt x="5927097" y="526189"/>
                  <a:pt x="5940311" y="546009"/>
                </a:cubicBezTo>
                <a:cubicBezTo>
                  <a:pt x="5968817" y="543816"/>
                  <a:pt x="5997460" y="542976"/>
                  <a:pt x="6025830" y="539430"/>
                </a:cubicBezTo>
                <a:cubicBezTo>
                  <a:pt x="6032711" y="538570"/>
                  <a:pt x="6040198" y="537243"/>
                  <a:pt x="6045565" y="532852"/>
                </a:cubicBezTo>
                <a:cubicBezTo>
                  <a:pt x="6064766" y="517142"/>
                  <a:pt x="6080650" y="497768"/>
                  <a:pt x="6098193" y="480225"/>
                </a:cubicBezTo>
                <a:cubicBezTo>
                  <a:pt x="6130094" y="448324"/>
                  <a:pt x="6117627" y="464230"/>
                  <a:pt x="6137663" y="434176"/>
                </a:cubicBezTo>
                <a:cubicBezTo>
                  <a:pt x="6139856" y="425405"/>
                  <a:pt x="6140680" y="416172"/>
                  <a:pt x="6144242" y="407862"/>
                </a:cubicBezTo>
                <a:cubicBezTo>
                  <a:pt x="6147357" y="400595"/>
                  <a:pt x="6153476" y="394992"/>
                  <a:pt x="6157399" y="388127"/>
                </a:cubicBezTo>
                <a:cubicBezTo>
                  <a:pt x="6190783" y="329703"/>
                  <a:pt x="6151657" y="390159"/>
                  <a:pt x="6183712" y="342078"/>
                </a:cubicBezTo>
                <a:cubicBezTo>
                  <a:pt x="6185905" y="333307"/>
                  <a:pt x="6186248" y="323851"/>
                  <a:pt x="6190291" y="315764"/>
                </a:cubicBezTo>
                <a:cubicBezTo>
                  <a:pt x="6206029" y="284288"/>
                  <a:pt x="6214681" y="278217"/>
                  <a:pt x="6236340" y="256559"/>
                </a:cubicBezTo>
                <a:cubicBezTo>
                  <a:pt x="6240725" y="243402"/>
                  <a:pt x="6239689" y="226894"/>
                  <a:pt x="6249496" y="217088"/>
                </a:cubicBezTo>
                <a:cubicBezTo>
                  <a:pt x="6267640" y="198945"/>
                  <a:pt x="6270176" y="198990"/>
                  <a:pt x="6282388" y="177618"/>
                </a:cubicBezTo>
                <a:cubicBezTo>
                  <a:pt x="6287253" y="169103"/>
                  <a:pt x="6289419" y="158962"/>
                  <a:pt x="6295545" y="151304"/>
                </a:cubicBezTo>
                <a:cubicBezTo>
                  <a:pt x="6307169" y="136775"/>
                  <a:pt x="6335016" y="111833"/>
                  <a:pt x="6335016" y="111833"/>
                </a:cubicBezTo>
                <a:cubicBezTo>
                  <a:pt x="6433692" y="114026"/>
                  <a:pt x="6532529" y="112380"/>
                  <a:pt x="6631045" y="118412"/>
                </a:cubicBezTo>
                <a:cubicBezTo>
                  <a:pt x="6640833" y="119011"/>
                  <a:pt x="6648949" y="126524"/>
                  <a:pt x="6657358" y="131569"/>
                </a:cubicBezTo>
                <a:cubicBezTo>
                  <a:pt x="6713907" y="165498"/>
                  <a:pt x="6676869" y="151228"/>
                  <a:pt x="6716564" y="164461"/>
                </a:cubicBezTo>
                <a:cubicBezTo>
                  <a:pt x="6723142" y="171039"/>
                  <a:pt x="6728956" y="178484"/>
                  <a:pt x="6736299" y="184196"/>
                </a:cubicBezTo>
                <a:cubicBezTo>
                  <a:pt x="6764879" y="206425"/>
                  <a:pt x="6773441" y="209345"/>
                  <a:pt x="6802083" y="223666"/>
                </a:cubicBezTo>
                <a:cubicBezTo>
                  <a:pt x="6819331" y="240914"/>
                  <a:pt x="6833292" y="256328"/>
                  <a:pt x="6854711" y="269715"/>
                </a:cubicBezTo>
                <a:cubicBezTo>
                  <a:pt x="6860591" y="273390"/>
                  <a:pt x="6868244" y="273193"/>
                  <a:pt x="6874446" y="276294"/>
                </a:cubicBezTo>
                <a:cubicBezTo>
                  <a:pt x="6881517" y="279830"/>
                  <a:pt x="6887109" y="285915"/>
                  <a:pt x="6894181" y="289451"/>
                </a:cubicBezTo>
                <a:cubicBezTo>
                  <a:pt x="6900383" y="292552"/>
                  <a:pt x="6907543" y="293298"/>
                  <a:pt x="6913916" y="296029"/>
                </a:cubicBezTo>
                <a:cubicBezTo>
                  <a:pt x="6970819" y="320415"/>
                  <a:pt x="6913683" y="300338"/>
                  <a:pt x="6959965" y="315764"/>
                </a:cubicBezTo>
                <a:cubicBezTo>
                  <a:pt x="6973122" y="324535"/>
                  <a:pt x="6984435" y="337077"/>
                  <a:pt x="6999436" y="342078"/>
                </a:cubicBezTo>
                <a:cubicBezTo>
                  <a:pt x="7118708" y="381836"/>
                  <a:pt x="6969519" y="333919"/>
                  <a:pt x="7071799" y="361813"/>
                </a:cubicBezTo>
                <a:cubicBezTo>
                  <a:pt x="7153713" y="384153"/>
                  <a:pt x="7068938" y="367915"/>
                  <a:pt x="7150740" y="381548"/>
                </a:cubicBezTo>
                <a:lnTo>
                  <a:pt x="7440190" y="368392"/>
                </a:lnTo>
                <a:cubicBezTo>
                  <a:pt x="7468741" y="366889"/>
                  <a:pt x="7497406" y="365856"/>
                  <a:pt x="7525709" y="361813"/>
                </a:cubicBezTo>
                <a:cubicBezTo>
                  <a:pt x="7543610" y="359256"/>
                  <a:pt x="7560476" y="351476"/>
                  <a:pt x="7578337" y="348656"/>
                </a:cubicBezTo>
                <a:cubicBezTo>
                  <a:pt x="7602261" y="344879"/>
                  <a:pt x="7626666" y="345082"/>
                  <a:pt x="7650699" y="342078"/>
                </a:cubicBezTo>
                <a:cubicBezTo>
                  <a:pt x="7904989" y="310292"/>
                  <a:pt x="7658136" y="341324"/>
                  <a:pt x="7762532" y="322343"/>
                </a:cubicBezTo>
                <a:cubicBezTo>
                  <a:pt x="7777787" y="319569"/>
                  <a:pt x="7793231" y="317957"/>
                  <a:pt x="7808581" y="315764"/>
                </a:cubicBezTo>
                <a:cubicBezTo>
                  <a:pt x="7849602" y="288416"/>
                  <a:pt x="7803329" y="315366"/>
                  <a:pt x="7867787" y="296029"/>
                </a:cubicBezTo>
                <a:cubicBezTo>
                  <a:pt x="7877180" y="293211"/>
                  <a:pt x="7884919" y="286315"/>
                  <a:pt x="7894101" y="282872"/>
                </a:cubicBezTo>
                <a:cubicBezTo>
                  <a:pt x="7913186" y="275715"/>
                  <a:pt x="7949660" y="272116"/>
                  <a:pt x="7966463" y="269715"/>
                </a:cubicBezTo>
                <a:cubicBezTo>
                  <a:pt x="7977427" y="265330"/>
                  <a:pt x="7987776" y="258875"/>
                  <a:pt x="7999355" y="256559"/>
                </a:cubicBezTo>
                <a:cubicBezTo>
                  <a:pt x="8093273" y="237776"/>
                  <a:pt x="8309265" y="261605"/>
                  <a:pt x="8341433" y="263137"/>
                </a:cubicBezTo>
                <a:cubicBezTo>
                  <a:pt x="8348011" y="265330"/>
                  <a:pt x="8355106" y="266348"/>
                  <a:pt x="8361168" y="269715"/>
                </a:cubicBezTo>
                <a:cubicBezTo>
                  <a:pt x="8374991" y="277394"/>
                  <a:pt x="8387482" y="287258"/>
                  <a:pt x="8400639" y="296029"/>
                </a:cubicBezTo>
                <a:cubicBezTo>
                  <a:pt x="8407217" y="300415"/>
                  <a:pt x="8414783" y="303596"/>
                  <a:pt x="8420374" y="309186"/>
                </a:cubicBezTo>
                <a:lnTo>
                  <a:pt x="8459845" y="348656"/>
                </a:lnTo>
                <a:lnTo>
                  <a:pt x="8486158" y="374970"/>
                </a:lnTo>
                <a:cubicBezTo>
                  <a:pt x="8488351" y="381548"/>
                  <a:pt x="8488891" y="388935"/>
                  <a:pt x="8492737" y="394705"/>
                </a:cubicBezTo>
                <a:cubicBezTo>
                  <a:pt x="8502869" y="409903"/>
                  <a:pt x="8517642" y="417888"/>
                  <a:pt x="8532207" y="427597"/>
                </a:cubicBezTo>
                <a:cubicBezTo>
                  <a:pt x="8534400" y="434176"/>
                  <a:pt x="8534454" y="441918"/>
                  <a:pt x="8538786" y="447333"/>
                </a:cubicBezTo>
                <a:cubicBezTo>
                  <a:pt x="8543725" y="453507"/>
                  <a:pt x="8552447" y="455428"/>
                  <a:pt x="8558521" y="460489"/>
                </a:cubicBezTo>
                <a:cubicBezTo>
                  <a:pt x="8565668" y="466445"/>
                  <a:pt x="8571678" y="473646"/>
                  <a:pt x="8578256" y="480225"/>
                </a:cubicBezTo>
                <a:lnTo>
                  <a:pt x="8591413" y="493382"/>
                </a:ln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27" name="Straight Arrow Connector 26">
            <a:extLst>
              <a:ext uri="{FF2B5EF4-FFF2-40B4-BE49-F238E27FC236}">
                <a16:creationId xmlns:a16="http://schemas.microsoft.com/office/drawing/2014/main" id="{822A9C8B-4BBB-4464-A477-48E63E501B7E}"/>
              </a:ext>
            </a:extLst>
          </p:cNvPr>
          <p:cNvCxnSpPr>
            <a:cxnSpLocks/>
          </p:cNvCxnSpPr>
          <p:nvPr/>
        </p:nvCxnSpPr>
        <p:spPr bwMode="auto">
          <a:xfrm flipV="1">
            <a:off x="609600" y="1689158"/>
            <a:ext cx="0" cy="1214038"/>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1" name="TextBox 30">
            <a:extLst>
              <a:ext uri="{FF2B5EF4-FFF2-40B4-BE49-F238E27FC236}">
                <a16:creationId xmlns:a16="http://schemas.microsoft.com/office/drawing/2014/main" id="{75284997-2CA7-4489-BF12-946887A53743}"/>
              </a:ext>
            </a:extLst>
          </p:cNvPr>
          <p:cNvSpPr txBox="1"/>
          <p:nvPr/>
        </p:nvSpPr>
        <p:spPr>
          <a:xfrm>
            <a:off x="655258" y="1489101"/>
            <a:ext cx="510247"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a:t>
            </a:r>
            <a:endParaRPr lang="en-US" sz="2000" i="1" baseline="-25000" dirty="0">
              <a:latin typeface="Times New Roman" panose="02020603050405020304" pitchFamily="18"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6B8A37E9-B0BD-43C9-A8EA-64614BCA3375}"/>
              </a:ext>
            </a:extLst>
          </p:cNvPr>
          <p:cNvCxnSpPr>
            <a:cxnSpLocks/>
          </p:cNvCxnSpPr>
          <p:nvPr/>
        </p:nvCxnSpPr>
        <p:spPr bwMode="auto">
          <a:xfrm>
            <a:off x="609600" y="2903196"/>
            <a:ext cx="3179971"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7" name="Straight Arrow Connector 36">
            <a:extLst>
              <a:ext uri="{FF2B5EF4-FFF2-40B4-BE49-F238E27FC236}">
                <a16:creationId xmlns:a16="http://schemas.microsoft.com/office/drawing/2014/main" id="{BFCA1E7F-D821-408D-BC33-14F6DC88A1F7}"/>
              </a:ext>
            </a:extLst>
          </p:cNvPr>
          <p:cNvCxnSpPr>
            <a:cxnSpLocks/>
          </p:cNvCxnSpPr>
          <p:nvPr/>
        </p:nvCxnSpPr>
        <p:spPr bwMode="auto">
          <a:xfrm>
            <a:off x="609600" y="2249268"/>
            <a:ext cx="2971801" cy="0"/>
          </a:xfrm>
          <a:prstGeom prst="straightConnector1">
            <a:avLst/>
          </a:prstGeom>
          <a:solidFill>
            <a:schemeClr val="accent1"/>
          </a:solidFill>
          <a:ln w="19050" cap="flat" cmpd="sng" algn="ctr">
            <a:solidFill>
              <a:srgbClr val="0000FF"/>
            </a:solidFill>
            <a:prstDash val="dash"/>
            <a:round/>
            <a:headEnd type="none" w="med" len="med"/>
            <a:tailEnd type="none" w="lg" len="lg"/>
          </a:ln>
          <a:effectLst/>
        </p:spPr>
      </p:cxnSp>
      <p:sp>
        <p:nvSpPr>
          <p:cNvPr id="38" name="TextBox 37">
            <a:extLst>
              <a:ext uri="{FF2B5EF4-FFF2-40B4-BE49-F238E27FC236}">
                <a16:creationId xmlns:a16="http://schemas.microsoft.com/office/drawing/2014/main" id="{D8A95F54-8F2F-4E49-9F10-824CBC145598}"/>
              </a:ext>
            </a:extLst>
          </p:cNvPr>
          <p:cNvSpPr txBox="1"/>
          <p:nvPr/>
        </p:nvSpPr>
        <p:spPr>
          <a:xfrm>
            <a:off x="3778001" y="2672186"/>
            <a:ext cx="349791"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endParaRPr lang="en-US" sz="2000" i="1" baseline="-250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F2CC7254-094F-4B5B-8E5A-AF85E736605C}"/>
              </a:ext>
            </a:extLst>
          </p:cNvPr>
          <p:cNvSpPr txBox="1"/>
          <p:nvPr/>
        </p:nvSpPr>
        <p:spPr>
          <a:xfrm>
            <a:off x="2095500" y="2285986"/>
            <a:ext cx="1981200" cy="369332"/>
          </a:xfrm>
          <a:prstGeom prst="rect">
            <a:avLst/>
          </a:prstGeom>
          <a:noFill/>
        </p:spPr>
        <p:txBody>
          <a:bodyPr wrap="square" rtlCol="0">
            <a:spAutoFit/>
          </a:bodyPr>
          <a:lstStyle/>
          <a:p>
            <a:pPr algn="ctr"/>
            <a:r>
              <a:rPr lang="en-US" dirty="0">
                <a:solidFill>
                  <a:srgbClr val="0000FF"/>
                </a:solidFill>
              </a:rPr>
              <a:t>Noise-free signal</a:t>
            </a:r>
          </a:p>
        </p:txBody>
      </p:sp>
      <p:cxnSp>
        <p:nvCxnSpPr>
          <p:cNvPr id="44" name="Straight Arrow Connector 43">
            <a:extLst>
              <a:ext uri="{FF2B5EF4-FFF2-40B4-BE49-F238E27FC236}">
                <a16:creationId xmlns:a16="http://schemas.microsoft.com/office/drawing/2014/main" id="{803C8AF9-33BF-4C97-BDD1-FA0AEA699531}"/>
              </a:ext>
            </a:extLst>
          </p:cNvPr>
          <p:cNvCxnSpPr>
            <a:cxnSpLocks/>
          </p:cNvCxnSpPr>
          <p:nvPr/>
        </p:nvCxnSpPr>
        <p:spPr bwMode="auto">
          <a:xfrm flipV="1">
            <a:off x="600762" y="4246750"/>
            <a:ext cx="0" cy="1214038"/>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5" name="TextBox 44">
            <a:extLst>
              <a:ext uri="{FF2B5EF4-FFF2-40B4-BE49-F238E27FC236}">
                <a16:creationId xmlns:a16="http://schemas.microsoft.com/office/drawing/2014/main" id="{0B2BAF98-6A08-41EF-AF8D-2DE460D8FFFE}"/>
              </a:ext>
            </a:extLst>
          </p:cNvPr>
          <p:cNvSpPr txBox="1"/>
          <p:nvPr/>
        </p:nvSpPr>
        <p:spPr>
          <a:xfrm>
            <a:off x="646420" y="4046693"/>
            <a:ext cx="693665"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PSD</a:t>
            </a:r>
            <a:endParaRPr lang="en-US" sz="2000" i="1" baseline="-25000" dirty="0">
              <a:latin typeface="Times New Roman" panose="02020603050405020304" pitchFamily="18" charset="0"/>
              <a:cs typeface="Times New Roman" panose="02020603050405020304" pitchFamily="18" charset="0"/>
            </a:endParaRPr>
          </a:p>
        </p:txBody>
      </p:sp>
      <p:cxnSp>
        <p:nvCxnSpPr>
          <p:cNvPr id="46" name="Straight Arrow Connector 45">
            <a:extLst>
              <a:ext uri="{FF2B5EF4-FFF2-40B4-BE49-F238E27FC236}">
                <a16:creationId xmlns:a16="http://schemas.microsoft.com/office/drawing/2014/main" id="{3E68AAF8-6A6B-4B20-89CD-29C7C4DCCF8D}"/>
              </a:ext>
            </a:extLst>
          </p:cNvPr>
          <p:cNvCxnSpPr>
            <a:cxnSpLocks/>
          </p:cNvCxnSpPr>
          <p:nvPr/>
        </p:nvCxnSpPr>
        <p:spPr bwMode="auto">
          <a:xfrm>
            <a:off x="600762" y="5460788"/>
            <a:ext cx="3179971"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a:extLst>
              <a:ext uri="{FF2B5EF4-FFF2-40B4-BE49-F238E27FC236}">
                <a16:creationId xmlns:a16="http://schemas.microsoft.com/office/drawing/2014/main" id="{95795445-A20F-483F-8644-1D11DE9C4305}"/>
              </a:ext>
            </a:extLst>
          </p:cNvPr>
          <p:cNvSpPr txBox="1"/>
          <p:nvPr/>
        </p:nvSpPr>
        <p:spPr>
          <a:xfrm>
            <a:off x="1575938" y="5461336"/>
            <a:ext cx="1228522"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frequency</a:t>
            </a:r>
            <a:endParaRPr lang="en-US" sz="2000" i="1" baseline="-25000" dirty="0">
              <a:latin typeface="Times New Roman" panose="02020603050405020304" pitchFamily="18" charset="0"/>
              <a:cs typeface="Times New Roman" panose="02020603050405020304" pitchFamily="18" charset="0"/>
            </a:endParaRPr>
          </a:p>
        </p:txBody>
      </p:sp>
      <p:sp>
        <p:nvSpPr>
          <p:cNvPr id="50" name="Freeform: Shape 49">
            <a:extLst>
              <a:ext uri="{FF2B5EF4-FFF2-40B4-BE49-F238E27FC236}">
                <a16:creationId xmlns:a16="http://schemas.microsoft.com/office/drawing/2014/main" id="{A1A28438-6C65-46A1-82D1-49942B31187F}"/>
              </a:ext>
            </a:extLst>
          </p:cNvPr>
          <p:cNvSpPr/>
          <p:nvPr/>
        </p:nvSpPr>
        <p:spPr bwMode="auto">
          <a:xfrm>
            <a:off x="609600" y="4488814"/>
            <a:ext cx="3005013" cy="850819"/>
          </a:xfrm>
          <a:custGeom>
            <a:avLst/>
            <a:gdLst>
              <a:gd name="connsiteX0" fmla="*/ 0 w 2664259"/>
              <a:gd name="connsiteY0" fmla="*/ 0 h 1078860"/>
              <a:gd name="connsiteX1" fmla="*/ 657842 w 2664259"/>
              <a:gd name="connsiteY1" fmla="*/ 565744 h 1078860"/>
              <a:gd name="connsiteX2" fmla="*/ 1473566 w 2664259"/>
              <a:gd name="connsiteY2" fmla="*/ 828881 h 1078860"/>
              <a:gd name="connsiteX3" fmla="*/ 1749859 w 2664259"/>
              <a:gd name="connsiteY3" fmla="*/ 230245 h 1078860"/>
              <a:gd name="connsiteX4" fmla="*/ 1901163 w 2664259"/>
              <a:gd name="connsiteY4" fmla="*/ 848616 h 1078860"/>
              <a:gd name="connsiteX5" fmla="*/ 2664259 w 2664259"/>
              <a:gd name="connsiteY5" fmla="*/ 1078860 h 107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4259" h="1078860">
                <a:moveTo>
                  <a:pt x="0" y="0"/>
                </a:moveTo>
                <a:cubicBezTo>
                  <a:pt x="206124" y="213798"/>
                  <a:pt x="412248" y="427597"/>
                  <a:pt x="657842" y="565744"/>
                </a:cubicBezTo>
                <a:cubicBezTo>
                  <a:pt x="903436" y="703891"/>
                  <a:pt x="1291563" y="884798"/>
                  <a:pt x="1473566" y="828881"/>
                </a:cubicBezTo>
                <a:cubicBezTo>
                  <a:pt x="1655569" y="772964"/>
                  <a:pt x="1678593" y="226956"/>
                  <a:pt x="1749859" y="230245"/>
                </a:cubicBezTo>
                <a:cubicBezTo>
                  <a:pt x="1821125" y="233534"/>
                  <a:pt x="1748763" y="707180"/>
                  <a:pt x="1901163" y="848616"/>
                </a:cubicBezTo>
                <a:cubicBezTo>
                  <a:pt x="2053563" y="990052"/>
                  <a:pt x="2358911" y="1034456"/>
                  <a:pt x="2664259" y="1078860"/>
                </a:cubicBez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95DC3E14-85B8-4B09-BC04-920678793701}"/>
              </a:ext>
            </a:extLst>
          </p:cNvPr>
          <p:cNvSpPr txBox="1"/>
          <p:nvPr/>
        </p:nvSpPr>
        <p:spPr>
          <a:xfrm>
            <a:off x="1371600" y="3016013"/>
            <a:ext cx="1760611" cy="400110"/>
          </a:xfrm>
          <a:prstGeom prst="rect">
            <a:avLst/>
          </a:prstGeom>
          <a:noFill/>
        </p:spPr>
        <p:txBody>
          <a:bodyPr wrap="none" rtlCol="0">
            <a:spAutoFit/>
          </a:bodyPr>
          <a:lstStyle/>
          <a:p>
            <a:pPr algn="ctr"/>
            <a:r>
              <a:rPr lang="en-US" sz="2000" b="1" dirty="0"/>
              <a:t>Time domain</a:t>
            </a:r>
          </a:p>
        </p:txBody>
      </p:sp>
      <p:sp>
        <p:nvSpPr>
          <p:cNvPr id="54" name="TextBox 53">
            <a:extLst>
              <a:ext uri="{FF2B5EF4-FFF2-40B4-BE49-F238E27FC236}">
                <a16:creationId xmlns:a16="http://schemas.microsoft.com/office/drawing/2014/main" id="{82661CEA-BBA8-46FA-9A58-73D6E60242A4}"/>
              </a:ext>
            </a:extLst>
          </p:cNvPr>
          <p:cNvSpPr txBox="1"/>
          <p:nvPr/>
        </p:nvSpPr>
        <p:spPr>
          <a:xfrm>
            <a:off x="879236" y="5874602"/>
            <a:ext cx="2465740" cy="400110"/>
          </a:xfrm>
          <a:prstGeom prst="rect">
            <a:avLst/>
          </a:prstGeom>
          <a:noFill/>
        </p:spPr>
        <p:txBody>
          <a:bodyPr wrap="none" rtlCol="0">
            <a:spAutoFit/>
          </a:bodyPr>
          <a:lstStyle/>
          <a:p>
            <a:pPr algn="ctr"/>
            <a:r>
              <a:rPr lang="en-US" sz="2000" b="1" dirty="0"/>
              <a:t>Frequency domain</a:t>
            </a:r>
          </a:p>
        </p:txBody>
      </p:sp>
      <p:sp>
        <p:nvSpPr>
          <p:cNvPr id="55" name="Rectangle 54">
            <a:extLst>
              <a:ext uri="{FF2B5EF4-FFF2-40B4-BE49-F238E27FC236}">
                <a16:creationId xmlns:a16="http://schemas.microsoft.com/office/drawing/2014/main" id="{D0486D9F-603B-430D-BF15-E18CF877D1A3}"/>
              </a:ext>
            </a:extLst>
          </p:cNvPr>
          <p:cNvSpPr/>
          <p:nvPr/>
        </p:nvSpPr>
        <p:spPr bwMode="auto">
          <a:xfrm>
            <a:off x="2895599" y="4108016"/>
            <a:ext cx="626843" cy="1352772"/>
          </a:xfrm>
          <a:prstGeom prst="rect">
            <a:avLst/>
          </a:prstGeom>
          <a:solidFill>
            <a:srgbClr val="77933C">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6" name="Straight Arrow Connector 55">
            <a:extLst>
              <a:ext uri="{FF2B5EF4-FFF2-40B4-BE49-F238E27FC236}">
                <a16:creationId xmlns:a16="http://schemas.microsoft.com/office/drawing/2014/main" id="{964873C8-0E98-47F3-B77A-76109BD80C82}"/>
              </a:ext>
            </a:extLst>
          </p:cNvPr>
          <p:cNvCxnSpPr>
            <a:cxnSpLocks/>
          </p:cNvCxnSpPr>
          <p:nvPr/>
        </p:nvCxnSpPr>
        <p:spPr bwMode="auto">
          <a:xfrm>
            <a:off x="2896696" y="4316680"/>
            <a:ext cx="625746" cy="0"/>
          </a:xfrm>
          <a:prstGeom prst="straightConnector1">
            <a:avLst/>
          </a:prstGeom>
          <a:solidFill>
            <a:schemeClr val="accent1"/>
          </a:solidFill>
          <a:ln w="9525" cap="flat" cmpd="sng" algn="ctr">
            <a:solidFill>
              <a:srgbClr val="006600"/>
            </a:solidFill>
            <a:prstDash val="solid"/>
            <a:round/>
            <a:headEnd type="triangle" w="med" len="med"/>
            <a:tailEnd type="triangle"/>
          </a:ln>
          <a:effectLst/>
        </p:spPr>
      </p:cxnSp>
      <p:sp>
        <p:nvSpPr>
          <p:cNvPr id="58" name="TextBox 57">
            <a:extLst>
              <a:ext uri="{FF2B5EF4-FFF2-40B4-BE49-F238E27FC236}">
                <a16:creationId xmlns:a16="http://schemas.microsoft.com/office/drawing/2014/main" id="{178BBBA7-7D20-4C3A-9AB0-1DDDB140B02E}"/>
              </a:ext>
            </a:extLst>
          </p:cNvPr>
          <p:cNvSpPr txBox="1"/>
          <p:nvPr/>
        </p:nvSpPr>
        <p:spPr>
          <a:xfrm>
            <a:off x="3034854" y="4307748"/>
            <a:ext cx="338554" cy="369332"/>
          </a:xfrm>
          <a:prstGeom prst="rect">
            <a:avLst/>
          </a:prstGeom>
          <a:noFill/>
        </p:spPr>
        <p:txBody>
          <a:bodyPr wrap="none" rtlCol="0">
            <a:spAutoFit/>
          </a:bodyPr>
          <a:lstStyle/>
          <a:p>
            <a:r>
              <a:rPr lang="en-US" b="1" i="1" dirty="0">
                <a:solidFill>
                  <a:srgbClr val="006600"/>
                </a:solidFill>
                <a:latin typeface="Times New Roman" panose="02020603050405020304" pitchFamily="18" charset="0"/>
                <a:cs typeface="Times New Roman" panose="02020603050405020304" pitchFamily="18" charset="0"/>
              </a:rPr>
              <a:t>B</a:t>
            </a:r>
          </a:p>
        </p:txBody>
      </p:sp>
      <p:graphicFrame>
        <p:nvGraphicFramePr>
          <p:cNvPr id="60" name="Object 59">
            <a:extLst>
              <a:ext uri="{FF2B5EF4-FFF2-40B4-BE49-F238E27FC236}">
                <a16:creationId xmlns:a16="http://schemas.microsoft.com/office/drawing/2014/main" id="{88BCD06C-7DED-48B2-8321-F9B99B54F879}"/>
              </a:ext>
            </a:extLst>
          </p:cNvPr>
          <p:cNvGraphicFramePr>
            <a:graphicFrameLocks noChangeAspect="1"/>
          </p:cNvGraphicFramePr>
          <p:nvPr>
            <p:extLst>
              <p:ext uri="{D42A27DB-BD31-4B8C-83A1-F6EECF244321}">
                <p14:modId xmlns:p14="http://schemas.microsoft.com/office/powerpoint/2010/main" val="2263758502"/>
              </p:ext>
            </p:extLst>
          </p:nvPr>
        </p:nvGraphicFramePr>
        <p:xfrm>
          <a:off x="1814559" y="3614568"/>
          <a:ext cx="1019175" cy="755650"/>
        </p:xfrm>
        <a:graphic>
          <a:graphicData uri="http://schemas.openxmlformats.org/presentationml/2006/ole">
            <mc:AlternateContent xmlns:mc="http://schemas.openxmlformats.org/markup-compatibility/2006">
              <mc:Choice xmlns:v="urn:schemas-microsoft-com:vml" Requires="v">
                <p:oleObj name="Equation" r:id="rId5" imgW="583920" imgH="431640" progId="Equation.DSMT4">
                  <p:embed/>
                </p:oleObj>
              </mc:Choice>
              <mc:Fallback>
                <p:oleObj name="Equation" r:id="rId5" imgW="583920" imgH="431640" progId="Equation.DSMT4">
                  <p:embed/>
                  <p:pic>
                    <p:nvPicPr>
                      <p:cNvPr id="60" name="Object 59">
                        <a:extLst>
                          <a:ext uri="{FF2B5EF4-FFF2-40B4-BE49-F238E27FC236}">
                            <a16:creationId xmlns:a16="http://schemas.microsoft.com/office/drawing/2014/main" id="{88BCD06C-7DED-48B2-8321-F9B99B54F879}"/>
                          </a:ext>
                        </a:extLst>
                      </p:cNvPr>
                      <p:cNvPicPr/>
                      <p:nvPr/>
                    </p:nvPicPr>
                    <p:blipFill>
                      <a:blip r:embed="rId6"/>
                      <a:stretch>
                        <a:fillRect/>
                      </a:stretch>
                    </p:blipFill>
                    <p:spPr>
                      <a:xfrm>
                        <a:off x="1814559" y="3614568"/>
                        <a:ext cx="1019175" cy="755650"/>
                      </a:xfrm>
                      <a:prstGeom prst="rect">
                        <a:avLst/>
                      </a:prstGeom>
                    </p:spPr>
                  </p:pic>
                </p:oleObj>
              </mc:Fallback>
            </mc:AlternateContent>
          </a:graphicData>
        </a:graphic>
      </p:graphicFrame>
      <p:sp>
        <p:nvSpPr>
          <p:cNvPr id="61" name="TextBox 60">
            <a:extLst>
              <a:ext uri="{FF2B5EF4-FFF2-40B4-BE49-F238E27FC236}">
                <a16:creationId xmlns:a16="http://schemas.microsoft.com/office/drawing/2014/main" id="{CB8DF064-3EF4-4295-AE1D-5D47422D1943}"/>
              </a:ext>
            </a:extLst>
          </p:cNvPr>
          <p:cNvSpPr txBox="1"/>
          <p:nvPr/>
        </p:nvSpPr>
        <p:spPr>
          <a:xfrm>
            <a:off x="1579475" y="1494301"/>
            <a:ext cx="2223687" cy="369332"/>
          </a:xfrm>
          <a:prstGeom prst="rect">
            <a:avLst/>
          </a:prstGeom>
          <a:noFill/>
        </p:spPr>
        <p:txBody>
          <a:bodyPr wrap="none" rtlCol="0">
            <a:spAutoFit/>
          </a:bodyPr>
          <a:lstStyle/>
          <a:p>
            <a:pPr algn="ctr"/>
            <a:r>
              <a:rPr lang="en-US" dirty="0">
                <a:solidFill>
                  <a:srgbClr val="FF0000"/>
                </a:solidFill>
              </a:rPr>
              <a:t>Measured signal </a:t>
            </a:r>
            <a:r>
              <a:rPr lang="en-US" i="1" dirty="0">
                <a:solidFill>
                  <a:srgbClr val="FF0000"/>
                </a:solidFill>
                <a:latin typeface="Times New Roman" panose="02020603050405020304" pitchFamily="18" charset="0"/>
                <a:cs typeface="Times New Roman" panose="02020603050405020304" pitchFamily="18" charset="0"/>
              </a:rPr>
              <a:t>i</a:t>
            </a:r>
            <a:r>
              <a:rPr lang="en-US" dirty="0">
                <a:solidFill>
                  <a:srgbClr val="FF0000"/>
                </a:solidFill>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t</a:t>
            </a:r>
            <a:r>
              <a:rPr lang="en-US"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B2DDACAE-907A-4E18-90CC-532162A1858C}"/>
              </a:ext>
            </a:extLst>
          </p:cNvPr>
          <p:cNvCxnSpPr>
            <a:cxnSpLocks/>
            <a:endCxn id="55" idx="2"/>
          </p:cNvCxnSpPr>
          <p:nvPr/>
        </p:nvCxnSpPr>
        <p:spPr bwMode="auto">
          <a:xfrm>
            <a:off x="3209021" y="4849213"/>
            <a:ext cx="0" cy="611575"/>
          </a:xfrm>
          <a:prstGeom prst="line">
            <a:avLst/>
          </a:prstGeom>
          <a:solidFill>
            <a:schemeClr val="accent1"/>
          </a:solidFill>
          <a:ln w="12700" cap="flat" cmpd="sng" algn="ctr">
            <a:solidFill>
              <a:srgbClr val="FF9900"/>
            </a:solidFill>
            <a:prstDash val="dash"/>
            <a:round/>
            <a:headEnd type="none" w="med" len="med"/>
            <a:tailEnd type="none" w="med" len="med"/>
          </a:ln>
          <a:effectLst/>
        </p:spPr>
      </p:cxnSp>
      <p:sp>
        <p:nvSpPr>
          <p:cNvPr id="62" name="TextBox 61">
            <a:extLst>
              <a:ext uri="{FF2B5EF4-FFF2-40B4-BE49-F238E27FC236}">
                <a16:creationId xmlns:a16="http://schemas.microsoft.com/office/drawing/2014/main" id="{DCB45BF2-CC8F-477F-8622-F0653661A5BD}"/>
              </a:ext>
            </a:extLst>
          </p:cNvPr>
          <p:cNvSpPr txBox="1"/>
          <p:nvPr/>
        </p:nvSpPr>
        <p:spPr>
          <a:xfrm>
            <a:off x="3062848" y="5475854"/>
            <a:ext cx="330540" cy="369332"/>
          </a:xfrm>
          <a:prstGeom prst="rect">
            <a:avLst/>
          </a:prstGeom>
          <a:noFill/>
        </p:spPr>
        <p:txBody>
          <a:bodyPr wrap="none" rtlCol="0">
            <a:spAutoFit/>
          </a:bodyPr>
          <a:lstStyle/>
          <a:p>
            <a:r>
              <a:rPr lang="en-US" b="1" i="1" dirty="0">
                <a:solidFill>
                  <a:schemeClr val="accent6">
                    <a:lumMod val="75000"/>
                  </a:schemeClr>
                </a:solidFill>
                <a:latin typeface="Times New Roman" panose="02020603050405020304" pitchFamily="18" charset="0"/>
                <a:cs typeface="Times New Roman" panose="02020603050405020304" pitchFamily="18" charset="0"/>
              </a:rPr>
              <a:t>f</a:t>
            </a:r>
            <a:r>
              <a:rPr lang="en-US" b="1" i="1" baseline="-25000" dirty="0">
                <a:solidFill>
                  <a:schemeClr val="accent6">
                    <a:lumMod val="75000"/>
                  </a:schemeClr>
                </a:solidFill>
                <a:latin typeface="Times New Roman" panose="02020603050405020304" pitchFamily="18" charset="0"/>
                <a:cs typeface="Times New Roman" panose="02020603050405020304" pitchFamily="18" charset="0"/>
              </a:rPr>
              <a:t>c</a:t>
            </a:r>
            <a:endParaRPr lang="en-US" b="1"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512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Detector noise mechanisms</a:t>
            </a:r>
            <a:endParaRPr lang="en-US" dirty="0"/>
          </a:p>
        </p:txBody>
      </p:sp>
      <p:sp>
        <p:nvSpPr>
          <p:cNvPr id="18" name="Rectangle 4">
            <a:extLst>
              <a:ext uri="{FF2B5EF4-FFF2-40B4-BE49-F238E27FC236}">
                <a16:creationId xmlns:a16="http://schemas.microsoft.com/office/drawing/2014/main" id="{19BF36B1-4E32-4C88-B4FE-B2CA73BC630B}"/>
              </a:ext>
            </a:extLst>
          </p:cNvPr>
          <p:cNvSpPr txBox="1">
            <a:spLocks noChangeArrowheads="1"/>
          </p:cNvSpPr>
          <p:nvPr/>
        </p:nvSpPr>
        <p:spPr bwMode="auto">
          <a:xfrm>
            <a:off x="457200" y="1462790"/>
            <a:ext cx="8229600" cy="49230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Photon shot noise</a:t>
            </a:r>
          </a:p>
          <a:p>
            <a:pPr>
              <a:lnSpc>
                <a:spcPct val="90000"/>
              </a:lnSpc>
              <a:spcBef>
                <a:spcPts val="1200"/>
              </a:spcBef>
            </a:pPr>
            <a:r>
              <a:rPr lang="en-US" altLang="zh-CN" kern="0" dirty="0">
                <a:ea typeface="宋体" pitchFamily="2" charset="-122"/>
              </a:rPr>
              <a:t>Dark current shot noise</a:t>
            </a:r>
          </a:p>
          <a:p>
            <a:pPr lvl="1">
              <a:lnSpc>
                <a:spcPct val="90000"/>
              </a:lnSpc>
              <a:spcBef>
                <a:spcPts val="1200"/>
              </a:spcBef>
            </a:pPr>
            <a:endParaRPr lang="en-US" altLang="zh-CN" sz="2800" b="1" kern="0" dirty="0">
              <a:ea typeface="宋体" pitchFamily="2" charset="-122"/>
            </a:endParaRPr>
          </a:p>
          <a:p>
            <a:pPr lvl="1">
              <a:lnSpc>
                <a:spcPct val="90000"/>
              </a:lnSpc>
              <a:spcBef>
                <a:spcPts val="1200"/>
              </a:spcBef>
            </a:pPr>
            <a:r>
              <a:rPr lang="en-US" altLang="zh-CN" b="1" kern="0" dirty="0">
                <a:ea typeface="宋体" pitchFamily="2" charset="-122"/>
              </a:rPr>
              <a:t>Shot noise is absent in photoconductors</a:t>
            </a:r>
            <a:r>
              <a:rPr lang="en-US" altLang="zh-CN" kern="0" dirty="0">
                <a:ea typeface="宋体" pitchFamily="2" charset="-122"/>
              </a:rPr>
              <a:t> (with the exception of quantum shot noise)</a:t>
            </a:r>
          </a:p>
          <a:p>
            <a:pPr>
              <a:lnSpc>
                <a:spcPct val="90000"/>
              </a:lnSpc>
              <a:spcBef>
                <a:spcPts val="1200"/>
              </a:spcBef>
            </a:pPr>
            <a:r>
              <a:rPr lang="en-US" altLang="zh-CN" kern="0" dirty="0">
                <a:ea typeface="宋体" pitchFamily="2" charset="-122"/>
              </a:rPr>
              <a:t>Thermal noise (Johnson-Nyquist noise)</a:t>
            </a:r>
          </a:p>
          <a:p>
            <a:pPr>
              <a:lnSpc>
                <a:spcPct val="90000"/>
              </a:lnSpc>
              <a:spcBef>
                <a:spcPts val="1200"/>
              </a:spcBef>
            </a:pPr>
            <a:endParaRPr lang="en-US" sz="3200" i="1" kern="0" dirty="0"/>
          </a:p>
          <a:p>
            <a:pPr>
              <a:lnSpc>
                <a:spcPct val="90000"/>
              </a:lnSpc>
              <a:spcBef>
                <a:spcPts val="1200"/>
              </a:spcBef>
            </a:pPr>
            <a:r>
              <a:rPr lang="en-US" altLang="zh-CN" kern="0" dirty="0">
                <a:ea typeface="宋体" pitchFamily="2" charset="-122"/>
              </a:rPr>
              <a:t>Generation-recombination noise (G-R noise)</a:t>
            </a:r>
          </a:p>
          <a:p>
            <a:pPr>
              <a:lnSpc>
                <a:spcPct val="90000"/>
              </a:lnSpc>
              <a:spcBef>
                <a:spcPts val="1200"/>
              </a:spcBef>
            </a:pPr>
            <a:r>
              <a:rPr lang="en-US" altLang="zh-CN" kern="0" dirty="0">
                <a:ea typeface="宋体" pitchFamily="2" charset="-122"/>
              </a:rPr>
              <a:t>1/f noise (flicker noise)</a:t>
            </a:r>
          </a:p>
          <a:p>
            <a:pPr>
              <a:lnSpc>
                <a:spcPct val="90000"/>
              </a:lnSpc>
              <a:spcBef>
                <a:spcPts val="1200"/>
              </a:spcBef>
            </a:pPr>
            <a:r>
              <a:rPr lang="en-US" altLang="zh-CN" kern="0" dirty="0">
                <a:ea typeface="宋体" pitchFamily="2" charset="-122"/>
              </a:rPr>
              <a:t>Circuit noise</a:t>
            </a:r>
          </a:p>
        </p:txBody>
      </p:sp>
      <p:graphicFrame>
        <p:nvGraphicFramePr>
          <p:cNvPr id="19" name="Object 18">
            <a:extLst>
              <a:ext uri="{FF2B5EF4-FFF2-40B4-BE49-F238E27FC236}">
                <a16:creationId xmlns:a16="http://schemas.microsoft.com/office/drawing/2014/main" id="{DA5F4135-DE95-49EA-9B85-8F55DE293C7B}"/>
              </a:ext>
            </a:extLst>
          </p:cNvPr>
          <p:cNvGraphicFramePr>
            <a:graphicFrameLocks noChangeAspect="1"/>
          </p:cNvGraphicFramePr>
          <p:nvPr>
            <p:extLst>
              <p:ext uri="{D42A27DB-BD31-4B8C-83A1-F6EECF244321}">
                <p14:modId xmlns:p14="http://schemas.microsoft.com/office/powerpoint/2010/main" val="3923100653"/>
              </p:ext>
            </p:extLst>
          </p:nvPr>
        </p:nvGraphicFramePr>
        <p:xfrm>
          <a:off x="851356" y="2388512"/>
          <a:ext cx="1643062" cy="506412"/>
        </p:xfrm>
        <a:graphic>
          <a:graphicData uri="http://schemas.openxmlformats.org/presentationml/2006/ole">
            <mc:AlternateContent xmlns:mc="http://schemas.openxmlformats.org/markup-compatibility/2006">
              <mc:Choice xmlns:v="urn:schemas-microsoft-com:vml" Requires="v">
                <p:oleObj name="Equation" r:id="rId3" imgW="825480" imgH="253800" progId="Equation.DSMT4">
                  <p:embed/>
                </p:oleObj>
              </mc:Choice>
              <mc:Fallback>
                <p:oleObj name="Equation" r:id="rId3" imgW="825480" imgH="253800" progId="Equation.DSMT4">
                  <p:embed/>
                  <p:pic>
                    <p:nvPicPr>
                      <p:cNvPr id="19" name="Object 18">
                        <a:extLst>
                          <a:ext uri="{FF2B5EF4-FFF2-40B4-BE49-F238E27FC236}">
                            <a16:creationId xmlns:a16="http://schemas.microsoft.com/office/drawing/2014/main" id="{DA5F4135-DE95-49EA-9B85-8F55DE293C7B}"/>
                          </a:ext>
                        </a:extLst>
                      </p:cNvPr>
                      <p:cNvPicPr/>
                      <p:nvPr/>
                    </p:nvPicPr>
                    <p:blipFill>
                      <a:blip r:embed="rId4"/>
                      <a:stretch>
                        <a:fillRect/>
                      </a:stretch>
                    </p:blipFill>
                    <p:spPr>
                      <a:xfrm>
                        <a:off x="851356" y="2388512"/>
                        <a:ext cx="1643062" cy="506412"/>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6B3105A6-6A07-46E7-B80B-0B660AEEC40D}"/>
              </a:ext>
            </a:extLst>
          </p:cNvPr>
          <p:cNvGraphicFramePr>
            <a:graphicFrameLocks noChangeAspect="1"/>
          </p:cNvGraphicFramePr>
          <p:nvPr>
            <p:extLst>
              <p:ext uri="{D42A27DB-BD31-4B8C-83A1-F6EECF244321}">
                <p14:modId xmlns:p14="http://schemas.microsoft.com/office/powerpoint/2010/main" val="3243662924"/>
              </p:ext>
            </p:extLst>
          </p:nvPr>
        </p:nvGraphicFramePr>
        <p:xfrm>
          <a:off x="868354" y="4176589"/>
          <a:ext cx="1804644" cy="457200"/>
        </p:xfrm>
        <a:graphic>
          <a:graphicData uri="http://schemas.openxmlformats.org/presentationml/2006/ole">
            <mc:AlternateContent xmlns:mc="http://schemas.openxmlformats.org/markup-compatibility/2006">
              <mc:Choice xmlns:v="urn:schemas-microsoft-com:vml" Requires="v">
                <p:oleObj name="Equation" r:id="rId5" imgW="952200" imgH="241200" progId="Equation.DSMT4">
                  <p:embed/>
                </p:oleObj>
              </mc:Choice>
              <mc:Fallback>
                <p:oleObj name="Equation" r:id="rId5" imgW="952200" imgH="241200" progId="Equation.DSMT4">
                  <p:embed/>
                  <p:pic>
                    <p:nvPicPr>
                      <p:cNvPr id="2" name="Object 1">
                        <a:extLst>
                          <a:ext uri="{FF2B5EF4-FFF2-40B4-BE49-F238E27FC236}">
                            <a16:creationId xmlns:a16="http://schemas.microsoft.com/office/drawing/2014/main" id="{6B3105A6-6A07-46E7-B80B-0B660AEEC40D}"/>
                          </a:ext>
                        </a:extLst>
                      </p:cNvPr>
                      <p:cNvPicPr/>
                      <p:nvPr/>
                    </p:nvPicPr>
                    <p:blipFill>
                      <a:blip r:embed="rId6"/>
                      <a:stretch>
                        <a:fillRect/>
                      </a:stretch>
                    </p:blipFill>
                    <p:spPr>
                      <a:xfrm>
                        <a:off x="868354" y="4176589"/>
                        <a:ext cx="1804644" cy="4572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C932897E-4C33-4020-ACDA-DC0426EC2DC9}"/>
              </a:ext>
            </a:extLst>
          </p:cNvPr>
          <p:cNvGraphicFramePr>
            <a:graphicFrameLocks noChangeAspect="1"/>
          </p:cNvGraphicFramePr>
          <p:nvPr>
            <p:extLst>
              <p:ext uri="{D42A27DB-BD31-4B8C-83A1-F6EECF244321}">
                <p14:modId xmlns:p14="http://schemas.microsoft.com/office/powerpoint/2010/main" val="851029576"/>
              </p:ext>
            </p:extLst>
          </p:nvPr>
        </p:nvGraphicFramePr>
        <p:xfrm>
          <a:off x="5546725" y="748844"/>
          <a:ext cx="1768475" cy="506412"/>
        </p:xfrm>
        <a:graphic>
          <a:graphicData uri="http://schemas.openxmlformats.org/presentationml/2006/ole">
            <mc:AlternateContent xmlns:mc="http://schemas.openxmlformats.org/markup-compatibility/2006">
              <mc:Choice xmlns:v="urn:schemas-microsoft-com:vml" Requires="v">
                <p:oleObj name="Equation" r:id="rId7" imgW="888840" imgH="253800" progId="Equation.DSMT4">
                  <p:embed/>
                </p:oleObj>
              </mc:Choice>
              <mc:Fallback>
                <p:oleObj name="Equation" r:id="rId7" imgW="888840" imgH="253800" progId="Equation.DSMT4">
                  <p:embed/>
                  <p:pic>
                    <p:nvPicPr>
                      <p:cNvPr id="21" name="Object 20">
                        <a:extLst>
                          <a:ext uri="{FF2B5EF4-FFF2-40B4-BE49-F238E27FC236}">
                            <a16:creationId xmlns:a16="http://schemas.microsoft.com/office/drawing/2014/main" id="{C932897E-4C33-4020-ACDA-DC0426EC2DC9}"/>
                          </a:ext>
                        </a:extLst>
                      </p:cNvPr>
                      <p:cNvPicPr/>
                      <p:nvPr/>
                    </p:nvPicPr>
                    <p:blipFill>
                      <a:blip r:embed="rId8"/>
                      <a:stretch>
                        <a:fillRect/>
                      </a:stretch>
                    </p:blipFill>
                    <p:spPr>
                      <a:xfrm>
                        <a:off x="5546725" y="748844"/>
                        <a:ext cx="1768475" cy="506412"/>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379C135-FDFE-49AA-910D-0B79DE912ADD}"/>
              </a:ext>
            </a:extLst>
          </p:cNvPr>
          <p:cNvSpPr/>
          <p:nvPr/>
        </p:nvSpPr>
        <p:spPr>
          <a:xfrm>
            <a:off x="2895600" y="4222756"/>
            <a:ext cx="4572000" cy="338554"/>
          </a:xfrm>
          <a:prstGeom prst="rect">
            <a:avLst/>
          </a:prstGeom>
        </p:spPr>
        <p:txBody>
          <a:bodyPr>
            <a:spAutoFit/>
          </a:bodyPr>
          <a:lstStyle/>
          <a:p>
            <a:pPr algn="ctr"/>
            <a:r>
              <a:rPr lang="fr-FR" sz="1600" dirty="0">
                <a:solidFill>
                  <a:srgbClr val="444444"/>
                </a:solidFill>
                <a:latin typeface="Open Sans"/>
                <a:hlinkClick r:id="rId9"/>
              </a:rPr>
              <a:t>Johnson–</a:t>
            </a:r>
            <a:r>
              <a:rPr lang="fr-FR" sz="1600" dirty="0" err="1">
                <a:solidFill>
                  <a:srgbClr val="444444"/>
                </a:solidFill>
                <a:latin typeface="Open Sans"/>
                <a:hlinkClick r:id="rId9"/>
              </a:rPr>
              <a:t>Nyquist</a:t>
            </a:r>
            <a:r>
              <a:rPr lang="fr-FR" sz="1600" dirty="0">
                <a:solidFill>
                  <a:srgbClr val="444444"/>
                </a:solidFill>
                <a:latin typeface="Open Sans"/>
                <a:hlinkClick r:id="rId9"/>
              </a:rPr>
              <a:t> Noise in Photodiode Circuits</a:t>
            </a:r>
            <a:endParaRPr lang="fr-FR" sz="1600" i="0" u="none" strike="noStrike" dirty="0">
              <a:solidFill>
                <a:srgbClr val="444444"/>
              </a:solidFill>
              <a:effectLst/>
              <a:latin typeface="Open Sans"/>
            </a:endParaRPr>
          </a:p>
        </p:txBody>
      </p:sp>
    </p:spTree>
    <p:extLst>
      <p:ext uri="{BB962C8B-B14F-4D97-AF65-F5344CB8AC3E}">
        <p14:creationId xmlns:p14="http://schemas.microsoft.com/office/powerpoint/2010/main" val="2017911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Detector SNR performance metrics</a:t>
            </a:r>
            <a:endParaRPr lang="en-US" dirty="0"/>
          </a:p>
        </p:txBody>
      </p:sp>
      <p:sp>
        <p:nvSpPr>
          <p:cNvPr id="18" name="Rectangle 4">
            <a:extLst>
              <a:ext uri="{FF2B5EF4-FFF2-40B4-BE49-F238E27FC236}">
                <a16:creationId xmlns:a16="http://schemas.microsoft.com/office/drawing/2014/main" id="{19BF36B1-4E32-4C88-B4FE-B2CA73BC630B}"/>
              </a:ext>
            </a:extLst>
          </p:cNvPr>
          <p:cNvSpPr txBox="1">
            <a:spLocks noChangeArrowheads="1"/>
          </p:cNvSpPr>
          <p:nvPr/>
        </p:nvSpPr>
        <p:spPr bwMode="auto">
          <a:xfrm>
            <a:off x="457200" y="1462790"/>
            <a:ext cx="8229600" cy="49230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Noise equivalent power (NEP)</a:t>
            </a:r>
            <a:endParaRPr lang="en-US" dirty="0"/>
          </a:p>
          <a:p>
            <a:pPr lvl="1">
              <a:lnSpc>
                <a:spcPct val="90000"/>
              </a:lnSpc>
              <a:spcBef>
                <a:spcPts val="1200"/>
              </a:spcBef>
            </a:pPr>
            <a:r>
              <a:rPr lang="en-US" dirty="0"/>
              <a:t>Optical power producing unity SNR at 1 Hz noise bandwidth</a:t>
            </a:r>
            <a:endParaRPr lang="en-US" sz="3600" dirty="0"/>
          </a:p>
          <a:p>
            <a:pPr lvl="1">
              <a:lnSpc>
                <a:spcPct val="90000"/>
              </a:lnSpc>
              <a:spcBef>
                <a:spcPts val="1200"/>
              </a:spcBef>
            </a:pPr>
            <a:endParaRPr lang="en-US" altLang="zh-CN" kern="0" dirty="0">
              <a:ea typeface="宋体" pitchFamily="2" charset="-122"/>
              <a:hlinkClick r:id="rId2"/>
            </a:endParaRPr>
          </a:p>
          <a:p>
            <a:pPr lvl="1">
              <a:lnSpc>
                <a:spcPct val="90000"/>
              </a:lnSpc>
              <a:spcBef>
                <a:spcPts val="1200"/>
              </a:spcBef>
            </a:pPr>
            <a:endParaRPr lang="en-US" altLang="zh-CN" kern="0" dirty="0">
              <a:ea typeface="宋体" pitchFamily="2" charset="-122"/>
              <a:hlinkClick r:id="rId2"/>
            </a:endParaRPr>
          </a:p>
          <a:p>
            <a:pPr lvl="1">
              <a:lnSpc>
                <a:spcPct val="90000"/>
              </a:lnSpc>
              <a:spcBef>
                <a:spcPts val="1200"/>
              </a:spcBef>
            </a:pPr>
            <a:r>
              <a:rPr lang="en-US" altLang="zh-CN" kern="0" dirty="0">
                <a:ea typeface="宋体" pitchFamily="2" charset="-122"/>
                <a:hlinkClick r:id="rId2"/>
              </a:rPr>
              <a:t>NEP measurement protocols</a:t>
            </a:r>
            <a:endParaRPr lang="en-US" altLang="zh-CN" kern="0" dirty="0">
              <a:ea typeface="宋体" pitchFamily="2" charset="-122"/>
            </a:endParaRPr>
          </a:p>
          <a:p>
            <a:pPr>
              <a:lnSpc>
                <a:spcPct val="90000"/>
              </a:lnSpc>
              <a:spcBef>
                <a:spcPts val="1200"/>
              </a:spcBef>
            </a:pPr>
            <a:r>
              <a:rPr lang="en-US" altLang="zh-CN" kern="0" dirty="0">
                <a:ea typeface="宋体" pitchFamily="2" charset="-122"/>
              </a:rPr>
              <a:t>(Specific) detectivity D*</a:t>
            </a:r>
          </a:p>
          <a:p>
            <a:pPr lvl="1">
              <a:spcBef>
                <a:spcPts val="1200"/>
              </a:spcBef>
            </a:pPr>
            <a:r>
              <a:rPr lang="en-US" dirty="0"/>
              <a:t>Figure-of-merit (FOM) for evaluating a </a:t>
            </a:r>
            <a:r>
              <a:rPr lang="en-US" b="1" dirty="0"/>
              <a:t>free-space</a:t>
            </a:r>
            <a:r>
              <a:rPr lang="en-US" dirty="0"/>
              <a:t> detector’s SNR performance</a:t>
            </a:r>
          </a:p>
          <a:p>
            <a:pPr lvl="1">
              <a:spcBef>
                <a:spcPts val="1200"/>
              </a:spcBef>
            </a:pPr>
            <a:endParaRPr lang="en-US" dirty="0"/>
          </a:p>
          <a:p>
            <a:pPr lvl="1">
              <a:spcBef>
                <a:spcPts val="1200"/>
              </a:spcBef>
            </a:pPr>
            <a:endParaRPr lang="en-US" dirty="0"/>
          </a:p>
          <a:p>
            <a:pPr lvl="1">
              <a:spcBef>
                <a:spcPts val="1200"/>
              </a:spcBef>
            </a:pPr>
            <a:r>
              <a:rPr lang="en-US" dirty="0"/>
              <a:t>Assumption: </a:t>
            </a:r>
          </a:p>
        </p:txBody>
      </p:sp>
      <p:graphicFrame>
        <p:nvGraphicFramePr>
          <p:cNvPr id="19" name="Object 18">
            <a:extLst>
              <a:ext uri="{FF2B5EF4-FFF2-40B4-BE49-F238E27FC236}">
                <a16:creationId xmlns:a16="http://schemas.microsoft.com/office/drawing/2014/main" id="{DA5F4135-DE95-49EA-9B85-8F55DE293C7B}"/>
              </a:ext>
            </a:extLst>
          </p:cNvPr>
          <p:cNvGraphicFramePr>
            <a:graphicFrameLocks noChangeAspect="1"/>
          </p:cNvGraphicFramePr>
          <p:nvPr>
            <p:extLst>
              <p:ext uri="{D42A27DB-BD31-4B8C-83A1-F6EECF244321}">
                <p14:modId xmlns:p14="http://schemas.microsoft.com/office/powerpoint/2010/main" val="3648543720"/>
              </p:ext>
            </p:extLst>
          </p:nvPr>
        </p:nvGraphicFramePr>
        <p:xfrm>
          <a:off x="1288594" y="2338388"/>
          <a:ext cx="6394450" cy="817562"/>
        </p:xfrm>
        <a:graphic>
          <a:graphicData uri="http://schemas.openxmlformats.org/presentationml/2006/ole">
            <mc:AlternateContent xmlns:mc="http://schemas.openxmlformats.org/markup-compatibility/2006">
              <mc:Choice xmlns:v="urn:schemas-microsoft-com:vml" Requires="v">
                <p:oleObj name="Equation" r:id="rId3" imgW="3390840" imgH="431640" progId="Equation.DSMT4">
                  <p:embed/>
                </p:oleObj>
              </mc:Choice>
              <mc:Fallback>
                <p:oleObj name="Equation" r:id="rId3" imgW="3390840" imgH="431640" progId="Equation.DSMT4">
                  <p:embed/>
                  <p:pic>
                    <p:nvPicPr>
                      <p:cNvPr id="19" name="Object 18">
                        <a:extLst>
                          <a:ext uri="{FF2B5EF4-FFF2-40B4-BE49-F238E27FC236}">
                            <a16:creationId xmlns:a16="http://schemas.microsoft.com/office/drawing/2014/main" id="{DA5F4135-DE95-49EA-9B85-8F55DE293C7B}"/>
                          </a:ext>
                        </a:extLst>
                      </p:cNvPr>
                      <p:cNvPicPr/>
                      <p:nvPr/>
                    </p:nvPicPr>
                    <p:blipFill>
                      <a:blip r:embed="rId4"/>
                      <a:stretch>
                        <a:fillRect/>
                      </a:stretch>
                    </p:blipFill>
                    <p:spPr>
                      <a:xfrm>
                        <a:off x="1288594" y="2338388"/>
                        <a:ext cx="6394450" cy="81756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6C177FA-D3CF-41F6-9FCB-69E97E3E2956}"/>
              </a:ext>
            </a:extLst>
          </p:cNvPr>
          <p:cNvGraphicFramePr>
            <a:graphicFrameLocks noChangeAspect="1"/>
          </p:cNvGraphicFramePr>
          <p:nvPr>
            <p:extLst>
              <p:ext uri="{D42A27DB-BD31-4B8C-83A1-F6EECF244321}">
                <p14:modId xmlns:p14="http://schemas.microsoft.com/office/powerpoint/2010/main" val="2157413925"/>
              </p:ext>
            </p:extLst>
          </p:nvPr>
        </p:nvGraphicFramePr>
        <p:xfrm>
          <a:off x="1283960" y="4916268"/>
          <a:ext cx="6562923" cy="796926"/>
        </p:xfrm>
        <a:graphic>
          <a:graphicData uri="http://schemas.openxmlformats.org/presentationml/2006/ole">
            <mc:AlternateContent xmlns:mc="http://schemas.openxmlformats.org/markup-compatibility/2006">
              <mc:Choice xmlns:v="urn:schemas-microsoft-com:vml" Requires="v">
                <p:oleObj name="Equation" r:id="rId5" imgW="3555720" imgH="431640" progId="Equation.DSMT4">
                  <p:embed/>
                </p:oleObj>
              </mc:Choice>
              <mc:Fallback>
                <p:oleObj name="Equation" r:id="rId5" imgW="3555720" imgH="431640" progId="Equation.DSMT4">
                  <p:embed/>
                  <p:pic>
                    <p:nvPicPr>
                      <p:cNvPr id="3" name="Object 2">
                        <a:extLst>
                          <a:ext uri="{FF2B5EF4-FFF2-40B4-BE49-F238E27FC236}">
                            <a16:creationId xmlns:a16="http://schemas.microsoft.com/office/drawing/2014/main" id="{C6C177FA-D3CF-41F6-9FCB-69E97E3E2956}"/>
                          </a:ext>
                        </a:extLst>
                      </p:cNvPr>
                      <p:cNvPicPr/>
                      <p:nvPr/>
                    </p:nvPicPr>
                    <p:blipFill>
                      <a:blip r:embed="rId6"/>
                      <a:stretch>
                        <a:fillRect/>
                      </a:stretch>
                    </p:blipFill>
                    <p:spPr>
                      <a:xfrm>
                        <a:off x="1283960" y="4916268"/>
                        <a:ext cx="6562923" cy="79692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3E432A2-E12E-4D25-802C-6641CF090344}"/>
              </a:ext>
            </a:extLst>
          </p:cNvPr>
          <p:cNvGraphicFramePr>
            <a:graphicFrameLocks noChangeAspect="1"/>
          </p:cNvGraphicFramePr>
          <p:nvPr>
            <p:extLst>
              <p:ext uri="{D42A27DB-BD31-4B8C-83A1-F6EECF244321}">
                <p14:modId xmlns:p14="http://schemas.microsoft.com/office/powerpoint/2010/main" val="3438852616"/>
              </p:ext>
            </p:extLst>
          </p:nvPr>
        </p:nvGraphicFramePr>
        <p:xfrm>
          <a:off x="2799666" y="5752662"/>
          <a:ext cx="1344612" cy="513397"/>
        </p:xfrm>
        <a:graphic>
          <a:graphicData uri="http://schemas.openxmlformats.org/presentationml/2006/ole">
            <mc:AlternateContent xmlns:mc="http://schemas.openxmlformats.org/markup-compatibility/2006">
              <mc:Choice xmlns:v="urn:schemas-microsoft-com:vml" Requires="v">
                <p:oleObj name="Equation" r:id="rId7" imgW="698400" imgH="266400" progId="Equation.DSMT4">
                  <p:embed/>
                </p:oleObj>
              </mc:Choice>
              <mc:Fallback>
                <p:oleObj name="Equation" r:id="rId7" imgW="698400" imgH="266400" progId="Equation.DSMT4">
                  <p:embed/>
                  <p:pic>
                    <p:nvPicPr>
                      <p:cNvPr id="4" name="Object 3">
                        <a:extLst>
                          <a:ext uri="{FF2B5EF4-FFF2-40B4-BE49-F238E27FC236}">
                            <a16:creationId xmlns:a16="http://schemas.microsoft.com/office/drawing/2014/main" id="{13E432A2-E12E-4D25-802C-6641CF090344}"/>
                          </a:ext>
                        </a:extLst>
                      </p:cNvPr>
                      <p:cNvPicPr/>
                      <p:nvPr/>
                    </p:nvPicPr>
                    <p:blipFill>
                      <a:blip r:embed="rId8"/>
                      <a:stretch>
                        <a:fillRect/>
                      </a:stretch>
                    </p:blipFill>
                    <p:spPr>
                      <a:xfrm>
                        <a:off x="2799666" y="5752662"/>
                        <a:ext cx="1344612" cy="51339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07C2799-8587-4954-8A9C-940999E03160}"/>
              </a:ext>
            </a:extLst>
          </p:cNvPr>
          <p:cNvSpPr txBox="1"/>
          <p:nvPr/>
        </p:nvSpPr>
        <p:spPr>
          <a:xfrm>
            <a:off x="4267200" y="5824694"/>
            <a:ext cx="3634328" cy="369332"/>
          </a:xfrm>
          <a:prstGeom prst="rect">
            <a:avLst/>
          </a:prstGeom>
          <a:noFill/>
        </p:spPr>
        <p:txBody>
          <a:bodyPr wrap="none" rtlCol="0">
            <a:spAutoFit/>
          </a:bodyPr>
          <a:lstStyle/>
          <a:p>
            <a:r>
              <a:rPr lang="en-US" dirty="0"/>
              <a:t>not applicable to photoconductors</a:t>
            </a:r>
          </a:p>
        </p:txBody>
      </p:sp>
    </p:spTree>
    <p:extLst>
      <p:ext uri="{BB962C8B-B14F-4D97-AF65-F5344CB8AC3E}">
        <p14:creationId xmlns:p14="http://schemas.microsoft.com/office/powerpoint/2010/main" val="3362426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 of different detectors</a:t>
            </a:r>
            <a:endParaRPr lang="en-US" dirty="0"/>
          </a:p>
        </p:txBody>
      </p:sp>
      <p:pic>
        <p:nvPicPr>
          <p:cNvPr id="29" name="Picture 28">
            <a:extLst>
              <a:ext uri="{FF2B5EF4-FFF2-40B4-BE49-F238E27FC236}">
                <a16:creationId xmlns:a16="http://schemas.microsoft.com/office/drawing/2014/main" id="{2B6CD7E8-A0D6-4DBE-9476-0B749172EF35}"/>
              </a:ext>
            </a:extLst>
          </p:cNvPr>
          <p:cNvPicPr>
            <a:picLocks noChangeAspect="1"/>
          </p:cNvPicPr>
          <p:nvPr/>
        </p:nvPicPr>
        <p:blipFill>
          <a:blip r:embed="rId3"/>
          <a:stretch>
            <a:fillRect/>
          </a:stretch>
        </p:blipFill>
        <p:spPr>
          <a:xfrm>
            <a:off x="533400" y="1600200"/>
            <a:ext cx="7467600" cy="4743816"/>
          </a:xfrm>
          <a:prstGeom prst="rect">
            <a:avLst/>
          </a:prstGeom>
        </p:spPr>
      </p:pic>
      <p:sp>
        <p:nvSpPr>
          <p:cNvPr id="2" name="Rectangle 1">
            <a:extLst>
              <a:ext uri="{FF2B5EF4-FFF2-40B4-BE49-F238E27FC236}">
                <a16:creationId xmlns:a16="http://schemas.microsoft.com/office/drawing/2014/main" id="{523098E6-896E-4AED-872F-A046E68A349C}"/>
              </a:ext>
            </a:extLst>
          </p:cNvPr>
          <p:cNvSpPr/>
          <p:nvPr/>
        </p:nvSpPr>
        <p:spPr>
          <a:xfrm>
            <a:off x="5536288" y="939225"/>
            <a:ext cx="2514600" cy="584775"/>
          </a:xfrm>
          <a:prstGeom prst="rect">
            <a:avLst/>
          </a:prstGeom>
        </p:spPr>
        <p:txBody>
          <a:bodyPr wrap="square">
            <a:spAutoFit/>
          </a:bodyPr>
          <a:lstStyle/>
          <a:p>
            <a:pPr algn="ctr"/>
            <a:r>
              <a:rPr lang="en-US" sz="1600" dirty="0">
                <a:hlinkClick r:id="rId4"/>
              </a:rPr>
              <a:t>Characteristics and use of infrared detectors</a:t>
            </a:r>
            <a:endParaRPr lang="en-US" sz="1600" dirty="0"/>
          </a:p>
        </p:txBody>
      </p:sp>
      <p:sp>
        <p:nvSpPr>
          <p:cNvPr id="32" name="Rectangle: Rounded Corners 31">
            <a:extLst>
              <a:ext uri="{FF2B5EF4-FFF2-40B4-BE49-F238E27FC236}">
                <a16:creationId xmlns:a16="http://schemas.microsoft.com/office/drawing/2014/main" id="{739B99AB-2ED8-4B74-B170-CD45E1127D5D}"/>
              </a:ext>
            </a:extLst>
          </p:cNvPr>
          <p:cNvSpPr/>
          <p:nvPr/>
        </p:nvSpPr>
        <p:spPr bwMode="auto">
          <a:xfrm>
            <a:off x="3657600" y="1746022"/>
            <a:ext cx="4648200" cy="126251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230188" indent="-230188" algn="just" eaLnBrk="0" fontAlgn="base" hangingPunct="0">
              <a:spcAft>
                <a:spcPct val="0"/>
              </a:spcAft>
              <a:buClr>
                <a:srgbClr val="006600"/>
              </a:buClr>
              <a:buFont typeface="Wingdings" panose="05000000000000000000" pitchFamily="2" charset="2"/>
              <a:buChar char="§"/>
            </a:pPr>
            <a:r>
              <a:rPr lang="en-US" sz="1600" dirty="0">
                <a:solidFill>
                  <a:schemeClr val="tx1"/>
                </a:solidFill>
                <a:latin typeface="Arial" charset="0"/>
              </a:rPr>
              <a:t>D* is lower in narrow-gap semiconductors</a:t>
            </a:r>
          </a:p>
          <a:p>
            <a:pPr marL="230188" marR="0" indent="-230188" algn="just" defTabSz="914400" rtl="0" eaLnBrk="0" fontAlgn="base" latinLnBrk="0" hangingPunct="0">
              <a:spcAft>
                <a:spcPct val="0"/>
              </a:spcAft>
              <a:buClr>
                <a:srgbClr val="006600"/>
              </a:buClr>
              <a:buSzTx/>
              <a:buFont typeface="Wingdings" panose="05000000000000000000" pitchFamily="2" charset="2"/>
              <a:buChar char="§"/>
              <a:tabLst/>
            </a:pPr>
            <a:r>
              <a:rPr lang="en-US" sz="1600" dirty="0">
                <a:solidFill>
                  <a:schemeClr val="tx1"/>
                </a:solidFill>
                <a:latin typeface="Arial" charset="0"/>
              </a:rPr>
              <a:t>Cooling improves D*</a:t>
            </a:r>
          </a:p>
          <a:p>
            <a:pPr marL="230188" marR="0" indent="-230188" algn="just" defTabSz="914400" rtl="0" eaLnBrk="0" fontAlgn="base" latinLnBrk="0" hangingPunct="0">
              <a:spcAft>
                <a:spcPct val="0"/>
              </a:spcAft>
              <a:buClr>
                <a:srgbClr val="006600"/>
              </a:buClr>
              <a:buSzTx/>
              <a:buFont typeface="Wingdings" panose="05000000000000000000" pitchFamily="2" charset="2"/>
              <a:buChar char="§"/>
              <a:tabLst/>
            </a:pPr>
            <a:r>
              <a:rPr kumimoji="0" lang="en-US" sz="1600" b="0" i="0" u="none" strike="noStrike" cap="none" normalizeH="0" baseline="0" dirty="0">
                <a:ln>
                  <a:noFill/>
                </a:ln>
                <a:solidFill>
                  <a:schemeClr val="tx1"/>
                </a:solidFill>
                <a:effectLst/>
                <a:latin typeface="Arial" charset="0"/>
              </a:rPr>
              <a:t>Photon detectors have higher D* compared to thermal detectors</a:t>
            </a:r>
          </a:p>
        </p:txBody>
      </p:sp>
    </p:spTree>
    <p:extLst>
      <p:ext uri="{BB962C8B-B14F-4D97-AF65-F5344CB8AC3E}">
        <p14:creationId xmlns:p14="http://schemas.microsoft.com/office/powerpoint/2010/main" val="4268666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Bit error rate (BER)</a:t>
            </a:r>
            <a:endParaRPr lang="en-US" dirty="0"/>
          </a:p>
        </p:txBody>
      </p:sp>
      <p:sp>
        <p:nvSpPr>
          <p:cNvPr id="6" name="Rectangle 4">
            <a:extLst>
              <a:ext uri="{FF2B5EF4-FFF2-40B4-BE49-F238E27FC236}">
                <a16:creationId xmlns:a16="http://schemas.microsoft.com/office/drawing/2014/main" id="{0C145304-ACD9-4254-8A9D-993CFB8CDDD9}"/>
              </a:ext>
            </a:extLst>
          </p:cNvPr>
          <p:cNvSpPr txBox="1">
            <a:spLocks noChangeArrowheads="1"/>
          </p:cNvSpPr>
          <p:nvPr/>
        </p:nvSpPr>
        <p:spPr bwMode="auto">
          <a:xfrm>
            <a:off x="457200" y="1508836"/>
            <a:ext cx="8229600" cy="49230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kern="0" dirty="0">
                <a:ea typeface="宋体" pitchFamily="2" charset="-122"/>
              </a:rPr>
              <a:t>On-off keying (OOK)</a:t>
            </a: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r>
              <a:rPr lang="en-US" kern="0" dirty="0">
                <a:ea typeface="宋体" pitchFamily="2" charset="-122"/>
              </a:rPr>
              <a:t>Received photon number </a:t>
            </a:r>
            <a:r>
              <a:rPr lang="en-US" i="1" kern="0" dirty="0">
                <a:ea typeface="宋体" pitchFamily="2" charset="-122"/>
              </a:rPr>
              <a:t>m</a:t>
            </a:r>
            <a:r>
              <a:rPr lang="en-US" kern="0" dirty="0">
                <a:ea typeface="宋体" pitchFamily="2" charset="-122"/>
              </a:rPr>
              <a:t> follows Poisson distribution</a:t>
            </a:r>
            <a:endParaRPr lang="en-US" dirty="0"/>
          </a:p>
        </p:txBody>
      </p:sp>
      <p:pic>
        <p:nvPicPr>
          <p:cNvPr id="4" name="Picture 3">
            <a:extLst>
              <a:ext uri="{FF2B5EF4-FFF2-40B4-BE49-F238E27FC236}">
                <a16:creationId xmlns:a16="http://schemas.microsoft.com/office/drawing/2014/main" id="{B8CE496D-DB5C-403D-A336-58DAA1D4B41B}"/>
              </a:ext>
            </a:extLst>
          </p:cNvPr>
          <p:cNvPicPr>
            <a:picLocks noChangeAspect="1"/>
          </p:cNvPicPr>
          <p:nvPr/>
        </p:nvPicPr>
        <p:blipFill>
          <a:blip r:embed="rId3"/>
          <a:stretch>
            <a:fillRect/>
          </a:stretch>
        </p:blipFill>
        <p:spPr>
          <a:xfrm>
            <a:off x="553134" y="2179645"/>
            <a:ext cx="3333066" cy="2507867"/>
          </a:xfrm>
          <a:prstGeom prst="rect">
            <a:avLst/>
          </a:prstGeom>
        </p:spPr>
      </p:pic>
      <p:graphicFrame>
        <p:nvGraphicFramePr>
          <p:cNvPr id="9" name="Object 8">
            <a:extLst>
              <a:ext uri="{FF2B5EF4-FFF2-40B4-BE49-F238E27FC236}">
                <a16:creationId xmlns:a16="http://schemas.microsoft.com/office/drawing/2014/main" id="{8FE378AA-AF7A-47AD-AEC2-12BC8FA882F0}"/>
              </a:ext>
            </a:extLst>
          </p:cNvPr>
          <p:cNvGraphicFramePr>
            <a:graphicFrameLocks noChangeAspect="1"/>
          </p:cNvGraphicFramePr>
          <p:nvPr>
            <p:extLst>
              <p:ext uri="{D42A27DB-BD31-4B8C-83A1-F6EECF244321}">
                <p14:modId xmlns:p14="http://schemas.microsoft.com/office/powerpoint/2010/main" val="2317514244"/>
              </p:ext>
            </p:extLst>
          </p:nvPr>
        </p:nvGraphicFramePr>
        <p:xfrm>
          <a:off x="831622" y="5434678"/>
          <a:ext cx="3187700" cy="609600"/>
        </p:xfrm>
        <a:graphic>
          <a:graphicData uri="http://schemas.openxmlformats.org/presentationml/2006/ole">
            <mc:AlternateContent xmlns:mc="http://schemas.openxmlformats.org/markup-compatibility/2006">
              <mc:Choice xmlns:v="urn:schemas-microsoft-com:vml" Requires="v">
                <p:oleObj name="Equation" r:id="rId4" imgW="1726920" imgH="330120" progId="Equation.DSMT4">
                  <p:embed/>
                </p:oleObj>
              </mc:Choice>
              <mc:Fallback>
                <p:oleObj name="Equation" r:id="rId4" imgW="1726920" imgH="330120" progId="Equation.DSMT4">
                  <p:embed/>
                  <p:pic>
                    <p:nvPicPr>
                      <p:cNvPr id="9" name="Object 8">
                        <a:extLst>
                          <a:ext uri="{FF2B5EF4-FFF2-40B4-BE49-F238E27FC236}">
                            <a16:creationId xmlns:a16="http://schemas.microsoft.com/office/drawing/2014/main" id="{8FE378AA-AF7A-47AD-AEC2-12BC8FA882F0}"/>
                          </a:ext>
                        </a:extLst>
                      </p:cNvPr>
                      <p:cNvPicPr/>
                      <p:nvPr/>
                    </p:nvPicPr>
                    <p:blipFill>
                      <a:blip r:embed="rId5"/>
                      <a:stretch>
                        <a:fillRect/>
                      </a:stretch>
                    </p:blipFill>
                    <p:spPr>
                      <a:xfrm>
                        <a:off x="831622" y="5434678"/>
                        <a:ext cx="3187700" cy="609600"/>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6C5861DE-F03F-45FA-A89A-1862A44D9411}"/>
              </a:ext>
            </a:extLst>
          </p:cNvPr>
          <p:cNvGrpSpPr/>
          <p:nvPr/>
        </p:nvGrpSpPr>
        <p:grpSpPr>
          <a:xfrm>
            <a:off x="4217857" y="1144853"/>
            <a:ext cx="4087943" cy="3542815"/>
            <a:chOff x="4217857" y="1144853"/>
            <a:chExt cx="4087943" cy="3542815"/>
          </a:xfrm>
        </p:grpSpPr>
        <p:sp>
          <p:nvSpPr>
            <p:cNvPr id="5" name="Arrow: Right 4">
              <a:extLst>
                <a:ext uri="{FF2B5EF4-FFF2-40B4-BE49-F238E27FC236}">
                  <a16:creationId xmlns:a16="http://schemas.microsoft.com/office/drawing/2014/main" id="{5A0C8ED7-5BD7-4AE9-A6FA-179D20B39F3E}"/>
                </a:ext>
              </a:extLst>
            </p:cNvPr>
            <p:cNvSpPr/>
            <p:nvPr/>
          </p:nvSpPr>
          <p:spPr bwMode="auto">
            <a:xfrm>
              <a:off x="4217857" y="2938357"/>
              <a:ext cx="540895" cy="106680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7" name="Object 6">
              <a:extLst>
                <a:ext uri="{FF2B5EF4-FFF2-40B4-BE49-F238E27FC236}">
                  <a16:creationId xmlns:a16="http://schemas.microsoft.com/office/drawing/2014/main" id="{B2EBC56A-8561-420C-AEBF-F339BDDC4A1F}"/>
                </a:ext>
              </a:extLst>
            </p:cNvPr>
            <p:cNvGraphicFramePr>
              <a:graphicFrameLocks noChangeAspect="1"/>
            </p:cNvGraphicFramePr>
            <p:nvPr>
              <p:extLst>
                <p:ext uri="{D42A27DB-BD31-4B8C-83A1-F6EECF244321}">
                  <p14:modId xmlns:p14="http://schemas.microsoft.com/office/powerpoint/2010/main" val="284009407"/>
                </p:ext>
              </p:extLst>
            </p:nvPr>
          </p:nvGraphicFramePr>
          <p:xfrm>
            <a:off x="4972734" y="4016726"/>
            <a:ext cx="3333066" cy="670942"/>
          </p:xfrm>
          <a:graphic>
            <a:graphicData uri="http://schemas.openxmlformats.org/presentationml/2006/ole">
              <mc:AlternateContent xmlns:mc="http://schemas.openxmlformats.org/markup-compatibility/2006">
                <mc:Choice xmlns:v="urn:schemas-microsoft-com:vml" Requires="v">
                  <p:oleObj name="Equation" r:id="rId6" imgW="1955520" imgH="393480" progId="Equation.DSMT4">
                    <p:embed/>
                  </p:oleObj>
                </mc:Choice>
                <mc:Fallback>
                  <p:oleObj name="Equation" r:id="rId6" imgW="1955520" imgH="393480" progId="Equation.DSMT4">
                    <p:embed/>
                    <p:pic>
                      <p:nvPicPr>
                        <p:cNvPr id="7" name="Object 6">
                          <a:extLst>
                            <a:ext uri="{FF2B5EF4-FFF2-40B4-BE49-F238E27FC236}">
                              <a16:creationId xmlns:a16="http://schemas.microsoft.com/office/drawing/2014/main" id="{B2EBC56A-8561-420C-AEBF-F339BDDC4A1F}"/>
                            </a:ext>
                          </a:extLst>
                        </p:cNvPr>
                        <p:cNvPicPr/>
                        <p:nvPr/>
                      </p:nvPicPr>
                      <p:blipFill>
                        <a:blip r:embed="rId7"/>
                        <a:stretch>
                          <a:fillRect/>
                        </a:stretch>
                      </p:blipFill>
                      <p:spPr>
                        <a:xfrm>
                          <a:off x="4972734" y="4016726"/>
                          <a:ext cx="3333066" cy="670942"/>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EB81DC33-8516-47F3-B38D-900FF9379B03}"/>
                </a:ext>
              </a:extLst>
            </p:cNvPr>
            <p:cNvPicPr>
              <a:picLocks noChangeAspect="1"/>
            </p:cNvPicPr>
            <p:nvPr/>
          </p:nvPicPr>
          <p:blipFill>
            <a:blip r:embed="rId8"/>
            <a:stretch>
              <a:fillRect/>
            </a:stretch>
          </p:blipFill>
          <p:spPr>
            <a:xfrm>
              <a:off x="5039622" y="1144853"/>
              <a:ext cx="2752477" cy="2197153"/>
            </a:xfrm>
            <a:prstGeom prst="rect">
              <a:avLst/>
            </a:prstGeom>
          </p:spPr>
        </p:pic>
        <p:sp>
          <p:nvSpPr>
            <p:cNvPr id="11" name="TextBox 10">
              <a:extLst>
                <a:ext uri="{FF2B5EF4-FFF2-40B4-BE49-F238E27FC236}">
                  <a16:creationId xmlns:a16="http://schemas.microsoft.com/office/drawing/2014/main" id="{5C7468CD-1D26-4806-82BE-C957843C8FF7}"/>
                </a:ext>
              </a:extLst>
            </p:cNvPr>
            <p:cNvSpPr txBox="1"/>
            <p:nvPr/>
          </p:nvSpPr>
          <p:spPr>
            <a:xfrm>
              <a:off x="5415312" y="3252704"/>
              <a:ext cx="284052" cy="307777"/>
            </a:xfrm>
            <a:prstGeom prst="rect">
              <a:avLst/>
            </a:prstGeom>
            <a:noFill/>
          </p:spPr>
          <p:txBody>
            <a:bodyPr wrap="none" rtlCol="0">
              <a:spAutoFit/>
            </a:bodyPr>
            <a:lstStyle/>
            <a:p>
              <a:pPr algn="ctr"/>
              <a:r>
                <a:rPr lang="en-US" sz="1400" dirty="0"/>
                <a:t>0</a:t>
              </a:r>
            </a:p>
          </p:txBody>
        </p:sp>
        <p:sp>
          <p:nvSpPr>
            <p:cNvPr id="15" name="TextBox 14">
              <a:extLst>
                <a:ext uri="{FF2B5EF4-FFF2-40B4-BE49-F238E27FC236}">
                  <a16:creationId xmlns:a16="http://schemas.microsoft.com/office/drawing/2014/main" id="{4C88BF6B-1845-4B1B-A5F0-5291D8DF8E57}"/>
                </a:ext>
              </a:extLst>
            </p:cNvPr>
            <p:cNvSpPr txBox="1"/>
            <p:nvPr/>
          </p:nvSpPr>
          <p:spPr>
            <a:xfrm>
              <a:off x="6447548" y="3252703"/>
              <a:ext cx="383438" cy="307777"/>
            </a:xfrm>
            <a:prstGeom prst="rect">
              <a:avLst/>
            </a:prstGeom>
            <a:noFill/>
          </p:spPr>
          <p:txBody>
            <a:bodyPr wrap="none" rtlCol="0">
              <a:spAutoFit/>
            </a:bodyPr>
            <a:lstStyle/>
            <a:p>
              <a:pPr algn="ctr"/>
              <a:r>
                <a:rPr lang="en-US" sz="1400" dirty="0"/>
                <a:t>20</a:t>
              </a:r>
            </a:p>
          </p:txBody>
        </p:sp>
        <p:sp>
          <p:nvSpPr>
            <p:cNvPr id="16" name="TextBox 15">
              <a:extLst>
                <a:ext uri="{FF2B5EF4-FFF2-40B4-BE49-F238E27FC236}">
                  <a16:creationId xmlns:a16="http://schemas.microsoft.com/office/drawing/2014/main" id="{223BC807-5CA2-4FE7-A14D-433517C592FD}"/>
                </a:ext>
              </a:extLst>
            </p:cNvPr>
            <p:cNvSpPr txBox="1"/>
            <p:nvPr/>
          </p:nvSpPr>
          <p:spPr>
            <a:xfrm>
              <a:off x="7525063" y="3252703"/>
              <a:ext cx="383438" cy="307777"/>
            </a:xfrm>
            <a:prstGeom prst="rect">
              <a:avLst/>
            </a:prstGeom>
            <a:noFill/>
          </p:spPr>
          <p:txBody>
            <a:bodyPr wrap="none" rtlCol="0">
              <a:spAutoFit/>
            </a:bodyPr>
            <a:lstStyle/>
            <a:p>
              <a:pPr algn="ctr"/>
              <a:r>
                <a:rPr lang="en-US" sz="1400" dirty="0"/>
                <a:t>40</a:t>
              </a:r>
            </a:p>
          </p:txBody>
        </p:sp>
        <p:graphicFrame>
          <p:nvGraphicFramePr>
            <p:cNvPr id="12" name="Object 11">
              <a:extLst>
                <a:ext uri="{FF2B5EF4-FFF2-40B4-BE49-F238E27FC236}">
                  <a16:creationId xmlns:a16="http://schemas.microsoft.com/office/drawing/2014/main" id="{B605639F-CB69-46C0-BDE2-46F4F225257A}"/>
                </a:ext>
              </a:extLst>
            </p:cNvPr>
            <p:cNvGraphicFramePr>
              <a:graphicFrameLocks noChangeAspect="1"/>
            </p:cNvGraphicFramePr>
            <p:nvPr>
              <p:extLst>
                <p:ext uri="{D42A27DB-BD31-4B8C-83A1-F6EECF244321}">
                  <p14:modId xmlns:p14="http://schemas.microsoft.com/office/powerpoint/2010/main" val="3293561512"/>
                </p:ext>
              </p:extLst>
            </p:nvPr>
          </p:nvGraphicFramePr>
          <p:xfrm>
            <a:off x="6497121" y="3560480"/>
            <a:ext cx="284292" cy="371766"/>
          </p:xfrm>
          <a:graphic>
            <a:graphicData uri="http://schemas.openxmlformats.org/presentationml/2006/ole">
              <mc:AlternateContent xmlns:mc="http://schemas.openxmlformats.org/markup-compatibility/2006">
                <mc:Choice xmlns:v="urn:schemas-microsoft-com:vml" Requires="v">
                  <p:oleObj name="Equation" r:id="rId9" imgW="164880" imgH="215640" progId="Equation.DSMT4">
                    <p:embed/>
                  </p:oleObj>
                </mc:Choice>
                <mc:Fallback>
                  <p:oleObj name="Equation" r:id="rId9" imgW="164880" imgH="215640" progId="Equation.DSMT4">
                    <p:embed/>
                    <p:pic>
                      <p:nvPicPr>
                        <p:cNvPr id="12" name="Object 11">
                          <a:extLst>
                            <a:ext uri="{FF2B5EF4-FFF2-40B4-BE49-F238E27FC236}">
                              <a16:creationId xmlns:a16="http://schemas.microsoft.com/office/drawing/2014/main" id="{B605639F-CB69-46C0-BDE2-46F4F225257A}"/>
                            </a:ext>
                          </a:extLst>
                        </p:cNvPr>
                        <p:cNvPicPr/>
                        <p:nvPr/>
                      </p:nvPicPr>
                      <p:blipFill>
                        <a:blip r:embed="rId10"/>
                        <a:stretch>
                          <a:fillRect/>
                        </a:stretch>
                      </p:blipFill>
                      <p:spPr>
                        <a:xfrm>
                          <a:off x="6497121" y="3560480"/>
                          <a:ext cx="284292" cy="371766"/>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9DCB09F9-CFD8-4609-BD35-F3414D4B890C}"/>
                </a:ext>
              </a:extLst>
            </p:cNvPr>
            <p:cNvSpPr txBox="1"/>
            <p:nvPr/>
          </p:nvSpPr>
          <p:spPr>
            <a:xfrm>
              <a:off x="6235244" y="1280526"/>
              <a:ext cx="1428388" cy="430887"/>
            </a:xfrm>
            <a:prstGeom prst="rect">
              <a:avLst/>
            </a:prstGeom>
            <a:solidFill>
              <a:schemeClr val="bg1"/>
            </a:solidFill>
          </p:spPr>
          <p:txBody>
            <a:bodyPr wrap="square" rtlCol="0">
              <a:spAutoFit/>
            </a:bodyPr>
            <a:lstStyle/>
            <a:p>
              <a:pPr algn="ctr"/>
              <a:r>
                <a:rPr lang="en-US" sz="1100" dirty="0"/>
                <a:t>After </a:t>
              </a:r>
              <a:r>
                <a:rPr lang="en-US" sz="1100" i="1" dirty="0"/>
                <a:t>Fundamentals of Photonics</a:t>
              </a:r>
            </a:p>
          </p:txBody>
        </p:sp>
      </p:grpSp>
    </p:spTree>
    <p:extLst>
      <p:ext uri="{BB962C8B-B14F-4D97-AF65-F5344CB8AC3E}">
        <p14:creationId xmlns:p14="http://schemas.microsoft.com/office/powerpoint/2010/main" val="33064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229600" cy="990600"/>
          </a:xfrm>
        </p:spPr>
        <p:txBody>
          <a:bodyPr/>
          <a:lstStyle/>
          <a:p>
            <a:r>
              <a:rPr lang="en-US" altLang="zh-CN" dirty="0">
                <a:ea typeface="宋体" pitchFamily="2" charset="-122"/>
              </a:rPr>
              <a:t>Classification of photodetectors</a:t>
            </a:r>
            <a:endParaRPr lang="en-US" dirty="0"/>
          </a:p>
        </p:txBody>
      </p:sp>
      <p:sp>
        <p:nvSpPr>
          <p:cNvPr id="4" name="Rectangle: Rounded Corners 3">
            <a:extLst>
              <a:ext uri="{FF2B5EF4-FFF2-40B4-BE49-F238E27FC236}">
                <a16:creationId xmlns:a16="http://schemas.microsoft.com/office/drawing/2014/main" id="{131D2888-18BB-479C-9523-30855305CDBC}"/>
              </a:ext>
            </a:extLst>
          </p:cNvPr>
          <p:cNvSpPr/>
          <p:nvPr/>
        </p:nvSpPr>
        <p:spPr bwMode="auto">
          <a:xfrm>
            <a:off x="685800" y="1698688"/>
            <a:ext cx="3657600" cy="4625912"/>
          </a:xfrm>
          <a:prstGeom prst="roundRect">
            <a:avLst>
              <a:gd name="adj" fmla="val 121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137160" rIns="91440" bIns="137160" numCol="1" rtlCol="0" anchor="t" anchorCtr="0" compatLnSpc="1">
            <a:prstTxWarp prst="textNoShape">
              <a:avLst/>
            </a:prstTxWarp>
          </a:bodyPr>
          <a:lstStyle/>
          <a:p>
            <a:pPr marL="0" marR="0" indent="0" algn="ctr" defTabSz="914400" rtl="0" eaLnBrk="0" fontAlgn="base" latinLnBrk="0" hangingPunct="0">
              <a:lnSpc>
                <a:spcPct val="100000"/>
              </a:lnSpc>
              <a:spcBef>
                <a:spcPts val="1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Thermal detectors</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Thermopile</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Bolometer</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Pyroelectric detector</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a:t>
            </a:r>
            <a:endParaRPr kumimoji="0" lang="en-US" sz="2300" b="0" i="0" u="none" strike="noStrike" cap="none" normalizeH="0" baseline="0" dirty="0">
              <a:ln>
                <a:noFill/>
              </a:ln>
              <a:solidFill>
                <a:schemeClr val="tx1"/>
              </a:solidFill>
              <a:effectLst/>
              <a:latin typeface="Arial" charset="0"/>
            </a:endParaRPr>
          </a:p>
        </p:txBody>
      </p:sp>
      <p:sp>
        <p:nvSpPr>
          <p:cNvPr id="10" name="Rectangle: Rounded Corners 9">
            <a:extLst>
              <a:ext uri="{FF2B5EF4-FFF2-40B4-BE49-F238E27FC236}">
                <a16:creationId xmlns:a16="http://schemas.microsoft.com/office/drawing/2014/main" id="{754F4637-74B2-4541-AA5F-52EA6A3010F3}"/>
              </a:ext>
            </a:extLst>
          </p:cNvPr>
          <p:cNvSpPr/>
          <p:nvPr/>
        </p:nvSpPr>
        <p:spPr bwMode="auto">
          <a:xfrm>
            <a:off x="4800600" y="1698688"/>
            <a:ext cx="3657600" cy="4625912"/>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137160" rIns="91440" bIns="137160" numCol="1" rtlCol="0" anchor="t" anchorCtr="0" compatLnSpc="1">
            <a:prstTxWarp prst="textNoShape">
              <a:avLst/>
            </a:prstTxWarp>
          </a:bodyPr>
          <a:lstStyle/>
          <a:p>
            <a:pPr marL="0" marR="0" indent="0" algn="ctr" defTabSz="914400" rtl="0" eaLnBrk="0" fontAlgn="base" latinLnBrk="0" hangingPunct="0">
              <a:lnSpc>
                <a:spcPct val="100000"/>
              </a:lnSpc>
              <a:spcBef>
                <a:spcPts val="1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Photon detectors</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Photoconductor</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Photovoltaic detector</a:t>
            </a:r>
          </a:p>
          <a:p>
            <a:pPr marL="342900" indent="-342900" algn="just" eaLnBrk="0" fontAlgn="base" hangingPunct="0">
              <a:spcBef>
                <a:spcPts val="1000"/>
              </a:spcBef>
              <a:spcAft>
                <a:spcPct val="0"/>
              </a:spcAft>
              <a:buClr>
                <a:srgbClr val="006600"/>
              </a:buClr>
              <a:buFont typeface="Wingdings" panose="05000000000000000000" pitchFamily="2" charset="2"/>
              <a:buChar char="§"/>
            </a:pPr>
            <a:r>
              <a:rPr lang="en-US" sz="2300" dirty="0">
                <a:solidFill>
                  <a:schemeClr val="tx1"/>
                </a:solidFill>
                <a:latin typeface="Arial" charset="0"/>
              </a:rPr>
              <a:t>MSM detector</a:t>
            </a:r>
          </a:p>
          <a:p>
            <a:pPr marL="342900" indent="-342900" algn="just" eaLnBrk="0" fontAlgn="base" hangingPunct="0">
              <a:spcBef>
                <a:spcPts val="1000"/>
              </a:spcBef>
              <a:spcAft>
                <a:spcPct val="0"/>
              </a:spcAft>
              <a:buClr>
                <a:srgbClr val="006600"/>
              </a:buClr>
              <a:buFont typeface="Wingdings" panose="05000000000000000000" pitchFamily="2" charset="2"/>
              <a:buChar char="§"/>
            </a:pPr>
            <a:r>
              <a:rPr lang="en-US" sz="2300" dirty="0">
                <a:solidFill>
                  <a:schemeClr val="tx1"/>
                </a:solidFill>
                <a:latin typeface="Arial" charset="0"/>
              </a:rPr>
              <a:t>Photomultiplier</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Quantum well infrared photodetector (QWIP)</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Schottky barrier diode</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a:t>
            </a:r>
          </a:p>
        </p:txBody>
      </p:sp>
      <p:sp>
        <p:nvSpPr>
          <p:cNvPr id="5" name="Rectangle 4">
            <a:extLst>
              <a:ext uri="{FF2B5EF4-FFF2-40B4-BE49-F238E27FC236}">
                <a16:creationId xmlns:a16="http://schemas.microsoft.com/office/drawing/2014/main" id="{6836143B-B9EC-4C91-A7EF-AE481E531700}"/>
              </a:ext>
            </a:extLst>
          </p:cNvPr>
          <p:cNvSpPr/>
          <p:nvPr/>
        </p:nvSpPr>
        <p:spPr>
          <a:xfrm>
            <a:off x="1123950" y="4558844"/>
            <a:ext cx="2781300" cy="1400383"/>
          </a:xfrm>
          <a:prstGeom prst="rect">
            <a:avLst/>
          </a:prstGeom>
        </p:spPr>
        <p:txBody>
          <a:bodyPr wrap="square">
            <a:spAutoFit/>
          </a:bodyPr>
          <a:lstStyle/>
          <a:p>
            <a:pPr algn="ctr">
              <a:spcAft>
                <a:spcPts val="600"/>
              </a:spcAft>
            </a:pPr>
            <a:r>
              <a:rPr lang="en-US" sz="2000" dirty="0"/>
              <a:t>Reference:</a:t>
            </a:r>
          </a:p>
          <a:p>
            <a:pPr algn="ctr"/>
            <a:r>
              <a:rPr lang="en-US" sz="2000" dirty="0">
                <a:hlinkClick r:id="rId2"/>
              </a:rPr>
              <a:t>https://www.rp-photonics.com/thermal_detectors.html</a:t>
            </a:r>
            <a:endParaRPr lang="en-US" sz="2000" dirty="0"/>
          </a:p>
        </p:txBody>
      </p:sp>
    </p:spTree>
    <p:extLst>
      <p:ext uri="{BB962C8B-B14F-4D97-AF65-F5344CB8AC3E}">
        <p14:creationId xmlns:p14="http://schemas.microsoft.com/office/powerpoint/2010/main" val="2575290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Detector design optimization: photoconductors*</a:t>
            </a:r>
            <a:endParaRPr lang="en-US" sz="2800" dirty="0"/>
          </a:p>
        </p:txBody>
      </p:sp>
      <mc:AlternateContent xmlns:mc="http://schemas.openxmlformats.org/markup-compatibility/2006" xmlns:a14="http://schemas.microsoft.com/office/drawing/2010/main">
        <mc:Choice Requires="a14">
          <p:sp>
            <p:nvSpPr>
              <p:cNvPr id="7" name="Rectangle 4">
                <a:extLst>
                  <a:ext uri="{FF2B5EF4-FFF2-40B4-BE49-F238E27FC236}">
                    <a16:creationId xmlns:a16="http://schemas.microsoft.com/office/drawing/2014/main" id="{1B7505B2-3875-4595-8DB2-9A7A0C525E7B}"/>
                  </a:ext>
                </a:extLst>
              </p:cNvPr>
              <p:cNvSpPr txBox="1">
                <a:spLocks noChangeArrowheads="1"/>
              </p:cNvSpPr>
              <p:nvPr/>
            </p:nvSpPr>
            <p:spPr bwMode="auto">
              <a:xfrm>
                <a:off x="457200" y="1538990"/>
                <a:ext cx="8229600" cy="47094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Absorber thickness </a:t>
                </a:r>
                <a:r>
                  <a:rPr lang="en-US" altLang="zh-CN" i="1" kern="0" dirty="0">
                    <a:latin typeface="Times New Roman" panose="02020603050405020304" pitchFamily="18" charset="0"/>
                    <a:ea typeface="宋体" pitchFamily="2" charset="-122"/>
                    <a:cs typeface="Times New Roman" panose="02020603050405020304" pitchFamily="18" charset="0"/>
                  </a:rPr>
                  <a:t>d</a:t>
                </a:r>
                <a:r>
                  <a:rPr lang="en-US" altLang="zh-CN" kern="0" dirty="0">
                    <a:ea typeface="宋体" pitchFamily="2" charset="-122"/>
                  </a:rPr>
                  <a:t> ↑</a:t>
                </a:r>
                <a:endParaRPr lang="en-US" altLang="zh-CN" i="1" kern="0" dirty="0">
                  <a:latin typeface="Times New Roman" panose="02020603050405020304" pitchFamily="18" charset="0"/>
                  <a:ea typeface="宋体" pitchFamily="2" charset="-122"/>
                  <a:cs typeface="Times New Roman" panose="02020603050405020304" pitchFamily="18" charset="0"/>
                </a:endParaRPr>
              </a:p>
              <a:p>
                <a:pPr lvl="1">
                  <a:lnSpc>
                    <a:spcPct val="90000"/>
                  </a:lnSpc>
                  <a:spcBef>
                    <a:spcPts val="1200"/>
                  </a:spcBef>
                </a:pPr>
                <a:r>
                  <a:rPr lang="en-US" altLang="zh-CN" kern="0" dirty="0">
                    <a:ea typeface="宋体" pitchFamily="2" charset="-122"/>
                  </a:rPr>
                  <a:t>Quantum efficiency ↑</a:t>
                </a:r>
              </a:p>
              <a:p>
                <a:pPr lvl="1">
                  <a:lnSpc>
                    <a:spcPct val="90000"/>
                  </a:lnSpc>
                  <a:spcBef>
                    <a:spcPts val="1200"/>
                  </a:spcBef>
                </a:pPr>
                <a:r>
                  <a:rPr lang="en-US" altLang="zh-CN" kern="0" dirty="0">
                    <a:ea typeface="宋体" pitchFamily="2" charset="-122"/>
                  </a:rPr>
                  <a:t>Responsivity ↑</a:t>
                </a:r>
              </a:p>
              <a:p>
                <a:pPr lvl="1">
                  <a:lnSpc>
                    <a:spcPct val="90000"/>
                  </a:lnSpc>
                  <a:spcBef>
                    <a:spcPts val="1200"/>
                  </a:spcBef>
                </a:pPr>
                <a:r>
                  <a:rPr lang="en-US" altLang="zh-CN" kern="0" dirty="0">
                    <a:ea typeface="宋体" pitchFamily="2" charset="-122"/>
                  </a:rPr>
                  <a:t>Johnson noise </a:t>
                </a:r>
                <a14:m>
                  <m:oMath xmlns:m="http://schemas.openxmlformats.org/officeDocument/2006/math">
                    <m:r>
                      <a:rPr lang="en-US" altLang="zh-CN" i="1" kern="0" smtClean="0">
                        <a:latin typeface="Cambria Math" panose="02040503050406030204" pitchFamily="18" charset="0"/>
                        <a:ea typeface="Cambria Math" panose="02040503050406030204" pitchFamily="18" charset="0"/>
                      </a:rPr>
                      <m:t>∝</m:t>
                    </m:r>
                    <m:rad>
                      <m:radPr>
                        <m:degHide m:val="on"/>
                        <m:ctrlPr>
                          <a:rPr lang="en-US" altLang="zh-CN" i="1" kern="0" smtClean="0">
                            <a:latin typeface="Cambria Math" panose="02040503050406030204" pitchFamily="18" charset="0"/>
                            <a:ea typeface="Cambria Math" panose="02040503050406030204" pitchFamily="18" charset="0"/>
                          </a:rPr>
                        </m:ctrlPr>
                      </m:radPr>
                      <m:deg/>
                      <m:e>
                        <m:r>
                          <a:rPr lang="en-US" altLang="zh-CN" b="0" i="1" kern="0" smtClean="0">
                            <a:latin typeface="Cambria Math" panose="02040503050406030204" pitchFamily="18" charset="0"/>
                            <a:ea typeface="Cambria Math" panose="02040503050406030204" pitchFamily="18" charset="0"/>
                          </a:rPr>
                          <m:t>𝑑</m:t>
                        </m:r>
                      </m:e>
                    </m:rad>
                  </m:oMath>
                </a14:m>
                <a:r>
                  <a:rPr lang="en-US" altLang="zh-CN" kern="0" dirty="0">
                    <a:ea typeface="宋体" pitchFamily="2" charset="-122"/>
                  </a:rPr>
                  <a:t> ↑  (SNR ?)</a:t>
                </a:r>
              </a:p>
              <a:p>
                <a:pPr lvl="1">
                  <a:lnSpc>
                    <a:spcPct val="90000"/>
                  </a:lnSpc>
                  <a:spcBef>
                    <a:spcPts val="1200"/>
                  </a:spcBef>
                </a:pPr>
                <a:r>
                  <a:rPr lang="en-US" altLang="zh-CN" kern="0" dirty="0">
                    <a:ea typeface="宋体" pitchFamily="2" charset="-122"/>
                  </a:rPr>
                  <a:t>3-dB bandwidth →</a:t>
                </a:r>
              </a:p>
              <a:p>
                <a:pPr>
                  <a:lnSpc>
                    <a:spcPct val="90000"/>
                  </a:lnSpc>
                  <a:spcBef>
                    <a:spcPts val="1200"/>
                  </a:spcBef>
                </a:pPr>
                <a:r>
                  <a:rPr lang="en-US" altLang="zh-CN" kern="0" dirty="0">
                    <a:ea typeface="宋体" pitchFamily="2" charset="-122"/>
                  </a:rPr>
                  <a:t>Spacing between electrodes </a:t>
                </a:r>
                <a:r>
                  <a:rPr lang="en-US" altLang="zh-CN" i="1" kern="0" dirty="0">
                    <a:latin typeface="Times New Roman" panose="02020603050405020304" pitchFamily="18" charset="0"/>
                    <a:ea typeface="宋体" pitchFamily="2" charset="-122"/>
                    <a:cs typeface="Times New Roman" panose="02020603050405020304" pitchFamily="18" charset="0"/>
                  </a:rPr>
                  <a:t>l</a:t>
                </a:r>
                <a:r>
                  <a:rPr lang="en-US" altLang="zh-CN" kern="0" dirty="0">
                    <a:ea typeface="宋体" pitchFamily="2" charset="-122"/>
                  </a:rPr>
                  <a:t> ↑</a:t>
                </a:r>
                <a:endParaRPr lang="en-US" altLang="zh-CN" i="1" kern="0" dirty="0">
                  <a:latin typeface="Times New Roman" panose="02020603050405020304" pitchFamily="18" charset="0"/>
                  <a:ea typeface="宋体" pitchFamily="2" charset="-122"/>
                  <a:cs typeface="Times New Roman" panose="02020603050405020304" pitchFamily="18" charset="0"/>
                </a:endParaRPr>
              </a:p>
              <a:p>
                <a:pPr lvl="1">
                  <a:lnSpc>
                    <a:spcPct val="90000"/>
                  </a:lnSpc>
                  <a:spcBef>
                    <a:spcPts val="1200"/>
                  </a:spcBef>
                </a:pPr>
                <a:r>
                  <a:rPr lang="en-US" altLang="zh-CN" kern="0" dirty="0">
                    <a:ea typeface="宋体" pitchFamily="2" charset="-122"/>
                  </a:rPr>
                  <a:t>Quantum efficiency →</a:t>
                </a:r>
              </a:p>
              <a:p>
                <a:pPr lvl="1">
                  <a:lnSpc>
                    <a:spcPct val="90000"/>
                  </a:lnSpc>
                  <a:spcBef>
                    <a:spcPts val="1200"/>
                  </a:spcBef>
                </a:pPr>
                <a:r>
                  <a:rPr lang="en-US" altLang="zh-CN" kern="0" dirty="0">
                    <a:ea typeface="宋体" pitchFamily="2" charset="-122"/>
                  </a:rPr>
                  <a:t>Responsivity ↓</a:t>
                </a:r>
              </a:p>
              <a:p>
                <a:pPr lvl="1">
                  <a:lnSpc>
                    <a:spcPct val="90000"/>
                  </a:lnSpc>
                  <a:spcBef>
                    <a:spcPts val="1200"/>
                  </a:spcBef>
                </a:pPr>
                <a:r>
                  <a:rPr lang="en-US" altLang="zh-CN" kern="0" dirty="0">
                    <a:ea typeface="宋体" pitchFamily="2" charset="-122"/>
                  </a:rPr>
                  <a:t>Johnson noise </a:t>
                </a:r>
                <a14:m>
                  <m:oMath xmlns:m="http://schemas.openxmlformats.org/officeDocument/2006/math">
                    <m:r>
                      <a:rPr lang="en-US" altLang="zh-CN" i="1" kern="0">
                        <a:latin typeface="Cambria Math" panose="02040503050406030204" pitchFamily="18" charset="0"/>
                        <a:ea typeface="Cambria Math" panose="02040503050406030204" pitchFamily="18" charset="0"/>
                      </a:rPr>
                      <m:t>∝</m:t>
                    </m:r>
                    <m:rad>
                      <m:radPr>
                        <m:degHide m:val="on"/>
                        <m:ctrlPr>
                          <a:rPr lang="en-US" altLang="zh-CN" i="1" kern="0">
                            <a:latin typeface="Cambria Math" panose="02040503050406030204" pitchFamily="18" charset="0"/>
                            <a:ea typeface="Cambria Math" panose="02040503050406030204" pitchFamily="18" charset="0"/>
                          </a:rPr>
                        </m:ctrlPr>
                      </m:radPr>
                      <m:deg/>
                      <m:e>
                        <m:f>
                          <m:fPr>
                            <m:type m:val="lin"/>
                            <m:ctrlPr>
                              <a:rPr lang="en-US" altLang="zh-CN" i="1" kern="0" smtClean="0">
                                <a:latin typeface="Cambria Math" panose="02040503050406030204" pitchFamily="18" charset="0"/>
                                <a:ea typeface="Cambria Math" panose="02040503050406030204" pitchFamily="18" charset="0"/>
                              </a:rPr>
                            </m:ctrlPr>
                          </m:fPr>
                          <m:num>
                            <m:r>
                              <a:rPr lang="en-US" altLang="zh-CN" b="0" i="1" kern="0" smtClean="0">
                                <a:latin typeface="Cambria Math" panose="02040503050406030204" pitchFamily="18" charset="0"/>
                                <a:ea typeface="Cambria Math" panose="02040503050406030204" pitchFamily="18" charset="0"/>
                              </a:rPr>
                              <m:t>1</m:t>
                            </m:r>
                          </m:num>
                          <m:den>
                            <m:r>
                              <a:rPr lang="en-US" altLang="zh-CN" b="0" i="1" kern="0" smtClean="0">
                                <a:latin typeface="Cambria Math" panose="02040503050406030204" pitchFamily="18" charset="0"/>
                                <a:ea typeface="Cambria Math" panose="02040503050406030204" pitchFamily="18" charset="0"/>
                              </a:rPr>
                              <m:t>𝑙</m:t>
                            </m:r>
                          </m:den>
                        </m:f>
                      </m:e>
                    </m:rad>
                  </m:oMath>
                </a14:m>
                <a:r>
                  <a:rPr lang="en-US" altLang="zh-CN" kern="0" dirty="0">
                    <a:ea typeface="宋体" pitchFamily="2" charset="-122"/>
                  </a:rPr>
                  <a:t> ↓  (SNR ↓)</a:t>
                </a:r>
              </a:p>
              <a:p>
                <a:pPr lvl="1">
                  <a:lnSpc>
                    <a:spcPct val="90000"/>
                  </a:lnSpc>
                  <a:spcBef>
                    <a:spcPts val="1200"/>
                  </a:spcBef>
                </a:pPr>
                <a:r>
                  <a:rPr lang="en-US" altLang="zh-CN" kern="0" dirty="0">
                    <a:ea typeface="宋体" pitchFamily="2" charset="-122"/>
                  </a:rPr>
                  <a:t>3-dB bandwidth →</a:t>
                </a:r>
              </a:p>
            </p:txBody>
          </p:sp>
        </mc:Choice>
        <mc:Fallback xmlns="">
          <p:sp>
            <p:nvSpPr>
              <p:cNvPr id="7" name="Rectangle 4">
                <a:extLst>
                  <a:ext uri="{FF2B5EF4-FFF2-40B4-BE49-F238E27FC236}">
                    <a16:creationId xmlns:a16="http://schemas.microsoft.com/office/drawing/2014/main" id="{1B7505B2-3875-4595-8DB2-9A7A0C525E7B}"/>
                  </a:ext>
                </a:extLst>
              </p:cNvPr>
              <p:cNvSpPr txBox="1">
                <a:spLocks noRot="1" noChangeAspect="1" noMove="1" noResize="1" noEditPoints="1" noAdjustHandles="1" noChangeArrowheads="1" noChangeShapeType="1" noTextEdit="1"/>
              </p:cNvSpPr>
              <p:nvPr/>
            </p:nvSpPr>
            <p:spPr bwMode="auto">
              <a:xfrm>
                <a:off x="457200" y="1538990"/>
                <a:ext cx="8229600" cy="4709410"/>
              </a:xfrm>
              <a:prstGeom prst="rect">
                <a:avLst/>
              </a:prstGeom>
              <a:blipFill>
                <a:blip r:embed="rId3"/>
                <a:stretch>
                  <a:fillRect l="-444" t="-1811"/>
                </a:stretch>
              </a:blipFill>
              <a:ln w="9525">
                <a:noFill/>
                <a:miter lim="800000"/>
                <a:headEnd/>
                <a:tailEnd/>
              </a:ln>
              <a:effectLst/>
            </p:spPr>
            <p:txBody>
              <a:bodyPr/>
              <a:lstStyle/>
              <a:p>
                <a:r>
                  <a:rPr lang="en-US">
                    <a:noFill/>
                  </a:rPr>
                  <a:t> </a:t>
                </a:r>
              </a:p>
            </p:txBody>
          </p:sp>
        </mc:Fallback>
      </mc:AlternateContent>
      <p:pic>
        <p:nvPicPr>
          <p:cNvPr id="6" name="Picture 2" descr="Photon detectors - Book chapter - IOPscience">
            <a:extLst>
              <a:ext uri="{FF2B5EF4-FFF2-40B4-BE49-F238E27FC236}">
                <a16:creationId xmlns:a16="http://schemas.microsoft.com/office/drawing/2014/main" id="{4DAE2D70-E621-4241-9AD7-80157C183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368" y="1600200"/>
            <a:ext cx="3047767"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DA9041-E7FF-433B-B23D-C15D905B19E5}"/>
              </a:ext>
            </a:extLst>
          </p:cNvPr>
          <p:cNvSpPr txBox="1"/>
          <p:nvPr/>
        </p:nvSpPr>
        <p:spPr>
          <a:xfrm>
            <a:off x="5629675" y="4038600"/>
            <a:ext cx="2801151" cy="523220"/>
          </a:xfrm>
          <a:prstGeom prst="rect">
            <a:avLst/>
          </a:prstGeom>
          <a:noFill/>
        </p:spPr>
        <p:txBody>
          <a:bodyPr wrap="square" rtlCol="0">
            <a:spAutoFit/>
          </a:bodyPr>
          <a:lstStyle/>
          <a:p>
            <a:pPr algn="ctr"/>
            <a:r>
              <a:rPr lang="en-US" sz="1400" dirty="0"/>
              <a:t>*Constant current mode &amp; in-plane electrode configuration</a:t>
            </a:r>
          </a:p>
        </p:txBody>
      </p:sp>
    </p:spTree>
    <p:extLst>
      <p:ext uri="{BB962C8B-B14F-4D97-AF65-F5344CB8AC3E}">
        <p14:creationId xmlns:p14="http://schemas.microsoft.com/office/powerpoint/2010/main" val="2784950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Detector design optimization: photodiodes*</a:t>
            </a:r>
            <a:endParaRPr lang="en-US" sz="2800" dirty="0"/>
          </a:p>
        </p:txBody>
      </p:sp>
      <p:sp>
        <p:nvSpPr>
          <p:cNvPr id="7" name="Rectangle 4">
            <a:extLst>
              <a:ext uri="{FF2B5EF4-FFF2-40B4-BE49-F238E27FC236}">
                <a16:creationId xmlns:a16="http://schemas.microsoft.com/office/drawing/2014/main" id="{1B7505B2-3875-4595-8DB2-9A7A0C525E7B}"/>
              </a:ext>
            </a:extLst>
          </p:cNvPr>
          <p:cNvSpPr txBox="1">
            <a:spLocks noChangeArrowheads="1"/>
          </p:cNvSpPr>
          <p:nvPr/>
        </p:nvSpPr>
        <p:spPr bwMode="auto">
          <a:xfrm>
            <a:off x="457200" y="1538990"/>
            <a:ext cx="8229600" cy="47094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Absorber thickness </a:t>
            </a:r>
            <a:r>
              <a:rPr lang="en-US" altLang="zh-CN" i="1" kern="0" dirty="0">
                <a:latin typeface="Times New Roman" panose="02020603050405020304" pitchFamily="18" charset="0"/>
                <a:ea typeface="宋体" pitchFamily="2" charset="-122"/>
                <a:cs typeface="Times New Roman" panose="02020603050405020304" pitchFamily="18" charset="0"/>
              </a:rPr>
              <a:t>d</a:t>
            </a:r>
            <a:r>
              <a:rPr lang="en-US" altLang="zh-CN" kern="0" dirty="0">
                <a:ea typeface="宋体" pitchFamily="2" charset="-122"/>
              </a:rPr>
              <a:t> ↑</a:t>
            </a:r>
            <a:endParaRPr lang="en-US" altLang="zh-CN" i="1" kern="0" dirty="0">
              <a:latin typeface="Times New Roman" panose="02020603050405020304" pitchFamily="18" charset="0"/>
              <a:ea typeface="宋体" pitchFamily="2" charset="-122"/>
              <a:cs typeface="Times New Roman" panose="02020603050405020304" pitchFamily="18" charset="0"/>
            </a:endParaRPr>
          </a:p>
          <a:p>
            <a:pPr lvl="1">
              <a:lnSpc>
                <a:spcPct val="90000"/>
              </a:lnSpc>
              <a:spcBef>
                <a:spcPts val="1200"/>
              </a:spcBef>
            </a:pPr>
            <a:r>
              <a:rPr lang="en-US" altLang="zh-CN" kern="0" dirty="0">
                <a:ea typeface="宋体" pitchFamily="2" charset="-122"/>
              </a:rPr>
              <a:t>Quantum efficiency ↑</a:t>
            </a:r>
          </a:p>
          <a:p>
            <a:pPr lvl="1">
              <a:lnSpc>
                <a:spcPct val="90000"/>
              </a:lnSpc>
              <a:spcBef>
                <a:spcPts val="1200"/>
              </a:spcBef>
            </a:pPr>
            <a:r>
              <a:rPr lang="en-US" altLang="zh-CN" kern="0" dirty="0">
                <a:ea typeface="宋体" pitchFamily="2" charset="-122"/>
              </a:rPr>
              <a:t>Responsivity ↑</a:t>
            </a:r>
          </a:p>
          <a:p>
            <a:pPr lvl="1">
              <a:lnSpc>
                <a:spcPct val="90000"/>
              </a:lnSpc>
              <a:spcBef>
                <a:spcPts val="1200"/>
              </a:spcBef>
            </a:pPr>
            <a:r>
              <a:rPr lang="en-US" altLang="zh-CN" kern="0" dirty="0">
                <a:ea typeface="宋体" pitchFamily="2" charset="-122"/>
              </a:rPr>
              <a:t>Current shot noise →  (SNR ↑)</a:t>
            </a:r>
          </a:p>
          <a:p>
            <a:pPr lvl="1">
              <a:lnSpc>
                <a:spcPct val="90000"/>
              </a:lnSpc>
              <a:spcBef>
                <a:spcPts val="1200"/>
              </a:spcBef>
            </a:pPr>
            <a:r>
              <a:rPr lang="en-US" altLang="zh-CN" kern="0" dirty="0">
                <a:ea typeface="宋体" pitchFamily="2" charset="-122"/>
              </a:rPr>
              <a:t>3-dB bandwidth ↓</a:t>
            </a:r>
          </a:p>
          <a:p>
            <a:pPr>
              <a:lnSpc>
                <a:spcPct val="90000"/>
              </a:lnSpc>
              <a:spcBef>
                <a:spcPts val="1200"/>
              </a:spcBef>
            </a:pPr>
            <a:r>
              <a:rPr lang="en-US" altLang="zh-CN" kern="0" dirty="0">
                <a:ea typeface="宋体" pitchFamily="2" charset="-122"/>
              </a:rPr>
              <a:t>Detector active area </a:t>
            </a:r>
            <a:r>
              <a:rPr lang="en-US" altLang="zh-CN" i="1" kern="0" dirty="0">
                <a:latin typeface="Times New Roman" panose="02020603050405020304" pitchFamily="18" charset="0"/>
                <a:ea typeface="宋体" pitchFamily="2" charset="-122"/>
                <a:cs typeface="Times New Roman" panose="02020603050405020304" pitchFamily="18" charset="0"/>
              </a:rPr>
              <a:t>A</a:t>
            </a:r>
            <a:r>
              <a:rPr lang="en-US" altLang="zh-CN" kern="0" dirty="0">
                <a:ea typeface="宋体" pitchFamily="2" charset="-122"/>
              </a:rPr>
              <a:t> ↑</a:t>
            </a:r>
            <a:endParaRPr lang="en-US" altLang="zh-CN" i="1" kern="0" dirty="0">
              <a:latin typeface="Times New Roman" panose="02020603050405020304" pitchFamily="18" charset="0"/>
              <a:ea typeface="宋体" pitchFamily="2" charset="-122"/>
              <a:cs typeface="Times New Roman" panose="02020603050405020304" pitchFamily="18" charset="0"/>
            </a:endParaRPr>
          </a:p>
          <a:p>
            <a:pPr lvl="1">
              <a:lnSpc>
                <a:spcPct val="90000"/>
              </a:lnSpc>
              <a:spcBef>
                <a:spcPts val="1200"/>
              </a:spcBef>
            </a:pPr>
            <a:r>
              <a:rPr lang="en-US" altLang="zh-CN" kern="0" dirty="0">
                <a:ea typeface="宋体" pitchFamily="2" charset="-122"/>
              </a:rPr>
              <a:t>Quantum efficiency →</a:t>
            </a:r>
          </a:p>
          <a:p>
            <a:pPr lvl="1">
              <a:lnSpc>
                <a:spcPct val="90000"/>
              </a:lnSpc>
              <a:spcBef>
                <a:spcPts val="1200"/>
              </a:spcBef>
            </a:pPr>
            <a:r>
              <a:rPr lang="en-US" altLang="zh-CN" kern="0" dirty="0">
                <a:ea typeface="宋体" pitchFamily="2" charset="-122"/>
              </a:rPr>
              <a:t>Responsivity →</a:t>
            </a:r>
          </a:p>
          <a:p>
            <a:pPr lvl="1">
              <a:lnSpc>
                <a:spcPct val="90000"/>
              </a:lnSpc>
              <a:spcBef>
                <a:spcPts val="1200"/>
              </a:spcBef>
            </a:pPr>
            <a:r>
              <a:rPr lang="en-US" altLang="zh-CN" kern="0" dirty="0">
                <a:ea typeface="宋体" pitchFamily="2" charset="-122"/>
              </a:rPr>
              <a:t>Current shot noise ↑  (SNR ↑, NEP ↑, D* →)</a:t>
            </a:r>
          </a:p>
          <a:p>
            <a:pPr lvl="1">
              <a:lnSpc>
                <a:spcPct val="90000"/>
              </a:lnSpc>
              <a:spcBef>
                <a:spcPts val="1200"/>
              </a:spcBef>
            </a:pPr>
            <a:r>
              <a:rPr lang="en-US" altLang="zh-CN" kern="0" dirty="0">
                <a:ea typeface="宋体" pitchFamily="2" charset="-122"/>
              </a:rPr>
              <a:t>3-dB bandwidth ↓</a:t>
            </a:r>
          </a:p>
        </p:txBody>
      </p:sp>
      <p:sp>
        <p:nvSpPr>
          <p:cNvPr id="3" name="TextBox 2">
            <a:extLst>
              <a:ext uri="{FF2B5EF4-FFF2-40B4-BE49-F238E27FC236}">
                <a16:creationId xmlns:a16="http://schemas.microsoft.com/office/drawing/2014/main" id="{E4DA9041-E7FF-433B-B23D-C15D905B19E5}"/>
              </a:ext>
            </a:extLst>
          </p:cNvPr>
          <p:cNvSpPr txBox="1"/>
          <p:nvPr/>
        </p:nvSpPr>
        <p:spPr>
          <a:xfrm>
            <a:off x="5708422" y="3581400"/>
            <a:ext cx="2066525" cy="523220"/>
          </a:xfrm>
          <a:prstGeom prst="rect">
            <a:avLst/>
          </a:prstGeom>
          <a:noFill/>
        </p:spPr>
        <p:txBody>
          <a:bodyPr wrap="square" rtlCol="0">
            <a:spAutoFit/>
          </a:bodyPr>
          <a:lstStyle/>
          <a:p>
            <a:pPr algn="ctr"/>
            <a:r>
              <a:rPr lang="en-US" sz="1400" dirty="0"/>
              <a:t>*Top-bottom contacted vertical p-i-n junction</a:t>
            </a:r>
          </a:p>
        </p:txBody>
      </p:sp>
      <p:pic>
        <p:nvPicPr>
          <p:cNvPr id="8" name="Picture 7">
            <a:extLst>
              <a:ext uri="{FF2B5EF4-FFF2-40B4-BE49-F238E27FC236}">
                <a16:creationId xmlns:a16="http://schemas.microsoft.com/office/drawing/2014/main" id="{768E9A17-8A70-4DF9-B12D-15798A4DBE1A}"/>
              </a:ext>
            </a:extLst>
          </p:cNvPr>
          <p:cNvPicPr>
            <a:picLocks noChangeAspect="1"/>
          </p:cNvPicPr>
          <p:nvPr/>
        </p:nvPicPr>
        <p:blipFill rotWithShape="1">
          <a:blip r:embed="rId3"/>
          <a:srcRect l="19951" t="3927" r="4885" b="10508"/>
          <a:stretch/>
        </p:blipFill>
        <p:spPr>
          <a:xfrm>
            <a:off x="5377310" y="1538990"/>
            <a:ext cx="3309490" cy="1907979"/>
          </a:xfrm>
          <a:prstGeom prst="rect">
            <a:avLst/>
          </a:prstGeom>
        </p:spPr>
      </p:pic>
    </p:spTree>
    <p:extLst>
      <p:ext uri="{BB962C8B-B14F-4D97-AF65-F5344CB8AC3E}">
        <p14:creationId xmlns:p14="http://schemas.microsoft.com/office/powerpoint/2010/main" val="2961756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a:latin typeface="Symbol" panose="05050102010706020507" pitchFamily="18" charset="2"/>
                <a:cs typeface="Times New Roman" panose="02020603050405020304" pitchFamily="18" charset="0"/>
              </a:rPr>
              <a:t>l</a:t>
            </a:r>
            <a:r>
              <a:rPr lang="en-US" dirty="0"/>
              <a:t> – free-space wavelength</a:t>
            </a:r>
          </a:p>
          <a:p>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g</a:t>
            </a:r>
            <a:r>
              <a:rPr lang="en-US" dirty="0"/>
              <a:t> – band gap energy</a:t>
            </a:r>
          </a:p>
          <a:p>
            <a:r>
              <a:rPr lang="en-US" i="1" dirty="0">
                <a:latin typeface="Times New Roman" panose="02020603050405020304" pitchFamily="18" charset="0"/>
                <a:cs typeface="Times New Roman" panose="02020603050405020304" pitchFamily="18" charset="0"/>
              </a:rPr>
              <a:t>I</a:t>
            </a:r>
            <a:r>
              <a:rPr lang="en-US" dirty="0"/>
              <a:t> – electric current</a:t>
            </a:r>
          </a:p>
          <a:p>
            <a:r>
              <a:rPr lang="en-US" i="1" dirty="0">
                <a:latin typeface="Times New Roman" panose="02020603050405020304" pitchFamily="18" charset="0"/>
                <a:cs typeface="Times New Roman" panose="02020603050405020304" pitchFamily="18" charset="0"/>
              </a:rPr>
              <a:t>V</a:t>
            </a:r>
            <a:r>
              <a:rPr lang="en-US" dirty="0"/>
              <a:t> – voltage</a:t>
            </a:r>
          </a:p>
          <a:p>
            <a:r>
              <a:rPr lang="en-US" i="1" dirty="0">
                <a:latin typeface="Times New Roman" panose="02020603050405020304" pitchFamily="18" charset="0"/>
                <a:cs typeface="Times New Roman" panose="02020603050405020304" pitchFamily="18" charset="0"/>
              </a:rPr>
              <a:t>E</a:t>
            </a:r>
            <a:r>
              <a:rPr lang="en-US" dirty="0"/>
              <a:t> – electric field</a:t>
            </a:r>
          </a:p>
          <a:p>
            <a:r>
              <a:rPr lang="en-US" i="1" dirty="0">
                <a:latin typeface="Times New Roman" panose="02020603050405020304" pitchFamily="18" charset="0"/>
                <a:cs typeface="Times New Roman" panose="02020603050405020304" pitchFamily="18" charset="0"/>
              </a:rPr>
              <a:t>d</a:t>
            </a:r>
            <a:r>
              <a:rPr lang="en-US" dirty="0"/>
              <a:t> – thickness of absorber (photoconductor), or thickness of depletion layer (photodiode)</a:t>
            </a:r>
          </a:p>
          <a:p>
            <a:r>
              <a:rPr lang="en-US" i="1" dirty="0">
                <a:latin typeface="Symbol" panose="05050102010706020507" pitchFamily="18" charset="2"/>
                <a:cs typeface="Times New Roman" panose="02020603050405020304" pitchFamily="18" charset="0"/>
              </a:rPr>
              <a:t>t</a:t>
            </a:r>
            <a:r>
              <a:rPr lang="en-US" dirty="0"/>
              <a:t> – photo-generated carrier lifetime (which is also the time constant of photoconductive detectors)</a:t>
            </a:r>
          </a:p>
          <a:p>
            <a:r>
              <a:rPr lang="en-US" dirty="0" err="1">
                <a:latin typeface="Symbol" panose="05050102010706020507" pitchFamily="18"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n</a:t>
            </a:r>
            <a:r>
              <a:rPr lang="en-US" dirty="0"/>
              <a:t> / </a:t>
            </a:r>
            <a:r>
              <a:rPr lang="en-US" dirty="0" err="1">
                <a:latin typeface="Symbol" panose="05050102010706020507" pitchFamily="18"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p</a:t>
            </a:r>
            <a:r>
              <a:rPr lang="en-US" dirty="0"/>
              <a:t> – photo-generated carrier density</a:t>
            </a:r>
          </a:p>
        </p:txBody>
      </p:sp>
    </p:spTree>
    <p:extLst>
      <p:ext uri="{BB962C8B-B14F-4D97-AF65-F5344CB8AC3E}">
        <p14:creationId xmlns:p14="http://schemas.microsoft.com/office/powerpoint/2010/main" val="202291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a:latin typeface="Symbol" panose="05050102010706020507" pitchFamily="18" charset="2"/>
                <a:cs typeface="Times New Roman" panose="02020603050405020304" pitchFamily="18" charset="0"/>
              </a:rPr>
              <a:t>h</a:t>
            </a:r>
            <a:r>
              <a:rPr lang="en-US" dirty="0"/>
              <a:t> – quantum efficiency</a:t>
            </a:r>
          </a:p>
          <a:p>
            <a:r>
              <a:rPr lang="en-US" i="1" dirty="0">
                <a:latin typeface="Symbol" panose="05050102010706020507" pitchFamily="18" charset="2"/>
                <a:cs typeface="Times New Roman" panose="02020603050405020304" pitchFamily="18" charset="0"/>
              </a:rPr>
              <a:t>a</a:t>
            </a:r>
            <a:r>
              <a:rPr lang="en-US" dirty="0"/>
              <a:t> – absorption coefficient</a:t>
            </a:r>
          </a:p>
          <a:p>
            <a:r>
              <a:rPr lang="en-US" i="1" dirty="0" err="1">
                <a:latin typeface="Times New Roman" panose="02020603050405020304" pitchFamily="18" charset="0"/>
                <a:cs typeface="Times New Roman" panose="02020603050405020304" pitchFamily="18" charset="0"/>
              </a:rPr>
              <a:t>R</a:t>
            </a:r>
            <a:r>
              <a:rPr lang="en-US" i="1" baseline="-25000" dirty="0" err="1">
                <a:latin typeface="Symbol" panose="05050102010706020507" pitchFamily="18" charset="2"/>
                <a:cs typeface="Times New Roman" panose="02020603050405020304" pitchFamily="18" charset="0"/>
              </a:rPr>
              <a:t>l</a:t>
            </a:r>
            <a:r>
              <a:rPr lang="en-US" dirty="0"/>
              <a:t> – optical reflectance on detector surface</a:t>
            </a:r>
          </a:p>
          <a:p>
            <a:r>
              <a:rPr lang="en-US" i="1" dirty="0">
                <a:latin typeface="Times New Roman" panose="02020603050405020304" pitchFamily="18" charset="0"/>
                <a:cs typeface="Times New Roman" panose="02020603050405020304" pitchFamily="18" charset="0"/>
              </a:rPr>
              <a:t>l / w</a:t>
            </a:r>
            <a:r>
              <a:rPr lang="en-US" dirty="0"/>
              <a:t> – length / width of absorber</a:t>
            </a:r>
          </a:p>
          <a:p>
            <a:r>
              <a:rPr lang="en-US" i="1" dirty="0" err="1">
                <a:latin typeface="Times New Roman" panose="02020603050405020304" pitchFamily="18" charset="0"/>
                <a:cs typeface="Times New Roman" panose="02020603050405020304" pitchFamily="18" charset="0"/>
              </a:rPr>
              <a:t>I</a:t>
            </a:r>
            <a:r>
              <a:rPr lang="en-US" i="1" baseline="-25000" dirty="0" err="1">
                <a:latin typeface="Times New Roman" panose="02020603050405020304" pitchFamily="18" charset="0"/>
                <a:cs typeface="Times New Roman" panose="02020603050405020304" pitchFamily="18" charset="0"/>
              </a:rPr>
              <a:t>ph</a:t>
            </a:r>
            <a:r>
              <a:rPr lang="en-US" dirty="0"/>
              <a:t> – irradiance of incident light (optical power per area)</a:t>
            </a:r>
          </a:p>
          <a:p>
            <a:r>
              <a:rPr lang="en-US" i="1" dirty="0">
                <a:latin typeface="Times New Roman" panose="02020603050405020304" pitchFamily="18" charset="0"/>
                <a:cs typeface="Times New Roman" panose="02020603050405020304" pitchFamily="18" charset="0"/>
              </a:rPr>
              <a:t>A</a:t>
            </a:r>
            <a:r>
              <a:rPr lang="en-US" dirty="0"/>
              <a:t> – active area of free-space detector</a:t>
            </a:r>
          </a:p>
          <a:p>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d</a:t>
            </a:r>
            <a:r>
              <a:rPr lang="en-US" dirty="0"/>
              <a:t> – active volume of detector</a:t>
            </a:r>
          </a:p>
          <a:p>
            <a:r>
              <a:rPr lang="az-Cyrl-AZ" i="1" dirty="0">
                <a:latin typeface="Times New Roman" panose="02020603050405020304" pitchFamily="18" charset="0"/>
                <a:cs typeface="Times New Roman" panose="02020603050405020304" pitchFamily="18" charset="0"/>
              </a:rPr>
              <a:t>ћ</a:t>
            </a:r>
            <a:r>
              <a:rPr lang="en-US" dirty="0"/>
              <a:t> – reduced Planck constant, 1.055 × 10</a:t>
            </a:r>
            <a:r>
              <a:rPr lang="en-US" baseline="30000" dirty="0"/>
              <a:t>-34</a:t>
            </a:r>
            <a:r>
              <a:rPr lang="en-US" dirty="0"/>
              <a:t> J·s</a:t>
            </a:r>
          </a:p>
          <a:p>
            <a:r>
              <a:rPr lang="en-US" i="1" dirty="0">
                <a:latin typeface="Symbol" panose="05050102010706020507" pitchFamily="18" charset="2"/>
                <a:cs typeface="Times New Roman" panose="02020603050405020304" pitchFamily="18" charset="0"/>
              </a:rPr>
              <a:t>w</a:t>
            </a:r>
            <a:r>
              <a:rPr lang="en-US" dirty="0"/>
              <a:t> – angular frequency of light</a:t>
            </a:r>
          </a:p>
          <a:p>
            <a:r>
              <a:rPr lang="en-US" dirty="0">
                <a:latin typeface="Symbol" panose="05050102010706020507" pitchFamily="18" charset="2"/>
                <a:cs typeface="Times New Roman" panose="02020603050405020304" pitchFamily="18" charset="0"/>
              </a:rPr>
              <a:t>D</a:t>
            </a:r>
            <a:r>
              <a:rPr lang="en-US" i="1" dirty="0">
                <a:latin typeface="Symbol" panose="05050102010706020507" pitchFamily="18" charset="2"/>
                <a:cs typeface="Times New Roman" panose="02020603050405020304" pitchFamily="18" charset="0"/>
              </a:rPr>
              <a:t>s</a:t>
            </a:r>
            <a:r>
              <a:rPr lang="en-US" dirty="0"/>
              <a:t> – photoconductivity  </a:t>
            </a:r>
          </a:p>
        </p:txBody>
      </p:sp>
    </p:spTree>
    <p:extLst>
      <p:ext uri="{BB962C8B-B14F-4D97-AF65-F5344CB8AC3E}">
        <p14:creationId xmlns:p14="http://schemas.microsoft.com/office/powerpoint/2010/main" val="4072749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dirty="0"/>
              <a:t>   – responsivity</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g</a:t>
            </a:r>
            <a:r>
              <a:rPr lang="en-US" dirty="0"/>
              <a:t> – detector gain</a:t>
            </a:r>
          </a:p>
          <a:p>
            <a:r>
              <a:rPr lang="en-US" i="1" dirty="0">
                <a:latin typeface="Times New Roman" panose="02020603050405020304" pitchFamily="18" charset="0"/>
                <a:cs typeface="Times New Roman" panose="02020603050405020304" pitchFamily="18" charset="0"/>
              </a:rPr>
              <a:t>q</a:t>
            </a:r>
            <a:r>
              <a:rPr lang="en-US" dirty="0"/>
              <a:t> – charge collected by circuit per photo-electron generated</a:t>
            </a:r>
          </a:p>
          <a:p>
            <a:r>
              <a:rPr lang="en-US" i="1" dirty="0">
                <a:latin typeface="Times New Roman" panose="02020603050405020304" pitchFamily="18" charset="0"/>
                <a:cs typeface="Times New Roman" panose="02020603050405020304" pitchFamily="18" charset="0"/>
              </a:rPr>
              <a:t>v</a:t>
            </a:r>
            <a:r>
              <a:rPr lang="en-US" dirty="0"/>
              <a:t> – drift velocity of carriers</a:t>
            </a:r>
          </a:p>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3dB</a:t>
            </a:r>
            <a:r>
              <a:rPr lang="en-US" dirty="0"/>
              <a:t> – 3-dB bandwidth</a:t>
            </a:r>
          </a:p>
          <a:p>
            <a:r>
              <a:rPr lang="en-US" i="1" dirty="0">
                <a:latin typeface="Symbol" panose="05050102010706020507" pitchFamily="18" charset="2"/>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r</a:t>
            </a:r>
            <a:r>
              <a:rPr lang="en-US" dirty="0"/>
              <a:t> – 10%-to-90% rise time</a:t>
            </a:r>
          </a:p>
          <a:p>
            <a:r>
              <a:rPr lang="en-US" i="1" dirty="0">
                <a:latin typeface="Times New Roman" panose="02020603050405020304" pitchFamily="18" charset="0"/>
                <a:cs typeface="Times New Roman" panose="02020603050405020304" pitchFamily="18" charset="0"/>
              </a:rPr>
              <a:t>n / p</a:t>
            </a:r>
            <a:r>
              <a:rPr lang="en-US" dirty="0"/>
              <a:t> – electron / hole density</a:t>
            </a:r>
          </a:p>
          <a:p>
            <a:r>
              <a:rPr lang="en-US" i="1" dirty="0">
                <a:latin typeface="Symbol" panose="05050102010706020507" pitchFamily="18" charset="2"/>
                <a:cs typeface="Times New Roman" panose="02020603050405020304" pitchFamily="18" charset="0"/>
              </a:rPr>
              <a:t>z</a:t>
            </a:r>
            <a:r>
              <a:rPr lang="en-US" dirty="0"/>
              <a:t> – carrier collection efficiency</a:t>
            </a:r>
          </a:p>
          <a:p>
            <a:r>
              <a:rPr lang="en-US" i="1" dirty="0">
                <a:latin typeface="Times New Roman" panose="02020603050405020304" pitchFamily="18" charset="0"/>
                <a:cs typeface="Times New Roman" panose="02020603050405020304" pitchFamily="18" charset="0"/>
              </a:rPr>
              <a:t>i</a:t>
            </a:r>
            <a:r>
              <a:rPr lang="en-US" dirty="0"/>
              <a:t> – instantaneous electric current signal</a:t>
            </a:r>
          </a:p>
        </p:txBody>
      </p:sp>
      <p:graphicFrame>
        <p:nvGraphicFramePr>
          <p:cNvPr id="4" name="Object 3">
            <a:extLst>
              <a:ext uri="{FF2B5EF4-FFF2-40B4-BE49-F238E27FC236}">
                <a16:creationId xmlns:a16="http://schemas.microsoft.com/office/drawing/2014/main" id="{126601FD-6719-418F-9FB5-CD1489BBF72E}"/>
              </a:ext>
            </a:extLst>
          </p:cNvPr>
          <p:cNvGraphicFramePr>
            <a:graphicFrameLocks noChangeAspect="1"/>
          </p:cNvGraphicFramePr>
          <p:nvPr>
            <p:extLst>
              <p:ext uri="{D42A27DB-BD31-4B8C-83A1-F6EECF244321}">
                <p14:modId xmlns:p14="http://schemas.microsoft.com/office/powerpoint/2010/main" val="2259532540"/>
              </p:ext>
            </p:extLst>
          </p:nvPr>
        </p:nvGraphicFramePr>
        <p:xfrm>
          <a:off x="805310" y="1689556"/>
          <a:ext cx="304800" cy="329248"/>
        </p:xfrm>
        <a:graphic>
          <a:graphicData uri="http://schemas.openxmlformats.org/presentationml/2006/ole">
            <mc:AlternateContent xmlns:mc="http://schemas.openxmlformats.org/markup-compatibility/2006">
              <mc:Choice xmlns:v="urn:schemas-microsoft-com:vml" Requires="v">
                <p:oleObj name="Equation" r:id="rId2" imgW="164880" imgH="177480" progId="Equation.DSMT4">
                  <p:embed/>
                </p:oleObj>
              </mc:Choice>
              <mc:Fallback>
                <p:oleObj name="Equation" r:id="rId2" imgW="164880" imgH="177480" progId="Equation.DSMT4">
                  <p:embed/>
                  <p:pic>
                    <p:nvPicPr>
                      <p:cNvPr id="4" name="Object 3">
                        <a:extLst>
                          <a:ext uri="{FF2B5EF4-FFF2-40B4-BE49-F238E27FC236}">
                            <a16:creationId xmlns:a16="http://schemas.microsoft.com/office/drawing/2014/main" id="{126601FD-6719-418F-9FB5-CD1489BBF72E}"/>
                          </a:ext>
                        </a:extLst>
                      </p:cNvPr>
                      <p:cNvPicPr/>
                      <p:nvPr/>
                    </p:nvPicPr>
                    <p:blipFill>
                      <a:blip r:embed="rId3"/>
                      <a:stretch>
                        <a:fillRect/>
                      </a:stretch>
                    </p:blipFill>
                    <p:spPr>
                      <a:xfrm>
                        <a:off x="805310" y="1689556"/>
                        <a:ext cx="304800" cy="329248"/>
                      </a:xfrm>
                      <a:prstGeom prst="rect">
                        <a:avLst/>
                      </a:prstGeom>
                    </p:spPr>
                  </p:pic>
                </p:oleObj>
              </mc:Fallback>
            </mc:AlternateContent>
          </a:graphicData>
        </a:graphic>
      </p:graphicFrame>
    </p:spTree>
    <p:extLst>
      <p:ext uri="{BB962C8B-B14F-4D97-AF65-F5344CB8AC3E}">
        <p14:creationId xmlns:p14="http://schemas.microsoft.com/office/powerpoint/2010/main" val="1416752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a:latin typeface="Times New Roman" panose="02020603050405020304" pitchFamily="18" charset="0"/>
                <a:cs typeface="Times New Roman" panose="02020603050405020304" pitchFamily="18" charset="0"/>
              </a:rPr>
              <a:t>I</a:t>
            </a:r>
            <a:r>
              <a:rPr lang="en-US" i="1" baseline="-25000" dirty="0">
                <a:latin typeface="Times New Roman" panose="02020603050405020304" pitchFamily="18" charset="0"/>
                <a:cs typeface="Times New Roman" panose="02020603050405020304" pitchFamily="18" charset="0"/>
              </a:rPr>
              <a:t>PD</a:t>
            </a:r>
            <a:r>
              <a:rPr lang="en-US" dirty="0"/>
              <a:t> – photocurrent generated by a photodiode</a:t>
            </a:r>
          </a:p>
          <a:p>
            <a:r>
              <a:rPr lang="en-US" i="1" dirty="0">
                <a:latin typeface="Times New Roman" panose="02020603050405020304" pitchFamily="18" charset="0"/>
                <a:cs typeface="Times New Roman" panose="02020603050405020304" pitchFamily="18" charset="0"/>
              </a:rPr>
              <a:t>Q</a:t>
            </a:r>
            <a:r>
              <a:rPr lang="en-US" dirty="0"/>
              <a:t> – charge carried by the particle</a:t>
            </a:r>
          </a:p>
          <a:p>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tr</a:t>
            </a:r>
            <a:r>
              <a:rPr lang="en-US" dirty="0"/>
              <a:t> – transit-time-limited 3-dB bandwidth</a:t>
            </a:r>
          </a:p>
          <a:p>
            <a:r>
              <a:rPr lang="en-US" i="1" dirty="0">
                <a:latin typeface="Times New Roman" panose="02020603050405020304" pitchFamily="18" charset="0"/>
                <a:cs typeface="Times New Roman" panose="02020603050405020304" pitchFamily="18" charset="0"/>
              </a:rPr>
              <a:t>I</a:t>
            </a:r>
            <a:r>
              <a:rPr lang="en-US" i="1" baseline="-25000" dirty="0">
                <a:latin typeface="Times New Roman" panose="02020603050405020304" pitchFamily="18" charset="0"/>
                <a:cs typeface="Times New Roman" panose="02020603050405020304" pitchFamily="18" charset="0"/>
              </a:rPr>
              <a:t>D</a:t>
            </a:r>
            <a:r>
              <a:rPr lang="en-US" dirty="0"/>
              <a:t> – dark current</a:t>
            </a:r>
          </a:p>
          <a:p>
            <a:r>
              <a:rPr lang="en-US" i="1" dirty="0" err="1">
                <a:latin typeface="Symbol" panose="05050102010706020507" pitchFamily="18" charset="2"/>
                <a:cs typeface="Times New Roman" panose="02020603050405020304" pitchFamily="18" charset="0"/>
              </a:rPr>
              <a:t>t</a:t>
            </a:r>
            <a:r>
              <a:rPr lang="en-US" i="1" baseline="-25000" dirty="0" err="1">
                <a:latin typeface="Times New Roman" panose="02020603050405020304" pitchFamily="18" charset="0"/>
                <a:cs typeface="Times New Roman" panose="02020603050405020304" pitchFamily="18" charset="0"/>
              </a:rPr>
              <a:t>RC</a:t>
            </a:r>
            <a:r>
              <a:rPr lang="en-US" dirty="0"/>
              <a:t> – RC time constant</a:t>
            </a:r>
          </a:p>
          <a:p>
            <a:r>
              <a:rPr lang="en-US" i="1" dirty="0">
                <a:latin typeface="Times New Roman" panose="02020603050405020304" pitchFamily="18" charset="0"/>
                <a:cs typeface="Times New Roman" panose="02020603050405020304" pitchFamily="18" charset="0"/>
              </a:rPr>
              <a:t>R</a:t>
            </a:r>
            <a:r>
              <a:rPr lang="en-US" dirty="0"/>
              <a:t> – load resistance</a:t>
            </a:r>
          </a:p>
          <a:p>
            <a:r>
              <a:rPr lang="en-US" i="1" dirty="0">
                <a:latin typeface="Times New Roman" panose="02020603050405020304" pitchFamily="18" charset="0"/>
                <a:cs typeface="Times New Roman" panose="02020603050405020304" pitchFamily="18" charset="0"/>
              </a:rPr>
              <a:t>C</a:t>
            </a:r>
            <a:r>
              <a:rPr lang="en-US" dirty="0"/>
              <a:t> – detector junction capacitance</a:t>
            </a:r>
          </a:p>
          <a:p>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RC</a:t>
            </a:r>
            <a:r>
              <a:rPr lang="en-US" dirty="0"/>
              <a:t> – RC-limited 3-dB bandwidth</a:t>
            </a:r>
          </a:p>
          <a:p>
            <a:r>
              <a:rPr lang="en-US" i="1" dirty="0">
                <a:latin typeface="Symbol" panose="05050102010706020507" pitchFamily="18" charset="2"/>
                <a:cs typeface="Times New Roman" panose="02020603050405020304" pitchFamily="18" charset="0"/>
              </a:rPr>
              <a:t>e</a:t>
            </a:r>
            <a:r>
              <a:rPr lang="en-US" dirty="0"/>
              <a:t> – permittivity of detector active material at radio frequency</a:t>
            </a:r>
          </a:p>
        </p:txBody>
      </p:sp>
    </p:spTree>
    <p:extLst>
      <p:ext uri="{BB962C8B-B14F-4D97-AF65-F5344CB8AC3E}">
        <p14:creationId xmlns:p14="http://schemas.microsoft.com/office/powerpoint/2010/main" val="3534815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err="1">
                <a:latin typeface="Times New Roman" panose="02020603050405020304" pitchFamily="18" charset="0"/>
                <a:cs typeface="Times New Roman" panose="02020603050405020304" pitchFamily="18" charset="0"/>
              </a:rPr>
              <a:t>d</a:t>
            </a:r>
            <a:r>
              <a:rPr lang="en-US" i="1" baseline="-25000" dirty="0" err="1">
                <a:latin typeface="Times New Roman" panose="02020603050405020304" pitchFamily="18" charset="0"/>
                <a:cs typeface="Times New Roman" panose="02020603050405020304" pitchFamily="18" charset="0"/>
              </a:rPr>
              <a:t>opt</a:t>
            </a:r>
            <a:r>
              <a:rPr lang="en-US" dirty="0"/>
              <a:t> – optimal depletion layer thickness in a free-space detector that yields maximum bandwidth</a:t>
            </a: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RT</a:t>
            </a:r>
            <a:r>
              <a:rPr lang="en-US" dirty="0"/>
              <a:t> – reach-through voltage, beyond which MSM structure becomes fully depleted</a:t>
            </a: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FB</a:t>
            </a:r>
            <a:r>
              <a:rPr lang="en-US" dirty="0"/>
              <a:t> – flat-band voltage</a:t>
            </a:r>
          </a:p>
          <a:p>
            <a:r>
              <a:rPr lang="en-US" i="1" dirty="0" err="1">
                <a:latin typeface="Symbol" panose="05050102010706020507" pitchFamily="18" charset="2"/>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i</a:t>
            </a:r>
            <a:r>
              <a:rPr lang="en-US" dirty="0"/>
              <a:t> – noise current</a:t>
            </a:r>
          </a:p>
          <a:p>
            <a:r>
              <a:rPr lang="en-US" dirty="0"/>
              <a:t>  – mean of current signal</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f</a:t>
            </a:r>
            <a:r>
              <a:rPr lang="en-US" dirty="0"/>
              <a:t> – frequency</a:t>
            </a:r>
          </a:p>
          <a:p>
            <a:r>
              <a:rPr lang="en-US" i="1" dirty="0">
                <a:latin typeface="Times New Roman" panose="02020603050405020304" pitchFamily="18" charset="0"/>
                <a:cs typeface="Times New Roman" panose="02020603050405020304" pitchFamily="18" charset="0"/>
              </a:rPr>
              <a:t>PSD</a:t>
            </a:r>
            <a:r>
              <a:rPr lang="en-US" dirty="0"/>
              <a:t> – noise power spectral density</a:t>
            </a:r>
          </a:p>
          <a:p>
            <a:r>
              <a:rPr lang="en-US" i="1" dirty="0">
                <a:latin typeface="Times New Roman" panose="02020603050405020304" pitchFamily="18" charset="0"/>
                <a:cs typeface="Times New Roman" panose="02020603050405020304" pitchFamily="18" charset="0"/>
              </a:rPr>
              <a:t>B</a:t>
            </a:r>
            <a:r>
              <a:rPr lang="en-US" dirty="0"/>
              <a:t> – noise bandwidth</a:t>
            </a:r>
          </a:p>
        </p:txBody>
      </p:sp>
      <p:graphicFrame>
        <p:nvGraphicFramePr>
          <p:cNvPr id="4" name="Object 3">
            <a:extLst>
              <a:ext uri="{FF2B5EF4-FFF2-40B4-BE49-F238E27FC236}">
                <a16:creationId xmlns:a16="http://schemas.microsoft.com/office/drawing/2014/main" id="{8FAE7C65-18AC-4E71-AF54-EB4722D5BB45}"/>
              </a:ext>
            </a:extLst>
          </p:cNvPr>
          <p:cNvGraphicFramePr>
            <a:graphicFrameLocks noChangeAspect="1"/>
          </p:cNvGraphicFramePr>
          <p:nvPr>
            <p:extLst>
              <p:ext uri="{D42A27DB-BD31-4B8C-83A1-F6EECF244321}">
                <p14:modId xmlns:p14="http://schemas.microsoft.com/office/powerpoint/2010/main" val="578842555"/>
              </p:ext>
            </p:extLst>
          </p:nvPr>
        </p:nvGraphicFramePr>
        <p:xfrm>
          <a:off x="838200" y="4084646"/>
          <a:ext cx="176212" cy="430212"/>
        </p:xfrm>
        <a:graphic>
          <a:graphicData uri="http://schemas.openxmlformats.org/presentationml/2006/ole">
            <mc:AlternateContent xmlns:mc="http://schemas.openxmlformats.org/markup-compatibility/2006">
              <mc:Choice xmlns:v="urn:schemas-microsoft-com:vml" Requires="v">
                <p:oleObj name="Equation" r:id="rId2" imgW="88560" imgH="215640" progId="Equation.DSMT4">
                  <p:embed/>
                </p:oleObj>
              </mc:Choice>
              <mc:Fallback>
                <p:oleObj name="Equation" r:id="rId2" imgW="88560" imgH="215640" progId="Equation.DSMT4">
                  <p:embed/>
                  <p:pic>
                    <p:nvPicPr>
                      <p:cNvPr id="4" name="Object 3">
                        <a:extLst>
                          <a:ext uri="{FF2B5EF4-FFF2-40B4-BE49-F238E27FC236}">
                            <a16:creationId xmlns:a16="http://schemas.microsoft.com/office/drawing/2014/main" id="{8FAE7C65-18AC-4E71-AF54-EB4722D5BB45}"/>
                          </a:ext>
                        </a:extLst>
                      </p:cNvPr>
                      <p:cNvPicPr/>
                      <p:nvPr/>
                    </p:nvPicPr>
                    <p:blipFill>
                      <a:blip r:embed="rId3"/>
                      <a:stretch>
                        <a:fillRect/>
                      </a:stretch>
                    </p:blipFill>
                    <p:spPr>
                      <a:xfrm>
                        <a:off x="838200" y="4084646"/>
                        <a:ext cx="176212" cy="430212"/>
                      </a:xfrm>
                      <a:prstGeom prst="rect">
                        <a:avLst/>
                      </a:prstGeom>
                    </p:spPr>
                  </p:pic>
                </p:oleObj>
              </mc:Fallback>
            </mc:AlternateContent>
          </a:graphicData>
        </a:graphic>
      </p:graphicFrame>
    </p:spTree>
    <p:extLst>
      <p:ext uri="{BB962C8B-B14F-4D97-AF65-F5344CB8AC3E}">
        <p14:creationId xmlns:p14="http://schemas.microsoft.com/office/powerpoint/2010/main" val="2914322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a:latin typeface="Symbol" panose="05050102010706020507" pitchFamily="18" charset="2"/>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int</a:t>
            </a:r>
            <a:r>
              <a:rPr lang="en-US" dirty="0"/>
              <a:t> – measurement integration time</a:t>
            </a:r>
          </a:p>
          <a:p>
            <a:r>
              <a:rPr lang="en-US" i="1" dirty="0" err="1">
                <a:latin typeface="Symbol" panose="05050102010706020507" pitchFamily="18" charset="2"/>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i,tot</a:t>
            </a:r>
            <a:r>
              <a:rPr lang="en-US" dirty="0"/>
              <a:t> – total noise current including all noise contributions</a:t>
            </a:r>
          </a:p>
          <a:p>
            <a:r>
              <a:rPr lang="en-US" i="1" dirty="0">
                <a:latin typeface="Times New Roman" panose="02020603050405020304" pitchFamily="18" charset="0"/>
                <a:cs typeface="Times New Roman" panose="02020603050405020304" pitchFamily="18" charset="0"/>
              </a:rPr>
              <a:t>e</a:t>
            </a:r>
            <a:r>
              <a:rPr lang="en-US" dirty="0"/>
              <a:t> – elementary charge, 1.602 × 10</a:t>
            </a:r>
            <a:r>
              <a:rPr lang="en-US" baseline="30000" dirty="0"/>
              <a:t>-19</a:t>
            </a:r>
            <a:r>
              <a:rPr lang="en-US" dirty="0"/>
              <a:t> C</a:t>
            </a:r>
          </a:p>
          <a:p>
            <a:r>
              <a:rPr lang="en-US" i="1" dirty="0">
                <a:latin typeface="Times New Roman" panose="02020603050405020304" pitchFamily="18" charset="0"/>
                <a:cs typeface="Times New Roman" panose="02020603050405020304" pitchFamily="18" charset="0"/>
              </a:rPr>
              <a:t>k</a:t>
            </a:r>
            <a:r>
              <a:rPr lang="en-US" i="1" baseline="-25000" dirty="0">
                <a:latin typeface="Times New Roman" panose="02020603050405020304" pitchFamily="18" charset="0"/>
                <a:cs typeface="Times New Roman" panose="02020603050405020304" pitchFamily="18" charset="0"/>
              </a:rPr>
              <a:t>B</a:t>
            </a:r>
            <a:r>
              <a:rPr lang="en-US" dirty="0"/>
              <a:t> – Boltzmann constant, 1.38 × 10</a:t>
            </a:r>
            <a:r>
              <a:rPr lang="en-US" baseline="30000" dirty="0"/>
              <a:t>-23</a:t>
            </a:r>
            <a:r>
              <a:rPr lang="en-US" dirty="0"/>
              <a:t> m</a:t>
            </a:r>
            <a:r>
              <a:rPr lang="en-US" baseline="30000" dirty="0"/>
              <a:t>2</a:t>
            </a:r>
            <a:r>
              <a:rPr lang="en-US" dirty="0"/>
              <a:t>·kg·s</a:t>
            </a:r>
            <a:r>
              <a:rPr lang="en-US" baseline="30000" dirty="0"/>
              <a:t>-2</a:t>
            </a:r>
            <a:r>
              <a:rPr lang="en-US" dirty="0"/>
              <a:t>·K</a:t>
            </a:r>
            <a:r>
              <a:rPr lang="en-US" baseline="30000" dirty="0"/>
              <a:t>-1</a:t>
            </a:r>
            <a:endParaRPr lang="en-US" dirty="0"/>
          </a:p>
          <a:p>
            <a:r>
              <a:rPr lang="en-US" i="1" dirty="0">
                <a:latin typeface="Times New Roman" panose="02020603050405020304" pitchFamily="18" charset="0"/>
                <a:cs typeface="Times New Roman" panose="02020603050405020304" pitchFamily="18" charset="0"/>
              </a:rPr>
              <a:t>T</a:t>
            </a:r>
            <a:r>
              <a:rPr lang="en-US" dirty="0"/>
              <a:t> – thermodynamic temperature</a:t>
            </a:r>
          </a:p>
          <a:p>
            <a:r>
              <a:rPr lang="en-US" i="1" dirty="0">
                <a:latin typeface="Times New Roman" panose="02020603050405020304" pitchFamily="18" charset="0"/>
                <a:cs typeface="Times New Roman" panose="02020603050405020304" pitchFamily="18" charset="0"/>
              </a:rPr>
              <a:t>NEP</a:t>
            </a:r>
            <a:r>
              <a:rPr lang="en-US" dirty="0"/>
              <a:t> – noise equivalent power</a:t>
            </a:r>
          </a:p>
          <a:p>
            <a:r>
              <a:rPr lang="en-US" i="1" dirty="0">
                <a:latin typeface="Times New Roman" panose="02020603050405020304" pitchFamily="18" charset="0"/>
                <a:cs typeface="Times New Roman" panose="02020603050405020304" pitchFamily="18" charset="0"/>
              </a:rPr>
              <a:t>D*</a:t>
            </a:r>
            <a:r>
              <a:rPr lang="en-US" dirty="0"/>
              <a:t> – (specific) detectivity</a:t>
            </a:r>
          </a:p>
          <a:p>
            <a:r>
              <a:rPr lang="en-US" dirty="0">
                <a:latin typeface="Times New Roman" panose="02020603050405020304" pitchFamily="18" charset="0"/>
                <a:cs typeface="Times New Roman" panose="02020603050405020304" pitchFamily="18" charset="0"/>
              </a:rPr>
              <a:t>BER</a:t>
            </a:r>
            <a:r>
              <a:rPr lang="en-US" dirty="0"/>
              <a:t> – bit error rate</a:t>
            </a:r>
          </a:p>
          <a:p>
            <a:r>
              <a:rPr lang="en-US" i="1" dirty="0">
                <a:latin typeface="Times New Roman" panose="02020603050405020304" pitchFamily="18" charset="0"/>
                <a:cs typeface="Times New Roman" panose="02020603050405020304" pitchFamily="18" charset="0"/>
              </a:rPr>
              <a:t>m</a:t>
            </a:r>
            <a:r>
              <a:rPr lang="en-US" dirty="0"/>
              <a:t> – photon number received by the detector in a bit</a:t>
            </a:r>
          </a:p>
          <a:p>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0</a:t>
            </a:r>
            <a:r>
              <a:rPr lang="en-US" dirty="0"/>
              <a:t> / </a:t>
            </a:r>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1</a:t>
            </a:r>
            <a:r>
              <a:rPr lang="en-US" dirty="0"/>
              <a:t> – probability of mistaking a 0-bit for 1 / a 1-bit for 0</a:t>
            </a:r>
          </a:p>
        </p:txBody>
      </p:sp>
    </p:spTree>
    <p:extLst>
      <p:ext uri="{BB962C8B-B14F-4D97-AF65-F5344CB8AC3E}">
        <p14:creationId xmlns:p14="http://schemas.microsoft.com/office/powerpoint/2010/main" val="235521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dirty="0"/>
              <a:t>    – average photon number received by the detector in a 1-bit</a:t>
            </a:r>
          </a:p>
          <a:p>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r>
              <a:rPr lang="en-US" dirty="0"/>
              <a:t> – probability of receiving </a:t>
            </a:r>
            <a:r>
              <a:rPr lang="en-US" i="1" dirty="0">
                <a:latin typeface="Times New Roman" panose="02020603050405020304" pitchFamily="18" charset="0"/>
                <a:cs typeface="Times New Roman" panose="02020603050405020304" pitchFamily="18" charset="0"/>
              </a:rPr>
              <a:t>m</a:t>
            </a:r>
            <a:r>
              <a:rPr lang="en-US" dirty="0"/>
              <a:t> photons in a 1-bit</a:t>
            </a:r>
          </a:p>
        </p:txBody>
      </p:sp>
      <p:graphicFrame>
        <p:nvGraphicFramePr>
          <p:cNvPr id="4" name="Object 3">
            <a:extLst>
              <a:ext uri="{FF2B5EF4-FFF2-40B4-BE49-F238E27FC236}">
                <a16:creationId xmlns:a16="http://schemas.microsoft.com/office/drawing/2014/main" id="{B9889F56-F19E-4A97-BED5-CF950FCE001E}"/>
              </a:ext>
            </a:extLst>
          </p:cNvPr>
          <p:cNvGraphicFramePr>
            <a:graphicFrameLocks noChangeAspect="1"/>
          </p:cNvGraphicFramePr>
          <p:nvPr>
            <p:extLst>
              <p:ext uri="{D42A27DB-BD31-4B8C-83A1-F6EECF244321}">
                <p14:modId xmlns:p14="http://schemas.microsoft.com/office/powerpoint/2010/main" val="1132306585"/>
              </p:ext>
            </p:extLst>
          </p:nvPr>
        </p:nvGraphicFramePr>
        <p:xfrm>
          <a:off x="844778" y="1601298"/>
          <a:ext cx="314662" cy="411480"/>
        </p:xfrm>
        <a:graphic>
          <a:graphicData uri="http://schemas.openxmlformats.org/presentationml/2006/ole">
            <mc:AlternateContent xmlns:mc="http://schemas.openxmlformats.org/markup-compatibility/2006">
              <mc:Choice xmlns:v="urn:schemas-microsoft-com:vml" Requires="v">
                <p:oleObj name="Equation" r:id="rId2" imgW="164880" imgH="215640" progId="Equation.DSMT4">
                  <p:embed/>
                </p:oleObj>
              </mc:Choice>
              <mc:Fallback>
                <p:oleObj name="Equation" r:id="rId2" imgW="164880" imgH="215640" progId="Equation.DSMT4">
                  <p:embed/>
                  <p:pic>
                    <p:nvPicPr>
                      <p:cNvPr id="4" name="Object 3">
                        <a:extLst>
                          <a:ext uri="{FF2B5EF4-FFF2-40B4-BE49-F238E27FC236}">
                            <a16:creationId xmlns:a16="http://schemas.microsoft.com/office/drawing/2014/main" id="{B9889F56-F19E-4A97-BED5-CF950FCE001E}"/>
                          </a:ext>
                        </a:extLst>
                      </p:cNvPr>
                      <p:cNvPicPr/>
                      <p:nvPr/>
                    </p:nvPicPr>
                    <p:blipFill>
                      <a:blip r:embed="rId3"/>
                      <a:stretch>
                        <a:fillRect/>
                      </a:stretch>
                    </p:blipFill>
                    <p:spPr>
                      <a:xfrm>
                        <a:off x="844778" y="1601298"/>
                        <a:ext cx="314662" cy="411480"/>
                      </a:xfrm>
                      <a:prstGeom prst="rect">
                        <a:avLst/>
                      </a:prstGeom>
                    </p:spPr>
                  </p:pic>
                </p:oleObj>
              </mc:Fallback>
            </mc:AlternateContent>
          </a:graphicData>
        </a:graphic>
      </p:graphicFrame>
    </p:spTree>
    <p:extLst>
      <p:ext uri="{BB962C8B-B14F-4D97-AF65-F5344CB8AC3E}">
        <p14:creationId xmlns:p14="http://schemas.microsoft.com/office/powerpoint/2010/main" val="239201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Absorption in semiconductors</a:t>
            </a:r>
            <a:endParaRPr lang="en-US" dirty="0"/>
          </a:p>
        </p:txBody>
      </p:sp>
      <p:pic>
        <p:nvPicPr>
          <p:cNvPr id="9218" name="Picture 2" descr="5.2.2 Absorption and Emission of Light">
            <a:extLst>
              <a:ext uri="{FF2B5EF4-FFF2-40B4-BE49-F238E27FC236}">
                <a16:creationId xmlns:a16="http://schemas.microsoft.com/office/drawing/2014/main" id="{8D5E8448-C7FC-4127-8EEA-95FBBAEEEF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621"/>
          <a:stretch/>
        </p:blipFill>
        <p:spPr bwMode="auto">
          <a:xfrm>
            <a:off x="442210" y="1406875"/>
            <a:ext cx="4129790" cy="3201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4BB5734-321E-4B11-AAD5-0B7F7B54910A}"/>
              </a:ext>
            </a:extLst>
          </p:cNvPr>
          <p:cNvPicPr>
            <a:picLocks noChangeAspect="1"/>
          </p:cNvPicPr>
          <p:nvPr/>
        </p:nvPicPr>
        <p:blipFill>
          <a:blip r:embed="rId3"/>
          <a:stretch>
            <a:fillRect/>
          </a:stretch>
        </p:blipFill>
        <p:spPr>
          <a:xfrm>
            <a:off x="4858471" y="1534785"/>
            <a:ext cx="3839103" cy="3572260"/>
          </a:xfrm>
          <a:prstGeom prst="rect">
            <a:avLst/>
          </a:prstGeom>
        </p:spPr>
      </p:pic>
      <p:sp>
        <p:nvSpPr>
          <p:cNvPr id="8" name="TextBox 7">
            <a:extLst>
              <a:ext uri="{FF2B5EF4-FFF2-40B4-BE49-F238E27FC236}">
                <a16:creationId xmlns:a16="http://schemas.microsoft.com/office/drawing/2014/main" id="{F902A182-6DEF-4FC3-A19B-AC4F7E4F3D48}"/>
              </a:ext>
            </a:extLst>
          </p:cNvPr>
          <p:cNvSpPr txBox="1"/>
          <p:nvPr/>
        </p:nvSpPr>
        <p:spPr>
          <a:xfrm>
            <a:off x="2286000" y="4830046"/>
            <a:ext cx="2890535" cy="276999"/>
          </a:xfrm>
          <a:prstGeom prst="rect">
            <a:avLst/>
          </a:prstGeom>
          <a:noFill/>
        </p:spPr>
        <p:txBody>
          <a:bodyPr wrap="none" rtlCol="0">
            <a:spAutoFit/>
          </a:bodyPr>
          <a:lstStyle/>
          <a:p>
            <a:r>
              <a:rPr lang="en-US" sz="1200" dirty="0"/>
              <a:t>Sze, </a:t>
            </a:r>
            <a:r>
              <a:rPr lang="en-US" sz="1200" i="1" dirty="0"/>
              <a:t>Physics of Semiconductor Devices</a:t>
            </a:r>
          </a:p>
        </p:txBody>
      </p:sp>
      <p:sp>
        <p:nvSpPr>
          <p:cNvPr id="9" name="Rounded Rectangle 62">
            <a:extLst>
              <a:ext uri="{FF2B5EF4-FFF2-40B4-BE49-F238E27FC236}">
                <a16:creationId xmlns:a16="http://schemas.microsoft.com/office/drawing/2014/main" id="{11475B75-BA64-4AF2-9002-2E7025F3CCCA}"/>
              </a:ext>
            </a:extLst>
          </p:cNvPr>
          <p:cNvSpPr/>
          <p:nvPr/>
        </p:nvSpPr>
        <p:spPr>
          <a:xfrm>
            <a:off x="1078447" y="5339501"/>
            <a:ext cx="6714463" cy="104905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1313" lvl="0" indent="-341313" algn="just">
              <a:spcBef>
                <a:spcPts val="300"/>
              </a:spcBef>
              <a:buFont typeface="Wingdings" panose="05000000000000000000" pitchFamily="2" charset="2"/>
              <a:buChar char="v"/>
              <a:defRPr/>
            </a:pPr>
            <a:r>
              <a:rPr lang="en-US" b="1" dirty="0">
                <a:solidFill>
                  <a:schemeClr val="bg1"/>
                </a:solidFill>
                <a:latin typeface="Arial" panose="020B0604020202020204" pitchFamily="34" charset="0"/>
                <a:cs typeface="Arial" panose="020B0604020202020204" pitchFamily="34" charset="0"/>
              </a:rPr>
              <a:t>Wavelength-energy conversion: </a:t>
            </a:r>
            <a:r>
              <a:rPr lang="en-US" b="1" dirty="0">
                <a:solidFill>
                  <a:schemeClr val="bg1"/>
                </a:solidFill>
                <a:latin typeface="Symbol" panose="05050102010706020507" pitchFamily="18" charset="2"/>
                <a:cs typeface="Arial" panose="020B0604020202020204" pitchFamily="34" charset="0"/>
              </a:rPr>
              <a:t>l</a:t>
            </a:r>
            <a:r>
              <a:rPr lang="en-US"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Symbol" panose="05050102010706020507" pitchFamily="18" charset="2"/>
                <a:cs typeface="Arial" panose="020B0604020202020204" pitchFamily="34" charset="0"/>
              </a:rPr>
              <a:t>m</a:t>
            </a:r>
            <a:r>
              <a:rPr lang="en-US" b="1" dirty="0">
                <a:solidFill>
                  <a:schemeClr val="bg1"/>
                </a:solidFill>
                <a:latin typeface="Arial" panose="020B0604020202020204" pitchFamily="34" charset="0"/>
                <a:cs typeface="Arial" panose="020B0604020202020204" pitchFamily="34" charset="0"/>
              </a:rPr>
              <a:t>m) = 1.24 / </a:t>
            </a:r>
            <a:r>
              <a:rPr lang="en-US" b="1" dirty="0" err="1">
                <a:solidFill>
                  <a:schemeClr val="bg1"/>
                </a:solidFill>
                <a:latin typeface="Arial" panose="020B0604020202020204" pitchFamily="34" charset="0"/>
                <a:cs typeface="Arial" panose="020B0604020202020204" pitchFamily="34" charset="0"/>
              </a:rPr>
              <a:t>E</a:t>
            </a:r>
            <a:r>
              <a:rPr lang="en-US" b="1" baseline="-25000" dirty="0" err="1">
                <a:solidFill>
                  <a:schemeClr val="bg1"/>
                </a:solidFill>
                <a:latin typeface="Arial" panose="020B0604020202020204" pitchFamily="34" charset="0"/>
                <a:cs typeface="Arial" panose="020B0604020202020204" pitchFamily="34" charset="0"/>
              </a:rPr>
              <a:t>g</a:t>
            </a:r>
            <a:r>
              <a:rPr lang="en-US" b="1" dirty="0">
                <a:solidFill>
                  <a:schemeClr val="bg1"/>
                </a:solidFill>
                <a:latin typeface="Arial" panose="020B0604020202020204" pitchFamily="34" charset="0"/>
                <a:cs typeface="Arial" panose="020B0604020202020204" pitchFamily="34" charset="0"/>
              </a:rPr>
              <a:t> (eV)</a:t>
            </a:r>
          </a:p>
          <a:p>
            <a:pPr marL="341313" marR="0" lvl="0" indent="-341313" algn="just" defTabSz="914400" rtl="0" eaLnBrk="1" fontAlgn="auto" latinLnBrk="0" hangingPunct="1">
              <a:lnSpc>
                <a:spcPct val="100000"/>
              </a:lnSpc>
              <a:spcBef>
                <a:spcPts val="300"/>
              </a:spcBef>
              <a:spcAft>
                <a:spcPts val="0"/>
              </a:spcAft>
              <a:buClrTx/>
              <a:buSzTx/>
              <a:buFont typeface="Wingdings" panose="05000000000000000000" pitchFamily="2" charset="2"/>
              <a:buChar char="v"/>
              <a:tabLst/>
              <a:defRPr/>
            </a:pPr>
            <a:r>
              <a:rPr lang="en-US" b="1" dirty="0">
                <a:solidFill>
                  <a:schemeClr val="bg1"/>
                </a:solidFill>
                <a:latin typeface="Arial" panose="020B0604020202020204" pitchFamily="34" charset="0"/>
                <a:cs typeface="Arial" panose="020B0604020202020204" pitchFamily="34" charset="0"/>
              </a:rPr>
              <a:t>Heavier atoms generally result in smaller bandgap</a:t>
            </a:r>
          </a:p>
        </p:txBody>
      </p:sp>
    </p:spTree>
    <p:extLst>
      <p:ext uri="{BB962C8B-B14F-4D97-AF65-F5344CB8AC3E}">
        <p14:creationId xmlns:p14="http://schemas.microsoft.com/office/powerpoint/2010/main" val="395704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Photoconductive detector</a:t>
            </a:r>
            <a:endParaRPr lang="en-US" dirty="0"/>
          </a:p>
        </p:txBody>
      </p:sp>
      <p:pic>
        <p:nvPicPr>
          <p:cNvPr id="10242" name="Picture 2" descr="Photon detectors - Book chapter - IOPscience">
            <a:extLst>
              <a:ext uri="{FF2B5EF4-FFF2-40B4-BE49-F238E27FC236}">
                <a16:creationId xmlns:a16="http://schemas.microsoft.com/office/drawing/2014/main" id="{AD5ADEDD-5E99-4D03-AD41-61B46FA9D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22" y="1562100"/>
            <a:ext cx="4125938" cy="299153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8F6E708-07AB-462A-B460-8E9FA25BFD0D}"/>
              </a:ext>
            </a:extLst>
          </p:cNvPr>
          <p:cNvCxnSpPr/>
          <p:nvPr/>
        </p:nvCxnSpPr>
        <p:spPr bwMode="auto">
          <a:xfrm>
            <a:off x="5257800" y="3124200"/>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0" name="Straight Arrow Connector 9">
            <a:extLst>
              <a:ext uri="{FF2B5EF4-FFF2-40B4-BE49-F238E27FC236}">
                <a16:creationId xmlns:a16="http://schemas.microsoft.com/office/drawing/2014/main" id="{FEFBFFF4-7816-4B05-BC5B-3F82C6487FF8}"/>
              </a:ext>
            </a:extLst>
          </p:cNvPr>
          <p:cNvCxnSpPr>
            <a:cxnSpLocks/>
          </p:cNvCxnSpPr>
          <p:nvPr/>
        </p:nvCxnSpPr>
        <p:spPr bwMode="auto">
          <a:xfrm flipV="1">
            <a:off x="6858000" y="1562100"/>
            <a:ext cx="0" cy="31242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1" name="Straight Connector 10">
            <a:extLst>
              <a:ext uri="{FF2B5EF4-FFF2-40B4-BE49-F238E27FC236}">
                <a16:creationId xmlns:a16="http://schemas.microsoft.com/office/drawing/2014/main" id="{0A7FA899-C20B-4104-92F0-C9C7E1B78CB3}"/>
              </a:ext>
            </a:extLst>
          </p:cNvPr>
          <p:cNvCxnSpPr>
            <a:cxnSpLocks/>
          </p:cNvCxnSpPr>
          <p:nvPr/>
        </p:nvCxnSpPr>
        <p:spPr bwMode="auto">
          <a:xfrm flipV="1">
            <a:off x="5410200" y="2819400"/>
            <a:ext cx="2819400" cy="60960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8C3F020-0D1D-42C2-898F-223B9CE8DBDB}"/>
              </a:ext>
            </a:extLst>
          </p:cNvPr>
          <p:cNvCxnSpPr>
            <a:cxnSpLocks/>
          </p:cNvCxnSpPr>
          <p:nvPr/>
        </p:nvCxnSpPr>
        <p:spPr bwMode="auto">
          <a:xfrm flipV="1">
            <a:off x="5791200" y="1828800"/>
            <a:ext cx="2133600" cy="25908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E1B927EC-B2D7-4729-8AB5-06E6E5E3A024}"/>
              </a:ext>
            </a:extLst>
          </p:cNvPr>
          <p:cNvSpPr txBox="1"/>
          <p:nvPr/>
        </p:nvSpPr>
        <p:spPr>
          <a:xfrm>
            <a:off x="6553200" y="1448575"/>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23" name="TextBox 22">
            <a:extLst>
              <a:ext uri="{FF2B5EF4-FFF2-40B4-BE49-F238E27FC236}">
                <a16:creationId xmlns:a16="http://schemas.microsoft.com/office/drawing/2014/main" id="{9FF0A63E-845D-4DC6-BF6E-E347011F5B3C}"/>
              </a:ext>
            </a:extLst>
          </p:cNvPr>
          <p:cNvSpPr txBox="1"/>
          <p:nvPr/>
        </p:nvSpPr>
        <p:spPr>
          <a:xfrm>
            <a:off x="8058720" y="3181290"/>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20" name="TextBox 19">
            <a:extLst>
              <a:ext uri="{FF2B5EF4-FFF2-40B4-BE49-F238E27FC236}">
                <a16:creationId xmlns:a16="http://schemas.microsoft.com/office/drawing/2014/main" id="{0BCAB789-3827-40BF-AB6C-C1639E24B487}"/>
              </a:ext>
            </a:extLst>
          </p:cNvPr>
          <p:cNvSpPr txBox="1"/>
          <p:nvPr/>
        </p:nvSpPr>
        <p:spPr>
          <a:xfrm>
            <a:off x="7682633" y="2421524"/>
            <a:ext cx="671979" cy="369332"/>
          </a:xfrm>
          <a:prstGeom prst="rect">
            <a:avLst/>
          </a:prstGeom>
          <a:noFill/>
        </p:spPr>
        <p:txBody>
          <a:bodyPr wrap="none" rtlCol="0">
            <a:spAutoFit/>
          </a:bodyPr>
          <a:lstStyle/>
          <a:p>
            <a:pPr algn="ctr"/>
            <a:r>
              <a:rPr lang="en-US" dirty="0">
                <a:solidFill>
                  <a:srgbClr val="0000FF"/>
                </a:solidFill>
              </a:rPr>
              <a:t>Dark</a:t>
            </a:r>
          </a:p>
        </p:txBody>
      </p:sp>
      <p:sp>
        <p:nvSpPr>
          <p:cNvPr id="25" name="TextBox 24">
            <a:extLst>
              <a:ext uri="{FF2B5EF4-FFF2-40B4-BE49-F238E27FC236}">
                <a16:creationId xmlns:a16="http://schemas.microsoft.com/office/drawing/2014/main" id="{7692CE0F-14CD-403B-8931-35CF438F52D6}"/>
              </a:ext>
            </a:extLst>
          </p:cNvPr>
          <p:cNvSpPr txBox="1"/>
          <p:nvPr/>
        </p:nvSpPr>
        <p:spPr>
          <a:xfrm>
            <a:off x="7093051" y="1664019"/>
            <a:ext cx="684803" cy="369332"/>
          </a:xfrm>
          <a:prstGeom prst="rect">
            <a:avLst/>
          </a:prstGeom>
          <a:noFill/>
        </p:spPr>
        <p:txBody>
          <a:bodyPr wrap="none" rtlCol="0">
            <a:spAutoFit/>
          </a:bodyPr>
          <a:lstStyle/>
          <a:p>
            <a:pPr algn="ctr"/>
            <a:r>
              <a:rPr lang="en-US" dirty="0">
                <a:solidFill>
                  <a:srgbClr val="FF0000"/>
                </a:solidFill>
              </a:rPr>
              <a:t>Light</a:t>
            </a:r>
          </a:p>
        </p:txBody>
      </p:sp>
      <p:sp>
        <p:nvSpPr>
          <p:cNvPr id="21" name="TextBox 20">
            <a:extLst>
              <a:ext uri="{FF2B5EF4-FFF2-40B4-BE49-F238E27FC236}">
                <a16:creationId xmlns:a16="http://schemas.microsoft.com/office/drawing/2014/main" id="{23493536-39D6-4548-B829-F622D334C992}"/>
              </a:ext>
            </a:extLst>
          </p:cNvPr>
          <p:cNvSpPr txBox="1"/>
          <p:nvPr/>
        </p:nvSpPr>
        <p:spPr>
          <a:xfrm>
            <a:off x="2514600" y="4378523"/>
            <a:ext cx="2863284" cy="307777"/>
          </a:xfrm>
          <a:prstGeom prst="rect">
            <a:avLst/>
          </a:prstGeom>
          <a:noFill/>
        </p:spPr>
        <p:txBody>
          <a:bodyPr wrap="none" rtlCol="0">
            <a:spAutoFit/>
          </a:bodyPr>
          <a:lstStyle/>
          <a:p>
            <a:pPr algn="ctr"/>
            <a:r>
              <a:rPr lang="en-US" sz="1400" dirty="0"/>
              <a:t>Ch. 13, </a:t>
            </a:r>
            <a:r>
              <a:rPr lang="en-US" sz="1400" dirty="0">
                <a:hlinkClick r:id="rId3"/>
              </a:rPr>
              <a:t>Principles of </a:t>
            </a:r>
            <a:r>
              <a:rPr lang="en-US" sz="1400" dirty="0" err="1">
                <a:hlinkClick r:id="rId3"/>
              </a:rPr>
              <a:t>Biophotonics</a:t>
            </a:r>
            <a:endParaRPr lang="en-US" sz="1400" dirty="0"/>
          </a:p>
        </p:txBody>
      </p:sp>
      <p:sp>
        <p:nvSpPr>
          <p:cNvPr id="6" name="TextBox 5">
            <a:extLst>
              <a:ext uri="{FF2B5EF4-FFF2-40B4-BE49-F238E27FC236}">
                <a16:creationId xmlns:a16="http://schemas.microsoft.com/office/drawing/2014/main" id="{53BFBB7E-CE2F-466D-BD31-602AD7E09A6B}"/>
              </a:ext>
            </a:extLst>
          </p:cNvPr>
          <p:cNvSpPr txBox="1"/>
          <p:nvPr/>
        </p:nvSpPr>
        <p:spPr>
          <a:xfrm>
            <a:off x="4354365" y="2157109"/>
            <a:ext cx="840295" cy="369332"/>
          </a:xfrm>
          <a:prstGeom prst="rect">
            <a:avLst/>
          </a:prstGeom>
          <a:solidFill>
            <a:schemeClr val="bg1"/>
          </a:solid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wd</a:t>
            </a:r>
          </a:p>
        </p:txBody>
      </p:sp>
      <p:graphicFrame>
        <p:nvGraphicFramePr>
          <p:cNvPr id="22" name="Object 2">
            <a:extLst>
              <a:ext uri="{FF2B5EF4-FFF2-40B4-BE49-F238E27FC236}">
                <a16:creationId xmlns:a16="http://schemas.microsoft.com/office/drawing/2014/main" id="{FFED1CE5-6FB6-4247-B241-4C6E819F2C35}"/>
              </a:ext>
            </a:extLst>
          </p:cNvPr>
          <p:cNvGraphicFramePr>
            <a:graphicFrameLocks noChangeAspect="1"/>
          </p:cNvGraphicFramePr>
          <p:nvPr>
            <p:extLst>
              <p:ext uri="{D42A27DB-BD31-4B8C-83A1-F6EECF244321}">
                <p14:modId xmlns:p14="http://schemas.microsoft.com/office/powerpoint/2010/main" val="3863992290"/>
              </p:ext>
            </p:extLst>
          </p:nvPr>
        </p:nvGraphicFramePr>
        <p:xfrm>
          <a:off x="3055026" y="4945747"/>
          <a:ext cx="3929062" cy="557212"/>
        </p:xfrm>
        <a:graphic>
          <a:graphicData uri="http://schemas.openxmlformats.org/presentationml/2006/ole">
            <mc:AlternateContent xmlns:mc="http://schemas.openxmlformats.org/markup-compatibility/2006">
              <mc:Choice xmlns:v="urn:schemas-microsoft-com:vml" Requires="v">
                <p:oleObj name="Equation" r:id="rId4" imgW="2006280" imgH="304560" progId="Equation.DSMT4">
                  <p:embed/>
                </p:oleObj>
              </mc:Choice>
              <mc:Fallback>
                <p:oleObj name="Equation" r:id="rId4" imgW="2006280" imgH="304560" progId="Equation.DSMT4">
                  <p:embed/>
                  <p:pic>
                    <p:nvPicPr>
                      <p:cNvPr id="22" name="Object 2">
                        <a:extLst>
                          <a:ext uri="{FF2B5EF4-FFF2-40B4-BE49-F238E27FC236}">
                            <a16:creationId xmlns:a16="http://schemas.microsoft.com/office/drawing/2014/main" id="{FFED1CE5-6FB6-4247-B241-4C6E819F2C35}"/>
                          </a:ext>
                        </a:extLst>
                      </p:cNvPr>
                      <p:cNvPicPr>
                        <a:picLocks noChangeAspect="1" noChangeArrowheads="1"/>
                      </p:cNvPicPr>
                      <p:nvPr/>
                    </p:nvPicPr>
                    <p:blipFill>
                      <a:blip r:embed="rId5"/>
                      <a:srcRect/>
                      <a:stretch>
                        <a:fillRect/>
                      </a:stretch>
                    </p:blipFill>
                    <p:spPr bwMode="auto">
                      <a:xfrm>
                        <a:off x="3055026" y="4945747"/>
                        <a:ext cx="3929062"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01432904-1BBD-4B4E-B071-E4ECEE77A537}"/>
              </a:ext>
            </a:extLst>
          </p:cNvPr>
          <p:cNvSpPr txBox="1"/>
          <p:nvPr/>
        </p:nvSpPr>
        <p:spPr>
          <a:xfrm>
            <a:off x="638175" y="5005357"/>
            <a:ext cx="2443489" cy="400110"/>
          </a:xfrm>
          <a:prstGeom prst="rect">
            <a:avLst/>
          </a:prstGeom>
          <a:noFill/>
        </p:spPr>
        <p:txBody>
          <a:bodyPr wrap="none" rtlCol="0">
            <a:spAutoFit/>
          </a:bodyPr>
          <a:lstStyle/>
          <a:p>
            <a:r>
              <a:rPr lang="en-US" sz="2000" dirty="0"/>
              <a:t>Quantum efficiency:</a:t>
            </a:r>
          </a:p>
        </p:txBody>
      </p:sp>
      <p:graphicFrame>
        <p:nvGraphicFramePr>
          <p:cNvPr id="12" name="Object 11">
            <a:extLst>
              <a:ext uri="{FF2B5EF4-FFF2-40B4-BE49-F238E27FC236}">
                <a16:creationId xmlns:a16="http://schemas.microsoft.com/office/drawing/2014/main" id="{4696EDAE-2C52-48AB-A1CE-EB2A16B81A2C}"/>
              </a:ext>
            </a:extLst>
          </p:cNvPr>
          <p:cNvGraphicFramePr>
            <a:graphicFrameLocks noChangeAspect="1"/>
          </p:cNvGraphicFramePr>
          <p:nvPr>
            <p:extLst>
              <p:ext uri="{D42A27DB-BD31-4B8C-83A1-F6EECF244321}">
                <p14:modId xmlns:p14="http://schemas.microsoft.com/office/powerpoint/2010/main" val="74022172"/>
              </p:ext>
            </p:extLst>
          </p:nvPr>
        </p:nvGraphicFramePr>
        <p:xfrm>
          <a:off x="4133416" y="5575756"/>
          <a:ext cx="2122487" cy="839788"/>
        </p:xfrm>
        <a:graphic>
          <a:graphicData uri="http://schemas.openxmlformats.org/presentationml/2006/ole">
            <mc:AlternateContent xmlns:mc="http://schemas.openxmlformats.org/markup-compatibility/2006">
              <mc:Choice xmlns:v="urn:schemas-microsoft-com:vml" Requires="v">
                <p:oleObj name="Equation" r:id="rId6" imgW="1155600" imgH="457200" progId="Equation.DSMT4">
                  <p:embed/>
                </p:oleObj>
              </mc:Choice>
              <mc:Fallback>
                <p:oleObj name="Equation" r:id="rId6" imgW="1155600" imgH="457200" progId="Equation.DSMT4">
                  <p:embed/>
                  <p:pic>
                    <p:nvPicPr>
                      <p:cNvPr id="12" name="Object 11">
                        <a:extLst>
                          <a:ext uri="{FF2B5EF4-FFF2-40B4-BE49-F238E27FC236}">
                            <a16:creationId xmlns:a16="http://schemas.microsoft.com/office/drawing/2014/main" id="{4696EDAE-2C52-48AB-A1CE-EB2A16B81A2C}"/>
                          </a:ext>
                        </a:extLst>
                      </p:cNvPr>
                      <p:cNvPicPr/>
                      <p:nvPr/>
                    </p:nvPicPr>
                    <p:blipFill>
                      <a:blip r:embed="rId7"/>
                      <a:stretch>
                        <a:fillRect/>
                      </a:stretch>
                    </p:blipFill>
                    <p:spPr>
                      <a:xfrm>
                        <a:off x="4133416" y="5575756"/>
                        <a:ext cx="2122487" cy="839788"/>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7AF4F389-4B41-4CCE-BCC4-093D3FDA7E98}"/>
              </a:ext>
            </a:extLst>
          </p:cNvPr>
          <p:cNvSpPr txBox="1"/>
          <p:nvPr/>
        </p:nvSpPr>
        <p:spPr>
          <a:xfrm>
            <a:off x="626663" y="5761322"/>
            <a:ext cx="3558988" cy="400110"/>
          </a:xfrm>
          <a:prstGeom prst="rect">
            <a:avLst/>
          </a:prstGeom>
          <a:noFill/>
        </p:spPr>
        <p:txBody>
          <a:bodyPr wrap="none" rtlCol="0">
            <a:spAutoFit/>
          </a:bodyPr>
          <a:lstStyle/>
          <a:p>
            <a:r>
              <a:rPr lang="en-US" sz="2000" dirty="0"/>
              <a:t>Carrier photo-generation rate:</a:t>
            </a:r>
          </a:p>
        </p:txBody>
      </p:sp>
      <p:sp>
        <p:nvSpPr>
          <p:cNvPr id="2" name="TextBox 1">
            <a:extLst>
              <a:ext uri="{FF2B5EF4-FFF2-40B4-BE49-F238E27FC236}">
                <a16:creationId xmlns:a16="http://schemas.microsoft.com/office/drawing/2014/main" id="{BB9F1E52-043C-4B73-AC1D-C11DFFA6361B}"/>
              </a:ext>
            </a:extLst>
          </p:cNvPr>
          <p:cNvSpPr txBox="1"/>
          <p:nvPr/>
        </p:nvSpPr>
        <p:spPr>
          <a:xfrm>
            <a:off x="5489979" y="2289249"/>
            <a:ext cx="1300739" cy="646331"/>
          </a:xfrm>
          <a:prstGeom prst="rect">
            <a:avLst/>
          </a:prstGeom>
          <a:noFill/>
        </p:spPr>
        <p:txBody>
          <a:bodyPr wrap="square" rtlCol="0">
            <a:spAutoFit/>
          </a:bodyPr>
          <a:lstStyle/>
          <a:p>
            <a:pPr algn="ctr"/>
            <a:r>
              <a:rPr lang="en-US" b="1" dirty="0"/>
              <a:t>Ohmic contacts</a:t>
            </a:r>
          </a:p>
        </p:txBody>
      </p:sp>
    </p:spTree>
    <p:extLst>
      <p:ext uri="{BB962C8B-B14F-4D97-AF65-F5344CB8AC3E}">
        <p14:creationId xmlns:p14="http://schemas.microsoft.com/office/powerpoint/2010/main" val="163719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Photoconductive detector</a:t>
            </a:r>
            <a:endParaRPr lang="en-US" dirty="0"/>
          </a:p>
        </p:txBody>
      </p:sp>
      <p:pic>
        <p:nvPicPr>
          <p:cNvPr id="10242" name="Picture 2" descr="Photon detectors - Book chapter - IOPscience">
            <a:extLst>
              <a:ext uri="{FF2B5EF4-FFF2-40B4-BE49-F238E27FC236}">
                <a16:creationId xmlns:a16="http://schemas.microsoft.com/office/drawing/2014/main" id="{AD5ADEDD-5E99-4D03-AD41-61B46FA9D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22" y="1562100"/>
            <a:ext cx="4125938" cy="299153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8F6E708-07AB-462A-B460-8E9FA25BFD0D}"/>
              </a:ext>
            </a:extLst>
          </p:cNvPr>
          <p:cNvCxnSpPr/>
          <p:nvPr/>
        </p:nvCxnSpPr>
        <p:spPr bwMode="auto">
          <a:xfrm>
            <a:off x="5257800" y="3124200"/>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0" name="Straight Arrow Connector 9">
            <a:extLst>
              <a:ext uri="{FF2B5EF4-FFF2-40B4-BE49-F238E27FC236}">
                <a16:creationId xmlns:a16="http://schemas.microsoft.com/office/drawing/2014/main" id="{FEFBFFF4-7816-4B05-BC5B-3F82C6487FF8}"/>
              </a:ext>
            </a:extLst>
          </p:cNvPr>
          <p:cNvCxnSpPr>
            <a:cxnSpLocks/>
          </p:cNvCxnSpPr>
          <p:nvPr/>
        </p:nvCxnSpPr>
        <p:spPr bwMode="auto">
          <a:xfrm flipV="1">
            <a:off x="6858000" y="1562100"/>
            <a:ext cx="0" cy="31242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1" name="Straight Connector 10">
            <a:extLst>
              <a:ext uri="{FF2B5EF4-FFF2-40B4-BE49-F238E27FC236}">
                <a16:creationId xmlns:a16="http://schemas.microsoft.com/office/drawing/2014/main" id="{0A7FA899-C20B-4104-92F0-C9C7E1B78CB3}"/>
              </a:ext>
            </a:extLst>
          </p:cNvPr>
          <p:cNvCxnSpPr>
            <a:cxnSpLocks/>
          </p:cNvCxnSpPr>
          <p:nvPr/>
        </p:nvCxnSpPr>
        <p:spPr bwMode="auto">
          <a:xfrm flipV="1">
            <a:off x="5410200" y="2819400"/>
            <a:ext cx="2819400" cy="60960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8C3F020-0D1D-42C2-898F-223B9CE8DBDB}"/>
              </a:ext>
            </a:extLst>
          </p:cNvPr>
          <p:cNvCxnSpPr>
            <a:cxnSpLocks/>
          </p:cNvCxnSpPr>
          <p:nvPr/>
        </p:nvCxnSpPr>
        <p:spPr bwMode="auto">
          <a:xfrm flipV="1">
            <a:off x="5791200" y="1828800"/>
            <a:ext cx="2133600" cy="25908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E1B927EC-B2D7-4729-8AB5-06E6E5E3A024}"/>
              </a:ext>
            </a:extLst>
          </p:cNvPr>
          <p:cNvSpPr txBox="1"/>
          <p:nvPr/>
        </p:nvSpPr>
        <p:spPr>
          <a:xfrm>
            <a:off x="6553200" y="1448575"/>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23" name="TextBox 22">
            <a:extLst>
              <a:ext uri="{FF2B5EF4-FFF2-40B4-BE49-F238E27FC236}">
                <a16:creationId xmlns:a16="http://schemas.microsoft.com/office/drawing/2014/main" id="{9FF0A63E-845D-4DC6-BF6E-E347011F5B3C}"/>
              </a:ext>
            </a:extLst>
          </p:cNvPr>
          <p:cNvSpPr txBox="1"/>
          <p:nvPr/>
        </p:nvSpPr>
        <p:spPr>
          <a:xfrm>
            <a:off x="8058720" y="3181290"/>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20" name="TextBox 19">
            <a:extLst>
              <a:ext uri="{FF2B5EF4-FFF2-40B4-BE49-F238E27FC236}">
                <a16:creationId xmlns:a16="http://schemas.microsoft.com/office/drawing/2014/main" id="{0BCAB789-3827-40BF-AB6C-C1639E24B487}"/>
              </a:ext>
            </a:extLst>
          </p:cNvPr>
          <p:cNvSpPr txBox="1"/>
          <p:nvPr/>
        </p:nvSpPr>
        <p:spPr>
          <a:xfrm>
            <a:off x="7682633" y="2421524"/>
            <a:ext cx="671979" cy="369332"/>
          </a:xfrm>
          <a:prstGeom prst="rect">
            <a:avLst/>
          </a:prstGeom>
          <a:noFill/>
        </p:spPr>
        <p:txBody>
          <a:bodyPr wrap="none" rtlCol="0">
            <a:spAutoFit/>
          </a:bodyPr>
          <a:lstStyle/>
          <a:p>
            <a:pPr algn="ctr"/>
            <a:r>
              <a:rPr lang="en-US" dirty="0">
                <a:solidFill>
                  <a:srgbClr val="0000FF"/>
                </a:solidFill>
              </a:rPr>
              <a:t>Dark</a:t>
            </a:r>
          </a:p>
        </p:txBody>
      </p:sp>
      <p:sp>
        <p:nvSpPr>
          <p:cNvPr id="25" name="TextBox 24">
            <a:extLst>
              <a:ext uri="{FF2B5EF4-FFF2-40B4-BE49-F238E27FC236}">
                <a16:creationId xmlns:a16="http://schemas.microsoft.com/office/drawing/2014/main" id="{7692CE0F-14CD-403B-8931-35CF438F52D6}"/>
              </a:ext>
            </a:extLst>
          </p:cNvPr>
          <p:cNvSpPr txBox="1"/>
          <p:nvPr/>
        </p:nvSpPr>
        <p:spPr>
          <a:xfrm>
            <a:off x="7093051" y="1664019"/>
            <a:ext cx="684803" cy="369332"/>
          </a:xfrm>
          <a:prstGeom prst="rect">
            <a:avLst/>
          </a:prstGeom>
          <a:noFill/>
        </p:spPr>
        <p:txBody>
          <a:bodyPr wrap="none" rtlCol="0">
            <a:spAutoFit/>
          </a:bodyPr>
          <a:lstStyle/>
          <a:p>
            <a:pPr algn="ctr"/>
            <a:r>
              <a:rPr lang="en-US" dirty="0">
                <a:solidFill>
                  <a:srgbClr val="FF0000"/>
                </a:solidFill>
              </a:rPr>
              <a:t>Light</a:t>
            </a:r>
          </a:p>
        </p:txBody>
      </p:sp>
      <p:sp>
        <p:nvSpPr>
          <p:cNvPr id="21" name="TextBox 20">
            <a:extLst>
              <a:ext uri="{FF2B5EF4-FFF2-40B4-BE49-F238E27FC236}">
                <a16:creationId xmlns:a16="http://schemas.microsoft.com/office/drawing/2014/main" id="{23493536-39D6-4548-B829-F622D334C992}"/>
              </a:ext>
            </a:extLst>
          </p:cNvPr>
          <p:cNvSpPr txBox="1"/>
          <p:nvPr/>
        </p:nvSpPr>
        <p:spPr>
          <a:xfrm>
            <a:off x="2514600" y="4378523"/>
            <a:ext cx="2863284" cy="307777"/>
          </a:xfrm>
          <a:prstGeom prst="rect">
            <a:avLst/>
          </a:prstGeom>
          <a:noFill/>
        </p:spPr>
        <p:txBody>
          <a:bodyPr wrap="none" rtlCol="0">
            <a:spAutoFit/>
          </a:bodyPr>
          <a:lstStyle/>
          <a:p>
            <a:pPr algn="ctr"/>
            <a:r>
              <a:rPr lang="en-US" sz="1400" dirty="0"/>
              <a:t>Ch. 13, </a:t>
            </a:r>
            <a:r>
              <a:rPr lang="en-US" sz="1400" dirty="0">
                <a:hlinkClick r:id="rId3"/>
              </a:rPr>
              <a:t>Principles of </a:t>
            </a:r>
            <a:r>
              <a:rPr lang="en-US" sz="1400" dirty="0" err="1">
                <a:hlinkClick r:id="rId3"/>
              </a:rPr>
              <a:t>Biophotonics</a:t>
            </a:r>
            <a:endParaRPr lang="en-US" sz="1400" dirty="0"/>
          </a:p>
        </p:txBody>
      </p:sp>
      <p:graphicFrame>
        <p:nvGraphicFramePr>
          <p:cNvPr id="13" name="Object 2">
            <a:extLst>
              <a:ext uri="{FF2B5EF4-FFF2-40B4-BE49-F238E27FC236}">
                <a16:creationId xmlns:a16="http://schemas.microsoft.com/office/drawing/2014/main" id="{DE3905F1-AB1C-4B30-98B7-67726D1CC6DD}"/>
              </a:ext>
            </a:extLst>
          </p:cNvPr>
          <p:cNvGraphicFramePr>
            <a:graphicFrameLocks noChangeAspect="1"/>
          </p:cNvGraphicFramePr>
          <p:nvPr>
            <p:extLst>
              <p:ext uri="{D42A27DB-BD31-4B8C-83A1-F6EECF244321}">
                <p14:modId xmlns:p14="http://schemas.microsoft.com/office/powerpoint/2010/main" val="1656537758"/>
              </p:ext>
            </p:extLst>
          </p:nvPr>
        </p:nvGraphicFramePr>
        <p:xfrm>
          <a:off x="4436451" y="5048082"/>
          <a:ext cx="1714500" cy="371475"/>
        </p:xfrm>
        <a:graphic>
          <a:graphicData uri="http://schemas.openxmlformats.org/presentationml/2006/ole">
            <mc:AlternateContent xmlns:mc="http://schemas.openxmlformats.org/markup-compatibility/2006">
              <mc:Choice xmlns:v="urn:schemas-microsoft-com:vml" Requires="v">
                <p:oleObj name="Equation" r:id="rId4" imgW="876240" imgH="203040" progId="Equation.DSMT4">
                  <p:embed/>
                </p:oleObj>
              </mc:Choice>
              <mc:Fallback>
                <p:oleObj name="Equation" r:id="rId4" imgW="876240" imgH="203040" progId="Equation.DSMT4">
                  <p:embed/>
                  <p:pic>
                    <p:nvPicPr>
                      <p:cNvPr id="13" name="Object 2">
                        <a:extLst>
                          <a:ext uri="{FF2B5EF4-FFF2-40B4-BE49-F238E27FC236}">
                            <a16:creationId xmlns:a16="http://schemas.microsoft.com/office/drawing/2014/main" id="{DE3905F1-AB1C-4B30-98B7-67726D1CC6DD}"/>
                          </a:ext>
                        </a:extLst>
                      </p:cNvPr>
                      <p:cNvPicPr>
                        <a:picLocks noChangeAspect="1" noChangeArrowheads="1"/>
                      </p:cNvPicPr>
                      <p:nvPr/>
                    </p:nvPicPr>
                    <p:blipFill>
                      <a:blip r:embed="rId5"/>
                      <a:srcRect/>
                      <a:stretch>
                        <a:fillRect/>
                      </a:stretch>
                    </p:blipFill>
                    <p:spPr bwMode="auto">
                      <a:xfrm>
                        <a:off x="4436451" y="5048082"/>
                        <a:ext cx="17145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a:extLst>
              <a:ext uri="{FF2B5EF4-FFF2-40B4-BE49-F238E27FC236}">
                <a16:creationId xmlns:a16="http://schemas.microsoft.com/office/drawing/2014/main" id="{95A652A9-34FC-40E4-92A7-300B3D0BB677}"/>
              </a:ext>
            </a:extLst>
          </p:cNvPr>
          <p:cNvGraphicFramePr>
            <a:graphicFrameLocks noChangeAspect="1"/>
          </p:cNvGraphicFramePr>
          <p:nvPr>
            <p:extLst>
              <p:ext uri="{D42A27DB-BD31-4B8C-83A1-F6EECF244321}">
                <p14:modId xmlns:p14="http://schemas.microsoft.com/office/powerpoint/2010/main" val="2356473063"/>
              </p:ext>
            </p:extLst>
          </p:nvPr>
        </p:nvGraphicFramePr>
        <p:xfrm>
          <a:off x="2851150" y="5681663"/>
          <a:ext cx="2590800" cy="404812"/>
        </p:xfrm>
        <a:graphic>
          <a:graphicData uri="http://schemas.openxmlformats.org/presentationml/2006/ole">
            <mc:AlternateContent xmlns:mc="http://schemas.openxmlformats.org/markup-compatibility/2006">
              <mc:Choice xmlns:v="urn:schemas-microsoft-com:vml" Requires="v">
                <p:oleObj name="Equation" r:id="rId6" imgW="1460160" imgH="228600" progId="Equation.DSMT4">
                  <p:embed/>
                </p:oleObj>
              </mc:Choice>
              <mc:Fallback>
                <p:oleObj name="Equation" r:id="rId6" imgW="1460160" imgH="228600" progId="Equation.DSMT4">
                  <p:embed/>
                  <p:pic>
                    <p:nvPicPr>
                      <p:cNvPr id="4" name="Object 3">
                        <a:extLst>
                          <a:ext uri="{FF2B5EF4-FFF2-40B4-BE49-F238E27FC236}">
                            <a16:creationId xmlns:a16="http://schemas.microsoft.com/office/drawing/2014/main" id="{95A652A9-34FC-40E4-92A7-300B3D0BB677}"/>
                          </a:ext>
                        </a:extLst>
                      </p:cNvPr>
                      <p:cNvPicPr/>
                      <p:nvPr/>
                    </p:nvPicPr>
                    <p:blipFill>
                      <a:blip r:embed="rId7"/>
                      <a:stretch>
                        <a:fillRect/>
                      </a:stretch>
                    </p:blipFill>
                    <p:spPr>
                      <a:xfrm>
                        <a:off x="2851150" y="5681663"/>
                        <a:ext cx="2590800" cy="40481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3BFBB7E-CE2F-466D-BD31-602AD7E09A6B}"/>
              </a:ext>
            </a:extLst>
          </p:cNvPr>
          <p:cNvSpPr txBox="1"/>
          <p:nvPr/>
        </p:nvSpPr>
        <p:spPr>
          <a:xfrm>
            <a:off x="4354365" y="2157109"/>
            <a:ext cx="840295" cy="369332"/>
          </a:xfrm>
          <a:prstGeom prst="rect">
            <a:avLst/>
          </a:prstGeom>
          <a:solidFill>
            <a:schemeClr val="bg1"/>
          </a:solid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wd</a:t>
            </a:r>
          </a:p>
        </p:txBody>
      </p:sp>
      <p:sp>
        <p:nvSpPr>
          <p:cNvPr id="9" name="TextBox 8">
            <a:extLst>
              <a:ext uri="{FF2B5EF4-FFF2-40B4-BE49-F238E27FC236}">
                <a16:creationId xmlns:a16="http://schemas.microsoft.com/office/drawing/2014/main" id="{01432904-1BBD-4B4E-B071-E4ECEE77A537}"/>
              </a:ext>
            </a:extLst>
          </p:cNvPr>
          <p:cNvSpPr txBox="1"/>
          <p:nvPr/>
        </p:nvSpPr>
        <p:spPr>
          <a:xfrm>
            <a:off x="638175" y="5005357"/>
            <a:ext cx="3844322" cy="400110"/>
          </a:xfrm>
          <a:prstGeom prst="rect">
            <a:avLst/>
          </a:prstGeom>
          <a:noFill/>
        </p:spPr>
        <p:txBody>
          <a:bodyPr wrap="none" rtlCol="0">
            <a:spAutoFit/>
          </a:bodyPr>
          <a:lstStyle/>
          <a:p>
            <a:r>
              <a:rPr lang="en-US" sz="2000" dirty="0"/>
              <a:t>Photo-generated carrier density:</a:t>
            </a:r>
          </a:p>
        </p:txBody>
      </p:sp>
      <p:sp>
        <p:nvSpPr>
          <p:cNvPr id="24" name="TextBox 23">
            <a:extLst>
              <a:ext uri="{FF2B5EF4-FFF2-40B4-BE49-F238E27FC236}">
                <a16:creationId xmlns:a16="http://schemas.microsoft.com/office/drawing/2014/main" id="{02FCF2BC-B8F9-4402-89E5-C0E4CB253D62}"/>
              </a:ext>
            </a:extLst>
          </p:cNvPr>
          <p:cNvSpPr txBox="1"/>
          <p:nvPr/>
        </p:nvSpPr>
        <p:spPr>
          <a:xfrm>
            <a:off x="629334" y="5657135"/>
            <a:ext cx="2265364" cy="400110"/>
          </a:xfrm>
          <a:prstGeom prst="rect">
            <a:avLst/>
          </a:prstGeom>
          <a:noFill/>
        </p:spPr>
        <p:txBody>
          <a:bodyPr wrap="none" rtlCol="0">
            <a:spAutoFit/>
          </a:bodyPr>
          <a:lstStyle/>
          <a:p>
            <a:r>
              <a:rPr lang="en-US" sz="2000" dirty="0"/>
              <a:t>Photoconductivity:</a:t>
            </a:r>
          </a:p>
        </p:txBody>
      </p:sp>
      <p:sp>
        <p:nvSpPr>
          <p:cNvPr id="22" name="TextBox 21">
            <a:extLst>
              <a:ext uri="{FF2B5EF4-FFF2-40B4-BE49-F238E27FC236}">
                <a16:creationId xmlns:a16="http://schemas.microsoft.com/office/drawing/2014/main" id="{E186B4BB-63E2-4B01-A185-31786AE4CAC9}"/>
              </a:ext>
            </a:extLst>
          </p:cNvPr>
          <p:cNvSpPr txBox="1"/>
          <p:nvPr/>
        </p:nvSpPr>
        <p:spPr>
          <a:xfrm>
            <a:off x="5489979" y="2289249"/>
            <a:ext cx="1300739" cy="646331"/>
          </a:xfrm>
          <a:prstGeom prst="rect">
            <a:avLst/>
          </a:prstGeom>
          <a:noFill/>
        </p:spPr>
        <p:txBody>
          <a:bodyPr wrap="square" rtlCol="0">
            <a:spAutoFit/>
          </a:bodyPr>
          <a:lstStyle/>
          <a:p>
            <a:pPr algn="ctr"/>
            <a:r>
              <a:rPr lang="en-US" b="1" dirty="0"/>
              <a:t>Ohmic contacts</a:t>
            </a:r>
          </a:p>
        </p:txBody>
      </p:sp>
    </p:spTree>
    <p:extLst>
      <p:ext uri="{BB962C8B-B14F-4D97-AF65-F5344CB8AC3E}">
        <p14:creationId xmlns:p14="http://schemas.microsoft.com/office/powerpoint/2010/main" val="91493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Photoconductive detector</a:t>
            </a:r>
            <a:endParaRPr lang="en-US" dirty="0"/>
          </a:p>
        </p:txBody>
      </p:sp>
      <p:pic>
        <p:nvPicPr>
          <p:cNvPr id="10242" name="Picture 2" descr="Photon detectors - Book chapter - IOPscience">
            <a:extLst>
              <a:ext uri="{FF2B5EF4-FFF2-40B4-BE49-F238E27FC236}">
                <a16:creationId xmlns:a16="http://schemas.microsoft.com/office/drawing/2014/main" id="{AD5ADEDD-5E99-4D03-AD41-61B46FA9D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22" y="1562100"/>
            <a:ext cx="4125938" cy="299153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8F6E708-07AB-462A-B460-8E9FA25BFD0D}"/>
              </a:ext>
            </a:extLst>
          </p:cNvPr>
          <p:cNvCxnSpPr/>
          <p:nvPr/>
        </p:nvCxnSpPr>
        <p:spPr bwMode="auto">
          <a:xfrm>
            <a:off x="5257800" y="3124200"/>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0" name="Straight Arrow Connector 9">
            <a:extLst>
              <a:ext uri="{FF2B5EF4-FFF2-40B4-BE49-F238E27FC236}">
                <a16:creationId xmlns:a16="http://schemas.microsoft.com/office/drawing/2014/main" id="{FEFBFFF4-7816-4B05-BC5B-3F82C6487FF8}"/>
              </a:ext>
            </a:extLst>
          </p:cNvPr>
          <p:cNvCxnSpPr>
            <a:cxnSpLocks/>
          </p:cNvCxnSpPr>
          <p:nvPr/>
        </p:nvCxnSpPr>
        <p:spPr bwMode="auto">
          <a:xfrm flipV="1">
            <a:off x="6858000" y="1562100"/>
            <a:ext cx="0" cy="31242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1" name="Straight Connector 10">
            <a:extLst>
              <a:ext uri="{FF2B5EF4-FFF2-40B4-BE49-F238E27FC236}">
                <a16:creationId xmlns:a16="http://schemas.microsoft.com/office/drawing/2014/main" id="{0A7FA899-C20B-4104-92F0-C9C7E1B78CB3}"/>
              </a:ext>
            </a:extLst>
          </p:cNvPr>
          <p:cNvCxnSpPr>
            <a:cxnSpLocks/>
          </p:cNvCxnSpPr>
          <p:nvPr/>
        </p:nvCxnSpPr>
        <p:spPr bwMode="auto">
          <a:xfrm flipV="1">
            <a:off x="5410200" y="2819400"/>
            <a:ext cx="2819400" cy="60960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8C3F020-0D1D-42C2-898F-223B9CE8DBDB}"/>
              </a:ext>
            </a:extLst>
          </p:cNvPr>
          <p:cNvCxnSpPr>
            <a:cxnSpLocks/>
          </p:cNvCxnSpPr>
          <p:nvPr/>
        </p:nvCxnSpPr>
        <p:spPr bwMode="auto">
          <a:xfrm flipV="1">
            <a:off x="5791200" y="1828800"/>
            <a:ext cx="2133600" cy="25908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E1B927EC-B2D7-4729-8AB5-06E6E5E3A024}"/>
              </a:ext>
            </a:extLst>
          </p:cNvPr>
          <p:cNvSpPr txBox="1"/>
          <p:nvPr/>
        </p:nvSpPr>
        <p:spPr>
          <a:xfrm>
            <a:off x="6553200" y="1448575"/>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23" name="TextBox 22">
            <a:extLst>
              <a:ext uri="{FF2B5EF4-FFF2-40B4-BE49-F238E27FC236}">
                <a16:creationId xmlns:a16="http://schemas.microsoft.com/office/drawing/2014/main" id="{9FF0A63E-845D-4DC6-BF6E-E347011F5B3C}"/>
              </a:ext>
            </a:extLst>
          </p:cNvPr>
          <p:cNvSpPr txBox="1"/>
          <p:nvPr/>
        </p:nvSpPr>
        <p:spPr>
          <a:xfrm>
            <a:off x="8058720" y="3181290"/>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20" name="TextBox 19">
            <a:extLst>
              <a:ext uri="{FF2B5EF4-FFF2-40B4-BE49-F238E27FC236}">
                <a16:creationId xmlns:a16="http://schemas.microsoft.com/office/drawing/2014/main" id="{0BCAB789-3827-40BF-AB6C-C1639E24B487}"/>
              </a:ext>
            </a:extLst>
          </p:cNvPr>
          <p:cNvSpPr txBox="1"/>
          <p:nvPr/>
        </p:nvSpPr>
        <p:spPr>
          <a:xfrm>
            <a:off x="7682633" y="2421524"/>
            <a:ext cx="671979" cy="369332"/>
          </a:xfrm>
          <a:prstGeom prst="rect">
            <a:avLst/>
          </a:prstGeom>
          <a:noFill/>
        </p:spPr>
        <p:txBody>
          <a:bodyPr wrap="none" rtlCol="0">
            <a:spAutoFit/>
          </a:bodyPr>
          <a:lstStyle/>
          <a:p>
            <a:pPr algn="ctr"/>
            <a:r>
              <a:rPr lang="en-US" dirty="0">
                <a:solidFill>
                  <a:srgbClr val="0000FF"/>
                </a:solidFill>
              </a:rPr>
              <a:t>Dark</a:t>
            </a:r>
          </a:p>
        </p:txBody>
      </p:sp>
      <p:sp>
        <p:nvSpPr>
          <p:cNvPr id="25" name="TextBox 24">
            <a:extLst>
              <a:ext uri="{FF2B5EF4-FFF2-40B4-BE49-F238E27FC236}">
                <a16:creationId xmlns:a16="http://schemas.microsoft.com/office/drawing/2014/main" id="{7692CE0F-14CD-403B-8931-35CF438F52D6}"/>
              </a:ext>
            </a:extLst>
          </p:cNvPr>
          <p:cNvSpPr txBox="1"/>
          <p:nvPr/>
        </p:nvSpPr>
        <p:spPr>
          <a:xfrm>
            <a:off x="7093051" y="1664019"/>
            <a:ext cx="684803" cy="369332"/>
          </a:xfrm>
          <a:prstGeom prst="rect">
            <a:avLst/>
          </a:prstGeom>
          <a:noFill/>
        </p:spPr>
        <p:txBody>
          <a:bodyPr wrap="none" rtlCol="0">
            <a:spAutoFit/>
          </a:bodyPr>
          <a:lstStyle/>
          <a:p>
            <a:pPr algn="ctr"/>
            <a:r>
              <a:rPr lang="en-US" dirty="0">
                <a:solidFill>
                  <a:srgbClr val="FF0000"/>
                </a:solidFill>
              </a:rPr>
              <a:t>Light</a:t>
            </a:r>
          </a:p>
        </p:txBody>
      </p:sp>
      <p:sp>
        <p:nvSpPr>
          <p:cNvPr id="21" name="TextBox 20">
            <a:extLst>
              <a:ext uri="{FF2B5EF4-FFF2-40B4-BE49-F238E27FC236}">
                <a16:creationId xmlns:a16="http://schemas.microsoft.com/office/drawing/2014/main" id="{23493536-39D6-4548-B829-F622D334C992}"/>
              </a:ext>
            </a:extLst>
          </p:cNvPr>
          <p:cNvSpPr txBox="1"/>
          <p:nvPr/>
        </p:nvSpPr>
        <p:spPr>
          <a:xfrm>
            <a:off x="2514600" y="4378523"/>
            <a:ext cx="2863284" cy="307777"/>
          </a:xfrm>
          <a:prstGeom prst="rect">
            <a:avLst/>
          </a:prstGeom>
          <a:noFill/>
        </p:spPr>
        <p:txBody>
          <a:bodyPr wrap="none" rtlCol="0">
            <a:spAutoFit/>
          </a:bodyPr>
          <a:lstStyle/>
          <a:p>
            <a:pPr algn="ctr"/>
            <a:r>
              <a:rPr lang="en-US" sz="1400" dirty="0"/>
              <a:t>Ch. 13, </a:t>
            </a:r>
            <a:r>
              <a:rPr lang="en-US" sz="1400" dirty="0">
                <a:hlinkClick r:id="rId3"/>
              </a:rPr>
              <a:t>Principles of </a:t>
            </a:r>
            <a:r>
              <a:rPr lang="en-US" sz="1400" dirty="0" err="1">
                <a:hlinkClick r:id="rId3"/>
              </a:rPr>
              <a:t>Biophotonics</a:t>
            </a:r>
            <a:endParaRPr lang="en-US" sz="1400" dirty="0"/>
          </a:p>
        </p:txBody>
      </p:sp>
      <p:sp>
        <p:nvSpPr>
          <p:cNvPr id="6" name="TextBox 5">
            <a:extLst>
              <a:ext uri="{FF2B5EF4-FFF2-40B4-BE49-F238E27FC236}">
                <a16:creationId xmlns:a16="http://schemas.microsoft.com/office/drawing/2014/main" id="{53BFBB7E-CE2F-466D-BD31-602AD7E09A6B}"/>
              </a:ext>
            </a:extLst>
          </p:cNvPr>
          <p:cNvSpPr txBox="1"/>
          <p:nvPr/>
        </p:nvSpPr>
        <p:spPr>
          <a:xfrm>
            <a:off x="4354365" y="2157109"/>
            <a:ext cx="840295" cy="369332"/>
          </a:xfrm>
          <a:prstGeom prst="rect">
            <a:avLst/>
          </a:prstGeom>
          <a:solidFill>
            <a:schemeClr val="bg1"/>
          </a:solid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wd</a:t>
            </a:r>
          </a:p>
        </p:txBody>
      </p:sp>
      <p:graphicFrame>
        <p:nvGraphicFramePr>
          <p:cNvPr id="8" name="Object 7">
            <a:extLst>
              <a:ext uri="{FF2B5EF4-FFF2-40B4-BE49-F238E27FC236}">
                <a16:creationId xmlns:a16="http://schemas.microsoft.com/office/drawing/2014/main" id="{E10EE055-5974-4A1B-BF51-D91996591FF8}"/>
              </a:ext>
            </a:extLst>
          </p:cNvPr>
          <p:cNvGraphicFramePr>
            <a:graphicFrameLocks noChangeAspect="1"/>
          </p:cNvGraphicFramePr>
          <p:nvPr>
            <p:extLst>
              <p:ext uri="{D42A27DB-BD31-4B8C-83A1-F6EECF244321}">
                <p14:modId xmlns:p14="http://schemas.microsoft.com/office/powerpoint/2010/main" val="3442752277"/>
              </p:ext>
            </p:extLst>
          </p:nvPr>
        </p:nvGraphicFramePr>
        <p:xfrm>
          <a:off x="2306605" y="4876690"/>
          <a:ext cx="1662113" cy="696912"/>
        </p:xfrm>
        <a:graphic>
          <a:graphicData uri="http://schemas.openxmlformats.org/presentationml/2006/ole">
            <mc:AlternateContent xmlns:mc="http://schemas.openxmlformats.org/markup-compatibility/2006">
              <mc:Choice xmlns:v="urn:schemas-microsoft-com:vml" Requires="v">
                <p:oleObj name="Equation" r:id="rId4" imgW="939600" imgH="393480" progId="Equation.DSMT4">
                  <p:embed/>
                </p:oleObj>
              </mc:Choice>
              <mc:Fallback>
                <p:oleObj name="Equation" r:id="rId4" imgW="939600" imgH="393480" progId="Equation.DSMT4">
                  <p:embed/>
                  <p:pic>
                    <p:nvPicPr>
                      <p:cNvPr id="8" name="Object 7">
                        <a:extLst>
                          <a:ext uri="{FF2B5EF4-FFF2-40B4-BE49-F238E27FC236}">
                            <a16:creationId xmlns:a16="http://schemas.microsoft.com/office/drawing/2014/main" id="{E10EE055-5974-4A1B-BF51-D91996591FF8}"/>
                          </a:ext>
                        </a:extLst>
                      </p:cNvPr>
                      <p:cNvPicPr/>
                      <p:nvPr/>
                    </p:nvPicPr>
                    <p:blipFill>
                      <a:blip r:embed="rId5"/>
                      <a:stretch>
                        <a:fillRect/>
                      </a:stretch>
                    </p:blipFill>
                    <p:spPr>
                      <a:xfrm>
                        <a:off x="2306605" y="4876690"/>
                        <a:ext cx="1662113" cy="69691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1432904-1BBD-4B4E-B071-E4ECEE77A537}"/>
              </a:ext>
            </a:extLst>
          </p:cNvPr>
          <p:cNvSpPr txBox="1"/>
          <p:nvPr/>
        </p:nvSpPr>
        <p:spPr>
          <a:xfrm>
            <a:off x="638175" y="5005357"/>
            <a:ext cx="1721946" cy="400110"/>
          </a:xfrm>
          <a:prstGeom prst="rect">
            <a:avLst/>
          </a:prstGeom>
          <a:noFill/>
        </p:spPr>
        <p:txBody>
          <a:bodyPr wrap="none" rtlCol="0">
            <a:spAutoFit/>
          </a:bodyPr>
          <a:lstStyle/>
          <a:p>
            <a:r>
              <a:rPr lang="en-US" sz="2000" dirty="0"/>
              <a:t>Photocurrent:</a:t>
            </a:r>
          </a:p>
        </p:txBody>
      </p:sp>
      <p:sp>
        <p:nvSpPr>
          <p:cNvPr id="22" name="TextBox 21">
            <a:extLst>
              <a:ext uri="{FF2B5EF4-FFF2-40B4-BE49-F238E27FC236}">
                <a16:creationId xmlns:a16="http://schemas.microsoft.com/office/drawing/2014/main" id="{8717CFB6-3DA1-48B6-9F25-D5CF31FC8E49}"/>
              </a:ext>
            </a:extLst>
          </p:cNvPr>
          <p:cNvSpPr txBox="1"/>
          <p:nvPr/>
        </p:nvSpPr>
        <p:spPr>
          <a:xfrm>
            <a:off x="638175" y="5763992"/>
            <a:ext cx="1851789" cy="400110"/>
          </a:xfrm>
          <a:prstGeom prst="rect">
            <a:avLst/>
          </a:prstGeom>
          <a:noFill/>
        </p:spPr>
        <p:txBody>
          <a:bodyPr wrap="none" rtlCol="0">
            <a:spAutoFit/>
          </a:bodyPr>
          <a:lstStyle/>
          <a:p>
            <a:r>
              <a:rPr lang="en-US" sz="2000" b="1" dirty="0"/>
              <a:t>Responsivity</a:t>
            </a:r>
            <a:endParaRPr lang="en-US" sz="2000" dirty="0"/>
          </a:p>
        </p:txBody>
      </p:sp>
      <p:graphicFrame>
        <p:nvGraphicFramePr>
          <p:cNvPr id="2" name="Object 1">
            <a:extLst>
              <a:ext uri="{FF2B5EF4-FFF2-40B4-BE49-F238E27FC236}">
                <a16:creationId xmlns:a16="http://schemas.microsoft.com/office/drawing/2014/main" id="{47B57823-CEDA-4A5A-AE57-2472652961DC}"/>
              </a:ext>
            </a:extLst>
          </p:cNvPr>
          <p:cNvGraphicFramePr>
            <a:graphicFrameLocks noChangeAspect="1"/>
          </p:cNvGraphicFramePr>
          <p:nvPr>
            <p:extLst>
              <p:ext uri="{D42A27DB-BD31-4B8C-83A1-F6EECF244321}">
                <p14:modId xmlns:p14="http://schemas.microsoft.com/office/powerpoint/2010/main" val="396238611"/>
              </p:ext>
            </p:extLst>
          </p:nvPr>
        </p:nvGraphicFramePr>
        <p:xfrm>
          <a:off x="2368550" y="5632450"/>
          <a:ext cx="6302375" cy="801688"/>
        </p:xfrm>
        <a:graphic>
          <a:graphicData uri="http://schemas.openxmlformats.org/presentationml/2006/ole">
            <mc:AlternateContent xmlns:mc="http://schemas.openxmlformats.org/markup-compatibility/2006">
              <mc:Choice xmlns:v="urn:schemas-microsoft-com:vml" Requires="v">
                <p:oleObj name="Equation" r:id="rId6" imgW="3492360" imgH="444240" progId="Equation.DSMT4">
                  <p:embed/>
                </p:oleObj>
              </mc:Choice>
              <mc:Fallback>
                <p:oleObj name="Equation" r:id="rId6" imgW="3492360" imgH="444240" progId="Equation.DSMT4">
                  <p:embed/>
                  <p:pic>
                    <p:nvPicPr>
                      <p:cNvPr id="2" name="Object 1">
                        <a:extLst>
                          <a:ext uri="{FF2B5EF4-FFF2-40B4-BE49-F238E27FC236}">
                            <a16:creationId xmlns:a16="http://schemas.microsoft.com/office/drawing/2014/main" id="{47B57823-CEDA-4A5A-AE57-2472652961DC}"/>
                          </a:ext>
                        </a:extLst>
                      </p:cNvPr>
                      <p:cNvPicPr/>
                      <p:nvPr/>
                    </p:nvPicPr>
                    <p:blipFill>
                      <a:blip r:embed="rId7"/>
                      <a:stretch>
                        <a:fillRect/>
                      </a:stretch>
                    </p:blipFill>
                    <p:spPr>
                      <a:xfrm>
                        <a:off x="2368550" y="5632450"/>
                        <a:ext cx="6302375" cy="801688"/>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054855E5-6F60-4C86-B2AA-8A8E890B9F27}"/>
              </a:ext>
            </a:extLst>
          </p:cNvPr>
          <p:cNvGrpSpPr/>
          <p:nvPr/>
        </p:nvGrpSpPr>
        <p:grpSpPr>
          <a:xfrm>
            <a:off x="6974353" y="2246532"/>
            <a:ext cx="1124631" cy="1573913"/>
            <a:chOff x="6974353" y="2246532"/>
            <a:chExt cx="1124631" cy="1573913"/>
          </a:xfrm>
        </p:grpSpPr>
        <p:cxnSp>
          <p:nvCxnSpPr>
            <p:cNvPr id="12" name="Straight Connector 11">
              <a:extLst>
                <a:ext uri="{FF2B5EF4-FFF2-40B4-BE49-F238E27FC236}">
                  <a16:creationId xmlns:a16="http://schemas.microsoft.com/office/drawing/2014/main" id="{B29B06E8-FECC-4F34-8A9B-1266E33161DD}"/>
                </a:ext>
              </a:extLst>
            </p:cNvPr>
            <p:cNvCxnSpPr>
              <a:cxnSpLocks/>
            </p:cNvCxnSpPr>
            <p:nvPr/>
          </p:nvCxnSpPr>
          <p:spPr bwMode="auto">
            <a:xfrm flipV="1">
              <a:off x="7589847" y="2246532"/>
              <a:ext cx="0" cy="884738"/>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27" name="TextBox 26">
              <a:extLst>
                <a:ext uri="{FF2B5EF4-FFF2-40B4-BE49-F238E27FC236}">
                  <a16:creationId xmlns:a16="http://schemas.microsoft.com/office/drawing/2014/main" id="{47F10F6C-D719-4847-BE86-F8E87D880A42}"/>
                </a:ext>
              </a:extLst>
            </p:cNvPr>
            <p:cNvSpPr txBox="1"/>
            <p:nvPr/>
          </p:nvSpPr>
          <p:spPr>
            <a:xfrm>
              <a:off x="6974353" y="3174114"/>
              <a:ext cx="1124631" cy="646331"/>
            </a:xfrm>
            <a:prstGeom prst="rect">
              <a:avLst/>
            </a:prstGeom>
            <a:noFill/>
          </p:spPr>
          <p:txBody>
            <a:bodyPr wrap="square" rtlCol="0">
              <a:spAutoFit/>
            </a:bodyPr>
            <a:lstStyle/>
            <a:p>
              <a:pPr algn="ctr"/>
              <a:r>
                <a:rPr lang="en-US" dirty="0"/>
                <a:t>Constant voltage</a:t>
              </a:r>
            </a:p>
          </p:txBody>
        </p:sp>
      </p:grpSp>
      <p:sp>
        <p:nvSpPr>
          <p:cNvPr id="24" name="TextBox 23">
            <a:extLst>
              <a:ext uri="{FF2B5EF4-FFF2-40B4-BE49-F238E27FC236}">
                <a16:creationId xmlns:a16="http://schemas.microsoft.com/office/drawing/2014/main" id="{A845B325-22E7-4C43-81F0-9A817730C9E8}"/>
              </a:ext>
            </a:extLst>
          </p:cNvPr>
          <p:cNvSpPr txBox="1"/>
          <p:nvPr/>
        </p:nvSpPr>
        <p:spPr>
          <a:xfrm>
            <a:off x="5489979" y="2289249"/>
            <a:ext cx="1300739" cy="646331"/>
          </a:xfrm>
          <a:prstGeom prst="rect">
            <a:avLst/>
          </a:prstGeom>
          <a:noFill/>
        </p:spPr>
        <p:txBody>
          <a:bodyPr wrap="square" rtlCol="0">
            <a:spAutoFit/>
          </a:bodyPr>
          <a:lstStyle/>
          <a:p>
            <a:pPr algn="ctr"/>
            <a:r>
              <a:rPr lang="en-US" b="1" dirty="0"/>
              <a:t>Ohmic contacts</a:t>
            </a:r>
          </a:p>
        </p:txBody>
      </p:sp>
    </p:spTree>
    <p:extLst>
      <p:ext uri="{BB962C8B-B14F-4D97-AF65-F5344CB8AC3E}">
        <p14:creationId xmlns:p14="http://schemas.microsoft.com/office/powerpoint/2010/main" val="392085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Responsivity, speed, and linear dynamic range</a:t>
            </a:r>
            <a:endParaRPr lang="en-US" dirty="0"/>
          </a:p>
        </p:txBody>
      </p:sp>
      <p:graphicFrame>
        <p:nvGraphicFramePr>
          <p:cNvPr id="2" name="Object 1">
            <a:extLst>
              <a:ext uri="{FF2B5EF4-FFF2-40B4-BE49-F238E27FC236}">
                <a16:creationId xmlns:a16="http://schemas.microsoft.com/office/drawing/2014/main" id="{47B57823-CEDA-4A5A-AE57-2472652961DC}"/>
              </a:ext>
            </a:extLst>
          </p:cNvPr>
          <p:cNvGraphicFramePr>
            <a:graphicFrameLocks noChangeAspect="1"/>
          </p:cNvGraphicFramePr>
          <p:nvPr>
            <p:extLst>
              <p:ext uri="{D42A27DB-BD31-4B8C-83A1-F6EECF244321}">
                <p14:modId xmlns:p14="http://schemas.microsoft.com/office/powerpoint/2010/main" val="1293140534"/>
              </p:ext>
            </p:extLst>
          </p:nvPr>
        </p:nvGraphicFramePr>
        <p:xfrm>
          <a:off x="1186766" y="2165350"/>
          <a:ext cx="6464300" cy="838200"/>
        </p:xfrm>
        <a:graphic>
          <a:graphicData uri="http://schemas.openxmlformats.org/presentationml/2006/ole">
            <mc:AlternateContent xmlns:mc="http://schemas.openxmlformats.org/markup-compatibility/2006">
              <mc:Choice xmlns:v="urn:schemas-microsoft-com:vml" Requires="v">
                <p:oleObj name="Equation" r:id="rId2" imgW="3035160" imgH="393480" progId="Equation.DSMT4">
                  <p:embed/>
                </p:oleObj>
              </mc:Choice>
              <mc:Fallback>
                <p:oleObj name="Equation" r:id="rId2" imgW="3035160" imgH="393480" progId="Equation.DSMT4">
                  <p:embed/>
                  <p:pic>
                    <p:nvPicPr>
                      <p:cNvPr id="2" name="Object 1">
                        <a:extLst>
                          <a:ext uri="{FF2B5EF4-FFF2-40B4-BE49-F238E27FC236}">
                            <a16:creationId xmlns:a16="http://schemas.microsoft.com/office/drawing/2014/main" id="{47B57823-CEDA-4A5A-AE57-2472652961DC}"/>
                          </a:ext>
                        </a:extLst>
                      </p:cNvPr>
                      <p:cNvPicPr/>
                      <p:nvPr/>
                    </p:nvPicPr>
                    <p:blipFill>
                      <a:blip r:embed="rId3"/>
                      <a:stretch>
                        <a:fillRect/>
                      </a:stretch>
                    </p:blipFill>
                    <p:spPr>
                      <a:xfrm>
                        <a:off x="1186766" y="2165350"/>
                        <a:ext cx="6464300" cy="838200"/>
                      </a:xfrm>
                      <a:prstGeom prst="rect">
                        <a:avLst/>
                      </a:prstGeom>
                    </p:spPr>
                  </p:pic>
                </p:oleObj>
              </mc:Fallback>
            </mc:AlternateContent>
          </a:graphicData>
        </a:graphic>
      </p:graphicFrame>
      <p:cxnSp>
        <p:nvCxnSpPr>
          <p:cNvPr id="5" name="Straight Arrow Connector 4">
            <a:extLst>
              <a:ext uri="{FF2B5EF4-FFF2-40B4-BE49-F238E27FC236}">
                <a16:creationId xmlns:a16="http://schemas.microsoft.com/office/drawing/2014/main" id="{851C6A2F-0C14-4323-A8D9-88D0F8E402BD}"/>
              </a:ext>
            </a:extLst>
          </p:cNvPr>
          <p:cNvCxnSpPr>
            <a:cxnSpLocks/>
          </p:cNvCxnSpPr>
          <p:nvPr/>
        </p:nvCxnSpPr>
        <p:spPr bwMode="auto">
          <a:xfrm flipV="1">
            <a:off x="2794867" y="2827347"/>
            <a:ext cx="152400" cy="381000"/>
          </a:xfrm>
          <a:prstGeom prst="straightConnector1">
            <a:avLst/>
          </a:prstGeom>
          <a:solidFill>
            <a:schemeClr val="accent1"/>
          </a:solidFill>
          <a:ln w="12700" cap="flat" cmpd="sng" algn="ctr">
            <a:solidFill>
              <a:srgbClr val="FF00FF"/>
            </a:solidFill>
            <a:prstDash val="solid"/>
            <a:round/>
            <a:headEnd type="none" w="med" len="med"/>
            <a:tailEnd type="triangle"/>
          </a:ln>
          <a:effectLst/>
        </p:spPr>
      </p:cxnSp>
      <p:sp>
        <p:nvSpPr>
          <p:cNvPr id="24" name="TextBox 23">
            <a:extLst>
              <a:ext uri="{FF2B5EF4-FFF2-40B4-BE49-F238E27FC236}">
                <a16:creationId xmlns:a16="http://schemas.microsoft.com/office/drawing/2014/main" id="{39607DA5-3FE6-4E45-B5AF-E70FAEFB9056}"/>
              </a:ext>
            </a:extLst>
          </p:cNvPr>
          <p:cNvSpPr txBox="1"/>
          <p:nvPr/>
        </p:nvSpPr>
        <p:spPr>
          <a:xfrm>
            <a:off x="1972669" y="3208347"/>
            <a:ext cx="1040926" cy="400110"/>
          </a:xfrm>
          <a:prstGeom prst="rect">
            <a:avLst/>
          </a:prstGeom>
          <a:noFill/>
        </p:spPr>
        <p:txBody>
          <a:bodyPr wrap="none" rtlCol="0">
            <a:spAutoFit/>
          </a:bodyPr>
          <a:lstStyle/>
          <a:p>
            <a:pPr algn="ctr"/>
            <a:r>
              <a:rPr lang="en-US" sz="2000" dirty="0">
                <a:solidFill>
                  <a:srgbClr val="FF00FF"/>
                </a:solidFill>
              </a:rPr>
              <a:t>Voltage</a:t>
            </a:r>
          </a:p>
        </p:txBody>
      </p:sp>
      <p:sp>
        <p:nvSpPr>
          <p:cNvPr id="26" name="TextBox 25">
            <a:extLst>
              <a:ext uri="{FF2B5EF4-FFF2-40B4-BE49-F238E27FC236}">
                <a16:creationId xmlns:a16="http://schemas.microsoft.com/office/drawing/2014/main" id="{419AC070-7DF6-4F4D-BFCB-58BD8B29C809}"/>
              </a:ext>
            </a:extLst>
          </p:cNvPr>
          <p:cNvSpPr txBox="1"/>
          <p:nvPr/>
        </p:nvSpPr>
        <p:spPr>
          <a:xfrm>
            <a:off x="1694074" y="1513581"/>
            <a:ext cx="2735044" cy="400110"/>
          </a:xfrm>
          <a:prstGeom prst="rect">
            <a:avLst/>
          </a:prstGeom>
          <a:noFill/>
        </p:spPr>
        <p:txBody>
          <a:bodyPr wrap="none" rtlCol="0">
            <a:spAutoFit/>
          </a:bodyPr>
          <a:lstStyle/>
          <a:p>
            <a:pPr algn="ctr"/>
            <a:r>
              <a:rPr lang="en-US" sz="2000" dirty="0">
                <a:solidFill>
                  <a:srgbClr val="0000FF"/>
                </a:solidFill>
              </a:rPr>
              <a:t>Geometric dimensions</a:t>
            </a:r>
          </a:p>
        </p:txBody>
      </p:sp>
      <p:cxnSp>
        <p:nvCxnSpPr>
          <p:cNvPr id="27" name="Straight Arrow Connector 26">
            <a:extLst>
              <a:ext uri="{FF2B5EF4-FFF2-40B4-BE49-F238E27FC236}">
                <a16:creationId xmlns:a16="http://schemas.microsoft.com/office/drawing/2014/main" id="{559250D3-2C13-451E-929F-7DD1BB3FE439}"/>
              </a:ext>
            </a:extLst>
          </p:cNvPr>
          <p:cNvCxnSpPr>
            <a:cxnSpLocks/>
          </p:cNvCxnSpPr>
          <p:nvPr/>
        </p:nvCxnSpPr>
        <p:spPr bwMode="auto">
          <a:xfrm>
            <a:off x="3426264" y="1913691"/>
            <a:ext cx="0" cy="252800"/>
          </a:xfrm>
          <a:prstGeom prst="straightConnector1">
            <a:avLst/>
          </a:prstGeom>
          <a:solidFill>
            <a:schemeClr val="accent1"/>
          </a:solidFill>
          <a:ln w="12700" cap="flat" cmpd="sng" algn="ctr">
            <a:solidFill>
              <a:srgbClr val="0000FF"/>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7AB63802-3D7B-4935-89E1-E60E1B86A5EC}"/>
              </a:ext>
            </a:extLst>
          </p:cNvPr>
          <p:cNvCxnSpPr>
            <a:cxnSpLocks/>
          </p:cNvCxnSpPr>
          <p:nvPr/>
        </p:nvCxnSpPr>
        <p:spPr bwMode="auto">
          <a:xfrm flipV="1">
            <a:off x="4795375" y="2827347"/>
            <a:ext cx="0" cy="38100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
        <p:nvSpPr>
          <p:cNvPr id="29" name="TextBox 28">
            <a:extLst>
              <a:ext uri="{FF2B5EF4-FFF2-40B4-BE49-F238E27FC236}">
                <a16:creationId xmlns:a16="http://schemas.microsoft.com/office/drawing/2014/main" id="{B80EDBD9-C736-4826-BD26-A3AF5C3E47A3}"/>
              </a:ext>
            </a:extLst>
          </p:cNvPr>
          <p:cNvSpPr txBox="1"/>
          <p:nvPr/>
        </p:nvSpPr>
        <p:spPr>
          <a:xfrm>
            <a:off x="3669906" y="3208347"/>
            <a:ext cx="2250937" cy="400110"/>
          </a:xfrm>
          <a:prstGeom prst="rect">
            <a:avLst/>
          </a:prstGeom>
          <a:noFill/>
        </p:spPr>
        <p:txBody>
          <a:bodyPr wrap="none" rtlCol="0">
            <a:spAutoFit/>
          </a:bodyPr>
          <a:lstStyle/>
          <a:p>
            <a:pPr algn="ctr"/>
            <a:r>
              <a:rPr lang="en-US" sz="2000" dirty="0">
                <a:solidFill>
                  <a:srgbClr val="FF0000"/>
                </a:solidFill>
              </a:rPr>
              <a:t>Optical absorption</a:t>
            </a:r>
          </a:p>
        </p:txBody>
      </p:sp>
      <p:cxnSp>
        <p:nvCxnSpPr>
          <p:cNvPr id="30" name="Straight Arrow Connector 29">
            <a:extLst>
              <a:ext uri="{FF2B5EF4-FFF2-40B4-BE49-F238E27FC236}">
                <a16:creationId xmlns:a16="http://schemas.microsoft.com/office/drawing/2014/main" id="{51462D9E-6173-47F5-B5F2-A7048A2CAAF9}"/>
              </a:ext>
            </a:extLst>
          </p:cNvPr>
          <p:cNvCxnSpPr>
            <a:cxnSpLocks/>
          </p:cNvCxnSpPr>
          <p:nvPr/>
        </p:nvCxnSpPr>
        <p:spPr bwMode="auto">
          <a:xfrm>
            <a:off x="6791348" y="1959739"/>
            <a:ext cx="0" cy="393192"/>
          </a:xfrm>
          <a:prstGeom prst="straightConnector1">
            <a:avLst/>
          </a:prstGeom>
          <a:solidFill>
            <a:schemeClr val="accent1"/>
          </a:solidFill>
          <a:ln w="12700" cap="flat" cmpd="sng" algn="ctr">
            <a:solidFill>
              <a:srgbClr val="006600"/>
            </a:solidFill>
            <a:prstDash val="solid"/>
            <a:round/>
            <a:headEnd type="none" w="med" len="med"/>
            <a:tailEnd type="triangle"/>
          </a:ln>
          <a:effectLst/>
        </p:spPr>
      </p:cxnSp>
      <p:sp>
        <p:nvSpPr>
          <p:cNvPr id="35" name="TextBox 34">
            <a:extLst>
              <a:ext uri="{FF2B5EF4-FFF2-40B4-BE49-F238E27FC236}">
                <a16:creationId xmlns:a16="http://schemas.microsoft.com/office/drawing/2014/main" id="{635711D1-F516-4495-8007-3C0A87B5C24E}"/>
              </a:ext>
            </a:extLst>
          </p:cNvPr>
          <p:cNvSpPr txBox="1"/>
          <p:nvPr/>
        </p:nvSpPr>
        <p:spPr>
          <a:xfrm>
            <a:off x="4810148" y="1513581"/>
            <a:ext cx="3105338" cy="400110"/>
          </a:xfrm>
          <a:prstGeom prst="rect">
            <a:avLst/>
          </a:prstGeom>
          <a:noFill/>
        </p:spPr>
        <p:txBody>
          <a:bodyPr wrap="none" rtlCol="0">
            <a:spAutoFit/>
          </a:bodyPr>
          <a:lstStyle/>
          <a:p>
            <a:pPr algn="ctr"/>
            <a:r>
              <a:rPr lang="en-US" sz="2000" dirty="0">
                <a:solidFill>
                  <a:srgbClr val="006600"/>
                </a:solidFill>
              </a:rPr>
              <a:t>Semiconductor properties</a:t>
            </a:r>
          </a:p>
        </p:txBody>
      </p:sp>
      <p:pic>
        <p:nvPicPr>
          <p:cNvPr id="39" name="Picture 38">
            <a:extLst>
              <a:ext uri="{FF2B5EF4-FFF2-40B4-BE49-F238E27FC236}">
                <a16:creationId xmlns:a16="http://schemas.microsoft.com/office/drawing/2014/main" id="{22057D80-EEC9-4891-968F-DB4F44BF1F2F}"/>
              </a:ext>
            </a:extLst>
          </p:cNvPr>
          <p:cNvPicPr>
            <a:picLocks noChangeAspect="1"/>
          </p:cNvPicPr>
          <p:nvPr/>
        </p:nvPicPr>
        <p:blipFill>
          <a:blip r:embed="rId4"/>
          <a:stretch>
            <a:fillRect/>
          </a:stretch>
        </p:blipFill>
        <p:spPr>
          <a:xfrm>
            <a:off x="774886" y="3818691"/>
            <a:ext cx="2601490" cy="2481495"/>
          </a:xfrm>
          <a:prstGeom prst="rect">
            <a:avLst/>
          </a:prstGeom>
        </p:spPr>
      </p:pic>
      <p:sp>
        <p:nvSpPr>
          <p:cNvPr id="14" name="Rectangle: Rounded Corners 13">
            <a:extLst>
              <a:ext uri="{FF2B5EF4-FFF2-40B4-BE49-F238E27FC236}">
                <a16:creationId xmlns:a16="http://schemas.microsoft.com/office/drawing/2014/main" id="{8DFE2E60-204E-4818-B72C-347AF2E4D12F}"/>
              </a:ext>
            </a:extLst>
          </p:cNvPr>
          <p:cNvSpPr/>
          <p:nvPr/>
        </p:nvSpPr>
        <p:spPr bwMode="auto">
          <a:xfrm>
            <a:off x="3867834" y="4115888"/>
            <a:ext cx="4381500" cy="1887099"/>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300" dirty="0">
                <a:solidFill>
                  <a:schemeClr val="tx1"/>
                </a:solidFill>
                <a:latin typeface="Arial" charset="0"/>
              </a:rPr>
              <a:t>Responsivity of photo-conductive detectors is dependent on measurement mode and detector geometry</a:t>
            </a:r>
          </a:p>
        </p:txBody>
      </p:sp>
      <p:sp>
        <p:nvSpPr>
          <p:cNvPr id="3" name="TextBox 2">
            <a:extLst>
              <a:ext uri="{FF2B5EF4-FFF2-40B4-BE49-F238E27FC236}">
                <a16:creationId xmlns:a16="http://schemas.microsoft.com/office/drawing/2014/main" id="{F43B0EEC-F820-496A-8869-15ACB141AF5F}"/>
              </a:ext>
            </a:extLst>
          </p:cNvPr>
          <p:cNvSpPr txBox="1"/>
          <p:nvPr/>
        </p:nvSpPr>
        <p:spPr>
          <a:xfrm>
            <a:off x="2277697" y="5868201"/>
            <a:ext cx="1428388" cy="430887"/>
          </a:xfrm>
          <a:prstGeom prst="rect">
            <a:avLst/>
          </a:prstGeom>
          <a:noFill/>
        </p:spPr>
        <p:txBody>
          <a:bodyPr wrap="square" rtlCol="0">
            <a:spAutoFit/>
          </a:bodyPr>
          <a:lstStyle/>
          <a:p>
            <a:pPr algn="ctr"/>
            <a:r>
              <a:rPr lang="en-US" sz="1100" dirty="0"/>
              <a:t>After </a:t>
            </a:r>
            <a:r>
              <a:rPr lang="en-US" sz="1100" i="1" dirty="0"/>
              <a:t>Fundamentals of Photonics</a:t>
            </a:r>
          </a:p>
        </p:txBody>
      </p:sp>
      <p:sp>
        <p:nvSpPr>
          <p:cNvPr id="4" name="TextBox 3">
            <a:extLst>
              <a:ext uri="{FF2B5EF4-FFF2-40B4-BE49-F238E27FC236}">
                <a16:creationId xmlns:a16="http://schemas.microsoft.com/office/drawing/2014/main" id="{D88881D7-F0BD-487A-A68E-DBFBD7141DE1}"/>
              </a:ext>
            </a:extLst>
          </p:cNvPr>
          <p:cNvSpPr txBox="1"/>
          <p:nvPr/>
        </p:nvSpPr>
        <p:spPr>
          <a:xfrm>
            <a:off x="6606950" y="3202834"/>
            <a:ext cx="1252522" cy="400110"/>
          </a:xfrm>
          <a:prstGeom prst="rect">
            <a:avLst/>
          </a:prstGeom>
          <a:noFill/>
        </p:spPr>
        <p:txBody>
          <a:bodyPr wrap="none" rtlCol="0">
            <a:spAutoFit/>
          </a:bodyPr>
          <a:lstStyle/>
          <a:p>
            <a:r>
              <a:rPr lang="en-US" sz="2000" dirty="0"/>
              <a:t>Unit: A/W</a:t>
            </a:r>
          </a:p>
        </p:txBody>
      </p:sp>
    </p:spTree>
    <p:extLst>
      <p:ext uri="{BB962C8B-B14F-4D97-AF65-F5344CB8AC3E}">
        <p14:creationId xmlns:p14="http://schemas.microsoft.com/office/powerpoint/2010/main" val="3902915782"/>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31972</TotalTime>
  <Words>2143</Words>
  <Application>Microsoft Office PowerPoint</Application>
  <PresentationFormat>On-screen Show (4:3)</PresentationFormat>
  <Paragraphs>439</Paragraphs>
  <Slides>48</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Arial</vt:lpstr>
      <vt:lpstr>Arial Black</vt:lpstr>
      <vt:lpstr>Calibri</vt:lpstr>
      <vt:lpstr>Cambria Math</vt:lpstr>
      <vt:lpstr>Open Sans</vt:lpstr>
      <vt:lpstr>Symbol</vt:lpstr>
      <vt:lpstr>Times New Roman</vt:lpstr>
      <vt:lpstr>Wingdings</vt:lpstr>
      <vt:lpstr>Pixel</vt:lpstr>
      <vt:lpstr>Equation</vt:lpstr>
      <vt:lpstr>MIT 3.156/3.46 Photonic Materials and Devices  12: Photodetectors</vt:lpstr>
      <vt:lpstr>References</vt:lpstr>
      <vt:lpstr>Photodetectors: devices used for detection of light</vt:lpstr>
      <vt:lpstr>Classification of photodetectors</vt:lpstr>
      <vt:lpstr>Absorption in semiconductors</vt:lpstr>
      <vt:lpstr>Photoconductive detector</vt:lpstr>
      <vt:lpstr>Photoconductive detector</vt:lpstr>
      <vt:lpstr>Photoconductive detector</vt:lpstr>
      <vt:lpstr>Responsivity, speed, and linear dynamic range</vt:lpstr>
      <vt:lpstr>Responsivity, speed, and linear dynamic range</vt:lpstr>
      <vt:lpstr>Responsivity, speed, and linear dynamic range</vt:lpstr>
      <vt:lpstr>Photoconductive gain</vt:lpstr>
      <vt:lpstr>Photoconductor: constant current measurement</vt:lpstr>
      <vt:lpstr>Extrinsic photoconductive detectors</vt:lpstr>
      <vt:lpstr>HgCdTe (MCT) photoconductive detectors</vt:lpstr>
      <vt:lpstr>Photovoltaic detector (photodiode)</vt:lpstr>
      <vt:lpstr>Spectral response</vt:lpstr>
      <vt:lpstr>Speed of photovoltaic detectors: carrier transit</vt:lpstr>
      <vt:lpstr>Speed of photovoltaic detectors: carrier transit</vt:lpstr>
      <vt:lpstr>Speed of photovoltaic detectors: carrier transit</vt:lpstr>
      <vt:lpstr>Speed of photovoltaic detectors: carrier transit</vt:lpstr>
      <vt:lpstr>Speed of photovoltaic detectors: carrier transit</vt:lpstr>
      <vt:lpstr>Speed of photovoltaic detectors: RC delay</vt:lpstr>
      <vt:lpstr>Optimizing speed of free-space photodiodes</vt:lpstr>
      <vt:lpstr>Overcoming the bandwidth-responsivity trade-off</vt:lpstr>
      <vt:lpstr>Waveguide-integrated photodetectors</vt:lpstr>
      <vt:lpstr>CMOS/CCD image sensors</vt:lpstr>
      <vt:lpstr>Avalanche photodiode (APD)</vt:lpstr>
      <vt:lpstr>Metal-semiconductor-metal (MSM) detectors</vt:lpstr>
      <vt:lpstr>Metal-semiconductor-metal (MSM) detectors</vt:lpstr>
      <vt:lpstr>Metal-semiconductor-metal (MSM) detectors</vt:lpstr>
      <vt:lpstr>Metal-semiconductor-metal (MSM) detectors</vt:lpstr>
      <vt:lpstr>Metal-semiconductor-metal (MSM) detectors</vt:lpstr>
      <vt:lpstr>Detector noise</vt:lpstr>
      <vt:lpstr>Detector noise</vt:lpstr>
      <vt:lpstr>Detector noise mechanisms</vt:lpstr>
      <vt:lpstr>Detector SNR performance metrics</vt:lpstr>
      <vt:lpstr>D* of different detectors</vt:lpstr>
      <vt:lpstr>Bit error rate (BER)</vt:lpstr>
      <vt:lpstr>Detector design optimization: photoconductors*</vt:lpstr>
      <vt:lpstr>Detector design optimization: photodiodes*</vt:lpstr>
      <vt:lpstr>List of symbols</vt:lpstr>
      <vt:lpstr>List of symbols</vt:lpstr>
      <vt:lpstr>List of symbols</vt:lpstr>
      <vt:lpstr>List of symbols</vt:lpstr>
      <vt:lpstr>List of symbols</vt:lpstr>
      <vt:lpstr>List of symbols</vt:lpstr>
      <vt:lpstr>List of symbols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3480</cp:revision>
  <dcterms:created xsi:type="dcterms:W3CDTF">2006-08-16T00:00:00Z</dcterms:created>
  <dcterms:modified xsi:type="dcterms:W3CDTF">2023-11-22T03:42:23Z</dcterms:modified>
</cp:coreProperties>
</file>