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88" r:id="rId4"/>
    <p:sldId id="258" r:id="rId5"/>
    <p:sldId id="277" r:id="rId6"/>
    <p:sldId id="259" r:id="rId7"/>
    <p:sldId id="282" r:id="rId8"/>
    <p:sldId id="260" r:id="rId9"/>
    <p:sldId id="261" r:id="rId10"/>
    <p:sldId id="289" r:id="rId11"/>
    <p:sldId id="262" r:id="rId12"/>
    <p:sldId id="263" r:id="rId13"/>
    <p:sldId id="264" r:id="rId14"/>
    <p:sldId id="265" r:id="rId15"/>
    <p:sldId id="267" r:id="rId16"/>
    <p:sldId id="266" r:id="rId17"/>
    <p:sldId id="294" r:id="rId18"/>
    <p:sldId id="290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83" r:id="rId28"/>
    <p:sldId id="287" r:id="rId29"/>
    <p:sldId id="291" r:id="rId30"/>
    <p:sldId id="276" r:id="rId31"/>
    <p:sldId id="284" r:id="rId32"/>
    <p:sldId id="278" r:id="rId33"/>
    <p:sldId id="279" r:id="rId34"/>
    <p:sldId id="285" r:id="rId35"/>
    <p:sldId id="280" r:id="rId36"/>
    <p:sldId id="286" r:id="rId37"/>
    <p:sldId id="28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339933"/>
    <a:srgbClr val="00CC00"/>
    <a:srgbClr val="89CC40"/>
    <a:srgbClr val="D1E1FF"/>
    <a:srgbClr val="ABC7FF"/>
    <a:srgbClr val="8FB7FF"/>
    <a:srgbClr val="F7FAFF"/>
    <a:srgbClr val="E1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3" autoAdjust="0"/>
    <p:restoredTop sz="93515" autoAdjust="0"/>
  </p:normalViewPr>
  <p:slideViewPr>
    <p:cSldViewPr>
      <p:cViewPr varScale="1">
        <p:scale>
          <a:sx n="123" d="100"/>
          <a:sy n="123" d="100"/>
        </p:scale>
        <p:origin x="1855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44B667D9-AB49-411D-992F-221A79E9B197}"/>
    <pc:docChg chg="modSld">
      <pc:chgData name="JJ HU" userId="f9cbafaa3520ff22" providerId="LiveId" clId="{44B667D9-AB49-411D-992F-221A79E9B197}" dt="2024-03-13T03:34:45.222" v="144" actId="20577"/>
      <pc:docMkLst>
        <pc:docMk/>
      </pc:docMkLst>
      <pc:sldChg chg="modNotesTx">
        <pc:chgData name="JJ HU" userId="f9cbafaa3520ff22" providerId="LiveId" clId="{44B667D9-AB49-411D-992F-221A79E9B197}" dt="2024-03-13T03:34:45.222" v="144" actId="20577"/>
        <pc:sldMkLst>
          <pc:docMk/>
          <pc:sldMk cId="3472661098" sldId="276"/>
        </pc:sldMkLst>
      </pc:sldChg>
    </pc:docChg>
  </pc:docChgLst>
  <pc:docChgLst>
    <pc:chgData userId="f9cbafaa3520ff22" providerId="LiveId" clId="{D6ED31A6-FCC1-4D19-AB54-70B348468CCC}"/>
    <pc:docChg chg="undo custSel addSld delSld modSld sldOrd">
      <pc:chgData name="" userId="f9cbafaa3520ff22" providerId="LiveId" clId="{D6ED31A6-FCC1-4D19-AB54-70B348468CCC}" dt="2021-03-10T05:03:34.644" v="100" actId="2696"/>
      <pc:docMkLst>
        <pc:docMk/>
      </pc:docMkLst>
      <pc:sldChg chg="ord">
        <pc:chgData name="" userId="f9cbafaa3520ff22" providerId="LiveId" clId="{D6ED31A6-FCC1-4D19-AB54-70B348468CCC}" dt="2021-03-10T04:25:13.912" v="1"/>
        <pc:sldMkLst>
          <pc:docMk/>
          <pc:sldMk cId="1689068101" sldId="267"/>
        </pc:sldMkLst>
      </pc:sldChg>
      <pc:sldChg chg="addSp">
        <pc:chgData name="" userId="f9cbafaa3520ff22" providerId="LiveId" clId="{D6ED31A6-FCC1-4D19-AB54-70B348468CCC}" dt="2021-03-08T21:52:45.701" v="0"/>
        <pc:sldMkLst>
          <pc:docMk/>
          <pc:sldMk cId="457756550" sldId="277"/>
        </pc:sldMkLst>
        <pc:spChg chg="add">
          <ac:chgData name="" userId="f9cbafaa3520ff22" providerId="LiveId" clId="{D6ED31A6-FCC1-4D19-AB54-70B348468CCC}" dt="2021-03-08T21:52:45.701" v="0"/>
          <ac:spMkLst>
            <pc:docMk/>
            <pc:sldMk cId="457756550" sldId="277"/>
            <ac:spMk id="41" creationId="{86B8FC70-48A0-49B0-97E6-88D1BADC8B9D}"/>
          </ac:spMkLst>
        </pc:spChg>
        <pc:cxnChg chg="add">
          <ac:chgData name="" userId="f9cbafaa3520ff22" providerId="LiveId" clId="{D6ED31A6-FCC1-4D19-AB54-70B348468CCC}" dt="2021-03-08T21:52:45.701" v="0"/>
          <ac:cxnSpMkLst>
            <pc:docMk/>
            <pc:sldMk cId="457756550" sldId="277"/>
            <ac:cxnSpMk id="40" creationId="{295111BF-E8FE-4DED-96FA-02C6BE912C08}"/>
          </ac:cxnSpMkLst>
        </pc:cxnChg>
      </pc:sldChg>
      <pc:sldChg chg="addSp delSp modSp add">
        <pc:chgData name="" userId="f9cbafaa3520ff22" providerId="LiveId" clId="{D6ED31A6-FCC1-4D19-AB54-70B348468CCC}" dt="2021-03-10T04:58:57.397" v="98" actId="1076"/>
        <pc:sldMkLst>
          <pc:docMk/>
          <pc:sldMk cId="977379436" sldId="294"/>
        </pc:sldMkLst>
        <pc:spChg chg="del">
          <ac:chgData name="" userId="f9cbafaa3520ff22" providerId="LiveId" clId="{D6ED31A6-FCC1-4D19-AB54-70B348468CCC}" dt="2021-03-10T04:52:05.065" v="6" actId="478"/>
          <ac:spMkLst>
            <pc:docMk/>
            <pc:sldMk cId="977379436" sldId="294"/>
            <ac:spMk id="2" creationId="{816E03E1-8421-49F2-BC2D-895F8534FAA5}"/>
          </ac:spMkLst>
        </pc:spChg>
        <pc:spChg chg="add del">
          <ac:chgData name="" userId="f9cbafaa3520ff22" providerId="LiveId" clId="{D6ED31A6-FCC1-4D19-AB54-70B348468CCC}" dt="2021-03-10T04:52:04.415" v="5" actId="478"/>
          <ac:spMkLst>
            <pc:docMk/>
            <pc:sldMk cId="977379436" sldId="294"/>
            <ac:spMk id="3" creationId="{1A46510F-9330-47E3-A6C2-61B324E1F7C8}"/>
          </ac:spMkLst>
        </pc:spChg>
        <pc:spChg chg="del">
          <ac:chgData name="" userId="f9cbafaa3520ff22" providerId="LiveId" clId="{D6ED31A6-FCC1-4D19-AB54-70B348468CCC}" dt="2021-03-10T04:53:15.220" v="11" actId="478"/>
          <ac:spMkLst>
            <pc:docMk/>
            <pc:sldMk cId="977379436" sldId="294"/>
            <ac:spMk id="4" creationId="{225D550B-390B-457B-A26F-93F22C7A7E89}"/>
          </ac:spMkLst>
        </pc:spChg>
        <pc:spChg chg="add mod">
          <ac:chgData name="" userId="f9cbafaa3520ff22" providerId="LiveId" clId="{D6ED31A6-FCC1-4D19-AB54-70B348468CCC}" dt="2021-03-10T04:58:57.397" v="98" actId="1076"/>
          <ac:spMkLst>
            <pc:docMk/>
            <pc:sldMk cId="977379436" sldId="294"/>
            <ac:spMk id="11" creationId="{6DC5B264-FDAA-4389-BC97-F85C8327A1D4}"/>
          </ac:spMkLst>
        </pc:spChg>
        <pc:picChg chg="add del mod">
          <ac:chgData name="" userId="f9cbafaa3520ff22" providerId="LiveId" clId="{D6ED31A6-FCC1-4D19-AB54-70B348468CCC}" dt="2021-03-10T04:52:02.627" v="4"/>
          <ac:picMkLst>
            <pc:docMk/>
            <pc:sldMk cId="977379436" sldId="294"/>
            <ac:picMk id="6" creationId="{E73E0882-4C15-49F7-AFDC-67DAD8D435E0}"/>
          </ac:picMkLst>
        </pc:picChg>
        <pc:picChg chg="add del mod">
          <ac:chgData name="" userId="f9cbafaa3520ff22" providerId="LiveId" clId="{D6ED31A6-FCC1-4D19-AB54-70B348468CCC}" dt="2021-03-10T04:53:11.045" v="9" actId="478"/>
          <ac:picMkLst>
            <pc:docMk/>
            <pc:sldMk cId="977379436" sldId="294"/>
            <ac:picMk id="8" creationId="{8D01C3B6-A78A-46B6-A577-BB67B64E12A6}"/>
          </ac:picMkLst>
        </pc:picChg>
        <pc:picChg chg="add mod">
          <ac:chgData name="" userId="f9cbafaa3520ff22" providerId="LiveId" clId="{D6ED31A6-FCC1-4D19-AB54-70B348468CCC}" dt="2021-03-10T04:58:54.864" v="97" actId="1076"/>
          <ac:picMkLst>
            <pc:docMk/>
            <pc:sldMk cId="977379436" sldId="294"/>
            <ac:picMk id="10" creationId="{3E1322E5-A22F-4D81-9A05-8C9461B39D55}"/>
          </ac:picMkLst>
        </pc:picChg>
        <pc:picChg chg="add mod">
          <ac:chgData name="" userId="f9cbafaa3520ff22" providerId="LiveId" clId="{D6ED31A6-FCC1-4D19-AB54-70B348468CCC}" dt="2021-03-10T04:58:19.358" v="86" actId="1036"/>
          <ac:picMkLst>
            <pc:docMk/>
            <pc:sldMk cId="977379436" sldId="294"/>
            <ac:picMk id="12" creationId="{F62449D9-8AD4-41D1-9E1A-6A534DE51E07}"/>
          </ac:picMkLst>
        </pc:picChg>
      </pc:sldChg>
      <pc:sldChg chg="delSp modSp add del">
        <pc:chgData name="" userId="f9cbafaa3520ff22" providerId="LiveId" clId="{D6ED31A6-FCC1-4D19-AB54-70B348468CCC}" dt="2021-03-10T05:03:34.644" v="100" actId="2696"/>
        <pc:sldMkLst>
          <pc:docMk/>
          <pc:sldMk cId="703494987" sldId="295"/>
        </pc:sldMkLst>
        <pc:spChg chg="mod">
          <ac:chgData name="" userId="f9cbafaa3520ff22" providerId="LiveId" clId="{D6ED31A6-FCC1-4D19-AB54-70B348468CCC}" dt="2021-03-10T04:59:04.767" v="99" actId="20577"/>
          <ac:spMkLst>
            <pc:docMk/>
            <pc:sldMk cId="703494987" sldId="295"/>
            <ac:spMk id="2" creationId="{200C735D-6AE2-4A5D-979C-A0BE2889FDBF}"/>
          </ac:spMkLst>
        </pc:spChg>
        <pc:spChg chg="del">
          <ac:chgData name="" userId="f9cbafaa3520ff22" providerId="LiveId" clId="{D6ED31A6-FCC1-4D19-AB54-70B348468CCC}" dt="2021-03-10T04:55:44.364" v="71" actId="478"/>
          <ac:spMkLst>
            <pc:docMk/>
            <pc:sldMk cId="703494987" sldId="295"/>
            <ac:spMk id="3" creationId="{B64A7160-240E-4032-AFE3-5DD3200E34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irrorlab.arizona.edu/content/faq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high.edu/imi/teched/GlassProcess/Lectures/Lecture10_Pantano_Surface_Treatments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7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mold material chosen must have a CTE that falls within an acceptable CTE range for the glass in use to avoid excessive</a:t>
            </a:r>
            <a:r>
              <a:rPr lang="en-US" baseline="0" dirty="0"/>
              <a:t> thermal stress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72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29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https://mirrorlab.arizona.edu/content/faq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Yield strength of A36 steel: 0.25</a:t>
            </a:r>
            <a:r>
              <a:rPr lang="en-US" baseline="0" dirty="0"/>
              <a:t> </a:t>
            </a:r>
            <a:r>
              <a:rPr lang="en-US" baseline="0" dirty="0" err="1"/>
              <a:t>Gpa</a:t>
            </a:r>
            <a:endParaRPr lang="en-US" baseline="0" dirty="0"/>
          </a:p>
          <a:p>
            <a:r>
              <a:rPr lang="en-US" baseline="0" dirty="0"/>
              <a:t>Shear localization results from stress-coupling between shear transformation zones (STZs) and free </a:t>
            </a:r>
            <a:r>
              <a:rPr lang="en-US" baseline="0"/>
              <a:t>volume redistribution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Shear localization leading to shear band formation is generally recognized to be a consequence of the absence of a strain-hardening mechanism, whereas strain softening due to the creation of free volume during the shearing precedes localization of shear.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9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3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</a:t>
            </a:r>
            <a:r>
              <a:rPr lang="en-US" baseline="0" dirty="0"/>
              <a:t> viscosity values for TPF: injection molding 1E3 Pas, extrusion 1E7 Pas, blow molding 1E6 Pas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Fragility varies widely among BMG formers; </a:t>
            </a:r>
            <a:r>
              <a:rPr lang="en-US" dirty="0"/>
              <a:t>BMG has improved</a:t>
            </a:r>
            <a:r>
              <a:rPr lang="en-US" baseline="0" dirty="0"/>
              <a:t> temperature tolerance in TPF compared to polymers due to their low fragility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MIM (metal injection molding), there are no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debinding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sintering processes required after the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typical float-glass line produces 500-700 tons of glass per day, with the largest plants producing 1000 tons per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maximum strain for traditional metals: 25%</a:t>
            </a:r>
          </a:p>
          <a:p>
            <a:r>
              <a:rPr lang="en-US" dirty="0"/>
              <a:t>Maximum strain of BMG is limited by onset of crystallization</a:t>
            </a:r>
          </a:p>
          <a:p>
            <a:r>
              <a:rPr lang="en-US" dirty="0"/>
              <a:t>Any unwanted temperature gradient within the blow-mold setup translates significantly faster into a temperature gradient in the BMG than in polymers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9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31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8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cullets</a:t>
            </a:r>
            <a:r>
              <a:rPr lang="en-US" dirty="0"/>
              <a:t> form an early liquid phase and help to expedite reactions between other raw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7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top surface shows a root mean square (RMS) roughness value of 1.81 nm. The RMS roughness of the bottom surface slightly increased to 3.57 nm.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LONG ROAD TO SUCCESS: FUSION DRAW GLASS</a:t>
            </a:r>
            <a:r>
              <a:rPr lang="en-US" sz="1200" b="0" i="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http://www.cmog.org/article/long-road-success-fusion-draw-glass</a:t>
            </a:r>
            <a:endParaRPr lang="en-US" sz="12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Wall</a:t>
            </a:r>
            <a:r>
              <a:rPr lang="en-US" baseline="0" dirty="0"/>
              <a:t> </a:t>
            </a:r>
            <a:r>
              <a:rPr lang="en-US" dirty="0"/>
              <a:t>thickness uniformity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Avoids the frictional stick forces experienced by conventional shaping techniques by engineering the expansion of a </a:t>
            </a:r>
            <a:r>
              <a:rPr lang="en-US" dirty="0" err="1">
                <a:solidFill>
                  <a:srgbClr val="585858"/>
                </a:solidFill>
                <a:latin typeface="Verdana" panose="020B0604030504040204" pitchFamily="34" charset="0"/>
              </a:rPr>
              <a:t>parison</a:t>
            </a: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 such that substantially all of the lateral strain required to form the final article is accomplished prior to the outer surface of the </a:t>
            </a:r>
            <a:r>
              <a:rPr lang="en-US" dirty="0" err="1">
                <a:solidFill>
                  <a:srgbClr val="585858"/>
                </a:solidFill>
                <a:latin typeface="Verdana" panose="020B0604030504040204" pitchFamily="34" charset="0"/>
              </a:rPr>
              <a:t>parison</a:t>
            </a: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 contacting the surface of the shaping</a:t>
            </a:r>
            <a:r>
              <a:rPr lang="en-US" baseline="0" dirty="0">
                <a:solidFill>
                  <a:srgbClr val="585858"/>
                </a:solidFill>
                <a:latin typeface="Verdana" panose="020B0604030504040204" pitchFamily="34" charset="0"/>
              </a:rPr>
              <a:t> mold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De-alkalization: use SO2 or SO3 to remove Na2O and </a:t>
            </a:r>
            <a:r>
              <a:rPr lang="en-US" dirty="0" err="1"/>
              <a:t>CaO</a:t>
            </a:r>
            <a:r>
              <a:rPr lang="en-US" dirty="0"/>
              <a:t> from glass surface to improve chemical resistance</a:t>
            </a:r>
          </a:p>
          <a:p>
            <a:r>
              <a:rPr lang="en-US" dirty="0"/>
              <a:t>Dual-end coating process:</a:t>
            </a:r>
          </a:p>
          <a:p>
            <a:r>
              <a:rPr lang="en-US" dirty="0"/>
              <a:t>Hot-end coating (&gt; 450 C): thin (~ 10 nm) tin oxide to improve wear resistance and also adhesion of the polymer coating</a:t>
            </a:r>
          </a:p>
          <a:p>
            <a:r>
              <a:rPr lang="en-US" dirty="0"/>
              <a:t>Cold-end coating: (~ 100 nm) polymer to reduce friction and enhance scratch resistance; also acts as a diffusion barrier to mitigate aqueous chemical attack</a:t>
            </a:r>
          </a:p>
          <a:p>
            <a:r>
              <a:rPr lang="en-US" dirty="0">
                <a:hlinkClick r:id="rId3"/>
              </a:rPr>
              <a:t>https://www.lehigh.edu/imi/teched/GlassProcess/Lectures/Lecture10_Pantano_Surface_Treatments.pdf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4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11CC292-5B17-4D5B-8FC5-897AC480F111}" type="datetime1">
              <a:rPr lang="en-US" smtClean="0"/>
              <a:t>3/12/2024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1D2E45E-E86A-4505-B7E5-E4AA3D921DA8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CBB0DEC-7D7F-499E-9F90-B482C6D3D98A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786C956-D32A-4B4F-B147-8C4D2FBD79DB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AA288E6-1B7D-425D-BD77-FBBF09E5F5FC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5E92466-4E46-4C85-A510-B6082251B6DD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E7A52C8-A7DA-4CA5-B5FA-76B811C05AC4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65348BA-A013-49B2-A048-109BE2D24A8D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77043E9-D0B0-4096-A0E1-408293B9CE70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88666B3-0333-442C-A1E7-D199B2FB5C3C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8D65FBE-316C-426F-BFC8-68EF7FE91282}" type="datetime1">
              <a:rPr lang="en-US" smtClean="0"/>
              <a:t>3/12/2024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98B73D3F-4E68-4CEF-ADA4-08DF534289AB}" type="datetime1">
              <a:rPr lang="en-US" smtClean="0"/>
              <a:t>3/12/2024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4ZU7zUxdM8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tsonclark.co.uk/" TargetMode="Externa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woMDBM4Mq4" TargetMode="Externa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://virtualglas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vUGRMi0QE" TargetMode="Externa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wmf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vcpbtpWpG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poptics.com/wp-content/uploads/2015/01/Precision-Glass-Molding-Technical-Brief_21.pdf" TargetMode="Externa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madsci.org/posts/archives/2007-09/1188944613.Ph.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quidmetal.com/properties/properties/" TargetMode="Externa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quidmetal.com/properties/the-science/" TargetMode="Externa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oRZf4q0K2M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madsci.org/posts/archives/2007-09/1188944613.Ph.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g4G5WbOMLc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8674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6: </a:t>
            </a:r>
            <a:r>
              <a:rPr lang="en-US" sz="2400"/>
              <a:t>Glass Shaping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/>
              <a:t>Juejun </a:t>
            </a:r>
            <a:r>
              <a:rPr lang="en-US" sz="2800" dirty="0"/>
              <a:t>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Ultra-thin, ultra-wide glass by float stretching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 descr="08-30 ultrathin ultrawide glass">
            <a:extLst>
              <a:ext uri="{FF2B5EF4-FFF2-40B4-BE49-F238E27FC236}">
                <a16:creationId xmlns:a16="http://schemas.microsoft.com/office/drawing/2014/main" id="{399E690E-0DD6-404E-AEA3-4EC209199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1"/>
          <a:stretch/>
        </p:blipFill>
        <p:spPr bwMode="auto">
          <a:xfrm>
            <a:off x="558800" y="1695450"/>
            <a:ext cx="4191000" cy="205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24B8ECB0-6042-4264-88AB-8F181F96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1" y="4038600"/>
            <a:ext cx="759609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78ECF7-A181-43CC-8502-0F938D3AF5D7}"/>
              </a:ext>
            </a:extLst>
          </p:cNvPr>
          <p:cNvSpPr/>
          <p:nvPr/>
        </p:nvSpPr>
        <p:spPr>
          <a:xfrm>
            <a:off x="5333395" y="3200400"/>
            <a:ext cx="3143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Int. J. Appl. Glass Sci.</a:t>
            </a:r>
            <a:r>
              <a:rPr lang="en-US" sz="1400" dirty="0"/>
              <a:t> </a:t>
            </a:r>
            <a:r>
              <a:rPr lang="en-US" sz="1400" b="1" dirty="0"/>
              <a:t>10</a:t>
            </a:r>
            <a:r>
              <a:rPr lang="en-US" sz="1400" dirty="0"/>
              <a:t>, 275 (2019)</a:t>
            </a: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4DC33435-7394-40F2-8A97-FEE98189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944" y="1990527"/>
            <a:ext cx="3258456" cy="99695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tIns="10800" rIns="91440" bIns="1080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0.12 mm thick, 4 m wide float glass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1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Flat glass manufacturing: down-draw methods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/>
          <a:p>
            <a:r>
              <a:rPr lang="en-US" sz="2000" dirty="0"/>
              <a:t>Preserves pristine surfaces: no subsequent polishing required</a:t>
            </a:r>
          </a:p>
          <a:p>
            <a:r>
              <a:rPr lang="en-US" sz="2000" dirty="0"/>
              <a:t>Broad range of thicknesses from millimeter to tens of microns</a:t>
            </a:r>
          </a:p>
          <a:p>
            <a:r>
              <a:rPr lang="en-US" sz="2000" dirty="0"/>
              <a:t>Mostly used for flat panel display glasses</a:t>
            </a:r>
          </a:p>
        </p:txBody>
      </p:sp>
      <p:pic>
        <p:nvPicPr>
          <p:cNvPr id="7" name="q4ZU7zUxdM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13602" y="3124200"/>
            <a:ext cx="4592198" cy="31159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SCHOTT’s proprietary down-draw technology">
            <a:extLst>
              <a:ext uri="{FF2B5EF4-FFF2-40B4-BE49-F238E27FC236}">
                <a16:creationId xmlns:a16="http://schemas.microsoft.com/office/drawing/2014/main" id="{1DDFCEE0-EBAA-4E09-8A89-0D745D78B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7977" b="1951"/>
          <a:stretch/>
        </p:blipFill>
        <p:spPr bwMode="auto">
          <a:xfrm>
            <a:off x="901700" y="3111500"/>
            <a:ext cx="22791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796C51-7528-448C-A735-8F6BB6EC38A7}"/>
              </a:ext>
            </a:extLst>
          </p:cNvPr>
          <p:cNvSpPr/>
          <p:nvPr/>
        </p:nvSpPr>
        <p:spPr>
          <a:xfrm>
            <a:off x="742950" y="6064292"/>
            <a:ext cx="8739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© SCHOTT</a:t>
            </a:r>
          </a:p>
        </p:txBody>
      </p:sp>
    </p:spTree>
    <p:extLst>
      <p:ext uri="{BB962C8B-B14F-4D97-AF65-F5344CB8AC3E}">
        <p14:creationId xmlns:p14="http://schemas.microsoft.com/office/powerpoint/2010/main" val="87421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Glassblowing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267200" cy="4491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1798" y="1600200"/>
            <a:ext cx="890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Gaffer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615" y="3352800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Blow pipe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00" y="1540908"/>
            <a:ext cx="3260678" cy="2184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4700" y="296356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Parison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69" y="4036483"/>
            <a:ext cx="1595609" cy="2127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"/>
          <a:stretch/>
        </p:blipFill>
        <p:spPr>
          <a:xfrm>
            <a:off x="5083500" y="4036483"/>
            <a:ext cx="1582304" cy="212747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1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container production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/>
          <a:p>
            <a:r>
              <a:rPr lang="en-US" sz="2000" dirty="0"/>
              <a:t>Narrow-neck containers (e.g., bottles): blow-and-blow process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r>
              <a:rPr lang="en-US" sz="2000" dirty="0"/>
              <a:t>Wide-mouthed jars: press-and-blow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2" y="1937952"/>
            <a:ext cx="5918886" cy="2173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" y="4403123"/>
            <a:ext cx="5916827" cy="19610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1648" y="6317729"/>
            <a:ext cx="260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http://www.beatsonclark.co.uk/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437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Glass container production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Online Media 4" title="Production of Glass Bottles  - Video Production/Cameraman Peter Scheid Vietnam">
            <a:hlinkClick r:id="" action="ppaction://media"/>
            <a:extLst>
              <a:ext uri="{FF2B5EF4-FFF2-40B4-BE49-F238E27FC236}">
                <a16:creationId xmlns:a16="http://schemas.microsoft.com/office/drawing/2014/main" id="{22C2805D-47E7-4460-A72D-4C32C86AB6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7037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8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caneworking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676401"/>
            <a:ext cx="2489199" cy="37337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76744" y="5494215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Zanfirico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0848" y="1676400"/>
            <a:ext cx="1170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252525"/>
                </a:solidFill>
                <a:latin typeface="Arial" panose="020B0604020202020204" pitchFamily="34" charset="0"/>
              </a:rPr>
              <a:t>Reticello</a:t>
            </a: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1"/>
            <a:ext cx="3048000" cy="304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62400"/>
            <a:ext cx="2857500" cy="262217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57158" y="5686455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Millefiori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6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caneworking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382"/>
            <a:ext cx="8077200" cy="4541904"/>
          </a:xfrm>
        </p:spPr>
        <p:txBody>
          <a:bodyPr/>
          <a:lstStyle/>
          <a:p>
            <a:r>
              <a:rPr lang="en-US" sz="2000" dirty="0"/>
              <a:t>Canes: thin glass rods (often with color); can be of a single color, or contain multiple strands arrayed in a pattern (</a:t>
            </a:r>
            <a:r>
              <a:rPr lang="en-US" sz="2000" dirty="0" err="1"/>
              <a:t>murrine</a:t>
            </a:r>
            <a:r>
              <a:rPr lang="en-US" sz="2000" dirty="0"/>
              <a:t>)</a:t>
            </a:r>
          </a:p>
          <a:p>
            <a:r>
              <a:rPr lang="en-US" sz="2000" dirty="0"/>
              <a:t>Basic glass work technique for adding intricate stripe patterns to glassware or blown glass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316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722849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Gather glass with </a:t>
            </a:r>
            <a:r>
              <a:rPr lang="en-US" sz="1600" kern="1200" dirty="0" err="1"/>
              <a:t>pontil</a:t>
            </a:r>
            <a:endParaRPr lang="en-US" sz="1600" kern="1200" dirty="0"/>
          </a:p>
        </p:txBody>
      </p:sp>
      <p:sp>
        <p:nvSpPr>
          <p:cNvPr id="8" name="Freeform 7"/>
          <p:cNvSpPr/>
          <p:nvPr/>
        </p:nvSpPr>
        <p:spPr>
          <a:xfrm>
            <a:off x="2360844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" name="Rounded Rectangle 8"/>
          <p:cNvSpPr/>
          <p:nvPr/>
        </p:nvSpPr>
        <p:spPr>
          <a:xfrm>
            <a:off x="2732469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4363171"/>
              <a:satOff val="-234"/>
              <a:lumOff val="37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845717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Gob shaping on </a:t>
            </a:r>
            <a:r>
              <a:rPr lang="en-US" sz="1600" kern="1200" dirty="0" err="1"/>
              <a:t>marver</a:t>
            </a:r>
            <a:endParaRPr lang="en-US" sz="1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483713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12" name="Rounded Rectangle 11"/>
          <p:cNvSpPr/>
          <p:nvPr/>
        </p:nvSpPr>
        <p:spPr>
          <a:xfrm>
            <a:off x="4855337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8726342"/>
              <a:satOff val="-469"/>
              <a:lumOff val="75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968586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Cane drawing</a:t>
            </a:r>
          </a:p>
        </p:txBody>
      </p:sp>
      <p:sp>
        <p:nvSpPr>
          <p:cNvPr id="14" name="Freeform 13"/>
          <p:cNvSpPr/>
          <p:nvPr/>
        </p:nvSpPr>
        <p:spPr>
          <a:xfrm>
            <a:off x="6606581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15" name="Rounded Rectangle 14"/>
          <p:cNvSpPr/>
          <p:nvPr/>
        </p:nvSpPr>
        <p:spPr>
          <a:xfrm>
            <a:off x="6978206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7091454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Stack and bundle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 bwMode="auto">
          <a:xfrm flipV="1">
            <a:off x="7774301" y="3429000"/>
            <a:ext cx="0" cy="3048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400411" y="3445476"/>
            <a:ext cx="636565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6" idx="0"/>
          </p:cNvCxnSpPr>
          <p:nvPr/>
        </p:nvCxnSpPr>
        <p:spPr bwMode="auto">
          <a:xfrm flipV="1">
            <a:off x="1400411" y="3429000"/>
            <a:ext cx="2954" cy="3048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1322E5-A22F-4D81-9A05-8C9461B39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9094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C5B264-FDAA-4389-BC97-F85C8327A1D4}"/>
              </a:ext>
            </a:extLst>
          </p:cNvPr>
          <p:cNvSpPr/>
          <p:nvPr/>
        </p:nvSpPr>
        <p:spPr>
          <a:xfrm>
            <a:off x="6581605" y="842960"/>
            <a:ext cx="1514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virtualglass.org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449D9-8AD4-41D1-9E1A-6A534DE51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393112"/>
            <a:ext cx="10477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9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Millefiori Ball">
            <a:hlinkClick r:id="" action="ppaction://media"/>
            <a:extLst>
              <a:ext uri="{FF2B5EF4-FFF2-40B4-BE49-F238E27FC236}">
                <a16:creationId xmlns:a16="http://schemas.microsoft.com/office/drawing/2014/main" id="{B2960768-1EFB-4E82-BC58-EEEDAE606B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7037"/>
            <a:ext cx="8001000" cy="45005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Millefiori – “1,000 flowers”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6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2514600" cy="25146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81400" y="1579276"/>
                <a:ext cx="4953000" cy="238312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u="sng" dirty="0"/>
                  <a:t>Scaling analysis</a:t>
                </a:r>
              </a:p>
              <a:p>
                <a:pPr marL="288925" indent="-288925"/>
                <a:r>
                  <a:rPr lang="en-US" sz="2000" dirty="0"/>
                  <a:t>Scale-invariance of viscous flow: strain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2000" dirty="0"/>
                  <a:t> remains invariant if the externally applied stresses are kept constant regardless of system size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81400" y="1579276"/>
                <a:ext cx="4953000" cy="2383123"/>
              </a:xfrm>
              <a:blipFill rotWithShape="0">
                <a:blip r:embed="rId4"/>
                <a:stretch>
                  <a:fillRect l="-1355" t="-1023" r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3589215" y="3657600"/>
            <a:ext cx="4461279" cy="2253171"/>
            <a:chOff x="3589215" y="3657600"/>
            <a:chExt cx="4461279" cy="225317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092869" y="3657600"/>
              <a:ext cx="15240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 flipH="1">
              <a:off x="6616869" y="3962399"/>
              <a:ext cx="3429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745397" y="3962399"/>
              <a:ext cx="347472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907297" y="3707028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46448" y="367990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27821" y="4685475"/>
              <a:ext cx="3054096" cy="122529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</a:rPr>
                <a:t>l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-times system size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latin typeface="Arial" charset="0"/>
                </a:rPr>
                <a:t>Same strain rate!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V="1">
              <a:off x="3980349" y="5311692"/>
              <a:ext cx="347472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3589215" y="5037015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26" name="Straight Connector 25"/>
            <p:cNvCxnSpPr>
              <a:cxnSpLocks/>
              <a:endCxn id="23" idx="3"/>
            </p:cNvCxnSpPr>
            <p:nvPr/>
          </p:nvCxnSpPr>
          <p:spPr bwMode="auto">
            <a:xfrm flipH="1" flipV="1">
              <a:off x="7381917" y="5298123"/>
              <a:ext cx="3429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7679880" y="5043845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After-class reading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24800" cy="4343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Fundamentals of Inorganic Glasses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20</a:t>
            </a:r>
          </a:p>
          <a:p>
            <a:pPr>
              <a:spcBef>
                <a:spcPts val="1200"/>
              </a:spcBef>
            </a:pPr>
            <a:r>
              <a:rPr lang="en-US" dirty="0"/>
              <a:t>Introduction to Glass Science and Technology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0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400" y="506729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9195" y="3729335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19656" y="3671632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14243" y="504440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92869" y="3657600"/>
            <a:ext cx="1524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>
            <a:endCxn id="29" idx="3"/>
          </p:cNvCxnSpPr>
          <p:nvPr/>
        </p:nvCxnSpPr>
        <p:spPr bwMode="auto">
          <a:xfrm flipH="1">
            <a:off x="6616869" y="3962400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745397" y="3962399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4327821" y="4685475"/>
            <a:ext cx="3054096" cy="1225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-times system size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980349" y="5311692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381917" y="5275233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226050" y="5270199"/>
          <a:ext cx="12573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41200" progId="Equation.DSMT4">
                  <p:embed/>
                </p:oleObj>
              </mc:Choice>
              <mc:Fallback>
                <p:oleObj name="Equation" r:id="rId3" imgW="647640" imgH="2412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5270199"/>
                        <a:ext cx="12573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14800" y="1758442"/>
            <a:ext cx="3105337" cy="1313371"/>
            <a:chOff x="4209863" y="1758442"/>
            <a:chExt cx="3105337" cy="1313371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4279900" y="2314575"/>
            <a:ext cx="1282700" cy="75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660240" imgH="419040" progId="Equation.DSMT4">
                    <p:embed/>
                  </p:oleObj>
                </mc:Choice>
                <mc:Fallback>
                  <p:oleObj name="Equation" r:id="rId5" imgW="660240" imgH="419040" progId="Equation.DSMT4">
                    <p:embed/>
                    <p:pic>
                      <p:nvPicPr>
                        <p:cNvPr id="3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9900" y="2314575"/>
                          <a:ext cx="1282700" cy="757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4209863" y="1758442"/>
              <a:ext cx="3105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Cane diameter </a:t>
              </a:r>
              <a:r>
                <a:rPr lang="en-US" sz="2000" i="1" dirty="0"/>
                <a:t>D</a:t>
              </a:r>
              <a:r>
                <a:rPr lang="en-US" sz="2000" dirty="0"/>
                <a:t> change:</a:t>
              </a:r>
              <a:endParaRPr lang="en-US" sz="2000" dirty="0">
                <a:latin typeface="Symbol" panose="05050102010706020507" pitchFamily="18" charset="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619937" y="2294011"/>
            <a:ext cx="276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Necking develops if viscosity is independent of diameter </a:t>
            </a:r>
            <a:r>
              <a:rPr lang="en-US" i="1" dirty="0"/>
              <a:t>D</a:t>
            </a:r>
            <a:endParaRPr lang="en-US" i="1" dirty="0">
              <a:latin typeface="Symbol" panose="05050102010706020507" pitchFamily="18" charset="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2514600" cy="2514600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400" y="506729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9195" y="3729335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19656" y="3671632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14243" y="504440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92869" y="3657600"/>
            <a:ext cx="1524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>
            <a:endCxn id="29" idx="3"/>
          </p:cNvCxnSpPr>
          <p:nvPr/>
        </p:nvCxnSpPr>
        <p:spPr bwMode="auto">
          <a:xfrm flipH="1">
            <a:off x="6616869" y="3962400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745397" y="3962399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4327821" y="4685475"/>
            <a:ext cx="3054096" cy="1225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-times system size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980349" y="5311692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381917" y="5275233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226050" y="5270199"/>
          <a:ext cx="12573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41200" progId="Equation.DSMT4">
                  <p:embed/>
                </p:oleObj>
              </mc:Choice>
              <mc:Fallback>
                <p:oleObj name="Equation" r:id="rId3" imgW="647640" imgH="2412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5270199"/>
                        <a:ext cx="12573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114800" y="2390089"/>
          <a:ext cx="3452812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419040" progId="Equation.DSMT4">
                  <p:embed/>
                </p:oleObj>
              </mc:Choice>
              <mc:Fallback>
                <p:oleObj name="Equation" r:id="rId5" imgW="1777680" imgH="419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390089"/>
                        <a:ext cx="3452812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057930" y="180969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Stability threshold:</a:t>
            </a:r>
            <a:endParaRPr lang="en-US" sz="2000" dirty="0">
              <a:latin typeface="Symbol" panose="05050102010706020507" pitchFamily="18" charset="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2514600" cy="2514600"/>
          </a:xfrm>
          <a:prstGeom prst="rect">
            <a:avLst/>
          </a:prstGeom>
        </p:spPr>
      </p:pic>
      <p:sp>
        <p:nvSpPr>
          <p:cNvPr id="26" name="Oval Callout 25"/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1567248"/>
            <a:ext cx="48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Now consider heat dissipation: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kern="0" dirty="0">
                <a:solidFill>
                  <a:prstClr val="black"/>
                </a:solidFill>
              </a:rPr>
              <a:t>Radiative heat transfer dominates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Stefan-Boltzmann law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Temperature change rate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14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Viscosity dependence on temperature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210560" y="2933700"/>
          <a:ext cx="115728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228600" progId="Equation.DSMT4">
                  <p:embed/>
                </p:oleObj>
              </mc:Choice>
              <mc:Fallback>
                <p:oleObj name="Equation" r:id="rId3" imgW="59688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560" y="2933700"/>
                        <a:ext cx="115728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945924" y="2935163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Heat flux: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3000" y="3406575"/>
            <a:ext cx="290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= 5.67 × 10</a:t>
            </a:r>
            <a:r>
              <a:rPr lang="en-US" sz="2000" baseline="30000" dirty="0"/>
              <a:t>-8</a:t>
            </a:r>
            <a:r>
              <a:rPr lang="en-US" sz="2000" dirty="0"/>
              <a:t> W/m</a:t>
            </a:r>
            <a:r>
              <a:rPr lang="en-US" sz="2000" baseline="30000" dirty="0"/>
              <a:t>2</a:t>
            </a:r>
            <a:r>
              <a:rPr lang="en-US" sz="2000" dirty="0"/>
              <a:t>K</a:t>
            </a:r>
            <a:r>
              <a:rPr lang="en-US" sz="2000" baseline="30000" dirty="0"/>
              <a:t>4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978876" y="4267200"/>
          <a:ext cx="28082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560" imgH="457200" progId="Equation.DSMT4">
                  <p:embed/>
                </p:oleObj>
              </mc:Choice>
              <mc:Fallback>
                <p:oleObj name="Equation" r:id="rId5" imgW="144756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876" y="4267200"/>
                        <a:ext cx="2808287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987114" y="5592161"/>
          <a:ext cx="2589212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482400" progId="Equation.DSMT4">
                  <p:embed/>
                </p:oleObj>
              </mc:Choice>
              <mc:Fallback>
                <p:oleObj name="Equation" r:id="rId7" imgW="133344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114" y="5592161"/>
                        <a:ext cx="2589212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15551" y="5826287"/>
            <a:ext cx="1658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High </a:t>
            </a:r>
            <a:r>
              <a:rPr lang="en-US" sz="2000" i="1" dirty="0">
                <a:solidFill>
                  <a:prstClr val="black"/>
                </a:solidFill>
              </a:rPr>
              <a:t>T</a:t>
            </a:r>
            <a:r>
              <a:rPr lang="en-US" sz="2000" dirty="0">
                <a:solidFill>
                  <a:prstClr val="black"/>
                </a:solidFill>
              </a:rPr>
              <a:t> range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83918" y="2937222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solidFill>
                  <a:prstClr val="black"/>
                </a:solidFill>
              </a:rPr>
              <a:t>: emissivity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2514600" cy="2514600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3048000" cy="45419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Assumptions:</a:t>
            </a:r>
          </a:p>
          <a:p>
            <a:r>
              <a:rPr lang="en-US" sz="2000" dirty="0"/>
              <a:t>Uniform temperature distribution along the cane cross-section</a:t>
            </a:r>
          </a:p>
          <a:p>
            <a:r>
              <a:rPr lang="en-US" sz="2000" dirty="0"/>
              <a:t>No heat or mass exchange between cane sections</a:t>
            </a:r>
          </a:p>
          <a:p>
            <a:r>
              <a:rPr lang="en-US" sz="2000" dirty="0"/>
              <a:t>Only considers radiative heat transfer from glass cane to the surroundings</a:t>
            </a:r>
          </a:p>
          <a:p>
            <a:r>
              <a:rPr lang="en-US" sz="2000" dirty="0"/>
              <a:t>Constant drawing speed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239616" y="1603519"/>
            <a:ext cx="1524001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01376" y="1447800"/>
            <a:ext cx="1538241" cy="921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6518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7763618" y="1904539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353904" y="1905000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55" y="2590800"/>
            <a:ext cx="5054145" cy="37906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7208" y="167748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8602" y="167748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733800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342313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2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3048000" cy="45419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Conclusions:</a:t>
            </a:r>
          </a:p>
          <a:p>
            <a:r>
              <a:rPr lang="en-US" sz="2000" dirty="0"/>
              <a:t>Thinner section cools faster</a:t>
            </a:r>
          </a:p>
          <a:p>
            <a:r>
              <a:rPr lang="en-US" sz="2000" dirty="0"/>
              <a:t>Viscosity increase in thinner section prevents necking</a:t>
            </a:r>
          </a:p>
          <a:p>
            <a:r>
              <a:rPr lang="en-US" sz="2000" dirty="0"/>
              <a:t>Cane diameter non-uniformity damps out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239616" y="1603519"/>
            <a:ext cx="1524001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01376" y="1447800"/>
            <a:ext cx="1538241" cy="921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6518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7763618" y="1904539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353904" y="1905000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5" idx="0"/>
            <a:endCxn id="5" idx="2"/>
          </p:cNvCxnSpPr>
          <p:nvPr/>
        </p:nvCxnSpPr>
        <p:spPr bwMode="auto">
          <a:xfrm>
            <a:off x="5470497" y="1447800"/>
            <a:ext cx="0" cy="92103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55" y="2590800"/>
            <a:ext cx="5054146" cy="37906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83540" y="1656229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6876" y="1669248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2314" y="387447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0223" y="47244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0" name="Straight Connector 19"/>
          <p:cNvCxnSpPr>
            <a:stCxn id="4" idx="0"/>
            <a:endCxn id="4" idx="2"/>
          </p:cNvCxnSpPr>
          <p:nvPr/>
        </p:nvCxnSpPr>
        <p:spPr bwMode="auto">
          <a:xfrm>
            <a:off x="7001617" y="1603519"/>
            <a:ext cx="0" cy="6096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642552" y="4674971"/>
            <a:ext cx="2862648" cy="1549599"/>
            <a:chOff x="642552" y="4674971"/>
            <a:chExt cx="2862648" cy="15495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5" r="26430"/>
            <a:stretch/>
          </p:blipFill>
          <p:spPr>
            <a:xfrm>
              <a:off x="642552" y="4674971"/>
              <a:ext cx="1601952" cy="1549599"/>
            </a:xfrm>
            <a:prstGeom prst="rect">
              <a:avLst/>
            </a:prstGeom>
          </p:spPr>
        </p:pic>
        <p:sp>
          <p:nvSpPr>
            <p:cNvPr id="25" name="Oval Callout 24"/>
            <p:cNvSpPr/>
            <p:nvPr/>
          </p:nvSpPr>
          <p:spPr bwMode="auto">
            <a:xfrm>
              <a:off x="2176696" y="4800600"/>
              <a:ext cx="1328504" cy="842666"/>
            </a:xfrm>
            <a:prstGeom prst="wedgeEllipseCallout">
              <a:avLst>
                <a:gd name="adj1" fmla="val -59578"/>
                <a:gd name="adj2" fmla="val 2874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It works beautifully!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3-D glass printing</a:t>
            </a:r>
          </a:p>
        </p:txBody>
      </p:sp>
      <p:pic>
        <p:nvPicPr>
          <p:cNvPr id="5" name="IvcpbtpWpG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7924800" cy="464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24" y="541638"/>
            <a:ext cx="8077200" cy="906162"/>
          </a:xfrm>
        </p:spPr>
        <p:txBody>
          <a:bodyPr/>
          <a:lstStyle/>
          <a:p>
            <a:r>
              <a:rPr lang="en-US" sz="2800" dirty="0"/>
              <a:t>Precision glass molding (compression molding)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" y="1610748"/>
            <a:ext cx="4001589" cy="243609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10748"/>
            <a:ext cx="4011248" cy="2436090"/>
          </a:xfrm>
          <a:prstGeom prst="rect">
            <a:avLst/>
          </a:prstGeom>
        </p:spPr>
      </p:pic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533400" y="4300152"/>
            <a:ext cx="8001000" cy="1795848"/>
          </a:xfrm>
        </p:spPr>
        <p:txBody>
          <a:bodyPr/>
          <a:lstStyle/>
          <a:p>
            <a:r>
              <a:rPr lang="en-US" sz="2000" dirty="0"/>
              <a:t>Viscosity: 10</a:t>
            </a:r>
            <a:r>
              <a:rPr lang="en-US" sz="2000" baseline="30000" dirty="0"/>
              <a:t>6.6</a:t>
            </a:r>
            <a:r>
              <a:rPr lang="en-US" sz="2000" dirty="0"/>
              <a:t> – 10</a:t>
            </a:r>
            <a:r>
              <a:rPr lang="en-US" sz="2000" baseline="30000" dirty="0"/>
              <a:t>8</a:t>
            </a:r>
            <a:r>
              <a:rPr lang="en-US" sz="2000" dirty="0"/>
              <a:t> </a:t>
            </a:r>
            <a:r>
              <a:rPr lang="en-US" sz="2000" dirty="0" err="1"/>
              <a:t>Pa·s</a:t>
            </a:r>
            <a:r>
              <a:rPr lang="en-US" sz="2000" dirty="0"/>
              <a:t>; pressure: ~ MPa</a:t>
            </a:r>
          </a:p>
          <a:p>
            <a:r>
              <a:rPr lang="en-US" sz="2000" dirty="0"/>
              <a:t>Mold sticking and damage: </a:t>
            </a:r>
            <a:r>
              <a:rPr lang="en-US" sz="2000" dirty="0" err="1"/>
              <a:t>TiN</a:t>
            </a:r>
            <a:r>
              <a:rPr lang="en-US" sz="2000" dirty="0"/>
              <a:t> or </a:t>
            </a:r>
            <a:r>
              <a:rPr lang="en-US" sz="2000" dirty="0" err="1"/>
              <a:t>SiC</a:t>
            </a:r>
            <a:r>
              <a:rPr lang="en-US" sz="2000" dirty="0"/>
              <a:t> low friction coatings</a:t>
            </a:r>
          </a:p>
          <a:p>
            <a:r>
              <a:rPr lang="en-US" sz="2000" dirty="0"/>
              <a:t>Non-uniform temperature distribution</a:t>
            </a:r>
          </a:p>
          <a:p>
            <a:r>
              <a:rPr lang="en-US" sz="2000" dirty="0"/>
              <a:t>Post-molding deformation: thermal shrinkage, viscoelasticity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54676" y="6067739"/>
            <a:ext cx="7010400" cy="281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http://www.rpoptics.com/wp-content/uploads/2015/01/Precision-Glass-Molding-Technical-Brief_21.pdf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1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52C15-BEF2-4543-A9D0-EED82367A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2385"/>
            <a:ext cx="6096000" cy="5645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4CE91-D130-440A-A4FE-096BE5EAE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99" y="2249269"/>
            <a:ext cx="1551869" cy="1178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328986-2ECB-4E12-8D07-E6B271A8E4EB}"/>
              </a:ext>
            </a:extLst>
          </p:cNvPr>
          <p:cNvSpPr txBox="1"/>
          <p:nvPr/>
        </p:nvSpPr>
        <p:spPr>
          <a:xfrm>
            <a:off x="6993533" y="3544669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PGM glass </a:t>
            </a:r>
            <a:r>
              <a:rPr lang="en-US" dirty="0" err="1"/>
              <a:t>asphere</a:t>
            </a:r>
            <a:r>
              <a:rPr lang="en-US" dirty="0"/>
              <a:t> lens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58DF9-B3D7-44FB-A665-AF84E56A1DAA}"/>
              </a:ext>
            </a:extLst>
          </p:cNvPr>
          <p:cNvSpPr/>
          <p:nvPr/>
        </p:nvSpPr>
        <p:spPr>
          <a:xfrm>
            <a:off x="6841132" y="5867400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LFW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47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42-45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3688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Making extremely large telescope mirrors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https://upload.wikimedia.org/wikipedia/commons/thumb/c/c5/Comparison_optical_telescope_primary_mirrors.svg/1280px-Comparison_optical_telescope_primary_mirrors.svg.png">
            <a:extLst>
              <a:ext uri="{FF2B5EF4-FFF2-40B4-BE49-F238E27FC236}">
                <a16:creationId xmlns:a16="http://schemas.microsoft.com/office/drawing/2014/main" id="{2B68BAA0-5C34-41FC-A264-C03BCF2E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0950C-D71A-44C8-905B-3557AF6F8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31409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A722B-1511-4D4E-8BDA-3281F77F219B}"/>
              </a:ext>
            </a:extLst>
          </p:cNvPr>
          <p:cNvSpPr txBox="1"/>
          <p:nvPr/>
        </p:nvSpPr>
        <p:spPr>
          <a:xfrm>
            <a:off x="689867" y="51816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Corning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FF69D-F4D4-4505-B901-F20A49AF4C5C}"/>
              </a:ext>
            </a:extLst>
          </p:cNvPr>
          <p:cNvSpPr txBox="1"/>
          <p:nvPr/>
        </p:nvSpPr>
        <p:spPr>
          <a:xfrm>
            <a:off x="2209800" y="5861050"/>
            <a:ext cx="19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Image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112891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Making extremely large telescope mirrors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 descr="Image result for arizona mirror lab furnace">
            <a:extLst>
              <a:ext uri="{FF2B5EF4-FFF2-40B4-BE49-F238E27FC236}">
                <a16:creationId xmlns:a16="http://schemas.microsoft.com/office/drawing/2014/main" id="{C70228C9-573C-46BF-8618-AAFD8DEC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8" y="1716744"/>
            <a:ext cx="3523128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rizona mirror lab furnace">
            <a:extLst>
              <a:ext uri="{FF2B5EF4-FFF2-40B4-BE49-F238E27FC236}">
                <a16:creationId xmlns:a16="http://schemas.microsoft.com/office/drawing/2014/main" id="{0DCE6EB0-4F2D-47C2-88FA-FC17A7E83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5188"/>
          <a:stretch/>
        </p:blipFill>
        <p:spPr bwMode="auto">
          <a:xfrm>
            <a:off x="551330" y="1721226"/>
            <a:ext cx="3523128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rizona mirror lab furnace">
            <a:extLst>
              <a:ext uri="{FF2B5EF4-FFF2-40B4-BE49-F238E27FC236}">
                <a16:creationId xmlns:a16="http://schemas.microsoft.com/office/drawing/2014/main" id="{8D8B211F-4A5C-456E-A255-4A452C31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92" y="1716744"/>
            <a:ext cx="4181535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ECAC71-7B0E-44ED-B5A9-F68BE58D6611}"/>
              </a:ext>
            </a:extLst>
          </p:cNvPr>
          <p:cNvSpPr/>
          <p:nvPr/>
        </p:nvSpPr>
        <p:spPr>
          <a:xfrm>
            <a:off x="3860645" y="4480113"/>
            <a:ext cx="4846327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University of Arizona, Richard F. </a:t>
            </a:r>
            <a:r>
              <a:rPr lang="en-US" sz="1400" dirty="0" err="1"/>
              <a:t>Caris</a:t>
            </a:r>
            <a:r>
              <a:rPr lang="en-US" sz="1400" dirty="0"/>
              <a:t> Mirror Laboratory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46E64EBB-0819-46B8-8A2C-80C61CC1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97" y="4952254"/>
            <a:ext cx="7799832" cy="1270746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182880" tIns="10800" rIns="182880" bIns="10800" anchor="ctr"/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Initial paraboloidal shape is formed by casting the mirror in the spinning furnace, followed by milling and polishing down to 25 nm accuracy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A honeycomb mirror structure leads to low weight and high stiffness</a:t>
            </a:r>
          </a:p>
        </p:txBody>
      </p:sp>
    </p:spTree>
    <p:extLst>
      <p:ext uri="{BB962C8B-B14F-4D97-AF65-F5344CB8AC3E}">
        <p14:creationId xmlns:p14="http://schemas.microsoft.com/office/powerpoint/2010/main" val="37319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586" y="4117708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“Viscosity makes things happen essentially in slow motion. If you are trying to melt a crystalline solid (like ice or an aluminum oxide ceramic), as soon as you reach the melting point, a drop of liquid forms and falls away from the melting surface. Glass, on the other hand, … gradually transforms from a hard solid to a slowly softening liquid. This soft liquid gradually stiffens as it cools (because of its increasing viscosity), allowing glass blower time to shape and manipulate the </a:t>
            </a:r>
            <a:r>
              <a:rPr lang="en-US" altLang="en-US" i="1" dirty="0">
                <a:solidFill>
                  <a:srgbClr val="000000"/>
                </a:solidFill>
              </a:rPr>
              <a:t>glass.”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hlinkClick r:id="rId2"/>
              </a:rPr>
              <a:t>http://madsci.org/posts/archives/2007-09/1188944613.Ph.r.html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A14E2-4828-48BE-8ADF-9F216CA5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06" y="899178"/>
            <a:ext cx="1695450" cy="2441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AE1D9-ACA0-4307-989D-8A36872ECA88}"/>
              </a:ext>
            </a:extLst>
          </p:cNvPr>
          <p:cNvSpPr txBox="1"/>
          <p:nvPr/>
        </p:nvSpPr>
        <p:spPr>
          <a:xfrm>
            <a:off x="1646999" y="3435543"/>
            <a:ext cx="114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1BE04-178D-46C2-8CE0-31D0AF2DF947}"/>
              </a:ext>
            </a:extLst>
          </p:cNvPr>
          <p:cNvSpPr txBox="1"/>
          <p:nvPr/>
        </p:nvSpPr>
        <p:spPr>
          <a:xfrm>
            <a:off x="5283870" y="3435543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AEBD2-9BE5-46CB-B685-7C004F837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65" y="899178"/>
            <a:ext cx="3983953" cy="2441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B517B4-14F2-46C5-BD10-302A27C58B54}"/>
              </a:ext>
            </a:extLst>
          </p:cNvPr>
          <p:cNvSpPr txBox="1"/>
          <p:nvPr/>
        </p:nvSpPr>
        <p:spPr>
          <a:xfrm>
            <a:off x="3752850" y="2556012"/>
            <a:ext cx="266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viscosity-temperature curve</a:t>
            </a:r>
          </a:p>
        </p:txBody>
      </p:sp>
    </p:spTree>
    <p:extLst>
      <p:ext uri="{BB962C8B-B14F-4D97-AF65-F5344CB8AC3E}">
        <p14:creationId xmlns:p14="http://schemas.microsoft.com/office/powerpoint/2010/main" val="3556118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33849"/>
          </a:xfrm>
        </p:spPr>
        <p:txBody>
          <a:bodyPr/>
          <a:lstStyle/>
          <a:p>
            <a:r>
              <a:rPr lang="en-US" sz="2600" dirty="0"/>
              <a:t>Mechanical properties of bulk metallic glass (BMG)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5734" y="4242486"/>
            <a:ext cx="7848600" cy="219931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Absence of dislocations and slip planes/directions in BMG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Large elastic limit and high yield strength (2% and 2 </a:t>
            </a:r>
            <a:r>
              <a:rPr lang="en-US" dirty="0" err="1"/>
              <a:t>GPa</a:t>
            </a:r>
            <a:r>
              <a:rPr lang="en-US" dirty="0"/>
              <a:t> in </a:t>
            </a:r>
            <a:r>
              <a:rPr lang="en-US" dirty="0" err="1"/>
              <a:t>Zr</a:t>
            </a:r>
            <a:r>
              <a:rPr lang="en-US" dirty="0"/>
              <a:t>-based BMGs)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Poor global plasticity: absence of strain hardening, strong tendency towards shear localization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Cold working is not a viable processing 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" r="-1" b="1873"/>
          <a:stretch/>
        </p:blipFill>
        <p:spPr>
          <a:xfrm>
            <a:off x="1641390" y="1591962"/>
            <a:ext cx="55626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773" y="162697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Polycrystalline metal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8255" y="162697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Amorphous metal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826741" y="2692353"/>
            <a:ext cx="2306594" cy="536879"/>
          </a:xfrm>
          <a:custGeom>
            <a:avLst/>
            <a:gdLst>
              <a:gd name="connsiteX0" fmla="*/ 0 w 2306594"/>
              <a:gd name="connsiteY0" fmla="*/ 536879 h 536879"/>
              <a:gd name="connsiteX1" fmla="*/ 741405 w 2306594"/>
              <a:gd name="connsiteY1" fmla="*/ 133225 h 536879"/>
              <a:gd name="connsiteX2" fmla="*/ 1499286 w 2306594"/>
              <a:gd name="connsiteY2" fmla="*/ 1420 h 536879"/>
              <a:gd name="connsiteX3" fmla="*/ 2306594 w 2306594"/>
              <a:gd name="connsiteY3" fmla="*/ 199128 h 53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594" h="536879">
                <a:moveTo>
                  <a:pt x="0" y="536879"/>
                </a:moveTo>
                <a:cubicBezTo>
                  <a:pt x="245762" y="379673"/>
                  <a:pt x="491524" y="222468"/>
                  <a:pt x="741405" y="133225"/>
                </a:cubicBezTo>
                <a:cubicBezTo>
                  <a:pt x="991286" y="43982"/>
                  <a:pt x="1238421" y="-9564"/>
                  <a:pt x="1499286" y="1420"/>
                </a:cubicBezTo>
                <a:cubicBezTo>
                  <a:pt x="1760151" y="12404"/>
                  <a:pt x="2033372" y="105766"/>
                  <a:pt x="2306594" y="199128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067325" y="1672281"/>
            <a:ext cx="390508" cy="1029730"/>
          </a:xfrm>
          <a:custGeom>
            <a:avLst/>
            <a:gdLst>
              <a:gd name="connsiteX0" fmla="*/ 390508 w 390508"/>
              <a:gd name="connsiteY0" fmla="*/ 1029730 h 1029730"/>
              <a:gd name="connsiteX1" fmla="*/ 3330 w 390508"/>
              <a:gd name="connsiteY1" fmla="*/ 387178 h 1029730"/>
              <a:gd name="connsiteX2" fmla="*/ 192800 w 390508"/>
              <a:gd name="connsiteY2" fmla="*/ 0 h 1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08" h="1029730">
                <a:moveTo>
                  <a:pt x="390508" y="1029730"/>
                </a:moveTo>
                <a:cubicBezTo>
                  <a:pt x="213394" y="794265"/>
                  <a:pt x="36281" y="558800"/>
                  <a:pt x="3330" y="387178"/>
                </a:cubicBezTo>
                <a:cubicBezTo>
                  <a:pt x="-29621" y="215556"/>
                  <a:pt x="192800" y="0"/>
                  <a:pt x="192800" y="0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82591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Grain boundaries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75935" y="3665838"/>
            <a:ext cx="1750541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65438" y="36411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Crystal planes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0" y="1583725"/>
            <a:ext cx="3964604" cy="24466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11780" y="3830762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Metals</a:t>
            </a:r>
            <a:r>
              <a:rPr lang="en-US" sz="1400" dirty="0"/>
              <a:t> </a:t>
            </a:r>
            <a:r>
              <a:rPr lang="en-US" sz="1400" b="1" dirty="0"/>
              <a:t>3</a:t>
            </a:r>
            <a:r>
              <a:rPr lang="en-US" sz="1400" dirty="0"/>
              <a:t>, 1 (2013)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33849"/>
          </a:xfrm>
        </p:spPr>
        <p:txBody>
          <a:bodyPr/>
          <a:lstStyle/>
          <a:p>
            <a:r>
              <a:rPr lang="en-US" sz="2600" dirty="0"/>
              <a:t>Mechanical properties of a commercial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" name="Picture 11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30D4A3A-6E18-4CB6-B181-D125C2078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6944"/>
          <a:stretch/>
        </p:blipFill>
        <p:spPr>
          <a:xfrm>
            <a:off x="457200" y="1615830"/>
            <a:ext cx="3776156" cy="3124200"/>
          </a:xfrm>
          <a:prstGeom prst="rect">
            <a:avLst/>
          </a:prstGeom>
        </p:spPr>
      </p:pic>
      <p:pic>
        <p:nvPicPr>
          <p:cNvPr id="20" name="Picture 1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C9153F4-6067-49D8-9A11-1B970C5FA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r="1786" b="3293"/>
          <a:stretch/>
        </p:blipFill>
        <p:spPr>
          <a:xfrm>
            <a:off x="4366844" y="1615830"/>
            <a:ext cx="4237565" cy="3124200"/>
          </a:xfrm>
          <a:prstGeom prst="rect">
            <a:avLst/>
          </a:prstGeom>
        </p:spPr>
      </p:pic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A19CAFDC-D3AE-40AD-BB54-B173702409CF}"/>
              </a:ext>
            </a:extLst>
          </p:cNvPr>
          <p:cNvSpPr/>
          <p:nvPr/>
        </p:nvSpPr>
        <p:spPr bwMode="auto">
          <a:xfrm>
            <a:off x="1622340" y="5408471"/>
            <a:ext cx="5746920" cy="7620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High yield strength, hardness, and elasticity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997E8-AA6A-4B80-96C7-B574F5DAC872}"/>
              </a:ext>
            </a:extLst>
          </p:cNvPr>
          <p:cNvSpPr/>
          <p:nvPr/>
        </p:nvSpPr>
        <p:spPr>
          <a:xfrm>
            <a:off x="5910017" y="4890700"/>
            <a:ext cx="269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Data from </a:t>
            </a:r>
            <a:r>
              <a:rPr lang="en-US" sz="1200" dirty="0">
                <a:hlinkClick r:id="rId5"/>
              </a:rPr>
              <a:t>Liquidmetal</a:t>
            </a:r>
            <a:r>
              <a:rPr lang="en-US" sz="1200" baseline="30000" dirty="0">
                <a:hlinkClick r:id="rId5"/>
              </a:rPr>
              <a:t>®</a:t>
            </a:r>
            <a:r>
              <a:rPr lang="en-US" sz="1200" dirty="0">
                <a:hlinkClick r:id="rId5"/>
              </a:rPr>
              <a:t> Technologies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4274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08071" y="2053206"/>
            <a:ext cx="1519119" cy="2104207"/>
            <a:chOff x="1108071" y="2053206"/>
            <a:chExt cx="1519119" cy="2104207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108071" y="2053206"/>
              <a:ext cx="720729" cy="210420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633236" y="3352800"/>
              <a:ext cx="993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Casting</a:t>
              </a:r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85800" y="4992075"/>
            <a:ext cx="7848600" cy="11767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Casting: suction casting, die casting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Reduced volume shrinkage (&lt; 1%): net-shape forming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Cooling rate control: mold filling and crystallization mitigation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CC3B4D-7C05-4860-9F32-062A6A7C1474}"/>
              </a:ext>
            </a:extLst>
          </p:cNvPr>
          <p:cNvGrpSpPr/>
          <p:nvPr/>
        </p:nvGrpSpPr>
        <p:grpSpPr>
          <a:xfrm>
            <a:off x="4968243" y="1633153"/>
            <a:ext cx="3695112" cy="3532851"/>
            <a:chOff x="4968243" y="1633153"/>
            <a:chExt cx="3695112" cy="35328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1EB616-88E5-4CE2-8D61-4A291A479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7" t="952" r="4166" b="4311"/>
            <a:stretch/>
          </p:blipFill>
          <p:spPr>
            <a:xfrm>
              <a:off x="4968243" y="1633153"/>
              <a:ext cx="3599372" cy="316744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D3A59B-0919-4C8F-A8F6-B8CD51A01AC2}"/>
                </a:ext>
              </a:extLst>
            </p:cNvPr>
            <p:cNvSpPr/>
            <p:nvPr/>
          </p:nvSpPr>
          <p:spPr>
            <a:xfrm>
              <a:off x="5963141" y="4889005"/>
              <a:ext cx="27002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Data from </a:t>
              </a:r>
              <a:r>
                <a:rPr lang="en-US" sz="1200" dirty="0">
                  <a:hlinkClick r:id="rId5"/>
                </a:rPr>
                <a:t>Liquidmetal</a:t>
              </a:r>
              <a:r>
                <a:rPr lang="en-US" sz="1200" baseline="30000" dirty="0">
                  <a:hlinkClick r:id="rId5"/>
                </a:rPr>
                <a:t>®</a:t>
              </a:r>
              <a:r>
                <a:rPr lang="en-US" sz="1200" dirty="0">
                  <a:hlinkClick r:id="rId5"/>
                </a:rPr>
                <a:t> Technologies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99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099752" y="3624922"/>
            <a:ext cx="465200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787232" y="3616684"/>
            <a:ext cx="243296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555041" y="3624922"/>
            <a:ext cx="123328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31409" y="4335162"/>
            <a:ext cx="16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Thermoplastic forming (TPF)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85800" y="5130114"/>
            <a:ext cx="7638534" cy="11767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Thermoplastic forming: compression &amp; injection molding, extrusion, rolling, blow molding, 3-D printing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Thermal embrittlement: free volume decrease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23" y="1661816"/>
            <a:ext cx="3941573" cy="27567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1235" y="4592419"/>
            <a:ext cx="2549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Scripta</a:t>
            </a:r>
            <a:r>
              <a:rPr lang="en-US" sz="1400" i="1" dirty="0"/>
              <a:t> Mater.</a:t>
            </a:r>
            <a:r>
              <a:rPr lang="en-US" sz="1400" dirty="0"/>
              <a:t> </a:t>
            </a:r>
            <a:r>
              <a:rPr lang="en-US" sz="1400" b="1" dirty="0"/>
              <a:t>60</a:t>
            </a:r>
            <a:r>
              <a:rPr lang="en-US" sz="1400" dirty="0"/>
              <a:t>, 160 (2009)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45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89" y="1674512"/>
            <a:ext cx="3876542" cy="31260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82087" y="4901685"/>
            <a:ext cx="2440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 </a:t>
            </a:r>
            <a:r>
              <a:rPr lang="en-US" sz="1400" b="1" dirty="0"/>
              <a:t>22</a:t>
            </a:r>
            <a:r>
              <a:rPr lang="en-US" sz="1400" dirty="0"/>
              <a:t>, 1566 (2010)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C72EA-47B5-4B5F-8E05-39F305637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13" name="Freeform 24">
            <a:extLst>
              <a:ext uri="{FF2B5EF4-FFF2-40B4-BE49-F238E27FC236}">
                <a16:creationId xmlns:a16="http://schemas.microsoft.com/office/drawing/2014/main" id="{98F11C72-36D4-4E88-ADE1-347C3BBEB8F5}"/>
              </a:ext>
            </a:extLst>
          </p:cNvPr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9B5EB5-01C4-48FB-89AD-6859D82C8D62}"/>
              </a:ext>
            </a:extLst>
          </p:cNvPr>
          <p:cNvCxnSpPr/>
          <p:nvPr/>
        </p:nvCxnSpPr>
        <p:spPr bwMode="auto">
          <a:xfrm flipV="1">
            <a:off x="1099752" y="3624922"/>
            <a:ext cx="465200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6EB7AE-3BFC-4CCA-9E95-FF682F344B16}"/>
              </a:ext>
            </a:extLst>
          </p:cNvPr>
          <p:cNvCxnSpPr/>
          <p:nvPr/>
        </p:nvCxnSpPr>
        <p:spPr bwMode="auto">
          <a:xfrm>
            <a:off x="2787232" y="3616684"/>
            <a:ext cx="243296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479064-91F3-4131-92CD-B494139AFD94}"/>
              </a:ext>
            </a:extLst>
          </p:cNvPr>
          <p:cNvCxnSpPr/>
          <p:nvPr/>
        </p:nvCxnSpPr>
        <p:spPr bwMode="auto">
          <a:xfrm flipH="1">
            <a:off x="1555041" y="3624922"/>
            <a:ext cx="123328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E7A7B37-1894-4114-BC78-82333D91316B}"/>
              </a:ext>
            </a:extLst>
          </p:cNvPr>
          <p:cNvSpPr txBox="1"/>
          <p:nvPr/>
        </p:nvSpPr>
        <p:spPr>
          <a:xfrm>
            <a:off x="631409" y="4335162"/>
            <a:ext cx="16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Thermoplastic forming (TPF)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D24E1B-B030-41CE-B05E-4DC664918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533" y="5249985"/>
            <a:ext cx="7638534" cy="79467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Glass-forming liquid fragility</a:t>
            </a:r>
          </a:p>
          <a:p>
            <a:pPr lvl="1">
              <a:spcBef>
                <a:spcPts val="6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</a:rPr>
              <a:t>Liquids with low fragility have better </a:t>
            </a:r>
            <a:r>
              <a:rPr lang="en-US" dirty="0"/>
              <a:t>temperature tolerance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5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molding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8011470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924" y="6054124"/>
            <a:ext cx="2440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 </a:t>
            </a:r>
            <a:r>
              <a:rPr lang="en-US" sz="1400" b="1" dirty="0"/>
              <a:t>22</a:t>
            </a:r>
            <a:r>
              <a:rPr lang="en-US" sz="1400" dirty="0"/>
              <a:t>, 1566 (2010)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33208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  <a:r>
                        <a:rPr lang="en-US" baseline="0" dirty="0"/>
                        <a:t> structures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Mold release and mold wear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78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EA0E9D-40F9-4359-85D9-EACB3397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3" y="1651925"/>
            <a:ext cx="4299833" cy="3224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35F802-8971-4409-9890-67225A091F85}"/>
              </a:ext>
            </a:extLst>
          </p:cNvPr>
          <p:cNvSpPr/>
          <p:nvPr/>
        </p:nvSpPr>
        <p:spPr bwMode="auto">
          <a:xfrm>
            <a:off x="1567379" y="4441876"/>
            <a:ext cx="2864340" cy="4349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molding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932154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  <a:r>
                        <a:rPr lang="en-US" baseline="0" dirty="0"/>
                        <a:t> structures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Mold release and mold wear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Online Media 8">
            <a:hlinkClick r:id="" action="ppaction://media"/>
            <a:extLst>
              <a:ext uri="{FF2B5EF4-FFF2-40B4-BE49-F238E27FC236}">
                <a16:creationId xmlns:a16="http://schemas.microsoft.com/office/drawing/2014/main" id="{5C882769-F80A-49B7-ACF3-31BA22A3D0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95800" y="1651925"/>
            <a:ext cx="4036646" cy="28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9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2" y="2006713"/>
            <a:ext cx="4719071" cy="2178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Blow molding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651" y="6041424"/>
            <a:ext cx="2313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14</a:t>
            </a:r>
            <a:r>
              <a:rPr lang="en-US" sz="1400" dirty="0"/>
              <a:t>, 14 (2011)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954953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Hollow</a:t>
                      </a:r>
                      <a:r>
                        <a:rPr lang="en-US" baseline="0" dirty="0"/>
                        <a:t> shapes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to 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Temperature control, mold sticking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38" y="1745428"/>
            <a:ext cx="2716427" cy="28157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3456" y="123101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Parison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67995" y="1231018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Final shape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631127"/>
            <a:ext cx="4809699" cy="29300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of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354F-D14B-4292-A751-86BCCE822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33" y="1695450"/>
            <a:ext cx="3668571" cy="2946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09E1A-6437-45F0-81F7-B5900F62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" y="1695449"/>
            <a:ext cx="3943758" cy="29467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C7CB01-FF68-40E1-93DA-1F34680D92AA}"/>
              </a:ext>
            </a:extLst>
          </p:cNvPr>
          <p:cNvSpPr/>
          <p:nvPr/>
        </p:nvSpPr>
        <p:spPr>
          <a:xfrm>
            <a:off x="3606520" y="6075460"/>
            <a:ext cx="2413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21</a:t>
            </a:r>
            <a:r>
              <a:rPr lang="en-US" sz="1400" dirty="0"/>
              <a:t>, 697 (2018)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4556AF1F-E76D-421F-A39C-3E566FA8D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46" y="4948138"/>
            <a:ext cx="7258708" cy="962563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182880" tIns="10800" rIns="182880" bIns="1080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Continuous softening behavior of BMGs enables extrusion-based 3-D printing through fused filament fabrication (FFF)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12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of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C7CB01-FF68-40E1-93DA-1F34680D92AA}"/>
              </a:ext>
            </a:extLst>
          </p:cNvPr>
          <p:cNvSpPr/>
          <p:nvPr/>
        </p:nvSpPr>
        <p:spPr>
          <a:xfrm>
            <a:off x="3606520" y="6075460"/>
            <a:ext cx="2413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21</a:t>
            </a:r>
            <a:r>
              <a:rPr lang="en-US" sz="1400" dirty="0"/>
              <a:t>, 697 (2018)</a:t>
            </a:r>
          </a:p>
        </p:txBody>
      </p:sp>
      <p:pic>
        <p:nvPicPr>
          <p:cNvPr id="5122" name="Picture 2" descr="https://ars.els-cdn.com/content/image/1-s2.0-S1369702118303663-fx1_lrg.jpg">
            <a:extLst>
              <a:ext uri="{FF2B5EF4-FFF2-40B4-BE49-F238E27FC236}">
                <a16:creationId xmlns:a16="http://schemas.microsoft.com/office/drawing/2014/main" id="{0539E18C-3C2D-48DA-BCEE-DE9CB145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6" y="1371600"/>
            <a:ext cx="763662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1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586" y="4117708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“Viscosity makes things happen essentially in slow motion. If you are trying to melt a crystalline solid (like ice or an aluminum oxide ceramic), as soon as you reach the melting point, a drop of liquid forms and falls away from the melting surface. Glass, on the other hand, … gradually transforms from a hard solid to a slowly softening liquid. This soft liquid gradually stiffens as it cools (because of its increasing viscosity), allowing glass blower time to shape and manipulate the </a:t>
            </a:r>
            <a:r>
              <a:rPr lang="en-US" altLang="en-US" i="1" dirty="0">
                <a:solidFill>
                  <a:srgbClr val="000000"/>
                </a:solidFill>
              </a:rPr>
              <a:t>glass.”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hlinkClick r:id="rId2"/>
              </a:rPr>
              <a:t>http://madsci.org/posts/archives/2007-09/1188944613.Ph.r.html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9144000" cy="3850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2382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6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2382164" y="1712888"/>
            <a:ext cx="1865662" cy="340073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50000"/>
                </a:schemeClr>
              </a:gs>
              <a:gs pos="100000">
                <a:srgbClr val="339933"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reference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7575" y="5143943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Symbol" panose="05050102010706020507" pitchFamily="18" charset="2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Symbol" panose="05050102010706020507" pitchFamily="18" charset="2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9028" y="5113049"/>
            <a:ext cx="775592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272889" y="4954472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990600" y="5246339"/>
            <a:ext cx="56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382166" y="494417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99877" y="5236042"/>
            <a:ext cx="56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249713" y="4943599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896091" y="5235466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</a:t>
            </a:r>
            <a:endParaRPr lang="en-US" sz="2000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082355" y="496122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752778" y="525309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202611" y="495504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801701" y="5246912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</a:t>
            </a:r>
            <a:endParaRPr lang="en-US" sz="20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019" y="5599088"/>
            <a:ext cx="107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 point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2529" y="5609385"/>
            <a:ext cx="11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point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8852" y="5616714"/>
            <a:ext cx="125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Softening point</a:t>
            </a:r>
            <a:endParaRPr lang="en-US" sz="2000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5616714"/>
            <a:ext cx="134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Annealing point (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3569" y="5615229"/>
            <a:ext cx="134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Straining point</a:t>
            </a:r>
            <a:endParaRPr lang="en-US" sz="20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23" y="1989185"/>
            <a:ext cx="934665" cy="9346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18" y="3084488"/>
            <a:ext cx="855231" cy="9979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50956" y="2179813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Glass blowing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2661" y="3291068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Fiber drawing</a:t>
            </a:r>
            <a:endParaRPr lang="en-US" sz="1600" dirty="0">
              <a:latin typeface="Symbol" panose="05050102010706020507" pitchFamily="18" charset="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5833"/>
          <a:stretch/>
        </p:blipFill>
        <p:spPr>
          <a:xfrm>
            <a:off x="2023003" y="3653797"/>
            <a:ext cx="1123853" cy="8990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29042" y="3815129"/>
            <a:ext cx="86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Float glass</a:t>
            </a:r>
            <a:endParaRPr lang="en-US" sz="1600" dirty="0">
              <a:latin typeface="Symbol" panose="05050102010706020507" pitchFamily="18" charset="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7" r="12927"/>
          <a:stretch/>
        </p:blipFill>
        <p:spPr>
          <a:xfrm>
            <a:off x="5519352" y="3516534"/>
            <a:ext cx="1231349" cy="79539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99823" y="2889874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Lehr annealing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112" y="1661402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Working range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080686" y="4811729"/>
            <a:ext cx="0" cy="28419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286027" y="4477002"/>
            <a:ext cx="162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Pitch: 2.3 × 10</a:t>
            </a:r>
            <a:r>
              <a:rPr lang="en-US" sz="1600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600" baseline="30000" dirty="0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r="18893"/>
          <a:stretch/>
        </p:blipFill>
        <p:spPr>
          <a:xfrm>
            <a:off x="4184820" y="1995796"/>
            <a:ext cx="1107990" cy="7159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20576" y="1644124"/>
            <a:ext cx="661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PGM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5111BF-E8FE-4DED-96FA-02C6BE912C08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2052" y="5152515"/>
            <a:ext cx="0" cy="28346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6B8FC70-48A0-49B0-97E6-88D1BADC8B9D}"/>
              </a:ext>
            </a:extLst>
          </p:cNvPr>
          <p:cNvSpPr txBox="1"/>
          <p:nvPr/>
        </p:nvSpPr>
        <p:spPr>
          <a:xfrm>
            <a:off x="2439397" y="4709188"/>
            <a:ext cx="162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Chewing gum</a:t>
            </a:r>
            <a:endParaRPr lang="en-US" sz="1600" baseline="30000" dirty="0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5775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250"/>
            <a:ext cx="8077200" cy="881653"/>
          </a:xfrm>
        </p:spPr>
        <p:txBody>
          <a:bodyPr/>
          <a:lstStyle/>
          <a:p>
            <a:r>
              <a:rPr lang="en-US" dirty="0"/>
              <a:t>Basic properties of common silicate glasses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762896"/>
          <a:ext cx="8001000" cy="4343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Soda-lime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Borosilicate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Fused</a:t>
                      </a:r>
                      <a:r>
                        <a:rPr lang="en-US" sz="2000" baseline="0" dirty="0"/>
                        <a:t> silica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CTE (ppm/°C)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Working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Softening point (°C)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Annealing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Strain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flat glass process: crown glass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8466"/>
            <a:ext cx="4343400" cy="4541904"/>
          </a:xfrm>
        </p:spPr>
        <p:txBody>
          <a:bodyPr/>
          <a:lstStyle/>
          <a:p>
            <a:r>
              <a:rPr lang="en-US" sz="2000" dirty="0"/>
              <a:t>Crown glass was produced by making a hole in a molten glass bubble, then spinning the glass to create a flat, circular sheet with a distinctive “bulls-eye” pattern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A large glass window&#10;&#10;Description generated with high confidence">
            <a:extLst>
              <a:ext uri="{FF2B5EF4-FFF2-40B4-BE49-F238E27FC236}">
                <a16:creationId xmlns:a16="http://schemas.microsoft.com/office/drawing/2014/main" id="{34DF71EC-C5CA-4AF3-BD2C-9E788E51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96344"/>
            <a:ext cx="3009900" cy="4438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A965F-DC90-4B78-A8DF-0F121CA03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7" y="3485050"/>
            <a:ext cx="3656623" cy="2649622"/>
          </a:xfrm>
          <a:prstGeom prst="rect">
            <a:avLst/>
          </a:prstGeom>
          <a:ln w="25400">
            <a:solidFill>
              <a:srgbClr val="FF0000"/>
            </a:solidFill>
            <a:prstDash val="dash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716A07-5CD6-4C07-8FE1-2E6161EEEB8D}"/>
              </a:ext>
            </a:extLst>
          </p:cNvPr>
          <p:cNvSpPr/>
          <p:nvPr/>
        </p:nvSpPr>
        <p:spPr bwMode="auto">
          <a:xfrm>
            <a:off x="5564554" y="3276600"/>
            <a:ext cx="531446" cy="685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CEE702-F930-449B-9079-3701F3140246}"/>
              </a:ext>
            </a:extLst>
          </p:cNvPr>
          <p:cNvCxnSpPr/>
          <p:nvPr/>
        </p:nvCxnSpPr>
        <p:spPr bwMode="auto">
          <a:xfrm flipH="1">
            <a:off x="4572000" y="3276600"/>
            <a:ext cx="990600" cy="2084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ADAD7-ACA5-48FF-BBF0-F2C5CAB37E2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9815" y="3962400"/>
            <a:ext cx="982785" cy="217227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5327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glass manufacturing: float glass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Forming of a continuous ribbon of glass using a molten tin bath</a:t>
            </a:r>
          </a:p>
          <a:p>
            <a:pPr lvl="1"/>
            <a:r>
              <a:rPr lang="en-US" dirty="0"/>
              <a:t>Melting and refining (homogenization and bubble removal)</a:t>
            </a:r>
          </a:p>
          <a:p>
            <a:pPr lvl="1"/>
            <a:r>
              <a:rPr lang="en-US" dirty="0"/>
              <a:t>Float bath: glass thickness controlled by flow speed</a:t>
            </a:r>
          </a:p>
          <a:p>
            <a:pPr lvl="1"/>
            <a:r>
              <a:rPr lang="en-US" dirty="0"/>
              <a:t>Annealing: stress release</a:t>
            </a:r>
          </a:p>
          <a:p>
            <a:pPr lvl="1"/>
            <a:r>
              <a:rPr lang="en-US" dirty="0"/>
              <a:t>Inspection, cutting and shipping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4" y="3804511"/>
            <a:ext cx="7837716" cy="1981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4754" y="6022544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712603" y="5777476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674076" y="6031468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FFC000"/>
              </a:solidFill>
              <a:latin typeface="Symbol" panose="05050102010706020507" pitchFamily="18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331925" y="5786400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23904" y="6017056"/>
            <a:ext cx="145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</a:t>
            </a:r>
            <a:r>
              <a:rPr lang="en-US" baseline="30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7649715" y="5780226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339933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25258" y="6017056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483107" y="5771988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g4G5WbOML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0037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25799</TotalTime>
  <Words>1838</Words>
  <Application>Microsoft Office PowerPoint</Application>
  <PresentationFormat>On-screen Show (4:3)</PresentationFormat>
  <Paragraphs>335</Paragraphs>
  <Slides>39</Slides>
  <Notes>22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Comic Sans MS</vt:lpstr>
      <vt:lpstr>Symbol</vt:lpstr>
      <vt:lpstr>Times New Roman</vt:lpstr>
      <vt:lpstr>Verdana</vt:lpstr>
      <vt:lpstr>Wingdings</vt:lpstr>
      <vt:lpstr>Pixel</vt:lpstr>
      <vt:lpstr>Equation</vt:lpstr>
      <vt:lpstr>MIT 3.071 Amorphous Materials  6: Glass Shaping</vt:lpstr>
      <vt:lpstr>After-class reading list</vt:lpstr>
      <vt:lpstr>PowerPoint Presentation</vt:lpstr>
      <vt:lpstr>PowerPoint Presentation</vt:lpstr>
      <vt:lpstr>Viscosity reference points</vt:lpstr>
      <vt:lpstr>Basic properties of common silicate glasses</vt:lpstr>
      <vt:lpstr>Early flat glass process: crown glass</vt:lpstr>
      <vt:lpstr>Flat glass manufacturing: float glass process</vt:lpstr>
      <vt:lpstr>PowerPoint Presentation</vt:lpstr>
      <vt:lpstr>Ultra-thin, ultra-wide glass by float stretching</vt:lpstr>
      <vt:lpstr>Flat glass manufacturing: down-draw methods</vt:lpstr>
      <vt:lpstr>Glassblowing</vt:lpstr>
      <vt:lpstr>Glass container production</vt:lpstr>
      <vt:lpstr>Glass container production</vt:lpstr>
      <vt:lpstr>Glass caneworking</vt:lpstr>
      <vt:lpstr>Glass caneworking</vt:lpstr>
      <vt:lpstr>PowerPoint Presentation</vt:lpstr>
      <vt:lpstr>Millefiori – “1,000 flowers”</vt:lpstr>
      <vt:lpstr>Stability of drawn cane structures</vt:lpstr>
      <vt:lpstr>Stability of drawn cane structures</vt:lpstr>
      <vt:lpstr>Stability of drawn cane structures</vt:lpstr>
      <vt:lpstr>Stability of drawn cane structures</vt:lpstr>
      <vt:lpstr>Modeling outcome</vt:lpstr>
      <vt:lpstr>Modeling outcome</vt:lpstr>
      <vt:lpstr>3-D glass printing</vt:lpstr>
      <vt:lpstr>Precision glass molding (compression molding)</vt:lpstr>
      <vt:lpstr>PowerPoint Presentation</vt:lpstr>
      <vt:lpstr>Making extremely large telescope mirrors</vt:lpstr>
      <vt:lpstr>Making extremely large telescope mirrors</vt:lpstr>
      <vt:lpstr>Mechanical properties of bulk metallic glass (BMG)</vt:lpstr>
      <vt:lpstr>Mechanical properties of a commercial BMG</vt:lpstr>
      <vt:lpstr>BMG process design</vt:lpstr>
      <vt:lpstr>BMG process design</vt:lpstr>
      <vt:lpstr>BMG process design</vt:lpstr>
      <vt:lpstr>Compression molding</vt:lpstr>
      <vt:lpstr>Injection molding</vt:lpstr>
      <vt:lpstr>Blow molding</vt:lpstr>
      <vt:lpstr>3-D printing of BMG</vt:lpstr>
      <vt:lpstr>3-D printing of BMG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3161</cp:revision>
  <dcterms:created xsi:type="dcterms:W3CDTF">2006-08-16T00:00:00Z</dcterms:created>
  <dcterms:modified xsi:type="dcterms:W3CDTF">2024-03-13T03:34:49Z</dcterms:modified>
</cp:coreProperties>
</file>