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2" r:id="rId3"/>
    <p:sldId id="286" r:id="rId4"/>
    <p:sldId id="285" r:id="rId5"/>
    <p:sldId id="288" r:id="rId6"/>
    <p:sldId id="300" r:id="rId7"/>
    <p:sldId id="304" r:id="rId8"/>
    <p:sldId id="289" r:id="rId9"/>
    <p:sldId id="283" r:id="rId10"/>
    <p:sldId id="284" r:id="rId11"/>
    <p:sldId id="287" r:id="rId12"/>
    <p:sldId id="290" r:id="rId13"/>
    <p:sldId id="293" r:id="rId14"/>
    <p:sldId id="301" r:id="rId15"/>
    <p:sldId id="299" r:id="rId16"/>
    <p:sldId id="292" r:id="rId17"/>
    <p:sldId id="295" r:id="rId18"/>
    <p:sldId id="294" r:id="rId19"/>
    <p:sldId id="302" r:id="rId20"/>
    <p:sldId id="291" r:id="rId21"/>
    <p:sldId id="296" r:id="rId22"/>
    <p:sldId id="303"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339933"/>
    <a:srgbClr val="89CC40"/>
    <a:srgbClr val="006600"/>
    <a:srgbClr val="D1E1FF"/>
    <a:srgbClr val="ABC7FF"/>
    <a:srgbClr val="8FB7FF"/>
    <a:srgbClr val="F7FAFF"/>
    <a:srgbClr val="E1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93515" autoAdjust="0"/>
  </p:normalViewPr>
  <p:slideViewPr>
    <p:cSldViewPr>
      <p:cViewPr varScale="1">
        <p:scale>
          <a:sx n="123" d="100"/>
          <a:sy n="123" d="100"/>
        </p:scale>
        <p:origin x="1872" y="79"/>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J HU" userId="f9cbafaa3520ff22" providerId="LiveId" clId="{2CA6378A-36FB-482F-8958-7792990CDEAA}"/>
    <pc:docChg chg="modSld">
      <pc:chgData name="JJ HU" userId="f9cbafaa3520ff22" providerId="LiveId" clId="{2CA6378A-36FB-482F-8958-7792990CDEAA}" dt="2024-02-15T03:27:59.656" v="22" actId="1035"/>
      <pc:docMkLst>
        <pc:docMk/>
      </pc:docMkLst>
      <pc:sldChg chg="addSp modSp mod">
        <pc:chgData name="JJ HU" userId="f9cbafaa3520ff22" providerId="LiveId" clId="{2CA6378A-36FB-482F-8958-7792990CDEAA}" dt="2024-02-15T03:27:59.656" v="22" actId="1035"/>
        <pc:sldMkLst>
          <pc:docMk/>
          <pc:sldMk cId="628567619" sldId="299"/>
        </pc:sldMkLst>
        <pc:spChg chg="add mod">
          <ac:chgData name="JJ HU" userId="f9cbafaa3520ff22" providerId="LiveId" clId="{2CA6378A-36FB-482F-8958-7792990CDEAA}" dt="2024-02-15T03:27:59.656" v="22" actId="1035"/>
          <ac:spMkLst>
            <pc:docMk/>
            <pc:sldMk cId="628567619" sldId="299"/>
            <ac:spMk id="5" creationId="{5E55CC26-42A0-48DE-BDAC-15938C627526}"/>
          </ac:spMkLst>
        </pc:spChg>
        <pc:picChg chg="mod">
          <ac:chgData name="JJ HU" userId="f9cbafaa3520ff22" providerId="LiveId" clId="{2CA6378A-36FB-482F-8958-7792990CDEAA}" dt="2024-02-15T03:27:55.777" v="16" actId="1035"/>
          <ac:picMkLst>
            <pc:docMk/>
            <pc:sldMk cId="628567619" sldId="299"/>
            <ac:picMk id="3" creationId="{31C21CE5-03CD-4D50-81A0-21F11FB5A213}"/>
          </ac:picMkLst>
        </pc:picChg>
      </pc:sldChg>
    </pc:docChg>
  </pc:docChgLst>
  <pc:docChgLst>
    <pc:chgData userId="f9cbafaa3520ff22" providerId="LiveId" clId="{537D75F7-8D60-4757-BE66-E1A8BD7A8000}"/>
    <pc:docChg chg="undo custSel addSld delSld modSld">
      <pc:chgData name="" userId="f9cbafaa3520ff22" providerId="LiveId" clId="{537D75F7-8D60-4757-BE66-E1A8BD7A8000}" dt="2021-03-01T03:52:36.486" v="390" actId="20577"/>
      <pc:docMkLst>
        <pc:docMk/>
      </pc:docMkLst>
      <pc:sldChg chg="modSp">
        <pc:chgData name="" userId="f9cbafaa3520ff22" providerId="LiveId" clId="{537D75F7-8D60-4757-BE66-E1A8BD7A8000}" dt="2021-03-01T03:52:36.486" v="390" actId="20577"/>
        <pc:sldMkLst>
          <pc:docMk/>
          <pc:sldMk cId="2679517564" sldId="281"/>
        </pc:sldMkLst>
        <pc:spChg chg="mod">
          <ac:chgData name="" userId="f9cbafaa3520ff22" providerId="LiveId" clId="{537D75F7-8D60-4757-BE66-E1A8BD7A8000}" dt="2021-03-01T03:52:36.486" v="390" actId="20577"/>
          <ac:spMkLst>
            <pc:docMk/>
            <pc:sldMk cId="2679517564" sldId="281"/>
            <ac:spMk id="3" creationId="{00000000-0000-0000-0000-000000000000}"/>
          </ac:spMkLst>
        </pc:spChg>
      </pc:sldChg>
      <pc:sldChg chg="modSp">
        <pc:chgData name="" userId="f9cbafaa3520ff22" providerId="LiveId" clId="{537D75F7-8D60-4757-BE66-E1A8BD7A8000}" dt="2021-03-01T02:47:46.123" v="11" actId="20577"/>
        <pc:sldMkLst>
          <pc:docMk/>
          <pc:sldMk cId="3424415994" sldId="285"/>
        </pc:sldMkLst>
        <pc:spChg chg="mod">
          <ac:chgData name="" userId="f9cbafaa3520ff22" providerId="LiveId" clId="{537D75F7-8D60-4757-BE66-E1A8BD7A8000}" dt="2021-03-01T02:47:46.123" v="11" actId="20577"/>
          <ac:spMkLst>
            <pc:docMk/>
            <pc:sldMk cId="3424415994" sldId="285"/>
            <ac:spMk id="22" creationId="{00000000-0000-0000-0000-000000000000}"/>
          </ac:spMkLst>
        </pc:spChg>
      </pc:sldChg>
      <pc:sldChg chg="modSp modAnim">
        <pc:chgData name="" userId="f9cbafaa3520ff22" providerId="LiveId" clId="{537D75F7-8D60-4757-BE66-E1A8BD7A8000}" dt="2021-03-01T03:45:15.191" v="261" actId="20577"/>
        <pc:sldMkLst>
          <pc:docMk/>
          <pc:sldMk cId="180558353" sldId="286"/>
        </pc:sldMkLst>
        <pc:spChg chg="mod">
          <ac:chgData name="" userId="f9cbafaa3520ff22" providerId="LiveId" clId="{537D75F7-8D60-4757-BE66-E1A8BD7A8000}" dt="2021-03-01T03:45:15.191" v="261" actId="20577"/>
          <ac:spMkLst>
            <pc:docMk/>
            <pc:sldMk cId="180558353" sldId="286"/>
            <ac:spMk id="4" creationId="{00000000-0000-0000-0000-000000000000}"/>
          </ac:spMkLst>
        </pc:spChg>
      </pc:sldChg>
      <pc:sldChg chg="modSp">
        <pc:chgData name="" userId="f9cbafaa3520ff22" providerId="LiveId" clId="{537D75F7-8D60-4757-BE66-E1A8BD7A8000}" dt="2021-03-01T02:47:38.264" v="10"/>
        <pc:sldMkLst>
          <pc:docMk/>
          <pc:sldMk cId="234920479" sldId="288"/>
        </pc:sldMkLst>
        <pc:spChg chg="mod">
          <ac:chgData name="" userId="f9cbafaa3520ff22" providerId="LiveId" clId="{537D75F7-8D60-4757-BE66-E1A8BD7A8000}" dt="2021-03-01T02:47:38.264" v="10"/>
          <ac:spMkLst>
            <pc:docMk/>
            <pc:sldMk cId="234920479" sldId="288"/>
            <ac:spMk id="12" creationId="{00000000-0000-0000-0000-000000000000}"/>
          </ac:spMkLst>
        </pc:spChg>
      </pc:sldChg>
      <pc:sldChg chg="modSp">
        <pc:chgData name="" userId="f9cbafaa3520ff22" providerId="LiveId" clId="{537D75F7-8D60-4757-BE66-E1A8BD7A8000}" dt="2021-03-01T03:25:57.254" v="66" actId="1076"/>
        <pc:sldMkLst>
          <pc:docMk/>
          <pc:sldMk cId="539688440" sldId="293"/>
        </pc:sldMkLst>
        <pc:spChg chg="mod">
          <ac:chgData name="" userId="f9cbafaa3520ff22" providerId="LiveId" clId="{537D75F7-8D60-4757-BE66-E1A8BD7A8000}" dt="2021-03-01T03:25:57.254" v="66" actId="1076"/>
          <ac:spMkLst>
            <pc:docMk/>
            <pc:sldMk cId="539688440" sldId="293"/>
            <ac:spMk id="20" creationId="{DBDD718D-8773-42F0-9DF8-F631EB7DF3D6}"/>
          </ac:spMkLst>
        </pc:spChg>
      </pc:sldChg>
      <pc:sldChg chg="addSp delSp modSp">
        <pc:chgData name="" userId="f9cbafaa3520ff22" providerId="LiveId" clId="{537D75F7-8D60-4757-BE66-E1A8BD7A8000}" dt="2021-03-01T03:31:32.326" v="99" actId="1035"/>
        <pc:sldMkLst>
          <pc:docMk/>
          <pc:sldMk cId="439891584" sldId="295"/>
        </pc:sldMkLst>
        <pc:spChg chg="mod">
          <ac:chgData name="" userId="f9cbafaa3520ff22" providerId="LiveId" clId="{537D75F7-8D60-4757-BE66-E1A8BD7A8000}" dt="2021-03-01T03:31:32.326" v="99" actId="1035"/>
          <ac:spMkLst>
            <pc:docMk/>
            <pc:sldMk cId="439891584" sldId="295"/>
            <ac:spMk id="8" creationId="{00000000-0000-0000-0000-000000000000}"/>
          </ac:spMkLst>
        </pc:spChg>
        <pc:spChg chg="mod">
          <ac:chgData name="" userId="f9cbafaa3520ff22" providerId="LiveId" clId="{537D75F7-8D60-4757-BE66-E1A8BD7A8000}" dt="2021-03-01T03:31:32.326" v="99" actId="1035"/>
          <ac:spMkLst>
            <pc:docMk/>
            <pc:sldMk cId="439891584" sldId="295"/>
            <ac:spMk id="13" creationId="{F35D3FC7-516B-4BCB-BDE1-2A01343E5F23}"/>
          </ac:spMkLst>
        </pc:spChg>
        <pc:graphicFrameChg chg="add mod">
          <ac:chgData name="" userId="f9cbafaa3520ff22" providerId="LiveId" clId="{537D75F7-8D60-4757-BE66-E1A8BD7A8000}" dt="2021-03-01T03:31:32.326" v="99" actId="1035"/>
          <ac:graphicFrameMkLst>
            <pc:docMk/>
            <pc:sldMk cId="439891584" sldId="295"/>
            <ac:graphicFrameMk id="9" creationId="{CCF9B14C-0DE9-4183-8C32-8D6ED17C8A38}"/>
          </ac:graphicFrameMkLst>
        </pc:graphicFrameChg>
        <pc:graphicFrameChg chg="add mod">
          <ac:chgData name="" userId="f9cbafaa3520ff22" providerId="LiveId" clId="{537D75F7-8D60-4757-BE66-E1A8BD7A8000}" dt="2021-03-01T03:31:32.326" v="99" actId="1035"/>
          <ac:graphicFrameMkLst>
            <pc:docMk/>
            <pc:sldMk cId="439891584" sldId="295"/>
            <ac:graphicFrameMk id="10" creationId="{2F549901-A41E-4E51-9AED-736A671B5F4F}"/>
          </ac:graphicFrameMkLst>
        </pc:graphicFrameChg>
        <pc:picChg chg="del">
          <ac:chgData name="" userId="f9cbafaa3520ff22" providerId="LiveId" clId="{537D75F7-8D60-4757-BE66-E1A8BD7A8000}" dt="2021-03-01T03:28:43.479" v="67" actId="478"/>
          <ac:picMkLst>
            <pc:docMk/>
            <pc:sldMk cId="439891584" sldId="295"/>
            <ac:picMk id="6" creationId="{73987E48-F4EA-4E94-A469-0232A7BF131A}"/>
          </ac:picMkLst>
        </pc:picChg>
        <pc:picChg chg="del">
          <ac:chgData name="" userId="f9cbafaa3520ff22" providerId="LiveId" clId="{537D75F7-8D60-4757-BE66-E1A8BD7A8000}" dt="2021-03-01T03:28:43.479" v="67" actId="478"/>
          <ac:picMkLst>
            <pc:docMk/>
            <pc:sldMk cId="439891584" sldId="295"/>
            <ac:picMk id="12" creationId="{84958CA5-3EF5-49CE-824F-BD10BF09BD73}"/>
          </ac:picMkLst>
        </pc:picChg>
      </pc:sldChg>
      <pc:sldChg chg="del">
        <pc:chgData name="" userId="f9cbafaa3520ff22" providerId="LiveId" clId="{537D75F7-8D60-4757-BE66-E1A8BD7A8000}" dt="2021-03-01T03:09:40.152" v="59" actId="2696"/>
        <pc:sldMkLst>
          <pc:docMk/>
          <pc:sldMk cId="2817950157" sldId="297"/>
        </pc:sldMkLst>
      </pc:sldChg>
      <pc:sldChg chg="del">
        <pc:chgData name="" userId="f9cbafaa3520ff22" providerId="LiveId" clId="{537D75F7-8D60-4757-BE66-E1A8BD7A8000}" dt="2021-03-01T03:09:40.146" v="58" actId="2696"/>
        <pc:sldMkLst>
          <pc:docMk/>
          <pc:sldMk cId="2747091740" sldId="298"/>
        </pc:sldMkLst>
      </pc:sldChg>
      <pc:sldChg chg="modSp">
        <pc:chgData name="" userId="f9cbafaa3520ff22" providerId="LiveId" clId="{537D75F7-8D60-4757-BE66-E1A8BD7A8000}" dt="2021-03-01T02:50:16.227" v="57" actId="20577"/>
        <pc:sldMkLst>
          <pc:docMk/>
          <pc:sldMk cId="1499208999" sldId="300"/>
        </pc:sldMkLst>
        <pc:spChg chg="mod">
          <ac:chgData name="" userId="f9cbafaa3520ff22" providerId="LiveId" clId="{537D75F7-8D60-4757-BE66-E1A8BD7A8000}" dt="2021-03-01T02:50:16.227" v="57" actId="20577"/>
          <ac:spMkLst>
            <pc:docMk/>
            <pc:sldMk cId="1499208999" sldId="300"/>
            <ac:spMk id="14" creationId="{00000000-0000-0000-0000-000000000000}"/>
          </ac:spMkLst>
        </pc:spChg>
        <pc:spChg chg="mod">
          <ac:chgData name="" userId="f9cbafaa3520ff22" providerId="LiveId" clId="{537D75F7-8D60-4757-BE66-E1A8BD7A8000}" dt="2021-03-01T02:48:47.481" v="30" actId="1076"/>
          <ac:spMkLst>
            <pc:docMk/>
            <pc:sldMk cId="1499208999" sldId="300"/>
            <ac:spMk id="21" creationId="{C167DE58-ECE1-4B4A-A79A-5388809E6B0F}"/>
          </ac:spMkLst>
        </pc:spChg>
      </pc:sldChg>
      <pc:sldChg chg="del">
        <pc:chgData name="" userId="f9cbafaa3520ff22" providerId="LiveId" clId="{537D75F7-8D60-4757-BE66-E1A8BD7A8000}" dt="2021-03-01T03:35:38.924" v="100" actId="2696"/>
        <pc:sldMkLst>
          <pc:docMk/>
          <pc:sldMk cId="3037161037" sldId="303"/>
        </pc:sldMkLst>
      </pc:sldChg>
      <pc:sldChg chg="addSp delSp modSp add">
        <pc:chgData name="" userId="f9cbafaa3520ff22" providerId="LiveId" clId="{537D75F7-8D60-4757-BE66-E1A8BD7A8000}" dt="2021-03-01T03:40:30.821" v="126" actId="1035"/>
        <pc:sldMkLst>
          <pc:docMk/>
          <pc:sldMk cId="3203530094" sldId="303"/>
        </pc:sldMkLst>
        <pc:spChg chg="add del">
          <ac:chgData name="" userId="f9cbafaa3520ff22" providerId="LiveId" clId="{537D75F7-8D60-4757-BE66-E1A8BD7A8000}" dt="2021-03-01T03:35:48.506" v="105" actId="478"/>
          <ac:spMkLst>
            <pc:docMk/>
            <pc:sldMk cId="3203530094" sldId="303"/>
            <ac:spMk id="2" creationId="{65C15209-42FD-4EFB-B282-6DC0ACA6B7A2}"/>
          </ac:spMkLst>
        </pc:spChg>
        <pc:spChg chg="add del">
          <ac:chgData name="" userId="f9cbafaa3520ff22" providerId="LiveId" clId="{537D75F7-8D60-4757-BE66-E1A8BD7A8000}" dt="2021-03-01T03:35:48.506" v="105" actId="478"/>
          <ac:spMkLst>
            <pc:docMk/>
            <pc:sldMk cId="3203530094" sldId="303"/>
            <ac:spMk id="3" creationId="{44544B6A-EEA2-4E70-8D41-A0489DB6C5DB}"/>
          </ac:spMkLst>
        </pc:spChg>
        <pc:spChg chg="add del">
          <ac:chgData name="" userId="f9cbafaa3520ff22" providerId="LiveId" clId="{537D75F7-8D60-4757-BE66-E1A8BD7A8000}" dt="2021-03-01T03:35:44.548" v="104" actId="478"/>
          <ac:spMkLst>
            <pc:docMk/>
            <pc:sldMk cId="3203530094" sldId="303"/>
            <ac:spMk id="4" creationId="{5A71D3C9-7DB0-4255-A59C-FAE401765689}"/>
          </ac:spMkLst>
        </pc:spChg>
        <pc:spChg chg="add mod">
          <ac:chgData name="" userId="f9cbafaa3520ff22" providerId="LiveId" clId="{537D75F7-8D60-4757-BE66-E1A8BD7A8000}" dt="2021-03-01T03:40:30.821" v="126" actId="1035"/>
          <ac:spMkLst>
            <pc:docMk/>
            <pc:sldMk cId="3203530094" sldId="303"/>
            <ac:spMk id="10" creationId="{03A4A665-5729-4A06-B48F-9FFB57BA7B0C}"/>
          </ac:spMkLst>
        </pc:spChg>
        <pc:picChg chg="add mod">
          <ac:chgData name="" userId="f9cbafaa3520ff22" providerId="LiveId" clId="{537D75F7-8D60-4757-BE66-E1A8BD7A8000}" dt="2021-03-01T03:35:57.843" v="108" actId="1076"/>
          <ac:picMkLst>
            <pc:docMk/>
            <pc:sldMk cId="3203530094" sldId="303"/>
            <ac:picMk id="6" creationId="{08879A2A-9CD2-4A5F-A660-50376F6FFDE1}"/>
          </ac:picMkLst>
        </pc:picChg>
        <pc:picChg chg="add mod">
          <ac:chgData name="" userId="f9cbafaa3520ff22" providerId="LiveId" clId="{537D75F7-8D60-4757-BE66-E1A8BD7A8000}" dt="2021-03-01T03:40:01.137" v="120" actId="14100"/>
          <ac:picMkLst>
            <pc:docMk/>
            <pc:sldMk cId="3203530094" sldId="303"/>
            <ac:picMk id="7" creationId="{DEA64189-610C-45B5-94CD-4FA3E1A02D68}"/>
          </ac:picMkLst>
        </pc:picChg>
        <pc:picChg chg="add del mod">
          <ac:chgData name="" userId="f9cbafaa3520ff22" providerId="LiveId" clId="{537D75F7-8D60-4757-BE66-E1A8BD7A8000}" dt="2021-03-01T03:37:55.197" v="114" actId="478"/>
          <ac:picMkLst>
            <pc:docMk/>
            <pc:sldMk cId="3203530094" sldId="303"/>
            <ac:picMk id="8" creationId="{EE57466D-F886-4FE4-9E87-CCF90DC9D9CF}"/>
          </ac:picMkLst>
        </pc:picChg>
        <pc:picChg chg="add mod">
          <ac:chgData name="" userId="f9cbafaa3520ff22" providerId="LiveId" clId="{537D75F7-8D60-4757-BE66-E1A8BD7A8000}" dt="2021-03-01T03:40:20.048" v="123" actId="14100"/>
          <ac:picMkLst>
            <pc:docMk/>
            <pc:sldMk cId="3203530094" sldId="303"/>
            <ac:picMk id="2050" creationId="{6C34B3A0-DEDA-4CC7-8A55-F327BB99E1A5}"/>
          </ac:picMkLst>
        </pc:picChg>
      </pc:sldChg>
      <pc:sldChg chg="del">
        <pc:chgData name="" userId="f9cbafaa3520ff22" providerId="LiveId" clId="{537D75F7-8D60-4757-BE66-E1A8BD7A8000}" dt="2021-03-01T03:35:39.051" v="101" actId="2696"/>
        <pc:sldMkLst>
          <pc:docMk/>
          <pc:sldMk cId="720645757" sldId="304"/>
        </pc:sldMkLst>
      </pc:sldChg>
      <pc:sldChg chg="addSp delSp modSp add modNotesTx">
        <pc:chgData name="" userId="f9cbafaa3520ff22" providerId="LiveId" clId="{537D75F7-8D60-4757-BE66-E1A8BD7A8000}" dt="2021-03-01T03:49:07.217" v="350" actId="1037"/>
        <pc:sldMkLst>
          <pc:docMk/>
          <pc:sldMk cId="959773952" sldId="304"/>
        </pc:sldMkLst>
        <pc:spChg chg="mod">
          <ac:chgData name="" userId="f9cbafaa3520ff22" providerId="LiveId" clId="{537D75F7-8D60-4757-BE66-E1A8BD7A8000}" dt="2021-03-01T03:43:38.481" v="188"/>
          <ac:spMkLst>
            <pc:docMk/>
            <pc:sldMk cId="959773952" sldId="304"/>
            <ac:spMk id="2" creationId="{00000000-0000-0000-0000-000000000000}"/>
          </ac:spMkLst>
        </pc:spChg>
        <pc:spChg chg="del">
          <ac:chgData name="" userId="f9cbafaa3520ff22" providerId="LiveId" clId="{537D75F7-8D60-4757-BE66-E1A8BD7A8000}" dt="2021-03-01T03:42:21.741" v="128" actId="478"/>
          <ac:spMkLst>
            <pc:docMk/>
            <pc:sldMk cId="959773952" sldId="304"/>
            <ac:spMk id="5" creationId="{00000000-0000-0000-0000-000000000000}"/>
          </ac:spMkLst>
        </pc:spChg>
        <pc:spChg chg="add mod">
          <ac:chgData name="" userId="f9cbafaa3520ff22" providerId="LiveId" clId="{537D75F7-8D60-4757-BE66-E1A8BD7A8000}" dt="2021-03-01T03:49:07.217" v="350" actId="1037"/>
          <ac:spMkLst>
            <pc:docMk/>
            <pc:sldMk cId="959773952" sldId="304"/>
            <ac:spMk id="8" creationId="{43026FB5-B305-4C27-BEB8-0EC9FB5EBB4E}"/>
          </ac:spMkLst>
        </pc:spChg>
        <pc:spChg chg="add mod">
          <ac:chgData name="" userId="f9cbafaa3520ff22" providerId="LiveId" clId="{537D75F7-8D60-4757-BE66-E1A8BD7A8000}" dt="2021-03-01T03:49:07.217" v="350" actId="1037"/>
          <ac:spMkLst>
            <pc:docMk/>
            <pc:sldMk cId="959773952" sldId="304"/>
            <ac:spMk id="10" creationId="{F7D10231-9BB4-4B72-9945-6E074244D37B}"/>
          </ac:spMkLst>
        </pc:spChg>
        <pc:spChg chg="add mod">
          <ac:chgData name="" userId="f9cbafaa3520ff22" providerId="LiveId" clId="{537D75F7-8D60-4757-BE66-E1A8BD7A8000}" dt="2021-03-01T03:48:59.269" v="344" actId="1076"/>
          <ac:spMkLst>
            <pc:docMk/>
            <pc:sldMk cId="959773952" sldId="304"/>
            <ac:spMk id="11" creationId="{60E1B2B5-6B33-4767-8FA7-A82922342ED6}"/>
          </ac:spMkLst>
        </pc:spChg>
        <pc:picChg chg="del">
          <ac:chgData name="" userId="f9cbafaa3520ff22" providerId="LiveId" clId="{537D75F7-8D60-4757-BE66-E1A8BD7A8000}" dt="2021-03-01T03:42:21.741" v="128" actId="478"/>
          <ac:picMkLst>
            <pc:docMk/>
            <pc:sldMk cId="959773952" sldId="304"/>
            <ac:picMk id="4" creationId="{00000000-0000-0000-0000-000000000000}"/>
          </ac:picMkLst>
        </pc:picChg>
        <pc:picChg chg="add mod">
          <ac:chgData name="" userId="f9cbafaa3520ff22" providerId="LiveId" clId="{537D75F7-8D60-4757-BE66-E1A8BD7A8000}" dt="2021-03-01T03:49:07.217" v="350" actId="1037"/>
          <ac:picMkLst>
            <pc:docMk/>
            <pc:sldMk cId="959773952" sldId="304"/>
            <ac:picMk id="6" creationId="{C822619F-EE7E-4291-A62E-817A807EAD69}"/>
          </ac:picMkLst>
        </pc:picChg>
        <pc:cxnChg chg="add mod">
          <ac:chgData name="" userId="f9cbafaa3520ff22" providerId="LiveId" clId="{537D75F7-8D60-4757-BE66-E1A8BD7A8000}" dt="2021-03-01T03:49:07.217" v="350" actId="1037"/>
          <ac:cxnSpMkLst>
            <pc:docMk/>
            <pc:sldMk cId="959773952" sldId="304"/>
            <ac:cxnSpMk id="7" creationId="{30E6C9FB-5DA2-4A44-AF61-7CBEF87BF3D2}"/>
          </ac:cxnSpMkLst>
        </pc:cxnChg>
        <pc:cxnChg chg="add mod">
          <ac:chgData name="" userId="f9cbafaa3520ff22" providerId="LiveId" clId="{537D75F7-8D60-4757-BE66-E1A8BD7A8000}" dt="2021-03-01T03:49:07.217" v="350" actId="1037"/>
          <ac:cxnSpMkLst>
            <pc:docMk/>
            <pc:sldMk cId="959773952" sldId="304"/>
            <ac:cxnSpMk id="9" creationId="{AB87691C-BDA3-4F6D-B90C-A64B2DBFC6F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2/14/2024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49545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23189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178674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6</a:t>
            </a:fld>
            <a:endParaRPr lang="en-US"/>
          </a:p>
        </p:txBody>
      </p:sp>
    </p:spTree>
    <p:extLst>
      <p:ext uri="{BB962C8B-B14F-4D97-AF65-F5344CB8AC3E}">
        <p14:creationId xmlns:p14="http://schemas.microsoft.com/office/powerpoint/2010/main" val="12779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250840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a:t>
            </a:r>
            <a:r>
              <a:rPr lang="en-US" baseline="0" dirty="0"/>
              <a:t> quench rate to get amorphous GST phase is 1E10 K/s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8</a:t>
            </a:fld>
            <a:endParaRPr lang="en-US"/>
          </a:p>
        </p:txBody>
      </p:sp>
    </p:spTree>
    <p:extLst>
      <p:ext uri="{BB962C8B-B14F-4D97-AF65-F5344CB8AC3E}">
        <p14:creationId xmlns:p14="http://schemas.microsoft.com/office/powerpoint/2010/main" val="392741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Threshold switching mechanism: in Poole-Frenkel conduction, the electric field increases the probability of a carrier that occupies one trap to get to another one nearby. At low fields, this requires extended states. At the threshold field, however, also direct tunneling becomes possible, leading to the conductivity increase. Another model presumes that threshold switching stems from a field- and carrier density-dependent generation mechanism, thus providing a positive feedback once a critical field is attained. At low fields, however, recombination counterbalances the generation. There are various possible microscopic models that could account for this phenomenological effect such as impact ionization.</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145906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1370324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6553B04E-8451-4445-BEF0-E8FB29B55261}" type="datetime1">
              <a:rPr lang="en-US" smtClean="0"/>
              <a:t>2/14/2024</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AAADF7FD-F44F-4B29-9853-225B5D115BBE}" type="datetime1">
              <a:rPr lang="en-US" smtClean="0"/>
              <a:t>2/14/2024</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3DC33398-52C9-4A60-BCD7-C64CAD6193B3}" type="datetime1">
              <a:rPr lang="en-US" smtClean="0"/>
              <a:t>2/14/2024</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C4CF27ED-FE55-4BFC-838A-89A20C9369FD}" type="datetime1">
              <a:rPr lang="en-US" smtClean="0"/>
              <a:t>2/14/2024</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54DE0E6D-572F-4E9F-B08D-7142C8380169}" type="datetime1">
              <a:rPr lang="en-US" smtClean="0"/>
              <a:t>2/14/2024</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D60CFEDB-153C-46F3-BDD8-B1B8ABB10030}" type="datetime1">
              <a:rPr lang="en-US" smtClean="0"/>
              <a:t>2/14/2024</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CB16179B-C384-4945-B181-25C8FCBE30CD}" type="datetime1">
              <a:rPr lang="en-US" smtClean="0"/>
              <a:t>2/14/2024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4C56C6B5-9188-456C-8348-A86F432FA943}" type="datetime1">
              <a:rPr lang="en-US" smtClean="0"/>
              <a:t>2/14/2024</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76809038-75E1-4092-8333-396DE5175C1E}" type="datetime1">
              <a:rPr lang="en-US" smtClean="0"/>
              <a:t>2/14/2024</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BF12F745-621D-4E8C-A93F-FAAD558C87FA}" type="datetime1">
              <a:rPr lang="en-US" smtClean="0"/>
              <a:t>2/14/2024</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7EF93BE3-D28A-4E93-8029-5DBCD20EDAAC}" type="datetime1">
              <a:rPr lang="en-US" smtClean="0"/>
              <a:t>2/14/2024</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D5B1C760-E656-42C8-83FC-94FA6C799919}" type="datetime1">
              <a:rPr lang="en-US" smtClean="0"/>
              <a:t>2/14/2024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news.hpe.com/beyond-dram-and-flash-part-2-new-memory-technology-for-the-data-deluge/"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intel.com/content/www/us/en/architecture-and-technology/optane-technology-animation.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intel.com/content/www/us/en/products/docs/memory-storage/optane-persistent-memory/overview.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hyperlink" Target="http://link.springer.com.libproxy.mit.edu/book/10.1007/978-1-4899-7537-9" TargetMode="External"/><Relationship Id="rId2" Type="http://schemas.openxmlformats.org/officeDocument/2006/relationships/hyperlink" Target="https://books.google.com/books?hl=en&amp;lr=&amp;id=AO3SNSM2ykUC&amp;oi=fnd&amp;pg=PR6&amp;dq=Phase+Change+Materials:+Science+and+Applications&amp;ots=GBTzVYJeoL&amp;sig=7E0Vsp2-dtBTWUkadkQK0G8ttUM#v=onepage&amp;q&amp;f=fals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791200" cy="2209800"/>
          </a:xfrm>
        </p:spPr>
        <p:txBody>
          <a:bodyPr/>
          <a:lstStyle/>
          <a:p>
            <a:r>
              <a:rPr lang="en-US" sz="3600" dirty="0"/>
              <a:t>MIT 3.071</a:t>
            </a:r>
            <a:br>
              <a:rPr lang="en-US" sz="3600" dirty="0"/>
            </a:br>
            <a:r>
              <a:rPr lang="en-US" sz="3600" dirty="0"/>
              <a:t>Amorphous Materials</a:t>
            </a:r>
            <a:br>
              <a:rPr lang="en-US" sz="2400" dirty="0"/>
            </a:br>
            <a:br>
              <a:rPr lang="en-US" sz="2400" dirty="0"/>
            </a:br>
            <a:r>
              <a:rPr lang="en-US" sz="2400" dirty="0"/>
              <a:t>4: Phase Change Data Storage</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a:t>
            </a:r>
            <a:r>
              <a:rPr lang="en-US" sz="2800"/>
              <a:t>(JJ) </a:t>
            </a:r>
            <a:r>
              <a:rPr lang="en-US" sz="2800" dirty="0"/>
              <a:t>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797" y="1524000"/>
            <a:ext cx="2157579" cy="161578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58" y="1606425"/>
            <a:ext cx="2739430" cy="15105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665" y="5189819"/>
            <a:ext cx="3649135" cy="1216378"/>
          </a:xfrm>
          <a:prstGeom prst="rect">
            <a:avLst/>
          </a:prstGeom>
        </p:spPr>
      </p:pic>
      <p:sp>
        <p:nvSpPr>
          <p:cNvPr id="2" name="Title 1"/>
          <p:cNvSpPr>
            <a:spLocks noGrp="1"/>
          </p:cNvSpPr>
          <p:nvPr>
            <p:ph type="title"/>
          </p:nvPr>
        </p:nvSpPr>
        <p:spPr>
          <a:xfrm>
            <a:off x="457200" y="457200"/>
            <a:ext cx="8077200" cy="1013371"/>
          </a:xfrm>
        </p:spPr>
        <p:txBody>
          <a:bodyPr/>
          <a:lstStyle/>
          <a:p>
            <a:r>
              <a:rPr lang="en-US" dirty="0"/>
              <a:t>Phase change memory (PCM)</a:t>
            </a:r>
          </a:p>
        </p:txBody>
      </p:sp>
      <p:grpSp>
        <p:nvGrpSpPr>
          <p:cNvPr id="22" name="Group 21"/>
          <p:cNvGrpSpPr/>
          <p:nvPr/>
        </p:nvGrpSpPr>
        <p:grpSpPr>
          <a:xfrm>
            <a:off x="538218" y="2493114"/>
            <a:ext cx="7915163" cy="2876622"/>
            <a:chOff x="462018" y="1702525"/>
            <a:chExt cx="7915163" cy="2876622"/>
          </a:xfrm>
        </p:grpSpPr>
        <p:sp>
          <p:nvSpPr>
            <p:cNvPr id="23" name="Freeform 22"/>
            <p:cNvSpPr/>
            <p:nvPr/>
          </p:nvSpPr>
          <p:spPr>
            <a:xfrm>
              <a:off x="462018"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65760" numCol="1" spcCol="1270" anchor="t" anchorCtr="0">
              <a:noAutofit/>
            </a:bodyPr>
            <a:lstStyle/>
            <a:p>
              <a:pPr marL="0" lvl="1" algn="ctr" defTabSz="666750">
                <a:lnSpc>
                  <a:spcPct val="90000"/>
                </a:lnSpc>
                <a:spcBef>
                  <a:spcPct val="0"/>
                </a:spcBef>
                <a:spcAft>
                  <a:spcPct val="15000"/>
                </a:spcAft>
              </a:pPr>
              <a:r>
                <a:rPr lang="en-US" sz="1400" dirty="0"/>
                <a:t>Discovery</a:t>
              </a:r>
              <a:r>
                <a:rPr lang="en-US" sz="1400" kern="1200" dirty="0"/>
                <a:t> of threshold switching in chalcogenides</a:t>
              </a:r>
            </a:p>
          </p:txBody>
        </p:sp>
        <p:sp>
          <p:nvSpPr>
            <p:cNvPr id="24" name="Shape 23"/>
            <p:cNvSpPr/>
            <p:nvPr/>
          </p:nvSpPr>
          <p:spPr>
            <a:xfrm>
              <a:off x="1363775" y="2814954"/>
              <a:ext cx="1764193" cy="1764193"/>
            </a:xfrm>
            <a:prstGeom prst="leftCircularArrow">
              <a:avLst>
                <a:gd name="adj1" fmla="val 3132"/>
                <a:gd name="adj2" fmla="val 385248"/>
                <a:gd name="adj3" fmla="val 2160759"/>
                <a:gd name="adj4" fmla="val 9024489"/>
                <a:gd name="adj5" fmla="val 3654"/>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Freeform 24"/>
            <p:cNvSpPr/>
            <p:nvPr/>
          </p:nvSpPr>
          <p:spPr>
            <a:xfrm>
              <a:off x="818307" y="3552825"/>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pPr>
              <a:r>
                <a:rPr lang="en-US" sz="1500" kern="1200" dirty="0"/>
                <a:t>1968</a:t>
              </a:r>
            </a:p>
            <a:p>
              <a:pPr lvl="0" algn="ctr" defTabSz="666750">
                <a:lnSpc>
                  <a:spcPct val="90000"/>
                </a:lnSpc>
                <a:spcBef>
                  <a:spcPct val="0"/>
                </a:spcBef>
              </a:pPr>
              <a:r>
                <a:rPr lang="en-US" sz="1500" kern="1200" dirty="0" err="1"/>
                <a:t>Ovshinsky</a:t>
              </a:r>
              <a:endParaRPr lang="en-US" sz="1500" kern="1200" dirty="0"/>
            </a:p>
          </p:txBody>
        </p:sp>
        <p:sp>
          <p:nvSpPr>
            <p:cNvPr id="26" name="Freeform 25"/>
            <p:cNvSpPr/>
            <p:nvPr/>
          </p:nvSpPr>
          <p:spPr>
            <a:xfrm>
              <a:off x="2506591"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411480" rIns="137160" bIns="137160" numCol="1" spcCol="1270" anchor="ctr" anchorCtr="0">
              <a:noAutofit/>
            </a:bodyPr>
            <a:lstStyle/>
            <a:p>
              <a:pPr marL="0" lvl="1" algn="ctr" defTabSz="666750">
                <a:lnSpc>
                  <a:spcPct val="90000"/>
                </a:lnSpc>
                <a:spcBef>
                  <a:spcPct val="0"/>
                </a:spcBef>
                <a:spcAft>
                  <a:spcPct val="15000"/>
                </a:spcAft>
              </a:pPr>
              <a:r>
                <a:rPr lang="en-US" sz="1400" dirty="0"/>
                <a:t>256-bit phase change memory demo</a:t>
              </a:r>
              <a:endParaRPr lang="en-US" sz="1400" kern="1200" dirty="0"/>
            </a:p>
          </p:txBody>
        </p:sp>
        <p:sp>
          <p:nvSpPr>
            <p:cNvPr id="27" name="Circular Arrow 26"/>
            <p:cNvSpPr/>
            <p:nvPr/>
          </p:nvSpPr>
          <p:spPr>
            <a:xfrm>
              <a:off x="3394987" y="1702525"/>
              <a:ext cx="1969060" cy="1969060"/>
            </a:xfrm>
            <a:prstGeom prst="circularArrow">
              <a:avLst>
                <a:gd name="adj1" fmla="val 2806"/>
                <a:gd name="adj2" fmla="val 342533"/>
                <a:gd name="adj3" fmla="val 19481956"/>
                <a:gd name="adj4" fmla="val 12575511"/>
                <a:gd name="adj5" fmla="val 3274"/>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8" name="Freeform 27"/>
            <p:cNvSpPr/>
            <p:nvPr/>
          </p:nvSpPr>
          <p:spPr>
            <a:xfrm>
              <a:off x="2862880" y="2230437"/>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pPr>
              <a:r>
                <a:rPr lang="en-US" sz="1500" kern="1200" dirty="0"/>
                <a:t>1970</a:t>
              </a:r>
            </a:p>
            <a:p>
              <a:pPr lvl="0" algn="ctr" defTabSz="666750">
                <a:lnSpc>
                  <a:spcPct val="90000"/>
                </a:lnSpc>
                <a:spcBef>
                  <a:spcPct val="0"/>
                </a:spcBef>
              </a:pPr>
              <a:r>
                <a:rPr lang="en-US" sz="1500" kern="1200" dirty="0"/>
                <a:t>Gordon Moore</a:t>
              </a:r>
            </a:p>
          </p:txBody>
        </p:sp>
        <p:sp>
          <p:nvSpPr>
            <p:cNvPr id="29" name="Freeform 28"/>
            <p:cNvSpPr/>
            <p:nvPr/>
          </p:nvSpPr>
          <p:spPr>
            <a:xfrm>
              <a:off x="4551164"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65760" numCol="1" spcCol="1270" anchor="t" anchorCtr="0">
              <a:noAutofit/>
            </a:bodyPr>
            <a:lstStyle/>
            <a:p>
              <a:pPr marL="0" lvl="1" algn="ctr" defTabSz="666750">
                <a:lnSpc>
                  <a:spcPct val="90000"/>
                </a:lnSpc>
                <a:spcBef>
                  <a:spcPct val="0"/>
                </a:spcBef>
                <a:spcAft>
                  <a:spcPct val="15000"/>
                </a:spcAft>
              </a:pPr>
              <a:r>
                <a:rPr lang="en-US" sz="1400" kern="1200" dirty="0"/>
                <a:t>Discovery of rapid switching pseudo-binary GST material</a:t>
              </a:r>
            </a:p>
            <a:p>
              <a:pPr marL="114300" lvl="1" indent="-114300" algn="ctr" defTabSz="666750">
                <a:lnSpc>
                  <a:spcPct val="90000"/>
                </a:lnSpc>
                <a:spcBef>
                  <a:spcPct val="0"/>
                </a:spcBef>
                <a:spcAft>
                  <a:spcPct val="15000"/>
                </a:spcAft>
                <a:buChar char="••"/>
              </a:pPr>
              <a:endParaRPr lang="en-US" sz="1400" kern="1200" dirty="0"/>
            </a:p>
          </p:txBody>
        </p:sp>
        <p:sp>
          <p:nvSpPr>
            <p:cNvPr id="30" name="Shape 29"/>
            <p:cNvSpPr/>
            <p:nvPr/>
          </p:nvSpPr>
          <p:spPr>
            <a:xfrm>
              <a:off x="5452921" y="2814954"/>
              <a:ext cx="1764193" cy="1764193"/>
            </a:xfrm>
            <a:prstGeom prst="leftCircularArrow">
              <a:avLst>
                <a:gd name="adj1" fmla="val 3132"/>
                <a:gd name="adj2" fmla="val 385248"/>
                <a:gd name="adj3" fmla="val 2160759"/>
                <a:gd name="adj4" fmla="val 9024489"/>
                <a:gd name="adj5" fmla="val 3654"/>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1" name="Freeform 30"/>
            <p:cNvSpPr/>
            <p:nvPr/>
          </p:nvSpPr>
          <p:spPr>
            <a:xfrm>
              <a:off x="4907453" y="3552825"/>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pPr>
              <a:r>
                <a:rPr lang="en-US" sz="1500" kern="1200" dirty="0"/>
                <a:t>1987</a:t>
              </a:r>
            </a:p>
            <a:p>
              <a:pPr lvl="0" algn="ctr" defTabSz="666750">
                <a:lnSpc>
                  <a:spcPct val="90000"/>
                </a:lnSpc>
                <a:spcBef>
                  <a:spcPct val="0"/>
                </a:spcBef>
              </a:pPr>
              <a:r>
                <a:rPr lang="en-US" sz="1500" kern="1200" dirty="0"/>
                <a:t>Yamada </a:t>
              </a:r>
              <a:r>
                <a:rPr lang="en-US" sz="1500" i="1" kern="1200" dirty="0"/>
                <a:t>et al.</a:t>
              </a:r>
            </a:p>
          </p:txBody>
        </p:sp>
        <p:sp>
          <p:nvSpPr>
            <p:cNvPr id="32" name="Freeform 31"/>
            <p:cNvSpPr/>
            <p:nvPr/>
          </p:nvSpPr>
          <p:spPr>
            <a:xfrm>
              <a:off x="6595737" y="2513806"/>
              <a:ext cx="1603300" cy="1322387"/>
            </a:xfrm>
            <a:custGeom>
              <a:avLst/>
              <a:gdLst>
                <a:gd name="connsiteX0" fmla="*/ 0 w 1603300"/>
                <a:gd name="connsiteY0" fmla="*/ 132239 h 1322387"/>
                <a:gd name="connsiteX1" fmla="*/ 132239 w 1603300"/>
                <a:gd name="connsiteY1" fmla="*/ 0 h 1322387"/>
                <a:gd name="connsiteX2" fmla="*/ 1471061 w 1603300"/>
                <a:gd name="connsiteY2" fmla="*/ 0 h 1322387"/>
                <a:gd name="connsiteX3" fmla="*/ 1603300 w 1603300"/>
                <a:gd name="connsiteY3" fmla="*/ 132239 h 1322387"/>
                <a:gd name="connsiteX4" fmla="*/ 1603300 w 1603300"/>
                <a:gd name="connsiteY4" fmla="*/ 1190148 h 1322387"/>
                <a:gd name="connsiteX5" fmla="*/ 1471061 w 1603300"/>
                <a:gd name="connsiteY5" fmla="*/ 1322387 h 1322387"/>
                <a:gd name="connsiteX6" fmla="*/ 132239 w 1603300"/>
                <a:gd name="connsiteY6" fmla="*/ 1322387 h 1322387"/>
                <a:gd name="connsiteX7" fmla="*/ 0 w 1603300"/>
                <a:gd name="connsiteY7" fmla="*/ 1190148 h 1322387"/>
                <a:gd name="connsiteX8" fmla="*/ 0 w 1603300"/>
                <a:gd name="connsiteY8" fmla="*/ 132239 h 13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00" h="1322387">
                  <a:moveTo>
                    <a:pt x="0" y="132239"/>
                  </a:moveTo>
                  <a:cubicBezTo>
                    <a:pt x="0" y="59205"/>
                    <a:pt x="59205" y="0"/>
                    <a:pt x="132239" y="0"/>
                  </a:cubicBezTo>
                  <a:lnTo>
                    <a:pt x="1471061" y="0"/>
                  </a:lnTo>
                  <a:cubicBezTo>
                    <a:pt x="1544095" y="0"/>
                    <a:pt x="1603300" y="59205"/>
                    <a:pt x="1603300" y="132239"/>
                  </a:cubicBezTo>
                  <a:lnTo>
                    <a:pt x="1603300" y="1190148"/>
                  </a:lnTo>
                  <a:cubicBezTo>
                    <a:pt x="1603300" y="1263182"/>
                    <a:pt x="1544095" y="1322387"/>
                    <a:pt x="1471061" y="1322387"/>
                  </a:cubicBezTo>
                  <a:lnTo>
                    <a:pt x="132239" y="1322387"/>
                  </a:lnTo>
                  <a:cubicBezTo>
                    <a:pt x="59205" y="1322387"/>
                    <a:pt x="0" y="1263182"/>
                    <a:pt x="0" y="1190148"/>
                  </a:cubicBezTo>
                  <a:lnTo>
                    <a:pt x="0" y="132239"/>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411480" rIns="137160" bIns="137160" numCol="1" spcCol="1270" anchor="t" anchorCtr="0">
              <a:noAutofit/>
            </a:bodyPr>
            <a:lstStyle/>
            <a:p>
              <a:pPr marL="0" lvl="1" algn="ctr" defTabSz="666750">
                <a:lnSpc>
                  <a:spcPct val="90000"/>
                </a:lnSpc>
                <a:spcBef>
                  <a:spcPct val="0"/>
                </a:spcBef>
                <a:spcAft>
                  <a:spcPct val="15000"/>
                </a:spcAft>
              </a:pPr>
              <a:r>
                <a:rPr lang="en-US" sz="1400" dirty="0"/>
                <a:t>Non-volatile phase change memory module commercialized</a:t>
              </a:r>
              <a:endParaRPr lang="en-US" sz="1400" kern="1200" dirty="0"/>
            </a:p>
          </p:txBody>
        </p:sp>
        <p:sp>
          <p:nvSpPr>
            <p:cNvPr id="33" name="Freeform 32"/>
            <p:cNvSpPr/>
            <p:nvPr/>
          </p:nvSpPr>
          <p:spPr>
            <a:xfrm>
              <a:off x="6952026" y="2230437"/>
              <a:ext cx="1425155" cy="566737"/>
            </a:xfrm>
            <a:custGeom>
              <a:avLst/>
              <a:gdLst>
                <a:gd name="connsiteX0" fmla="*/ 0 w 1425155"/>
                <a:gd name="connsiteY0" fmla="*/ 56674 h 566737"/>
                <a:gd name="connsiteX1" fmla="*/ 56674 w 1425155"/>
                <a:gd name="connsiteY1" fmla="*/ 0 h 566737"/>
                <a:gd name="connsiteX2" fmla="*/ 1368481 w 1425155"/>
                <a:gd name="connsiteY2" fmla="*/ 0 h 566737"/>
                <a:gd name="connsiteX3" fmla="*/ 1425155 w 1425155"/>
                <a:gd name="connsiteY3" fmla="*/ 56674 h 566737"/>
                <a:gd name="connsiteX4" fmla="*/ 1425155 w 1425155"/>
                <a:gd name="connsiteY4" fmla="*/ 510063 h 566737"/>
                <a:gd name="connsiteX5" fmla="*/ 1368481 w 1425155"/>
                <a:gd name="connsiteY5" fmla="*/ 566737 h 566737"/>
                <a:gd name="connsiteX6" fmla="*/ 56674 w 1425155"/>
                <a:gd name="connsiteY6" fmla="*/ 566737 h 566737"/>
                <a:gd name="connsiteX7" fmla="*/ 0 w 1425155"/>
                <a:gd name="connsiteY7" fmla="*/ 510063 h 566737"/>
                <a:gd name="connsiteX8" fmla="*/ 0 w 1425155"/>
                <a:gd name="connsiteY8" fmla="*/ 56674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155" h="566737">
                  <a:moveTo>
                    <a:pt x="0" y="56674"/>
                  </a:moveTo>
                  <a:cubicBezTo>
                    <a:pt x="0" y="25374"/>
                    <a:pt x="25374" y="0"/>
                    <a:pt x="56674" y="0"/>
                  </a:cubicBezTo>
                  <a:lnTo>
                    <a:pt x="1368481" y="0"/>
                  </a:lnTo>
                  <a:cubicBezTo>
                    <a:pt x="1399781" y="0"/>
                    <a:pt x="1425155" y="25374"/>
                    <a:pt x="1425155" y="56674"/>
                  </a:cubicBezTo>
                  <a:lnTo>
                    <a:pt x="1425155" y="510063"/>
                  </a:lnTo>
                  <a:cubicBezTo>
                    <a:pt x="1425155" y="541363"/>
                    <a:pt x="1399781" y="566737"/>
                    <a:pt x="1368481" y="566737"/>
                  </a:cubicBezTo>
                  <a:lnTo>
                    <a:pt x="56674" y="566737"/>
                  </a:lnTo>
                  <a:cubicBezTo>
                    <a:pt x="25374" y="566737"/>
                    <a:pt x="0" y="541363"/>
                    <a:pt x="0" y="510063"/>
                  </a:cubicBezTo>
                  <a:lnTo>
                    <a:pt x="0" y="56674"/>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45174" tIns="35649" rIns="45174" bIns="35649" numCol="1" spcCol="1270" anchor="ctr" anchorCtr="0">
              <a:noAutofit/>
            </a:bodyPr>
            <a:lstStyle/>
            <a:p>
              <a:pPr lvl="0" algn="ctr" defTabSz="666750">
                <a:lnSpc>
                  <a:spcPct val="90000"/>
                </a:lnSpc>
                <a:spcBef>
                  <a:spcPct val="0"/>
                </a:spcBef>
                <a:spcAft>
                  <a:spcPct val="35000"/>
                </a:spcAft>
              </a:pPr>
              <a:r>
                <a:rPr lang="en-US" sz="1500" dirty="0"/>
                <a:t>IBM, Micron, Samsung, …</a:t>
              </a:r>
              <a:endParaRPr lang="en-US" sz="1500" kern="1200" dirty="0"/>
            </a:p>
          </p:txBody>
        </p:sp>
      </p:grpSp>
      <p:sp>
        <p:nvSpPr>
          <p:cNvPr id="3" name="Slide Number Placeholder 2"/>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36166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7620"/>
            <a:ext cx="8077200" cy="4541904"/>
          </a:xfrm>
        </p:spPr>
        <p:txBody>
          <a:bodyPr/>
          <a:lstStyle/>
          <a:p>
            <a:r>
              <a:rPr lang="en-US" sz="2000" dirty="0"/>
              <a:t>Electrodes used for both programming and read-out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Threshold switching: electric field driven </a:t>
            </a:r>
            <a:r>
              <a:rPr lang="en-US" sz="2000" dirty="0" err="1"/>
              <a:t>bistability</a:t>
            </a:r>
            <a:endParaRPr lang="en-US" sz="2000" dirty="0"/>
          </a:p>
          <a:p>
            <a:pPr lvl="1"/>
            <a:r>
              <a:rPr lang="en-US" dirty="0"/>
              <a:t>Transient behavior: electronic in nature, no structural change</a:t>
            </a:r>
          </a:p>
          <a:p>
            <a:pPr lvl="1"/>
            <a:r>
              <a:rPr lang="en-US" dirty="0"/>
              <a:t>Contributes to reduced SET voltage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10" y="2193175"/>
            <a:ext cx="3111052" cy="23870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914" y="2133601"/>
            <a:ext cx="4572000" cy="2520968"/>
          </a:xfrm>
          <a:prstGeom prst="rect">
            <a:avLst/>
          </a:prstGeom>
        </p:spPr>
      </p:pic>
      <p:sp>
        <p:nvSpPr>
          <p:cNvPr id="6" name="Rectangle 5"/>
          <p:cNvSpPr/>
          <p:nvPr/>
        </p:nvSpPr>
        <p:spPr>
          <a:xfrm>
            <a:off x="1167714" y="6231924"/>
            <a:ext cx="6560899" cy="307777"/>
          </a:xfrm>
          <a:prstGeom prst="rect">
            <a:avLst/>
          </a:prstGeom>
        </p:spPr>
        <p:txBody>
          <a:bodyPr wrap="none">
            <a:spAutoFit/>
          </a:bodyPr>
          <a:lstStyle/>
          <a:p>
            <a:pPr algn="ctr"/>
            <a:r>
              <a:rPr lang="en-US" sz="1400" dirty="0">
                <a:latin typeface="Arial" panose="020B0604020202020204" pitchFamily="34" charset="0"/>
              </a:rPr>
              <a:t>S. </a:t>
            </a:r>
            <a:r>
              <a:rPr lang="en-US" sz="1400" dirty="0" err="1">
                <a:latin typeface="Arial" panose="020B0604020202020204" pitchFamily="34" charset="0"/>
              </a:rPr>
              <a:t>Hudgens</a:t>
            </a:r>
            <a:r>
              <a:rPr lang="en-US" sz="1400" dirty="0">
                <a:latin typeface="Arial" panose="020B0604020202020204" pitchFamily="34" charset="0"/>
              </a:rPr>
              <a:t> and B. Johnson, </a:t>
            </a:r>
            <a:r>
              <a:rPr lang="en-US" sz="1400" i="1" dirty="0">
                <a:latin typeface="Arial" panose="020B0604020202020204" pitchFamily="34" charset="0"/>
              </a:rPr>
              <a:t>MRS Bull.</a:t>
            </a:r>
            <a:r>
              <a:rPr lang="en-US" sz="1400" dirty="0">
                <a:latin typeface="Arial" panose="020B0604020202020204" pitchFamily="34" charset="0"/>
              </a:rPr>
              <a:t> (2004); </a:t>
            </a:r>
            <a:r>
              <a:rPr lang="en-US" sz="1400" i="1" dirty="0"/>
              <a:t>Phys. Rev. B</a:t>
            </a:r>
            <a:r>
              <a:rPr lang="en-US" sz="1400" dirty="0"/>
              <a:t> </a:t>
            </a:r>
            <a:r>
              <a:rPr lang="en-US" sz="1400" b="1" dirty="0"/>
              <a:t>78</a:t>
            </a:r>
            <a:r>
              <a:rPr lang="en-US" sz="1400" dirty="0"/>
              <a:t>, 035308 (2008).</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103505"/>
            <a:ext cx="1975023" cy="2580888"/>
          </a:xfrm>
          <a:prstGeom prst="rect">
            <a:avLst/>
          </a:prstGeom>
          <a:ln w="12700">
            <a:solidFill>
              <a:srgbClr val="FF0000"/>
            </a:solidFill>
          </a:ln>
        </p:spPr>
      </p:pic>
      <p:sp>
        <p:nvSpPr>
          <p:cNvPr id="9" name="Title 1"/>
          <p:cNvSpPr>
            <a:spLocks noGrp="1"/>
          </p:cNvSpPr>
          <p:nvPr>
            <p:ph type="title"/>
          </p:nvPr>
        </p:nvSpPr>
        <p:spPr>
          <a:xfrm>
            <a:off x="457200" y="457200"/>
            <a:ext cx="8077200" cy="1013371"/>
          </a:xfrm>
        </p:spPr>
        <p:txBody>
          <a:bodyPr/>
          <a:lstStyle/>
          <a:p>
            <a:r>
              <a:rPr lang="en-US" dirty="0"/>
              <a:t>Phase change memory (PCM)</a:t>
            </a:r>
          </a:p>
        </p:txBody>
      </p:sp>
      <p:sp>
        <p:nvSpPr>
          <p:cNvPr id="2" name="Slide Number Placeholder 1"/>
          <p:cNvSpPr>
            <a:spLocks noGrp="1"/>
          </p:cNvSpPr>
          <p:nvPr>
            <p:ph type="sldNum" sz="quarter" idx="11"/>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14687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Where does PCM stand against competitors?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50" y="1653328"/>
            <a:ext cx="7924800" cy="3993710"/>
          </a:xfrm>
        </p:spPr>
      </p:pic>
      <p:sp>
        <p:nvSpPr>
          <p:cNvPr id="5" name="Rectangle 4"/>
          <p:cNvSpPr/>
          <p:nvPr/>
        </p:nvSpPr>
        <p:spPr>
          <a:xfrm>
            <a:off x="453253" y="5822413"/>
            <a:ext cx="8077200" cy="307777"/>
          </a:xfrm>
          <a:prstGeom prst="rect">
            <a:avLst/>
          </a:prstGeom>
        </p:spPr>
        <p:txBody>
          <a:bodyPr wrap="square">
            <a:spAutoFit/>
          </a:bodyPr>
          <a:lstStyle/>
          <a:p>
            <a:pPr algn="ctr"/>
            <a:r>
              <a:rPr lang="en-US" sz="1400" dirty="0">
                <a:hlinkClick r:id="rId3"/>
              </a:rPr>
              <a:t>https://news.hpe.com/beyond-dram-and-flash-part-2-new-memory-technology-for-the-data-deluge/</a:t>
            </a:r>
            <a:endParaRPr lang="en-US" sz="14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20302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3D </a:t>
            </a:r>
            <a:r>
              <a:rPr lang="en-US" dirty="0" err="1"/>
              <a:t>XPoint</a:t>
            </a:r>
            <a:r>
              <a:rPr lang="en-US" dirty="0"/>
              <a:t>: a </a:t>
            </a:r>
            <a:r>
              <a:rPr lang="en-US" dirty="0">
                <a:solidFill>
                  <a:srgbClr val="FF0000"/>
                </a:solidFill>
              </a:rPr>
              <a:t>likely (?)</a:t>
            </a:r>
            <a:r>
              <a:rPr lang="en-US" dirty="0"/>
              <a:t> PCM technology</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13</a:t>
            </a:fld>
            <a:endParaRPr lang="en-US"/>
          </a:p>
        </p:txBody>
      </p:sp>
      <p:pic>
        <p:nvPicPr>
          <p:cNvPr id="15" name="Picture 14">
            <a:extLst>
              <a:ext uri="{FF2B5EF4-FFF2-40B4-BE49-F238E27FC236}">
                <a16:creationId xmlns:a16="http://schemas.microsoft.com/office/drawing/2014/main" id="{826548CC-CC1D-4842-9151-15870D9C0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94205"/>
            <a:ext cx="7696200" cy="4435741"/>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1ADD1900-3367-4D12-A8A1-52490DE4AE5F}"/>
              </a:ext>
            </a:extLst>
          </p:cNvPr>
          <p:cNvPicPr>
            <a:picLocks noChangeAspect="1"/>
          </p:cNvPicPr>
          <p:nvPr/>
        </p:nvPicPr>
        <p:blipFill rotWithShape="1">
          <a:blip r:embed="rId3">
            <a:extLst>
              <a:ext uri="{28A0092B-C50C-407E-A947-70E740481C1C}">
                <a14:useLocalDpi xmlns:a14="http://schemas.microsoft.com/office/drawing/2010/main" val="0"/>
              </a:ext>
            </a:extLst>
          </a:blip>
          <a:srcRect l="21154" r="23077"/>
          <a:stretch/>
        </p:blipFill>
        <p:spPr>
          <a:xfrm>
            <a:off x="6978650" y="1128345"/>
            <a:ext cx="1752600" cy="1767709"/>
          </a:xfrm>
          <a:prstGeom prst="rect">
            <a:avLst/>
          </a:prstGeom>
        </p:spPr>
      </p:pic>
      <p:sp>
        <p:nvSpPr>
          <p:cNvPr id="20" name="Rectangle 19">
            <a:extLst>
              <a:ext uri="{FF2B5EF4-FFF2-40B4-BE49-F238E27FC236}">
                <a16:creationId xmlns:a16="http://schemas.microsoft.com/office/drawing/2014/main" id="{DBDD718D-8773-42F0-9DF8-F631EB7DF3D6}"/>
              </a:ext>
            </a:extLst>
          </p:cNvPr>
          <p:cNvSpPr/>
          <p:nvPr/>
        </p:nvSpPr>
        <p:spPr>
          <a:xfrm>
            <a:off x="586155" y="6254062"/>
            <a:ext cx="7590690" cy="276999"/>
          </a:xfrm>
          <a:prstGeom prst="rect">
            <a:avLst/>
          </a:prstGeom>
        </p:spPr>
        <p:txBody>
          <a:bodyPr wrap="square">
            <a:spAutoFit/>
          </a:bodyPr>
          <a:lstStyle/>
          <a:p>
            <a:pPr algn="ctr"/>
            <a:r>
              <a:rPr lang="en-US" sz="1200" dirty="0">
                <a:hlinkClick r:id="rId4"/>
              </a:rPr>
              <a:t>https://www.intel.com/content/www/us/en/architecture-and-technology/optane-technology-animation.html</a:t>
            </a:r>
            <a:endParaRPr lang="en-US" sz="1200" dirty="0"/>
          </a:p>
        </p:txBody>
      </p:sp>
    </p:spTree>
    <p:extLst>
      <p:ext uri="{BB962C8B-B14F-4D97-AF65-F5344CB8AC3E}">
        <p14:creationId xmlns:p14="http://schemas.microsoft.com/office/powerpoint/2010/main" val="53968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hase change material intel">
            <a:extLst>
              <a:ext uri="{FF2B5EF4-FFF2-40B4-BE49-F238E27FC236}">
                <a16:creationId xmlns:a16="http://schemas.microsoft.com/office/drawing/2014/main" id="{E7019A25-F24C-4CE4-9425-DAA927BE4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148" y="1183793"/>
            <a:ext cx="5103034" cy="46836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phase change material intel">
            <a:extLst>
              <a:ext uri="{FF2B5EF4-FFF2-40B4-BE49-F238E27FC236}">
                <a16:creationId xmlns:a16="http://schemas.microsoft.com/office/drawing/2014/main" id="{B6D74B5F-9CA5-43E3-B9A2-154F4110C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549" y="1295401"/>
            <a:ext cx="1434149"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B3A49D-DB5E-4C72-B1F6-4DE971C046CA}"/>
              </a:ext>
            </a:extLst>
          </p:cNvPr>
          <p:cNvSpPr>
            <a:spLocks noGrp="1"/>
          </p:cNvSpPr>
          <p:nvPr>
            <p:ph type="title"/>
          </p:nvPr>
        </p:nvSpPr>
        <p:spPr/>
        <p:txBody>
          <a:bodyPr/>
          <a:lstStyle/>
          <a:p>
            <a:r>
              <a:rPr lang="en-US" dirty="0"/>
              <a:t>Reversing engineering reveals…</a:t>
            </a:r>
          </a:p>
        </p:txBody>
      </p:sp>
      <p:sp>
        <p:nvSpPr>
          <p:cNvPr id="4" name="Slide Number Placeholder 3">
            <a:extLst>
              <a:ext uri="{FF2B5EF4-FFF2-40B4-BE49-F238E27FC236}">
                <a16:creationId xmlns:a16="http://schemas.microsoft.com/office/drawing/2014/main" id="{322DA7BE-7BC7-4A3C-B92B-041684526804}"/>
              </a:ext>
            </a:extLst>
          </p:cNvPr>
          <p:cNvSpPr>
            <a:spLocks noGrp="1"/>
          </p:cNvSpPr>
          <p:nvPr>
            <p:ph type="sldNum" sz="quarter" idx="11"/>
          </p:nvPr>
        </p:nvSpPr>
        <p:spPr/>
        <p:txBody>
          <a:bodyPr/>
          <a:lstStyle/>
          <a:p>
            <a:fld id="{B6F15528-21DE-4FAA-801E-634DDDAF4B2B}" type="slidenum">
              <a:rPr lang="en-US" smtClean="0"/>
              <a:pPr/>
              <a:t>14</a:t>
            </a:fld>
            <a:endParaRPr lang="en-US"/>
          </a:p>
        </p:txBody>
      </p:sp>
      <p:pic>
        <p:nvPicPr>
          <p:cNvPr id="7" name="Picture 6" descr="Related image">
            <a:extLst>
              <a:ext uri="{FF2B5EF4-FFF2-40B4-BE49-F238E27FC236}">
                <a16:creationId xmlns:a16="http://schemas.microsoft.com/office/drawing/2014/main" id="{E74B492F-C52B-45E4-B120-0E3E0075D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32" y="351727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9">
            <a:extLst>
              <a:ext uri="{FF2B5EF4-FFF2-40B4-BE49-F238E27FC236}">
                <a16:creationId xmlns:a16="http://schemas.microsoft.com/office/drawing/2014/main" id="{BA31BC0E-D5C9-4E94-ABE4-BC22BAC76B08}"/>
              </a:ext>
            </a:extLst>
          </p:cNvPr>
          <p:cNvSpPr/>
          <p:nvPr/>
        </p:nvSpPr>
        <p:spPr bwMode="auto">
          <a:xfrm>
            <a:off x="633552" y="1905000"/>
            <a:ext cx="4282568" cy="984828"/>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tIns="10800" rIns="91440" bIns="10800" anchor="ctr"/>
          <a:lstStyle/>
          <a:p>
            <a:pPr algn="ctr">
              <a:buClr>
                <a:srgbClr val="0B1F65"/>
              </a:buClr>
              <a:buFont typeface="Webdings" pitchFamily="18" charset="2"/>
              <a:buNone/>
            </a:pPr>
            <a:r>
              <a:rPr lang="en-GB" altLang="zh-CN" b="1" dirty="0">
                <a:solidFill>
                  <a:schemeClr val="bg1"/>
                </a:solidFill>
              </a:rPr>
              <a:t>Both the memory and the selector are based on chalcogenide alloys</a:t>
            </a:r>
            <a:endParaRPr lang="en-GB" b="1" baseline="30000" dirty="0">
              <a:solidFill>
                <a:schemeClr val="bg1"/>
              </a:solidFill>
            </a:endParaRPr>
          </a:p>
        </p:txBody>
      </p:sp>
    </p:spTree>
    <p:extLst>
      <p:ext uri="{BB962C8B-B14F-4D97-AF65-F5344CB8AC3E}">
        <p14:creationId xmlns:p14="http://schemas.microsoft.com/office/powerpoint/2010/main" val="2041025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5526E-A0CC-443E-B834-08FC5841B540}"/>
              </a:ext>
            </a:extLst>
          </p:cNvPr>
          <p:cNvSpPr>
            <a:spLocks noGrp="1"/>
          </p:cNvSpPr>
          <p:nvPr>
            <p:ph type="sldNum" sz="quarter" idx="11"/>
          </p:nvPr>
        </p:nvSpPr>
        <p:spPr/>
        <p:txBody>
          <a:bodyPr/>
          <a:lstStyle/>
          <a:p>
            <a:fld id="{B6F15528-21DE-4FAA-801E-634DDDAF4B2B}" type="slidenum">
              <a:rPr lang="en-US" smtClean="0"/>
              <a:pPr/>
              <a:t>15</a:t>
            </a:fld>
            <a:endParaRPr lang="en-US"/>
          </a:p>
        </p:txBody>
      </p:sp>
      <p:pic>
        <p:nvPicPr>
          <p:cNvPr id="3" name="Picture 2" descr="A screenshot of a cell phone&#10;&#10;Description generated with high confidence">
            <a:extLst>
              <a:ext uri="{FF2B5EF4-FFF2-40B4-BE49-F238E27FC236}">
                <a16:creationId xmlns:a16="http://schemas.microsoft.com/office/drawing/2014/main" id="{31C21CE5-03CD-4D50-81A0-21F11FB5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0444"/>
            <a:ext cx="9144000" cy="5143500"/>
          </a:xfrm>
          <a:prstGeom prst="rect">
            <a:avLst/>
          </a:prstGeom>
        </p:spPr>
      </p:pic>
      <p:sp>
        <p:nvSpPr>
          <p:cNvPr id="5" name="TextBox 4">
            <a:extLst>
              <a:ext uri="{FF2B5EF4-FFF2-40B4-BE49-F238E27FC236}">
                <a16:creationId xmlns:a16="http://schemas.microsoft.com/office/drawing/2014/main" id="{5E55CC26-42A0-48DE-BDAC-15938C627526}"/>
              </a:ext>
            </a:extLst>
          </p:cNvPr>
          <p:cNvSpPr txBox="1"/>
          <p:nvPr/>
        </p:nvSpPr>
        <p:spPr>
          <a:xfrm>
            <a:off x="1066800" y="6184613"/>
            <a:ext cx="7010400" cy="253916"/>
          </a:xfrm>
          <a:prstGeom prst="rect">
            <a:avLst/>
          </a:prstGeom>
          <a:noFill/>
        </p:spPr>
        <p:txBody>
          <a:bodyPr wrap="square">
            <a:spAutoFit/>
          </a:bodyPr>
          <a:lstStyle/>
          <a:p>
            <a:pPr algn="ctr"/>
            <a:r>
              <a:rPr lang="en-US" sz="1050" dirty="0">
                <a:hlinkClick r:id="rId4"/>
              </a:rPr>
              <a:t>https://www.intel.com/content/www/us/en/products/docs/memory-storage/optane-persistent-memory/overview.html</a:t>
            </a:r>
            <a:endParaRPr lang="en-US" sz="1050" dirty="0"/>
          </a:p>
        </p:txBody>
      </p:sp>
    </p:spTree>
    <p:extLst>
      <p:ext uri="{BB962C8B-B14F-4D97-AF65-F5344CB8AC3E}">
        <p14:creationId xmlns:p14="http://schemas.microsoft.com/office/powerpoint/2010/main" val="628567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Applications beyond data storage: optics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9958"/>
          <a:stretch/>
        </p:blipFill>
        <p:spPr>
          <a:xfrm>
            <a:off x="4590860" y="1752600"/>
            <a:ext cx="3949718" cy="29718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0137"/>
          <a:stretch/>
        </p:blipFill>
        <p:spPr>
          <a:xfrm>
            <a:off x="381001" y="1676401"/>
            <a:ext cx="3962400" cy="2970738"/>
          </a:xfrm>
          <a:prstGeom prst="rect">
            <a:avLst/>
          </a:prstGeom>
        </p:spPr>
      </p:pic>
      <p:sp>
        <p:nvSpPr>
          <p:cNvPr id="8" name="Rounded Rectangle 7"/>
          <p:cNvSpPr/>
          <p:nvPr/>
        </p:nvSpPr>
        <p:spPr bwMode="auto">
          <a:xfrm>
            <a:off x="691016" y="5029200"/>
            <a:ext cx="7717308" cy="922638"/>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Large optical property contrast in </a:t>
            </a:r>
            <a:r>
              <a:rPr lang="en-US" dirty="0" err="1">
                <a:solidFill>
                  <a:prstClr val="black"/>
                </a:solidFill>
                <a:latin typeface="Arial" charset="0"/>
              </a:rPr>
              <a:t>GeTe</a:t>
            </a:r>
            <a:r>
              <a:rPr lang="en-US" dirty="0">
                <a:solidFill>
                  <a:prstClr val="black"/>
                </a:solidFill>
                <a:latin typeface="Arial" charset="0"/>
              </a:rPr>
              <a:t> due to change of bonding type from crystalline (resonance) to amorphous (covalent) phase</a:t>
            </a:r>
            <a:endParaRPr kumimoji="0" lang="en-US" sz="1800" b="0" i="0" u="none" strike="noStrike" cap="none" normalizeH="0" dirty="0">
              <a:ln>
                <a:noFill/>
              </a:ln>
              <a:solidFill>
                <a:schemeClr val="tx1"/>
              </a:solidFill>
              <a:effectLst/>
              <a:latin typeface="Arial" charset="0"/>
            </a:endParaRPr>
          </a:p>
        </p:txBody>
      </p:sp>
      <p:sp>
        <p:nvSpPr>
          <p:cNvPr id="9" name="Rectangle 8"/>
          <p:cNvSpPr/>
          <p:nvPr/>
        </p:nvSpPr>
        <p:spPr>
          <a:xfrm>
            <a:off x="3082977" y="6102749"/>
            <a:ext cx="2825645" cy="307777"/>
          </a:xfrm>
          <a:prstGeom prst="rect">
            <a:avLst/>
          </a:prstGeom>
        </p:spPr>
        <p:txBody>
          <a:bodyPr wrap="none">
            <a:spAutoFit/>
          </a:bodyPr>
          <a:lstStyle/>
          <a:p>
            <a:r>
              <a:rPr lang="de-DE" sz="1400" i="1" dirty="0">
                <a:latin typeface="Helvetica-Narrow-Oblique"/>
              </a:rPr>
              <a:t>Chem. Rev. </a:t>
            </a:r>
            <a:r>
              <a:rPr lang="de-DE" sz="1400" b="1" dirty="0">
                <a:latin typeface="Helvetica-Narrow-Bold"/>
              </a:rPr>
              <a:t>110</a:t>
            </a:r>
            <a:r>
              <a:rPr lang="de-DE" sz="1400" dirty="0">
                <a:latin typeface="Helvetica-Narrow-Bold"/>
              </a:rPr>
              <a:t>, </a:t>
            </a:r>
            <a:r>
              <a:rPr lang="de-DE" sz="1400" dirty="0">
                <a:latin typeface="Helvetica-Narrow"/>
              </a:rPr>
              <a:t>240-267 (2010).</a:t>
            </a:r>
            <a:endParaRPr lang="en-US" sz="1400" dirty="0"/>
          </a:p>
        </p:txBody>
      </p:sp>
      <p:sp>
        <p:nvSpPr>
          <p:cNvPr id="10" name="Rectangle 9"/>
          <p:cNvSpPr/>
          <p:nvPr/>
        </p:nvSpPr>
        <p:spPr bwMode="auto">
          <a:xfrm>
            <a:off x="6248400" y="1423086"/>
            <a:ext cx="685800" cy="3892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60740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sz="2800" dirty="0"/>
              <a:t>Optical properties of Ge</a:t>
            </a:r>
            <a:r>
              <a:rPr lang="en-US" sz="2800" baseline="-25000" dirty="0"/>
              <a:t>2</a:t>
            </a:r>
            <a:r>
              <a:rPr lang="en-US" sz="2800" dirty="0"/>
              <a:t>Sb</a:t>
            </a:r>
            <a:r>
              <a:rPr lang="en-US" sz="2800" baseline="-25000" dirty="0"/>
              <a:t>2</a:t>
            </a:r>
            <a:r>
              <a:rPr lang="en-US" sz="2800" dirty="0"/>
              <a:t>Te</a:t>
            </a:r>
            <a:r>
              <a:rPr lang="en-US" sz="2800" baseline="-25000" dirty="0"/>
              <a:t>5</a:t>
            </a:r>
            <a:r>
              <a:rPr lang="en-US" sz="2800" dirty="0"/>
              <a:t> (225) alloy</a:t>
            </a:r>
          </a:p>
        </p:txBody>
      </p:sp>
      <p:sp>
        <p:nvSpPr>
          <p:cNvPr id="8" name="Rounded Rectangle 7"/>
          <p:cNvSpPr/>
          <p:nvPr/>
        </p:nvSpPr>
        <p:spPr bwMode="auto">
          <a:xfrm>
            <a:off x="2098107" y="4963816"/>
            <a:ext cx="4795384" cy="1039608"/>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Amorphous state: low-index, reduced loss</a:t>
            </a:r>
          </a:p>
          <a:p>
            <a:pPr lvl="0" algn="ctr" eaLnBrk="0" fontAlgn="base" hangingPunct="0">
              <a:spcBef>
                <a:spcPts val="600"/>
              </a:spcBef>
              <a:spcAft>
                <a:spcPct val="0"/>
              </a:spcAft>
              <a:buClr>
                <a:srgbClr val="0000FF"/>
              </a:buClr>
            </a:pPr>
            <a:r>
              <a:rPr lang="en-US" dirty="0">
                <a:solidFill>
                  <a:prstClr val="black"/>
                </a:solidFill>
                <a:latin typeface="Arial" charset="0"/>
              </a:rPr>
              <a:t>Crystalline state: high-index, high loss</a:t>
            </a:r>
            <a:endParaRPr kumimoji="0" lang="en-US" sz="1800" b="0" i="0" u="none" strike="noStrike" cap="none" normalizeH="0" dirty="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17</a:t>
            </a:fld>
            <a:endParaRPr lang="en-US" dirty="0"/>
          </a:p>
        </p:txBody>
      </p:sp>
      <p:sp>
        <p:nvSpPr>
          <p:cNvPr id="13" name="Rectangle 12">
            <a:extLst>
              <a:ext uri="{FF2B5EF4-FFF2-40B4-BE49-F238E27FC236}">
                <a16:creationId xmlns:a16="http://schemas.microsoft.com/office/drawing/2014/main" id="{F35D3FC7-516B-4BCB-BDE1-2A01343E5F23}"/>
              </a:ext>
            </a:extLst>
          </p:cNvPr>
          <p:cNvSpPr/>
          <p:nvPr/>
        </p:nvSpPr>
        <p:spPr>
          <a:xfrm>
            <a:off x="2753175" y="6112120"/>
            <a:ext cx="3485248" cy="307777"/>
          </a:xfrm>
          <a:prstGeom prst="rect">
            <a:avLst/>
          </a:prstGeom>
        </p:spPr>
        <p:txBody>
          <a:bodyPr wrap="none">
            <a:spAutoFit/>
          </a:bodyPr>
          <a:lstStyle/>
          <a:p>
            <a:pPr algn="ctr"/>
            <a:r>
              <a:rPr lang="de-DE" sz="1400" dirty="0">
                <a:latin typeface="+mj-lt"/>
              </a:rPr>
              <a:t>Data from </a:t>
            </a:r>
            <a:r>
              <a:rPr lang="fr-FR" sz="1400" i="1" dirty="0">
                <a:latin typeface="+mj-lt"/>
              </a:rPr>
              <a:t>Nat. Commun.</a:t>
            </a:r>
            <a:r>
              <a:rPr lang="fr-FR" sz="1400" dirty="0">
                <a:latin typeface="+mj-lt"/>
              </a:rPr>
              <a:t> </a:t>
            </a:r>
            <a:r>
              <a:rPr lang="fr-FR" sz="1400" b="1" dirty="0">
                <a:latin typeface="+mj-lt"/>
              </a:rPr>
              <a:t>10</a:t>
            </a:r>
            <a:r>
              <a:rPr lang="fr-FR" sz="1400" dirty="0">
                <a:latin typeface="+mj-lt"/>
              </a:rPr>
              <a:t>, 4279 (2019)</a:t>
            </a:r>
            <a:endParaRPr lang="en-US" sz="1400" dirty="0">
              <a:latin typeface="+mj-lt"/>
            </a:endParaRPr>
          </a:p>
        </p:txBody>
      </p:sp>
      <p:graphicFrame>
        <p:nvGraphicFramePr>
          <p:cNvPr id="9" name="Object 8">
            <a:extLst>
              <a:ext uri="{FF2B5EF4-FFF2-40B4-BE49-F238E27FC236}">
                <a16:creationId xmlns:a16="http://schemas.microsoft.com/office/drawing/2014/main" id="{CCF9B14C-0DE9-4183-8C32-8D6ED17C8A38}"/>
              </a:ext>
            </a:extLst>
          </p:cNvPr>
          <p:cNvGraphicFramePr>
            <a:graphicFrameLocks noChangeAspect="1"/>
          </p:cNvGraphicFramePr>
          <p:nvPr>
            <p:extLst>
              <p:ext uri="{D42A27DB-BD31-4B8C-83A1-F6EECF244321}">
                <p14:modId xmlns:p14="http://schemas.microsoft.com/office/powerpoint/2010/main" val="2815019582"/>
              </p:ext>
            </p:extLst>
          </p:nvPr>
        </p:nvGraphicFramePr>
        <p:xfrm>
          <a:off x="4743269" y="1646120"/>
          <a:ext cx="3943531" cy="3017520"/>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9" name="Object 8">
                        <a:extLst>
                          <a:ext uri="{FF2B5EF4-FFF2-40B4-BE49-F238E27FC236}">
                            <a16:creationId xmlns:a16="http://schemas.microsoft.com/office/drawing/2014/main" id="{CCF9B14C-0DE9-4183-8C32-8D6ED17C8A38}"/>
                          </a:ext>
                        </a:extLst>
                      </p:cNvPr>
                      <p:cNvPicPr/>
                      <p:nvPr/>
                    </p:nvPicPr>
                    <p:blipFill>
                      <a:blip r:embed="rId3"/>
                      <a:stretch>
                        <a:fillRect/>
                      </a:stretch>
                    </p:blipFill>
                    <p:spPr>
                      <a:xfrm>
                        <a:off x="4743269" y="1646120"/>
                        <a:ext cx="3943531" cy="301752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F549901-A41E-4E51-9AED-736A671B5F4F}"/>
              </a:ext>
            </a:extLst>
          </p:cNvPr>
          <p:cNvGraphicFramePr>
            <a:graphicFrameLocks noChangeAspect="1"/>
          </p:cNvGraphicFramePr>
          <p:nvPr>
            <p:extLst>
              <p:ext uri="{D42A27DB-BD31-4B8C-83A1-F6EECF244321}">
                <p14:modId xmlns:p14="http://schemas.microsoft.com/office/powerpoint/2010/main" val="4090193743"/>
              </p:ext>
            </p:extLst>
          </p:nvPr>
        </p:nvGraphicFramePr>
        <p:xfrm>
          <a:off x="444079" y="1646120"/>
          <a:ext cx="3943532" cy="3017520"/>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10" name="Object 9">
                        <a:extLst>
                          <a:ext uri="{FF2B5EF4-FFF2-40B4-BE49-F238E27FC236}">
                            <a16:creationId xmlns:a16="http://schemas.microsoft.com/office/drawing/2014/main" id="{2F549901-A41E-4E51-9AED-736A671B5F4F}"/>
                          </a:ext>
                        </a:extLst>
                      </p:cNvPr>
                      <p:cNvPicPr/>
                      <p:nvPr/>
                    </p:nvPicPr>
                    <p:blipFill>
                      <a:blip r:embed="rId5"/>
                      <a:stretch>
                        <a:fillRect/>
                      </a:stretch>
                    </p:blipFill>
                    <p:spPr>
                      <a:xfrm>
                        <a:off x="444079" y="1646120"/>
                        <a:ext cx="3943532" cy="3017520"/>
                      </a:xfrm>
                      <a:prstGeom prst="rect">
                        <a:avLst/>
                      </a:prstGeom>
                    </p:spPr>
                  </p:pic>
                </p:oleObj>
              </mc:Fallback>
            </mc:AlternateContent>
          </a:graphicData>
        </a:graphic>
      </p:graphicFrame>
    </p:spTree>
    <p:extLst>
      <p:ext uri="{BB962C8B-B14F-4D97-AF65-F5344CB8AC3E}">
        <p14:creationId xmlns:p14="http://schemas.microsoft.com/office/powerpoint/2010/main" val="43989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All-optical, multi-level on-chip memory</a:t>
            </a:r>
          </a:p>
        </p:txBody>
      </p:sp>
      <p:sp>
        <p:nvSpPr>
          <p:cNvPr id="6" name="Rectangle 5"/>
          <p:cNvSpPr/>
          <p:nvPr/>
        </p:nvSpPr>
        <p:spPr>
          <a:xfrm>
            <a:off x="6106680" y="6172200"/>
            <a:ext cx="2512226" cy="307777"/>
          </a:xfrm>
          <a:prstGeom prst="rect">
            <a:avLst/>
          </a:prstGeom>
        </p:spPr>
        <p:txBody>
          <a:bodyPr wrap="none">
            <a:spAutoFit/>
          </a:bodyPr>
          <a:lstStyle/>
          <a:p>
            <a:pPr algn="r">
              <a:spcBef>
                <a:spcPts val="300"/>
              </a:spcBef>
            </a:pPr>
            <a:r>
              <a:rPr lang="en-US" sz="1400" i="1" dirty="0"/>
              <a:t>Nat. Photonics</a:t>
            </a:r>
            <a:r>
              <a:rPr lang="en-US" sz="1400" dirty="0"/>
              <a:t> </a:t>
            </a:r>
            <a:r>
              <a:rPr lang="en-US" sz="1400" b="1" dirty="0"/>
              <a:t>9</a:t>
            </a:r>
            <a:r>
              <a:rPr lang="en-US" sz="1400" dirty="0"/>
              <a:t>, 725 (2015)</a:t>
            </a:r>
          </a:p>
        </p:txBody>
      </p:sp>
      <p:pic>
        <p:nvPicPr>
          <p:cNvPr id="9" name="Picture 8">
            <a:extLst>
              <a:ext uri="{FF2B5EF4-FFF2-40B4-BE49-F238E27FC236}">
                <a16:creationId xmlns:a16="http://schemas.microsoft.com/office/drawing/2014/main" id="{B6529E42-A984-4DAC-86BD-2FAE106DA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23" y="1683276"/>
            <a:ext cx="4763477" cy="4280079"/>
          </a:xfrm>
          <a:prstGeom prst="rect">
            <a:avLst/>
          </a:prstGeom>
        </p:spPr>
      </p:pic>
      <p:pic>
        <p:nvPicPr>
          <p:cNvPr id="11" name="Picture 10" descr="A close up of a map&#10;&#10;Description generated with very high confidence">
            <a:extLst>
              <a:ext uri="{FF2B5EF4-FFF2-40B4-BE49-F238E27FC236}">
                <a16:creationId xmlns:a16="http://schemas.microsoft.com/office/drawing/2014/main" id="{DEDCDBB9-B20B-4D7A-BC7D-52B87C4BF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78" y="1683276"/>
            <a:ext cx="5647078" cy="4280080"/>
          </a:xfrm>
          <a:prstGeom prst="rect">
            <a:avLst/>
          </a:prstGeom>
        </p:spPr>
      </p:pic>
    </p:spTree>
    <p:extLst>
      <p:ext uri="{BB962C8B-B14F-4D97-AF65-F5344CB8AC3E}">
        <p14:creationId xmlns:p14="http://schemas.microsoft.com/office/powerpoint/2010/main" val="13244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All-optical, multi-level on-chip memory</a:t>
            </a:r>
          </a:p>
        </p:txBody>
      </p:sp>
      <p:sp>
        <p:nvSpPr>
          <p:cNvPr id="6" name="Rectangle 5"/>
          <p:cNvSpPr/>
          <p:nvPr/>
        </p:nvSpPr>
        <p:spPr>
          <a:xfrm>
            <a:off x="6844061" y="6172200"/>
            <a:ext cx="1774845" cy="307777"/>
          </a:xfrm>
          <a:prstGeom prst="rect">
            <a:avLst/>
          </a:prstGeom>
        </p:spPr>
        <p:txBody>
          <a:bodyPr wrap="none">
            <a:spAutoFit/>
          </a:bodyPr>
          <a:lstStyle/>
          <a:p>
            <a:pPr algn="r">
              <a:spcBef>
                <a:spcPts val="300"/>
              </a:spcBef>
            </a:pPr>
            <a:r>
              <a:rPr lang="en-US" sz="1400" i="1" dirty="0"/>
              <a:t>Optica</a:t>
            </a:r>
            <a:r>
              <a:rPr lang="en-US" sz="1400" dirty="0"/>
              <a:t> </a:t>
            </a:r>
            <a:r>
              <a:rPr lang="en-US" sz="1400" b="1" dirty="0"/>
              <a:t>6</a:t>
            </a:r>
            <a:r>
              <a:rPr lang="en-US" sz="1400" dirty="0"/>
              <a:t>, 1-6 (2019)</a:t>
            </a:r>
          </a:p>
        </p:txBody>
      </p:sp>
      <p:pic>
        <p:nvPicPr>
          <p:cNvPr id="2050" name="Picture 2" descr="http://imagebank.osa.org/getImage.xqy?img=dTcqLmZ1bGwsb3B0aWNhLTYtMS0xLWcwMDI&amp;article=optica-6-1-1-g002">
            <a:extLst>
              <a:ext uri="{FF2B5EF4-FFF2-40B4-BE49-F238E27FC236}">
                <a16:creationId xmlns:a16="http://schemas.microsoft.com/office/drawing/2014/main" id="{05A4F323-3253-4700-AA94-ADC8858BB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670050"/>
            <a:ext cx="6070600" cy="4352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bank.osa.org/getImage.xqy?img=LmZ1bGwsb3B0aWNhLTYtMS0xLWcwMDM&amp;article=optica-6-1-1-g003">
            <a:extLst>
              <a:ext uri="{FF2B5EF4-FFF2-40B4-BE49-F238E27FC236}">
                <a16:creationId xmlns:a16="http://schemas.microsoft.com/office/drawing/2014/main" id="{2EB8D9EB-014E-4D44-BCE0-9FA25A14A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62" r="23874" b="54444"/>
          <a:stretch/>
        </p:blipFill>
        <p:spPr bwMode="auto">
          <a:xfrm>
            <a:off x="6691507" y="2895600"/>
            <a:ext cx="1997249" cy="154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8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change materials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560" y="2820018"/>
            <a:ext cx="1757375" cy="18431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31" y="2796081"/>
            <a:ext cx="1819529" cy="1890976"/>
          </a:xfrm>
          <a:prstGeom prst="rect">
            <a:avLst/>
          </a:prstGeom>
        </p:spPr>
      </p:pic>
      <p:cxnSp>
        <p:nvCxnSpPr>
          <p:cNvPr id="9" name="Straight Arrow Connector 8"/>
          <p:cNvCxnSpPr/>
          <p:nvPr/>
        </p:nvCxnSpPr>
        <p:spPr bwMode="auto">
          <a:xfrm flipH="1">
            <a:off x="3911102" y="3666624"/>
            <a:ext cx="1243077" cy="529"/>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10" name="Straight Arrow Connector 9"/>
          <p:cNvCxnSpPr/>
          <p:nvPr/>
        </p:nvCxnSpPr>
        <p:spPr bwMode="auto">
          <a:xfrm flipV="1">
            <a:off x="3911244" y="3907956"/>
            <a:ext cx="1243584" cy="1072"/>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11" name="Rectangle 10"/>
          <p:cNvSpPr/>
          <p:nvPr/>
        </p:nvSpPr>
        <p:spPr>
          <a:xfrm>
            <a:off x="4158155" y="3209735"/>
            <a:ext cx="787395" cy="369332"/>
          </a:xfrm>
          <a:prstGeom prst="rect">
            <a:avLst/>
          </a:prstGeom>
        </p:spPr>
        <p:txBody>
          <a:bodyPr wrap="none">
            <a:spAutoFit/>
          </a:bodyPr>
          <a:lstStyle/>
          <a:p>
            <a:pPr algn="ctr"/>
            <a:r>
              <a:rPr lang="en-US" dirty="0">
                <a:latin typeface="Arial" charset="0"/>
              </a:rPr>
              <a:t>Reset</a:t>
            </a:r>
            <a:endParaRPr lang="en-US" dirty="0"/>
          </a:p>
        </p:txBody>
      </p:sp>
      <p:sp>
        <p:nvSpPr>
          <p:cNvPr id="12" name="Rectangle 11"/>
          <p:cNvSpPr/>
          <p:nvPr/>
        </p:nvSpPr>
        <p:spPr>
          <a:xfrm>
            <a:off x="4275335" y="3992134"/>
            <a:ext cx="530916" cy="369332"/>
          </a:xfrm>
          <a:prstGeom prst="rect">
            <a:avLst/>
          </a:prstGeom>
        </p:spPr>
        <p:txBody>
          <a:bodyPr wrap="none">
            <a:spAutoFit/>
          </a:bodyPr>
          <a:lstStyle/>
          <a:p>
            <a:pPr algn="ctr"/>
            <a:r>
              <a:rPr lang="en-US" dirty="0">
                <a:latin typeface="Arial" charset="0"/>
              </a:rPr>
              <a:t>Set</a:t>
            </a:r>
            <a:endParaRPr lang="en-US" dirty="0"/>
          </a:p>
        </p:txBody>
      </p:sp>
      <p:sp>
        <p:nvSpPr>
          <p:cNvPr id="13" name="Rectangle 12"/>
          <p:cNvSpPr/>
          <p:nvPr/>
        </p:nvSpPr>
        <p:spPr>
          <a:xfrm>
            <a:off x="496331" y="2819393"/>
            <a:ext cx="1479892" cy="369332"/>
          </a:xfrm>
          <a:prstGeom prst="rect">
            <a:avLst/>
          </a:prstGeom>
        </p:spPr>
        <p:txBody>
          <a:bodyPr wrap="none">
            <a:spAutoFit/>
          </a:bodyPr>
          <a:lstStyle/>
          <a:p>
            <a:pPr algn="ctr"/>
            <a:r>
              <a:rPr lang="en-US" b="1" dirty="0">
                <a:latin typeface="Arial" charset="0"/>
              </a:rPr>
              <a:t>Amorphous</a:t>
            </a:r>
            <a:endParaRPr lang="en-US" b="1" dirty="0"/>
          </a:p>
        </p:txBody>
      </p:sp>
      <p:sp>
        <p:nvSpPr>
          <p:cNvPr id="14" name="Rectangle 13"/>
          <p:cNvSpPr/>
          <p:nvPr/>
        </p:nvSpPr>
        <p:spPr>
          <a:xfrm>
            <a:off x="7104421" y="2819393"/>
            <a:ext cx="1364476" cy="369332"/>
          </a:xfrm>
          <a:prstGeom prst="rect">
            <a:avLst/>
          </a:prstGeom>
        </p:spPr>
        <p:txBody>
          <a:bodyPr wrap="none">
            <a:spAutoFit/>
          </a:bodyPr>
          <a:lstStyle/>
          <a:p>
            <a:pPr algn="ctr"/>
            <a:r>
              <a:rPr lang="en-US" b="1" dirty="0">
                <a:latin typeface="Arial" charset="0"/>
              </a:rPr>
              <a:t>Crystalline</a:t>
            </a:r>
            <a:endParaRPr lang="en-US" b="1" dirty="0"/>
          </a:p>
        </p:txBody>
      </p:sp>
      <p:sp>
        <p:nvSpPr>
          <p:cNvPr id="15" name="Rectangle 14"/>
          <p:cNvSpPr/>
          <p:nvPr/>
        </p:nvSpPr>
        <p:spPr>
          <a:xfrm>
            <a:off x="446904" y="4866103"/>
            <a:ext cx="2646878" cy="369332"/>
          </a:xfrm>
          <a:prstGeom prst="rect">
            <a:avLst/>
          </a:prstGeom>
        </p:spPr>
        <p:txBody>
          <a:bodyPr wrap="none">
            <a:spAutoFit/>
          </a:bodyPr>
          <a:lstStyle/>
          <a:p>
            <a:pPr algn="ctr"/>
            <a:r>
              <a:rPr lang="en-US" dirty="0">
                <a:latin typeface="Arial" charset="0"/>
              </a:rPr>
              <a:t>High electrical resistivity</a:t>
            </a:r>
            <a:endParaRPr lang="en-US" dirty="0"/>
          </a:p>
        </p:txBody>
      </p:sp>
      <p:sp>
        <p:nvSpPr>
          <p:cNvPr id="16" name="Rectangle 15"/>
          <p:cNvSpPr/>
          <p:nvPr/>
        </p:nvSpPr>
        <p:spPr>
          <a:xfrm>
            <a:off x="6011931" y="4866103"/>
            <a:ext cx="2595583" cy="369332"/>
          </a:xfrm>
          <a:prstGeom prst="rect">
            <a:avLst/>
          </a:prstGeom>
        </p:spPr>
        <p:txBody>
          <a:bodyPr wrap="none">
            <a:spAutoFit/>
          </a:bodyPr>
          <a:lstStyle/>
          <a:p>
            <a:pPr algn="ctr"/>
            <a:r>
              <a:rPr lang="en-US" dirty="0">
                <a:latin typeface="Arial" charset="0"/>
              </a:rPr>
              <a:t>Low electrical resistivity</a:t>
            </a:r>
            <a:endParaRPr lang="en-US" dirty="0"/>
          </a:p>
        </p:txBody>
      </p:sp>
      <p:sp>
        <p:nvSpPr>
          <p:cNvPr id="17" name="Rectangle 16"/>
          <p:cNvSpPr/>
          <p:nvPr/>
        </p:nvSpPr>
        <p:spPr>
          <a:xfrm>
            <a:off x="504611" y="5267678"/>
            <a:ext cx="2531463" cy="369332"/>
          </a:xfrm>
          <a:prstGeom prst="rect">
            <a:avLst/>
          </a:prstGeom>
        </p:spPr>
        <p:txBody>
          <a:bodyPr wrap="none">
            <a:spAutoFit/>
          </a:bodyPr>
          <a:lstStyle/>
          <a:p>
            <a:pPr algn="ctr"/>
            <a:r>
              <a:rPr lang="en-US" dirty="0">
                <a:latin typeface="Arial" charset="0"/>
              </a:rPr>
              <a:t>Low optical reflectance</a:t>
            </a:r>
            <a:endParaRPr lang="en-US" dirty="0"/>
          </a:p>
        </p:txBody>
      </p:sp>
      <p:sp>
        <p:nvSpPr>
          <p:cNvPr id="18" name="Rectangle 17"/>
          <p:cNvSpPr/>
          <p:nvPr/>
        </p:nvSpPr>
        <p:spPr>
          <a:xfrm>
            <a:off x="6011562" y="5257420"/>
            <a:ext cx="2582759" cy="369332"/>
          </a:xfrm>
          <a:prstGeom prst="rect">
            <a:avLst/>
          </a:prstGeom>
        </p:spPr>
        <p:txBody>
          <a:bodyPr wrap="none">
            <a:spAutoFit/>
          </a:bodyPr>
          <a:lstStyle/>
          <a:p>
            <a:pPr algn="ctr"/>
            <a:r>
              <a:rPr lang="en-US" dirty="0">
                <a:latin typeface="Arial" charset="0"/>
              </a:rPr>
              <a:t>High optical reflectance</a:t>
            </a:r>
            <a:endParaRPr lang="en-US" dirty="0"/>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304" y="4648818"/>
            <a:ext cx="1589458" cy="1462863"/>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838" y="1616676"/>
            <a:ext cx="1566771" cy="1430529"/>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80344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438"/>
            <a:ext cx="8077200" cy="1066800"/>
          </a:xfrm>
        </p:spPr>
        <p:txBody>
          <a:bodyPr/>
          <a:lstStyle/>
          <a:p>
            <a:r>
              <a:rPr lang="en-US" dirty="0"/>
              <a:t>Optical switching and non-volatile display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3810614" cy="2971800"/>
          </a:xfrm>
          <a:prstGeom prst="rect">
            <a:avLst/>
          </a:prstGeom>
        </p:spPr>
      </p:pic>
      <p:sp>
        <p:nvSpPr>
          <p:cNvPr id="5" name="Rectangle 4"/>
          <p:cNvSpPr/>
          <p:nvPr/>
        </p:nvSpPr>
        <p:spPr>
          <a:xfrm>
            <a:off x="1634640" y="4825347"/>
            <a:ext cx="1608133" cy="369332"/>
          </a:xfrm>
          <a:prstGeom prst="rect">
            <a:avLst/>
          </a:prstGeom>
        </p:spPr>
        <p:txBody>
          <a:bodyPr wrap="none">
            <a:spAutoFit/>
          </a:bodyPr>
          <a:lstStyle/>
          <a:p>
            <a:pPr algn="ctr"/>
            <a:r>
              <a:rPr lang="en-US" dirty="0"/>
              <a:t>Optical switch</a:t>
            </a:r>
          </a:p>
        </p:txBody>
      </p:sp>
      <p:sp>
        <p:nvSpPr>
          <p:cNvPr id="6" name="Rectangle 5"/>
          <p:cNvSpPr/>
          <p:nvPr/>
        </p:nvSpPr>
        <p:spPr>
          <a:xfrm>
            <a:off x="4561415" y="6320251"/>
            <a:ext cx="4378699" cy="307777"/>
          </a:xfrm>
          <a:prstGeom prst="rect">
            <a:avLst/>
          </a:prstGeom>
        </p:spPr>
        <p:txBody>
          <a:bodyPr wrap="none">
            <a:spAutoFit/>
          </a:bodyPr>
          <a:lstStyle/>
          <a:p>
            <a:pPr algn="ctr">
              <a:spcBef>
                <a:spcPts val="300"/>
              </a:spcBef>
            </a:pPr>
            <a:r>
              <a:rPr lang="en-US" sz="1400" i="1" dirty="0"/>
              <a:t>Nature</a:t>
            </a:r>
            <a:r>
              <a:rPr lang="en-US" sz="1400" dirty="0"/>
              <a:t> </a:t>
            </a:r>
            <a:r>
              <a:rPr lang="en-US" sz="1400" b="1" dirty="0"/>
              <a:t>511</a:t>
            </a:r>
            <a:r>
              <a:rPr lang="en-US" sz="1400" dirty="0"/>
              <a:t>, 206 (2014); </a:t>
            </a:r>
            <a:r>
              <a:rPr lang="en-US" sz="1400" i="1" dirty="0"/>
              <a:t>Adv. Mater.</a:t>
            </a:r>
            <a:r>
              <a:rPr lang="en-US" sz="1400" dirty="0"/>
              <a:t> </a:t>
            </a:r>
            <a:r>
              <a:rPr lang="en-US" sz="1400" b="1" dirty="0"/>
              <a:t>25</a:t>
            </a:r>
            <a:r>
              <a:rPr lang="en-US" sz="1400" dirty="0"/>
              <a:t>, 3050 (2013)</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4933" t="43333"/>
          <a:stretch/>
        </p:blipFill>
        <p:spPr>
          <a:xfrm>
            <a:off x="4876800" y="1676400"/>
            <a:ext cx="3597788" cy="354070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76" y="1651686"/>
            <a:ext cx="3708020" cy="3970638"/>
          </a:xfrm>
          <a:prstGeom prst="rect">
            <a:avLst/>
          </a:prstGeom>
        </p:spPr>
      </p:pic>
      <p:sp>
        <p:nvSpPr>
          <p:cNvPr id="12" name="Rectangle 11"/>
          <p:cNvSpPr/>
          <p:nvPr/>
        </p:nvSpPr>
        <p:spPr>
          <a:xfrm>
            <a:off x="5354059" y="5721177"/>
            <a:ext cx="2634054" cy="369332"/>
          </a:xfrm>
          <a:prstGeom prst="rect">
            <a:avLst/>
          </a:prstGeom>
        </p:spPr>
        <p:txBody>
          <a:bodyPr wrap="none">
            <a:spAutoFit/>
          </a:bodyPr>
          <a:lstStyle/>
          <a:p>
            <a:pPr algn="ctr"/>
            <a:r>
              <a:rPr lang="en-US" dirty="0"/>
              <a:t>Electronic paper display</a:t>
            </a:r>
          </a:p>
        </p:txBody>
      </p:sp>
      <p:sp>
        <p:nvSpPr>
          <p:cNvPr id="13" name="Rounded Rectangle 12"/>
          <p:cNvSpPr/>
          <p:nvPr/>
        </p:nvSpPr>
        <p:spPr bwMode="auto">
          <a:xfrm>
            <a:off x="525162" y="5464889"/>
            <a:ext cx="3810614" cy="642096"/>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230188" lvl="0" indent="-171450" eaLnBrk="0" fontAlgn="base" hangingPunct="0">
              <a:spcBef>
                <a:spcPts val="600"/>
              </a:spcBef>
              <a:spcAft>
                <a:spcPct val="0"/>
              </a:spcAft>
              <a:buClr>
                <a:srgbClr val="FF0000"/>
              </a:buClr>
              <a:buFont typeface="Arial" panose="020B0604020202020204" pitchFamily="34" charset="0"/>
              <a:buChar char="?"/>
            </a:pPr>
            <a:r>
              <a:rPr lang="en-US" sz="1600" dirty="0">
                <a:solidFill>
                  <a:prstClr val="black"/>
                </a:solidFill>
                <a:latin typeface="Arial" charset="0"/>
              </a:rPr>
              <a:t>Applications involving </a:t>
            </a:r>
            <a:r>
              <a:rPr lang="en-US" sz="1600" dirty="0" err="1">
                <a:solidFill>
                  <a:prstClr val="black"/>
                </a:solidFill>
                <a:latin typeface="Arial" charset="0"/>
              </a:rPr>
              <a:t>bistable</a:t>
            </a:r>
            <a:r>
              <a:rPr lang="en-US" sz="1600" dirty="0">
                <a:solidFill>
                  <a:prstClr val="black"/>
                </a:solidFill>
                <a:latin typeface="Arial" charset="0"/>
              </a:rPr>
              <a:t> states</a:t>
            </a:r>
            <a:endParaRPr kumimoji="0" lang="en-US" sz="1600" b="0" i="0" u="none" strike="noStrike" cap="none" normalizeH="0" dirty="0">
              <a:ln>
                <a:noFill/>
              </a:ln>
              <a:solidFill>
                <a:schemeClr val="tx1"/>
              </a:solidFill>
              <a:effectLst/>
              <a:latin typeface="Arial" charset="0"/>
            </a:endParaRPr>
          </a:p>
        </p:txBody>
      </p:sp>
    </p:spTree>
    <p:extLst>
      <p:ext uri="{BB962C8B-B14F-4D97-AF65-F5344CB8AC3E}">
        <p14:creationId xmlns:p14="http://schemas.microsoft.com/office/powerpoint/2010/main" val="404707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young boy sitting on the grass&#10;&#10;Description generated with high confidence">
            <a:extLst>
              <a:ext uri="{FF2B5EF4-FFF2-40B4-BE49-F238E27FC236}">
                <a16:creationId xmlns:a16="http://schemas.microsoft.com/office/drawing/2014/main" id="{8FBD787A-7D00-4970-8E3B-31BAC7BD7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038600"/>
            <a:ext cx="3118268" cy="2078845"/>
          </a:xfrm>
          <a:prstGeom prst="rect">
            <a:avLst/>
          </a:prstGeom>
        </p:spPr>
      </p:pic>
      <p:pic>
        <p:nvPicPr>
          <p:cNvPr id="9" name="Picture 8" descr="A close up of text on a white background&#10;&#10;Description generated with high confidence">
            <a:extLst>
              <a:ext uri="{FF2B5EF4-FFF2-40B4-BE49-F238E27FC236}">
                <a16:creationId xmlns:a16="http://schemas.microsoft.com/office/drawing/2014/main" id="{0F61E1ED-9DE5-4E3B-85D8-4CFA2D473252}"/>
              </a:ext>
            </a:extLst>
          </p:cNvPr>
          <p:cNvPicPr>
            <a:picLocks noChangeAspect="1"/>
          </p:cNvPicPr>
          <p:nvPr/>
        </p:nvPicPr>
        <p:blipFill rotWithShape="1">
          <a:blip r:embed="rId3">
            <a:extLst>
              <a:ext uri="{28A0092B-C50C-407E-A947-70E740481C1C}">
                <a14:useLocalDpi xmlns:a14="http://schemas.microsoft.com/office/drawing/2010/main" val="0"/>
              </a:ext>
            </a:extLst>
          </a:blip>
          <a:srcRect l="3880" t="12790" r="3880" b="10931"/>
          <a:stretch/>
        </p:blipFill>
        <p:spPr>
          <a:xfrm>
            <a:off x="609600" y="761999"/>
            <a:ext cx="7344933" cy="2895600"/>
          </a:xfrm>
          <a:prstGeom prst="rect">
            <a:avLst/>
          </a:prstGeom>
        </p:spPr>
      </p:pic>
      <p:pic>
        <p:nvPicPr>
          <p:cNvPr id="11" name="Picture 10" descr="A picture containing building, indoor&#10;&#10;Description generated with high confidence">
            <a:extLst>
              <a:ext uri="{FF2B5EF4-FFF2-40B4-BE49-F238E27FC236}">
                <a16:creationId xmlns:a16="http://schemas.microsoft.com/office/drawing/2014/main" id="{56B83F82-6038-4531-8AA2-C2345B1CB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866" y="4038600"/>
            <a:ext cx="3048000" cy="2078845"/>
          </a:xfrm>
          <a:prstGeom prst="rect">
            <a:avLst/>
          </a:prstGeom>
        </p:spPr>
      </p:pic>
      <p:pic>
        <p:nvPicPr>
          <p:cNvPr id="17" name="Picture 16" descr="A picture containing person, indoor, sitting, clothing&#10;&#10;Description generated with very high confidence">
            <a:extLst>
              <a:ext uri="{FF2B5EF4-FFF2-40B4-BE49-F238E27FC236}">
                <a16:creationId xmlns:a16="http://schemas.microsoft.com/office/drawing/2014/main" id="{357C9335-A42A-4DA6-B569-BDB14BB30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4602" y="4038600"/>
            <a:ext cx="3118268" cy="2078845"/>
          </a:xfrm>
          <a:prstGeom prst="rect">
            <a:avLst/>
          </a:prstGeom>
        </p:spPr>
      </p:pic>
      <p:pic>
        <p:nvPicPr>
          <p:cNvPr id="21" name="Graphic 20">
            <a:extLst>
              <a:ext uri="{FF2B5EF4-FFF2-40B4-BE49-F238E27FC236}">
                <a16:creationId xmlns:a16="http://schemas.microsoft.com/office/drawing/2014/main" id="{F1D10935-CD58-4526-8813-DA9A93D6D2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3949" y="3276600"/>
            <a:ext cx="1643059" cy="380999"/>
          </a:xfrm>
          <a:prstGeom prst="rect">
            <a:avLst/>
          </a:prstGeom>
        </p:spPr>
      </p:pic>
    </p:spTree>
    <p:extLst>
      <p:ext uri="{BB962C8B-B14F-4D97-AF65-F5344CB8AC3E}">
        <p14:creationId xmlns:p14="http://schemas.microsoft.com/office/powerpoint/2010/main" val="39956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71D3C9-7DB0-4255-A59C-FAE401765689}"/>
              </a:ext>
            </a:extLst>
          </p:cNvPr>
          <p:cNvSpPr>
            <a:spLocks noGrp="1"/>
          </p:cNvSpPr>
          <p:nvPr>
            <p:ph type="sldNum" sz="quarter" idx="11"/>
          </p:nvPr>
        </p:nvSpPr>
        <p:spPr/>
        <p:txBody>
          <a:bodyPr/>
          <a:lstStyle/>
          <a:p>
            <a:fld id="{B6F15528-21DE-4FAA-801E-634DDDAF4B2B}" type="slidenum">
              <a:rPr lang="en-US" smtClean="0"/>
              <a:pPr/>
              <a:t>22</a:t>
            </a:fld>
            <a:endParaRPr lang="en-US"/>
          </a:p>
        </p:txBody>
      </p:sp>
      <p:pic>
        <p:nvPicPr>
          <p:cNvPr id="6" name="Picture 5">
            <a:extLst>
              <a:ext uri="{FF2B5EF4-FFF2-40B4-BE49-F238E27FC236}">
                <a16:creationId xmlns:a16="http://schemas.microsoft.com/office/drawing/2014/main" id="{08879A2A-9CD2-4A5F-A660-50376F6F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0"/>
            <a:ext cx="9144000" cy="3058497"/>
          </a:xfrm>
          <a:prstGeom prst="rect">
            <a:avLst/>
          </a:prstGeom>
        </p:spPr>
      </p:pic>
      <p:pic>
        <p:nvPicPr>
          <p:cNvPr id="7" name="Picture 6" descr="https://ucffdda67d1351540869f399079c.previews.dropboxusercontent.com/p/orig/AAmLaG7K16ERDCfiKhJ28iOLngrZ2v7n3jwZWWxtM2JgDbV3HP5k6O2t24aknNyJn5FuFxH3qt0gdzrlKXKhwZ227tl3MABILCvu1yM8SEuMb11ZUdxfP2OJr7Tq2JKnc6anN7G-LxweKAOtsRAYF3MJXZNNkTmsELUTd-c4rKIVy8B2j0IP_LIbYq7KRAyip5PZlCL6VPjy1TFssvUdce0ceGNEBXSNLx-8FgZBfQdMBPRGILAafhzaFM7rkl5CPcr3jR72WeQYWVyol971f67z2xnZXJfM5ePjGW1ov2G-xMQURd9DWtKKCqPeTTHMnL4jQsM3D6UW8wj2jHo-CxlWhviuwar5N6K7mNMsXE8ZG86pr_vRJm8YR-VHDhH7NU3Cds7EQajbvJ4w8oXttEdx/p.gif?fv_content=true&amp;size_mode=5">
            <a:extLst>
              <a:ext uri="{FF2B5EF4-FFF2-40B4-BE49-F238E27FC236}">
                <a16:creationId xmlns:a16="http://schemas.microsoft.com/office/drawing/2014/main" id="{DEA64189-610C-45B5-94CD-4FA3E1A02D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is magnified image of the metalens shows its microscopic features.">
            <a:extLst>
              <a:ext uri="{FF2B5EF4-FFF2-40B4-BE49-F238E27FC236}">
                <a16:creationId xmlns:a16="http://schemas.microsoft.com/office/drawing/2014/main" id="{6C34B3A0-DEDA-4CC7-8A55-F327BB99E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276600"/>
            <a:ext cx="38862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3A4A665-5729-4A06-B48F-9FFB57BA7B0C}"/>
              </a:ext>
            </a:extLst>
          </p:cNvPr>
          <p:cNvSpPr/>
          <p:nvPr/>
        </p:nvSpPr>
        <p:spPr>
          <a:xfrm>
            <a:off x="5571058" y="6007688"/>
            <a:ext cx="2650084" cy="307777"/>
          </a:xfrm>
          <a:prstGeom prst="rect">
            <a:avLst/>
          </a:prstGeom>
        </p:spPr>
        <p:txBody>
          <a:bodyPr wrap="none">
            <a:spAutoFit/>
          </a:bodyPr>
          <a:lstStyle/>
          <a:p>
            <a:pPr algn="ctr"/>
            <a:r>
              <a:rPr lang="fr-FR" sz="1400" i="1" dirty="0">
                <a:latin typeface="Arial" panose="020B0604020202020204" pitchFamily="34" charset="0"/>
                <a:cs typeface="Arial" panose="020B0604020202020204" pitchFamily="34" charset="0"/>
              </a:rPr>
              <a:t>Nat. Commun.</a:t>
            </a: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12</a:t>
            </a:r>
            <a:r>
              <a:rPr lang="fr-FR" sz="1400" dirty="0">
                <a:latin typeface="Arial" panose="020B0604020202020204" pitchFamily="34" charset="0"/>
                <a:cs typeface="Arial" panose="020B0604020202020204" pitchFamily="34" charset="0"/>
              </a:rPr>
              <a:t>, 1225 (2021)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530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Further readings</a:t>
            </a:r>
          </a:p>
        </p:txBody>
      </p:sp>
      <p:sp>
        <p:nvSpPr>
          <p:cNvPr id="3" name="Content Placeholder 2"/>
          <p:cNvSpPr>
            <a:spLocks noGrp="1"/>
          </p:cNvSpPr>
          <p:nvPr>
            <p:ph idx="1"/>
          </p:nvPr>
        </p:nvSpPr>
        <p:spPr>
          <a:xfrm>
            <a:off x="457200" y="1752600"/>
            <a:ext cx="7924800" cy="4343400"/>
          </a:xfrm>
        </p:spPr>
        <p:txBody>
          <a:bodyPr/>
          <a:lstStyle/>
          <a:p>
            <a:pPr>
              <a:spcBef>
                <a:spcPts val="1200"/>
              </a:spcBef>
            </a:pPr>
            <a:r>
              <a:rPr lang="en-US" sz="2000" i="1" dirty="0"/>
              <a:t>Phase Change Materials: Science and Application</a:t>
            </a:r>
            <a:r>
              <a:rPr lang="en-US" sz="2000" dirty="0"/>
              <a:t>, Springer (2009)</a:t>
            </a:r>
          </a:p>
          <a:p>
            <a:pPr lvl="1">
              <a:spcBef>
                <a:spcPts val="1200"/>
              </a:spcBef>
            </a:pPr>
            <a:r>
              <a:rPr lang="en-US" dirty="0">
                <a:hlinkClick r:id="rId2"/>
              </a:rPr>
              <a:t>Google book link</a:t>
            </a:r>
            <a:endParaRPr lang="en-US" dirty="0"/>
          </a:p>
          <a:p>
            <a:pPr>
              <a:spcBef>
                <a:spcPts val="1200"/>
              </a:spcBef>
            </a:pPr>
            <a:r>
              <a:rPr lang="en-US" sz="2000" i="1" dirty="0"/>
              <a:t>Emerging Non-Volatile Memories</a:t>
            </a:r>
            <a:r>
              <a:rPr lang="en-US" sz="2000" dirty="0"/>
              <a:t>, Springer (2014)</a:t>
            </a:r>
          </a:p>
          <a:p>
            <a:pPr lvl="1">
              <a:spcBef>
                <a:spcPts val="1200"/>
              </a:spcBef>
            </a:pPr>
            <a:r>
              <a:rPr lang="en-US" dirty="0">
                <a:hlinkClick r:id="rId3"/>
              </a:rPr>
              <a:t>Download link</a:t>
            </a:r>
            <a:r>
              <a:rPr lang="en-US" dirty="0"/>
              <a:t> (MIT certificate required)</a:t>
            </a:r>
          </a:p>
          <a:p>
            <a:pPr>
              <a:spcBef>
                <a:spcPts val="1200"/>
              </a:spcBef>
            </a:pPr>
            <a:r>
              <a:rPr lang="en-US" sz="2000" dirty="0"/>
              <a:t>“Phase change materials and phase change memory,” </a:t>
            </a:r>
            <a:r>
              <a:rPr lang="en-US" sz="2000" i="1" dirty="0"/>
              <a:t>MRS Bull.</a:t>
            </a:r>
            <a:r>
              <a:rPr lang="en-US" sz="2000" dirty="0"/>
              <a:t> </a:t>
            </a:r>
            <a:r>
              <a:rPr lang="en-US" sz="2000" b="1" dirty="0"/>
              <a:t>39</a:t>
            </a:r>
            <a:r>
              <a:rPr lang="en-US" sz="2000" dirty="0"/>
              <a:t>, 703 (2014)</a:t>
            </a:r>
          </a:p>
          <a:p>
            <a:pPr>
              <a:spcBef>
                <a:spcPts val="1200"/>
              </a:spcBef>
            </a:pPr>
            <a:r>
              <a:rPr lang="en-US" sz="2000" dirty="0"/>
              <a:t>“Designing crystallization in phase-change materials for universal memory and neuro-inspired computing,” </a:t>
            </a:r>
            <a:r>
              <a:rPr lang="en-US" sz="2000" i="1" dirty="0"/>
              <a:t>Nat. Rev. Mater.</a:t>
            </a:r>
            <a:r>
              <a:rPr lang="en-US" sz="2000" dirty="0"/>
              <a:t> </a:t>
            </a:r>
            <a:r>
              <a:rPr lang="en-US" sz="2000" b="1" dirty="0"/>
              <a:t>4</a:t>
            </a:r>
            <a:r>
              <a:rPr lang="en-US" sz="2000" dirty="0"/>
              <a:t>, 150-168 (2019)</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67951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58"/>
            <a:ext cx="8077200" cy="914400"/>
          </a:xfrm>
        </p:spPr>
        <p:txBody>
          <a:bodyPr/>
          <a:lstStyle/>
          <a:p>
            <a:r>
              <a:rPr lang="en-US" dirty="0"/>
              <a:t>Key performance metrics</a:t>
            </a:r>
          </a:p>
        </p:txBody>
      </p:sp>
      <p:sp>
        <p:nvSpPr>
          <p:cNvPr id="3" name="Content Placeholder 2"/>
          <p:cNvSpPr>
            <a:spLocks noGrp="1"/>
          </p:cNvSpPr>
          <p:nvPr>
            <p:ph idx="1"/>
          </p:nvPr>
        </p:nvSpPr>
        <p:spPr>
          <a:xfrm>
            <a:off x="457200" y="1521615"/>
            <a:ext cx="8077200" cy="4541904"/>
          </a:xfrm>
        </p:spPr>
        <p:txBody>
          <a:bodyPr/>
          <a:lstStyle/>
          <a:p>
            <a:r>
              <a:rPr lang="en-US" sz="2200" dirty="0"/>
              <a:t>Data retention</a:t>
            </a:r>
          </a:p>
          <a:p>
            <a:endParaRPr lang="en-US" sz="2200" dirty="0"/>
          </a:p>
          <a:p>
            <a:r>
              <a:rPr lang="en-US" sz="2200" dirty="0"/>
              <a:t>Programming speed</a:t>
            </a:r>
          </a:p>
          <a:p>
            <a:endParaRPr lang="en-US" sz="2200" dirty="0"/>
          </a:p>
          <a:p>
            <a:r>
              <a:rPr lang="en-US" sz="2200" dirty="0"/>
              <a:t>Recording density</a:t>
            </a:r>
          </a:p>
          <a:p>
            <a:endParaRPr lang="en-US" sz="2200" dirty="0"/>
          </a:p>
          <a:p>
            <a:r>
              <a:rPr lang="en-US" sz="2200" dirty="0"/>
              <a:t>Endurance (cycle lifetime)</a:t>
            </a:r>
          </a:p>
          <a:p>
            <a:endParaRPr lang="en-US" sz="2200" dirty="0"/>
          </a:p>
          <a:p>
            <a:r>
              <a:rPr lang="en-US" sz="2200" dirty="0"/>
              <a:t>Power consumption</a:t>
            </a:r>
          </a:p>
        </p:txBody>
      </p:sp>
      <p:sp>
        <p:nvSpPr>
          <p:cNvPr id="4" name="Content Placeholder 2"/>
          <p:cNvSpPr txBox="1">
            <a:spLocks/>
          </p:cNvSpPr>
          <p:nvPr/>
        </p:nvSpPr>
        <p:spPr bwMode="auto">
          <a:xfrm>
            <a:off x="797010" y="1954396"/>
            <a:ext cx="7417527" cy="43969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spcBef>
                <a:spcPts val="1000"/>
              </a:spcBef>
              <a:buClr>
                <a:schemeClr val="accent2"/>
              </a:buClr>
              <a:buFont typeface="Wingdings" panose="05000000000000000000" pitchFamily="2" charset="2"/>
              <a:buChar char="q"/>
            </a:pPr>
            <a:r>
              <a:rPr lang="en-US" sz="2050" kern="0" dirty="0"/>
              <a:t>Good glass stability</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Fast crystallization</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Size dependence of material properties, driver size</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Electromigration and phase stability</a:t>
            </a:r>
          </a:p>
          <a:p>
            <a:pPr>
              <a:spcBef>
                <a:spcPts val="1000"/>
              </a:spcBef>
              <a:buClr>
                <a:schemeClr val="accent2"/>
              </a:buClr>
              <a:buFont typeface="Wingdings" panose="05000000000000000000" pitchFamily="2" charset="2"/>
              <a:buChar char="q"/>
            </a:pPr>
            <a:endParaRPr lang="en-US" sz="2050" kern="0" dirty="0"/>
          </a:p>
          <a:p>
            <a:pPr>
              <a:spcBef>
                <a:spcPts val="1000"/>
              </a:spcBef>
              <a:buClr>
                <a:schemeClr val="accent2"/>
              </a:buClr>
              <a:buFont typeface="Wingdings" panose="05000000000000000000" pitchFamily="2" charset="2"/>
              <a:buChar char="q"/>
            </a:pPr>
            <a:r>
              <a:rPr lang="en-US" sz="2050" kern="0" dirty="0"/>
              <a:t>Enthalpy of melting, heat capacity</a:t>
            </a:r>
          </a:p>
          <a:p>
            <a:pPr>
              <a:spcBef>
                <a:spcPts val="1000"/>
              </a:spcBef>
              <a:buClr>
                <a:schemeClr val="accent2"/>
              </a:buClr>
              <a:buFont typeface="Wingdings" panose="05000000000000000000" pitchFamily="2" charset="2"/>
              <a:buChar char="q"/>
            </a:pPr>
            <a:r>
              <a:rPr lang="en-US" sz="2050" kern="0" dirty="0"/>
              <a:t>Low thermal conductivity</a:t>
            </a:r>
          </a:p>
        </p:txBody>
      </p:sp>
      <p:grpSp>
        <p:nvGrpSpPr>
          <p:cNvPr id="18" name="Group 17"/>
          <p:cNvGrpSpPr/>
          <p:nvPr/>
        </p:nvGrpSpPr>
        <p:grpSpPr>
          <a:xfrm>
            <a:off x="3768810" y="2133600"/>
            <a:ext cx="3393434" cy="931818"/>
            <a:chOff x="3962400" y="2259873"/>
            <a:chExt cx="3393434" cy="931818"/>
          </a:xfrm>
        </p:grpSpPr>
        <p:cxnSp>
          <p:nvCxnSpPr>
            <p:cNvPr id="8" name="Straight Connector 7"/>
            <p:cNvCxnSpPr/>
            <p:nvPr/>
          </p:nvCxnSpPr>
          <p:spPr bwMode="auto">
            <a:xfrm>
              <a:off x="3962400" y="2259873"/>
              <a:ext cx="533400" cy="0"/>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cxnSp>
          <p:nvCxnSpPr>
            <p:cNvPr id="9" name="Straight Connector 8"/>
            <p:cNvCxnSpPr/>
            <p:nvPr/>
          </p:nvCxnSpPr>
          <p:spPr bwMode="auto">
            <a:xfrm>
              <a:off x="3962400" y="3191691"/>
              <a:ext cx="533400" cy="0"/>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cxnSp>
          <p:nvCxnSpPr>
            <p:cNvPr id="10" name="Straight Connector 9"/>
            <p:cNvCxnSpPr/>
            <p:nvPr/>
          </p:nvCxnSpPr>
          <p:spPr bwMode="auto">
            <a:xfrm flipV="1">
              <a:off x="4495800" y="2259873"/>
              <a:ext cx="0" cy="931818"/>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cxnSp>
          <p:nvCxnSpPr>
            <p:cNvPr id="14" name="Straight Connector 13"/>
            <p:cNvCxnSpPr/>
            <p:nvPr/>
          </p:nvCxnSpPr>
          <p:spPr bwMode="auto">
            <a:xfrm>
              <a:off x="4495800" y="2717073"/>
              <a:ext cx="304800" cy="0"/>
            </a:xfrm>
            <a:prstGeom prst="line">
              <a:avLst/>
            </a:prstGeom>
            <a:solidFill>
              <a:schemeClr val="accent1"/>
            </a:solidFill>
            <a:ln w="22225" cap="flat" cmpd="sng" algn="ctr">
              <a:solidFill>
                <a:schemeClr val="accent2"/>
              </a:solidFill>
              <a:prstDash val="solid"/>
              <a:round/>
              <a:headEnd type="none" w="med" len="med"/>
              <a:tailEnd type="none" w="med" len="med"/>
            </a:ln>
            <a:effectLst/>
          </p:spPr>
        </p:cxnSp>
        <p:pic>
          <p:nvPicPr>
            <p:cNvPr id="16" name="Picture 17" descr="balance2"/>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1100" y="2259873"/>
              <a:ext cx="1219200" cy="8921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35014" y="2521294"/>
              <a:ext cx="1120820" cy="369332"/>
            </a:xfrm>
            <a:prstGeom prst="rect">
              <a:avLst/>
            </a:prstGeom>
          </p:spPr>
          <p:txBody>
            <a:bodyPr wrap="none">
              <a:spAutoFit/>
            </a:bodyPr>
            <a:lstStyle/>
            <a:p>
              <a:pPr algn="ctr"/>
              <a:r>
                <a:rPr lang="en-US" kern="0" dirty="0">
                  <a:solidFill>
                    <a:schemeClr val="accent2"/>
                  </a:solidFill>
                </a:rPr>
                <a:t>Trade-off</a:t>
              </a:r>
              <a:endParaRPr lang="en-US" dirty="0">
                <a:solidFill>
                  <a:schemeClr val="accent2"/>
                </a:solidFill>
              </a:endParaRPr>
            </a:p>
          </p:txBody>
        </p:sp>
      </p:grpSp>
      <p:graphicFrame>
        <p:nvGraphicFramePr>
          <p:cNvPr id="19" name="Object 18"/>
          <p:cNvGraphicFramePr>
            <a:graphicFrameLocks noChangeAspect="1"/>
          </p:cNvGraphicFramePr>
          <p:nvPr>
            <p:extLst>
              <p:ext uri="{D42A27DB-BD31-4B8C-83A1-F6EECF244321}">
                <p14:modId xmlns:p14="http://schemas.microsoft.com/office/powerpoint/2010/main" val="1407563242"/>
              </p:ext>
            </p:extLst>
          </p:nvPr>
        </p:nvGraphicFramePr>
        <p:xfrm>
          <a:off x="5345328" y="5381678"/>
          <a:ext cx="2513012" cy="592137"/>
        </p:xfrm>
        <a:graphic>
          <a:graphicData uri="http://schemas.openxmlformats.org/presentationml/2006/ole">
            <mc:AlternateContent xmlns:mc="http://schemas.openxmlformats.org/markup-compatibility/2006">
              <mc:Choice xmlns:v="urn:schemas-microsoft-com:vml" Requires="v">
                <p:oleObj name="Equation" r:id="rId3" imgW="1295280" imgH="330120" progId="Equation.DSMT4">
                  <p:embed/>
                </p:oleObj>
              </mc:Choice>
              <mc:Fallback>
                <p:oleObj name="Equation" r:id="rId3" imgW="1295280" imgH="330120" progId="Equation.DSMT4">
                  <p:embed/>
                  <p:pic>
                    <p:nvPicPr>
                      <p:cNvPr id="19" name="Object 18"/>
                      <p:cNvPicPr>
                        <a:picLocks noChangeAspect="1" noChangeArrowheads="1"/>
                      </p:cNvPicPr>
                      <p:nvPr/>
                    </p:nvPicPr>
                    <p:blipFill>
                      <a:blip r:embed="rId4"/>
                      <a:srcRect/>
                      <a:stretch>
                        <a:fillRect/>
                      </a:stretch>
                    </p:blipFill>
                    <p:spPr bwMode="auto">
                      <a:xfrm>
                        <a:off x="5345328" y="5381678"/>
                        <a:ext cx="2513012"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05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676"/>
            <a:ext cx="8077200" cy="1066800"/>
          </a:xfrm>
        </p:spPr>
        <p:txBody>
          <a:bodyPr/>
          <a:lstStyle/>
          <a:p>
            <a:r>
              <a:rPr lang="en-US" dirty="0"/>
              <a:t>Ge-Sb-</a:t>
            </a:r>
            <a:r>
              <a:rPr lang="en-US" dirty="0" err="1"/>
              <a:t>Te</a:t>
            </a:r>
            <a:r>
              <a:rPr lang="en-US" dirty="0"/>
              <a:t> (GST) phase change alloy</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9949" y="1659128"/>
            <a:ext cx="4473051" cy="3827272"/>
          </a:xfrm>
          <a:prstGeom prst="rect">
            <a:avLst/>
          </a:prstGeom>
        </p:spPr>
      </p:pic>
      <p:grpSp>
        <p:nvGrpSpPr>
          <p:cNvPr id="13" name="Group 12"/>
          <p:cNvGrpSpPr/>
          <p:nvPr/>
        </p:nvGrpSpPr>
        <p:grpSpPr>
          <a:xfrm>
            <a:off x="3834714" y="3942438"/>
            <a:ext cx="1822473" cy="1428717"/>
            <a:chOff x="3606114" y="3942438"/>
            <a:chExt cx="1822473" cy="1428717"/>
          </a:xfrm>
        </p:grpSpPr>
        <p:cxnSp>
          <p:nvCxnSpPr>
            <p:cNvPr id="6" name="Straight Connector 5"/>
            <p:cNvCxnSpPr/>
            <p:nvPr/>
          </p:nvCxnSpPr>
          <p:spPr bwMode="auto">
            <a:xfrm flipH="1" flipV="1">
              <a:off x="4707924" y="4337684"/>
              <a:ext cx="381000" cy="675040"/>
            </a:xfrm>
            <a:prstGeom prst="line">
              <a:avLst/>
            </a:prstGeom>
            <a:solidFill>
              <a:schemeClr val="accent1"/>
            </a:solidFill>
            <a:ln w="22225" cap="flat" cmpd="sng" algn="ctr">
              <a:solidFill>
                <a:schemeClr val="accent6">
                  <a:lumMod val="75000"/>
                </a:schemeClr>
              </a:solidFill>
              <a:prstDash val="sysDash"/>
              <a:round/>
              <a:headEnd type="none" w="med" len="med"/>
              <a:tailEnd type="none" w="med" len="med"/>
            </a:ln>
            <a:effectLst/>
          </p:spPr>
        </p:cxnSp>
        <p:sp>
          <p:nvSpPr>
            <p:cNvPr id="8" name="TextBox 7"/>
            <p:cNvSpPr txBox="1"/>
            <p:nvPr/>
          </p:nvSpPr>
          <p:spPr>
            <a:xfrm>
              <a:off x="4110567" y="3942438"/>
              <a:ext cx="714747" cy="323165"/>
            </a:xfrm>
            <a:prstGeom prst="rect">
              <a:avLst/>
            </a:prstGeom>
            <a:noFill/>
          </p:spPr>
          <p:txBody>
            <a:bodyPr wrap="none" rtlCol="0">
              <a:spAutoFit/>
            </a:bodyPr>
            <a:lstStyle/>
            <a:p>
              <a:r>
                <a:rPr lang="en-US" sz="1500" dirty="0">
                  <a:solidFill>
                    <a:schemeClr val="accent6">
                      <a:lumMod val="75000"/>
                    </a:schemeClr>
                  </a:solidFill>
                </a:rPr>
                <a:t>GeTe</a:t>
              </a:r>
              <a:r>
                <a:rPr lang="en-US" sz="1500" baseline="-25000" dirty="0">
                  <a:solidFill>
                    <a:schemeClr val="accent6">
                      <a:lumMod val="75000"/>
                    </a:schemeClr>
                  </a:solidFill>
                </a:rPr>
                <a:t>4</a:t>
              </a:r>
            </a:p>
          </p:txBody>
        </p:sp>
        <p:sp>
          <p:nvSpPr>
            <p:cNvPr id="9" name="TextBox 8"/>
            <p:cNvSpPr txBox="1"/>
            <p:nvPr/>
          </p:nvSpPr>
          <p:spPr>
            <a:xfrm>
              <a:off x="3606114" y="4448686"/>
              <a:ext cx="1371601" cy="553998"/>
            </a:xfrm>
            <a:prstGeom prst="rect">
              <a:avLst/>
            </a:prstGeom>
            <a:noFill/>
          </p:spPr>
          <p:txBody>
            <a:bodyPr wrap="square" rtlCol="0">
              <a:spAutoFit/>
            </a:bodyPr>
            <a:lstStyle/>
            <a:p>
              <a:pPr algn="ctr"/>
              <a:r>
                <a:rPr lang="en-US" sz="1500" dirty="0">
                  <a:solidFill>
                    <a:schemeClr val="accent6">
                      <a:lumMod val="75000"/>
                    </a:schemeClr>
                  </a:solidFill>
                </a:rPr>
                <a:t>Isostatic compositions</a:t>
              </a:r>
              <a:endParaRPr lang="en-US" sz="1500" baseline="-25000" dirty="0">
                <a:solidFill>
                  <a:schemeClr val="accent6">
                    <a:lumMod val="75000"/>
                  </a:schemeClr>
                </a:solidFill>
              </a:endParaRPr>
            </a:p>
          </p:txBody>
        </p:sp>
        <p:sp>
          <p:nvSpPr>
            <p:cNvPr id="12" name="TextBox 11"/>
            <p:cNvSpPr txBox="1"/>
            <p:nvPr/>
          </p:nvSpPr>
          <p:spPr>
            <a:xfrm>
              <a:off x="4734679" y="5047990"/>
              <a:ext cx="693908" cy="323165"/>
            </a:xfrm>
            <a:prstGeom prst="rect">
              <a:avLst/>
            </a:prstGeom>
            <a:noFill/>
          </p:spPr>
          <p:txBody>
            <a:bodyPr wrap="none" rtlCol="0">
              <a:spAutoFit/>
            </a:bodyPr>
            <a:lstStyle/>
            <a:p>
              <a:r>
                <a:rPr lang="en-US" sz="1500" dirty="0">
                  <a:solidFill>
                    <a:schemeClr val="accent6">
                      <a:lumMod val="75000"/>
                    </a:schemeClr>
                  </a:solidFill>
                </a:rPr>
                <a:t>SbTe</a:t>
              </a:r>
              <a:r>
                <a:rPr lang="en-US" sz="1500" baseline="-25000" dirty="0">
                  <a:solidFill>
                    <a:schemeClr val="accent6">
                      <a:lumMod val="75000"/>
                    </a:schemeClr>
                  </a:solidFill>
                </a:rPr>
                <a:t>4</a:t>
              </a:r>
            </a:p>
          </p:txBody>
        </p:sp>
      </p:grpSp>
      <p:sp>
        <p:nvSpPr>
          <p:cNvPr id="14" name="Rectangle 13"/>
          <p:cNvSpPr/>
          <p:nvPr/>
        </p:nvSpPr>
        <p:spPr>
          <a:xfrm>
            <a:off x="5474460" y="5746432"/>
            <a:ext cx="3059940" cy="561692"/>
          </a:xfrm>
          <a:prstGeom prst="rect">
            <a:avLst/>
          </a:prstGeom>
        </p:spPr>
        <p:txBody>
          <a:bodyPr wrap="none">
            <a:spAutoFit/>
          </a:bodyPr>
          <a:lstStyle/>
          <a:p>
            <a:pPr algn="r">
              <a:spcBef>
                <a:spcPts val="300"/>
              </a:spcBef>
            </a:pPr>
            <a:r>
              <a:rPr lang="en-US" sz="1400" i="1" dirty="0">
                <a:solidFill>
                  <a:srgbClr val="222222"/>
                </a:solidFill>
                <a:latin typeface="Arial" panose="020B0604020202020204" pitchFamily="34" charset="0"/>
              </a:rPr>
              <a:t>Phys. Rev. B</a:t>
            </a:r>
            <a:r>
              <a:rPr lang="en-US" sz="1400" dirty="0">
                <a:solidFill>
                  <a:srgbClr val="222222"/>
                </a:solidFill>
                <a:latin typeface="Arial" panose="020B0604020202020204" pitchFamily="34" charset="0"/>
              </a:rPr>
              <a:t> </a:t>
            </a:r>
            <a:r>
              <a:rPr lang="en-US" sz="1400" b="1" dirty="0">
                <a:solidFill>
                  <a:srgbClr val="222222"/>
                </a:solidFill>
                <a:latin typeface="Arial" panose="020B0604020202020204" pitchFamily="34" charset="0"/>
              </a:rPr>
              <a:t>81</a:t>
            </a:r>
            <a:r>
              <a:rPr lang="en-US" sz="1400" dirty="0">
                <a:solidFill>
                  <a:srgbClr val="222222"/>
                </a:solidFill>
                <a:latin typeface="Arial" panose="020B0604020202020204" pitchFamily="34" charset="0"/>
              </a:rPr>
              <a:t>, 174206 (2010);</a:t>
            </a:r>
          </a:p>
          <a:p>
            <a:pPr algn="r">
              <a:spcBef>
                <a:spcPts val="300"/>
              </a:spcBef>
            </a:pPr>
            <a:r>
              <a:rPr lang="en-US" sz="1400" i="1" dirty="0"/>
              <a:t>Solid-State Electron. </a:t>
            </a:r>
            <a:r>
              <a:rPr lang="en-US" sz="1400" b="1" dirty="0"/>
              <a:t>111</a:t>
            </a:r>
            <a:r>
              <a:rPr lang="en-US" sz="1400" dirty="0"/>
              <a:t>, 27 (2015).</a:t>
            </a:r>
          </a:p>
        </p:txBody>
      </p:sp>
      <p:sp>
        <p:nvSpPr>
          <p:cNvPr id="3" name="Content Placeholder 2"/>
          <p:cNvSpPr>
            <a:spLocks noGrp="1"/>
          </p:cNvSpPr>
          <p:nvPr>
            <p:ph idx="1"/>
          </p:nvPr>
        </p:nvSpPr>
        <p:spPr>
          <a:xfrm>
            <a:off x="457200" y="1659128"/>
            <a:ext cx="4876800" cy="4453348"/>
          </a:xfrm>
        </p:spPr>
        <p:txBody>
          <a:bodyPr/>
          <a:lstStyle/>
          <a:p>
            <a:pPr>
              <a:spcBef>
                <a:spcPts val="1200"/>
              </a:spcBef>
            </a:pPr>
            <a:r>
              <a:rPr lang="en-US" sz="2000" dirty="0"/>
              <a:t>Pseudo-binary alloy: (</a:t>
            </a:r>
            <a:r>
              <a:rPr lang="en-US" sz="2000" dirty="0" err="1"/>
              <a:t>GeTe</a:t>
            </a:r>
            <a:r>
              <a:rPr lang="en-US" sz="2000" dirty="0"/>
              <a:t>)</a:t>
            </a:r>
            <a:r>
              <a:rPr lang="en-US" sz="2000" baseline="-25000" dirty="0"/>
              <a:t>x</a:t>
            </a:r>
            <a:r>
              <a:rPr lang="en-US" sz="2000" dirty="0"/>
              <a:t>(Sb</a:t>
            </a:r>
            <a:r>
              <a:rPr lang="en-US" sz="2000" baseline="-25000" dirty="0"/>
              <a:t>2</a:t>
            </a:r>
            <a:r>
              <a:rPr lang="en-US" sz="2000" dirty="0"/>
              <a:t>Te</a:t>
            </a:r>
            <a:r>
              <a:rPr lang="en-US" sz="2000" baseline="-25000" dirty="0"/>
              <a:t>3</a:t>
            </a:r>
            <a:r>
              <a:rPr lang="en-US" sz="2000" dirty="0"/>
              <a:t>)</a:t>
            </a:r>
            <a:r>
              <a:rPr lang="en-US" sz="2000" baseline="-25000" dirty="0"/>
              <a:t>y</a:t>
            </a:r>
          </a:p>
          <a:p>
            <a:pPr marL="684213" lvl="1">
              <a:spcBef>
                <a:spcPts val="1200"/>
              </a:spcBef>
            </a:pPr>
            <a:r>
              <a:rPr lang="en-US" dirty="0"/>
              <a:t>Main commercial composition</a:t>
            </a:r>
          </a:p>
          <a:p>
            <a:pPr marL="684213" lvl="1">
              <a:spcBef>
                <a:spcPts val="1200"/>
              </a:spcBef>
            </a:pPr>
            <a:r>
              <a:rPr lang="en-US" dirty="0"/>
              <a:t>Stressed rigid 3-D network</a:t>
            </a:r>
          </a:p>
          <a:p>
            <a:pPr marL="231775">
              <a:spcBef>
                <a:spcPts val="1200"/>
              </a:spcBef>
            </a:pPr>
            <a:r>
              <a:rPr lang="en-US" sz="2000" dirty="0"/>
              <a:t>Fast switching compositions</a:t>
            </a:r>
          </a:p>
          <a:p>
            <a:pPr marL="684213" lvl="1">
              <a:spcBef>
                <a:spcPts val="1200"/>
              </a:spcBef>
            </a:pPr>
            <a:r>
              <a:rPr lang="en-US" dirty="0"/>
              <a:t>Ge</a:t>
            </a:r>
            <a:r>
              <a:rPr lang="en-US" baseline="-25000" dirty="0"/>
              <a:t>15</a:t>
            </a:r>
            <a:r>
              <a:rPr lang="en-US" dirty="0"/>
              <a:t>Sb</a:t>
            </a:r>
            <a:r>
              <a:rPr lang="en-US" baseline="-25000" dirty="0"/>
              <a:t>85</a:t>
            </a:r>
            <a:r>
              <a:rPr lang="en-US" dirty="0"/>
              <a:t>, Sb</a:t>
            </a:r>
            <a:r>
              <a:rPr lang="en-US" baseline="-25000" dirty="0"/>
              <a:t>2</a:t>
            </a:r>
            <a:r>
              <a:rPr lang="en-US" dirty="0"/>
              <a:t>Te</a:t>
            </a:r>
          </a:p>
          <a:p>
            <a:pPr marL="231775">
              <a:spcBef>
                <a:spcPts val="1200"/>
              </a:spcBef>
            </a:pPr>
            <a:r>
              <a:rPr lang="en-US" sz="2000" dirty="0"/>
              <a:t>High thermal stability alloys</a:t>
            </a:r>
          </a:p>
          <a:p>
            <a:pPr marL="684213" lvl="1">
              <a:spcBef>
                <a:spcPts val="1200"/>
              </a:spcBef>
            </a:pPr>
            <a:r>
              <a:rPr lang="en-US" dirty="0"/>
              <a:t>(Ge</a:t>
            </a:r>
            <a:r>
              <a:rPr lang="en-US" baseline="-25000" dirty="0"/>
              <a:t>2</a:t>
            </a:r>
            <a:r>
              <a:rPr lang="en-US" dirty="0"/>
              <a:t>Sb</a:t>
            </a:r>
            <a:r>
              <a:rPr lang="en-US" baseline="-25000" dirty="0"/>
              <a:t>1</a:t>
            </a:r>
            <a:r>
              <a:rPr lang="en-US" dirty="0"/>
              <a:t>Te</a:t>
            </a:r>
            <a:r>
              <a:rPr lang="en-US" baseline="-25000" dirty="0"/>
              <a:t>2</a:t>
            </a:r>
            <a:r>
              <a:rPr lang="en-US" dirty="0"/>
              <a:t>)</a:t>
            </a:r>
            <a:r>
              <a:rPr lang="en-US" baseline="-25000" dirty="0"/>
              <a:t>x</a:t>
            </a:r>
            <a:r>
              <a:rPr lang="en-US" dirty="0"/>
              <a:t>(Ge)</a:t>
            </a:r>
            <a:r>
              <a:rPr lang="en-US" baseline="-25000" dirty="0"/>
              <a:t>y</a:t>
            </a:r>
            <a:endParaRPr lang="en-US" dirty="0"/>
          </a:p>
        </p:txBody>
      </p:sp>
      <p:sp>
        <p:nvSpPr>
          <p:cNvPr id="22" name="Rectangle 21"/>
          <p:cNvSpPr/>
          <p:nvPr/>
        </p:nvSpPr>
        <p:spPr>
          <a:xfrm>
            <a:off x="462347" y="4886643"/>
            <a:ext cx="3734926" cy="861774"/>
          </a:xfrm>
          <a:prstGeom prst="rect">
            <a:avLst/>
          </a:prstGeom>
        </p:spPr>
        <p:txBody>
          <a:bodyPr wrap="square">
            <a:spAutoFit/>
          </a:bodyPr>
          <a:lstStyle/>
          <a:p>
            <a:pPr marL="342900" lvl="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Amorphous: covalent</a:t>
            </a:r>
          </a:p>
          <a:p>
            <a:pPr marL="34290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Crystal: resonant bonding</a:t>
            </a:r>
          </a:p>
        </p:txBody>
      </p:sp>
      <p:sp>
        <p:nvSpPr>
          <p:cNvPr id="5" name="Slide Number Placeholder 4"/>
          <p:cNvSpPr>
            <a:spLocks noGrp="1"/>
          </p:cNvSpPr>
          <p:nvPr>
            <p:ph type="sldNum" sz="quarter" idx="11"/>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4244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676"/>
            <a:ext cx="8077200" cy="1066800"/>
          </a:xfrm>
        </p:spPr>
        <p:txBody>
          <a:bodyPr/>
          <a:lstStyle/>
          <a:p>
            <a:r>
              <a:rPr lang="en-US" dirty="0"/>
              <a:t>Ge-Sb-</a:t>
            </a:r>
            <a:r>
              <a:rPr lang="en-US" dirty="0" err="1"/>
              <a:t>Te</a:t>
            </a:r>
            <a:r>
              <a:rPr lang="en-US" dirty="0"/>
              <a:t> (GST) phase change alloy</a:t>
            </a:r>
          </a:p>
        </p:txBody>
      </p:sp>
      <p:sp>
        <p:nvSpPr>
          <p:cNvPr id="14" name="Rectangle 13"/>
          <p:cNvSpPr/>
          <p:nvPr/>
        </p:nvSpPr>
        <p:spPr>
          <a:xfrm>
            <a:off x="5474460" y="5746432"/>
            <a:ext cx="3059940" cy="561692"/>
          </a:xfrm>
          <a:prstGeom prst="rect">
            <a:avLst/>
          </a:prstGeom>
        </p:spPr>
        <p:txBody>
          <a:bodyPr wrap="none">
            <a:spAutoFit/>
          </a:bodyPr>
          <a:lstStyle/>
          <a:p>
            <a:pPr algn="r">
              <a:spcBef>
                <a:spcPts val="300"/>
              </a:spcBef>
            </a:pPr>
            <a:r>
              <a:rPr lang="en-US" sz="1400" i="1" dirty="0">
                <a:solidFill>
                  <a:srgbClr val="222222"/>
                </a:solidFill>
                <a:latin typeface="Arial" panose="020B0604020202020204" pitchFamily="34" charset="0"/>
              </a:rPr>
              <a:t>Phys. Rev. B</a:t>
            </a:r>
            <a:r>
              <a:rPr lang="en-US" sz="1400" dirty="0">
                <a:solidFill>
                  <a:srgbClr val="222222"/>
                </a:solidFill>
                <a:latin typeface="Arial" panose="020B0604020202020204" pitchFamily="34" charset="0"/>
              </a:rPr>
              <a:t> </a:t>
            </a:r>
            <a:r>
              <a:rPr lang="en-US" sz="1400" b="1" dirty="0">
                <a:solidFill>
                  <a:srgbClr val="222222"/>
                </a:solidFill>
                <a:latin typeface="Arial" panose="020B0604020202020204" pitchFamily="34" charset="0"/>
              </a:rPr>
              <a:t>81</a:t>
            </a:r>
            <a:r>
              <a:rPr lang="en-US" sz="1400" dirty="0">
                <a:solidFill>
                  <a:srgbClr val="222222"/>
                </a:solidFill>
                <a:latin typeface="Arial" panose="020B0604020202020204" pitchFamily="34" charset="0"/>
              </a:rPr>
              <a:t>, 174206 (2010);</a:t>
            </a:r>
          </a:p>
          <a:p>
            <a:pPr algn="r">
              <a:spcBef>
                <a:spcPts val="300"/>
              </a:spcBef>
            </a:pPr>
            <a:r>
              <a:rPr lang="en-US" sz="1400" i="1" dirty="0"/>
              <a:t>Solid-State Electron. </a:t>
            </a:r>
            <a:r>
              <a:rPr lang="en-US" sz="1400" b="1" dirty="0"/>
              <a:t>111</a:t>
            </a:r>
            <a:r>
              <a:rPr lang="en-US" sz="1400" dirty="0"/>
              <a:t>, 27 (2015).</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880" y="1948192"/>
            <a:ext cx="4443358" cy="3208694"/>
          </a:xfrm>
          <a:prstGeom prst="rect">
            <a:avLst/>
          </a:prstGeom>
        </p:spPr>
      </p:pic>
      <p:sp>
        <p:nvSpPr>
          <p:cNvPr id="3" name="Content Placeholder 2"/>
          <p:cNvSpPr>
            <a:spLocks noGrp="1"/>
          </p:cNvSpPr>
          <p:nvPr>
            <p:ph idx="1"/>
          </p:nvPr>
        </p:nvSpPr>
        <p:spPr>
          <a:xfrm>
            <a:off x="457200" y="1659128"/>
            <a:ext cx="4876800" cy="4453348"/>
          </a:xfrm>
        </p:spPr>
        <p:txBody>
          <a:bodyPr/>
          <a:lstStyle/>
          <a:p>
            <a:pPr>
              <a:spcBef>
                <a:spcPts val="1200"/>
              </a:spcBef>
            </a:pPr>
            <a:r>
              <a:rPr lang="en-US" sz="2000" dirty="0"/>
              <a:t>Pseudo-binary alloy: (</a:t>
            </a:r>
            <a:r>
              <a:rPr lang="en-US" sz="2000" dirty="0" err="1"/>
              <a:t>GeTe</a:t>
            </a:r>
            <a:r>
              <a:rPr lang="en-US" sz="2000" dirty="0"/>
              <a:t>)</a:t>
            </a:r>
            <a:r>
              <a:rPr lang="en-US" sz="2000" baseline="-25000" dirty="0"/>
              <a:t>x</a:t>
            </a:r>
            <a:r>
              <a:rPr lang="en-US" sz="2000" dirty="0"/>
              <a:t>(Sb</a:t>
            </a:r>
            <a:r>
              <a:rPr lang="en-US" sz="2000" baseline="-25000" dirty="0"/>
              <a:t>2</a:t>
            </a:r>
            <a:r>
              <a:rPr lang="en-US" sz="2000" dirty="0"/>
              <a:t>Te</a:t>
            </a:r>
            <a:r>
              <a:rPr lang="en-US" sz="2000" baseline="-25000" dirty="0"/>
              <a:t>3</a:t>
            </a:r>
            <a:r>
              <a:rPr lang="en-US" sz="2000" dirty="0"/>
              <a:t>)</a:t>
            </a:r>
            <a:r>
              <a:rPr lang="en-US" sz="2000" baseline="-25000" dirty="0"/>
              <a:t>y</a:t>
            </a:r>
          </a:p>
          <a:p>
            <a:pPr marL="684213" lvl="1">
              <a:spcBef>
                <a:spcPts val="1200"/>
              </a:spcBef>
            </a:pPr>
            <a:r>
              <a:rPr lang="en-US" dirty="0"/>
              <a:t>Main commercial composition</a:t>
            </a:r>
          </a:p>
          <a:p>
            <a:pPr marL="684213" lvl="1">
              <a:spcBef>
                <a:spcPts val="1200"/>
              </a:spcBef>
            </a:pPr>
            <a:r>
              <a:rPr lang="en-US" dirty="0"/>
              <a:t>Stressed rigid 3-D network</a:t>
            </a:r>
          </a:p>
          <a:p>
            <a:pPr marL="231775">
              <a:spcBef>
                <a:spcPts val="1200"/>
              </a:spcBef>
            </a:pPr>
            <a:r>
              <a:rPr lang="en-US" sz="2000" dirty="0"/>
              <a:t>Fast switching compositions</a:t>
            </a:r>
          </a:p>
          <a:p>
            <a:pPr marL="684213" lvl="1">
              <a:spcBef>
                <a:spcPts val="1200"/>
              </a:spcBef>
            </a:pPr>
            <a:r>
              <a:rPr lang="en-US" dirty="0"/>
              <a:t>Ge</a:t>
            </a:r>
            <a:r>
              <a:rPr lang="en-US" baseline="-25000" dirty="0"/>
              <a:t>15</a:t>
            </a:r>
            <a:r>
              <a:rPr lang="en-US" dirty="0"/>
              <a:t>Sb</a:t>
            </a:r>
            <a:r>
              <a:rPr lang="en-US" baseline="-25000" dirty="0"/>
              <a:t>85</a:t>
            </a:r>
            <a:r>
              <a:rPr lang="en-US" dirty="0"/>
              <a:t>, Sb</a:t>
            </a:r>
            <a:r>
              <a:rPr lang="en-US" baseline="-25000" dirty="0"/>
              <a:t>2</a:t>
            </a:r>
            <a:r>
              <a:rPr lang="en-US" dirty="0"/>
              <a:t>Te</a:t>
            </a:r>
          </a:p>
          <a:p>
            <a:pPr marL="231775">
              <a:spcBef>
                <a:spcPts val="1200"/>
              </a:spcBef>
            </a:pPr>
            <a:r>
              <a:rPr lang="en-US" sz="2000" dirty="0"/>
              <a:t>High thermal stability alloys</a:t>
            </a:r>
          </a:p>
          <a:p>
            <a:pPr marL="684213" lvl="1">
              <a:spcBef>
                <a:spcPts val="1200"/>
              </a:spcBef>
            </a:pPr>
            <a:r>
              <a:rPr lang="en-US" dirty="0"/>
              <a:t>(Ge</a:t>
            </a:r>
            <a:r>
              <a:rPr lang="en-US" baseline="-25000" dirty="0"/>
              <a:t>2</a:t>
            </a:r>
            <a:r>
              <a:rPr lang="en-US" dirty="0"/>
              <a:t>Sb</a:t>
            </a:r>
            <a:r>
              <a:rPr lang="en-US" baseline="-25000" dirty="0"/>
              <a:t>1</a:t>
            </a:r>
            <a:r>
              <a:rPr lang="en-US" dirty="0"/>
              <a:t>Te</a:t>
            </a:r>
            <a:r>
              <a:rPr lang="en-US" baseline="-25000" dirty="0"/>
              <a:t>2</a:t>
            </a:r>
            <a:r>
              <a:rPr lang="en-US" dirty="0"/>
              <a:t>)</a:t>
            </a:r>
            <a:r>
              <a:rPr lang="en-US" baseline="-25000" dirty="0"/>
              <a:t>x</a:t>
            </a:r>
            <a:r>
              <a:rPr lang="en-US" dirty="0"/>
              <a:t>(Ge)</a:t>
            </a:r>
            <a:r>
              <a:rPr lang="en-US" baseline="-25000" dirty="0"/>
              <a:t>y</a:t>
            </a:r>
            <a:endParaRPr lang="en-US" dirty="0"/>
          </a:p>
        </p:txBody>
      </p:sp>
      <p:sp>
        <p:nvSpPr>
          <p:cNvPr id="15" name="TextBox 14"/>
          <p:cNvSpPr txBox="1"/>
          <p:nvPr/>
        </p:nvSpPr>
        <p:spPr>
          <a:xfrm>
            <a:off x="5433270" y="5110374"/>
            <a:ext cx="801501" cy="338554"/>
          </a:xfrm>
          <a:prstGeom prst="rect">
            <a:avLst/>
          </a:prstGeom>
          <a:noFill/>
        </p:spPr>
        <p:txBody>
          <a:bodyPr wrap="none" rtlCol="0">
            <a:spAutoFit/>
          </a:bodyPr>
          <a:lstStyle/>
          <a:p>
            <a:r>
              <a:rPr lang="en-US" sz="1600" dirty="0"/>
              <a:t>Sb</a:t>
            </a:r>
            <a:r>
              <a:rPr lang="en-US" sz="1600" baseline="-25000" dirty="0"/>
              <a:t>2</a:t>
            </a:r>
            <a:r>
              <a:rPr lang="en-US" sz="1600" dirty="0"/>
              <a:t>Te</a:t>
            </a:r>
            <a:r>
              <a:rPr lang="en-US" sz="1600" baseline="-25000" dirty="0"/>
              <a:t>3</a:t>
            </a:r>
          </a:p>
        </p:txBody>
      </p:sp>
      <p:sp>
        <p:nvSpPr>
          <p:cNvPr id="16" name="TextBox 15"/>
          <p:cNvSpPr txBox="1"/>
          <p:nvPr/>
        </p:nvSpPr>
        <p:spPr>
          <a:xfrm>
            <a:off x="4558221" y="3251084"/>
            <a:ext cx="674865" cy="338554"/>
          </a:xfrm>
          <a:prstGeom prst="rect">
            <a:avLst/>
          </a:prstGeom>
          <a:noFill/>
        </p:spPr>
        <p:txBody>
          <a:bodyPr wrap="none" rtlCol="0">
            <a:spAutoFit/>
          </a:bodyPr>
          <a:lstStyle/>
          <a:p>
            <a:r>
              <a:rPr lang="en-US" sz="1600" dirty="0" err="1"/>
              <a:t>GeTe</a:t>
            </a:r>
            <a:endParaRPr lang="en-US" sz="1600" baseline="-25000" dirty="0"/>
          </a:p>
        </p:txBody>
      </p:sp>
      <p:sp>
        <p:nvSpPr>
          <p:cNvPr id="17" name="TextBox 16"/>
          <p:cNvSpPr txBox="1"/>
          <p:nvPr/>
        </p:nvSpPr>
        <p:spPr>
          <a:xfrm>
            <a:off x="3976557" y="5062088"/>
            <a:ext cx="400751" cy="338554"/>
          </a:xfrm>
          <a:prstGeom prst="rect">
            <a:avLst/>
          </a:prstGeom>
          <a:noFill/>
        </p:spPr>
        <p:txBody>
          <a:bodyPr wrap="none" rtlCol="0">
            <a:spAutoFit/>
          </a:bodyPr>
          <a:lstStyle/>
          <a:p>
            <a:r>
              <a:rPr lang="en-US" sz="1600" dirty="0" err="1"/>
              <a:t>Te</a:t>
            </a:r>
            <a:endParaRPr lang="en-US" sz="1600" baseline="-25000" dirty="0"/>
          </a:p>
        </p:txBody>
      </p:sp>
      <p:sp>
        <p:nvSpPr>
          <p:cNvPr id="18" name="TextBox 17"/>
          <p:cNvSpPr txBox="1"/>
          <p:nvPr/>
        </p:nvSpPr>
        <p:spPr>
          <a:xfrm>
            <a:off x="5910648" y="1613687"/>
            <a:ext cx="458780" cy="338554"/>
          </a:xfrm>
          <a:prstGeom prst="rect">
            <a:avLst/>
          </a:prstGeom>
          <a:noFill/>
        </p:spPr>
        <p:txBody>
          <a:bodyPr wrap="none" rtlCol="0">
            <a:spAutoFit/>
          </a:bodyPr>
          <a:lstStyle/>
          <a:p>
            <a:r>
              <a:rPr lang="en-US" sz="1600" dirty="0"/>
              <a:t>Ge</a:t>
            </a:r>
            <a:endParaRPr lang="en-US" sz="1600" baseline="-25000" dirty="0"/>
          </a:p>
        </p:txBody>
      </p:sp>
      <p:sp>
        <p:nvSpPr>
          <p:cNvPr id="19" name="TextBox 18"/>
          <p:cNvSpPr txBox="1"/>
          <p:nvPr/>
        </p:nvSpPr>
        <p:spPr>
          <a:xfrm>
            <a:off x="7903266" y="5028799"/>
            <a:ext cx="434734" cy="338554"/>
          </a:xfrm>
          <a:prstGeom prst="rect">
            <a:avLst/>
          </a:prstGeom>
          <a:noFill/>
        </p:spPr>
        <p:txBody>
          <a:bodyPr wrap="none" rtlCol="0">
            <a:spAutoFit/>
          </a:bodyPr>
          <a:lstStyle/>
          <a:p>
            <a:r>
              <a:rPr lang="en-US" sz="1600" dirty="0"/>
              <a:t>Sb</a:t>
            </a:r>
            <a:endParaRPr lang="en-US" sz="1600" baseline="-25000" dirty="0"/>
          </a:p>
        </p:txBody>
      </p:sp>
      <p:sp>
        <p:nvSpPr>
          <p:cNvPr id="12" name="Rectangle 11"/>
          <p:cNvSpPr/>
          <p:nvPr/>
        </p:nvSpPr>
        <p:spPr>
          <a:xfrm>
            <a:off x="462347" y="4886643"/>
            <a:ext cx="3734926" cy="861774"/>
          </a:xfrm>
          <a:prstGeom prst="rect">
            <a:avLst/>
          </a:prstGeom>
        </p:spPr>
        <p:txBody>
          <a:bodyPr wrap="square">
            <a:spAutoFit/>
          </a:bodyPr>
          <a:lstStyle/>
          <a:p>
            <a:pPr marL="342900" lvl="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Amorphous: covalent</a:t>
            </a:r>
          </a:p>
          <a:p>
            <a:pPr marL="342900" indent="-342900" fontAlgn="base">
              <a:spcBef>
                <a:spcPts val="1200"/>
              </a:spcBef>
              <a:spcAft>
                <a:spcPct val="0"/>
              </a:spcAft>
              <a:buClr>
                <a:srgbClr val="1F497D"/>
              </a:buClr>
              <a:buSzPct val="75000"/>
              <a:buFont typeface="Wingdings" pitchFamily="2" charset="2"/>
              <a:buChar char="n"/>
            </a:pPr>
            <a:r>
              <a:rPr lang="en-US" sz="2000" kern="0" dirty="0">
                <a:solidFill>
                  <a:prstClr val="black"/>
                </a:solidFill>
              </a:rPr>
              <a:t>Crystal</a:t>
            </a:r>
            <a:r>
              <a:rPr lang="en-US" sz="2000" kern="0">
                <a:solidFill>
                  <a:prstClr val="black"/>
                </a:solidFill>
              </a:rPr>
              <a:t>: resonant bonding</a:t>
            </a:r>
            <a:endParaRPr lang="en-US" sz="2000" kern="0" dirty="0">
              <a:solidFill>
                <a:prstClr val="black"/>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34920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676"/>
            <a:ext cx="8077200" cy="1066800"/>
          </a:xfrm>
        </p:spPr>
        <p:txBody>
          <a:bodyPr/>
          <a:lstStyle/>
          <a:p>
            <a:r>
              <a:rPr lang="en-US" dirty="0"/>
              <a:t>Structure of cubic </a:t>
            </a:r>
            <a:r>
              <a:rPr lang="en-US" sz="3200" dirty="0"/>
              <a:t>Ge</a:t>
            </a:r>
            <a:r>
              <a:rPr lang="en-US" sz="3200" baseline="-25000" dirty="0"/>
              <a:t>2</a:t>
            </a:r>
            <a:r>
              <a:rPr lang="en-US" sz="3200" dirty="0"/>
              <a:t>Sb</a:t>
            </a:r>
            <a:r>
              <a:rPr lang="en-US" sz="3200" baseline="-25000" dirty="0"/>
              <a:t>2</a:t>
            </a:r>
            <a:r>
              <a:rPr lang="en-US" sz="3200" dirty="0"/>
              <a:t>Te</a:t>
            </a:r>
            <a:r>
              <a:rPr lang="en-US" sz="3200" baseline="-25000" dirty="0"/>
              <a:t>5</a:t>
            </a:r>
            <a:r>
              <a:rPr lang="en-US" sz="3200" dirty="0"/>
              <a:t> (225) alloy</a:t>
            </a:r>
            <a:endParaRPr lang="en-US" dirty="0"/>
          </a:p>
        </p:txBody>
      </p:sp>
      <p:sp>
        <p:nvSpPr>
          <p:cNvPr id="14" name="Rectangle 13"/>
          <p:cNvSpPr/>
          <p:nvPr/>
        </p:nvSpPr>
        <p:spPr>
          <a:xfrm>
            <a:off x="4725416" y="5562600"/>
            <a:ext cx="2689391" cy="561692"/>
          </a:xfrm>
          <a:prstGeom prst="rect">
            <a:avLst/>
          </a:prstGeom>
        </p:spPr>
        <p:txBody>
          <a:bodyPr wrap="none">
            <a:spAutoFit/>
          </a:bodyPr>
          <a:lstStyle/>
          <a:p>
            <a:pPr algn="ctr">
              <a:spcBef>
                <a:spcPts val="300"/>
              </a:spcBef>
            </a:pPr>
            <a:r>
              <a:rPr lang="en-US" sz="1400" i="1" dirty="0"/>
              <a:t>Nat. Mater.</a:t>
            </a:r>
            <a:r>
              <a:rPr lang="en-US" sz="1400" dirty="0"/>
              <a:t> </a:t>
            </a:r>
            <a:r>
              <a:rPr lang="en-US" sz="1400" b="1" dirty="0"/>
              <a:t>6</a:t>
            </a:r>
            <a:r>
              <a:rPr lang="en-US" sz="1400" dirty="0"/>
              <a:t>, 824-832 (2007)</a:t>
            </a:r>
            <a:endParaRPr lang="en-US" sz="1100" dirty="0"/>
          </a:p>
          <a:p>
            <a:pPr algn="ctr">
              <a:spcBef>
                <a:spcPts val="300"/>
              </a:spcBef>
            </a:pPr>
            <a:r>
              <a:rPr lang="en-US" sz="1400" i="1" dirty="0"/>
              <a:t>Adv. Mater.</a:t>
            </a:r>
            <a:r>
              <a:rPr lang="en-US" sz="1400" dirty="0"/>
              <a:t> </a:t>
            </a:r>
            <a:r>
              <a:rPr lang="en-US" sz="1400" b="1" dirty="0"/>
              <a:t>32</a:t>
            </a:r>
            <a:r>
              <a:rPr lang="en-US" sz="1400" dirty="0"/>
              <a:t>, 1908302 (2020)</a:t>
            </a:r>
            <a:endParaRPr lang="en-US" sz="11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6</a:t>
            </a:fld>
            <a:endParaRPr lang="en-US" dirty="0"/>
          </a:p>
        </p:txBody>
      </p:sp>
      <p:pic>
        <p:nvPicPr>
          <p:cNvPr id="8" name="Picture 7" descr="A close up of a logo&#10;&#10;Description generated with high confidence">
            <a:extLst>
              <a:ext uri="{FF2B5EF4-FFF2-40B4-BE49-F238E27FC236}">
                <a16:creationId xmlns:a16="http://schemas.microsoft.com/office/drawing/2014/main" id="{E2285D49-1F4A-4153-AD61-2CA1D1ED2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72" y="3917460"/>
            <a:ext cx="2765928" cy="2444031"/>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8DB1871E-3F0F-4AF3-A7CC-0A5B2AB3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686" y="1501401"/>
            <a:ext cx="7563338" cy="2310363"/>
          </a:xfrm>
          <a:prstGeom prst="rect">
            <a:avLst/>
          </a:prstGeom>
        </p:spPr>
      </p:pic>
      <p:sp>
        <p:nvSpPr>
          <p:cNvPr id="21" name="Rounded Rectangle 5">
            <a:extLst>
              <a:ext uri="{FF2B5EF4-FFF2-40B4-BE49-F238E27FC236}">
                <a16:creationId xmlns:a16="http://schemas.microsoft.com/office/drawing/2014/main" id="{C167DE58-ECE1-4B4A-A79A-5388809E6B0F}"/>
              </a:ext>
            </a:extLst>
          </p:cNvPr>
          <p:cNvSpPr/>
          <p:nvPr/>
        </p:nvSpPr>
        <p:spPr bwMode="auto">
          <a:xfrm>
            <a:off x="4038600" y="4343400"/>
            <a:ext cx="4063024" cy="1081089"/>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Strong electron delocalization due to resonant (</a:t>
            </a:r>
            <a:r>
              <a:rPr lang="en-US" dirty="0" err="1">
                <a:solidFill>
                  <a:prstClr val="black"/>
                </a:solidFill>
                <a:latin typeface="Arial" charset="0"/>
              </a:rPr>
              <a:t>metavalent</a:t>
            </a:r>
            <a:r>
              <a:rPr lang="en-US" dirty="0">
                <a:solidFill>
                  <a:prstClr val="black"/>
                </a:solidFill>
                <a:latin typeface="Arial" charset="0"/>
              </a:rPr>
              <a:t>) bonding</a:t>
            </a:r>
          </a:p>
        </p:txBody>
      </p:sp>
    </p:spTree>
    <p:extLst>
      <p:ext uri="{BB962C8B-B14F-4D97-AF65-F5344CB8AC3E}">
        <p14:creationId xmlns:p14="http://schemas.microsoft.com/office/powerpoint/2010/main" val="149920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GeTe-Sb</a:t>
            </a:r>
            <a:r>
              <a:rPr lang="en-US" sz="2800" baseline="-25000" dirty="0"/>
              <a:t>2</a:t>
            </a:r>
            <a:r>
              <a:rPr lang="en-US" sz="2800" dirty="0"/>
              <a:t>Te</a:t>
            </a:r>
            <a:r>
              <a:rPr lang="en-US" sz="2800" baseline="-25000" dirty="0"/>
              <a:t>3</a:t>
            </a:r>
            <a:r>
              <a:rPr lang="en-US" sz="2800" dirty="0"/>
              <a:t> </a:t>
            </a:r>
            <a:r>
              <a:rPr lang="en-US" sz="2800" dirty="0" err="1"/>
              <a:t>pseudobinary</a:t>
            </a:r>
            <a:r>
              <a:rPr lang="en-US" sz="2800" dirty="0"/>
              <a:t> phase diagram</a:t>
            </a:r>
          </a:p>
        </p:txBody>
      </p:sp>
      <p:sp>
        <p:nvSpPr>
          <p:cNvPr id="3" name="Slide Number Placeholder 2"/>
          <p:cNvSpPr>
            <a:spLocks noGrp="1"/>
          </p:cNvSpPr>
          <p:nvPr>
            <p:ph type="sldNum" sz="quarter" idx="11"/>
          </p:nvPr>
        </p:nvSpPr>
        <p:spPr/>
        <p:txBody>
          <a:bodyPr/>
          <a:lstStyle/>
          <a:p>
            <a:fld id="{B6F15528-21DE-4FAA-801E-634DDDAF4B2B}" type="slidenum">
              <a:rPr lang="en-US" smtClean="0"/>
              <a:pPr/>
              <a:t>7</a:t>
            </a:fld>
            <a:endParaRPr lang="en-US"/>
          </a:p>
        </p:txBody>
      </p:sp>
      <p:pic>
        <p:nvPicPr>
          <p:cNvPr id="6" name="Picture 5">
            <a:extLst>
              <a:ext uri="{FF2B5EF4-FFF2-40B4-BE49-F238E27FC236}">
                <a16:creationId xmlns:a16="http://schemas.microsoft.com/office/drawing/2014/main" id="{C822619F-EE7E-4291-A62E-817A807EAD69}"/>
              </a:ext>
            </a:extLst>
          </p:cNvPr>
          <p:cNvPicPr>
            <a:picLocks noChangeAspect="1"/>
          </p:cNvPicPr>
          <p:nvPr/>
        </p:nvPicPr>
        <p:blipFill>
          <a:blip r:embed="rId3"/>
          <a:stretch>
            <a:fillRect/>
          </a:stretch>
        </p:blipFill>
        <p:spPr>
          <a:xfrm>
            <a:off x="320794" y="1499777"/>
            <a:ext cx="6348470" cy="4818906"/>
          </a:xfrm>
          <a:prstGeom prst="rect">
            <a:avLst/>
          </a:prstGeom>
        </p:spPr>
      </p:pic>
      <p:cxnSp>
        <p:nvCxnSpPr>
          <p:cNvPr id="7" name="Straight Arrow Connector 6">
            <a:extLst>
              <a:ext uri="{FF2B5EF4-FFF2-40B4-BE49-F238E27FC236}">
                <a16:creationId xmlns:a16="http://schemas.microsoft.com/office/drawing/2014/main" id="{30E6C9FB-5DA2-4A44-AF61-7CBEF87BF3D2}"/>
              </a:ext>
            </a:extLst>
          </p:cNvPr>
          <p:cNvCxnSpPr>
            <a:cxnSpLocks/>
          </p:cNvCxnSpPr>
          <p:nvPr/>
        </p:nvCxnSpPr>
        <p:spPr>
          <a:xfrm>
            <a:off x="2624839" y="2738801"/>
            <a:ext cx="248282" cy="2357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026FB5-B305-4C27-BEB8-0EC9FB5EBB4E}"/>
              </a:ext>
            </a:extLst>
          </p:cNvPr>
          <p:cNvSpPr txBox="1"/>
          <p:nvPr/>
        </p:nvSpPr>
        <p:spPr>
          <a:xfrm>
            <a:off x="1274076" y="2518130"/>
            <a:ext cx="14386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Sb-rich liquid</a:t>
            </a:r>
          </a:p>
        </p:txBody>
      </p:sp>
      <p:cxnSp>
        <p:nvCxnSpPr>
          <p:cNvPr id="9" name="Straight Arrow Connector 8">
            <a:extLst>
              <a:ext uri="{FF2B5EF4-FFF2-40B4-BE49-F238E27FC236}">
                <a16:creationId xmlns:a16="http://schemas.microsoft.com/office/drawing/2014/main" id="{AB87691C-BDA3-4F6D-B90C-A64B2DBFC6F3}"/>
              </a:ext>
            </a:extLst>
          </p:cNvPr>
          <p:cNvCxnSpPr>
            <a:cxnSpLocks/>
          </p:cNvCxnSpPr>
          <p:nvPr/>
        </p:nvCxnSpPr>
        <p:spPr>
          <a:xfrm flipH="1" flipV="1">
            <a:off x="4858632" y="3006099"/>
            <a:ext cx="163999" cy="1336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D10231-9BB4-4B72-9945-6E074244D37B}"/>
              </a:ext>
            </a:extLst>
          </p:cNvPr>
          <p:cNvSpPr txBox="1"/>
          <p:nvPr/>
        </p:nvSpPr>
        <p:spPr>
          <a:xfrm>
            <a:off x="4840464" y="3066856"/>
            <a:ext cx="107630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Ge-rich solid</a:t>
            </a:r>
          </a:p>
        </p:txBody>
      </p:sp>
      <p:sp>
        <p:nvSpPr>
          <p:cNvPr id="11" name="Rounded Rectangle 5">
            <a:extLst>
              <a:ext uri="{FF2B5EF4-FFF2-40B4-BE49-F238E27FC236}">
                <a16:creationId xmlns:a16="http://schemas.microsoft.com/office/drawing/2014/main" id="{60E1B2B5-6B33-4767-8FA7-A82922342ED6}"/>
              </a:ext>
            </a:extLst>
          </p:cNvPr>
          <p:cNvSpPr/>
          <p:nvPr/>
        </p:nvSpPr>
        <p:spPr bwMode="auto">
          <a:xfrm>
            <a:off x="6324600" y="2891014"/>
            <a:ext cx="2209800" cy="1521233"/>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Noncongruent melting results in compositional segregation</a:t>
            </a:r>
          </a:p>
        </p:txBody>
      </p:sp>
    </p:spTree>
    <p:extLst>
      <p:ext uri="{BB962C8B-B14F-4D97-AF65-F5344CB8AC3E}">
        <p14:creationId xmlns:p14="http://schemas.microsoft.com/office/powerpoint/2010/main" val="959773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T-T-T diagram of GST phase change alloys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76" y="1608438"/>
            <a:ext cx="6991018" cy="4772930"/>
          </a:xfrm>
          <a:prstGeom prst="rect">
            <a:avLst/>
          </a:prstGeom>
        </p:spPr>
      </p:pic>
      <p:sp>
        <p:nvSpPr>
          <p:cNvPr id="5" name="Rectangle 4"/>
          <p:cNvSpPr/>
          <p:nvPr/>
        </p:nvSpPr>
        <p:spPr>
          <a:xfrm>
            <a:off x="6781800" y="6011562"/>
            <a:ext cx="1905000" cy="430887"/>
          </a:xfrm>
          <a:prstGeom prst="rect">
            <a:avLst/>
          </a:prstGeom>
        </p:spPr>
        <p:txBody>
          <a:bodyPr wrap="square">
            <a:spAutoFit/>
          </a:bodyPr>
          <a:lstStyle/>
          <a:p>
            <a:pPr algn="ctr"/>
            <a:r>
              <a:rPr lang="en-US" sz="1100" i="1" dirty="0"/>
              <a:t>Emerging Non-Volatile Memories</a:t>
            </a:r>
            <a:r>
              <a:rPr lang="en-US" sz="1100" dirty="0"/>
              <a:t>, Springer (2014)</a:t>
            </a:r>
          </a:p>
        </p:txBody>
      </p:sp>
      <p:sp>
        <p:nvSpPr>
          <p:cNvPr id="3" name="Slide Number Placeholder 2"/>
          <p:cNvSpPr>
            <a:spLocks noGrp="1"/>
          </p:cNvSpPr>
          <p:nvPr>
            <p:ph type="sldNum" sz="quarter" idx="11"/>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10843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066800"/>
          </a:xfrm>
        </p:spPr>
        <p:txBody>
          <a:bodyPr/>
          <a:lstStyle/>
          <a:p>
            <a:r>
              <a:rPr lang="en-US" dirty="0"/>
              <a:t>Re-writable CDs and DVDs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320" y="1769076"/>
            <a:ext cx="4588964" cy="39459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52600"/>
            <a:ext cx="3048000" cy="2667000"/>
          </a:xfrm>
          <a:prstGeom prst="rect">
            <a:avLst/>
          </a:prstGeom>
        </p:spPr>
      </p:pic>
      <p:sp>
        <p:nvSpPr>
          <p:cNvPr id="6" name="Rounded Rectangle 5"/>
          <p:cNvSpPr/>
          <p:nvPr/>
        </p:nvSpPr>
        <p:spPr bwMode="auto">
          <a:xfrm>
            <a:off x="5410200" y="4724400"/>
            <a:ext cx="2927562" cy="1235676"/>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lvl="0" algn="ctr" eaLnBrk="0" fontAlgn="base" hangingPunct="0">
              <a:spcBef>
                <a:spcPts val="600"/>
              </a:spcBef>
              <a:spcAft>
                <a:spcPct val="0"/>
              </a:spcAft>
              <a:buClr>
                <a:srgbClr val="0000FF"/>
              </a:buClr>
            </a:pPr>
            <a:r>
              <a:rPr lang="en-US" dirty="0">
                <a:solidFill>
                  <a:prstClr val="black"/>
                </a:solidFill>
                <a:latin typeface="Arial" charset="0"/>
              </a:rPr>
              <a:t>Modulation of optical reflectance via laser-induced phase change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4276393218"/>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21663</TotalTime>
  <Words>876</Words>
  <Application>Microsoft Office PowerPoint</Application>
  <PresentationFormat>On-screen Show (4:3)</PresentationFormat>
  <Paragraphs>163</Paragraphs>
  <Slides>23</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34" baseType="lpstr">
      <vt:lpstr>Helvetica-Narrow</vt:lpstr>
      <vt:lpstr>Helvetica-Narrow-Bold</vt:lpstr>
      <vt:lpstr>Helvetica-Narrow-Oblique</vt:lpstr>
      <vt:lpstr>Arial</vt:lpstr>
      <vt:lpstr>Arial Black</vt:lpstr>
      <vt:lpstr>Calibri</vt:lpstr>
      <vt:lpstr>Webdings</vt:lpstr>
      <vt:lpstr>Wingdings</vt:lpstr>
      <vt:lpstr>Pixel</vt:lpstr>
      <vt:lpstr>Equation</vt:lpstr>
      <vt:lpstr>Graph</vt:lpstr>
      <vt:lpstr>MIT 3.071 Amorphous Materials  4: Phase Change Data Storage</vt:lpstr>
      <vt:lpstr>Phase change materials</vt:lpstr>
      <vt:lpstr>Key performance metrics</vt:lpstr>
      <vt:lpstr>Ge-Sb-Te (GST) phase change alloy</vt:lpstr>
      <vt:lpstr>Ge-Sb-Te (GST) phase change alloy</vt:lpstr>
      <vt:lpstr>Structure of cubic Ge2Sb2Te5 (225) alloy</vt:lpstr>
      <vt:lpstr>GeTe-Sb2Te3 pseudobinary phase diagram</vt:lpstr>
      <vt:lpstr>T-T-T diagram of GST phase change alloys</vt:lpstr>
      <vt:lpstr>Re-writable CDs and DVDs</vt:lpstr>
      <vt:lpstr>Phase change memory (PCM)</vt:lpstr>
      <vt:lpstr>Phase change memory (PCM)</vt:lpstr>
      <vt:lpstr>Where does PCM stand against competitors?</vt:lpstr>
      <vt:lpstr>3D XPoint: a likely (?) PCM technology</vt:lpstr>
      <vt:lpstr>Reversing engineering reveals…</vt:lpstr>
      <vt:lpstr>PowerPoint Presentation</vt:lpstr>
      <vt:lpstr>Applications beyond data storage: optics</vt:lpstr>
      <vt:lpstr>Optical properties of Ge2Sb2Te5 (225) alloy</vt:lpstr>
      <vt:lpstr>All-optical, multi-level on-chip memory</vt:lpstr>
      <vt:lpstr>All-optical, multi-level on-chip memory</vt:lpstr>
      <vt:lpstr>Optical switching and non-volatile display</vt:lpstr>
      <vt:lpstr>PowerPoint Presentation</vt:lpstr>
      <vt:lpstr>PowerPoint Presentation</vt:lpstr>
      <vt:lpstr>Further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JJ HU</cp:lastModifiedBy>
  <cp:revision>2910</cp:revision>
  <dcterms:created xsi:type="dcterms:W3CDTF">2006-08-16T00:00:00Z</dcterms:created>
  <dcterms:modified xsi:type="dcterms:W3CDTF">2024-02-15T03:28:03Z</dcterms:modified>
</cp:coreProperties>
</file>