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1" r:id="rId3"/>
    <p:sldId id="282" r:id="rId4"/>
    <p:sldId id="283" r:id="rId5"/>
    <p:sldId id="301" r:id="rId6"/>
    <p:sldId id="302" r:id="rId7"/>
    <p:sldId id="303" r:id="rId8"/>
    <p:sldId id="304" r:id="rId9"/>
    <p:sldId id="305" r:id="rId10"/>
    <p:sldId id="306" r:id="rId11"/>
    <p:sldId id="298" r:id="rId12"/>
    <p:sldId id="284" r:id="rId13"/>
    <p:sldId id="285" r:id="rId14"/>
    <p:sldId id="290" r:id="rId15"/>
    <p:sldId id="288" r:id="rId16"/>
    <p:sldId id="289" r:id="rId17"/>
    <p:sldId id="291" r:id="rId18"/>
    <p:sldId id="287" r:id="rId19"/>
    <p:sldId id="286" r:id="rId20"/>
    <p:sldId id="292" r:id="rId21"/>
    <p:sldId id="293" r:id="rId22"/>
    <p:sldId id="294" r:id="rId23"/>
    <p:sldId id="295" r:id="rId24"/>
    <p:sldId id="297" r:id="rId25"/>
    <p:sldId id="300" r:id="rId26"/>
    <p:sldId id="296" r:id="rId27"/>
    <p:sldId id="299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33"/>
    <a:srgbClr val="00CC00"/>
    <a:srgbClr val="89CC40"/>
    <a:srgbClr val="006600"/>
    <a:srgbClr val="D1E1FF"/>
    <a:srgbClr val="ABC7FF"/>
    <a:srgbClr val="8FB7FF"/>
    <a:srgbClr val="F7FAFF"/>
    <a:srgbClr val="E1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3" autoAdjust="0"/>
    <p:restoredTop sz="91026" autoAdjust="0"/>
  </p:normalViewPr>
  <p:slideViewPr>
    <p:cSldViewPr>
      <p:cViewPr varScale="1">
        <p:scale>
          <a:sx n="68" d="100"/>
          <a:sy n="68" d="100"/>
        </p:scale>
        <p:origin x="987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C9C0F393-700A-4828-A435-E04B3EB0F6D0}"/>
  </pc:docChgLst>
  <pc:docChgLst>
    <pc:chgData name="JJ HU" userId="f9cbafaa3520ff22" providerId="LiveId" clId="{432916DF-46BB-4664-B33A-97DEC473D811}"/>
  </pc:docChgLst>
  <pc:docChgLst>
    <pc:chgData userId="f9cbafaa3520ff22" providerId="LiveId" clId="{26B6AF0D-5730-4A89-A9B5-98C36978613E}"/>
    <pc:docChg chg="custSel modSld">
      <pc:chgData name="" userId="f9cbafaa3520ff22" providerId="LiveId" clId="{26B6AF0D-5730-4A89-A9B5-98C36978613E}" dt="2021-02-24T14:29:46.972" v="16" actId="1036"/>
      <pc:docMkLst>
        <pc:docMk/>
      </pc:docMkLst>
      <pc:sldChg chg="addSp delSp modSp">
        <pc:chgData name="" userId="f9cbafaa3520ff22" providerId="LiveId" clId="{26B6AF0D-5730-4A89-A9B5-98C36978613E}" dt="2021-02-24T14:29:46.972" v="16" actId="1036"/>
        <pc:sldMkLst>
          <pc:docMk/>
          <pc:sldMk cId="60306739" sldId="291"/>
        </pc:sldMkLst>
        <pc:spChg chg="mod">
          <ac:chgData name="" userId="f9cbafaa3520ff22" providerId="LiveId" clId="{26B6AF0D-5730-4A89-A9B5-98C36978613E}" dt="2021-02-24T14:29:46.972" v="16" actId="1036"/>
          <ac:spMkLst>
            <pc:docMk/>
            <pc:sldMk cId="60306739" sldId="291"/>
            <ac:spMk id="11" creationId="{00000000-0000-0000-0000-000000000000}"/>
          </ac:spMkLst>
        </pc:spChg>
        <pc:picChg chg="del">
          <ac:chgData name="" userId="f9cbafaa3520ff22" providerId="LiveId" clId="{26B6AF0D-5730-4A89-A9B5-98C36978613E}" dt="2021-02-24T14:28:53.263" v="0" actId="478"/>
          <ac:picMkLst>
            <pc:docMk/>
            <pc:sldMk cId="60306739" sldId="291"/>
            <ac:picMk id="4" creationId="{00000000-0000-0000-0000-000000000000}"/>
          </ac:picMkLst>
        </pc:picChg>
        <pc:picChg chg="add mod">
          <ac:chgData name="" userId="f9cbafaa3520ff22" providerId="LiveId" clId="{26B6AF0D-5730-4A89-A9B5-98C36978613E}" dt="2021-02-24T14:29:32.959" v="13" actId="1035"/>
          <ac:picMkLst>
            <pc:docMk/>
            <pc:sldMk cId="60306739" sldId="291"/>
            <ac:picMk id="7" creationId="{BEE607C3-C257-4799-B0CD-EE1DF6A6E7A5}"/>
          </ac:picMkLst>
        </pc:picChg>
        <pc:cxnChg chg="mod">
          <ac:chgData name="" userId="f9cbafaa3520ff22" providerId="LiveId" clId="{26B6AF0D-5730-4A89-A9B5-98C36978613E}" dt="2021-02-24T14:29:46.972" v="16" actId="1036"/>
          <ac:cxnSpMkLst>
            <pc:docMk/>
            <pc:sldMk cId="60306739" sldId="291"/>
            <ac:cxnSpMk id="5" creationId="{00000000-0000-0000-0000-000000000000}"/>
          </ac:cxnSpMkLst>
        </pc:cxn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3.wmf"/><Relationship Id="rId7" Type="http://schemas.openxmlformats.org/officeDocument/2006/relationships/image" Target="../media/image19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21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95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8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3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1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49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traditional classifications</a:t>
            </a:r>
            <a:r>
              <a:rPr lang="en-US" baseline="0" dirty="0"/>
              <a:t> of glass former and modifiers are based on quenching from glass forming liquids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32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Two-fold</a:t>
            </a:r>
            <a:r>
              <a:rPr lang="en-US" baseline="0" dirty="0"/>
              <a:t> coordinated </a:t>
            </a:r>
            <a:r>
              <a:rPr lang="en-US" dirty="0"/>
              <a:t>oxygen and chalcogen</a:t>
            </a:r>
            <a:r>
              <a:rPr lang="en-US" baseline="0" dirty="0"/>
              <a:t> atoms easily create long, spaghetti-like molecular chains that easily entangle and prevent crystallization. Additional three-fold or four-fold coordinated atoms provide cross-linking sites to form a 3-D continuous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66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Tg</a:t>
            </a:r>
            <a:r>
              <a:rPr lang="en-US" baseline="0" dirty="0"/>
              <a:t> </a:t>
            </a:r>
            <a:r>
              <a:rPr lang="en-US" baseline="0"/>
              <a:t>for silica &gt; 1,100 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62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protocols</a:t>
            </a:r>
            <a:r>
              <a:rPr lang="en-US" baseline="0" dirty="0"/>
              <a:t> of applying topological constraint theory for glass property prediction: 1) structural determination; 2) calculate constraints as a function of glass composition and temperature; 3) determine entropy associated with the network structure; 4) use statistical mechanics (e.g. Gibb-Adams theory) to correlate entropy with macroscopic properties.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7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D54568-1BE5-48FE-91A6-248EB8C8D3A3}" type="datetime1">
              <a:rPr lang="en-US" smtClean="0"/>
              <a:t>2/23/2021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8787CE-2D3E-448D-8BFC-8B8DCEE09E0A}" type="datetime1">
              <a:rPr lang="en-US" smtClean="0"/>
              <a:t>2/23/2021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236813A-CCE8-445A-96C2-747BA3BE0590}" type="datetime1">
              <a:rPr lang="en-US" smtClean="0"/>
              <a:t>2/23/2021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1BAB3D9-F612-4B65-9BE3-37A54F4557C4}" type="datetime1">
              <a:rPr lang="en-US" smtClean="0"/>
              <a:t>2/23/2021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2ABE600-8BBA-4DCA-86C2-86D7B402C35D}" type="datetime1">
              <a:rPr lang="en-US" smtClean="0"/>
              <a:t>2/23/2021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38600" cy="4648201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A52899-502D-43F0-986F-8A9830FE8A76}" type="datetime1">
              <a:rPr lang="en-US" smtClean="0"/>
              <a:t>2/23/2021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0B30AE-6A26-4784-B6E3-CE775E553972}" type="datetime1">
              <a:rPr lang="en-US" smtClean="0"/>
              <a:t>2/23/2021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7FE941-522F-4AC6-AE70-642B1CC922F2}" type="datetime1">
              <a:rPr lang="en-US" smtClean="0"/>
              <a:t>2/23/2021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9AFB72C-0AFB-4921-8272-D57131D1FCA2}" type="datetime1">
              <a:rPr lang="en-US" smtClean="0"/>
              <a:t>2/23/2021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AE5C454-FAE0-456E-9B66-3787F7A43416}" type="datetime1">
              <a:rPr lang="en-US" smtClean="0"/>
              <a:t>2/23/2021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D34E8D3-7DD1-4A83-851F-268F37BDE401}" type="datetime1">
              <a:rPr lang="en-US" smtClean="0"/>
              <a:t>2/23/2021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843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411"/>
            <a:ext cx="8153400" cy="45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653F6C15-A3B6-4C34-AC4F-ED081A43ED8B}" type="datetime1">
              <a:rPr lang="en-US" smtClean="0"/>
              <a:t>2/23/2021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0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5.wmf"/><Relationship Id="rId4" Type="http://schemas.openxmlformats.org/officeDocument/2006/relationships/image" Target="../media/image46.png"/><Relationship Id="rId9" Type="http://schemas.openxmlformats.org/officeDocument/2006/relationships/oleObject" Target="../embeddings/oleObject4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3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4.png"/><Relationship Id="rId10" Type="http://schemas.openxmlformats.org/officeDocument/2006/relationships/image" Target="../media/image12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6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3: Glass Forming Theories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3"/>
              </a:rPr>
              <a:t>hujuejun@mit.edu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Kinetics of growth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1525260" cy="153797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1448430" y="2364050"/>
            <a:ext cx="1301230" cy="513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768195" y="2163995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Atom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27955"/>
            <a:ext cx="2712582" cy="30746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67200" y="1524000"/>
            <a:ext cx="2145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Net diffusion flux: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87325"/>
              </p:ext>
            </p:extLst>
          </p:nvPr>
        </p:nvGraphicFramePr>
        <p:xfrm>
          <a:off x="4283694" y="2133600"/>
          <a:ext cx="4257675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2209680" imgH="1257120" progId="Equation.DSMT4">
                  <p:embed/>
                </p:oleObj>
              </mc:Choice>
              <mc:Fallback>
                <p:oleObj name="Equation" r:id="rId5" imgW="2209680" imgH="125712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694" y="2133600"/>
                        <a:ext cx="4257675" cy="220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508482"/>
              </p:ext>
            </p:extLst>
          </p:nvPr>
        </p:nvGraphicFramePr>
        <p:xfrm>
          <a:off x="4291013" y="4495800"/>
          <a:ext cx="305911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7" imgW="1587240" imgH="241200" progId="Equation.DSMT4">
                  <p:embed/>
                </p:oleObj>
              </mc:Choice>
              <mc:Fallback>
                <p:oleObj name="Equation" r:id="rId7" imgW="1587240" imgH="24120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013" y="4495800"/>
                        <a:ext cx="3059112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989885"/>
              </p:ext>
            </p:extLst>
          </p:nvPr>
        </p:nvGraphicFramePr>
        <p:xfrm>
          <a:off x="4267200" y="5086350"/>
          <a:ext cx="18113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9" imgW="939600" imgH="228600" progId="Equation.DSMT4">
                  <p:embed/>
                </p:oleObj>
              </mc:Choice>
              <mc:Fallback>
                <p:oleObj name="Equation" r:id="rId9" imgW="939600" imgH="22860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86350"/>
                        <a:ext cx="181133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80901" y="1785160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Nucleus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2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nucleation and growth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1B628E-3A2E-4B30-AFF7-905C2ECF80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222" r="1113" b="14654"/>
          <a:stretch/>
        </p:blipFill>
        <p:spPr>
          <a:xfrm>
            <a:off x="457200" y="1676401"/>
            <a:ext cx="6096000" cy="39657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E0AA70-8B12-4CD2-B20A-5B7266D0A947}"/>
              </a:ext>
            </a:extLst>
          </p:cNvPr>
          <p:cNvCxnSpPr/>
          <p:nvPr/>
        </p:nvCxnSpPr>
        <p:spPr bwMode="auto">
          <a:xfrm flipV="1">
            <a:off x="2716427" y="1752602"/>
            <a:ext cx="0" cy="38587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16ACE9-29F4-4255-8EB7-C9B719D9EDDA}"/>
              </a:ext>
            </a:extLst>
          </p:cNvPr>
          <p:cNvCxnSpPr/>
          <p:nvPr/>
        </p:nvCxnSpPr>
        <p:spPr bwMode="auto">
          <a:xfrm flipH="1">
            <a:off x="965885" y="2971800"/>
            <a:ext cx="1755648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1500DB3-ED2F-4276-9036-F7757766CB46}"/>
              </a:ext>
            </a:extLst>
          </p:cNvPr>
          <p:cNvSpPr txBox="1"/>
          <p:nvPr/>
        </p:nvSpPr>
        <p:spPr>
          <a:xfrm>
            <a:off x="1005509" y="1981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Metastable zone of </a:t>
            </a:r>
            <a:r>
              <a:rPr lang="en-US" dirty="0" err="1"/>
              <a:t>supercooling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72E47-C3FE-4ED1-B128-4E25D42AA5FE}"/>
              </a:ext>
            </a:extLst>
          </p:cNvPr>
          <p:cNvSpPr txBox="1"/>
          <p:nvPr/>
        </p:nvSpPr>
        <p:spPr>
          <a:xfrm>
            <a:off x="711084" y="5642106"/>
            <a:ext cx="5581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002DA83E-5ADF-4FDA-9AB7-A36DDBE29AF6}"/>
              </a:ext>
            </a:extLst>
          </p:cNvPr>
          <p:cNvSpPr/>
          <p:nvPr/>
        </p:nvSpPr>
        <p:spPr bwMode="auto">
          <a:xfrm>
            <a:off x="6172200" y="3124200"/>
            <a:ext cx="2209800" cy="19812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Driving force: </a:t>
            </a:r>
            <a:r>
              <a:rPr lang="en-US" dirty="0" err="1">
                <a:solidFill>
                  <a:prstClr val="black"/>
                </a:solidFill>
                <a:latin typeface="Arial" charset="0"/>
              </a:rPr>
              <a:t>supercooling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Both processes are thermally activated</a:t>
            </a:r>
            <a:endParaRPr kumimoji="0" lang="en-US" sz="1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8E5761-275A-427F-A66D-A44942F1E52C}"/>
              </a:ext>
            </a:extLst>
          </p:cNvPr>
          <p:cNvSpPr txBox="1"/>
          <p:nvPr/>
        </p:nvSpPr>
        <p:spPr>
          <a:xfrm>
            <a:off x="2704961" y="5701692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Supercooling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969C23-21AC-4D47-BFAD-D55F274C6920}"/>
              </a:ext>
            </a:extLst>
          </p:cNvPr>
          <p:cNvGrpSpPr/>
          <p:nvPr/>
        </p:nvGrpSpPr>
        <p:grpSpPr>
          <a:xfrm>
            <a:off x="2712464" y="3199102"/>
            <a:ext cx="2697735" cy="2394874"/>
            <a:chOff x="2712464" y="3199102"/>
            <a:chExt cx="2697735" cy="23948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7CD0B2-2F1F-4ED4-8C68-2E0EB443AE5C}"/>
                </a:ext>
              </a:extLst>
            </p:cNvPr>
            <p:cNvSpPr txBox="1"/>
            <p:nvPr/>
          </p:nvSpPr>
          <p:spPr>
            <a:xfrm>
              <a:off x="2850489" y="3199102"/>
              <a:ext cx="1988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Crystallization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5312690-4A6C-4EA3-9C97-729A44CBABAA}"/>
                </a:ext>
              </a:extLst>
            </p:cNvPr>
            <p:cNvSpPr/>
            <p:nvPr/>
          </p:nvSpPr>
          <p:spPr bwMode="auto">
            <a:xfrm>
              <a:off x="2712464" y="3681990"/>
              <a:ext cx="2697735" cy="1911986"/>
            </a:xfrm>
            <a:custGeom>
              <a:avLst/>
              <a:gdLst>
                <a:gd name="connsiteX0" fmla="*/ 0 w 2597203"/>
                <a:gd name="connsiteY0" fmla="*/ 1339825 h 1339825"/>
                <a:gd name="connsiteX1" fmla="*/ 637775 w 2597203"/>
                <a:gd name="connsiteY1" fmla="*/ 1009412 h 1339825"/>
                <a:gd name="connsiteX2" fmla="*/ 1083449 w 2597203"/>
                <a:gd name="connsiteY2" fmla="*/ 95012 h 1339825"/>
                <a:gd name="connsiteX3" fmla="*/ 1436914 w 2597203"/>
                <a:gd name="connsiteY3" fmla="*/ 125748 h 1339825"/>
                <a:gd name="connsiteX4" fmla="*/ 1859536 w 2597203"/>
                <a:gd name="connsiteY4" fmla="*/ 955624 h 1339825"/>
                <a:gd name="connsiteX5" fmla="*/ 2597203 w 2597203"/>
                <a:gd name="connsiteY5" fmla="*/ 1339825 h 13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7203" h="1339825">
                  <a:moveTo>
                    <a:pt x="0" y="1339825"/>
                  </a:moveTo>
                  <a:cubicBezTo>
                    <a:pt x="228600" y="1278353"/>
                    <a:pt x="457200" y="1216881"/>
                    <a:pt x="637775" y="1009412"/>
                  </a:cubicBezTo>
                  <a:cubicBezTo>
                    <a:pt x="818350" y="801943"/>
                    <a:pt x="950259" y="242289"/>
                    <a:pt x="1083449" y="95012"/>
                  </a:cubicBezTo>
                  <a:cubicBezTo>
                    <a:pt x="1216639" y="-52265"/>
                    <a:pt x="1307566" y="-17687"/>
                    <a:pt x="1436914" y="125748"/>
                  </a:cubicBezTo>
                  <a:cubicBezTo>
                    <a:pt x="1566262" y="269183"/>
                    <a:pt x="1666155" y="753278"/>
                    <a:pt x="1859536" y="955624"/>
                  </a:cubicBezTo>
                  <a:cubicBezTo>
                    <a:pt x="2052917" y="1157970"/>
                    <a:pt x="2325060" y="1248897"/>
                    <a:pt x="2597203" y="1339825"/>
                  </a:cubicBez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17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Time-temperature-transformation diagram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8" y="1676400"/>
            <a:ext cx="6048410" cy="474806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3114612" y="2817705"/>
            <a:ext cx="3426455" cy="2668695"/>
          </a:xfrm>
          <a:custGeom>
            <a:avLst/>
            <a:gdLst>
              <a:gd name="connsiteX0" fmla="*/ 3033097 w 3041335"/>
              <a:gd name="connsiteY0" fmla="*/ 0 h 2561968"/>
              <a:gd name="connsiteX1" fmla="*/ 1747994 w 3041335"/>
              <a:gd name="connsiteY1" fmla="*/ 49427 h 2561968"/>
              <a:gd name="connsiteX2" fmla="*/ 512318 w 3041335"/>
              <a:gd name="connsiteY2" fmla="*/ 222422 h 2561968"/>
              <a:gd name="connsiteX3" fmla="*/ 59237 w 3041335"/>
              <a:gd name="connsiteY3" fmla="*/ 436605 h 2561968"/>
              <a:gd name="connsiteX4" fmla="*/ 59237 w 3041335"/>
              <a:gd name="connsiteY4" fmla="*/ 584887 h 2561968"/>
              <a:gd name="connsiteX5" fmla="*/ 553508 w 3041335"/>
              <a:gd name="connsiteY5" fmla="*/ 1029730 h 2561968"/>
              <a:gd name="connsiteX6" fmla="*/ 1088967 w 3041335"/>
              <a:gd name="connsiteY6" fmla="*/ 1474573 h 2561968"/>
              <a:gd name="connsiteX7" fmla="*/ 1690329 w 3041335"/>
              <a:gd name="connsiteY7" fmla="*/ 1869989 h 2561968"/>
              <a:gd name="connsiteX8" fmla="*/ 2637681 w 3041335"/>
              <a:gd name="connsiteY8" fmla="*/ 2413687 h 2561968"/>
              <a:gd name="connsiteX9" fmla="*/ 3041335 w 3041335"/>
              <a:gd name="connsiteY9" fmla="*/ 2561968 h 256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1335" h="2561968">
                <a:moveTo>
                  <a:pt x="3033097" y="0"/>
                </a:moveTo>
                <a:cubicBezTo>
                  <a:pt x="2600610" y="6178"/>
                  <a:pt x="2168124" y="12357"/>
                  <a:pt x="1747994" y="49427"/>
                </a:cubicBezTo>
                <a:cubicBezTo>
                  <a:pt x="1327864" y="86497"/>
                  <a:pt x="793777" y="157892"/>
                  <a:pt x="512318" y="222422"/>
                </a:cubicBezTo>
                <a:cubicBezTo>
                  <a:pt x="230858" y="286952"/>
                  <a:pt x="134750" y="376194"/>
                  <a:pt x="59237" y="436605"/>
                </a:cubicBezTo>
                <a:cubicBezTo>
                  <a:pt x="-16277" y="497016"/>
                  <a:pt x="-23141" y="486033"/>
                  <a:pt x="59237" y="584887"/>
                </a:cubicBezTo>
                <a:cubicBezTo>
                  <a:pt x="141615" y="683741"/>
                  <a:pt x="381886" y="881449"/>
                  <a:pt x="553508" y="1029730"/>
                </a:cubicBezTo>
                <a:cubicBezTo>
                  <a:pt x="725130" y="1178011"/>
                  <a:pt x="899497" y="1334530"/>
                  <a:pt x="1088967" y="1474573"/>
                </a:cubicBezTo>
                <a:cubicBezTo>
                  <a:pt x="1278437" y="1614616"/>
                  <a:pt x="1432210" y="1713470"/>
                  <a:pt x="1690329" y="1869989"/>
                </a:cubicBezTo>
                <a:cubicBezTo>
                  <a:pt x="1948448" y="2026508"/>
                  <a:pt x="2412513" y="2298357"/>
                  <a:pt x="2637681" y="2413687"/>
                </a:cubicBezTo>
                <a:cubicBezTo>
                  <a:pt x="2862849" y="2529017"/>
                  <a:pt x="2952092" y="2545492"/>
                  <a:pt x="3041335" y="2561968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21942" y="2327190"/>
            <a:ext cx="3952631" cy="2854410"/>
            <a:chOff x="1472514" y="2327190"/>
            <a:chExt cx="3952631" cy="2854410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1472514" y="2327190"/>
              <a:ext cx="3952631" cy="285441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625810" y="4144506"/>
              <a:ext cx="1665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Critical cooling rate </a:t>
              </a:r>
              <a:r>
                <a:rPr lang="en-US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i="1" baseline="-250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976552" y="6101261"/>
            <a:ext cx="2810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R. Busch, </a:t>
            </a:r>
            <a:r>
              <a:rPr lang="en-US" sz="1400" i="1" dirty="0"/>
              <a:t>JOM</a:t>
            </a:r>
            <a:r>
              <a:rPr lang="en-US" sz="1400" dirty="0"/>
              <a:t> </a:t>
            </a:r>
            <a:r>
              <a:rPr lang="en-US" sz="1400" b="1" dirty="0"/>
              <a:t>52</a:t>
            </a:r>
            <a:r>
              <a:rPr lang="en-US" sz="1400" dirty="0"/>
              <a:t>, 39-42 (2000)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05466" y="2286000"/>
            <a:ext cx="7078362" cy="1991159"/>
            <a:chOff x="1505466" y="2286000"/>
            <a:chExt cx="7078362" cy="1991159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1505466" y="3336324"/>
              <a:ext cx="5943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6831228" y="2726724"/>
              <a:ext cx="0" cy="609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831228" y="3352800"/>
              <a:ext cx="0" cy="6126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6853900" y="2286000"/>
              <a:ext cx="17299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Driving force (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supercooling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) limited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68548" y="3630828"/>
              <a:ext cx="1577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Diffusion limited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flipV="1">
              <a:off x="5791200" y="2327190"/>
              <a:ext cx="0" cy="102561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2939257"/>
                </p:ext>
              </p:extLst>
            </p:nvPr>
          </p:nvGraphicFramePr>
          <p:xfrm>
            <a:off x="5824152" y="2489585"/>
            <a:ext cx="468312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5" imgW="241200" imgH="164880" progId="Equation.DSMT4">
                    <p:embed/>
                  </p:oleObj>
                </mc:Choice>
                <mc:Fallback>
                  <p:oleObj name="Equation" r:id="rId5" imgW="241200" imgH="164880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4152" y="2489585"/>
                          <a:ext cx="468312" cy="296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6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cooling rate and glass formation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75485"/>
              </p:ext>
            </p:extLst>
          </p:nvPr>
        </p:nvGraphicFramePr>
        <p:xfrm>
          <a:off x="4800600" y="1719648"/>
          <a:ext cx="3810000" cy="33934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Technique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Typical cooling rate (°C/s)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Air quench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Liquid</a:t>
                      </a:r>
                      <a:r>
                        <a:rPr lang="en-US" baseline="0" dirty="0"/>
                        <a:t> quench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Droplet spray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-10</a:t>
                      </a:r>
                      <a:r>
                        <a:rPr lang="en-US" baseline="30000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Melt</a:t>
                      </a:r>
                      <a:r>
                        <a:rPr lang="en-US" baseline="0" dirty="0"/>
                        <a:t> spinning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5</a:t>
                      </a:r>
                      <a:r>
                        <a:rPr lang="en-US" dirty="0"/>
                        <a:t>-10</a:t>
                      </a:r>
                      <a:r>
                        <a:rPr lang="en-US" baseline="30000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Selective laser melting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6</a:t>
                      </a:r>
                      <a:r>
                        <a:rPr lang="en-US" dirty="0"/>
                        <a:t>-10</a:t>
                      </a:r>
                      <a:r>
                        <a:rPr lang="en-US" baseline="30000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Vapor deposition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10</a:t>
                      </a:r>
                      <a:r>
                        <a:rPr lang="en-US" baseline="30000" dirty="0"/>
                        <a:t>14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258401"/>
              </p:ext>
            </p:extLst>
          </p:nvPr>
        </p:nvGraphicFramePr>
        <p:xfrm>
          <a:off x="533400" y="1719648"/>
          <a:ext cx="3886200" cy="35814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 cooling rate (°C/s)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 × 10</a:t>
                      </a:r>
                      <a:r>
                        <a:rPr lang="en-US" baseline="30000" dirty="0"/>
                        <a:t>-6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GeO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× 10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O·2SiO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 × 10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Vitreloy-1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Typical metal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Silver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943765"/>
              </p:ext>
            </p:extLst>
          </p:nvPr>
        </p:nvGraphicFramePr>
        <p:xfrm>
          <a:off x="4133850" y="5402263"/>
          <a:ext cx="187166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965160" imgH="482400" progId="Equation.DSMT4">
                  <p:embed/>
                </p:oleObj>
              </mc:Choice>
              <mc:Fallback>
                <p:oleObj name="Equation" r:id="rId3" imgW="965160" imgH="482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5402263"/>
                        <a:ext cx="1871663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5635795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Maximum glass sample thickness: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9541" y="5635795"/>
            <a:ext cx="229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Symbol" panose="05050102010706020507" pitchFamily="18" charset="2"/>
              </a:rPr>
              <a:t>a </a:t>
            </a:r>
            <a:r>
              <a:rPr lang="en-US" dirty="0"/>
              <a:t>: thermal diffusivity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5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formation from liquid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914400" y="2057400"/>
            <a:ext cx="0" cy="3810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900066" y="5881816"/>
            <a:ext cx="419709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57200" y="1600200"/>
            <a:ext cx="75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V, 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994" y="59494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4208814" y="2057400"/>
            <a:ext cx="506180" cy="762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4217052" y="2798978"/>
            <a:ext cx="0" cy="21323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361476" y="4923051"/>
            <a:ext cx="2855576" cy="6736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217052" y="4923051"/>
            <a:ext cx="0" cy="9287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62400" y="588387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4328218" y="2234514"/>
            <a:ext cx="274320" cy="4114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217052" y="3563036"/>
            <a:ext cx="0" cy="5686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502998" y="5215128"/>
            <a:ext cx="487336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1349119" y="309742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4018178" y="2796918"/>
            <a:ext cx="199615" cy="3169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2269525" y="4170576"/>
            <a:ext cx="363034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Freeform 31"/>
          <p:cNvSpPr/>
          <p:nvPr/>
        </p:nvSpPr>
        <p:spPr bwMode="auto">
          <a:xfrm>
            <a:off x="3810000" y="2347784"/>
            <a:ext cx="294596" cy="615864"/>
          </a:xfrm>
          <a:custGeom>
            <a:avLst/>
            <a:gdLst>
              <a:gd name="connsiteX0" fmla="*/ 0 w 362465"/>
              <a:gd name="connsiteY0" fmla="*/ 0 h 832022"/>
              <a:gd name="connsiteX1" fmla="*/ 123568 w 362465"/>
              <a:gd name="connsiteY1" fmla="*/ 494270 h 832022"/>
              <a:gd name="connsiteX2" fmla="*/ 362465 w 362465"/>
              <a:gd name="connsiteY2" fmla="*/ 832022 h 83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465" h="832022">
                <a:moveTo>
                  <a:pt x="0" y="0"/>
                </a:moveTo>
                <a:cubicBezTo>
                  <a:pt x="31578" y="177800"/>
                  <a:pt x="63157" y="355600"/>
                  <a:pt x="123568" y="494270"/>
                </a:cubicBezTo>
                <a:cubicBezTo>
                  <a:pt x="183979" y="632940"/>
                  <a:pt x="262238" y="753763"/>
                  <a:pt x="362465" y="8320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2482" y="1611726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53205" y="242548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Liquid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1375719" y="3155092"/>
            <a:ext cx="2619632" cy="947352"/>
          </a:xfrm>
          <a:custGeom>
            <a:avLst/>
            <a:gdLst>
              <a:gd name="connsiteX0" fmla="*/ 2619632 w 2619632"/>
              <a:gd name="connsiteY0" fmla="*/ 0 h 947352"/>
              <a:gd name="connsiteX1" fmla="*/ 1985319 w 2619632"/>
              <a:gd name="connsiteY1" fmla="*/ 378941 h 947352"/>
              <a:gd name="connsiteX2" fmla="*/ 0 w 2619632"/>
              <a:gd name="connsiteY2" fmla="*/ 947352 h 94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2" h="947352">
                <a:moveTo>
                  <a:pt x="2619632" y="0"/>
                </a:moveTo>
                <a:cubicBezTo>
                  <a:pt x="2520778" y="110524"/>
                  <a:pt x="2421924" y="221049"/>
                  <a:pt x="1985319" y="378941"/>
                </a:cubicBezTo>
                <a:cubicBezTo>
                  <a:pt x="1548714" y="536833"/>
                  <a:pt x="774357" y="742092"/>
                  <a:pt x="0" y="947352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H="1">
            <a:off x="2254810" y="3767496"/>
            <a:ext cx="363034" cy="1005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6" name="Freeform 15"/>
          <p:cNvSpPr/>
          <p:nvPr/>
        </p:nvSpPr>
        <p:spPr bwMode="auto">
          <a:xfrm>
            <a:off x="1351005" y="3204519"/>
            <a:ext cx="2619633" cy="1688757"/>
          </a:xfrm>
          <a:custGeom>
            <a:avLst/>
            <a:gdLst>
              <a:gd name="connsiteX0" fmla="*/ 2619633 w 2619633"/>
              <a:gd name="connsiteY0" fmla="*/ 0 h 1688757"/>
              <a:gd name="connsiteX1" fmla="*/ 1680519 w 2619633"/>
              <a:gd name="connsiteY1" fmla="*/ 1145060 h 1688757"/>
              <a:gd name="connsiteX2" fmla="*/ 0 w 2619633"/>
              <a:gd name="connsiteY2" fmla="*/ 1688757 h 168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3" h="1688757">
                <a:moveTo>
                  <a:pt x="2619633" y="0"/>
                </a:moveTo>
                <a:cubicBezTo>
                  <a:pt x="2368378" y="431800"/>
                  <a:pt x="2117124" y="863601"/>
                  <a:pt x="1680519" y="1145060"/>
                </a:cubicBezTo>
                <a:cubicBezTo>
                  <a:pt x="1243914" y="1426519"/>
                  <a:pt x="295189" y="1599514"/>
                  <a:pt x="0" y="16887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 flipH="1">
            <a:off x="2314263" y="4596173"/>
            <a:ext cx="152498" cy="548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1752600" y="3535524"/>
            <a:ext cx="0" cy="15022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stealth" w="lg" len="lg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113655" y="2819400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Increasing</a:t>
            </a:r>
          </a:p>
          <a:p>
            <a:pPr algn="ctr"/>
            <a:r>
              <a:rPr lang="en-US" sz="2000" dirty="0"/>
              <a:t>cooling rate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59389" y="392063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4716" y="4324290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56478" y="471352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 flipH="1">
            <a:off x="2710248" y="3399053"/>
            <a:ext cx="1149320" cy="188197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62" name="Rounded Rectangle 61"/>
          <p:cNvSpPr/>
          <p:nvPr/>
        </p:nvSpPr>
        <p:spPr bwMode="auto">
          <a:xfrm>
            <a:off x="5274276" y="3155092"/>
            <a:ext cx="3107724" cy="2159344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Glasses obtained at different cooling rates have different structures</a:t>
            </a:r>
          </a:p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With infinitely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slow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cooling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the ideal glass state is obtained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05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energy landscape (PEL)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metastable glassy state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063028" y="2514600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1054790" y="5706762"/>
            <a:ext cx="40386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Freeform 5"/>
          <p:cNvSpPr/>
          <p:nvPr/>
        </p:nvSpPr>
        <p:spPr bwMode="auto">
          <a:xfrm>
            <a:off x="1467712" y="3270586"/>
            <a:ext cx="3220995" cy="1921657"/>
          </a:xfrm>
          <a:custGeom>
            <a:avLst/>
            <a:gdLst>
              <a:gd name="connsiteX0" fmla="*/ 0 w 3220995"/>
              <a:gd name="connsiteY0" fmla="*/ 16476 h 1921657"/>
              <a:gd name="connsiteX1" fmla="*/ 691978 w 3220995"/>
              <a:gd name="connsiteY1" fmla="*/ 832022 h 1921657"/>
              <a:gd name="connsiteX2" fmla="*/ 1565189 w 3220995"/>
              <a:gd name="connsiteY2" fmla="*/ 395417 h 1921657"/>
              <a:gd name="connsiteX3" fmla="*/ 2594919 w 3220995"/>
              <a:gd name="connsiteY3" fmla="*/ 1919417 h 1921657"/>
              <a:gd name="connsiteX4" fmla="*/ 3220995 w 3220995"/>
              <a:gd name="connsiteY4" fmla="*/ 0 h 192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0995" h="1921657">
                <a:moveTo>
                  <a:pt x="0" y="16476"/>
                </a:moveTo>
                <a:cubicBezTo>
                  <a:pt x="215556" y="392670"/>
                  <a:pt x="431113" y="768865"/>
                  <a:pt x="691978" y="832022"/>
                </a:cubicBezTo>
                <a:cubicBezTo>
                  <a:pt x="952843" y="895179"/>
                  <a:pt x="1248032" y="214185"/>
                  <a:pt x="1565189" y="395417"/>
                </a:cubicBezTo>
                <a:cubicBezTo>
                  <a:pt x="1882346" y="576649"/>
                  <a:pt x="2318951" y="1985320"/>
                  <a:pt x="2594919" y="1919417"/>
                </a:cubicBezTo>
                <a:cubicBezTo>
                  <a:pt x="2870887" y="1853514"/>
                  <a:pt x="3045941" y="926757"/>
                  <a:pt x="3220995" y="0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16" y="225299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7628" y="5795080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Structure 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173078" y="3266706"/>
            <a:ext cx="0" cy="79291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986828" y="2336451"/>
            <a:ext cx="2371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kern="0" dirty="0">
                <a:solidFill>
                  <a:srgbClr val="FF0000"/>
                </a:solidFill>
              </a:rPr>
              <a:t>Metastable glassy state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034828" y="3262348"/>
            <a:ext cx="0" cy="1879733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CC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3205212" y="2344689"/>
            <a:ext cx="3195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kern="0" dirty="0">
                <a:solidFill>
                  <a:srgbClr val="00CC00"/>
                </a:solidFill>
              </a:rPr>
              <a:t>Thermodynamically stable crystalline state</a:t>
            </a:r>
            <a:endParaRPr lang="en-US" sz="2400" dirty="0">
              <a:solidFill>
                <a:srgbClr val="00CC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10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energy landscape (PEL)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165740" y="1828800"/>
            <a:ext cx="0" cy="38862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1157502" y="5706762"/>
            <a:ext cx="687001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98277" y="167640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4112" y="5813812"/>
            <a:ext cx="4418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Atomic coordinates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/>
              <a:t>,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/>
              <a:t>, …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6919522" y="4771420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CC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942176" y="4903246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CC00"/>
                </a:solidFill>
              </a:rPr>
              <a:t>Crystal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3019130" y="4617306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353066" y="4793472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Ideal glass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3647388" y="3574614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5389952" y="3828534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6503512" y="3397155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4037178" y="3164185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4735421" y="3009510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" name="Freeform 2"/>
          <p:cNvSpPr/>
          <p:nvPr/>
        </p:nvSpPr>
        <p:spPr bwMode="auto">
          <a:xfrm>
            <a:off x="1425147" y="1783842"/>
            <a:ext cx="6423454" cy="2911954"/>
          </a:xfrm>
          <a:custGeom>
            <a:avLst/>
            <a:gdLst>
              <a:gd name="connsiteX0" fmla="*/ 0 w 6433751"/>
              <a:gd name="connsiteY0" fmla="*/ 893455 h 2911954"/>
              <a:gd name="connsiteX1" fmla="*/ 214184 w 6433751"/>
              <a:gd name="connsiteY1" fmla="*/ 283855 h 2911954"/>
              <a:gd name="connsiteX2" fmla="*/ 420130 w 6433751"/>
              <a:gd name="connsiteY2" fmla="*/ 1321823 h 2911954"/>
              <a:gd name="connsiteX3" fmla="*/ 724930 w 6433751"/>
              <a:gd name="connsiteY3" fmla="*/ 217953 h 2911954"/>
              <a:gd name="connsiteX4" fmla="*/ 1013254 w 6433751"/>
              <a:gd name="connsiteY4" fmla="*/ 1288872 h 2911954"/>
              <a:gd name="connsiteX5" fmla="*/ 1210962 w 6433751"/>
              <a:gd name="connsiteY5" fmla="*/ 613369 h 2911954"/>
              <a:gd name="connsiteX6" fmla="*/ 1606378 w 6433751"/>
              <a:gd name="connsiteY6" fmla="*/ 2771682 h 2911954"/>
              <a:gd name="connsiteX7" fmla="*/ 1861751 w 6433751"/>
              <a:gd name="connsiteY7" fmla="*/ 250904 h 2911954"/>
              <a:gd name="connsiteX8" fmla="*/ 2215978 w 6433751"/>
              <a:gd name="connsiteY8" fmla="*/ 1709001 h 2911954"/>
              <a:gd name="connsiteX9" fmla="*/ 2405449 w 6433751"/>
              <a:gd name="connsiteY9" fmla="*/ 695747 h 2911954"/>
              <a:gd name="connsiteX10" fmla="*/ 2619632 w 6433751"/>
              <a:gd name="connsiteY10" fmla="*/ 1305347 h 2911954"/>
              <a:gd name="connsiteX11" fmla="*/ 2957384 w 6433751"/>
              <a:gd name="connsiteY11" fmla="*/ 209715 h 2911954"/>
              <a:gd name="connsiteX12" fmla="*/ 3303373 w 6433751"/>
              <a:gd name="connsiteY12" fmla="*/ 1132353 h 2911954"/>
              <a:gd name="connsiteX13" fmla="*/ 3534032 w 6433751"/>
              <a:gd name="connsiteY13" fmla="*/ 580417 h 2911954"/>
              <a:gd name="connsiteX14" fmla="*/ 3970638 w 6433751"/>
              <a:gd name="connsiteY14" fmla="*/ 1989088 h 2911954"/>
              <a:gd name="connsiteX15" fmla="*/ 4275438 w 6433751"/>
              <a:gd name="connsiteY15" fmla="*/ 432136 h 2911954"/>
              <a:gd name="connsiteX16" fmla="*/ 4522573 w 6433751"/>
              <a:gd name="connsiteY16" fmla="*/ 1082926 h 2911954"/>
              <a:gd name="connsiteX17" fmla="*/ 4761470 w 6433751"/>
              <a:gd name="connsiteY17" fmla="*/ 3769 h 2911954"/>
              <a:gd name="connsiteX18" fmla="*/ 5058032 w 6433751"/>
              <a:gd name="connsiteY18" fmla="*/ 1536007 h 2911954"/>
              <a:gd name="connsiteX19" fmla="*/ 5329881 w 6433751"/>
              <a:gd name="connsiteY19" fmla="*/ 250904 h 2911954"/>
              <a:gd name="connsiteX20" fmla="*/ 5502876 w 6433751"/>
              <a:gd name="connsiteY20" fmla="*/ 2911726 h 2911954"/>
              <a:gd name="connsiteX21" fmla="*/ 5527589 w 6433751"/>
              <a:gd name="connsiteY21" fmla="*/ 86147 h 2911954"/>
              <a:gd name="connsiteX22" fmla="*/ 5840627 w 6433751"/>
              <a:gd name="connsiteY22" fmla="*/ 778126 h 2911954"/>
              <a:gd name="connsiteX23" fmla="*/ 6112476 w 6433751"/>
              <a:gd name="connsiteY23" fmla="*/ 201477 h 2911954"/>
              <a:gd name="connsiteX24" fmla="*/ 6433751 w 6433751"/>
              <a:gd name="connsiteY24" fmla="*/ 506277 h 291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33751" h="2911954">
                <a:moveTo>
                  <a:pt x="0" y="893455"/>
                </a:moveTo>
                <a:cubicBezTo>
                  <a:pt x="72081" y="552957"/>
                  <a:pt x="144162" y="212460"/>
                  <a:pt x="214184" y="283855"/>
                </a:cubicBezTo>
                <a:cubicBezTo>
                  <a:pt x="284206" y="355250"/>
                  <a:pt x="335006" y="1332807"/>
                  <a:pt x="420130" y="1321823"/>
                </a:cubicBezTo>
                <a:cubicBezTo>
                  <a:pt x="505254" y="1310839"/>
                  <a:pt x="626076" y="223445"/>
                  <a:pt x="724930" y="217953"/>
                </a:cubicBezTo>
                <a:cubicBezTo>
                  <a:pt x="823784" y="212461"/>
                  <a:pt x="932249" y="1222969"/>
                  <a:pt x="1013254" y="1288872"/>
                </a:cubicBezTo>
                <a:cubicBezTo>
                  <a:pt x="1094259" y="1354775"/>
                  <a:pt x="1112108" y="366234"/>
                  <a:pt x="1210962" y="613369"/>
                </a:cubicBezTo>
                <a:cubicBezTo>
                  <a:pt x="1309816" y="860504"/>
                  <a:pt x="1497913" y="2832093"/>
                  <a:pt x="1606378" y="2771682"/>
                </a:cubicBezTo>
                <a:cubicBezTo>
                  <a:pt x="1714843" y="2711271"/>
                  <a:pt x="1760151" y="428017"/>
                  <a:pt x="1861751" y="250904"/>
                </a:cubicBezTo>
                <a:cubicBezTo>
                  <a:pt x="1963351" y="73791"/>
                  <a:pt x="2125362" y="1634861"/>
                  <a:pt x="2215978" y="1709001"/>
                </a:cubicBezTo>
                <a:cubicBezTo>
                  <a:pt x="2306594" y="1783141"/>
                  <a:pt x="2338173" y="763023"/>
                  <a:pt x="2405449" y="695747"/>
                </a:cubicBezTo>
                <a:cubicBezTo>
                  <a:pt x="2472725" y="628471"/>
                  <a:pt x="2527643" y="1386352"/>
                  <a:pt x="2619632" y="1305347"/>
                </a:cubicBezTo>
                <a:cubicBezTo>
                  <a:pt x="2711621" y="1224342"/>
                  <a:pt x="2843427" y="238547"/>
                  <a:pt x="2957384" y="209715"/>
                </a:cubicBezTo>
                <a:cubicBezTo>
                  <a:pt x="3071341" y="180883"/>
                  <a:pt x="3207265" y="1070569"/>
                  <a:pt x="3303373" y="1132353"/>
                </a:cubicBezTo>
                <a:cubicBezTo>
                  <a:pt x="3399481" y="1194137"/>
                  <a:pt x="3422821" y="437628"/>
                  <a:pt x="3534032" y="580417"/>
                </a:cubicBezTo>
                <a:cubicBezTo>
                  <a:pt x="3645243" y="723206"/>
                  <a:pt x="3847070" y="2013802"/>
                  <a:pt x="3970638" y="1989088"/>
                </a:cubicBezTo>
                <a:cubicBezTo>
                  <a:pt x="4094206" y="1964375"/>
                  <a:pt x="4183449" y="583163"/>
                  <a:pt x="4275438" y="432136"/>
                </a:cubicBezTo>
                <a:cubicBezTo>
                  <a:pt x="4367427" y="281109"/>
                  <a:pt x="4441568" y="1154321"/>
                  <a:pt x="4522573" y="1082926"/>
                </a:cubicBezTo>
                <a:cubicBezTo>
                  <a:pt x="4603578" y="1011531"/>
                  <a:pt x="4672227" y="-71745"/>
                  <a:pt x="4761470" y="3769"/>
                </a:cubicBezTo>
                <a:cubicBezTo>
                  <a:pt x="4850713" y="79282"/>
                  <a:pt x="4963297" y="1494818"/>
                  <a:pt x="5058032" y="1536007"/>
                </a:cubicBezTo>
                <a:cubicBezTo>
                  <a:pt x="5152767" y="1577196"/>
                  <a:pt x="5255740" y="21617"/>
                  <a:pt x="5329881" y="250904"/>
                </a:cubicBezTo>
                <a:cubicBezTo>
                  <a:pt x="5404022" y="480190"/>
                  <a:pt x="5469925" y="2939186"/>
                  <a:pt x="5502876" y="2911726"/>
                </a:cubicBezTo>
                <a:cubicBezTo>
                  <a:pt x="5535827" y="2884267"/>
                  <a:pt x="5471297" y="441747"/>
                  <a:pt x="5527589" y="86147"/>
                </a:cubicBezTo>
                <a:cubicBezTo>
                  <a:pt x="5583881" y="-269453"/>
                  <a:pt x="5743146" y="758904"/>
                  <a:pt x="5840627" y="778126"/>
                </a:cubicBezTo>
                <a:cubicBezTo>
                  <a:pt x="5938108" y="797348"/>
                  <a:pt x="6013622" y="246785"/>
                  <a:pt x="6112476" y="201477"/>
                </a:cubicBezTo>
                <a:cubicBezTo>
                  <a:pt x="6211330" y="156169"/>
                  <a:pt x="6322540" y="331223"/>
                  <a:pt x="6433751" y="50627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5932400" y="2960082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436875" y="3149201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1848202" y="3156833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7273310" y="2638884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1184623" y="4696965"/>
            <a:ext cx="66639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562866" y="4407246"/>
            <a:ext cx="1954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Laboratory glass states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9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glass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2709863" cy="4267200"/>
          </a:xfrm>
        </p:spPr>
        <p:txBody>
          <a:bodyPr/>
          <a:lstStyle/>
          <a:p>
            <a:r>
              <a:rPr lang="en-US" sz="2000" dirty="0"/>
              <a:t>Liquid: ergodic</a:t>
            </a:r>
          </a:p>
          <a:p>
            <a:r>
              <a:rPr lang="en-US" sz="2000" dirty="0"/>
              <a:t>Glass: </a:t>
            </a:r>
            <a:r>
              <a:rPr lang="en-US" sz="2000" dirty="0" err="1"/>
              <a:t>nonergodic</a:t>
            </a:r>
            <a:r>
              <a:rPr lang="en-US" sz="2000" dirty="0"/>
              <a:t>, confined to a few local minima</a:t>
            </a:r>
          </a:p>
          <a:p>
            <a:endParaRPr lang="en-US" sz="2000" dirty="0"/>
          </a:p>
          <a:p>
            <a:r>
              <a:rPr lang="en-US" sz="2000" dirty="0"/>
              <a:t>Inter-valley transition time </a:t>
            </a:r>
            <a:r>
              <a:rPr lang="en-US" sz="2000" i="1" dirty="0">
                <a:latin typeface="Symbol" panose="05050102010706020507" pitchFamily="18" charset="2"/>
              </a:rPr>
              <a:t>t </a:t>
            </a:r>
            <a:r>
              <a:rPr lang="en-US" sz="2000" dirty="0"/>
              <a:t>: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 bwMode="auto">
          <a:xfrm flipH="1">
            <a:off x="4019811" y="2755726"/>
            <a:ext cx="4133589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581792" y="231019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Liquid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6406297" y="2096531"/>
            <a:ext cx="761999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396467" y="165168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Glass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87652"/>
              </p:ext>
            </p:extLst>
          </p:nvPr>
        </p:nvGraphicFramePr>
        <p:xfrm>
          <a:off x="869865" y="3016604"/>
          <a:ext cx="8858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457200" imgH="228600" progId="Equation.DSMT4">
                  <p:embed/>
                </p:oleObj>
              </mc:Choice>
              <mc:Fallback>
                <p:oleObj name="Equation" r:id="rId3" imgW="457200" imgH="2286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865" y="3016604"/>
                        <a:ext cx="88582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901892"/>
              </p:ext>
            </p:extLst>
          </p:nvPr>
        </p:nvGraphicFramePr>
        <p:xfrm>
          <a:off x="838200" y="4205301"/>
          <a:ext cx="21399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1104840" imgH="482400" progId="Equation.DSMT4">
                  <p:embed/>
                </p:oleObj>
              </mc:Choice>
              <mc:Fallback>
                <p:oleObj name="Equation" r:id="rId5" imgW="1104840" imgH="4824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05301"/>
                        <a:ext cx="21399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774198" y="5124504"/>
            <a:ext cx="25715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000" kern="0" dirty="0">
                <a:solidFill>
                  <a:prstClr val="black"/>
                </a:solidFill>
              </a:rPr>
              <a:t>: barrier height</a:t>
            </a:r>
          </a:p>
          <a:p>
            <a:r>
              <a:rPr lang="en-US" sz="2000" i="1" kern="0" dirty="0">
                <a:solidFill>
                  <a:prstClr val="black"/>
                </a:solidFill>
                <a:latin typeface="Symbol" panose="05050102010706020507" pitchFamily="18" charset="2"/>
              </a:rPr>
              <a:t>n </a:t>
            </a:r>
            <a:r>
              <a:rPr lang="en-US" sz="2000" kern="0" dirty="0">
                <a:solidFill>
                  <a:prstClr val="black"/>
                </a:solidFill>
              </a:rPr>
              <a:t>: attempt frequency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E607C3-C257-4799-B0CD-EE1DF6A6E7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6982" y="2966919"/>
            <a:ext cx="5277113" cy="322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6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jj\Desktop\periodictable.gif"/>
          <p:cNvPicPr>
            <a:picLocks noChangeAspect="1" noChangeArrowheads="1"/>
          </p:cNvPicPr>
          <p:nvPr/>
        </p:nvPicPr>
        <p:blipFill>
          <a:blip r:embed="rId3"/>
          <a:srcRect t="7563" b="21849"/>
          <a:stretch>
            <a:fillRect/>
          </a:stretch>
        </p:blipFill>
        <p:spPr bwMode="auto">
          <a:xfrm>
            <a:off x="457200" y="1128090"/>
            <a:ext cx="8228834" cy="3962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490152" y="1729452"/>
            <a:ext cx="914400" cy="27432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935362" y="3922776"/>
            <a:ext cx="1353312" cy="54864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385342" y="1729452"/>
            <a:ext cx="454370" cy="109728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85476" y="2817258"/>
            <a:ext cx="457200" cy="557784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41771" y="2264498"/>
            <a:ext cx="445997" cy="1110543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279530" y="2826732"/>
            <a:ext cx="457200" cy="54831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287768" y="3380727"/>
            <a:ext cx="457200" cy="54831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839712" y="3382787"/>
            <a:ext cx="457200" cy="54831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52608" y="3374549"/>
            <a:ext cx="445997" cy="548227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298605" y="2826897"/>
            <a:ext cx="457200" cy="54831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847006" y="2826897"/>
            <a:ext cx="457200" cy="54831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77584" y="2825496"/>
            <a:ext cx="904350" cy="109728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85342" y="3368781"/>
            <a:ext cx="457200" cy="54831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475967" y="3922776"/>
            <a:ext cx="457200" cy="54864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403645" y="2820140"/>
            <a:ext cx="457201" cy="1651275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018189" y="2817258"/>
            <a:ext cx="455987" cy="1651275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785885" y="5469720"/>
            <a:ext cx="457200" cy="54831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32260" y="5560333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Glass formers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09600" y="5469720"/>
            <a:ext cx="457200" cy="54831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69075" y="556033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Network modifiers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538702" y="5471490"/>
            <a:ext cx="457200" cy="54831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04316" y="5562103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Intermediates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1804086" y="838200"/>
            <a:ext cx="3719794" cy="1523918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u="sng" dirty="0">
                <a:solidFill>
                  <a:schemeClr val="tx1"/>
                </a:solidFill>
                <a:latin typeface="Arial" charset="0"/>
              </a:rPr>
              <a:t>Glass</a:t>
            </a:r>
            <a:r>
              <a:rPr kumimoji="0" lang="en-US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former: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high valence state, covalent bonding with O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u="sng" dirty="0">
                <a:solidFill>
                  <a:schemeClr val="tx1"/>
                </a:solidFill>
                <a:latin typeface="Arial" charset="0"/>
              </a:rPr>
              <a:t>Modifier: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low valence state, ionic bonding with O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933167" y="1719648"/>
            <a:ext cx="457200" cy="54831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926081" y="2280974"/>
            <a:ext cx="457200" cy="548640"/>
          </a:xfrm>
          <a:prstGeom prst="rect">
            <a:avLst/>
          </a:prstGeom>
          <a:solidFill>
            <a:srgbClr val="00CC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44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Zachariasen’s</a:t>
            </a:r>
            <a:r>
              <a:rPr lang="en-US" dirty="0"/>
              <a:t>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777"/>
            <a:ext cx="80772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Rules for glass formation in an oxide </a:t>
            </a:r>
            <a:r>
              <a:rPr lang="en-US" sz="2000" dirty="0" err="1"/>
              <a:t>A</a:t>
            </a:r>
            <a:r>
              <a:rPr lang="en-US" sz="2000" baseline="-25000" dirty="0" err="1"/>
              <a:t>m</a:t>
            </a:r>
            <a:r>
              <a:rPr lang="en-US" sz="2000" dirty="0" err="1"/>
              <a:t>O</a:t>
            </a:r>
            <a:r>
              <a:rPr lang="en-US" sz="2000" baseline="-25000" dirty="0" err="1"/>
              <a:t>n</a:t>
            </a:r>
            <a:endParaRPr lang="en-US" sz="2000" baseline="-25000" dirty="0"/>
          </a:p>
          <a:p>
            <a:r>
              <a:rPr lang="en-US" sz="2000" dirty="0"/>
              <a:t>An oxygen atom is linked to no more than two atoms of A</a:t>
            </a:r>
          </a:p>
          <a:p>
            <a:r>
              <a:rPr lang="en-US" sz="2000" dirty="0"/>
              <a:t>The oxygen coordination around A is small, say 3 or 4</a:t>
            </a:r>
          </a:p>
          <a:p>
            <a:pPr lvl="1"/>
            <a:r>
              <a:rPr lang="en-US" dirty="0"/>
              <a:t>Open structures with covalent bonds</a:t>
            </a:r>
          </a:p>
          <a:p>
            <a:pPr lvl="1"/>
            <a:r>
              <a:rPr lang="en-US" dirty="0"/>
              <a:t>Small energy difference between glassy and crystalline states</a:t>
            </a:r>
          </a:p>
          <a:p>
            <a:r>
              <a:rPr lang="en-US" sz="2000" dirty="0"/>
              <a:t>The cation </a:t>
            </a:r>
            <a:r>
              <a:rPr lang="en-US" sz="2000" dirty="0" err="1"/>
              <a:t>polyhedra</a:t>
            </a:r>
            <a:r>
              <a:rPr lang="en-US" sz="2000" dirty="0"/>
              <a:t> share corners, not edges, not faces</a:t>
            </a:r>
          </a:p>
          <a:p>
            <a:pPr lvl="1"/>
            <a:r>
              <a:rPr lang="en-US" dirty="0"/>
              <a:t>Maximize structure geometric flexibility</a:t>
            </a:r>
          </a:p>
          <a:p>
            <a:r>
              <a:rPr lang="en-US" sz="2000" dirty="0"/>
              <a:t>At least three corners are shared</a:t>
            </a:r>
          </a:p>
          <a:p>
            <a:pPr lvl="1"/>
            <a:r>
              <a:rPr lang="en-US" dirty="0"/>
              <a:t>Formation of 3-D network structures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866900" y="5436972"/>
            <a:ext cx="5257800" cy="9144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Only applies to most (not all!) oxide glasses</a:t>
            </a:r>
          </a:p>
          <a:p>
            <a:pPr marL="285750" marR="0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Highlights the importance of network topology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0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After-class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Fundamentals of Inorganic Glasses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3 (except Section 3.1.4 in the 1994 version)</a:t>
            </a:r>
          </a:p>
          <a:p>
            <a:pPr>
              <a:spcBef>
                <a:spcPts val="1200"/>
              </a:spcBef>
            </a:pPr>
            <a:r>
              <a:rPr lang="en-US" dirty="0"/>
              <a:t>Introduction to Glass Science and Technology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2</a:t>
            </a:r>
          </a:p>
          <a:p>
            <a:pPr>
              <a:spcBef>
                <a:spcPts val="1200"/>
              </a:spcBef>
            </a:pPr>
            <a:r>
              <a:rPr lang="en-US" dirty="0"/>
              <a:t>3.022 nucleation, precipitation growth and interface kinetics</a:t>
            </a:r>
          </a:p>
          <a:p>
            <a:pPr>
              <a:spcBef>
                <a:spcPts val="1200"/>
              </a:spcBef>
            </a:pPr>
            <a:r>
              <a:rPr lang="en-US" dirty="0"/>
              <a:t>Topological constraint theory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M. Thorpe, “Continuous deformations in random networks”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J. Mauro, “Topological constraint theory of glass”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17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glass network topology</a:t>
            </a:r>
          </a:p>
        </p:txBody>
      </p:sp>
      <p:sp>
        <p:nvSpPr>
          <p:cNvPr id="7" name="Freeform 6"/>
          <p:cNvSpPr/>
          <p:nvPr/>
        </p:nvSpPr>
        <p:spPr>
          <a:xfrm>
            <a:off x="642552" y="1716456"/>
            <a:ext cx="2368153" cy="773430"/>
          </a:xfrm>
          <a:custGeom>
            <a:avLst/>
            <a:gdLst>
              <a:gd name="connsiteX0" fmla="*/ 0 w 2368153"/>
              <a:gd name="connsiteY0" fmla="*/ 0 h 947261"/>
              <a:gd name="connsiteX1" fmla="*/ 2368153 w 2368153"/>
              <a:gd name="connsiteY1" fmla="*/ 0 h 947261"/>
              <a:gd name="connsiteX2" fmla="*/ 2368153 w 2368153"/>
              <a:gd name="connsiteY2" fmla="*/ 947261 h 947261"/>
              <a:gd name="connsiteX3" fmla="*/ 0 w 2368153"/>
              <a:gd name="connsiteY3" fmla="*/ 947261 h 947261"/>
              <a:gd name="connsiteX4" fmla="*/ 0 w 2368153"/>
              <a:gd name="connsiteY4" fmla="*/ 0 h 9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3" h="947261">
                <a:moveTo>
                  <a:pt x="0" y="0"/>
                </a:moveTo>
                <a:lnTo>
                  <a:pt x="2368153" y="0"/>
                </a:lnTo>
                <a:lnTo>
                  <a:pt x="2368153" y="947261"/>
                </a:lnTo>
                <a:lnTo>
                  <a:pt x="0" y="9472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kern="1200" dirty="0"/>
              <a:t>Floppy / flexible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kern="1200" dirty="0" err="1"/>
              <a:t>Underconstrained</a:t>
            </a:r>
            <a:endParaRPr lang="en-US" kern="1200" dirty="0"/>
          </a:p>
        </p:txBody>
      </p:sp>
      <p:sp>
        <p:nvSpPr>
          <p:cNvPr id="8" name="Freeform 7"/>
          <p:cNvSpPr/>
          <p:nvPr/>
        </p:nvSpPr>
        <p:spPr>
          <a:xfrm>
            <a:off x="642552" y="2489886"/>
            <a:ext cx="2368153" cy="1664970"/>
          </a:xfrm>
          <a:custGeom>
            <a:avLst/>
            <a:gdLst>
              <a:gd name="connsiteX0" fmla="*/ 0 w 2368153"/>
              <a:gd name="connsiteY0" fmla="*/ 0 h 2854800"/>
              <a:gd name="connsiteX1" fmla="*/ 2368153 w 2368153"/>
              <a:gd name="connsiteY1" fmla="*/ 0 h 2854800"/>
              <a:gd name="connsiteX2" fmla="*/ 2368153 w 2368153"/>
              <a:gd name="connsiteY2" fmla="*/ 2854800 h 2854800"/>
              <a:gd name="connsiteX3" fmla="*/ 0 w 2368153"/>
              <a:gd name="connsiteY3" fmla="*/ 2854800 h 2854800"/>
              <a:gd name="connsiteX4" fmla="*/ 0 w 2368153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3" h="2854800">
                <a:moveTo>
                  <a:pt x="0" y="0"/>
                </a:moveTo>
                <a:lnTo>
                  <a:pt x="2368153" y="0"/>
                </a:lnTo>
                <a:lnTo>
                  <a:pt x="2368153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en-US" sz="2000" kern="1200" dirty="0"/>
              <a:t># (constraints) &lt; # (DOF)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en-US" kern="1200" dirty="0"/>
              <a:t>Low barrier against crystallization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3342247" y="1716456"/>
            <a:ext cx="2368153" cy="773430"/>
          </a:xfrm>
          <a:custGeom>
            <a:avLst/>
            <a:gdLst>
              <a:gd name="connsiteX0" fmla="*/ 0 w 2368153"/>
              <a:gd name="connsiteY0" fmla="*/ 0 h 947261"/>
              <a:gd name="connsiteX1" fmla="*/ 2368153 w 2368153"/>
              <a:gd name="connsiteY1" fmla="*/ 0 h 947261"/>
              <a:gd name="connsiteX2" fmla="*/ 2368153 w 2368153"/>
              <a:gd name="connsiteY2" fmla="*/ 947261 h 947261"/>
              <a:gd name="connsiteX3" fmla="*/ 0 w 2368153"/>
              <a:gd name="connsiteY3" fmla="*/ 947261 h 947261"/>
              <a:gd name="connsiteX4" fmla="*/ 0 w 2368153"/>
              <a:gd name="connsiteY4" fmla="*/ 0 h 9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3" h="947261">
                <a:moveTo>
                  <a:pt x="0" y="0"/>
                </a:moveTo>
                <a:lnTo>
                  <a:pt x="2368153" y="0"/>
                </a:lnTo>
                <a:lnTo>
                  <a:pt x="2368153" y="947261"/>
                </a:lnTo>
                <a:lnTo>
                  <a:pt x="0" y="9472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2340759"/>
              <a:satOff val="-2919"/>
              <a:lumOff val="686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kern="1200" dirty="0"/>
              <a:t>Isostatic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kern="1200" dirty="0"/>
              <a:t>Critically constrained</a:t>
            </a:r>
          </a:p>
        </p:txBody>
      </p:sp>
      <p:sp>
        <p:nvSpPr>
          <p:cNvPr id="10" name="Freeform 9"/>
          <p:cNvSpPr/>
          <p:nvPr/>
        </p:nvSpPr>
        <p:spPr>
          <a:xfrm>
            <a:off x="3342247" y="2489886"/>
            <a:ext cx="2368153" cy="1664970"/>
          </a:xfrm>
          <a:custGeom>
            <a:avLst/>
            <a:gdLst>
              <a:gd name="connsiteX0" fmla="*/ 0 w 2368153"/>
              <a:gd name="connsiteY0" fmla="*/ 0 h 2854800"/>
              <a:gd name="connsiteX1" fmla="*/ 2368153 w 2368153"/>
              <a:gd name="connsiteY1" fmla="*/ 0 h 2854800"/>
              <a:gd name="connsiteX2" fmla="*/ 2368153 w 2368153"/>
              <a:gd name="connsiteY2" fmla="*/ 2854800 h 2854800"/>
              <a:gd name="connsiteX3" fmla="*/ 0 w 2368153"/>
              <a:gd name="connsiteY3" fmla="*/ 2854800 h 2854800"/>
              <a:gd name="connsiteX4" fmla="*/ 0 w 2368153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3" h="2854800">
                <a:moveTo>
                  <a:pt x="0" y="0"/>
                </a:moveTo>
                <a:lnTo>
                  <a:pt x="2368153" y="0"/>
                </a:lnTo>
                <a:lnTo>
                  <a:pt x="2368153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lnRef>
          <a:fillRef idx="1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fillRef>
          <a:effectRef idx="0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en-US" sz="2000" kern="1200" dirty="0"/>
              <a:t># (constraints) = # (DOF)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en-US" kern="1200" dirty="0"/>
              <a:t>Optimal for glass formation</a:t>
            </a:r>
          </a:p>
        </p:txBody>
      </p:sp>
      <p:sp>
        <p:nvSpPr>
          <p:cNvPr id="11" name="Freeform 10"/>
          <p:cNvSpPr/>
          <p:nvPr/>
        </p:nvSpPr>
        <p:spPr>
          <a:xfrm>
            <a:off x="6041942" y="1716456"/>
            <a:ext cx="2368153" cy="773430"/>
          </a:xfrm>
          <a:custGeom>
            <a:avLst/>
            <a:gdLst>
              <a:gd name="connsiteX0" fmla="*/ 0 w 2368153"/>
              <a:gd name="connsiteY0" fmla="*/ 0 h 947261"/>
              <a:gd name="connsiteX1" fmla="*/ 2368153 w 2368153"/>
              <a:gd name="connsiteY1" fmla="*/ 0 h 947261"/>
              <a:gd name="connsiteX2" fmla="*/ 2368153 w 2368153"/>
              <a:gd name="connsiteY2" fmla="*/ 947261 h 947261"/>
              <a:gd name="connsiteX3" fmla="*/ 0 w 2368153"/>
              <a:gd name="connsiteY3" fmla="*/ 947261 h 947261"/>
              <a:gd name="connsiteX4" fmla="*/ 0 w 2368153"/>
              <a:gd name="connsiteY4" fmla="*/ 0 h 9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3" h="947261">
                <a:moveTo>
                  <a:pt x="0" y="0"/>
                </a:moveTo>
                <a:lnTo>
                  <a:pt x="2368153" y="0"/>
                </a:lnTo>
                <a:lnTo>
                  <a:pt x="2368153" y="947261"/>
                </a:lnTo>
                <a:lnTo>
                  <a:pt x="0" y="9472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4681519"/>
              <a:satOff val="-5839"/>
              <a:lumOff val="1373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kern="1200" dirty="0"/>
              <a:t>Stressed rigid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dirty="0" err="1"/>
              <a:t>Overconstrained</a:t>
            </a:r>
            <a:endParaRPr lang="en-US" kern="1200" dirty="0"/>
          </a:p>
        </p:txBody>
      </p:sp>
      <p:sp>
        <p:nvSpPr>
          <p:cNvPr id="12" name="Freeform 11"/>
          <p:cNvSpPr/>
          <p:nvPr/>
        </p:nvSpPr>
        <p:spPr>
          <a:xfrm>
            <a:off x="6041942" y="2489886"/>
            <a:ext cx="2368153" cy="1664970"/>
          </a:xfrm>
          <a:custGeom>
            <a:avLst/>
            <a:gdLst>
              <a:gd name="connsiteX0" fmla="*/ 0 w 2368153"/>
              <a:gd name="connsiteY0" fmla="*/ 0 h 2854800"/>
              <a:gd name="connsiteX1" fmla="*/ 2368153 w 2368153"/>
              <a:gd name="connsiteY1" fmla="*/ 0 h 2854800"/>
              <a:gd name="connsiteX2" fmla="*/ 2368153 w 2368153"/>
              <a:gd name="connsiteY2" fmla="*/ 2854800 h 2854800"/>
              <a:gd name="connsiteX3" fmla="*/ 0 w 2368153"/>
              <a:gd name="connsiteY3" fmla="*/ 2854800 h 2854800"/>
              <a:gd name="connsiteX4" fmla="*/ 0 w 2368153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153" h="2854800">
                <a:moveTo>
                  <a:pt x="0" y="0"/>
                </a:moveTo>
                <a:lnTo>
                  <a:pt x="2368153" y="0"/>
                </a:lnTo>
                <a:lnTo>
                  <a:pt x="2368153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lnRef>
          <a:fill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en-US" sz="2000" kern="1200" dirty="0"/>
              <a:t># (constraints) &gt; # (DOF)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en-US" kern="1200" dirty="0"/>
              <a:t>Crystalline clusters (nuclei) readily form and percolate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795794" y="4498032"/>
            <a:ext cx="0" cy="154661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95794" y="6044644"/>
            <a:ext cx="20574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34924" y="434631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6472" y="601980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, …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756719" y="5470171"/>
            <a:ext cx="628744" cy="4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CC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6215448" y="4498032"/>
            <a:ext cx="0" cy="154661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6215448" y="6044644"/>
            <a:ext cx="20574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254578" y="434631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36126" y="601980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, …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7220466" y="5916815"/>
            <a:ext cx="628744" cy="4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CC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3493900" y="4500091"/>
            <a:ext cx="0" cy="154661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3493900" y="6046703"/>
            <a:ext cx="20574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33030" y="434837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14578" y="6021859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, …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4408694" y="5597566"/>
            <a:ext cx="628744" cy="4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CC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" name="Freeform 3"/>
          <p:cNvSpPr/>
          <p:nvPr/>
        </p:nvSpPr>
        <p:spPr bwMode="auto">
          <a:xfrm>
            <a:off x="790832" y="5109408"/>
            <a:ext cx="2026509" cy="335807"/>
          </a:xfrm>
          <a:custGeom>
            <a:avLst/>
            <a:gdLst>
              <a:gd name="connsiteX0" fmla="*/ 0 w 2026509"/>
              <a:gd name="connsiteY0" fmla="*/ 162808 h 335807"/>
              <a:gd name="connsiteX1" fmla="*/ 197709 w 2026509"/>
              <a:gd name="connsiteY1" fmla="*/ 39241 h 335807"/>
              <a:gd name="connsiteX2" fmla="*/ 436606 w 2026509"/>
              <a:gd name="connsiteY2" fmla="*/ 129857 h 335807"/>
              <a:gd name="connsiteX3" fmla="*/ 634314 w 2026509"/>
              <a:gd name="connsiteY3" fmla="*/ 39241 h 335807"/>
              <a:gd name="connsiteX4" fmla="*/ 807309 w 2026509"/>
              <a:gd name="connsiteY4" fmla="*/ 220473 h 335807"/>
              <a:gd name="connsiteX5" fmla="*/ 1005017 w 2026509"/>
              <a:gd name="connsiteY5" fmla="*/ 39241 h 335807"/>
              <a:gd name="connsiteX6" fmla="*/ 1219200 w 2026509"/>
              <a:gd name="connsiteY6" fmla="*/ 195760 h 335807"/>
              <a:gd name="connsiteX7" fmla="*/ 1524000 w 2026509"/>
              <a:gd name="connsiteY7" fmla="*/ 14527 h 335807"/>
              <a:gd name="connsiteX8" fmla="*/ 1631092 w 2026509"/>
              <a:gd name="connsiteY8" fmla="*/ 335803 h 335807"/>
              <a:gd name="connsiteX9" fmla="*/ 1688757 w 2026509"/>
              <a:gd name="connsiteY9" fmla="*/ 6289 h 335807"/>
              <a:gd name="connsiteX10" fmla="*/ 1853514 w 2026509"/>
              <a:gd name="connsiteY10" fmla="*/ 113381 h 335807"/>
              <a:gd name="connsiteX11" fmla="*/ 2026509 w 2026509"/>
              <a:gd name="connsiteY11" fmla="*/ 39241 h 3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6509" h="335807">
                <a:moveTo>
                  <a:pt x="0" y="162808"/>
                </a:moveTo>
                <a:cubicBezTo>
                  <a:pt x="62470" y="103770"/>
                  <a:pt x="124941" y="44733"/>
                  <a:pt x="197709" y="39241"/>
                </a:cubicBezTo>
                <a:cubicBezTo>
                  <a:pt x="270477" y="33749"/>
                  <a:pt x="363839" y="129857"/>
                  <a:pt x="436606" y="129857"/>
                </a:cubicBezTo>
                <a:cubicBezTo>
                  <a:pt x="509373" y="129857"/>
                  <a:pt x="572530" y="24138"/>
                  <a:pt x="634314" y="39241"/>
                </a:cubicBezTo>
                <a:cubicBezTo>
                  <a:pt x="696098" y="54344"/>
                  <a:pt x="745525" y="220473"/>
                  <a:pt x="807309" y="220473"/>
                </a:cubicBezTo>
                <a:cubicBezTo>
                  <a:pt x="869093" y="220473"/>
                  <a:pt x="936369" y="43360"/>
                  <a:pt x="1005017" y="39241"/>
                </a:cubicBezTo>
                <a:cubicBezTo>
                  <a:pt x="1073665" y="35122"/>
                  <a:pt x="1132703" y="199879"/>
                  <a:pt x="1219200" y="195760"/>
                </a:cubicBezTo>
                <a:cubicBezTo>
                  <a:pt x="1305697" y="191641"/>
                  <a:pt x="1455351" y="-8813"/>
                  <a:pt x="1524000" y="14527"/>
                </a:cubicBezTo>
                <a:cubicBezTo>
                  <a:pt x="1592649" y="37867"/>
                  <a:pt x="1603633" y="337176"/>
                  <a:pt x="1631092" y="335803"/>
                </a:cubicBezTo>
                <a:cubicBezTo>
                  <a:pt x="1658551" y="334430"/>
                  <a:pt x="1651687" y="43359"/>
                  <a:pt x="1688757" y="6289"/>
                </a:cubicBezTo>
                <a:cubicBezTo>
                  <a:pt x="1725827" y="-30781"/>
                  <a:pt x="1797222" y="107889"/>
                  <a:pt x="1853514" y="113381"/>
                </a:cubicBezTo>
                <a:cubicBezTo>
                  <a:pt x="1909806" y="118873"/>
                  <a:pt x="1968157" y="79057"/>
                  <a:pt x="2026509" y="3924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492843" y="4909597"/>
            <a:ext cx="1960606" cy="667488"/>
          </a:xfrm>
          <a:custGeom>
            <a:avLst/>
            <a:gdLst>
              <a:gd name="connsiteX0" fmla="*/ 0 w 1960606"/>
              <a:gd name="connsiteY0" fmla="*/ 206100 h 667488"/>
              <a:gd name="connsiteX1" fmla="*/ 172995 w 1960606"/>
              <a:gd name="connsiteY1" fmla="*/ 560327 h 667488"/>
              <a:gd name="connsiteX2" fmla="*/ 362465 w 1960606"/>
              <a:gd name="connsiteY2" fmla="*/ 123722 h 667488"/>
              <a:gd name="connsiteX3" fmla="*/ 494271 w 1960606"/>
              <a:gd name="connsiteY3" fmla="*/ 453235 h 667488"/>
              <a:gd name="connsiteX4" fmla="*/ 609600 w 1960606"/>
              <a:gd name="connsiteY4" fmla="*/ 154 h 667488"/>
              <a:gd name="connsiteX5" fmla="*/ 757881 w 1960606"/>
              <a:gd name="connsiteY5" fmla="*/ 510900 h 667488"/>
              <a:gd name="connsiteX6" fmla="*/ 914400 w 1960606"/>
              <a:gd name="connsiteY6" fmla="*/ 140198 h 667488"/>
              <a:gd name="connsiteX7" fmla="*/ 1029730 w 1960606"/>
              <a:gd name="connsiteY7" fmla="*/ 453235 h 667488"/>
              <a:gd name="connsiteX8" fmla="*/ 1227438 w 1960606"/>
              <a:gd name="connsiteY8" fmla="*/ 115484 h 667488"/>
              <a:gd name="connsiteX9" fmla="*/ 1359243 w 1960606"/>
              <a:gd name="connsiteY9" fmla="*/ 477949 h 667488"/>
              <a:gd name="connsiteX10" fmla="*/ 1507525 w 1960606"/>
              <a:gd name="connsiteY10" fmla="*/ 140198 h 667488"/>
              <a:gd name="connsiteX11" fmla="*/ 1573427 w 1960606"/>
              <a:gd name="connsiteY11" fmla="*/ 667419 h 667488"/>
              <a:gd name="connsiteX12" fmla="*/ 1631092 w 1960606"/>
              <a:gd name="connsiteY12" fmla="*/ 99008 h 667488"/>
              <a:gd name="connsiteX13" fmla="*/ 1795849 w 1960606"/>
              <a:gd name="connsiteY13" fmla="*/ 214338 h 667488"/>
              <a:gd name="connsiteX14" fmla="*/ 1960606 w 1960606"/>
              <a:gd name="connsiteY14" fmla="*/ 263765 h 66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60606" h="667488">
                <a:moveTo>
                  <a:pt x="0" y="206100"/>
                </a:moveTo>
                <a:cubicBezTo>
                  <a:pt x="56292" y="390078"/>
                  <a:pt x="112584" y="574057"/>
                  <a:pt x="172995" y="560327"/>
                </a:cubicBezTo>
                <a:cubicBezTo>
                  <a:pt x="233406" y="546597"/>
                  <a:pt x="308919" y="141571"/>
                  <a:pt x="362465" y="123722"/>
                </a:cubicBezTo>
                <a:cubicBezTo>
                  <a:pt x="416011" y="105873"/>
                  <a:pt x="453082" y="473830"/>
                  <a:pt x="494271" y="453235"/>
                </a:cubicBezTo>
                <a:cubicBezTo>
                  <a:pt x="535460" y="432640"/>
                  <a:pt x="565665" y="-9457"/>
                  <a:pt x="609600" y="154"/>
                </a:cubicBezTo>
                <a:cubicBezTo>
                  <a:pt x="653535" y="9765"/>
                  <a:pt x="707081" y="487559"/>
                  <a:pt x="757881" y="510900"/>
                </a:cubicBezTo>
                <a:cubicBezTo>
                  <a:pt x="808681" y="534241"/>
                  <a:pt x="869092" y="149809"/>
                  <a:pt x="914400" y="140198"/>
                </a:cubicBezTo>
                <a:cubicBezTo>
                  <a:pt x="959708" y="130587"/>
                  <a:pt x="977557" y="457354"/>
                  <a:pt x="1029730" y="453235"/>
                </a:cubicBezTo>
                <a:cubicBezTo>
                  <a:pt x="1081903" y="449116"/>
                  <a:pt x="1172519" y="111365"/>
                  <a:pt x="1227438" y="115484"/>
                </a:cubicBezTo>
                <a:cubicBezTo>
                  <a:pt x="1282357" y="119603"/>
                  <a:pt x="1312562" y="473830"/>
                  <a:pt x="1359243" y="477949"/>
                </a:cubicBezTo>
                <a:cubicBezTo>
                  <a:pt x="1405924" y="482068"/>
                  <a:pt x="1471828" y="108620"/>
                  <a:pt x="1507525" y="140198"/>
                </a:cubicBezTo>
                <a:cubicBezTo>
                  <a:pt x="1543222" y="171776"/>
                  <a:pt x="1552833" y="674284"/>
                  <a:pt x="1573427" y="667419"/>
                </a:cubicBezTo>
                <a:cubicBezTo>
                  <a:pt x="1594022" y="660554"/>
                  <a:pt x="1594022" y="174521"/>
                  <a:pt x="1631092" y="99008"/>
                </a:cubicBezTo>
                <a:cubicBezTo>
                  <a:pt x="1668162" y="23495"/>
                  <a:pt x="1740930" y="186879"/>
                  <a:pt x="1795849" y="214338"/>
                </a:cubicBezTo>
                <a:cubicBezTo>
                  <a:pt x="1850768" y="241797"/>
                  <a:pt x="1944130" y="247289"/>
                  <a:pt x="1960606" y="26376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219568" y="4718777"/>
            <a:ext cx="1968843" cy="1204229"/>
          </a:xfrm>
          <a:custGeom>
            <a:avLst/>
            <a:gdLst>
              <a:gd name="connsiteX0" fmla="*/ 0 w 1968843"/>
              <a:gd name="connsiteY0" fmla="*/ 602866 h 1204229"/>
              <a:gd name="connsiteX1" fmla="*/ 65902 w 1968843"/>
              <a:gd name="connsiteY1" fmla="*/ 75645 h 1204229"/>
              <a:gd name="connsiteX2" fmla="*/ 123567 w 1968843"/>
              <a:gd name="connsiteY2" fmla="*/ 602866 h 1204229"/>
              <a:gd name="connsiteX3" fmla="*/ 230659 w 1968843"/>
              <a:gd name="connsiteY3" fmla="*/ 83882 h 1204229"/>
              <a:gd name="connsiteX4" fmla="*/ 313037 w 1968843"/>
              <a:gd name="connsiteY4" fmla="*/ 693482 h 1204229"/>
              <a:gd name="connsiteX5" fmla="*/ 403654 w 1968843"/>
              <a:gd name="connsiteY5" fmla="*/ 207450 h 1204229"/>
              <a:gd name="connsiteX6" fmla="*/ 453081 w 1968843"/>
              <a:gd name="connsiteY6" fmla="*/ 569915 h 1204229"/>
              <a:gd name="connsiteX7" fmla="*/ 609600 w 1968843"/>
              <a:gd name="connsiteY7" fmla="*/ 83882 h 1204229"/>
              <a:gd name="connsiteX8" fmla="*/ 799070 w 1968843"/>
              <a:gd name="connsiteY8" fmla="*/ 668769 h 1204229"/>
              <a:gd name="connsiteX9" fmla="*/ 906162 w 1968843"/>
              <a:gd name="connsiteY9" fmla="*/ 100358 h 1204229"/>
              <a:gd name="connsiteX10" fmla="*/ 1013254 w 1968843"/>
              <a:gd name="connsiteY10" fmla="*/ 504012 h 1204229"/>
              <a:gd name="connsiteX11" fmla="*/ 1112108 w 1968843"/>
              <a:gd name="connsiteY11" fmla="*/ 1504 h 1204229"/>
              <a:gd name="connsiteX12" fmla="*/ 1178010 w 1968843"/>
              <a:gd name="connsiteY12" fmla="*/ 701720 h 1204229"/>
              <a:gd name="connsiteX13" fmla="*/ 1276864 w 1968843"/>
              <a:gd name="connsiteY13" fmla="*/ 83882 h 1204229"/>
              <a:gd name="connsiteX14" fmla="*/ 1375718 w 1968843"/>
              <a:gd name="connsiteY14" fmla="*/ 611104 h 1204229"/>
              <a:gd name="connsiteX15" fmla="*/ 1466335 w 1968843"/>
              <a:gd name="connsiteY15" fmla="*/ 108596 h 1204229"/>
              <a:gd name="connsiteX16" fmla="*/ 1540475 w 1968843"/>
              <a:gd name="connsiteY16" fmla="*/ 594628 h 1204229"/>
              <a:gd name="connsiteX17" fmla="*/ 1647567 w 1968843"/>
              <a:gd name="connsiteY17" fmla="*/ 42693 h 1204229"/>
              <a:gd name="connsiteX18" fmla="*/ 1664043 w 1968843"/>
              <a:gd name="connsiteY18" fmla="*/ 1204228 h 1204229"/>
              <a:gd name="connsiteX19" fmla="*/ 1738183 w 1968843"/>
              <a:gd name="connsiteY19" fmla="*/ 50931 h 1204229"/>
              <a:gd name="connsiteX20" fmla="*/ 1861751 w 1968843"/>
              <a:gd name="connsiteY20" fmla="*/ 512250 h 1204229"/>
              <a:gd name="connsiteX21" fmla="*/ 1968843 w 1968843"/>
              <a:gd name="connsiteY21" fmla="*/ 125072 h 120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68843" h="1204229">
                <a:moveTo>
                  <a:pt x="0" y="602866"/>
                </a:moveTo>
                <a:cubicBezTo>
                  <a:pt x="22654" y="339255"/>
                  <a:pt x="45308" y="75645"/>
                  <a:pt x="65902" y="75645"/>
                </a:cubicBezTo>
                <a:cubicBezTo>
                  <a:pt x="86496" y="75645"/>
                  <a:pt x="96108" y="601493"/>
                  <a:pt x="123567" y="602866"/>
                </a:cubicBezTo>
                <a:cubicBezTo>
                  <a:pt x="151026" y="604239"/>
                  <a:pt x="199081" y="68779"/>
                  <a:pt x="230659" y="83882"/>
                </a:cubicBezTo>
                <a:cubicBezTo>
                  <a:pt x="262237" y="98985"/>
                  <a:pt x="284205" y="672887"/>
                  <a:pt x="313037" y="693482"/>
                </a:cubicBezTo>
                <a:cubicBezTo>
                  <a:pt x="341870" y="714077"/>
                  <a:pt x="380313" y="228044"/>
                  <a:pt x="403654" y="207450"/>
                </a:cubicBezTo>
                <a:cubicBezTo>
                  <a:pt x="426995" y="186856"/>
                  <a:pt x="418757" y="590510"/>
                  <a:pt x="453081" y="569915"/>
                </a:cubicBezTo>
                <a:cubicBezTo>
                  <a:pt x="487405" y="549320"/>
                  <a:pt x="551935" y="67406"/>
                  <a:pt x="609600" y="83882"/>
                </a:cubicBezTo>
                <a:cubicBezTo>
                  <a:pt x="667265" y="100358"/>
                  <a:pt x="749643" y="666023"/>
                  <a:pt x="799070" y="668769"/>
                </a:cubicBezTo>
                <a:cubicBezTo>
                  <a:pt x="848497" y="671515"/>
                  <a:pt x="870465" y="127817"/>
                  <a:pt x="906162" y="100358"/>
                </a:cubicBezTo>
                <a:cubicBezTo>
                  <a:pt x="941859" y="72898"/>
                  <a:pt x="978930" y="520488"/>
                  <a:pt x="1013254" y="504012"/>
                </a:cubicBezTo>
                <a:cubicBezTo>
                  <a:pt x="1047578" y="487536"/>
                  <a:pt x="1084649" y="-31447"/>
                  <a:pt x="1112108" y="1504"/>
                </a:cubicBezTo>
                <a:cubicBezTo>
                  <a:pt x="1139567" y="34455"/>
                  <a:pt x="1150551" y="687990"/>
                  <a:pt x="1178010" y="701720"/>
                </a:cubicBezTo>
                <a:cubicBezTo>
                  <a:pt x="1205469" y="715450"/>
                  <a:pt x="1243913" y="98985"/>
                  <a:pt x="1276864" y="83882"/>
                </a:cubicBezTo>
                <a:cubicBezTo>
                  <a:pt x="1309815" y="68779"/>
                  <a:pt x="1344139" y="606985"/>
                  <a:pt x="1375718" y="611104"/>
                </a:cubicBezTo>
                <a:cubicBezTo>
                  <a:pt x="1407297" y="615223"/>
                  <a:pt x="1438876" y="111342"/>
                  <a:pt x="1466335" y="108596"/>
                </a:cubicBezTo>
                <a:cubicBezTo>
                  <a:pt x="1493795" y="105850"/>
                  <a:pt x="1510270" y="605612"/>
                  <a:pt x="1540475" y="594628"/>
                </a:cubicBezTo>
                <a:cubicBezTo>
                  <a:pt x="1570680" y="583644"/>
                  <a:pt x="1626972" y="-58907"/>
                  <a:pt x="1647567" y="42693"/>
                </a:cubicBezTo>
                <a:cubicBezTo>
                  <a:pt x="1668162" y="144293"/>
                  <a:pt x="1648940" y="1202855"/>
                  <a:pt x="1664043" y="1204228"/>
                </a:cubicBezTo>
                <a:cubicBezTo>
                  <a:pt x="1679146" y="1205601"/>
                  <a:pt x="1705232" y="166261"/>
                  <a:pt x="1738183" y="50931"/>
                </a:cubicBezTo>
                <a:cubicBezTo>
                  <a:pt x="1771134" y="-64399"/>
                  <a:pt x="1823308" y="499893"/>
                  <a:pt x="1861751" y="512250"/>
                </a:cubicBezTo>
                <a:cubicBezTo>
                  <a:pt x="1900194" y="524607"/>
                  <a:pt x="1934518" y="324839"/>
                  <a:pt x="1968843" y="12507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65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724"/>
            <a:ext cx="8077200" cy="1066800"/>
          </a:xfrm>
        </p:spPr>
        <p:txBody>
          <a:bodyPr/>
          <a:lstStyle/>
          <a:p>
            <a:r>
              <a:rPr lang="en-US" dirty="0"/>
              <a:t>Number of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820"/>
            <a:ext cx="8077200" cy="42672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Denote the atom coordination number as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>
              <a:spcBef>
                <a:spcPts val="1200"/>
              </a:spcBef>
            </a:pPr>
            <a:r>
              <a:rPr lang="en-US" dirty="0"/>
              <a:t>Bond stretching constraint:</a:t>
            </a:r>
          </a:p>
          <a:p>
            <a:pPr>
              <a:spcBef>
                <a:spcPts val="1200"/>
              </a:spcBef>
            </a:pPr>
            <a:r>
              <a:rPr lang="en-US" dirty="0"/>
              <a:t>Bond bending constraint: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One bond angle is defined when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= 2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Orientation of each additional bond is specified by two angles</a:t>
            </a:r>
          </a:p>
          <a:p>
            <a:pPr>
              <a:spcBef>
                <a:spcPts val="1200"/>
              </a:spcBef>
            </a:pPr>
            <a:r>
              <a:rPr lang="en-US" dirty="0"/>
              <a:t>Total constraint number: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Mean coordination number: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164179"/>
              </p:ext>
            </p:extLst>
          </p:nvPr>
        </p:nvGraphicFramePr>
        <p:xfrm>
          <a:off x="4590148" y="2110944"/>
          <a:ext cx="566738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291960" imgH="177480" progId="Equation.DSMT4">
                  <p:embed/>
                </p:oleObj>
              </mc:Choice>
              <mc:Fallback>
                <p:oleObj name="Equation" r:id="rId3" imgW="291960" imgH="177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148" y="2110944"/>
                        <a:ext cx="566738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342075"/>
              </p:ext>
            </p:extLst>
          </p:nvPr>
        </p:nvGraphicFramePr>
        <p:xfrm>
          <a:off x="4339346" y="2638295"/>
          <a:ext cx="763588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393480" imgH="177480" progId="Equation.DSMT4">
                  <p:embed/>
                </p:oleObj>
              </mc:Choice>
              <mc:Fallback>
                <p:oleObj name="Equation" r:id="rId5" imgW="39348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9346" y="2638295"/>
                        <a:ext cx="763588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864037"/>
              </p:ext>
            </p:extLst>
          </p:nvPr>
        </p:nvGraphicFramePr>
        <p:xfrm>
          <a:off x="5182501" y="2631751"/>
          <a:ext cx="8620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7" imgW="444240" imgH="203040" progId="Equation.DSMT4">
                  <p:embed/>
                </p:oleObj>
              </mc:Choice>
              <mc:Fallback>
                <p:oleObj name="Equation" r:id="rId7" imgW="44424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2501" y="2631751"/>
                        <a:ext cx="862013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47962"/>
              </p:ext>
            </p:extLst>
          </p:nvPr>
        </p:nvGraphicFramePr>
        <p:xfrm>
          <a:off x="900113" y="4479925"/>
          <a:ext cx="40909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9" imgW="2108160" imgH="279360" progId="Equation.DSMT4">
                  <p:embed/>
                </p:oleObj>
              </mc:Choice>
              <mc:Fallback>
                <p:oleObj name="Equation" r:id="rId9" imgW="2108160" imgH="2793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479925"/>
                        <a:ext cx="409098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005157"/>
              </p:ext>
            </p:extLst>
          </p:nvPr>
        </p:nvGraphicFramePr>
        <p:xfrm>
          <a:off x="854676" y="5534025"/>
          <a:ext cx="157956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1" imgW="812520" imgH="469800" progId="Equation.DSMT4">
                  <p:embed/>
                </p:oleObj>
              </mc:Choice>
              <mc:Fallback>
                <p:oleObj name="Equation" r:id="rId11" imgW="812520" imgH="469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676" y="5534025"/>
                        <a:ext cx="1579562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6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676"/>
            <a:ext cx="8077200" cy="1066800"/>
          </a:xfrm>
        </p:spPr>
        <p:txBody>
          <a:bodyPr/>
          <a:lstStyle/>
          <a:p>
            <a:r>
              <a:rPr lang="en-US" sz="2800" dirty="0"/>
              <a:t>Isostatic condition / rigidity percolation threshold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5486"/>
            <a:ext cx="8077200" cy="4672914"/>
          </a:xfrm>
        </p:spPr>
        <p:txBody>
          <a:bodyPr/>
          <a:lstStyle/>
          <a:p>
            <a:r>
              <a:rPr lang="en-US" dirty="0"/>
              <a:t>Total number of degrees of freedom:</a:t>
            </a:r>
          </a:p>
          <a:p>
            <a:r>
              <a:rPr lang="en-US" dirty="0"/>
              <a:t>Isostatic condition:</a:t>
            </a:r>
          </a:p>
          <a:p>
            <a:endParaRPr lang="en-US" sz="3200" dirty="0"/>
          </a:p>
          <a:p>
            <a:r>
              <a:rPr lang="en-US" dirty="0"/>
              <a:t>Examples:</a:t>
            </a:r>
          </a:p>
          <a:p>
            <a:pPr lvl="1"/>
            <a:r>
              <a:rPr lang="en-US" sz="2400" dirty="0"/>
              <a:t>Ge</a:t>
            </a:r>
            <a:r>
              <a:rPr lang="en-US" sz="2400" baseline="-25000" dirty="0"/>
              <a:t>x</a:t>
            </a:r>
            <a:r>
              <a:rPr lang="en-US" sz="2400" dirty="0"/>
              <a:t>Se</a:t>
            </a:r>
            <a:r>
              <a:rPr lang="en-US" sz="2400" baseline="-25000" dirty="0"/>
              <a:t>1-x</a:t>
            </a:r>
            <a:endParaRPr lang="en-US" sz="2400" dirty="0"/>
          </a:p>
          <a:p>
            <a:pPr lvl="1"/>
            <a:r>
              <a:rPr lang="en-US" sz="2400" dirty="0"/>
              <a:t>As</a:t>
            </a:r>
            <a:r>
              <a:rPr lang="en-US" sz="2400" baseline="-25000" dirty="0"/>
              <a:t>x</a:t>
            </a:r>
            <a:r>
              <a:rPr lang="en-US" sz="2400" dirty="0"/>
              <a:t>S</a:t>
            </a:r>
            <a:r>
              <a:rPr lang="en-US" sz="2400" baseline="-25000" dirty="0"/>
              <a:t>1-x</a:t>
            </a:r>
            <a:endParaRPr lang="en-US" sz="2400" dirty="0"/>
          </a:p>
          <a:p>
            <a:pPr lvl="1"/>
            <a:r>
              <a:rPr lang="en-US" sz="2400" dirty="0"/>
              <a:t>Si</a:t>
            </a:r>
            <a:r>
              <a:rPr lang="en-US" sz="2400" baseline="-25000" dirty="0"/>
              <a:t>x</a:t>
            </a:r>
            <a:r>
              <a:rPr lang="en-US" sz="2400" dirty="0"/>
              <a:t>O</a:t>
            </a:r>
            <a:r>
              <a:rPr lang="en-US" sz="2400" baseline="-25000" dirty="0"/>
              <a:t>1-x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53356"/>
              </p:ext>
            </p:extLst>
          </p:nvPr>
        </p:nvGraphicFramePr>
        <p:xfrm>
          <a:off x="5948810" y="1638300"/>
          <a:ext cx="6413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330120" imgH="228600" progId="Equation.DSMT4">
                  <p:embed/>
                </p:oleObj>
              </mc:Choice>
              <mc:Fallback>
                <p:oleObj name="Equation" r:id="rId4" imgW="33012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810" y="1638300"/>
                        <a:ext cx="6413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097121"/>
              </p:ext>
            </p:extLst>
          </p:nvPr>
        </p:nvGraphicFramePr>
        <p:xfrm>
          <a:off x="882735" y="2574925"/>
          <a:ext cx="45847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2361960" imgH="279360" progId="Equation.DSMT4">
                  <p:embed/>
                </p:oleObj>
              </mc:Choice>
              <mc:Fallback>
                <p:oleObj name="Equation" r:id="rId6" imgW="236196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735" y="2574925"/>
                        <a:ext cx="45847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4316798" y="2562352"/>
            <a:ext cx="1177840" cy="528511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698503"/>
              </p:ext>
            </p:extLst>
          </p:nvPr>
        </p:nvGraphicFramePr>
        <p:xfrm>
          <a:off x="2668395" y="3595002"/>
          <a:ext cx="34750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8" imgW="1790640" imgH="253800" progId="Equation.DSMT4">
                  <p:embed/>
                </p:oleObj>
              </mc:Choice>
              <mc:Fallback>
                <p:oleObj name="Equation" r:id="rId8" imgW="179064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395" y="3595002"/>
                        <a:ext cx="347503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60443"/>
              </p:ext>
            </p:extLst>
          </p:nvPr>
        </p:nvGraphicFramePr>
        <p:xfrm>
          <a:off x="2672341" y="4063314"/>
          <a:ext cx="3302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0" imgW="1701720" imgH="253800" progId="Equation.DSMT4">
                  <p:embed/>
                </p:oleObj>
              </mc:Choice>
              <mc:Fallback>
                <p:oleObj name="Equation" r:id="rId10" imgW="170172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341" y="4063314"/>
                        <a:ext cx="33020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960334"/>
              </p:ext>
            </p:extLst>
          </p:nvPr>
        </p:nvGraphicFramePr>
        <p:xfrm>
          <a:off x="2667000" y="4519397"/>
          <a:ext cx="34750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2" imgW="1790640" imgH="253800" progId="Equation.DSMT4">
                  <p:embed/>
                </p:oleObj>
              </mc:Choice>
              <mc:Fallback>
                <p:oleObj name="Equation" r:id="rId12" imgW="179064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19397"/>
                        <a:ext cx="347503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 bwMode="auto">
          <a:xfrm>
            <a:off x="1172862" y="5309370"/>
            <a:ext cx="6645876" cy="78281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000" dirty="0"/>
              <a:t>Why oxides and chalcogenides make good glasses?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28BB76-19E3-46AA-AACF-4E2765136CED}"/>
              </a:ext>
            </a:extLst>
          </p:cNvPr>
          <p:cNvSpPr/>
          <p:nvPr/>
        </p:nvSpPr>
        <p:spPr>
          <a:xfrm>
            <a:off x="5582334" y="2498273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Phillips' “magic”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coordination number</a:t>
            </a:r>
          </a:p>
        </p:txBody>
      </p:sp>
    </p:spTree>
    <p:extLst>
      <p:ext uri="{BB962C8B-B14F-4D97-AF65-F5344CB8AC3E}">
        <p14:creationId xmlns:p14="http://schemas.microsoft.com/office/powerpoint/2010/main" val="2670879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962"/>
            <a:ext cx="8077200" cy="1066800"/>
          </a:xfrm>
        </p:spPr>
        <p:txBody>
          <a:bodyPr/>
          <a:lstStyle/>
          <a:p>
            <a:r>
              <a:rPr lang="en-US" dirty="0"/>
              <a:t>Temperature-dependent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248"/>
            <a:ext cx="8077200" cy="4267200"/>
          </a:xfrm>
        </p:spPr>
        <p:txBody>
          <a:bodyPr/>
          <a:lstStyle/>
          <a:p>
            <a:r>
              <a:rPr lang="en-US" dirty="0"/>
              <a:t>The constraint number should be evaluated at the glass forming temperature (rather than room temperature)</a:t>
            </a:r>
          </a:p>
          <a:p>
            <a:pPr marL="342900" lvl="1" indent="-342900"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400" dirty="0"/>
              <a:t>Silica glass Si</a:t>
            </a:r>
            <a:r>
              <a:rPr lang="en-US" sz="2400" baseline="-25000" dirty="0"/>
              <a:t>x</a:t>
            </a:r>
            <a:r>
              <a:rPr lang="en-US" sz="2400" dirty="0"/>
              <a:t>O</a:t>
            </a:r>
            <a:r>
              <a:rPr lang="en-US" sz="2400" baseline="-25000" dirty="0"/>
              <a:t>1-x</a:t>
            </a:r>
            <a:endParaRPr lang="en-US" sz="2400" dirty="0"/>
          </a:p>
          <a:p>
            <a:pPr lvl="1"/>
            <a:r>
              <a:rPr lang="en-US" dirty="0"/>
              <a:t>Bond stretching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O-Si-O bond angle</a:t>
            </a:r>
          </a:p>
          <a:p>
            <a:pPr lvl="1"/>
            <a:endParaRPr lang="en-US" sz="2800" dirty="0"/>
          </a:p>
          <a:p>
            <a:pPr lvl="1"/>
            <a:r>
              <a:rPr lang="en-US" dirty="0"/>
              <a:t>Isostatic condition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93" y="2643021"/>
            <a:ext cx="3858462" cy="3224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2838588" y="4016779"/>
            <a:ext cx="2864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Normalized distribution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7769" y="5943600"/>
            <a:ext cx="3935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Si-O-Si bond angle in silica glass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393799"/>
              </p:ext>
            </p:extLst>
          </p:nvPr>
        </p:nvGraphicFramePr>
        <p:xfrm>
          <a:off x="1311876" y="3323324"/>
          <a:ext cx="18446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5" imgW="952200" imgH="393480" progId="Equation.DSMT4">
                  <p:embed/>
                </p:oleObj>
              </mc:Choice>
              <mc:Fallback>
                <p:oleObj name="Equation" r:id="rId5" imgW="95220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876" y="3323324"/>
                        <a:ext cx="18446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429234"/>
              </p:ext>
            </p:extLst>
          </p:nvPr>
        </p:nvGraphicFramePr>
        <p:xfrm>
          <a:off x="1280793" y="4539048"/>
          <a:ext cx="1549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7" imgW="799920" imgH="253800" progId="Equation.DSMT4">
                  <p:embed/>
                </p:oleObj>
              </mc:Choice>
              <mc:Fallback>
                <p:oleObj name="Equation" r:id="rId7" imgW="79992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793" y="4539048"/>
                        <a:ext cx="15494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82943"/>
              </p:ext>
            </p:extLst>
          </p:nvPr>
        </p:nvGraphicFramePr>
        <p:xfrm>
          <a:off x="1320114" y="5459628"/>
          <a:ext cx="8604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9" imgW="444240" imgH="215640" progId="Equation.DSMT4">
                  <p:embed/>
                </p:oleObj>
              </mc:Choice>
              <mc:Fallback>
                <p:oleObj name="Equation" r:id="rId9" imgW="444240" imgH="2156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114" y="5459628"/>
                        <a:ext cx="86042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301266" y="5443152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buClr>
                <a:schemeClr val="tx2"/>
              </a:buClr>
              <a:buSzPct val="75000"/>
            </a:pPr>
            <a:r>
              <a:rPr lang="en-US" sz="2000" dirty="0"/>
              <a:t>SiO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28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962"/>
            <a:ext cx="8077200" cy="1066800"/>
          </a:xfrm>
        </p:spPr>
        <p:txBody>
          <a:bodyPr/>
          <a:lstStyle/>
          <a:p>
            <a:r>
              <a:rPr lang="en-US" dirty="0"/>
              <a:t>Temperature-dependent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010"/>
            <a:ext cx="8077200" cy="4267200"/>
          </a:xfrm>
        </p:spPr>
        <p:txBody>
          <a:bodyPr/>
          <a:lstStyle/>
          <a:p>
            <a:r>
              <a:rPr lang="en-US" dirty="0"/>
              <a:t>Each type of constraint is associated with an onset temperature above which the constraint vanishes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6" y="2653686"/>
            <a:ext cx="4471086" cy="30695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88" y="2661495"/>
            <a:ext cx="3299426" cy="30535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51597" y="5938559"/>
            <a:ext cx="5622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spcBef>
                <a:spcPts val="1200"/>
              </a:spcBef>
            </a:pPr>
            <a:r>
              <a:rPr lang="en-US" sz="1400" dirty="0"/>
              <a:t>“Topological constraint theory of glass,” </a:t>
            </a:r>
            <a:r>
              <a:rPr lang="en-US" sz="1400" i="1" dirty="0" err="1">
                <a:ea typeface="SimSun" panose="02010600030101010101" pitchFamily="2" charset="-122"/>
              </a:rPr>
              <a:t>ACerS</a:t>
            </a:r>
            <a:r>
              <a:rPr lang="en-US" sz="1400" i="1" dirty="0">
                <a:ea typeface="SimSun" panose="02010600030101010101" pitchFamily="2" charset="-122"/>
              </a:rPr>
              <a:t> Bull.</a:t>
            </a:r>
            <a:r>
              <a:rPr lang="en-US" sz="1400" dirty="0">
                <a:ea typeface="SimSun" panose="02010600030101010101" pitchFamily="2" charset="-122"/>
              </a:rPr>
              <a:t> </a:t>
            </a:r>
            <a:r>
              <a:rPr lang="en-US" sz="1400" b="1" dirty="0">
                <a:ea typeface="SimSun" panose="02010600030101010101" pitchFamily="2" charset="-122"/>
              </a:rPr>
              <a:t>90</a:t>
            </a:r>
            <a:r>
              <a:rPr lang="en-US" sz="1400" dirty="0">
                <a:ea typeface="SimSun" panose="02010600030101010101" pitchFamily="2" charset="-122"/>
              </a:rPr>
              <a:t>, 31-37 (2011)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85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032652"/>
            <a:ext cx="2666999" cy="3204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Enumeration of constraint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1722504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u="sng" dirty="0"/>
              <a:t>Bond stretching constraints (coordination number):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8-</a:t>
            </a:r>
            <a:r>
              <a:rPr lang="en-US" sz="2000" i="1" dirty="0"/>
              <a:t>N</a:t>
            </a:r>
            <a:r>
              <a:rPr lang="en-US" sz="2000" dirty="0"/>
              <a:t> rule: applies to most covalently bonded nonmetals (O, S, Se, P, As, Si, etc.)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Exceptions: heavy elements (e.g. Te, Sb), boron anomaly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856329"/>
              </p:ext>
            </p:extLst>
          </p:nvPr>
        </p:nvGraphicFramePr>
        <p:xfrm>
          <a:off x="869157" y="4270013"/>
          <a:ext cx="147796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761760" imgH="228600" progId="Equation.DSMT4">
                  <p:embed/>
                </p:oleObj>
              </mc:Choice>
              <mc:Fallback>
                <p:oleObj name="Equation" r:id="rId4" imgW="76176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157" y="4270013"/>
                        <a:ext cx="1477962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44843" y="3352800"/>
            <a:ext cx="4953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1800"/>
              </a:spcBef>
              <a:spcAft>
                <a:spcPct val="0"/>
              </a:spcAft>
              <a:buClr>
                <a:srgbClr val="1F497D"/>
              </a:buClr>
              <a:buSzPct val="75000"/>
            </a:pPr>
            <a:r>
              <a:rPr lang="en-US" sz="2000" u="sng" kern="0" dirty="0">
                <a:solidFill>
                  <a:prstClr val="black"/>
                </a:solidFill>
              </a:rPr>
              <a:t>Bond bending constraints: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Glasses with low forming temperature:</a:t>
            </a: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endParaRPr lang="en-US" sz="2000" kern="0" dirty="0">
              <a:solidFill>
                <a:prstClr val="black"/>
              </a:solidFill>
            </a:endParaRPr>
          </a:p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Atomic modeling or experimental characterization required to ascertain the number of active bond bending constraints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dependence on network rigidity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248"/>
            <a:ext cx="8077200" cy="4267200"/>
          </a:xfrm>
        </p:spPr>
        <p:txBody>
          <a:bodyPr/>
          <a:lstStyle/>
          <a:p>
            <a:r>
              <a:rPr lang="en-US" dirty="0"/>
              <a:t>Many glass properties exhibit extrema or kinks at the rigidity percolation threshold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830627"/>
              </p:ext>
            </p:extLst>
          </p:nvPr>
        </p:nvGraphicFramePr>
        <p:xfrm>
          <a:off x="4765975" y="1972962"/>
          <a:ext cx="11096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571320" imgH="253800" progId="Equation.DSMT4">
                  <p:embed/>
                </p:oleObj>
              </mc:Choice>
              <mc:Fallback>
                <p:oleObj name="Equation" r:id="rId4" imgW="57132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975" y="1972962"/>
                        <a:ext cx="110966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1" y="2650524"/>
            <a:ext cx="3581401" cy="3637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99" y="2658762"/>
            <a:ext cx="3562901" cy="29453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67647" y="5781473"/>
            <a:ext cx="327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J. Non-</a:t>
            </a:r>
            <a:r>
              <a:rPr lang="en-US" sz="1400" i="1" dirty="0" err="1"/>
              <a:t>Cryst</a:t>
            </a:r>
            <a:r>
              <a:rPr lang="en-US" sz="1400" i="1" dirty="0"/>
              <a:t>. Sol.</a:t>
            </a:r>
            <a:r>
              <a:rPr lang="en-US" sz="1400" dirty="0"/>
              <a:t> </a:t>
            </a:r>
            <a:r>
              <a:rPr lang="en-US" sz="1400" b="1" dirty="0"/>
              <a:t>185</a:t>
            </a:r>
            <a:r>
              <a:rPr lang="en-US" sz="1400" dirty="0"/>
              <a:t>, 289-296 (1995).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28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glass forming 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of merit (FOM):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: crystallization temperature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: glass transition temperature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825832"/>
              </p:ext>
            </p:extLst>
          </p:nvPr>
        </p:nvGraphicFramePr>
        <p:xfrm>
          <a:off x="3984625" y="1608138"/>
          <a:ext cx="15017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774360" imgH="241200" progId="Equation.DSMT4">
                  <p:embed/>
                </p:oleObj>
              </mc:Choice>
              <mc:Fallback>
                <p:oleObj name="Equation" r:id="rId4" imgW="77436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1608138"/>
                        <a:ext cx="15017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88476" y="546545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1219200" y="3332453"/>
            <a:ext cx="0" cy="264701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1219200" y="5976204"/>
            <a:ext cx="36576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285061" y="3181577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C</a:t>
            </a:r>
            <a:r>
              <a:rPr lang="en-US" sz="2400" i="1" baseline="-25000" dirty="0"/>
              <a:t>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33693" y="4500231"/>
            <a:ext cx="1892413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Heat capacity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1219200" y="5353006"/>
            <a:ext cx="1143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3760917" y="4106791"/>
            <a:ext cx="1107174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Freeform 56"/>
          <p:cNvSpPr/>
          <p:nvPr/>
        </p:nvSpPr>
        <p:spPr bwMode="auto">
          <a:xfrm>
            <a:off x="2356022" y="3678078"/>
            <a:ext cx="1404895" cy="1673352"/>
          </a:xfrm>
          <a:custGeom>
            <a:avLst/>
            <a:gdLst>
              <a:gd name="connsiteX0" fmla="*/ 0 w 1489166"/>
              <a:gd name="connsiteY0" fmla="*/ 1707466 h 1707466"/>
              <a:gd name="connsiteX1" fmla="*/ 339635 w 1489166"/>
              <a:gd name="connsiteY1" fmla="*/ 1533294 h 1707466"/>
              <a:gd name="connsiteX2" fmla="*/ 679269 w 1489166"/>
              <a:gd name="connsiteY2" fmla="*/ 1010780 h 1707466"/>
              <a:gd name="connsiteX3" fmla="*/ 1045029 w 1489166"/>
              <a:gd name="connsiteY3" fmla="*/ 18003 h 1707466"/>
              <a:gd name="connsiteX4" fmla="*/ 1288869 w 1489166"/>
              <a:gd name="connsiteY4" fmla="*/ 375054 h 1707466"/>
              <a:gd name="connsiteX5" fmla="*/ 1489166 w 1489166"/>
              <a:gd name="connsiteY5" fmla="*/ 436014 h 17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9166" h="1707466">
                <a:moveTo>
                  <a:pt x="0" y="1707466"/>
                </a:moveTo>
                <a:cubicBezTo>
                  <a:pt x="113211" y="1678437"/>
                  <a:pt x="226423" y="1649408"/>
                  <a:pt x="339635" y="1533294"/>
                </a:cubicBezTo>
                <a:cubicBezTo>
                  <a:pt x="452847" y="1417180"/>
                  <a:pt x="561703" y="1263328"/>
                  <a:pt x="679269" y="1010780"/>
                </a:cubicBezTo>
                <a:cubicBezTo>
                  <a:pt x="796835" y="758232"/>
                  <a:pt x="943429" y="123957"/>
                  <a:pt x="1045029" y="18003"/>
                </a:cubicBezTo>
                <a:cubicBezTo>
                  <a:pt x="1146629" y="-87951"/>
                  <a:pt x="1214846" y="305385"/>
                  <a:pt x="1288869" y="375054"/>
                </a:cubicBezTo>
                <a:cubicBezTo>
                  <a:pt x="1362892" y="444722"/>
                  <a:pt x="1426029" y="440368"/>
                  <a:pt x="1489166" y="436014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2349613" y="3820970"/>
            <a:ext cx="1418968" cy="1783080"/>
          </a:xfrm>
          <a:custGeom>
            <a:avLst/>
            <a:gdLst>
              <a:gd name="connsiteX0" fmla="*/ 0 w 1419497"/>
              <a:gd name="connsiteY0" fmla="*/ 1558307 h 1819320"/>
              <a:gd name="connsiteX1" fmla="*/ 226423 w 1419497"/>
              <a:gd name="connsiteY1" fmla="*/ 1619267 h 1819320"/>
              <a:gd name="connsiteX2" fmla="*/ 339634 w 1419497"/>
              <a:gd name="connsiteY2" fmla="*/ 1802147 h 1819320"/>
              <a:gd name="connsiteX3" fmla="*/ 487680 w 1419497"/>
              <a:gd name="connsiteY3" fmla="*/ 1723770 h 1819320"/>
              <a:gd name="connsiteX4" fmla="*/ 809897 w 1419497"/>
              <a:gd name="connsiteY4" fmla="*/ 1027084 h 1819320"/>
              <a:gd name="connsiteX5" fmla="*/ 1123406 w 1419497"/>
              <a:gd name="connsiteY5" fmla="*/ 34307 h 1819320"/>
              <a:gd name="connsiteX6" fmla="*/ 1288868 w 1419497"/>
              <a:gd name="connsiteY6" fmla="*/ 234604 h 1819320"/>
              <a:gd name="connsiteX7" fmla="*/ 1419497 w 1419497"/>
              <a:gd name="connsiteY7" fmla="*/ 295564 h 181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9497" h="1819320">
                <a:moveTo>
                  <a:pt x="0" y="1558307"/>
                </a:moveTo>
                <a:cubicBezTo>
                  <a:pt x="84908" y="1568467"/>
                  <a:pt x="169817" y="1578627"/>
                  <a:pt x="226423" y="1619267"/>
                </a:cubicBezTo>
                <a:cubicBezTo>
                  <a:pt x="283029" y="1659907"/>
                  <a:pt x="296091" y="1784730"/>
                  <a:pt x="339634" y="1802147"/>
                </a:cubicBezTo>
                <a:cubicBezTo>
                  <a:pt x="383177" y="1819564"/>
                  <a:pt x="409303" y="1852947"/>
                  <a:pt x="487680" y="1723770"/>
                </a:cubicBezTo>
                <a:cubicBezTo>
                  <a:pt x="566057" y="1594593"/>
                  <a:pt x="703943" y="1308661"/>
                  <a:pt x="809897" y="1027084"/>
                </a:cubicBezTo>
                <a:cubicBezTo>
                  <a:pt x="915851" y="745507"/>
                  <a:pt x="1043578" y="166387"/>
                  <a:pt x="1123406" y="34307"/>
                </a:cubicBezTo>
                <a:cubicBezTo>
                  <a:pt x="1203235" y="-97773"/>
                  <a:pt x="1239520" y="191061"/>
                  <a:pt x="1288868" y="234604"/>
                </a:cubicBezTo>
                <a:cubicBezTo>
                  <a:pt x="1338217" y="278147"/>
                  <a:pt x="1378857" y="286855"/>
                  <a:pt x="1419497" y="295564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2356022" y="4106792"/>
            <a:ext cx="1425146" cy="1242954"/>
          </a:xfrm>
          <a:custGeom>
            <a:avLst/>
            <a:gdLst>
              <a:gd name="connsiteX0" fmla="*/ 0 w 1425146"/>
              <a:gd name="connsiteY0" fmla="*/ 1228212 h 1228212"/>
              <a:gd name="connsiteX1" fmla="*/ 378940 w 1425146"/>
              <a:gd name="connsiteY1" fmla="*/ 1088169 h 1228212"/>
              <a:gd name="connsiteX2" fmla="*/ 782594 w 1425146"/>
              <a:gd name="connsiteY2" fmla="*/ 618612 h 1228212"/>
              <a:gd name="connsiteX3" fmla="*/ 1178010 w 1425146"/>
              <a:gd name="connsiteY3" fmla="*/ 66677 h 1228212"/>
              <a:gd name="connsiteX4" fmla="*/ 1425146 w 1425146"/>
              <a:gd name="connsiteY4" fmla="*/ 774 h 122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146" h="1228212">
                <a:moveTo>
                  <a:pt x="0" y="1228212"/>
                </a:moveTo>
                <a:cubicBezTo>
                  <a:pt x="124254" y="1208990"/>
                  <a:pt x="248508" y="1189769"/>
                  <a:pt x="378940" y="1088169"/>
                </a:cubicBezTo>
                <a:cubicBezTo>
                  <a:pt x="509372" y="986569"/>
                  <a:pt x="649416" y="788861"/>
                  <a:pt x="782594" y="618612"/>
                </a:cubicBezTo>
                <a:cubicBezTo>
                  <a:pt x="915772" y="448363"/>
                  <a:pt x="1070918" y="169650"/>
                  <a:pt x="1178010" y="66677"/>
                </a:cubicBezTo>
                <a:cubicBezTo>
                  <a:pt x="1285102" y="-36296"/>
                  <a:pt x="1378465" y="14504"/>
                  <a:pt x="1425146" y="774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892555" y="3788819"/>
            <a:ext cx="1952895" cy="2644368"/>
            <a:chOff x="1905002" y="3775842"/>
            <a:chExt cx="1952895" cy="2644368"/>
          </a:xfrm>
        </p:grpSpPr>
        <p:sp>
          <p:nvSpPr>
            <p:cNvPr id="14" name="TextBox 13"/>
            <p:cNvSpPr txBox="1"/>
            <p:nvPr/>
          </p:nvSpPr>
          <p:spPr>
            <a:xfrm>
              <a:off x="2472992" y="5958545"/>
              <a:ext cx="4587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flipH="1">
              <a:off x="2438400" y="3775842"/>
              <a:ext cx="1419497" cy="1911096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H="1" flipV="1">
              <a:off x="1905002" y="5353335"/>
              <a:ext cx="1586048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H="1">
              <a:off x="2693673" y="4722446"/>
              <a:ext cx="0" cy="1248223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5" name="Rounded Rectangle 84"/>
          <p:cNvSpPr/>
          <p:nvPr/>
        </p:nvSpPr>
        <p:spPr bwMode="auto">
          <a:xfrm>
            <a:off x="5474980" y="3492487"/>
            <a:ext cx="2907020" cy="2527313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is dependent on measurement method and thermal history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Alternative FOM: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endParaRPr lang="en-US" sz="2800" dirty="0">
              <a:solidFill>
                <a:schemeClr val="tx1"/>
              </a:solidFill>
              <a:latin typeface="Arial" charset="0"/>
            </a:endParaRP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    Hruby coefficient</a:t>
            </a:r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212812"/>
              </p:ext>
            </p:extLst>
          </p:nvPr>
        </p:nvGraphicFramePr>
        <p:xfrm>
          <a:off x="5857189" y="4968875"/>
          <a:ext cx="22907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1180800" imgH="279360" progId="Equation.DSMT4">
                  <p:embed/>
                </p:oleObj>
              </mc:Choice>
              <mc:Fallback>
                <p:oleObj name="Equation" r:id="rId6" imgW="1180800" imgH="279360" progId="Equation.DSMT4">
                  <p:embed/>
                  <p:pic>
                    <p:nvPicPr>
                      <p:cNvPr id="86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189" y="4968875"/>
                        <a:ext cx="22907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2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83" grpId="0" animBg="1"/>
      <p:bldP spid="84" grpId="0" animBg="1"/>
      <p:bldP spid="8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438"/>
            <a:ext cx="8077200" cy="9906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2810"/>
            <a:ext cx="8077200" cy="4953000"/>
          </a:xfrm>
        </p:spPr>
        <p:txBody>
          <a:bodyPr/>
          <a:lstStyle/>
          <a:p>
            <a:r>
              <a:rPr lang="en-US" sz="2000" dirty="0"/>
              <a:t>Kinetic theory of glass formation</a:t>
            </a:r>
          </a:p>
          <a:p>
            <a:pPr lvl="1"/>
            <a:r>
              <a:rPr lang="en-US" dirty="0"/>
              <a:t>Driving force and energy barrier for nucleation and growth</a:t>
            </a:r>
          </a:p>
          <a:p>
            <a:pPr lvl="1"/>
            <a:r>
              <a:rPr lang="en-US" dirty="0"/>
              <a:t>Temperature dependence of nucleation and growth rates</a:t>
            </a:r>
          </a:p>
          <a:p>
            <a:pPr lvl="1"/>
            <a:r>
              <a:rPr lang="en-US" dirty="0"/>
              <a:t>T-T-T diagram and critical cooling rate</a:t>
            </a:r>
          </a:p>
          <a:p>
            <a:r>
              <a:rPr lang="en-US" sz="2000" dirty="0"/>
              <a:t>Laboratory glass transition</a:t>
            </a:r>
          </a:p>
          <a:p>
            <a:pPr lvl="1"/>
            <a:r>
              <a:rPr lang="en-US" dirty="0"/>
              <a:t>Potential energy landscape</a:t>
            </a:r>
          </a:p>
          <a:p>
            <a:pPr lvl="1"/>
            <a:r>
              <a:rPr lang="en-US" dirty="0"/>
              <a:t>Ergodicity breakdown: laboratory glass transition</a:t>
            </a:r>
          </a:p>
          <a:p>
            <a:pPr lvl="1"/>
            <a:r>
              <a:rPr lang="en-US" dirty="0"/>
              <a:t>Path dependence of glass structure</a:t>
            </a:r>
          </a:p>
          <a:p>
            <a:r>
              <a:rPr lang="en-US" sz="2000" dirty="0"/>
              <a:t>Glass network topology theories</a:t>
            </a:r>
          </a:p>
          <a:p>
            <a:pPr lvl="1"/>
            <a:r>
              <a:rPr lang="en-US" dirty="0" err="1"/>
              <a:t>Zachariasen’s</a:t>
            </a:r>
            <a:r>
              <a:rPr lang="en-US" dirty="0"/>
              <a:t> rules</a:t>
            </a:r>
          </a:p>
          <a:p>
            <a:pPr lvl="1"/>
            <a:r>
              <a:rPr lang="en-US" dirty="0"/>
              <a:t>Topological constraint theory</a:t>
            </a:r>
          </a:p>
          <a:p>
            <a:r>
              <a:rPr lang="en-US" sz="2000" dirty="0"/>
              <a:t>Parameters characterizing glass forming ability (GFA)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2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formation from liquid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994" y="59494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4208814" y="2057400"/>
            <a:ext cx="506180" cy="762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4217052" y="2798978"/>
            <a:ext cx="0" cy="21323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361476" y="4923051"/>
            <a:ext cx="2855576" cy="6736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217052" y="4923051"/>
            <a:ext cx="0" cy="9287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62400" y="588387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4328218" y="2234514"/>
            <a:ext cx="274320" cy="4114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217052" y="3563036"/>
            <a:ext cx="0" cy="5686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502998" y="5215128"/>
            <a:ext cx="487336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1349119" y="309742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4018178" y="2796918"/>
            <a:ext cx="199615" cy="3169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2269525" y="4170576"/>
            <a:ext cx="363034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Freeform 31"/>
          <p:cNvSpPr/>
          <p:nvPr/>
        </p:nvSpPr>
        <p:spPr bwMode="auto">
          <a:xfrm>
            <a:off x="3810000" y="2347784"/>
            <a:ext cx="294596" cy="615864"/>
          </a:xfrm>
          <a:custGeom>
            <a:avLst/>
            <a:gdLst>
              <a:gd name="connsiteX0" fmla="*/ 0 w 362465"/>
              <a:gd name="connsiteY0" fmla="*/ 0 h 832022"/>
              <a:gd name="connsiteX1" fmla="*/ 123568 w 362465"/>
              <a:gd name="connsiteY1" fmla="*/ 494270 h 832022"/>
              <a:gd name="connsiteX2" fmla="*/ 362465 w 362465"/>
              <a:gd name="connsiteY2" fmla="*/ 832022 h 83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465" h="832022">
                <a:moveTo>
                  <a:pt x="0" y="0"/>
                </a:moveTo>
                <a:cubicBezTo>
                  <a:pt x="31578" y="177800"/>
                  <a:pt x="63157" y="355600"/>
                  <a:pt x="123568" y="494270"/>
                </a:cubicBezTo>
                <a:cubicBezTo>
                  <a:pt x="183979" y="632940"/>
                  <a:pt x="262238" y="753763"/>
                  <a:pt x="362465" y="8320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2482" y="1611726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3817517" y="318607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3276600" y="318607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3276600" y="3319937"/>
            <a:ext cx="5373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1905000" y="2800418"/>
            <a:ext cx="142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Glass transition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37249" y="391144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Glass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22702" y="487445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Crystal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754253" y="3302420"/>
            <a:ext cx="1262139" cy="3041060"/>
            <a:chOff x="2754253" y="3302420"/>
            <a:chExt cx="1262139" cy="3041060"/>
          </a:xfrm>
        </p:grpSpPr>
        <p:cxnSp>
          <p:nvCxnSpPr>
            <p:cNvPr id="45" name="Straight Connector 44"/>
            <p:cNvCxnSpPr/>
            <p:nvPr/>
          </p:nvCxnSpPr>
          <p:spPr bwMode="auto">
            <a:xfrm flipH="1">
              <a:off x="2754253" y="3800381"/>
              <a:ext cx="1262139" cy="35219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>
              <a:off x="3230484" y="3302420"/>
              <a:ext cx="687097" cy="10204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3488471" y="3938888"/>
              <a:ext cx="0" cy="192113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3276620" y="5881815"/>
              <a:ext cx="429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err="1">
                  <a:solidFill>
                    <a:srgbClr val="00B050"/>
                  </a:solidFill>
                </a:rPr>
                <a:t>T</a:t>
              </a:r>
              <a:r>
                <a:rPr lang="en-US" sz="2400" i="1" baseline="-25000" dirty="0" err="1">
                  <a:solidFill>
                    <a:srgbClr val="00B050"/>
                  </a:solidFill>
                </a:rPr>
                <a:t>f</a:t>
              </a:r>
              <a:endParaRPr lang="en-US" sz="2400" i="1" baseline="-25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56" name="Rounded Rectangle 55"/>
          <p:cNvSpPr/>
          <p:nvPr/>
        </p:nvSpPr>
        <p:spPr bwMode="auto">
          <a:xfrm>
            <a:off x="5587125" y="2524897"/>
            <a:ext cx="2871075" cy="27432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?"/>
              <a:tabLst/>
            </a:pPr>
            <a:r>
              <a:rPr lang="en-US" dirty="0" err="1">
                <a:solidFill>
                  <a:schemeClr val="tx1"/>
                </a:solidFill>
                <a:latin typeface="Arial" charset="0"/>
              </a:rPr>
              <a:t>Supercooling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of liquid and suppression of crystallization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?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Glass transition: from 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supercooled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liquid to the glassy state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?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Glass forming ability: the structural origin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53205" y="242548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Liquid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V="1">
            <a:off x="914400" y="2057400"/>
            <a:ext cx="0" cy="3810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900066" y="5881816"/>
            <a:ext cx="419709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457200" y="1600200"/>
            <a:ext cx="75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V, 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4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forming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24"/>
            <a:ext cx="80772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The kinetic theory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Nucleation and growth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i="1" dirty="0"/>
              <a:t>“All liquids can be vitrified provided that the rate of cooling is fast enough to avoid crystallization.”</a:t>
            </a:r>
          </a:p>
          <a:p>
            <a:pPr>
              <a:spcBef>
                <a:spcPts val="1200"/>
              </a:spcBef>
            </a:pPr>
            <a:r>
              <a:rPr lang="en-US" dirty="0"/>
              <a:t>Laboratory glass transition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Potential energy landscape</a:t>
            </a:r>
          </a:p>
          <a:p>
            <a:pPr>
              <a:spcBef>
                <a:spcPts val="1200"/>
              </a:spcBef>
            </a:pPr>
            <a:r>
              <a:rPr lang="en-US" dirty="0"/>
              <a:t>Structural theories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 err="1"/>
              <a:t>Zachariasen’s</a:t>
            </a:r>
            <a:r>
              <a:rPr lang="en-US" sz="2400" dirty="0"/>
              <a:t> rules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Topological constraint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1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Crystallization is the opposite of glass 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341247" cy="3505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2362200" y="3505200"/>
            <a:ext cx="0" cy="2057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473174" y="5598467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Crystallized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9191" y="5598466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Amorphous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3314" y="6357552"/>
            <a:ext cx="4918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Suspended Changes in Nature, Popular Science 83 (1913).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629400" y="3505200"/>
            <a:ext cx="0" cy="2057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36184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Thermodynamics of nucleation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956914" y="1905000"/>
            <a:ext cx="21720" cy="39014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956914" y="5791200"/>
            <a:ext cx="346268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533400" y="1600200"/>
            <a:ext cx="423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3926" y="1858137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Liquid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0563" y="3424535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Crystal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858532" y="3682314"/>
            <a:ext cx="0" cy="2107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646387" y="5786603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  <a:endParaRPr lang="en-US" sz="2400" i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1074868" y="2569992"/>
            <a:ext cx="956117" cy="3680335"/>
            <a:chOff x="1074868" y="2569992"/>
            <a:chExt cx="956117" cy="3680335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1856008" y="3303082"/>
              <a:ext cx="0" cy="248352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1861352" y="2569992"/>
              <a:ext cx="0" cy="71661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339933"/>
              </a:solidFill>
              <a:prstDash val="dash"/>
              <a:round/>
              <a:headEnd type="stealth" w="lg" len="lg"/>
              <a:tailEnd type="stealth" w="lg" len="lg"/>
            </a:ln>
            <a:effectLst/>
          </p:spPr>
        </p:cxnSp>
        <p:graphicFrame>
          <p:nvGraphicFramePr>
            <p:cNvPr id="2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7997547"/>
                </p:ext>
              </p:extLst>
            </p:nvPr>
          </p:nvGraphicFramePr>
          <p:xfrm>
            <a:off x="1074868" y="2647950"/>
            <a:ext cx="78263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3" imgW="406080" imgH="228600" progId="Equation.DSMT4">
                    <p:embed/>
                  </p:oleObj>
                </mc:Choice>
                <mc:Fallback>
                  <p:oleObj name="Equation" r:id="rId3" imgW="406080" imgH="228600" progId="Equation.DSMT4">
                    <p:embed/>
                    <p:pic>
                      <p:nvPicPr>
                        <p:cNvPr id="2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4868" y="2647950"/>
                          <a:ext cx="782637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29"/>
            <p:cNvSpPr/>
            <p:nvPr/>
          </p:nvSpPr>
          <p:spPr>
            <a:xfrm>
              <a:off x="1658768" y="5788662"/>
              <a:ext cx="3722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/>
                <a:t>T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1267497" y="3072249"/>
            <a:ext cx="3048000" cy="1176542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431737" y="2088969"/>
            <a:ext cx="2781919" cy="3092631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5" name="Group 54"/>
          <p:cNvGrpSpPr/>
          <p:nvPr/>
        </p:nvGrpSpPr>
        <p:grpSpPr>
          <a:xfrm>
            <a:off x="5066959" y="1486544"/>
            <a:ext cx="3270432" cy="4277537"/>
            <a:chOff x="5066959" y="1486544"/>
            <a:chExt cx="3270432" cy="4277537"/>
          </a:xfrm>
        </p:grpSpPr>
        <p:graphicFrame>
          <p:nvGraphicFramePr>
            <p:cNvPr id="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8106180"/>
                </p:ext>
              </p:extLst>
            </p:nvPr>
          </p:nvGraphicFramePr>
          <p:xfrm>
            <a:off x="5104029" y="1675457"/>
            <a:ext cx="14414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5" imgW="749160" imgH="177480" progId="Equation.DSMT4">
                    <p:embed/>
                  </p:oleObj>
                </mc:Choice>
                <mc:Fallback>
                  <p:oleObj name="Equation" r:id="rId5" imgW="749160" imgH="177480" progId="Equation.DSMT4">
                    <p:embed/>
                    <p:pic>
                      <p:nvPicPr>
                        <p:cNvPr id="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4029" y="1675457"/>
                          <a:ext cx="1441450" cy="311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9680867"/>
                </p:ext>
              </p:extLst>
            </p:nvPr>
          </p:nvGraphicFramePr>
          <p:xfrm>
            <a:off x="7005637" y="1486544"/>
            <a:ext cx="1147763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7" imgW="596880" imgH="393480" progId="Equation.DSMT4">
                    <p:embed/>
                  </p:oleObj>
                </mc:Choice>
                <mc:Fallback>
                  <p:oleObj name="Equation" r:id="rId7" imgW="596880" imgH="393480" progId="Equation.DSMT4">
                    <p:embed/>
                    <p:pic>
                      <p:nvPicPr>
                        <p:cNvPr id="2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5637" y="1486544"/>
                          <a:ext cx="1147763" cy="688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1926281"/>
                </p:ext>
              </p:extLst>
            </p:nvPr>
          </p:nvGraphicFramePr>
          <p:xfrm>
            <a:off x="5104029" y="2237570"/>
            <a:ext cx="1158875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9" imgW="571320" imgH="228600" progId="Equation.DSMT4">
                    <p:embed/>
                  </p:oleObj>
                </mc:Choice>
                <mc:Fallback>
                  <p:oleObj name="Equation" r:id="rId9" imgW="571320" imgH="228600" progId="Equation.DSMT4">
                    <p:embed/>
                    <p:pic>
                      <p:nvPicPr>
                        <p:cNvPr id="2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4029" y="2237570"/>
                          <a:ext cx="1158875" cy="422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5868786"/>
                </p:ext>
              </p:extLst>
            </p:nvPr>
          </p:nvGraphicFramePr>
          <p:xfrm>
            <a:off x="5066959" y="2859088"/>
            <a:ext cx="1881188" cy="798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11" imgW="927000" imgH="431640" progId="Equation.DSMT4">
                    <p:embed/>
                  </p:oleObj>
                </mc:Choice>
                <mc:Fallback>
                  <p:oleObj name="Equation" r:id="rId11" imgW="927000" imgH="431640" progId="Equation.DSMT4">
                    <p:embed/>
                    <p:pic>
                      <p:nvPicPr>
                        <p:cNvPr id="2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6959" y="2859088"/>
                          <a:ext cx="1881188" cy="798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3571297"/>
                </p:ext>
              </p:extLst>
            </p:nvPr>
          </p:nvGraphicFramePr>
          <p:xfrm>
            <a:off x="5103813" y="4368114"/>
            <a:ext cx="2373312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13" imgW="1231560" imgH="482400" progId="Equation.DSMT4">
                    <p:embed/>
                  </p:oleObj>
                </mc:Choice>
                <mc:Fallback>
                  <p:oleObj name="Equation" r:id="rId13" imgW="1231560" imgH="482400" progId="Equation.DSMT4">
                    <p:embed/>
                    <p:pic>
                      <p:nvPicPr>
                        <p:cNvPr id="25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3813" y="4368114"/>
                          <a:ext cx="2373312" cy="844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5066959" y="3816697"/>
              <a:ext cx="1742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When </a:t>
              </a:r>
              <a:r>
                <a:rPr lang="en-US" sz="2000" i="1" dirty="0"/>
                <a:t>T</a:t>
              </a:r>
              <a:r>
                <a:rPr lang="en-US" sz="2000" dirty="0"/>
                <a:t> &lt; </a:t>
              </a:r>
              <a:r>
                <a:rPr lang="en-US" sz="2000" i="1" dirty="0"/>
                <a:t>T</a:t>
              </a:r>
              <a:r>
                <a:rPr lang="en-US" sz="2000" i="1" baseline="-25000" dirty="0"/>
                <a:t>m</a:t>
              </a:r>
              <a:r>
                <a:rPr lang="en-US" sz="2000" dirty="0"/>
                <a:t>,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813" y="5363971"/>
              <a:ext cx="3233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339933"/>
                  </a:solidFill>
                </a:rPr>
                <a:t>Driving force</a:t>
              </a:r>
              <a:r>
                <a:rPr lang="en-US" sz="2000" dirty="0"/>
                <a:t> for nucleation</a:t>
              </a:r>
              <a:endParaRPr lang="en-US" sz="2000" dirty="0">
                <a:solidFill>
                  <a:srgbClr val="339933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0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Thermodynamics of nucleation</a:t>
            </a: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009390"/>
              </p:ext>
            </p:extLst>
          </p:nvPr>
        </p:nvGraphicFramePr>
        <p:xfrm>
          <a:off x="5296930" y="5051930"/>
          <a:ext cx="13938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723600" imgH="228600" progId="Equation.DSMT4">
                  <p:embed/>
                </p:oleObj>
              </mc:Choice>
              <mc:Fallback>
                <p:oleObj name="Equation" r:id="rId3" imgW="723600" imgH="228600" progId="Equation.DSMT4">
                  <p:embed/>
                  <p:pic>
                    <p:nvPicPr>
                      <p:cNvPr id="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6930" y="5051930"/>
                        <a:ext cx="13938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261919" y="4527358"/>
            <a:ext cx="3318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Surface energy contribution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57800" y="5543490"/>
            <a:ext cx="348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Energy barrier</a:t>
            </a:r>
            <a:r>
              <a:rPr lang="en-US" sz="2000" dirty="0"/>
              <a:t> for nucleation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6"/>
          <a:stretch/>
        </p:blipFill>
        <p:spPr>
          <a:xfrm>
            <a:off x="5290538" y="3123661"/>
            <a:ext cx="3206467" cy="1100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57" y="2316273"/>
            <a:ext cx="1143160" cy="115268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965632" y="1700251"/>
            <a:ext cx="161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Homogeneous nucleation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82562" y="2919786"/>
            <a:ext cx="161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Heterogeneous nucleation</a:t>
            </a:r>
          </a:p>
        </p:txBody>
      </p:sp>
      <p:cxnSp>
        <p:nvCxnSpPr>
          <p:cNvPr id="55" name="Straight Arrow Connector 54"/>
          <p:cNvCxnSpPr/>
          <p:nvPr/>
        </p:nvCxnSpPr>
        <p:spPr bwMode="auto">
          <a:xfrm flipV="1">
            <a:off x="832370" y="1971095"/>
            <a:ext cx="0" cy="41300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837813" y="4028495"/>
            <a:ext cx="346268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7" name="Rectangle 56"/>
          <p:cNvSpPr/>
          <p:nvPr/>
        </p:nvSpPr>
        <p:spPr>
          <a:xfrm>
            <a:off x="473193" y="1581090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i="1" dirty="0"/>
              <a:t>G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832370" y="4023141"/>
            <a:ext cx="2841223" cy="2149060"/>
          </a:xfrm>
          <a:custGeom>
            <a:avLst/>
            <a:gdLst>
              <a:gd name="connsiteX0" fmla="*/ 0 w 3435179"/>
              <a:gd name="connsiteY0" fmla="*/ 0 h 2290119"/>
              <a:gd name="connsiteX1" fmla="*/ 832022 w 3435179"/>
              <a:gd name="connsiteY1" fmla="*/ 65903 h 2290119"/>
              <a:gd name="connsiteX2" fmla="*/ 1705233 w 3435179"/>
              <a:gd name="connsiteY2" fmla="*/ 214184 h 2290119"/>
              <a:gd name="connsiteX3" fmla="*/ 2364260 w 3435179"/>
              <a:gd name="connsiteY3" fmla="*/ 518984 h 2290119"/>
              <a:gd name="connsiteX4" fmla="*/ 3048000 w 3435179"/>
              <a:gd name="connsiteY4" fmla="*/ 1326292 h 2290119"/>
              <a:gd name="connsiteX5" fmla="*/ 3435179 w 3435179"/>
              <a:gd name="connsiteY5" fmla="*/ 2290119 h 229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5179" h="2290119">
                <a:moveTo>
                  <a:pt x="0" y="0"/>
                </a:moveTo>
                <a:cubicBezTo>
                  <a:pt x="273908" y="15103"/>
                  <a:pt x="547817" y="30206"/>
                  <a:pt x="832022" y="65903"/>
                </a:cubicBezTo>
                <a:cubicBezTo>
                  <a:pt x="1116227" y="101600"/>
                  <a:pt x="1449860" y="138670"/>
                  <a:pt x="1705233" y="214184"/>
                </a:cubicBezTo>
                <a:cubicBezTo>
                  <a:pt x="1960606" y="289698"/>
                  <a:pt x="2140466" y="333633"/>
                  <a:pt x="2364260" y="518984"/>
                </a:cubicBezTo>
                <a:cubicBezTo>
                  <a:pt x="2588054" y="704335"/>
                  <a:pt x="2869514" y="1031103"/>
                  <a:pt x="3048000" y="1326292"/>
                </a:cubicBezTo>
                <a:cubicBezTo>
                  <a:pt x="3226487" y="1621481"/>
                  <a:pt x="3330833" y="1955800"/>
                  <a:pt x="3435179" y="2290119"/>
                </a:cubicBezTo>
              </a:path>
            </a:pathLst>
          </a:custGeom>
          <a:noFill/>
          <a:ln w="349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832368" y="2308627"/>
            <a:ext cx="2934731" cy="1706277"/>
          </a:xfrm>
          <a:custGeom>
            <a:avLst/>
            <a:gdLst>
              <a:gd name="connsiteX0" fmla="*/ 0 w 2850292"/>
              <a:gd name="connsiteY0" fmla="*/ 1581665 h 1581665"/>
              <a:gd name="connsiteX1" fmla="*/ 774357 w 2850292"/>
              <a:gd name="connsiteY1" fmla="*/ 1351005 h 1581665"/>
              <a:gd name="connsiteX2" fmla="*/ 2174789 w 2850292"/>
              <a:gd name="connsiteY2" fmla="*/ 543697 h 1581665"/>
              <a:gd name="connsiteX3" fmla="*/ 2850292 w 2850292"/>
              <a:gd name="connsiteY3" fmla="*/ 0 h 158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0292" h="1581665">
                <a:moveTo>
                  <a:pt x="0" y="1581665"/>
                </a:moveTo>
                <a:cubicBezTo>
                  <a:pt x="205946" y="1552832"/>
                  <a:pt x="411892" y="1524000"/>
                  <a:pt x="774357" y="1351005"/>
                </a:cubicBezTo>
                <a:cubicBezTo>
                  <a:pt x="1136822" y="1178010"/>
                  <a:pt x="1828800" y="768864"/>
                  <a:pt x="2174789" y="543697"/>
                </a:cubicBezTo>
                <a:cubicBezTo>
                  <a:pt x="2520778" y="318529"/>
                  <a:pt x="2850292" y="0"/>
                  <a:pt x="2850292" y="0"/>
                </a:cubicBezTo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186635"/>
              </p:ext>
            </p:extLst>
          </p:nvPr>
        </p:nvGraphicFramePr>
        <p:xfrm>
          <a:off x="2090699" y="2140708"/>
          <a:ext cx="13938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723600" imgH="228600" progId="Equation.DSMT4">
                  <p:embed/>
                </p:oleObj>
              </mc:Choice>
              <mc:Fallback>
                <p:oleObj name="Equation" r:id="rId7" imgW="723600" imgH="228600" progId="Equation.DSMT4">
                  <p:embed/>
                  <p:pic>
                    <p:nvPicPr>
                      <p:cNvPr id="5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699" y="2140708"/>
                        <a:ext cx="13938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446570"/>
              </p:ext>
            </p:extLst>
          </p:nvPr>
        </p:nvGraphicFramePr>
        <p:xfrm>
          <a:off x="874515" y="5574085"/>
          <a:ext cx="2692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9" imgW="1396800" imgH="253800" progId="Equation.DSMT4">
                  <p:embed/>
                </p:oleObj>
              </mc:Choice>
              <mc:Fallback>
                <p:oleObj name="Equation" r:id="rId9" imgW="1396800" imgH="253800" progId="Equation.DSMT4">
                  <p:embed/>
                  <p:pic>
                    <p:nvPicPr>
                      <p:cNvPr id="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515" y="5574085"/>
                        <a:ext cx="2692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Freeform 61"/>
          <p:cNvSpPr/>
          <p:nvPr/>
        </p:nvSpPr>
        <p:spPr bwMode="auto">
          <a:xfrm>
            <a:off x="824131" y="3631843"/>
            <a:ext cx="3095368" cy="1054444"/>
          </a:xfrm>
          <a:custGeom>
            <a:avLst/>
            <a:gdLst>
              <a:gd name="connsiteX0" fmla="*/ 0 w 3064476"/>
              <a:gd name="connsiteY0" fmla="*/ 373050 h 974413"/>
              <a:gd name="connsiteX1" fmla="*/ 782595 w 3064476"/>
              <a:gd name="connsiteY1" fmla="*/ 216531 h 974413"/>
              <a:gd name="connsiteX2" fmla="*/ 1614617 w 3064476"/>
              <a:gd name="connsiteY2" fmla="*/ 2348 h 974413"/>
              <a:gd name="connsiteX3" fmla="*/ 2421925 w 3064476"/>
              <a:gd name="connsiteY3" fmla="*/ 364813 h 974413"/>
              <a:gd name="connsiteX4" fmla="*/ 2751438 w 3064476"/>
              <a:gd name="connsiteY4" fmla="*/ 628423 h 974413"/>
              <a:gd name="connsiteX5" fmla="*/ 3064476 w 3064476"/>
              <a:gd name="connsiteY5" fmla="*/ 974413 h 97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4476" h="974413">
                <a:moveTo>
                  <a:pt x="0" y="373050"/>
                </a:moveTo>
                <a:cubicBezTo>
                  <a:pt x="256746" y="325682"/>
                  <a:pt x="513492" y="278315"/>
                  <a:pt x="782595" y="216531"/>
                </a:cubicBezTo>
                <a:cubicBezTo>
                  <a:pt x="1051698" y="154747"/>
                  <a:pt x="1341395" y="-22366"/>
                  <a:pt x="1614617" y="2348"/>
                </a:cubicBezTo>
                <a:cubicBezTo>
                  <a:pt x="1887839" y="27062"/>
                  <a:pt x="2232455" y="260467"/>
                  <a:pt x="2421925" y="364813"/>
                </a:cubicBezTo>
                <a:cubicBezTo>
                  <a:pt x="2611395" y="469159"/>
                  <a:pt x="2644346" y="526823"/>
                  <a:pt x="2751438" y="628423"/>
                </a:cubicBezTo>
                <a:cubicBezTo>
                  <a:pt x="2858530" y="730023"/>
                  <a:pt x="2961503" y="852218"/>
                  <a:pt x="3064476" y="974413"/>
                </a:cubicBezTo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87249" y="4075038"/>
            <a:ext cx="808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Size</a:t>
            </a: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832368" y="3623605"/>
            <a:ext cx="1622656" cy="25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Rectangle 74"/>
          <p:cNvSpPr/>
          <p:nvPr/>
        </p:nvSpPr>
        <p:spPr>
          <a:xfrm>
            <a:off x="304800" y="3423550"/>
            <a:ext cx="598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W</a:t>
            </a: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970458"/>
              </p:ext>
            </p:extLst>
          </p:nvPr>
        </p:nvGraphicFramePr>
        <p:xfrm>
          <a:off x="2592388" y="3278188"/>
          <a:ext cx="22494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1" imgW="1168200" imgH="228600" progId="Equation.DSMT4">
                  <p:embed/>
                </p:oleObj>
              </mc:Choice>
              <mc:Fallback>
                <p:oleObj name="Equation" r:id="rId11" imgW="1168200" imgH="228600" progId="Equation.DSMT4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3278188"/>
                        <a:ext cx="22494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9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Kinetics of nucleation</a:t>
            </a:r>
          </a:p>
        </p:txBody>
      </p:sp>
      <p:cxnSp>
        <p:nvCxnSpPr>
          <p:cNvPr id="55" name="Straight Arrow Connector 54"/>
          <p:cNvCxnSpPr/>
          <p:nvPr/>
        </p:nvCxnSpPr>
        <p:spPr bwMode="auto">
          <a:xfrm flipV="1">
            <a:off x="832370" y="1971095"/>
            <a:ext cx="0" cy="41300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837813" y="4028495"/>
            <a:ext cx="346268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7" name="Rectangle 56"/>
          <p:cNvSpPr/>
          <p:nvPr/>
        </p:nvSpPr>
        <p:spPr>
          <a:xfrm>
            <a:off x="473193" y="1581090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i="1" dirty="0"/>
              <a:t>G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832370" y="4023141"/>
            <a:ext cx="2841223" cy="2149060"/>
          </a:xfrm>
          <a:custGeom>
            <a:avLst/>
            <a:gdLst>
              <a:gd name="connsiteX0" fmla="*/ 0 w 3435179"/>
              <a:gd name="connsiteY0" fmla="*/ 0 h 2290119"/>
              <a:gd name="connsiteX1" fmla="*/ 832022 w 3435179"/>
              <a:gd name="connsiteY1" fmla="*/ 65903 h 2290119"/>
              <a:gd name="connsiteX2" fmla="*/ 1705233 w 3435179"/>
              <a:gd name="connsiteY2" fmla="*/ 214184 h 2290119"/>
              <a:gd name="connsiteX3" fmla="*/ 2364260 w 3435179"/>
              <a:gd name="connsiteY3" fmla="*/ 518984 h 2290119"/>
              <a:gd name="connsiteX4" fmla="*/ 3048000 w 3435179"/>
              <a:gd name="connsiteY4" fmla="*/ 1326292 h 2290119"/>
              <a:gd name="connsiteX5" fmla="*/ 3435179 w 3435179"/>
              <a:gd name="connsiteY5" fmla="*/ 2290119 h 229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5179" h="2290119">
                <a:moveTo>
                  <a:pt x="0" y="0"/>
                </a:moveTo>
                <a:cubicBezTo>
                  <a:pt x="273908" y="15103"/>
                  <a:pt x="547817" y="30206"/>
                  <a:pt x="832022" y="65903"/>
                </a:cubicBezTo>
                <a:cubicBezTo>
                  <a:pt x="1116227" y="101600"/>
                  <a:pt x="1449860" y="138670"/>
                  <a:pt x="1705233" y="214184"/>
                </a:cubicBezTo>
                <a:cubicBezTo>
                  <a:pt x="1960606" y="289698"/>
                  <a:pt x="2140466" y="333633"/>
                  <a:pt x="2364260" y="518984"/>
                </a:cubicBezTo>
                <a:cubicBezTo>
                  <a:pt x="2588054" y="704335"/>
                  <a:pt x="2869514" y="1031103"/>
                  <a:pt x="3048000" y="1326292"/>
                </a:cubicBezTo>
                <a:cubicBezTo>
                  <a:pt x="3226487" y="1621481"/>
                  <a:pt x="3330833" y="1955800"/>
                  <a:pt x="3435179" y="2290119"/>
                </a:cubicBezTo>
              </a:path>
            </a:pathLst>
          </a:custGeom>
          <a:noFill/>
          <a:ln w="349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832368" y="2308627"/>
            <a:ext cx="2934731" cy="1706277"/>
          </a:xfrm>
          <a:custGeom>
            <a:avLst/>
            <a:gdLst>
              <a:gd name="connsiteX0" fmla="*/ 0 w 2850292"/>
              <a:gd name="connsiteY0" fmla="*/ 1581665 h 1581665"/>
              <a:gd name="connsiteX1" fmla="*/ 774357 w 2850292"/>
              <a:gd name="connsiteY1" fmla="*/ 1351005 h 1581665"/>
              <a:gd name="connsiteX2" fmla="*/ 2174789 w 2850292"/>
              <a:gd name="connsiteY2" fmla="*/ 543697 h 1581665"/>
              <a:gd name="connsiteX3" fmla="*/ 2850292 w 2850292"/>
              <a:gd name="connsiteY3" fmla="*/ 0 h 158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0292" h="1581665">
                <a:moveTo>
                  <a:pt x="0" y="1581665"/>
                </a:moveTo>
                <a:cubicBezTo>
                  <a:pt x="205946" y="1552832"/>
                  <a:pt x="411892" y="1524000"/>
                  <a:pt x="774357" y="1351005"/>
                </a:cubicBezTo>
                <a:cubicBezTo>
                  <a:pt x="1136822" y="1178010"/>
                  <a:pt x="1828800" y="768864"/>
                  <a:pt x="2174789" y="543697"/>
                </a:cubicBezTo>
                <a:cubicBezTo>
                  <a:pt x="2520778" y="318529"/>
                  <a:pt x="2850292" y="0"/>
                  <a:pt x="2850292" y="0"/>
                </a:cubicBezTo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9" name="Object 2"/>
          <p:cNvGraphicFramePr>
            <a:graphicFrameLocks noChangeAspect="1"/>
          </p:cNvGraphicFramePr>
          <p:nvPr>
            <p:extLst/>
          </p:nvPr>
        </p:nvGraphicFramePr>
        <p:xfrm>
          <a:off x="2090699" y="2140708"/>
          <a:ext cx="13938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723600" imgH="228600" progId="Equation.DSMT4">
                  <p:embed/>
                </p:oleObj>
              </mc:Choice>
              <mc:Fallback>
                <p:oleObj name="Equation" r:id="rId3" imgW="723600" imgH="228600" progId="Equation.DSMT4">
                  <p:embed/>
                  <p:pic>
                    <p:nvPicPr>
                      <p:cNvPr id="5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699" y="2140708"/>
                        <a:ext cx="13938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"/>
          <p:cNvGraphicFramePr>
            <a:graphicFrameLocks noChangeAspect="1"/>
          </p:cNvGraphicFramePr>
          <p:nvPr>
            <p:extLst/>
          </p:nvPr>
        </p:nvGraphicFramePr>
        <p:xfrm>
          <a:off x="874515" y="5574085"/>
          <a:ext cx="2692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1396800" imgH="253800" progId="Equation.DSMT4">
                  <p:embed/>
                </p:oleObj>
              </mc:Choice>
              <mc:Fallback>
                <p:oleObj name="Equation" r:id="rId5" imgW="1396800" imgH="253800" progId="Equation.DSMT4">
                  <p:embed/>
                  <p:pic>
                    <p:nvPicPr>
                      <p:cNvPr id="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515" y="5574085"/>
                        <a:ext cx="2692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Freeform 61"/>
          <p:cNvSpPr/>
          <p:nvPr/>
        </p:nvSpPr>
        <p:spPr bwMode="auto">
          <a:xfrm>
            <a:off x="824131" y="3631843"/>
            <a:ext cx="3095368" cy="1054444"/>
          </a:xfrm>
          <a:custGeom>
            <a:avLst/>
            <a:gdLst>
              <a:gd name="connsiteX0" fmla="*/ 0 w 3064476"/>
              <a:gd name="connsiteY0" fmla="*/ 373050 h 974413"/>
              <a:gd name="connsiteX1" fmla="*/ 782595 w 3064476"/>
              <a:gd name="connsiteY1" fmla="*/ 216531 h 974413"/>
              <a:gd name="connsiteX2" fmla="*/ 1614617 w 3064476"/>
              <a:gd name="connsiteY2" fmla="*/ 2348 h 974413"/>
              <a:gd name="connsiteX3" fmla="*/ 2421925 w 3064476"/>
              <a:gd name="connsiteY3" fmla="*/ 364813 h 974413"/>
              <a:gd name="connsiteX4" fmla="*/ 2751438 w 3064476"/>
              <a:gd name="connsiteY4" fmla="*/ 628423 h 974413"/>
              <a:gd name="connsiteX5" fmla="*/ 3064476 w 3064476"/>
              <a:gd name="connsiteY5" fmla="*/ 974413 h 97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4476" h="974413">
                <a:moveTo>
                  <a:pt x="0" y="373050"/>
                </a:moveTo>
                <a:cubicBezTo>
                  <a:pt x="256746" y="325682"/>
                  <a:pt x="513492" y="278315"/>
                  <a:pt x="782595" y="216531"/>
                </a:cubicBezTo>
                <a:cubicBezTo>
                  <a:pt x="1051698" y="154747"/>
                  <a:pt x="1341395" y="-22366"/>
                  <a:pt x="1614617" y="2348"/>
                </a:cubicBezTo>
                <a:cubicBezTo>
                  <a:pt x="1887839" y="27062"/>
                  <a:pt x="2232455" y="260467"/>
                  <a:pt x="2421925" y="364813"/>
                </a:cubicBezTo>
                <a:cubicBezTo>
                  <a:pt x="2611395" y="469159"/>
                  <a:pt x="2644346" y="526823"/>
                  <a:pt x="2751438" y="628423"/>
                </a:cubicBezTo>
                <a:cubicBezTo>
                  <a:pt x="2858530" y="730023"/>
                  <a:pt x="2961503" y="852218"/>
                  <a:pt x="3064476" y="974413"/>
                </a:cubicBezTo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275146"/>
              </p:ext>
            </p:extLst>
          </p:nvPr>
        </p:nvGraphicFramePr>
        <p:xfrm>
          <a:off x="2592388" y="3278188"/>
          <a:ext cx="22494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1168200" imgH="228600" progId="Equation.DSMT4">
                  <p:embed/>
                </p:oleObj>
              </mc:Choice>
              <mc:Fallback>
                <p:oleObj name="Equation" r:id="rId7" imgW="1168200" imgH="228600" progId="Equation.DSMT4">
                  <p:embed/>
                  <p:pic>
                    <p:nvPicPr>
                      <p:cNvPr id="6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3278188"/>
                        <a:ext cx="22494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>
          <a:xfrm>
            <a:off x="3987249" y="4075038"/>
            <a:ext cx="808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Size</a:t>
            </a: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832368" y="3623605"/>
            <a:ext cx="1622656" cy="25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Rectangle 74"/>
          <p:cNvSpPr/>
          <p:nvPr/>
        </p:nvSpPr>
        <p:spPr>
          <a:xfrm>
            <a:off x="304800" y="3423550"/>
            <a:ext cx="598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W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81600" y="1658264"/>
            <a:ext cx="3457404" cy="4513936"/>
            <a:chOff x="5282514" y="1600200"/>
            <a:chExt cx="3457404" cy="4513936"/>
          </a:xfrm>
        </p:grpSpPr>
        <p:sp>
          <p:nvSpPr>
            <p:cNvPr id="22" name="TextBox 21"/>
            <p:cNvSpPr txBox="1"/>
            <p:nvPr/>
          </p:nvSpPr>
          <p:spPr>
            <a:xfrm>
              <a:off x="5334000" y="1600200"/>
              <a:ext cx="1980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Nucleation rate:</a:t>
              </a:r>
            </a:p>
          </p:txBody>
        </p:sp>
        <p:graphicFrame>
          <p:nvGraphicFramePr>
            <p:cNvPr id="2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019630"/>
                </p:ext>
              </p:extLst>
            </p:nvPr>
          </p:nvGraphicFramePr>
          <p:xfrm>
            <a:off x="5334000" y="2125693"/>
            <a:ext cx="2544763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Equation" r:id="rId9" imgW="1320480" imgH="482400" progId="Equation.DSMT4">
                    <p:embed/>
                  </p:oleObj>
                </mc:Choice>
                <mc:Fallback>
                  <p:oleObj name="Equation" r:id="rId9" imgW="1320480" imgH="482400" progId="Equation.DSMT4">
                    <p:embed/>
                    <p:pic>
                      <p:nvPicPr>
                        <p:cNvPr id="2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0" y="2125693"/>
                          <a:ext cx="2544763" cy="844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932009"/>
                </p:ext>
              </p:extLst>
            </p:nvPr>
          </p:nvGraphicFramePr>
          <p:xfrm>
            <a:off x="5316048" y="3134399"/>
            <a:ext cx="2863850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Equation" r:id="rId11" imgW="1485720" imgH="482400" progId="Equation.DSMT4">
                    <p:embed/>
                  </p:oleObj>
                </mc:Choice>
                <mc:Fallback>
                  <p:oleObj name="Equation" r:id="rId11" imgW="1485720" imgH="482400" progId="Equation.DSMT4">
                    <p:embed/>
                    <p:pic>
                      <p:nvPicPr>
                        <p:cNvPr id="2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6048" y="3134399"/>
                          <a:ext cx="2863850" cy="844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5030977"/>
                </p:ext>
              </p:extLst>
            </p:nvPr>
          </p:nvGraphicFramePr>
          <p:xfrm>
            <a:off x="5288693" y="4147224"/>
            <a:ext cx="3451225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Equation" r:id="rId13" imgW="1790640" imgH="482400" progId="Equation.DSMT4">
                    <p:embed/>
                  </p:oleObj>
                </mc:Choice>
                <mc:Fallback>
                  <p:oleObj name="Equation" r:id="rId13" imgW="1790640" imgH="482400" progId="Equation.DSMT4">
                    <p:embed/>
                    <p:pic>
                      <p:nvPicPr>
                        <p:cNvPr id="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8693" y="4147224"/>
                          <a:ext cx="3451225" cy="844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3762286"/>
                </p:ext>
              </p:extLst>
            </p:nvPr>
          </p:nvGraphicFramePr>
          <p:xfrm>
            <a:off x="5282514" y="5152583"/>
            <a:ext cx="30099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Equation" r:id="rId15" imgW="1562040" imgH="228600" progId="Equation.DSMT4">
                    <p:embed/>
                  </p:oleObj>
                </mc:Choice>
                <mc:Fallback>
                  <p:oleObj name="Equation" r:id="rId15" imgW="1562040" imgH="228600" progId="Equation.DSMT4">
                    <p:embed/>
                    <p:pic>
                      <p:nvPicPr>
                        <p:cNvPr id="2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2514" y="5152583"/>
                          <a:ext cx="3009900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6721747"/>
                </p:ext>
              </p:extLst>
            </p:nvPr>
          </p:nvGraphicFramePr>
          <p:xfrm>
            <a:off x="5282514" y="5714086"/>
            <a:ext cx="181133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Equation" r:id="rId17" imgW="939600" imgH="228600" progId="Equation.DSMT4">
                    <p:embed/>
                  </p:oleObj>
                </mc:Choice>
                <mc:Fallback>
                  <p:oleObj name="Equation" r:id="rId17" imgW="939600" imgH="228600" progId="Equation.DSMT4">
                    <p:embed/>
                    <p:pic>
                      <p:nvPicPr>
                        <p:cNvPr id="3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2514" y="5714086"/>
                          <a:ext cx="1811337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Kinetics of growth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1525260" cy="153797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1448430" y="2364050"/>
            <a:ext cx="1301230" cy="513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768195" y="2163995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Atom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27955"/>
            <a:ext cx="2712582" cy="30746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1524000"/>
            <a:ext cx="2606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Flux into the nucleus: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903733"/>
              </p:ext>
            </p:extLst>
          </p:nvPr>
        </p:nvGraphicFramePr>
        <p:xfrm>
          <a:off x="4520514" y="2011730"/>
          <a:ext cx="25193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1307880" imgH="482400" progId="Equation.DSMT4">
                  <p:embed/>
                </p:oleObj>
              </mc:Choice>
              <mc:Fallback>
                <p:oleObj name="Equation" r:id="rId5" imgW="1307880" imgH="4824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514" y="2011730"/>
                        <a:ext cx="2519363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1681" y="2952989"/>
            <a:ext cx="2832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Flux out of the nucleus: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88408"/>
              </p:ext>
            </p:extLst>
          </p:nvPr>
        </p:nvGraphicFramePr>
        <p:xfrm>
          <a:off x="4520514" y="3449638"/>
          <a:ext cx="313213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7" imgW="1625400" imgH="482400" progId="Equation.DSMT4">
                  <p:embed/>
                </p:oleObj>
              </mc:Choice>
              <mc:Fallback>
                <p:oleObj name="Equation" r:id="rId7" imgW="1625400" imgH="48240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514" y="3449638"/>
                        <a:ext cx="313213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80901" y="1785160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Nucleus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18383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21504</TotalTime>
  <Words>1195</Words>
  <Application>Microsoft Office PowerPoint</Application>
  <PresentationFormat>On-screen Show (4:3)</PresentationFormat>
  <Paragraphs>299</Paragraphs>
  <Slides>28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SimSun</vt:lpstr>
      <vt:lpstr>Arial</vt:lpstr>
      <vt:lpstr>Arial Black</vt:lpstr>
      <vt:lpstr>Calibri</vt:lpstr>
      <vt:lpstr>Symbol</vt:lpstr>
      <vt:lpstr>Times New Roman</vt:lpstr>
      <vt:lpstr>Wingdings</vt:lpstr>
      <vt:lpstr>Pixel</vt:lpstr>
      <vt:lpstr>Equation</vt:lpstr>
      <vt:lpstr>MIT 3.071 Amorphous Materials  3: Glass Forming Theories</vt:lpstr>
      <vt:lpstr>After-class reading list</vt:lpstr>
      <vt:lpstr>Glass formation from liquid</vt:lpstr>
      <vt:lpstr>Glass forming theories</vt:lpstr>
      <vt:lpstr>Crystallization is the opposite of glass formation</vt:lpstr>
      <vt:lpstr>Thermodynamics of nucleation</vt:lpstr>
      <vt:lpstr>Thermodynamics of nucleation</vt:lpstr>
      <vt:lpstr>Kinetics of nucleation</vt:lpstr>
      <vt:lpstr>Kinetics of growth</vt:lpstr>
      <vt:lpstr>Kinetics of growth</vt:lpstr>
      <vt:lpstr>Crystal nucleation and growth</vt:lpstr>
      <vt:lpstr>Time-temperature-transformation diagram</vt:lpstr>
      <vt:lpstr>Critical cooling rate and glass formation</vt:lpstr>
      <vt:lpstr>Glass formation from liquid</vt:lpstr>
      <vt:lpstr>Potential energy landscape (PEL)</vt:lpstr>
      <vt:lpstr>Potential energy landscape (PEL)</vt:lpstr>
      <vt:lpstr>Laboratory glass transition</vt:lpstr>
      <vt:lpstr>PowerPoint Presentation</vt:lpstr>
      <vt:lpstr>Zachariasen’s rules</vt:lpstr>
      <vt:lpstr>Classification of glass network topology</vt:lpstr>
      <vt:lpstr>Number of constraints</vt:lpstr>
      <vt:lpstr>Isostatic condition / rigidity percolation threshold</vt:lpstr>
      <vt:lpstr>Temperature-dependent constraints</vt:lpstr>
      <vt:lpstr>Temperature-dependent constraints</vt:lpstr>
      <vt:lpstr>Enumeration of constraint number</vt:lpstr>
      <vt:lpstr>Property dependence on network rigidity</vt:lpstr>
      <vt:lpstr>Measuring glass forming ability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2876</cp:revision>
  <dcterms:created xsi:type="dcterms:W3CDTF">2006-08-16T00:00:00Z</dcterms:created>
  <dcterms:modified xsi:type="dcterms:W3CDTF">2021-02-24T14:29:50Z</dcterms:modified>
</cp:coreProperties>
</file>