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gif"/>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90" r:id="rId6"/>
    <p:sldId id="277" r:id="rId7"/>
    <p:sldId id="262" r:id="rId8"/>
    <p:sldId id="263" r:id="rId9"/>
    <p:sldId id="264" r:id="rId10"/>
    <p:sldId id="265" r:id="rId11"/>
    <p:sldId id="260" r:id="rId12"/>
    <p:sldId id="267" r:id="rId13"/>
    <p:sldId id="268" r:id="rId14"/>
    <p:sldId id="269" r:id="rId15"/>
    <p:sldId id="266" r:id="rId16"/>
    <p:sldId id="270" r:id="rId17"/>
    <p:sldId id="271" r:id="rId18"/>
    <p:sldId id="272" r:id="rId19"/>
    <p:sldId id="273" r:id="rId20"/>
    <p:sldId id="274" r:id="rId21"/>
    <p:sldId id="275" r:id="rId22"/>
    <p:sldId id="289" r:id="rId23"/>
    <p:sldId id="276" r:id="rId24"/>
    <p:sldId id="278" r:id="rId25"/>
    <p:sldId id="279" r:id="rId26"/>
    <p:sldId id="292" r:id="rId27"/>
    <p:sldId id="280" r:id="rId28"/>
    <p:sldId id="295" r:id="rId29"/>
    <p:sldId id="297" r:id="rId30"/>
    <p:sldId id="298" r:id="rId31"/>
    <p:sldId id="296" r:id="rId32"/>
    <p:sldId id="299" r:id="rId33"/>
    <p:sldId id="291" r:id="rId34"/>
    <p:sldId id="283" r:id="rId35"/>
    <p:sldId id="284" r:id="rId36"/>
    <p:sldId id="285" r:id="rId37"/>
    <p:sldId id="286" r:id="rId38"/>
    <p:sldId id="287" r:id="rId39"/>
    <p:sldId id="293" r:id="rId40"/>
    <p:sldId id="294" r:id="rId41"/>
    <p:sldId id="28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J HU" initials="JH" lastIdx="2" clrIdx="0">
    <p:extLst>
      <p:ext uri="{19B8F6BF-5375-455C-9EA6-DF929625EA0E}">
        <p15:presenceInfo xmlns:p15="http://schemas.microsoft.com/office/powerpoint/2012/main" userId="f9cbafaa3520ff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339933"/>
    <a:srgbClr val="FFDC6D"/>
    <a:srgbClr val="C54646"/>
    <a:srgbClr val="00CC00"/>
    <a:srgbClr val="89CC40"/>
    <a:srgbClr val="D1E1FF"/>
    <a:srgbClr val="ABC7FF"/>
    <a:srgbClr val="8F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0900" autoAdjust="0"/>
  </p:normalViewPr>
  <p:slideViewPr>
    <p:cSldViewPr>
      <p:cViewPr varScale="1">
        <p:scale>
          <a:sx n="120" d="100"/>
          <a:sy n="120" d="100"/>
        </p:scale>
        <p:origin x="1989" y="65"/>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f9cbafaa3520ff22" providerId="LiveId" clId="{26573B17-72EF-4BC0-87A1-747FE21096F9}"/>
    <pc:docChg chg="undo custSel addSld modSld">
      <pc:chgData name="" userId="f9cbafaa3520ff22" providerId="LiveId" clId="{26573B17-72EF-4BC0-87A1-747FE21096F9}" dt="2021-05-09T20:01:04.743" v="507" actId="1038"/>
      <pc:docMkLst>
        <pc:docMk/>
      </pc:docMkLst>
      <pc:sldChg chg="modSp">
        <pc:chgData name="" userId="f9cbafaa3520ff22" providerId="LiveId" clId="{26573B17-72EF-4BC0-87A1-747FE21096F9}" dt="2021-05-09T15:16:28.980" v="0" actId="114"/>
        <pc:sldMkLst>
          <pc:docMk/>
          <pc:sldMk cId="3168860018" sldId="262"/>
        </pc:sldMkLst>
        <pc:spChg chg="mod">
          <ac:chgData name="" userId="f9cbafaa3520ff22" providerId="LiveId" clId="{26573B17-72EF-4BC0-87A1-747FE21096F9}" dt="2021-05-09T15:16:28.980" v="0" actId="114"/>
          <ac:spMkLst>
            <pc:docMk/>
            <pc:sldMk cId="3168860018" sldId="262"/>
            <ac:spMk id="13" creationId="{00000000-0000-0000-0000-000000000000}"/>
          </ac:spMkLst>
        </pc:spChg>
      </pc:sldChg>
      <pc:sldChg chg="modSp">
        <pc:chgData name="" userId="f9cbafaa3520ff22" providerId="LiveId" clId="{26573B17-72EF-4BC0-87A1-747FE21096F9}" dt="2021-05-09T18:36:20.157" v="15" actId="1037"/>
        <pc:sldMkLst>
          <pc:docMk/>
          <pc:sldMk cId="3399930782" sldId="266"/>
        </pc:sldMkLst>
        <pc:spChg chg="mod">
          <ac:chgData name="" userId="f9cbafaa3520ff22" providerId="LiveId" clId="{26573B17-72EF-4BC0-87A1-747FE21096F9}" dt="2021-05-09T18:36:15.629" v="10" actId="1036"/>
          <ac:spMkLst>
            <pc:docMk/>
            <pc:sldMk cId="3399930782" sldId="266"/>
            <ac:spMk id="7" creationId="{00000000-0000-0000-0000-000000000000}"/>
          </ac:spMkLst>
        </pc:spChg>
        <pc:graphicFrameChg chg="mod">
          <ac:chgData name="" userId="f9cbafaa3520ff22" providerId="LiveId" clId="{26573B17-72EF-4BC0-87A1-747FE21096F9}" dt="2021-05-09T18:36:20.157" v="15" actId="1037"/>
          <ac:graphicFrameMkLst>
            <pc:docMk/>
            <pc:sldMk cId="3399930782" sldId="266"/>
            <ac:graphicFrameMk id="6" creationId="{00000000-0000-0000-0000-000000000000}"/>
          </ac:graphicFrameMkLst>
        </pc:graphicFrameChg>
      </pc:sldChg>
      <pc:sldChg chg="addSp delSp modSp add">
        <pc:chgData name="" userId="f9cbafaa3520ff22" providerId="LiveId" clId="{26573B17-72EF-4BC0-87A1-747FE21096F9}" dt="2021-05-09T19:54:35.797" v="153" actId="1036"/>
        <pc:sldMkLst>
          <pc:docMk/>
          <pc:sldMk cId="4077796318" sldId="293"/>
        </pc:sldMkLst>
        <pc:spChg chg="mod">
          <ac:chgData name="" userId="f9cbafaa3520ff22" providerId="LiveId" clId="{26573B17-72EF-4BC0-87A1-747FE21096F9}" dt="2021-05-09T19:54:27.436" v="151" actId="20577"/>
          <ac:spMkLst>
            <pc:docMk/>
            <pc:sldMk cId="4077796318" sldId="293"/>
            <ac:spMk id="2" creationId="{00000000-0000-0000-0000-000000000000}"/>
          </ac:spMkLst>
        </pc:spChg>
        <pc:spChg chg="add del mod">
          <ac:chgData name="" userId="f9cbafaa3520ff22" providerId="LiveId" clId="{26573B17-72EF-4BC0-87A1-747FE21096F9}" dt="2021-05-09T19:50:37.379" v="18" actId="478"/>
          <ac:spMkLst>
            <pc:docMk/>
            <pc:sldMk cId="4077796318" sldId="293"/>
            <ac:spMk id="6" creationId="{EB17011F-599C-4387-9A31-172095AEC263}"/>
          </ac:spMkLst>
        </pc:spChg>
        <pc:spChg chg="del">
          <ac:chgData name="" userId="f9cbafaa3520ff22" providerId="LiveId" clId="{26573B17-72EF-4BC0-87A1-747FE21096F9}" dt="2021-05-09T19:50:35.525" v="17" actId="478"/>
          <ac:spMkLst>
            <pc:docMk/>
            <pc:sldMk cId="4077796318" sldId="293"/>
            <ac:spMk id="8" creationId="{00000000-0000-0000-0000-000000000000}"/>
          </ac:spMkLst>
        </pc:spChg>
        <pc:spChg chg="del">
          <ac:chgData name="" userId="f9cbafaa3520ff22" providerId="LiveId" clId="{26573B17-72EF-4BC0-87A1-747FE21096F9}" dt="2021-05-09T19:50:35.525" v="17" actId="478"/>
          <ac:spMkLst>
            <pc:docMk/>
            <pc:sldMk cId="4077796318" sldId="293"/>
            <ac:spMk id="9" creationId="{00000000-0000-0000-0000-000000000000}"/>
          </ac:spMkLst>
        </pc:spChg>
        <pc:spChg chg="del">
          <ac:chgData name="" userId="f9cbafaa3520ff22" providerId="LiveId" clId="{26573B17-72EF-4BC0-87A1-747FE21096F9}" dt="2021-05-09T19:50:35.525" v="17" actId="478"/>
          <ac:spMkLst>
            <pc:docMk/>
            <pc:sldMk cId="4077796318" sldId="293"/>
            <ac:spMk id="10" creationId="{00000000-0000-0000-0000-000000000000}"/>
          </ac:spMkLst>
        </pc:spChg>
        <pc:graphicFrameChg chg="del">
          <ac:chgData name="" userId="f9cbafaa3520ff22" providerId="LiveId" clId="{26573B17-72EF-4BC0-87A1-747FE21096F9}" dt="2021-05-09T19:50:35.525" v="17" actId="478"/>
          <ac:graphicFrameMkLst>
            <pc:docMk/>
            <pc:sldMk cId="4077796318" sldId="293"/>
            <ac:graphicFrameMk id="7" creationId="{00000000-0000-0000-0000-000000000000}"/>
          </ac:graphicFrameMkLst>
        </pc:graphicFrameChg>
        <pc:picChg chg="del">
          <ac:chgData name="" userId="f9cbafaa3520ff22" providerId="LiveId" clId="{26573B17-72EF-4BC0-87A1-747FE21096F9}" dt="2021-05-09T19:50:35.525" v="17" actId="478"/>
          <ac:picMkLst>
            <pc:docMk/>
            <pc:sldMk cId="4077796318" sldId="293"/>
            <ac:picMk id="5" creationId="{00000000-0000-0000-0000-000000000000}"/>
          </ac:picMkLst>
        </pc:picChg>
        <pc:picChg chg="add mod">
          <ac:chgData name="" userId="f9cbafaa3520ff22" providerId="LiveId" clId="{26573B17-72EF-4BC0-87A1-747FE21096F9}" dt="2021-05-09T19:54:35.797" v="153" actId="1036"/>
          <ac:picMkLst>
            <pc:docMk/>
            <pc:sldMk cId="4077796318" sldId="293"/>
            <ac:picMk id="11" creationId="{54F81EEE-A9B0-4F71-9323-16CB1225CDBB}"/>
          </ac:picMkLst>
        </pc:picChg>
      </pc:sldChg>
      <pc:sldChg chg="addSp delSp modSp add">
        <pc:chgData name="" userId="f9cbafaa3520ff22" providerId="LiveId" clId="{26573B17-72EF-4BC0-87A1-747FE21096F9}" dt="2021-05-09T20:01:04.743" v="507" actId="1038"/>
        <pc:sldMkLst>
          <pc:docMk/>
          <pc:sldMk cId="3558393158" sldId="294"/>
        </pc:sldMkLst>
        <pc:spChg chg="mod">
          <ac:chgData name="" userId="f9cbafaa3520ff22" providerId="LiveId" clId="{26573B17-72EF-4BC0-87A1-747FE21096F9}" dt="2021-05-09T19:56:28.251" v="269" actId="20577"/>
          <ac:spMkLst>
            <pc:docMk/>
            <pc:sldMk cId="3558393158" sldId="294"/>
            <ac:spMk id="2" creationId="{00000000-0000-0000-0000-000000000000}"/>
          </ac:spMkLst>
        </pc:spChg>
        <pc:spChg chg="add mod">
          <ac:chgData name="" userId="f9cbafaa3520ff22" providerId="LiveId" clId="{26573B17-72EF-4BC0-87A1-747FE21096F9}" dt="2021-05-09T20:01:04.743" v="507" actId="1038"/>
          <ac:spMkLst>
            <pc:docMk/>
            <pc:sldMk cId="3558393158" sldId="294"/>
            <ac:spMk id="3" creationId="{C9E30D54-00F4-41FE-A4CE-751534FEA606}"/>
          </ac:spMkLst>
        </pc:spChg>
        <pc:spChg chg="add mod">
          <ac:chgData name="" userId="f9cbafaa3520ff22" providerId="LiveId" clId="{26573B17-72EF-4BC0-87A1-747FE21096F9}" dt="2021-05-09T20:01:04.743" v="507" actId="1038"/>
          <ac:spMkLst>
            <pc:docMk/>
            <pc:sldMk cId="3558393158" sldId="294"/>
            <ac:spMk id="5" creationId="{5469DE8A-12A6-4968-9C53-A373B4FA592B}"/>
          </ac:spMkLst>
        </pc:spChg>
        <pc:spChg chg="add del mod">
          <ac:chgData name="" userId="f9cbafaa3520ff22" providerId="LiveId" clId="{26573B17-72EF-4BC0-87A1-747FE21096F9}" dt="2021-05-09T19:59:14.867" v="456" actId="478"/>
          <ac:spMkLst>
            <pc:docMk/>
            <pc:sldMk cId="3558393158" sldId="294"/>
            <ac:spMk id="6" creationId="{ED7ADC47-DB5D-4A46-886B-F17A9900FAB4}"/>
          </ac:spMkLst>
        </pc:spChg>
        <pc:picChg chg="del">
          <ac:chgData name="" userId="f9cbafaa3520ff22" providerId="LiveId" clId="{26573B17-72EF-4BC0-87A1-747FE21096F9}" dt="2021-05-09T19:55:22.961" v="155" actId="478"/>
          <ac:picMkLst>
            <pc:docMk/>
            <pc:sldMk cId="3558393158" sldId="294"/>
            <ac:picMk id="11" creationId="{54F81EEE-A9B0-4F71-9323-16CB1225CDBB}"/>
          </ac:picMkLst>
        </pc:picChg>
        <pc:picChg chg="add mod">
          <ac:chgData name="" userId="f9cbafaa3520ff22" providerId="LiveId" clId="{26573B17-72EF-4BC0-87A1-747FE21096F9}" dt="2021-05-09T19:59:46.328" v="474" actId="1035"/>
          <ac:picMkLst>
            <pc:docMk/>
            <pc:sldMk cId="3558393158" sldId="294"/>
            <ac:picMk id="15362" creationId="{23E58D4F-40AB-44A9-8725-8C545C179752}"/>
          </ac:picMkLst>
        </pc:picChg>
      </pc:sldChg>
    </pc:docChg>
  </pc:docChgLst>
  <pc:docChgLst>
    <pc:chgData name="JJ HU" userId="f9cbafaa3520ff22" providerId="LiveId" clId="{E9AB9F17-BCE8-458C-A662-D7DFCBF81BC1}"/>
    <pc:docChg chg="undo custSel addSld delSld modSld">
      <pc:chgData name="JJ HU" userId="f9cbafaa3520ff22" providerId="LiveId" clId="{E9AB9F17-BCE8-458C-A662-D7DFCBF81BC1}" dt="2024-04-29T03:05:33.400" v="179" actId="1035"/>
      <pc:docMkLst>
        <pc:docMk/>
      </pc:docMkLst>
      <pc:sldChg chg="del">
        <pc:chgData name="JJ HU" userId="f9cbafaa3520ff22" providerId="LiveId" clId="{E9AB9F17-BCE8-458C-A662-D7DFCBF81BC1}" dt="2024-04-29T02:35:49.845" v="0" actId="47"/>
        <pc:sldMkLst>
          <pc:docMk/>
          <pc:sldMk cId="1353827068" sldId="261"/>
        </pc:sldMkLst>
      </pc:sldChg>
      <pc:sldChg chg="del">
        <pc:chgData name="JJ HU" userId="f9cbafaa3520ff22" providerId="LiveId" clId="{E9AB9F17-BCE8-458C-A662-D7DFCBF81BC1}" dt="2024-04-29T02:49:46.345" v="1" actId="47"/>
        <pc:sldMkLst>
          <pc:docMk/>
          <pc:sldMk cId="1505391454" sldId="281"/>
        </pc:sldMkLst>
      </pc:sldChg>
      <pc:sldChg chg="modSp mod">
        <pc:chgData name="JJ HU" userId="f9cbafaa3520ff22" providerId="LiveId" clId="{E9AB9F17-BCE8-458C-A662-D7DFCBF81BC1}" dt="2024-04-29T03:05:33.400" v="179" actId="1035"/>
        <pc:sldMkLst>
          <pc:docMk/>
          <pc:sldMk cId="302683205" sldId="289"/>
        </pc:sldMkLst>
        <pc:spChg chg="mod">
          <ac:chgData name="JJ HU" userId="f9cbafaa3520ff22" providerId="LiveId" clId="{E9AB9F17-BCE8-458C-A662-D7DFCBF81BC1}" dt="2024-04-29T03:05:33.400" v="179" actId="1035"/>
          <ac:spMkLst>
            <pc:docMk/>
            <pc:sldMk cId="302683205" sldId="289"/>
            <ac:spMk id="3" creationId="{00000000-0000-0000-0000-000000000000}"/>
          </ac:spMkLst>
        </pc:spChg>
      </pc:sldChg>
      <pc:sldChg chg="addSp modSp new mod modAnim">
        <pc:chgData name="JJ HU" userId="f9cbafaa3520ff22" providerId="LiveId" clId="{E9AB9F17-BCE8-458C-A662-D7DFCBF81BC1}" dt="2024-04-29T02:52:57.292" v="42" actId="20577"/>
        <pc:sldMkLst>
          <pc:docMk/>
          <pc:sldMk cId="2104637205" sldId="295"/>
        </pc:sldMkLst>
        <pc:spChg chg="add mod">
          <ac:chgData name="JJ HU" userId="f9cbafaa3520ff22" providerId="LiveId" clId="{E9AB9F17-BCE8-458C-A662-D7DFCBF81BC1}" dt="2024-04-29T02:52:57.292" v="42" actId="20577"/>
          <ac:spMkLst>
            <pc:docMk/>
            <pc:sldMk cId="2104637205" sldId="295"/>
            <ac:spMk id="3" creationId="{358D3B0A-ECF0-4F9E-AE8F-CB836294F183}"/>
          </ac:spMkLst>
        </pc:spChg>
        <pc:spChg chg="add mod">
          <ac:chgData name="JJ HU" userId="f9cbafaa3520ff22" providerId="LiveId" clId="{E9AB9F17-BCE8-458C-A662-D7DFCBF81BC1}" dt="2024-04-29T02:52:16.492" v="24" actId="1036"/>
          <ac:spMkLst>
            <pc:docMk/>
            <pc:sldMk cId="2104637205" sldId="295"/>
            <ac:spMk id="7" creationId="{ECC7E1BB-7771-4AFF-86A8-05E7B29EFA5B}"/>
          </ac:spMkLst>
        </pc:spChg>
        <pc:spChg chg="add mod">
          <ac:chgData name="JJ HU" userId="f9cbafaa3520ff22" providerId="LiveId" clId="{E9AB9F17-BCE8-458C-A662-D7DFCBF81BC1}" dt="2024-04-29T02:52:16.492" v="24" actId="1036"/>
          <ac:spMkLst>
            <pc:docMk/>
            <pc:sldMk cId="2104637205" sldId="295"/>
            <ac:spMk id="8" creationId="{264416A7-FC93-4CC6-94F0-E42DE9F71BD7}"/>
          </ac:spMkLst>
        </pc:spChg>
        <pc:picChg chg="add mod">
          <ac:chgData name="JJ HU" userId="f9cbafaa3520ff22" providerId="LiveId" clId="{E9AB9F17-BCE8-458C-A662-D7DFCBF81BC1}" dt="2024-04-29T02:52:16.492" v="24" actId="1036"/>
          <ac:picMkLst>
            <pc:docMk/>
            <pc:sldMk cId="2104637205" sldId="295"/>
            <ac:picMk id="4" creationId="{87D5A34E-F63B-4B60-8A0F-364DD0682E6B}"/>
          </ac:picMkLst>
        </pc:picChg>
        <pc:picChg chg="add mod">
          <ac:chgData name="JJ HU" userId="f9cbafaa3520ff22" providerId="LiveId" clId="{E9AB9F17-BCE8-458C-A662-D7DFCBF81BC1}" dt="2024-04-29T02:52:16.492" v="24" actId="1036"/>
          <ac:picMkLst>
            <pc:docMk/>
            <pc:sldMk cId="2104637205" sldId="295"/>
            <ac:picMk id="5" creationId="{FC825F56-964C-4CBE-AF8E-ABB170E37435}"/>
          </ac:picMkLst>
        </pc:picChg>
        <pc:picChg chg="add mod">
          <ac:chgData name="JJ HU" userId="f9cbafaa3520ff22" providerId="LiveId" clId="{E9AB9F17-BCE8-458C-A662-D7DFCBF81BC1}" dt="2024-04-29T02:52:16.492" v="24" actId="1036"/>
          <ac:picMkLst>
            <pc:docMk/>
            <pc:sldMk cId="2104637205" sldId="295"/>
            <ac:picMk id="6" creationId="{B03A87B0-88A2-44C3-9D9A-A274D99E97B6}"/>
          </ac:picMkLst>
        </pc:picChg>
      </pc:sldChg>
      <pc:sldChg chg="addSp delSp modSp new mod modAnim">
        <pc:chgData name="JJ HU" userId="f9cbafaa3520ff22" providerId="LiveId" clId="{E9AB9F17-BCE8-458C-A662-D7DFCBF81BC1}" dt="2024-04-29T02:59:11.951" v="133" actId="1035"/>
        <pc:sldMkLst>
          <pc:docMk/>
          <pc:sldMk cId="3807823012" sldId="296"/>
        </pc:sldMkLst>
        <pc:spChg chg="add mod">
          <ac:chgData name="JJ HU" userId="f9cbafaa3520ff22" providerId="LiveId" clId="{E9AB9F17-BCE8-458C-A662-D7DFCBF81BC1}" dt="2024-04-29T02:53:13.302" v="57"/>
          <ac:spMkLst>
            <pc:docMk/>
            <pc:sldMk cId="3807823012" sldId="296"/>
            <ac:spMk id="3" creationId="{A9E495CF-45B2-4E6F-8C70-9D7608CB512B}"/>
          </ac:spMkLst>
        </pc:spChg>
        <pc:spChg chg="add del">
          <ac:chgData name="JJ HU" userId="f9cbafaa3520ff22" providerId="LiveId" clId="{E9AB9F17-BCE8-458C-A662-D7DFCBF81BC1}" dt="2024-04-29T02:56:28.023" v="59"/>
          <ac:spMkLst>
            <pc:docMk/>
            <pc:sldMk cId="3807823012" sldId="296"/>
            <ac:spMk id="4" creationId="{885986D8-1ECF-4208-AA2D-DBC643C84BFF}"/>
          </ac:spMkLst>
        </pc:spChg>
        <pc:spChg chg="add mod">
          <ac:chgData name="JJ HU" userId="f9cbafaa3520ff22" providerId="LiveId" clId="{E9AB9F17-BCE8-458C-A662-D7DFCBF81BC1}" dt="2024-04-29T02:57:52.504" v="110" actId="1038"/>
          <ac:spMkLst>
            <pc:docMk/>
            <pc:sldMk cId="3807823012" sldId="296"/>
            <ac:spMk id="6" creationId="{544A00C8-798C-4530-BBC4-EDDAF82EC3C3}"/>
          </ac:spMkLst>
        </pc:spChg>
        <pc:picChg chg="add mod">
          <ac:chgData name="JJ HU" userId="f9cbafaa3520ff22" providerId="LiveId" clId="{E9AB9F17-BCE8-458C-A662-D7DFCBF81BC1}" dt="2024-04-29T02:57:52.504" v="110" actId="1038"/>
          <ac:picMkLst>
            <pc:docMk/>
            <pc:sldMk cId="3807823012" sldId="296"/>
            <ac:picMk id="5" creationId="{2A4C14A3-49E8-4E1D-A5FF-7F7EC4FE4F63}"/>
          </ac:picMkLst>
        </pc:picChg>
        <pc:picChg chg="add mod">
          <ac:chgData name="JJ HU" userId="f9cbafaa3520ff22" providerId="LiveId" clId="{E9AB9F17-BCE8-458C-A662-D7DFCBF81BC1}" dt="2024-04-29T02:59:11.951" v="133" actId="1035"/>
          <ac:picMkLst>
            <pc:docMk/>
            <pc:sldMk cId="3807823012" sldId="296"/>
            <ac:picMk id="17412" creationId="{A7748E11-44DF-43F0-B35D-3AF68A8E5058}"/>
          </ac:picMkLst>
        </pc:picChg>
      </pc:sldChg>
      <pc:sldChg chg="addSp modSp new mod">
        <pc:chgData name="JJ HU" userId="f9cbafaa3520ff22" providerId="LiveId" clId="{E9AB9F17-BCE8-458C-A662-D7DFCBF81BC1}" dt="2024-04-29T02:53:02.476" v="49" actId="20577"/>
        <pc:sldMkLst>
          <pc:docMk/>
          <pc:sldMk cId="2201730762" sldId="297"/>
        </pc:sldMkLst>
        <pc:spChg chg="add mod">
          <ac:chgData name="JJ HU" userId="f9cbafaa3520ff22" providerId="LiveId" clId="{E9AB9F17-BCE8-458C-A662-D7DFCBF81BC1}" dt="2024-04-29T02:53:02.476" v="49" actId="20577"/>
          <ac:spMkLst>
            <pc:docMk/>
            <pc:sldMk cId="2201730762" sldId="297"/>
            <ac:spMk id="3" creationId="{66614F5D-A3E3-4C96-97D7-37DBE71C714D}"/>
          </ac:spMkLst>
        </pc:spChg>
        <pc:spChg chg="add mod">
          <ac:chgData name="JJ HU" userId="f9cbafaa3520ff22" providerId="LiveId" clId="{E9AB9F17-BCE8-458C-A662-D7DFCBF81BC1}" dt="2024-04-29T02:52:38.520" v="31" actId="1036"/>
          <ac:spMkLst>
            <pc:docMk/>
            <pc:sldMk cId="2201730762" sldId="297"/>
            <ac:spMk id="6" creationId="{8D9C881B-79AC-4AA7-908E-ACBB39EBF8AC}"/>
          </ac:spMkLst>
        </pc:spChg>
        <pc:spChg chg="add mod">
          <ac:chgData name="JJ HU" userId="f9cbafaa3520ff22" providerId="LiveId" clId="{E9AB9F17-BCE8-458C-A662-D7DFCBF81BC1}" dt="2024-04-29T02:52:38.520" v="31" actId="1036"/>
          <ac:spMkLst>
            <pc:docMk/>
            <pc:sldMk cId="2201730762" sldId="297"/>
            <ac:spMk id="8" creationId="{972BA0B3-2D3A-48F9-A695-C27517EF2948}"/>
          </ac:spMkLst>
        </pc:spChg>
        <pc:graphicFrameChg chg="add mod">
          <ac:chgData name="JJ HU" userId="f9cbafaa3520ff22" providerId="LiveId" clId="{E9AB9F17-BCE8-458C-A662-D7DFCBF81BC1}" dt="2024-04-29T02:52:38.520" v="31" actId="1036"/>
          <ac:graphicFrameMkLst>
            <pc:docMk/>
            <pc:sldMk cId="2201730762" sldId="297"/>
            <ac:graphicFrameMk id="7" creationId="{B9C84F47-E682-4B57-AFC0-E7D1EDDC0F1D}"/>
          </ac:graphicFrameMkLst>
        </pc:graphicFrameChg>
        <pc:picChg chg="add mod">
          <ac:chgData name="JJ HU" userId="f9cbafaa3520ff22" providerId="LiveId" clId="{E9AB9F17-BCE8-458C-A662-D7DFCBF81BC1}" dt="2024-04-29T02:52:38.520" v="31" actId="1036"/>
          <ac:picMkLst>
            <pc:docMk/>
            <pc:sldMk cId="2201730762" sldId="297"/>
            <ac:picMk id="4" creationId="{E63A13B9-2954-4335-8D63-78E67010C519}"/>
          </ac:picMkLst>
        </pc:picChg>
        <pc:picChg chg="add mod">
          <ac:chgData name="JJ HU" userId="f9cbafaa3520ff22" providerId="LiveId" clId="{E9AB9F17-BCE8-458C-A662-D7DFCBF81BC1}" dt="2024-04-29T02:52:38.520" v="31" actId="1036"/>
          <ac:picMkLst>
            <pc:docMk/>
            <pc:sldMk cId="2201730762" sldId="297"/>
            <ac:picMk id="5" creationId="{EF5EF766-44AF-495E-8992-C0CC5404E2AB}"/>
          </ac:picMkLst>
        </pc:picChg>
      </pc:sldChg>
      <pc:sldChg chg="addSp modSp new mod">
        <pc:chgData name="JJ HU" userId="f9cbafaa3520ff22" providerId="LiveId" clId="{E9AB9F17-BCE8-458C-A662-D7DFCBF81BC1}" dt="2024-04-29T02:53:07.738" v="56" actId="20577"/>
        <pc:sldMkLst>
          <pc:docMk/>
          <pc:sldMk cId="1079898533" sldId="298"/>
        </pc:sldMkLst>
        <pc:spChg chg="add mod">
          <ac:chgData name="JJ HU" userId="f9cbafaa3520ff22" providerId="LiveId" clId="{E9AB9F17-BCE8-458C-A662-D7DFCBF81BC1}" dt="2024-04-29T02:53:07.738" v="56" actId="20577"/>
          <ac:spMkLst>
            <pc:docMk/>
            <pc:sldMk cId="1079898533" sldId="298"/>
            <ac:spMk id="3" creationId="{9D191D3F-7A53-453A-B6D8-045151F5CF3C}"/>
          </ac:spMkLst>
        </pc:spChg>
        <pc:spChg chg="add mod">
          <ac:chgData name="JJ HU" userId="f9cbafaa3520ff22" providerId="LiveId" clId="{E9AB9F17-BCE8-458C-A662-D7DFCBF81BC1}" dt="2024-04-29T02:52:48.471" v="35" actId="1036"/>
          <ac:spMkLst>
            <pc:docMk/>
            <pc:sldMk cId="1079898533" sldId="298"/>
            <ac:spMk id="7" creationId="{47DCCC33-4952-4B73-9198-08E0F95678B5}"/>
          </ac:spMkLst>
        </pc:spChg>
        <pc:spChg chg="add mod">
          <ac:chgData name="JJ HU" userId="f9cbafaa3520ff22" providerId="LiveId" clId="{E9AB9F17-BCE8-458C-A662-D7DFCBF81BC1}" dt="2024-04-29T02:52:48.471" v="35" actId="1036"/>
          <ac:spMkLst>
            <pc:docMk/>
            <pc:sldMk cId="1079898533" sldId="298"/>
            <ac:spMk id="8" creationId="{5BE03551-460F-40F2-9BA4-0F9362D2351C}"/>
          </ac:spMkLst>
        </pc:spChg>
        <pc:graphicFrameChg chg="add mod">
          <ac:chgData name="JJ HU" userId="f9cbafaa3520ff22" providerId="LiveId" clId="{E9AB9F17-BCE8-458C-A662-D7DFCBF81BC1}" dt="2024-04-29T02:52:48.471" v="35" actId="1036"/>
          <ac:graphicFrameMkLst>
            <pc:docMk/>
            <pc:sldMk cId="1079898533" sldId="298"/>
            <ac:graphicFrameMk id="6" creationId="{FEA23BBA-7830-4ECC-BB71-DB60C9A38736}"/>
          </ac:graphicFrameMkLst>
        </pc:graphicFrameChg>
        <pc:picChg chg="add mod">
          <ac:chgData name="JJ HU" userId="f9cbafaa3520ff22" providerId="LiveId" clId="{E9AB9F17-BCE8-458C-A662-D7DFCBF81BC1}" dt="2024-04-29T02:52:48.471" v="35" actId="1036"/>
          <ac:picMkLst>
            <pc:docMk/>
            <pc:sldMk cId="1079898533" sldId="298"/>
            <ac:picMk id="4" creationId="{639215A6-5249-481C-A887-9DF8D20B1704}"/>
          </ac:picMkLst>
        </pc:picChg>
        <pc:picChg chg="add mod">
          <ac:chgData name="JJ HU" userId="f9cbafaa3520ff22" providerId="LiveId" clId="{E9AB9F17-BCE8-458C-A662-D7DFCBF81BC1}" dt="2024-04-29T02:52:48.471" v="35" actId="1036"/>
          <ac:picMkLst>
            <pc:docMk/>
            <pc:sldMk cId="1079898533" sldId="298"/>
            <ac:picMk id="5" creationId="{B5174D2C-CED6-4923-8901-00FB9999721E}"/>
          </ac:picMkLst>
        </pc:picChg>
      </pc:sldChg>
      <pc:sldChg chg="addSp modSp new mod">
        <pc:chgData name="JJ HU" userId="f9cbafaa3520ff22" providerId="LiveId" clId="{E9AB9F17-BCE8-458C-A662-D7DFCBF81BC1}" dt="2024-04-29T03:01:03.402" v="147" actId="1036"/>
        <pc:sldMkLst>
          <pc:docMk/>
          <pc:sldMk cId="4171680952" sldId="299"/>
        </pc:sldMkLst>
        <pc:spChg chg="add mod">
          <ac:chgData name="JJ HU" userId="f9cbafaa3520ff22" providerId="LiveId" clId="{E9AB9F17-BCE8-458C-A662-D7DFCBF81BC1}" dt="2024-04-29T03:01:03.402" v="147" actId="1036"/>
          <ac:spMkLst>
            <pc:docMk/>
            <pc:sldMk cId="4171680952" sldId="299"/>
            <ac:spMk id="4" creationId="{0C57B0DB-FF27-49A6-B479-50A27609A798}"/>
          </ac:spMkLst>
        </pc:spChg>
        <pc:spChg chg="add mod">
          <ac:chgData name="JJ HU" userId="f9cbafaa3520ff22" providerId="LiveId" clId="{E9AB9F17-BCE8-458C-A662-D7DFCBF81BC1}" dt="2024-04-29T03:01:03.402" v="147" actId="1036"/>
          <ac:spMkLst>
            <pc:docMk/>
            <pc:sldMk cId="4171680952" sldId="299"/>
            <ac:spMk id="5" creationId="{BED77AF0-B865-4D0F-93DE-A694236749CE}"/>
          </ac:spMkLst>
        </pc:spChg>
        <pc:spChg chg="add mod">
          <ac:chgData name="JJ HU" userId="f9cbafaa3520ff22" providerId="LiveId" clId="{E9AB9F17-BCE8-458C-A662-D7DFCBF81BC1}" dt="2024-04-29T03:01:03.402" v="147" actId="1036"/>
          <ac:spMkLst>
            <pc:docMk/>
            <pc:sldMk cId="4171680952" sldId="299"/>
            <ac:spMk id="6" creationId="{97E21CC4-AF39-4A48-914E-C697EAF49116}"/>
          </ac:spMkLst>
        </pc:spChg>
        <pc:spChg chg="add mod">
          <ac:chgData name="JJ HU" userId="f9cbafaa3520ff22" providerId="LiveId" clId="{E9AB9F17-BCE8-458C-A662-D7DFCBF81BC1}" dt="2024-04-29T03:01:03.402" v="147" actId="1036"/>
          <ac:spMkLst>
            <pc:docMk/>
            <pc:sldMk cId="4171680952" sldId="299"/>
            <ac:spMk id="7" creationId="{87287E98-BABD-4D97-A78D-F80702A3F90F}"/>
          </ac:spMkLst>
        </pc:spChg>
        <pc:spChg chg="add mod">
          <ac:chgData name="JJ HU" userId="f9cbafaa3520ff22" providerId="LiveId" clId="{E9AB9F17-BCE8-458C-A662-D7DFCBF81BC1}" dt="2024-04-29T03:01:03.402" v="147" actId="1036"/>
          <ac:spMkLst>
            <pc:docMk/>
            <pc:sldMk cId="4171680952" sldId="299"/>
            <ac:spMk id="8" creationId="{60C13FBD-5803-45F9-A519-BEAE700863AF}"/>
          </ac:spMkLst>
        </pc:spChg>
        <pc:picChg chg="add mod">
          <ac:chgData name="JJ HU" userId="f9cbafaa3520ff22" providerId="LiveId" clId="{E9AB9F17-BCE8-458C-A662-D7DFCBF81BC1}" dt="2024-04-29T03:01:03.402" v="147" actId="1036"/>
          <ac:picMkLst>
            <pc:docMk/>
            <pc:sldMk cId="4171680952" sldId="299"/>
            <ac:picMk id="3" creationId="{7728F86E-90CA-4BBC-AB4B-4740FE9C058C}"/>
          </ac:picMkLst>
        </pc:picChg>
      </pc:sldChg>
      <pc:sldChg chg="addSp delSp modSp add del mod">
        <pc:chgData name="JJ HU" userId="f9cbafaa3520ff22" providerId="LiveId" clId="{E9AB9F17-BCE8-458C-A662-D7DFCBF81BC1}" dt="2024-04-29T02:52:02.695" v="19" actId="47"/>
        <pc:sldMkLst>
          <pc:docMk/>
          <pc:sldMk cId="1929940379" sldId="690"/>
        </pc:sldMkLst>
        <pc:spChg chg="mod">
          <ac:chgData name="JJ HU" userId="f9cbafaa3520ff22" providerId="LiveId" clId="{E9AB9F17-BCE8-458C-A662-D7DFCBF81BC1}" dt="2024-04-29T02:51:05.882" v="5" actId="1036"/>
          <ac:spMkLst>
            <pc:docMk/>
            <pc:sldMk cId="1929940379" sldId="690"/>
            <ac:spMk id="2" creationId="{25C528A5-2520-44F2-9BD4-CA4D561D57FF}"/>
          </ac:spMkLst>
        </pc:spChg>
        <pc:spChg chg="add del mod">
          <ac:chgData name="JJ HU" userId="f9cbafaa3520ff22" providerId="LiveId" clId="{E9AB9F17-BCE8-458C-A662-D7DFCBF81BC1}" dt="2024-04-29T02:51:44.674" v="16"/>
          <ac:spMkLst>
            <pc:docMk/>
            <pc:sldMk cId="1929940379" sldId="690"/>
            <ac:spMk id="8" creationId="{B6E4B322-A36D-4884-968C-72C8383998F8}"/>
          </ac:spMkLst>
        </pc:spChg>
        <pc:spChg chg="mod">
          <ac:chgData name="JJ HU" userId="f9cbafaa3520ff22" providerId="LiveId" clId="{E9AB9F17-BCE8-458C-A662-D7DFCBF81BC1}" dt="2024-04-29T02:51:05.882" v="5" actId="1036"/>
          <ac:spMkLst>
            <pc:docMk/>
            <pc:sldMk cId="1929940379" sldId="690"/>
            <ac:spMk id="10" creationId="{4DC3C866-3811-48C4-B9C1-DAA7DBB790B2}"/>
          </ac:spMkLst>
        </pc:spChg>
        <pc:spChg chg="mod">
          <ac:chgData name="JJ HU" userId="f9cbafaa3520ff22" providerId="LiveId" clId="{E9AB9F17-BCE8-458C-A662-D7DFCBF81BC1}" dt="2024-04-29T02:51:05.882" v="5" actId="1036"/>
          <ac:spMkLst>
            <pc:docMk/>
            <pc:sldMk cId="1929940379" sldId="690"/>
            <ac:spMk id="11" creationId="{A3E5B8A9-B3AD-49BE-817B-C26F649B612B}"/>
          </ac:spMkLst>
        </pc:spChg>
        <pc:picChg chg="mod">
          <ac:chgData name="JJ HU" userId="f9cbafaa3520ff22" providerId="LiveId" clId="{E9AB9F17-BCE8-458C-A662-D7DFCBF81BC1}" dt="2024-04-29T02:51:05.882" v="5" actId="1036"/>
          <ac:picMkLst>
            <pc:docMk/>
            <pc:sldMk cId="1929940379" sldId="690"/>
            <ac:picMk id="3" creationId="{BBAA365D-5CB6-418D-B39C-73A97854ED06}"/>
          </ac:picMkLst>
        </pc:picChg>
        <pc:picChg chg="mod">
          <ac:chgData name="JJ HU" userId="f9cbafaa3520ff22" providerId="LiveId" clId="{E9AB9F17-BCE8-458C-A662-D7DFCBF81BC1}" dt="2024-04-29T02:51:05.882" v="5" actId="1036"/>
          <ac:picMkLst>
            <pc:docMk/>
            <pc:sldMk cId="1929940379" sldId="690"/>
            <ac:picMk id="5" creationId="{0AA75B21-BDB8-405A-A823-2B8C8F0D24C9}"/>
          </ac:picMkLst>
        </pc:picChg>
        <pc:picChg chg="mod">
          <ac:chgData name="JJ HU" userId="f9cbafaa3520ff22" providerId="LiveId" clId="{E9AB9F17-BCE8-458C-A662-D7DFCBF81BC1}" dt="2024-04-29T02:51:05.882" v="5" actId="1036"/>
          <ac:picMkLst>
            <pc:docMk/>
            <pc:sldMk cId="1929940379" sldId="690"/>
            <ac:picMk id="6" creationId="{62E3EE14-D26D-4185-B22C-EC7A4DE361D9}"/>
          </ac:picMkLst>
        </pc:picChg>
      </pc:sldChg>
      <pc:sldChg chg="modSp add del mod">
        <pc:chgData name="JJ HU" userId="f9cbafaa3520ff22" providerId="LiveId" clId="{E9AB9F17-BCE8-458C-A662-D7DFCBF81BC1}" dt="2024-04-29T02:52:02.695" v="19" actId="47"/>
        <pc:sldMkLst>
          <pc:docMk/>
          <pc:sldMk cId="361338538" sldId="720"/>
        </pc:sldMkLst>
        <pc:spChg chg="mod">
          <ac:chgData name="JJ HU" userId="f9cbafaa3520ff22" providerId="LiveId" clId="{E9AB9F17-BCE8-458C-A662-D7DFCBF81BC1}" dt="2024-04-29T02:51:14.826" v="8" actId="1036"/>
          <ac:spMkLst>
            <pc:docMk/>
            <pc:sldMk cId="361338538" sldId="720"/>
            <ac:spMk id="2" creationId="{25C528A5-2520-44F2-9BD4-CA4D561D57FF}"/>
          </ac:spMkLst>
        </pc:spChg>
        <pc:spChg chg="mod">
          <ac:chgData name="JJ HU" userId="f9cbafaa3520ff22" providerId="LiveId" clId="{E9AB9F17-BCE8-458C-A662-D7DFCBF81BC1}" dt="2024-04-29T02:51:14.826" v="8" actId="1036"/>
          <ac:spMkLst>
            <pc:docMk/>
            <pc:sldMk cId="361338538" sldId="720"/>
            <ac:spMk id="7" creationId="{B8D8C2B0-71B6-40C3-B100-DA39BAC36528}"/>
          </ac:spMkLst>
        </pc:spChg>
        <pc:spChg chg="mod">
          <ac:chgData name="JJ HU" userId="f9cbafaa3520ff22" providerId="LiveId" clId="{E9AB9F17-BCE8-458C-A662-D7DFCBF81BC1}" dt="2024-04-29T02:51:14.826" v="8" actId="1036"/>
          <ac:spMkLst>
            <pc:docMk/>
            <pc:sldMk cId="361338538" sldId="720"/>
            <ac:spMk id="9" creationId="{2A82DB38-E7CC-4F02-AB3D-CB597466A086}"/>
          </ac:spMkLst>
        </pc:spChg>
        <pc:graphicFrameChg chg="mod">
          <ac:chgData name="JJ HU" userId="f9cbafaa3520ff22" providerId="LiveId" clId="{E9AB9F17-BCE8-458C-A662-D7DFCBF81BC1}" dt="2024-04-29T02:51:14.826" v="8" actId="1036"/>
          <ac:graphicFrameMkLst>
            <pc:docMk/>
            <pc:sldMk cId="361338538" sldId="720"/>
            <ac:graphicFrameMk id="8" creationId="{4AE9D900-DDDF-4A96-A804-086CB13CED6F}"/>
          </ac:graphicFrameMkLst>
        </pc:graphicFrameChg>
        <pc:picChg chg="mod">
          <ac:chgData name="JJ HU" userId="f9cbafaa3520ff22" providerId="LiveId" clId="{E9AB9F17-BCE8-458C-A662-D7DFCBF81BC1}" dt="2024-04-29T02:51:14.826" v="8" actId="1036"/>
          <ac:picMkLst>
            <pc:docMk/>
            <pc:sldMk cId="361338538" sldId="720"/>
            <ac:picMk id="3" creationId="{BBAA365D-5CB6-418D-B39C-73A97854ED06}"/>
          </ac:picMkLst>
        </pc:picChg>
        <pc:picChg chg="mod">
          <ac:chgData name="JJ HU" userId="f9cbafaa3520ff22" providerId="LiveId" clId="{E9AB9F17-BCE8-458C-A662-D7DFCBF81BC1}" dt="2024-04-29T02:51:14.826" v="8" actId="1036"/>
          <ac:picMkLst>
            <pc:docMk/>
            <pc:sldMk cId="361338538" sldId="720"/>
            <ac:picMk id="5" creationId="{0AA75B21-BDB8-405A-A823-2B8C8F0D24C9}"/>
          </ac:picMkLst>
        </pc:picChg>
      </pc:sldChg>
      <pc:sldChg chg="modSp add del mod">
        <pc:chgData name="JJ HU" userId="f9cbafaa3520ff22" providerId="LiveId" clId="{E9AB9F17-BCE8-458C-A662-D7DFCBF81BC1}" dt="2024-04-29T02:52:02.695" v="19" actId="47"/>
        <pc:sldMkLst>
          <pc:docMk/>
          <pc:sldMk cId="3982399389" sldId="721"/>
        </pc:sldMkLst>
        <pc:spChg chg="mod">
          <ac:chgData name="JJ HU" userId="f9cbafaa3520ff22" providerId="LiveId" clId="{E9AB9F17-BCE8-458C-A662-D7DFCBF81BC1}" dt="2024-04-29T02:51:59.540" v="18" actId="1036"/>
          <ac:spMkLst>
            <pc:docMk/>
            <pc:sldMk cId="3982399389" sldId="721"/>
            <ac:spMk id="2" creationId="{25C528A5-2520-44F2-9BD4-CA4D561D57FF}"/>
          </ac:spMkLst>
        </pc:spChg>
        <pc:spChg chg="mod">
          <ac:chgData name="JJ HU" userId="f9cbafaa3520ff22" providerId="LiveId" clId="{E9AB9F17-BCE8-458C-A662-D7DFCBF81BC1}" dt="2024-04-29T02:51:59.540" v="18" actId="1036"/>
          <ac:spMkLst>
            <pc:docMk/>
            <pc:sldMk cId="3982399389" sldId="721"/>
            <ac:spMk id="8" creationId="{F39143BE-EB26-42B7-A0A7-F7E62887BB02}"/>
          </ac:spMkLst>
        </pc:spChg>
        <pc:spChg chg="mod">
          <ac:chgData name="JJ HU" userId="f9cbafaa3520ff22" providerId="LiveId" clId="{E9AB9F17-BCE8-458C-A662-D7DFCBF81BC1}" dt="2024-04-29T02:51:59.540" v="18" actId="1036"/>
          <ac:spMkLst>
            <pc:docMk/>
            <pc:sldMk cId="3982399389" sldId="721"/>
            <ac:spMk id="9" creationId="{209ED56B-52D2-4C41-AF66-8B2F06CF352C}"/>
          </ac:spMkLst>
        </pc:spChg>
        <pc:graphicFrameChg chg="mod">
          <ac:chgData name="JJ HU" userId="f9cbafaa3520ff22" providerId="LiveId" clId="{E9AB9F17-BCE8-458C-A662-D7DFCBF81BC1}" dt="2024-04-29T02:51:59.540" v="18" actId="1036"/>
          <ac:graphicFrameMkLst>
            <pc:docMk/>
            <pc:sldMk cId="3982399389" sldId="721"/>
            <ac:graphicFrameMk id="10" creationId="{A7361E04-E80F-483C-959F-19316CB2A5AA}"/>
          </ac:graphicFrameMkLst>
        </pc:graphicFrameChg>
        <pc:picChg chg="mod">
          <ac:chgData name="JJ HU" userId="f9cbafaa3520ff22" providerId="LiveId" clId="{E9AB9F17-BCE8-458C-A662-D7DFCBF81BC1}" dt="2024-04-29T02:51:59.540" v="18" actId="1036"/>
          <ac:picMkLst>
            <pc:docMk/>
            <pc:sldMk cId="3982399389" sldId="721"/>
            <ac:picMk id="3" creationId="{BBAA365D-5CB6-418D-B39C-73A97854ED06}"/>
          </ac:picMkLst>
        </pc:picChg>
        <pc:picChg chg="mod">
          <ac:chgData name="JJ HU" userId="f9cbafaa3520ff22" providerId="LiveId" clId="{E9AB9F17-BCE8-458C-A662-D7DFCBF81BC1}" dt="2024-04-29T02:51:59.540" v="18" actId="1036"/>
          <ac:picMkLst>
            <pc:docMk/>
            <pc:sldMk cId="3982399389" sldId="721"/>
            <ac:picMk id="5" creationId="{0AA75B21-BDB8-405A-A823-2B8C8F0D24C9}"/>
          </ac:picMkLst>
        </pc:picChg>
      </pc:sldChg>
      <pc:sldChg chg="modSp add del mod">
        <pc:chgData name="JJ HU" userId="f9cbafaa3520ff22" providerId="LiveId" clId="{E9AB9F17-BCE8-458C-A662-D7DFCBF81BC1}" dt="2024-04-29T02:52:02.695" v="19" actId="47"/>
        <pc:sldMkLst>
          <pc:docMk/>
          <pc:sldMk cId="1472920536" sldId="722"/>
        </pc:sldMkLst>
        <pc:spChg chg="mod">
          <ac:chgData name="JJ HU" userId="f9cbafaa3520ff22" providerId="LiveId" clId="{E9AB9F17-BCE8-458C-A662-D7DFCBF81BC1}" dt="2024-04-29T02:51:58.927" v="17" actId="1036"/>
          <ac:spMkLst>
            <pc:docMk/>
            <pc:sldMk cId="1472920536" sldId="722"/>
            <ac:spMk id="2" creationId="{25C528A5-2520-44F2-9BD4-CA4D561D57FF}"/>
          </ac:spMkLst>
        </pc:spChg>
        <pc:spChg chg="mod">
          <ac:chgData name="JJ HU" userId="f9cbafaa3520ff22" providerId="LiveId" clId="{E9AB9F17-BCE8-458C-A662-D7DFCBF81BC1}" dt="2024-04-29T02:51:58.927" v="17" actId="1036"/>
          <ac:spMkLst>
            <pc:docMk/>
            <pc:sldMk cId="1472920536" sldId="722"/>
            <ac:spMk id="9" creationId="{377D6FB3-D0A3-4819-B98F-22C437B09B26}"/>
          </ac:spMkLst>
        </pc:spChg>
        <pc:spChg chg="mod">
          <ac:chgData name="JJ HU" userId="f9cbafaa3520ff22" providerId="LiveId" clId="{E9AB9F17-BCE8-458C-A662-D7DFCBF81BC1}" dt="2024-04-29T02:51:58.927" v="17" actId="1036"/>
          <ac:spMkLst>
            <pc:docMk/>
            <pc:sldMk cId="1472920536" sldId="722"/>
            <ac:spMk id="15" creationId="{268CC811-C673-4762-8B5D-5D01E3902D1C}"/>
          </ac:spMkLst>
        </pc:spChg>
        <pc:spChg chg="mod">
          <ac:chgData name="JJ HU" userId="f9cbafaa3520ff22" providerId="LiveId" clId="{E9AB9F17-BCE8-458C-A662-D7DFCBF81BC1}" dt="2024-04-29T02:51:58.927" v="17" actId="1036"/>
          <ac:spMkLst>
            <pc:docMk/>
            <pc:sldMk cId="1472920536" sldId="722"/>
            <ac:spMk id="16" creationId="{4CD440B8-C27B-4C13-A31E-E7A4EABACD97}"/>
          </ac:spMkLst>
        </pc:spChg>
        <pc:spChg chg="mod">
          <ac:chgData name="JJ HU" userId="f9cbafaa3520ff22" providerId="LiveId" clId="{E9AB9F17-BCE8-458C-A662-D7DFCBF81BC1}" dt="2024-04-29T02:51:58.927" v="17" actId="1036"/>
          <ac:spMkLst>
            <pc:docMk/>
            <pc:sldMk cId="1472920536" sldId="722"/>
            <ac:spMk id="18" creationId="{A8A45A61-EDB8-44EC-8801-CC7A8FD0BB8D}"/>
          </ac:spMkLst>
        </pc:spChg>
        <pc:picChg chg="mod">
          <ac:chgData name="JJ HU" userId="f9cbafaa3520ff22" providerId="LiveId" clId="{E9AB9F17-BCE8-458C-A662-D7DFCBF81BC1}" dt="2024-04-29T02:51:58.927" v="17" actId="1036"/>
          <ac:picMkLst>
            <pc:docMk/>
            <pc:sldMk cId="1472920536" sldId="722"/>
            <ac:picMk id="4" creationId="{4430B3C4-7447-4445-8D33-E7F8654D3E99}"/>
          </ac:picMkLst>
        </pc:picChg>
      </pc:sldChg>
      <pc:sldMasterChg chg="delSldLayout">
        <pc:chgData name="JJ HU" userId="f9cbafaa3520ff22" providerId="LiveId" clId="{E9AB9F17-BCE8-458C-A662-D7DFCBF81BC1}" dt="2024-04-29T02:52:02.695" v="19" actId="47"/>
        <pc:sldMasterMkLst>
          <pc:docMk/>
          <pc:sldMasterMk cId="0" sldId="2147483660"/>
        </pc:sldMasterMkLst>
        <pc:sldLayoutChg chg="del">
          <pc:chgData name="JJ HU" userId="f9cbafaa3520ff22" providerId="LiveId" clId="{E9AB9F17-BCE8-458C-A662-D7DFCBF81BC1}" dt="2024-04-29T02:52:02.695" v="19" actId="47"/>
          <pc:sldLayoutMkLst>
            <pc:docMk/>
            <pc:sldMasterMk cId="0" sldId="2147483660"/>
            <pc:sldLayoutMk cId="2019602967"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4/28/2024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follows r→0, g→0 and r→</a:t>
            </a:r>
            <a:r>
              <a:rPr lang="en-US" dirty="0">
                <a:latin typeface="Times New Roman" panose="02020603050405020304" pitchFamily="18" charset="0"/>
                <a:cs typeface="Times New Roman" panose="02020603050405020304" pitchFamily="18" charset="0"/>
              </a:rPr>
              <a:t>∞, g</a:t>
            </a:r>
            <a:r>
              <a:rPr lang="en-US" dirty="0"/>
              <a:t>→1</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14</a:t>
            </a:fld>
            <a:endParaRPr lang="en-US"/>
          </a:p>
        </p:txBody>
      </p:sp>
    </p:spTree>
    <p:extLst>
      <p:ext uri="{BB962C8B-B14F-4D97-AF65-F5344CB8AC3E}">
        <p14:creationId xmlns:p14="http://schemas.microsoft.com/office/powerpoint/2010/main" val="223377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general, the particle positions are not fixed and the measurement takes place over a finite exposure time and with a macroscopic sample (much larger than the interparticle distance). The experimentally accessible intensity is thus an averaged one.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58108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22</a:t>
            </a:fld>
            <a:endParaRPr lang="en-US"/>
          </a:p>
        </p:txBody>
      </p:sp>
    </p:spTree>
    <p:extLst>
      <p:ext uri="{BB962C8B-B14F-4D97-AF65-F5344CB8AC3E}">
        <p14:creationId xmlns:p14="http://schemas.microsoft.com/office/powerpoint/2010/main" val="183596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https://zhuanlan.zhihu.com/p/30794181</a:t>
            </a:r>
          </a:p>
        </p:txBody>
      </p:sp>
      <p:sp>
        <p:nvSpPr>
          <p:cNvPr id="4" name="Slide Number Placeholder 3"/>
          <p:cNvSpPr>
            <a:spLocks noGrp="1"/>
          </p:cNvSpPr>
          <p:nvPr>
            <p:ph type="sldNum" sz="quarter" idx="10"/>
          </p:nvPr>
        </p:nvSpPr>
        <p:spPr/>
        <p:txBody>
          <a:bodyPr/>
          <a:lstStyle/>
          <a:p>
            <a:fld id="{817C7721-B3EF-4204-A06C-703815509580}" type="slidenum">
              <a:rPr lang="en-US" smtClean="0"/>
              <a:pPr/>
              <a:t>33</a:t>
            </a:fld>
            <a:endParaRPr lang="en-US"/>
          </a:p>
        </p:txBody>
      </p:sp>
    </p:spTree>
    <p:extLst>
      <p:ext uri="{BB962C8B-B14F-4D97-AF65-F5344CB8AC3E}">
        <p14:creationId xmlns:p14="http://schemas.microsoft.com/office/powerpoint/2010/main" val="404397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34</a:t>
            </a:fld>
            <a:endParaRPr lang="en-US"/>
          </a:p>
        </p:txBody>
      </p:sp>
    </p:spTree>
    <p:extLst>
      <p:ext uri="{BB962C8B-B14F-4D97-AF65-F5344CB8AC3E}">
        <p14:creationId xmlns:p14="http://schemas.microsoft.com/office/powerpoint/2010/main" val="267932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direction of the vertical axis is flipped</a:t>
            </a:r>
          </a:p>
        </p:txBody>
      </p:sp>
      <p:sp>
        <p:nvSpPr>
          <p:cNvPr id="4" name="Slide Number Placeholder 3"/>
          <p:cNvSpPr>
            <a:spLocks noGrp="1"/>
          </p:cNvSpPr>
          <p:nvPr>
            <p:ph type="sldNum" sz="quarter" idx="10"/>
          </p:nvPr>
        </p:nvSpPr>
        <p:spPr/>
        <p:txBody>
          <a:bodyPr/>
          <a:lstStyle/>
          <a:p>
            <a:fld id="{817C7721-B3EF-4204-A06C-703815509580}" type="slidenum">
              <a:rPr lang="en-US" smtClean="0"/>
              <a:pPr/>
              <a:t>35</a:t>
            </a:fld>
            <a:endParaRPr lang="en-US"/>
          </a:p>
        </p:txBody>
      </p:sp>
    </p:spTree>
    <p:extLst>
      <p:ext uri="{BB962C8B-B14F-4D97-AF65-F5344CB8AC3E}">
        <p14:creationId xmlns:p14="http://schemas.microsoft.com/office/powerpoint/2010/main" val="383052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37</a:t>
            </a:fld>
            <a:endParaRPr lang="en-US"/>
          </a:p>
        </p:txBody>
      </p:sp>
    </p:spTree>
    <p:extLst>
      <p:ext uri="{BB962C8B-B14F-4D97-AF65-F5344CB8AC3E}">
        <p14:creationId xmlns:p14="http://schemas.microsoft.com/office/powerpoint/2010/main" val="566650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D5394FC9-4784-4155-A635-77A23FBF1CB3}" type="datetime1">
              <a:rPr lang="en-US" smtClean="0"/>
              <a:t>4/28/2024</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A43CF15-251F-43B4-A7FA-A2A642941F75}" type="datetime1">
              <a:rPr lang="en-US" smtClean="0"/>
              <a:t>4/28/2024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9FCD701-6C04-4DC5-BE6F-161F574453FC}" type="datetime1">
              <a:rPr lang="en-US" smtClean="0"/>
              <a:t>4/28/2024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fld id="{CE16E581-2BED-4277-89B3-87224D73D67C}" type="datetime1">
              <a:rPr lang="en-US" smtClean="0"/>
              <a:t>4/28/2024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535DAE4-742A-45AF-8A5E-49EAF1DFA12F}" type="datetime1">
              <a:rPr lang="en-US" smtClean="0"/>
              <a:t>4/28/2024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68D5BA08-1768-4C96-8837-AF385E5F13D3}" type="datetime1">
              <a:rPr lang="en-US" smtClean="0"/>
              <a:t>4/28/2024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2E1A6F4C-D1E2-430E-B988-1D2B90E42C90}" type="datetime1">
              <a:rPr lang="en-US" smtClean="0"/>
              <a:t>4/28/2024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96BA9545-9DCB-477A-BC72-44FD6E8DFB51}" type="datetime1">
              <a:rPr lang="en-US" smtClean="0"/>
              <a:t>4/28/2024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89091DB1-DDC0-4B1C-872F-34E39BCD005C}" type="datetime1">
              <a:rPr lang="en-US" smtClean="0"/>
              <a:t>4/28/2024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2F5753AA-7DDC-4B95-B144-19AE911D2F61}" type="datetime1">
              <a:rPr lang="en-US" smtClean="0"/>
              <a:t>4/28/2024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613E62FD-7775-41A9-9D66-C2343743FBCF}" type="datetime1">
              <a:rPr lang="en-US" smtClean="0"/>
              <a:t>4/28/2024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7F8BD970-8386-4AA7-BD1B-4DC5BD32765C}" type="datetime1">
              <a:rPr lang="en-US" smtClean="0"/>
              <a:t>4/28/2024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ujuejun@m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hyperlink" Target="ftp://ftp.lanl.gov/public/allobet/gourdon/pdf_lecture.ppt" TargetMode="External"/><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4.wmf"/><Relationship Id="rId10" Type="http://schemas.openxmlformats.org/officeDocument/2006/relationships/image" Target="../media/image17.png"/><Relationship Id="rId4" Type="http://schemas.openxmlformats.org/officeDocument/2006/relationships/oleObject" Target="../embeddings/oleObject10.bin"/><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9.wmf"/><Relationship Id="rId4" Type="http://schemas.openxmlformats.org/officeDocument/2006/relationships/oleObject" Target="../embeddings/oleObject13.bin"/><Relationship Id="rId9"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20.bin"/><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hyperlink" Target="http://www-ssrl.slac.stanford.edu/conferences/workshops/scatter2006/talks/hufnagel.pd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ssrl.slac.stanford.edu/conferences/workshops/scatter2006/talks/hufnage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wmf"/><Relationship Id="rId2" Type="http://schemas.openxmlformats.org/officeDocument/2006/relationships/hyperlink" Target="http://www-ssrl.slac.stanford.edu/conferences/workshops/scatter2006/talks/hufnagel.pdf" TargetMode="External"/><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34.w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ssrl.slac.stanford.edu/conferences/workshops/scatter2006/talks/hufnagel.pdf" TargetMode="External"/><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0.wmf"/><Relationship Id="rId2" Type="http://schemas.openxmlformats.org/officeDocument/2006/relationships/hyperlink" Target="http://www-ssrl.slac.stanford.edu/conferences/workshops/scatter2006/talks/hufnagel.pdf" TargetMode="External"/><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9.w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bruker.com/fileadmin/user_upload/8-PDF-Docs/X-rayDiffraction_ElementalAnalysis/XRD/Flyers/Determination_of_PDF_Flyer_DOC-H88-EXS031.pdf" TargetMode="External"/><Relationship Id="rId4" Type="http://schemas.openxmlformats.org/officeDocument/2006/relationships/hyperlink" Target="http://www.pa.msu.edu/cmp/billinge-group/programs/PDFgetX2/"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laser-detect.com/technology-method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hyperlink" Target="https://www.thermofisher.com/order/catalog/product/IQLAADGABFFAHCMAPB" TargetMode="Externa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4.wmf"/><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JP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ideo" Target="https://www.youtube.com/embed/udCOOquCUL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sy.cfel.de/cid/research/serial_femtosecond_crystallography/"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6388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15: Characterizing the Amorphous State</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2"/>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in solids</a:t>
            </a:r>
          </a:p>
        </p:txBody>
      </p:sp>
      <p:sp>
        <p:nvSpPr>
          <p:cNvPr id="5" name="Freeform 4"/>
          <p:cNvSpPr/>
          <p:nvPr/>
        </p:nvSpPr>
        <p:spPr bwMode="auto">
          <a:xfrm>
            <a:off x="907847" y="2222335"/>
            <a:ext cx="1779240" cy="1786169"/>
          </a:xfrm>
          <a:custGeom>
            <a:avLst/>
            <a:gdLst>
              <a:gd name="connsiteX0" fmla="*/ 22452 w 1779240"/>
              <a:gd name="connsiteY0" fmla="*/ 760937 h 1786169"/>
              <a:gd name="connsiteX1" fmla="*/ 535200 w 1779240"/>
              <a:gd name="connsiteY1" fmla="*/ 361 h 1786169"/>
              <a:gd name="connsiteX2" fmla="*/ 1637607 w 1779240"/>
              <a:gd name="connsiteY2" fmla="*/ 675479 h 1786169"/>
              <a:gd name="connsiteX3" fmla="*/ 1663245 w 1779240"/>
              <a:gd name="connsiteY3" fmla="*/ 1675337 h 1786169"/>
              <a:gd name="connsiteX4" fmla="*/ 706116 w 1779240"/>
              <a:gd name="connsiteY4" fmla="*/ 1709520 h 1786169"/>
              <a:gd name="connsiteX5" fmla="*/ 150639 w 1779240"/>
              <a:gd name="connsiteY5" fmla="*/ 1213864 h 1786169"/>
              <a:gd name="connsiteX6" fmla="*/ 22452 w 1779240"/>
              <a:gd name="connsiteY6" fmla="*/ 760937 h 178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40" h="1786169">
                <a:moveTo>
                  <a:pt x="22452" y="760937"/>
                </a:moveTo>
                <a:cubicBezTo>
                  <a:pt x="86545" y="558687"/>
                  <a:pt x="266008" y="14604"/>
                  <a:pt x="535200" y="361"/>
                </a:cubicBezTo>
                <a:cubicBezTo>
                  <a:pt x="804392" y="-13882"/>
                  <a:pt x="1449600" y="396316"/>
                  <a:pt x="1637607" y="675479"/>
                </a:cubicBezTo>
                <a:cubicBezTo>
                  <a:pt x="1825615" y="954642"/>
                  <a:pt x="1818493" y="1502997"/>
                  <a:pt x="1663245" y="1675337"/>
                </a:cubicBezTo>
                <a:cubicBezTo>
                  <a:pt x="1507997" y="1847677"/>
                  <a:pt x="958217" y="1786432"/>
                  <a:pt x="706116" y="1709520"/>
                </a:cubicBezTo>
                <a:cubicBezTo>
                  <a:pt x="454015" y="1632608"/>
                  <a:pt x="260310" y="1373386"/>
                  <a:pt x="150639" y="1213864"/>
                </a:cubicBezTo>
                <a:cubicBezTo>
                  <a:pt x="40968" y="1054343"/>
                  <a:pt x="-41641" y="963187"/>
                  <a:pt x="22452" y="760937"/>
                </a:cubicBezTo>
                <a:close/>
              </a:path>
            </a:pathLst>
          </a:custGeom>
          <a:solidFill>
            <a:schemeClr val="tx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Arrow Connector 12"/>
          <p:cNvCxnSpPr/>
          <p:nvPr/>
        </p:nvCxnSpPr>
        <p:spPr bwMode="auto">
          <a:xfrm>
            <a:off x="584676" y="1841335"/>
            <a:ext cx="1212791" cy="14353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5" name="Content Placeholder 2"/>
          <p:cNvSpPr>
            <a:spLocks noGrp="1"/>
          </p:cNvSpPr>
          <p:nvPr>
            <p:ph idx="1"/>
          </p:nvPr>
        </p:nvSpPr>
        <p:spPr>
          <a:xfrm>
            <a:off x="4495800" y="1554096"/>
            <a:ext cx="4038600" cy="4541904"/>
          </a:xfrm>
        </p:spPr>
        <p:txBody>
          <a:bodyPr/>
          <a:lstStyle/>
          <a:p>
            <a:pPr>
              <a:spcBef>
                <a:spcPts val="1200"/>
              </a:spcBef>
            </a:pPr>
            <a:r>
              <a:rPr lang="en-US" sz="2000" dirty="0"/>
              <a:t>Total scattered amplitude from the sample :</a:t>
            </a:r>
          </a:p>
          <a:p>
            <a:pPr>
              <a:spcBef>
                <a:spcPts val="1200"/>
              </a:spcBef>
            </a:pPr>
            <a:endParaRPr lang="en-US" sz="3600" dirty="0"/>
          </a:p>
          <a:p>
            <a:pPr>
              <a:spcBef>
                <a:spcPts val="1200"/>
              </a:spcBef>
            </a:pPr>
            <a:r>
              <a:rPr lang="en-US" sz="2000" dirty="0"/>
              <a:t>Total scattered intensity:</a:t>
            </a:r>
            <a:endParaRPr lang="en-US" sz="2000" dirty="0">
              <a:cs typeface="Times New Roman" panose="02020603050405020304" pitchFamily="18" charset="0"/>
            </a:endParaRPr>
          </a:p>
        </p:txBody>
      </p:sp>
      <p:cxnSp>
        <p:nvCxnSpPr>
          <p:cNvPr id="16" name="Straight Arrow Connector 15"/>
          <p:cNvCxnSpPr/>
          <p:nvPr/>
        </p:nvCxnSpPr>
        <p:spPr bwMode="auto">
          <a:xfrm flipV="1">
            <a:off x="1888907" y="2069935"/>
            <a:ext cx="1381140" cy="12067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7" name="Oval 16"/>
          <p:cNvSpPr/>
          <p:nvPr/>
        </p:nvSpPr>
        <p:spPr bwMode="auto">
          <a:xfrm>
            <a:off x="1797467" y="3276721"/>
            <a:ext cx="91440" cy="9144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22" name="Object 21"/>
          <p:cNvGraphicFramePr>
            <a:graphicFrameLocks noChangeAspect="1"/>
          </p:cNvGraphicFramePr>
          <p:nvPr/>
        </p:nvGraphicFramePr>
        <p:xfrm>
          <a:off x="1822450" y="3273425"/>
          <a:ext cx="322263" cy="417513"/>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22" name="Object 21"/>
                      <p:cNvPicPr>
                        <a:picLocks noChangeAspect="1" noChangeArrowheads="1"/>
                      </p:cNvPicPr>
                      <p:nvPr/>
                    </p:nvPicPr>
                    <p:blipFill>
                      <a:blip r:embed="rId3"/>
                      <a:srcRect/>
                      <a:stretch>
                        <a:fillRect/>
                      </a:stretch>
                    </p:blipFill>
                    <p:spPr bwMode="auto">
                      <a:xfrm>
                        <a:off x="1822450" y="3273425"/>
                        <a:ext cx="3222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616438" y="3765934"/>
            <a:ext cx="1008245" cy="369332"/>
          </a:xfrm>
          <a:prstGeom prst="rect">
            <a:avLst/>
          </a:prstGeom>
          <a:noFill/>
        </p:spPr>
        <p:txBody>
          <a:bodyPr wrap="square" rtlCol="0">
            <a:spAutoFit/>
          </a:bodyPr>
          <a:lstStyle/>
          <a:p>
            <a:pPr algn="ctr"/>
            <a:r>
              <a:rPr lang="en-US" dirty="0"/>
              <a:t>Sample</a:t>
            </a:r>
          </a:p>
        </p:txBody>
      </p:sp>
      <p:sp>
        <p:nvSpPr>
          <p:cNvPr id="26" name="TextBox 25"/>
          <p:cNvSpPr txBox="1"/>
          <p:nvPr/>
        </p:nvSpPr>
        <p:spPr>
          <a:xfrm>
            <a:off x="584677" y="4420235"/>
            <a:ext cx="3377724" cy="1000274"/>
          </a:xfrm>
          <a:prstGeom prst="rect">
            <a:avLst/>
          </a:prstGeom>
          <a:noFill/>
        </p:spPr>
        <p:txBody>
          <a:bodyPr wrap="square" rtlCol="0">
            <a:spAutoFit/>
          </a:bodyPr>
          <a:lstStyle/>
          <a:p>
            <a:pPr>
              <a:spcAft>
                <a:spcPts val="600"/>
              </a:spcAft>
            </a:pPr>
            <a:r>
              <a:rPr lang="en-US" i="1" dirty="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 </a:t>
            </a:r>
            <a:r>
              <a:rPr lang="en-US" dirty="0"/>
              <a:t>: (static) structure factor</a:t>
            </a:r>
          </a:p>
          <a:p>
            <a:pPr marL="341313" indent="-341313">
              <a:spcAft>
                <a:spcPts val="600"/>
              </a:spcAft>
            </a:pPr>
            <a:r>
              <a:rPr lang="en-US" i="1" dirty="0">
                <a:latin typeface="Times New Roman" panose="02020603050405020304" pitchFamily="18" charset="0"/>
                <a:cs typeface="Times New Roman" panose="02020603050405020304" pitchFamily="18" charset="0"/>
              </a:rPr>
              <a:t>N </a:t>
            </a:r>
            <a:r>
              <a:rPr lang="en-US" dirty="0"/>
              <a:t>: total number of atoms in the sample</a:t>
            </a:r>
          </a:p>
        </p:txBody>
      </p:sp>
      <p:sp>
        <p:nvSpPr>
          <p:cNvPr id="18" name="TextBox 17"/>
          <p:cNvSpPr txBox="1"/>
          <p:nvPr/>
        </p:nvSpPr>
        <p:spPr>
          <a:xfrm>
            <a:off x="679247" y="1600200"/>
            <a:ext cx="1595309" cy="369332"/>
          </a:xfrm>
          <a:prstGeom prst="rect">
            <a:avLst/>
          </a:prstGeom>
          <a:noFill/>
        </p:spPr>
        <p:txBody>
          <a:bodyPr wrap="none" rtlCol="0">
            <a:spAutoFit/>
          </a:bodyPr>
          <a:lstStyle/>
          <a:p>
            <a:pPr algn="ctr"/>
            <a:r>
              <a:rPr lang="en-US" dirty="0"/>
              <a:t>Incident wave</a:t>
            </a:r>
          </a:p>
        </p:txBody>
      </p:sp>
      <p:sp>
        <p:nvSpPr>
          <p:cNvPr id="19" name="TextBox 18"/>
          <p:cNvSpPr txBox="1"/>
          <p:nvPr/>
        </p:nvSpPr>
        <p:spPr>
          <a:xfrm>
            <a:off x="2973965" y="2352945"/>
            <a:ext cx="1192111" cy="646331"/>
          </a:xfrm>
          <a:prstGeom prst="rect">
            <a:avLst/>
          </a:prstGeom>
          <a:noFill/>
        </p:spPr>
        <p:txBody>
          <a:bodyPr wrap="square" rtlCol="0">
            <a:spAutoFit/>
          </a:bodyPr>
          <a:lstStyle/>
          <a:p>
            <a:pPr algn="ctr"/>
            <a:r>
              <a:rPr lang="en-US" dirty="0"/>
              <a:t>Diffracted wave</a:t>
            </a:r>
          </a:p>
        </p:txBody>
      </p:sp>
      <p:graphicFrame>
        <p:nvGraphicFramePr>
          <p:cNvPr id="28" name="Object 27"/>
          <p:cNvGraphicFramePr>
            <a:graphicFrameLocks noChangeAspect="1"/>
          </p:cNvGraphicFramePr>
          <p:nvPr>
            <p:extLst>
              <p:ext uri="{D42A27DB-BD31-4B8C-83A1-F6EECF244321}">
                <p14:modId xmlns:p14="http://schemas.microsoft.com/office/powerpoint/2010/main" val="94720429"/>
              </p:ext>
            </p:extLst>
          </p:nvPr>
        </p:nvGraphicFramePr>
        <p:xfrm>
          <a:off x="4910138" y="3440113"/>
          <a:ext cx="2987675" cy="2732087"/>
        </p:xfrm>
        <a:graphic>
          <a:graphicData uri="http://schemas.openxmlformats.org/presentationml/2006/ole">
            <mc:AlternateContent xmlns:mc="http://schemas.openxmlformats.org/markup-compatibility/2006">
              <mc:Choice xmlns:v="urn:schemas-microsoft-com:vml" Requires="v">
                <p:oleObj name="Equation" r:id="rId4" imgW="1536480" imgH="1498320" progId="Equation.DSMT4">
                  <p:embed/>
                </p:oleObj>
              </mc:Choice>
              <mc:Fallback>
                <p:oleObj name="Equation" r:id="rId4" imgW="1536480" imgH="1498320" progId="Equation.DSMT4">
                  <p:embed/>
                  <p:pic>
                    <p:nvPicPr>
                      <p:cNvPr id="28" name="Object 27"/>
                      <p:cNvPicPr>
                        <a:picLocks noChangeAspect="1" noChangeArrowheads="1"/>
                      </p:cNvPicPr>
                      <p:nvPr/>
                    </p:nvPicPr>
                    <p:blipFill>
                      <a:blip r:embed="rId5"/>
                      <a:srcRect/>
                      <a:stretch>
                        <a:fillRect/>
                      </a:stretch>
                    </p:blipFill>
                    <p:spPr bwMode="auto">
                      <a:xfrm>
                        <a:off x="4910138" y="3440113"/>
                        <a:ext cx="2987675" cy="273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36351848"/>
              </p:ext>
            </p:extLst>
          </p:nvPr>
        </p:nvGraphicFramePr>
        <p:xfrm>
          <a:off x="4907618" y="2346325"/>
          <a:ext cx="2370138" cy="625475"/>
        </p:xfrm>
        <a:graphic>
          <a:graphicData uri="http://schemas.openxmlformats.org/presentationml/2006/ole">
            <mc:AlternateContent xmlns:mc="http://schemas.openxmlformats.org/markup-compatibility/2006">
              <mc:Choice xmlns:v="urn:schemas-microsoft-com:vml" Requires="v">
                <p:oleObj name="Equation" r:id="rId6" imgW="1218960" imgH="342720" progId="Equation.DSMT4">
                  <p:embed/>
                </p:oleObj>
              </mc:Choice>
              <mc:Fallback>
                <p:oleObj name="Equation" r:id="rId6" imgW="1218960" imgH="342720" progId="Equation.DSMT4">
                  <p:embed/>
                  <p:pic>
                    <p:nvPicPr>
                      <p:cNvPr id="21" name="Object 20"/>
                      <p:cNvPicPr>
                        <a:picLocks noChangeAspect="1" noChangeArrowheads="1"/>
                      </p:cNvPicPr>
                      <p:nvPr/>
                    </p:nvPicPr>
                    <p:blipFill>
                      <a:blip r:embed="rId7"/>
                      <a:srcRect/>
                      <a:stretch>
                        <a:fillRect/>
                      </a:stretch>
                    </p:blipFill>
                    <p:spPr bwMode="auto">
                      <a:xfrm>
                        <a:off x="4907618" y="2346325"/>
                        <a:ext cx="2370138"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54159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in crystals</a:t>
            </a:r>
          </a:p>
        </p:txBody>
      </p:sp>
      <p:sp>
        <p:nvSpPr>
          <p:cNvPr id="3" name="Content Placeholder 2"/>
          <p:cNvSpPr>
            <a:spLocks noGrp="1"/>
          </p:cNvSpPr>
          <p:nvPr>
            <p:ph idx="1"/>
          </p:nvPr>
        </p:nvSpPr>
        <p:spPr>
          <a:xfrm>
            <a:off x="457200" y="1554096"/>
            <a:ext cx="3505200" cy="3636050"/>
          </a:xfrm>
        </p:spPr>
        <p:txBody>
          <a:bodyPr/>
          <a:lstStyle/>
          <a:p>
            <a:pPr>
              <a:spcBef>
                <a:spcPts val="1800"/>
              </a:spcBef>
            </a:pPr>
            <a:r>
              <a:rPr lang="en-US" sz="2000" dirty="0"/>
              <a:t>The condition for a Bragg peak to appear is:</a:t>
            </a:r>
          </a:p>
          <a:p>
            <a:pPr marL="341313" indent="0">
              <a:spcBef>
                <a:spcPts val="1800"/>
              </a:spcBef>
              <a:buNone/>
            </a:pPr>
            <a:endParaRPr lang="en-US" sz="2000" dirty="0"/>
          </a:p>
          <a:p>
            <a:pPr marL="341313" indent="0">
              <a:spcBef>
                <a:spcPts val="1800"/>
              </a:spcBef>
              <a:buNone/>
            </a:pPr>
            <a:r>
              <a:rPr lang="en-US" sz="2000" dirty="0"/>
              <a:t>or:</a:t>
            </a:r>
          </a:p>
          <a:p>
            <a:pPr>
              <a:spcBef>
                <a:spcPts val="1800"/>
              </a:spcBef>
            </a:pPr>
            <a:r>
              <a:rPr lang="en-US" sz="2000" dirty="0"/>
              <a:t>The Bragg peak intensity scales with:</a:t>
            </a:r>
          </a:p>
          <a:p>
            <a:pPr>
              <a:spcBef>
                <a:spcPts val="1800"/>
              </a:spcBef>
            </a:pPr>
            <a:endParaRPr lang="en-US" sz="2000" dirty="0"/>
          </a:p>
          <a:p>
            <a:pPr>
              <a:spcBef>
                <a:spcPts val="1800"/>
              </a:spcBef>
            </a:pPr>
            <a:endParaRPr lang="en-US" sz="900" dirty="0"/>
          </a:p>
          <a:p>
            <a:pPr marL="341313" indent="0">
              <a:spcBef>
                <a:spcPts val="1800"/>
              </a:spcBef>
              <a:buNone/>
            </a:pPr>
            <a:r>
              <a:rPr lang="en-US" sz="2000" dirty="0"/>
              <a:t>where the sum is over all atoms in a unit cell</a:t>
            </a:r>
          </a:p>
        </p:txBody>
      </p:sp>
      <p:graphicFrame>
        <p:nvGraphicFramePr>
          <p:cNvPr id="6" name="Object 5"/>
          <p:cNvGraphicFramePr>
            <a:graphicFrameLocks noChangeAspect="1"/>
          </p:cNvGraphicFramePr>
          <p:nvPr>
            <p:extLst>
              <p:ext uri="{D42A27DB-BD31-4B8C-83A1-F6EECF244321}">
                <p14:modId xmlns:p14="http://schemas.microsoft.com/office/powerpoint/2010/main" val="3407292613"/>
              </p:ext>
            </p:extLst>
          </p:nvPr>
        </p:nvGraphicFramePr>
        <p:xfrm>
          <a:off x="850291" y="2432050"/>
          <a:ext cx="1503363" cy="322263"/>
        </p:xfrm>
        <a:graphic>
          <a:graphicData uri="http://schemas.openxmlformats.org/presentationml/2006/ole">
            <mc:AlternateContent xmlns:mc="http://schemas.openxmlformats.org/markup-compatibility/2006">
              <mc:Choice xmlns:v="urn:schemas-microsoft-com:vml" Requires="v">
                <p:oleObj name="Equation" r:id="rId2" imgW="774360" imgH="177480" progId="Equation.DSMT4">
                  <p:embed/>
                </p:oleObj>
              </mc:Choice>
              <mc:Fallback>
                <p:oleObj name="Equation" r:id="rId2" imgW="774360" imgH="177480" progId="Equation.DSMT4">
                  <p:embed/>
                  <p:pic>
                    <p:nvPicPr>
                      <p:cNvPr id="6" name="Object 5"/>
                      <p:cNvPicPr>
                        <a:picLocks noChangeAspect="1" noChangeArrowheads="1"/>
                      </p:cNvPicPr>
                      <p:nvPr/>
                    </p:nvPicPr>
                    <p:blipFill>
                      <a:blip r:embed="rId3"/>
                      <a:srcRect/>
                      <a:stretch>
                        <a:fillRect/>
                      </a:stretch>
                    </p:blipFill>
                    <p:spPr bwMode="auto">
                      <a:xfrm>
                        <a:off x="850291" y="2432050"/>
                        <a:ext cx="1503363"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36753756"/>
              </p:ext>
            </p:extLst>
          </p:nvPr>
        </p:nvGraphicFramePr>
        <p:xfrm>
          <a:off x="1283071" y="2932113"/>
          <a:ext cx="2095500" cy="414337"/>
        </p:xfrm>
        <a:graphic>
          <a:graphicData uri="http://schemas.openxmlformats.org/presentationml/2006/ole">
            <mc:AlternateContent xmlns:mc="http://schemas.openxmlformats.org/markup-compatibility/2006">
              <mc:Choice xmlns:v="urn:schemas-microsoft-com:vml" Requires="v">
                <p:oleObj name="Equation" r:id="rId4" imgW="1079280" imgH="228600" progId="Equation.DSMT4">
                  <p:embed/>
                </p:oleObj>
              </mc:Choice>
              <mc:Fallback>
                <p:oleObj name="Equation" r:id="rId4" imgW="1079280" imgH="228600" progId="Equation.DSMT4">
                  <p:embed/>
                  <p:pic>
                    <p:nvPicPr>
                      <p:cNvPr id="8" name="Object 7"/>
                      <p:cNvPicPr>
                        <a:picLocks noChangeAspect="1" noChangeArrowheads="1"/>
                      </p:cNvPicPr>
                      <p:nvPr/>
                    </p:nvPicPr>
                    <p:blipFill>
                      <a:blip r:embed="rId5"/>
                      <a:srcRect/>
                      <a:stretch>
                        <a:fillRect/>
                      </a:stretch>
                    </p:blipFill>
                    <p:spPr bwMode="auto">
                      <a:xfrm>
                        <a:off x="1283071" y="2932113"/>
                        <a:ext cx="209550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45762795"/>
              </p:ext>
            </p:extLst>
          </p:nvPr>
        </p:nvGraphicFramePr>
        <p:xfrm>
          <a:off x="867383" y="4180758"/>
          <a:ext cx="1527175" cy="942975"/>
        </p:xfrm>
        <a:graphic>
          <a:graphicData uri="http://schemas.openxmlformats.org/presentationml/2006/ole">
            <mc:AlternateContent xmlns:mc="http://schemas.openxmlformats.org/markup-compatibility/2006">
              <mc:Choice xmlns:v="urn:schemas-microsoft-com:vml" Requires="v">
                <p:oleObj name="Equation" r:id="rId6" imgW="787320" imgH="520560" progId="Equation.DSMT4">
                  <p:embed/>
                </p:oleObj>
              </mc:Choice>
              <mc:Fallback>
                <p:oleObj name="Equation" r:id="rId6" imgW="787320" imgH="520560" progId="Equation.DSMT4">
                  <p:embed/>
                  <p:pic>
                    <p:nvPicPr>
                      <p:cNvPr id="11" name="Object 10"/>
                      <p:cNvPicPr>
                        <a:picLocks noChangeAspect="1" noChangeArrowheads="1"/>
                      </p:cNvPicPr>
                      <p:nvPr/>
                    </p:nvPicPr>
                    <p:blipFill>
                      <a:blip r:embed="rId7"/>
                      <a:srcRect/>
                      <a:stretch>
                        <a:fillRect/>
                      </a:stretch>
                    </p:blipFill>
                    <p:spPr bwMode="auto">
                      <a:xfrm>
                        <a:off x="867383" y="4180758"/>
                        <a:ext cx="152717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7348506" y="5544165"/>
            <a:ext cx="1331927" cy="830997"/>
          </a:xfrm>
          <a:prstGeom prst="rect">
            <a:avLst/>
          </a:prstGeom>
        </p:spPr>
        <p:txBody>
          <a:bodyPr wrap="square">
            <a:spAutoFit/>
          </a:bodyPr>
          <a:lstStyle/>
          <a:p>
            <a:pPr algn="ctr"/>
            <a:r>
              <a:rPr lang="en-US" sz="1200" dirty="0">
                <a:hlinkClick r:id="rId8"/>
              </a:rPr>
              <a:t>T. </a:t>
            </a:r>
            <a:r>
              <a:rPr lang="en-US" sz="1200" dirty="0" err="1">
                <a:hlinkClick r:id="rId8"/>
              </a:rPr>
              <a:t>Proffen</a:t>
            </a:r>
            <a:r>
              <a:rPr lang="en-US" sz="1200" dirty="0">
                <a:hlinkClick r:id="rId8"/>
              </a:rPr>
              <a:t>, Characterization of Materials using the PDF</a:t>
            </a:r>
            <a:endParaRPr lang="en-US" sz="1200" dirty="0"/>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2269" y="4936622"/>
            <a:ext cx="1522725" cy="1105204"/>
          </a:xfrm>
          <a:prstGeom prst="rect">
            <a:avLst/>
          </a:prstGeom>
        </p:spPr>
      </p:pic>
      <p:sp>
        <p:nvSpPr>
          <p:cNvPr id="15" name="TextBox 14"/>
          <p:cNvSpPr txBox="1"/>
          <p:nvPr/>
        </p:nvSpPr>
        <p:spPr>
          <a:xfrm>
            <a:off x="4057862" y="6118261"/>
            <a:ext cx="2571538" cy="261610"/>
          </a:xfrm>
          <a:prstGeom prst="rect">
            <a:avLst/>
          </a:prstGeom>
          <a:noFill/>
        </p:spPr>
        <p:txBody>
          <a:bodyPr wrap="none" rtlCol="0">
            <a:spAutoFit/>
          </a:bodyPr>
          <a:lstStyle/>
          <a:p>
            <a:r>
              <a:rPr lang="en-US" sz="1100" dirty="0"/>
              <a:t>Unit cell: the repeating unit of a crystal</a:t>
            </a:r>
          </a:p>
        </p:txBody>
      </p:sp>
      <p:pic>
        <p:nvPicPr>
          <p:cNvPr id="4" name="Picture 3"/>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9812" y="821108"/>
            <a:ext cx="4309334" cy="5364339"/>
          </a:xfrm>
          <a:prstGeom prst="rect">
            <a:avLst/>
          </a:prstGeom>
        </p:spPr>
      </p:pic>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46502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description of glass structure</a:t>
            </a:r>
          </a:p>
        </p:txBody>
      </p:sp>
      <p:sp>
        <p:nvSpPr>
          <p:cNvPr id="3" name="Content Placeholder 2"/>
          <p:cNvSpPr>
            <a:spLocks noGrp="1"/>
          </p:cNvSpPr>
          <p:nvPr>
            <p:ph idx="1"/>
          </p:nvPr>
        </p:nvSpPr>
        <p:spPr>
          <a:xfrm>
            <a:off x="457200" y="1600200"/>
            <a:ext cx="8077200" cy="4267200"/>
          </a:xfrm>
        </p:spPr>
        <p:txBody>
          <a:bodyPr/>
          <a:lstStyle/>
          <a:p>
            <a:pPr>
              <a:spcBef>
                <a:spcPts val="1200"/>
              </a:spcBef>
            </a:pPr>
            <a:r>
              <a:rPr lang="en-US" dirty="0"/>
              <a:t>Structural descriptions of amorphous materials are always statistical in nature</a:t>
            </a:r>
          </a:p>
          <a:p>
            <a:pPr>
              <a:spcBef>
                <a:spcPts val="1200"/>
              </a:spcBef>
            </a:pPr>
            <a:r>
              <a:rPr lang="en-US" dirty="0"/>
              <a:t>Pair distribution function (PDF): </a:t>
            </a:r>
            <a:r>
              <a:rPr lang="en-US" i="1" dirty="0">
                <a:latin typeface="Times New Roman" panose="02020603050405020304" pitchFamily="18" charset="0"/>
                <a:cs typeface="Times New Roman" panose="02020603050405020304" pitchFamily="18" charset="0"/>
              </a:rPr>
              <a:t>g(r)</a:t>
            </a:r>
          </a:p>
          <a:p>
            <a:pPr lvl="1">
              <a:spcBef>
                <a:spcPts val="1200"/>
              </a:spcBef>
            </a:pPr>
            <a:r>
              <a:rPr lang="en-US" dirty="0"/>
              <a:t>Consider an amorphous material with an average number density of atom given by:</a:t>
            </a:r>
          </a:p>
          <a:p>
            <a:pPr lvl="1">
              <a:spcBef>
                <a:spcPts val="1200"/>
              </a:spcBef>
            </a:pPr>
            <a:endParaRPr lang="en-US" dirty="0"/>
          </a:p>
          <a:p>
            <a:pPr lvl="1">
              <a:spcBef>
                <a:spcPts val="1200"/>
              </a:spcBef>
            </a:pPr>
            <a:r>
              <a:rPr lang="en-US" dirty="0"/>
              <a:t>The number density of atoms at a distance </a:t>
            </a:r>
            <a:r>
              <a:rPr lang="en-US" i="1" dirty="0">
                <a:latin typeface="Times New Roman" panose="02020603050405020304" pitchFamily="18" charset="0"/>
                <a:cs typeface="Times New Roman" panose="02020603050405020304" pitchFamily="18" charset="0"/>
              </a:rPr>
              <a:t>r</a:t>
            </a:r>
            <a:r>
              <a:rPr lang="en-US" dirty="0"/>
              <a:t> from an origin atom is given by</a:t>
            </a:r>
          </a:p>
          <a:p>
            <a:pPr lvl="1">
              <a:spcBef>
                <a:spcPts val="1200"/>
              </a:spcBef>
            </a:pPr>
            <a:r>
              <a:rPr lang="en-US" dirty="0"/>
              <a:t>When</a:t>
            </a:r>
          </a:p>
          <a:p>
            <a:pPr lvl="1">
              <a:spcBef>
                <a:spcPts val="1200"/>
              </a:spcBef>
            </a:pPr>
            <a:r>
              <a:rPr lang="en-US" dirty="0"/>
              <a:t>When</a:t>
            </a:r>
          </a:p>
        </p:txBody>
      </p:sp>
      <p:graphicFrame>
        <p:nvGraphicFramePr>
          <p:cNvPr id="6" name="Object 5"/>
          <p:cNvGraphicFramePr>
            <a:graphicFrameLocks noChangeAspect="1"/>
          </p:cNvGraphicFramePr>
          <p:nvPr>
            <p:extLst>
              <p:ext uri="{D42A27DB-BD31-4B8C-83A1-F6EECF244321}">
                <p14:modId xmlns:p14="http://schemas.microsoft.com/office/powerpoint/2010/main" val="2503568019"/>
              </p:ext>
            </p:extLst>
          </p:nvPr>
        </p:nvGraphicFramePr>
        <p:xfrm>
          <a:off x="1258888" y="3752850"/>
          <a:ext cx="1131887" cy="388938"/>
        </p:xfrm>
        <a:graphic>
          <a:graphicData uri="http://schemas.openxmlformats.org/presentationml/2006/ole">
            <mc:AlternateContent xmlns:mc="http://schemas.openxmlformats.org/markup-compatibility/2006">
              <mc:Choice xmlns:v="urn:schemas-microsoft-com:vml" Requires="v">
                <p:oleObj name="Equation" r:id="rId2" imgW="583920" imgH="215640" progId="Equation.DSMT4">
                  <p:embed/>
                </p:oleObj>
              </mc:Choice>
              <mc:Fallback>
                <p:oleObj name="Equation" r:id="rId2" imgW="583920" imgH="215640" progId="Equation.DSMT4">
                  <p:embed/>
                  <p:pic>
                    <p:nvPicPr>
                      <p:cNvPr id="6" name="Object 5"/>
                      <p:cNvPicPr>
                        <a:picLocks noChangeAspect="1" noChangeArrowheads="1"/>
                      </p:cNvPicPr>
                      <p:nvPr/>
                    </p:nvPicPr>
                    <p:blipFill>
                      <a:blip r:embed="rId3"/>
                      <a:srcRect/>
                      <a:stretch>
                        <a:fillRect/>
                      </a:stretch>
                    </p:blipFill>
                    <p:spPr bwMode="auto">
                      <a:xfrm>
                        <a:off x="1258888" y="3752850"/>
                        <a:ext cx="1131887"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761836" y="3744097"/>
            <a:ext cx="5205271" cy="400110"/>
          </a:xfrm>
          <a:prstGeom prst="rect">
            <a:avLst/>
          </a:prstGeom>
        </p:spPr>
        <p:txBody>
          <a:bodyPr wrap="none">
            <a:spAutoFit/>
          </a:bodyPr>
          <a:lstStyle/>
          <a:p>
            <a:r>
              <a:rPr lang="en-US" sz="2000" i="1" kern="0">
                <a:solidFill>
                  <a:prstClr val="black"/>
                </a:solidFill>
                <a:latin typeface="Times New Roman" panose="02020603050405020304" pitchFamily="18" charset="0"/>
                <a:cs typeface="Times New Roman" panose="02020603050405020304" pitchFamily="18" charset="0"/>
              </a:rPr>
              <a:t>N </a:t>
            </a:r>
            <a:r>
              <a:rPr lang="en-US" sz="2000" kern="0" dirty="0">
                <a:solidFill>
                  <a:prstClr val="black"/>
                </a:solidFill>
              </a:rPr>
              <a:t>: number of atoms      </a:t>
            </a:r>
            <a:r>
              <a:rPr lang="en-US" sz="2000" i="1" kern="0" dirty="0">
                <a:solidFill>
                  <a:prstClr val="black"/>
                </a:solidFill>
                <a:latin typeface="Times New Roman" panose="02020603050405020304" pitchFamily="18" charset="0"/>
                <a:cs typeface="Times New Roman" panose="02020603050405020304" pitchFamily="18" charset="0"/>
              </a:rPr>
              <a:t>V </a:t>
            </a:r>
            <a:r>
              <a:rPr lang="en-US" sz="2000" kern="0" dirty="0">
                <a:solidFill>
                  <a:prstClr val="black"/>
                </a:solidFill>
              </a:rPr>
              <a:t>: material volume</a:t>
            </a:r>
            <a:endParaRPr lang="en-US" sz="1600" dirty="0"/>
          </a:p>
        </p:txBody>
      </p:sp>
      <p:graphicFrame>
        <p:nvGraphicFramePr>
          <p:cNvPr id="7" name="Object 6"/>
          <p:cNvGraphicFramePr>
            <a:graphicFrameLocks noChangeAspect="1"/>
          </p:cNvGraphicFramePr>
          <p:nvPr/>
        </p:nvGraphicFramePr>
        <p:xfrm>
          <a:off x="3200400" y="4563762"/>
          <a:ext cx="960437" cy="365125"/>
        </p:xfrm>
        <a:graphic>
          <a:graphicData uri="http://schemas.openxmlformats.org/presentationml/2006/ole">
            <mc:AlternateContent xmlns:mc="http://schemas.openxmlformats.org/markup-compatibility/2006">
              <mc:Choice xmlns:v="urn:schemas-microsoft-com:vml" Requires="v">
                <p:oleObj name="Equation" r:id="rId4" imgW="495000" imgH="203040" progId="Equation.DSMT4">
                  <p:embed/>
                </p:oleObj>
              </mc:Choice>
              <mc:Fallback>
                <p:oleObj name="Equation" r:id="rId4" imgW="495000" imgH="203040" progId="Equation.DSMT4">
                  <p:embed/>
                  <p:pic>
                    <p:nvPicPr>
                      <p:cNvPr id="7" name="Object 6"/>
                      <p:cNvPicPr>
                        <a:picLocks noChangeAspect="1" noChangeArrowheads="1"/>
                      </p:cNvPicPr>
                      <p:nvPr/>
                    </p:nvPicPr>
                    <p:blipFill>
                      <a:blip r:embed="rId5"/>
                      <a:srcRect/>
                      <a:stretch>
                        <a:fillRect/>
                      </a:stretch>
                    </p:blipFill>
                    <p:spPr bwMode="auto">
                      <a:xfrm>
                        <a:off x="3200400" y="4563762"/>
                        <a:ext cx="960437"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2120128" y="5480535"/>
          <a:ext cx="1700212" cy="365125"/>
        </p:xfrm>
        <a:graphic>
          <a:graphicData uri="http://schemas.openxmlformats.org/presentationml/2006/ole">
            <mc:AlternateContent xmlns:mc="http://schemas.openxmlformats.org/markup-compatibility/2006">
              <mc:Choice xmlns:v="urn:schemas-microsoft-com:vml" Requires="v">
                <p:oleObj name="Equation" r:id="rId6" imgW="876240" imgH="203040" progId="Equation.DSMT4">
                  <p:embed/>
                </p:oleObj>
              </mc:Choice>
              <mc:Fallback>
                <p:oleObj name="Equation" r:id="rId6" imgW="876240" imgH="203040" progId="Equation.DSMT4">
                  <p:embed/>
                  <p:pic>
                    <p:nvPicPr>
                      <p:cNvPr id="8" name="Object 7"/>
                      <p:cNvPicPr>
                        <a:picLocks noChangeAspect="1" noChangeArrowheads="1"/>
                      </p:cNvPicPr>
                      <p:nvPr/>
                    </p:nvPicPr>
                    <p:blipFill>
                      <a:blip r:embed="rId7"/>
                      <a:srcRect/>
                      <a:stretch>
                        <a:fillRect/>
                      </a:stretch>
                    </p:blipFill>
                    <p:spPr bwMode="auto">
                      <a:xfrm>
                        <a:off x="2120128" y="5480535"/>
                        <a:ext cx="170021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120128" y="5030972"/>
          <a:ext cx="1674813" cy="365125"/>
        </p:xfrm>
        <a:graphic>
          <a:graphicData uri="http://schemas.openxmlformats.org/presentationml/2006/ole">
            <mc:AlternateContent xmlns:mc="http://schemas.openxmlformats.org/markup-compatibility/2006">
              <mc:Choice xmlns:v="urn:schemas-microsoft-com:vml" Requires="v">
                <p:oleObj name="Equation" r:id="rId8" imgW="863280" imgH="203040" progId="Equation.DSMT4">
                  <p:embed/>
                </p:oleObj>
              </mc:Choice>
              <mc:Fallback>
                <p:oleObj name="Equation" r:id="rId8" imgW="863280" imgH="203040" progId="Equation.DSMT4">
                  <p:embed/>
                  <p:pic>
                    <p:nvPicPr>
                      <p:cNvPr id="9" name="Object 8"/>
                      <p:cNvPicPr>
                        <a:picLocks noChangeAspect="1" noChangeArrowheads="1"/>
                      </p:cNvPicPr>
                      <p:nvPr/>
                    </p:nvPicPr>
                    <p:blipFill>
                      <a:blip r:embed="rId9"/>
                      <a:srcRect/>
                      <a:stretch>
                        <a:fillRect/>
                      </a:stretch>
                    </p:blipFill>
                    <p:spPr bwMode="auto">
                      <a:xfrm>
                        <a:off x="2120128" y="5030972"/>
                        <a:ext cx="167481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1"/>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413526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PDFs of ideal (hard sphere) crystals vs. glasses</a:t>
            </a:r>
          </a:p>
        </p:txBody>
      </p:sp>
      <p:cxnSp>
        <p:nvCxnSpPr>
          <p:cNvPr id="4" name="Straight Arrow Connector 3"/>
          <p:cNvCxnSpPr/>
          <p:nvPr/>
        </p:nvCxnSpPr>
        <p:spPr bwMode="auto">
          <a:xfrm flipV="1">
            <a:off x="900066" y="2057400"/>
            <a:ext cx="14334" cy="175260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a:off x="890116" y="3810000"/>
            <a:ext cx="4748684"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TextBox 5"/>
          <p:cNvSpPr txBox="1"/>
          <p:nvPr/>
        </p:nvSpPr>
        <p:spPr>
          <a:xfrm>
            <a:off x="575251" y="1529831"/>
            <a:ext cx="66396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g(r)</a:t>
            </a:r>
          </a:p>
        </p:txBody>
      </p:sp>
      <p:sp>
        <p:nvSpPr>
          <p:cNvPr id="7" name="TextBox 6"/>
          <p:cNvSpPr txBox="1"/>
          <p:nvPr/>
        </p:nvSpPr>
        <p:spPr>
          <a:xfrm>
            <a:off x="5486400" y="3276600"/>
            <a:ext cx="30489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r</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56332"/>
          <a:stretch/>
        </p:blipFill>
        <p:spPr>
          <a:xfrm>
            <a:off x="6331261" y="1651686"/>
            <a:ext cx="1738259" cy="2287205"/>
          </a:xfrm>
          <a:prstGeom prst="rect">
            <a:avLst/>
          </a:prstGeom>
        </p:spPr>
      </p:pic>
      <p:cxnSp>
        <p:nvCxnSpPr>
          <p:cNvPr id="13" name="Straight Connector 12"/>
          <p:cNvCxnSpPr/>
          <p:nvPr/>
        </p:nvCxnSpPr>
        <p:spPr bwMode="auto">
          <a:xfrm flipV="1">
            <a:off x="2065638" y="2362200"/>
            <a:ext cx="0" cy="144780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V="1">
            <a:off x="2889420" y="2820002"/>
            <a:ext cx="0" cy="989998"/>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3649362" y="2590800"/>
            <a:ext cx="0" cy="121920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4215714" y="2933700"/>
            <a:ext cx="0" cy="892776"/>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V="1">
            <a:off x="4674972" y="2917224"/>
            <a:ext cx="0" cy="892776"/>
          </a:xfrm>
          <a:prstGeom prst="line">
            <a:avLst/>
          </a:prstGeom>
          <a:solidFill>
            <a:schemeClr val="accent1"/>
          </a:solidFill>
          <a:ln w="22225" cap="flat" cmpd="sng" algn="ctr">
            <a:solidFill>
              <a:srgbClr val="FF0000"/>
            </a:solidFill>
            <a:prstDash val="solid"/>
            <a:round/>
            <a:headEnd type="none" w="med" len="med"/>
            <a:tailEnd type="none" w="med" len="med"/>
          </a:ln>
          <a:effectLst/>
        </p:spPr>
      </p:cxnSp>
      <p:sp>
        <p:nvSpPr>
          <p:cNvPr id="21" name="Rectangle 20"/>
          <p:cNvSpPr/>
          <p:nvPr/>
        </p:nvSpPr>
        <p:spPr>
          <a:xfrm>
            <a:off x="1472325" y="1601798"/>
            <a:ext cx="2506551" cy="400110"/>
          </a:xfrm>
          <a:prstGeom prst="rect">
            <a:avLst/>
          </a:prstGeom>
        </p:spPr>
        <p:txBody>
          <a:bodyPr wrap="square">
            <a:spAutoFit/>
          </a:bodyPr>
          <a:lstStyle/>
          <a:p>
            <a:r>
              <a:rPr lang="en-US" sz="2000" kern="0" dirty="0">
                <a:solidFill>
                  <a:prstClr val="black"/>
                </a:solidFill>
              </a:rPr>
              <a:t>1</a:t>
            </a:r>
            <a:r>
              <a:rPr lang="en-US" sz="2000" kern="0" baseline="30000" dirty="0">
                <a:solidFill>
                  <a:prstClr val="black"/>
                </a:solidFill>
              </a:rPr>
              <a:t>st</a:t>
            </a:r>
            <a:r>
              <a:rPr lang="en-US" sz="2000" kern="0" dirty="0">
                <a:solidFill>
                  <a:prstClr val="black"/>
                </a:solidFill>
              </a:rPr>
              <a:t> coordination shell</a:t>
            </a:r>
            <a:endParaRPr lang="en-US" sz="1600" dirty="0"/>
          </a:p>
        </p:txBody>
      </p:sp>
      <p:cxnSp>
        <p:nvCxnSpPr>
          <p:cNvPr id="23" name="Straight Arrow Connector 22"/>
          <p:cNvCxnSpPr/>
          <p:nvPr/>
        </p:nvCxnSpPr>
        <p:spPr bwMode="auto">
          <a:xfrm>
            <a:off x="2073876" y="1989438"/>
            <a:ext cx="0" cy="276255"/>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24" name="Rectangle 23"/>
          <p:cNvSpPr/>
          <p:nvPr/>
        </p:nvSpPr>
        <p:spPr>
          <a:xfrm>
            <a:off x="2279820" y="2052993"/>
            <a:ext cx="2597461" cy="400110"/>
          </a:xfrm>
          <a:prstGeom prst="rect">
            <a:avLst/>
          </a:prstGeom>
        </p:spPr>
        <p:txBody>
          <a:bodyPr wrap="square">
            <a:spAutoFit/>
          </a:bodyPr>
          <a:lstStyle/>
          <a:p>
            <a:r>
              <a:rPr lang="en-US" sz="2000" kern="0" dirty="0">
                <a:solidFill>
                  <a:prstClr val="black"/>
                </a:solidFill>
              </a:rPr>
              <a:t>2</a:t>
            </a:r>
            <a:r>
              <a:rPr lang="en-US" sz="2000" kern="0" baseline="30000" dirty="0">
                <a:solidFill>
                  <a:prstClr val="black"/>
                </a:solidFill>
              </a:rPr>
              <a:t>nd</a:t>
            </a:r>
            <a:r>
              <a:rPr lang="en-US" sz="2000" kern="0" dirty="0">
                <a:solidFill>
                  <a:prstClr val="black"/>
                </a:solidFill>
              </a:rPr>
              <a:t> coordination shell</a:t>
            </a:r>
            <a:endParaRPr lang="en-US" sz="1600" dirty="0"/>
          </a:p>
        </p:txBody>
      </p:sp>
      <p:cxnSp>
        <p:nvCxnSpPr>
          <p:cNvPr id="25" name="Straight Arrow Connector 24"/>
          <p:cNvCxnSpPr/>
          <p:nvPr/>
        </p:nvCxnSpPr>
        <p:spPr bwMode="auto">
          <a:xfrm>
            <a:off x="2889420" y="2450469"/>
            <a:ext cx="0" cy="276255"/>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7" name="Straight Arrow Connector 26"/>
          <p:cNvCxnSpPr/>
          <p:nvPr/>
        </p:nvCxnSpPr>
        <p:spPr bwMode="auto">
          <a:xfrm flipV="1">
            <a:off x="910016" y="4491776"/>
            <a:ext cx="14334" cy="175260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28" name="Straight Arrow Connector 27"/>
          <p:cNvCxnSpPr/>
          <p:nvPr/>
        </p:nvCxnSpPr>
        <p:spPr bwMode="auto">
          <a:xfrm>
            <a:off x="900066" y="6244376"/>
            <a:ext cx="4748684"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29" name="TextBox 28"/>
          <p:cNvSpPr txBox="1"/>
          <p:nvPr/>
        </p:nvSpPr>
        <p:spPr>
          <a:xfrm>
            <a:off x="585201" y="3964207"/>
            <a:ext cx="66396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g(r)</a:t>
            </a:r>
          </a:p>
        </p:txBody>
      </p:sp>
      <p:sp>
        <p:nvSpPr>
          <p:cNvPr id="30" name="TextBox 29"/>
          <p:cNvSpPr txBox="1"/>
          <p:nvPr/>
        </p:nvSpPr>
        <p:spPr>
          <a:xfrm>
            <a:off x="5496350" y="5710976"/>
            <a:ext cx="30489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r</a:t>
            </a:r>
          </a:p>
        </p:txBody>
      </p:sp>
      <p:sp>
        <p:nvSpPr>
          <p:cNvPr id="31" name="Freeform 30"/>
          <p:cNvSpPr/>
          <p:nvPr/>
        </p:nvSpPr>
        <p:spPr bwMode="auto">
          <a:xfrm>
            <a:off x="1641391" y="4614799"/>
            <a:ext cx="3548448" cy="1623304"/>
          </a:xfrm>
          <a:custGeom>
            <a:avLst/>
            <a:gdLst>
              <a:gd name="connsiteX0" fmla="*/ 0 w 3591698"/>
              <a:gd name="connsiteY0" fmla="*/ 1623304 h 1623304"/>
              <a:gd name="connsiteX1" fmla="*/ 255373 w 3591698"/>
              <a:gd name="connsiteY1" fmla="*/ 1244363 h 1623304"/>
              <a:gd name="connsiteX2" fmla="*/ 436606 w 3591698"/>
              <a:gd name="connsiteY2" fmla="*/ 450 h 1623304"/>
              <a:gd name="connsiteX3" fmla="*/ 749644 w 3591698"/>
              <a:gd name="connsiteY3" fmla="*/ 1392644 h 1623304"/>
              <a:gd name="connsiteX4" fmla="*/ 1046206 w 3591698"/>
              <a:gd name="connsiteY4" fmla="*/ 1384406 h 1623304"/>
              <a:gd name="connsiteX5" fmla="*/ 1268627 w 3591698"/>
              <a:gd name="connsiteY5" fmla="*/ 610050 h 1623304"/>
              <a:gd name="connsiteX6" fmla="*/ 1598141 w 3591698"/>
              <a:gd name="connsiteY6" fmla="*/ 1227887 h 1623304"/>
              <a:gd name="connsiteX7" fmla="*/ 2018271 w 3591698"/>
              <a:gd name="connsiteY7" fmla="*/ 519433 h 1623304"/>
              <a:gd name="connsiteX8" fmla="*/ 2356022 w 3591698"/>
              <a:gd name="connsiteY8" fmla="*/ 881898 h 1623304"/>
              <a:gd name="connsiteX9" fmla="*/ 2594919 w 3591698"/>
              <a:gd name="connsiteY9" fmla="*/ 684190 h 1623304"/>
              <a:gd name="connsiteX10" fmla="*/ 2833817 w 3591698"/>
              <a:gd name="connsiteY10" fmla="*/ 783044 h 1623304"/>
              <a:gd name="connsiteX11" fmla="*/ 3064476 w 3591698"/>
              <a:gd name="connsiteY11" fmla="*/ 692428 h 1623304"/>
              <a:gd name="connsiteX12" fmla="*/ 3369276 w 3591698"/>
              <a:gd name="connsiteY12" fmla="*/ 774806 h 1623304"/>
              <a:gd name="connsiteX13" fmla="*/ 3591698 w 3591698"/>
              <a:gd name="connsiteY13" fmla="*/ 774806 h 162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1698" h="1623304">
                <a:moveTo>
                  <a:pt x="0" y="1623304"/>
                </a:moveTo>
                <a:cubicBezTo>
                  <a:pt x="91302" y="1569071"/>
                  <a:pt x="182605" y="1514839"/>
                  <a:pt x="255373" y="1244363"/>
                </a:cubicBezTo>
                <a:cubicBezTo>
                  <a:pt x="328141" y="973887"/>
                  <a:pt x="354228" y="-24264"/>
                  <a:pt x="436606" y="450"/>
                </a:cubicBezTo>
                <a:cubicBezTo>
                  <a:pt x="518985" y="25163"/>
                  <a:pt x="648044" y="1161985"/>
                  <a:pt x="749644" y="1392644"/>
                </a:cubicBezTo>
                <a:cubicBezTo>
                  <a:pt x="851244" y="1623303"/>
                  <a:pt x="959709" y="1514838"/>
                  <a:pt x="1046206" y="1384406"/>
                </a:cubicBezTo>
                <a:cubicBezTo>
                  <a:pt x="1132703" y="1253974"/>
                  <a:pt x="1176638" y="636136"/>
                  <a:pt x="1268627" y="610050"/>
                </a:cubicBezTo>
                <a:cubicBezTo>
                  <a:pt x="1360616" y="583964"/>
                  <a:pt x="1473200" y="1242990"/>
                  <a:pt x="1598141" y="1227887"/>
                </a:cubicBezTo>
                <a:cubicBezTo>
                  <a:pt x="1723082" y="1212784"/>
                  <a:pt x="1891957" y="577098"/>
                  <a:pt x="2018271" y="519433"/>
                </a:cubicBezTo>
                <a:cubicBezTo>
                  <a:pt x="2144585" y="461768"/>
                  <a:pt x="2259914" y="854438"/>
                  <a:pt x="2356022" y="881898"/>
                </a:cubicBezTo>
                <a:cubicBezTo>
                  <a:pt x="2452130" y="909358"/>
                  <a:pt x="2515287" y="700666"/>
                  <a:pt x="2594919" y="684190"/>
                </a:cubicBezTo>
                <a:cubicBezTo>
                  <a:pt x="2674552" y="667714"/>
                  <a:pt x="2755558" y="781671"/>
                  <a:pt x="2833817" y="783044"/>
                </a:cubicBezTo>
                <a:cubicBezTo>
                  <a:pt x="2912076" y="784417"/>
                  <a:pt x="2975233" y="693801"/>
                  <a:pt x="3064476" y="692428"/>
                </a:cubicBezTo>
                <a:cubicBezTo>
                  <a:pt x="3153719" y="691055"/>
                  <a:pt x="3281406" y="761076"/>
                  <a:pt x="3369276" y="774806"/>
                </a:cubicBezTo>
                <a:cubicBezTo>
                  <a:pt x="3457146" y="788536"/>
                  <a:pt x="3524422" y="781671"/>
                  <a:pt x="3591698" y="774806"/>
                </a:cubicBezTo>
              </a:path>
            </a:pathLst>
          </a:cu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2" name="Straight Arrow Connector 31"/>
          <p:cNvCxnSpPr/>
          <p:nvPr/>
        </p:nvCxnSpPr>
        <p:spPr bwMode="auto">
          <a:xfrm flipH="1" flipV="1">
            <a:off x="910017" y="5399904"/>
            <a:ext cx="4586333" cy="0"/>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sp>
        <p:nvSpPr>
          <p:cNvPr id="37" name="Rectangle 36"/>
          <p:cNvSpPr/>
          <p:nvPr/>
        </p:nvSpPr>
        <p:spPr>
          <a:xfrm>
            <a:off x="575252" y="5161843"/>
            <a:ext cx="301470" cy="400110"/>
          </a:xfrm>
          <a:prstGeom prst="rect">
            <a:avLst/>
          </a:prstGeom>
        </p:spPr>
        <p:txBody>
          <a:bodyPr wrap="square">
            <a:spAutoFit/>
          </a:bodyPr>
          <a:lstStyle/>
          <a:p>
            <a:r>
              <a:rPr lang="en-US" sz="2000" kern="0" dirty="0">
                <a:solidFill>
                  <a:prstClr val="black"/>
                </a:solidFill>
              </a:rPr>
              <a:t>1</a:t>
            </a:r>
            <a:endParaRPr lang="en-US" sz="1600" dirty="0"/>
          </a:p>
        </p:txBody>
      </p:sp>
      <p:sp>
        <p:nvSpPr>
          <p:cNvPr id="38" name="Rectangle 37"/>
          <p:cNvSpPr/>
          <p:nvPr/>
        </p:nvSpPr>
        <p:spPr>
          <a:xfrm>
            <a:off x="584886" y="6000690"/>
            <a:ext cx="301470" cy="400110"/>
          </a:xfrm>
          <a:prstGeom prst="rect">
            <a:avLst/>
          </a:prstGeom>
        </p:spPr>
        <p:txBody>
          <a:bodyPr wrap="square">
            <a:spAutoFit/>
          </a:bodyPr>
          <a:lstStyle/>
          <a:p>
            <a:r>
              <a:rPr lang="en-US" sz="2000" kern="0" dirty="0">
                <a:solidFill>
                  <a:prstClr val="black"/>
                </a:solidFill>
              </a:rPr>
              <a:t>0</a:t>
            </a:r>
            <a:endParaRPr lang="en-US" sz="1600" dirty="0"/>
          </a:p>
        </p:txBody>
      </p:sp>
      <p:pic>
        <p:nvPicPr>
          <p:cNvPr id="40" name="Picture 39"/>
          <p:cNvPicPr>
            <a:picLocks noChangeAspect="1"/>
          </p:cNvPicPr>
          <p:nvPr/>
        </p:nvPicPr>
        <p:blipFill rotWithShape="1">
          <a:blip r:embed="rId2">
            <a:extLst>
              <a:ext uri="{28A0092B-C50C-407E-A947-70E740481C1C}">
                <a14:useLocalDpi xmlns:a14="http://schemas.microsoft.com/office/drawing/2010/main" val="0"/>
              </a:ext>
            </a:extLst>
          </a:blip>
          <a:srcRect l="46666"/>
          <a:stretch/>
        </p:blipFill>
        <p:spPr>
          <a:xfrm>
            <a:off x="6107753" y="4189193"/>
            <a:ext cx="2052847" cy="2211608"/>
          </a:xfrm>
          <a:prstGeom prst="rect">
            <a:avLst/>
          </a:prstGeom>
        </p:spPr>
      </p:pic>
      <p:cxnSp>
        <p:nvCxnSpPr>
          <p:cNvPr id="26" name="Straight Arrow Connector 25"/>
          <p:cNvCxnSpPr>
            <a:stCxn id="31" idx="2"/>
          </p:cNvCxnSpPr>
          <p:nvPr/>
        </p:nvCxnSpPr>
        <p:spPr bwMode="auto">
          <a:xfrm flipH="1" flipV="1">
            <a:off x="2065638" y="3810000"/>
            <a:ext cx="0" cy="80524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33" name="Straight Arrow Connector 32"/>
          <p:cNvCxnSpPr>
            <a:stCxn id="31" idx="5"/>
          </p:cNvCxnSpPr>
          <p:nvPr/>
        </p:nvCxnSpPr>
        <p:spPr bwMode="auto">
          <a:xfrm flipV="1">
            <a:off x="2894742" y="3810000"/>
            <a:ext cx="0" cy="141484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36" name="Straight Arrow Connector 35"/>
          <p:cNvCxnSpPr/>
          <p:nvPr/>
        </p:nvCxnSpPr>
        <p:spPr bwMode="auto">
          <a:xfrm flipV="1">
            <a:off x="3651835" y="3810000"/>
            <a:ext cx="0" cy="1324232"/>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39" name="Straight Arrow Connector 38"/>
          <p:cNvCxnSpPr/>
          <p:nvPr/>
        </p:nvCxnSpPr>
        <p:spPr bwMode="auto">
          <a:xfrm flipV="1">
            <a:off x="4221539" y="3810000"/>
            <a:ext cx="0" cy="148898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42" name="Straight Arrow Connector 41"/>
          <p:cNvCxnSpPr/>
          <p:nvPr/>
        </p:nvCxnSpPr>
        <p:spPr bwMode="auto">
          <a:xfrm flipV="1">
            <a:off x="4683210" y="3810000"/>
            <a:ext cx="0" cy="148898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sp>
        <p:nvSpPr>
          <p:cNvPr id="3" name="Slide Number Placeholder 2"/>
          <p:cNvSpPr>
            <a:spLocks noGrp="1"/>
          </p:cNvSpPr>
          <p:nvPr>
            <p:ph type="sldNum" sz="quarter" idx="11"/>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85250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description of PDF</a:t>
            </a:r>
          </a:p>
        </p:txBody>
      </p:sp>
      <p:sp>
        <p:nvSpPr>
          <p:cNvPr id="3" name="Content Placeholder 2"/>
          <p:cNvSpPr>
            <a:spLocks noGrp="1"/>
          </p:cNvSpPr>
          <p:nvPr>
            <p:ph idx="1"/>
          </p:nvPr>
        </p:nvSpPr>
        <p:spPr>
          <a:xfrm>
            <a:off x="457200" y="1524000"/>
            <a:ext cx="8077200" cy="4572000"/>
          </a:xfrm>
        </p:spPr>
        <p:txBody>
          <a:bodyPr/>
          <a:lstStyle/>
          <a:p>
            <a:r>
              <a:rPr lang="en-US" dirty="0"/>
              <a:t>Probability density for finding an atom at </a:t>
            </a:r>
            <a:r>
              <a:rPr lang="en-US" b="1" i="1" dirty="0">
                <a:latin typeface="Times New Roman" panose="02020603050405020304" pitchFamily="18" charset="0"/>
                <a:cs typeface="Times New Roman" panose="02020603050405020304" pitchFamily="18" charset="0"/>
              </a:rPr>
              <a:t>r</a:t>
            </a:r>
            <a:r>
              <a:rPr lang="en-US" b="1" i="1" dirty="0"/>
              <a:t> </a:t>
            </a:r>
            <a:r>
              <a:rPr lang="en-US" dirty="0"/>
              <a:t>:</a:t>
            </a:r>
          </a:p>
          <a:p>
            <a:endParaRPr lang="en-US" dirty="0"/>
          </a:p>
          <a:p>
            <a:endParaRPr lang="en-US" dirty="0"/>
          </a:p>
          <a:p>
            <a:r>
              <a:rPr lang="en-US" dirty="0"/>
              <a:t>Probability density for finding an atom pair at </a:t>
            </a:r>
            <a:r>
              <a:rPr lang="en-US" b="1" i="1" dirty="0">
                <a:latin typeface="Times New Roman" panose="02020603050405020304" pitchFamily="18" charset="0"/>
                <a:cs typeface="Times New Roman" panose="02020603050405020304" pitchFamily="18" charset="0"/>
              </a:rPr>
              <a:t>r</a:t>
            </a:r>
            <a:r>
              <a:rPr lang="en-US" b="1" i="1" dirty="0"/>
              <a:t> </a:t>
            </a:r>
            <a:r>
              <a:rPr lang="en-US" dirty="0"/>
              <a:t>and </a:t>
            </a:r>
            <a:r>
              <a:rPr lang="en-US" b="1" i="1" dirty="0">
                <a:latin typeface="Times New Roman" panose="02020603050405020304" pitchFamily="18" charset="0"/>
                <a:cs typeface="Times New Roman" panose="02020603050405020304" pitchFamily="18" charset="0"/>
              </a:rPr>
              <a:t>r’</a:t>
            </a:r>
            <a:r>
              <a:rPr lang="en-US" dirty="0"/>
              <a:t> :</a:t>
            </a:r>
          </a:p>
          <a:p>
            <a:endParaRPr lang="en-US" dirty="0"/>
          </a:p>
          <a:p>
            <a:endParaRPr lang="en-US" dirty="0"/>
          </a:p>
          <a:p>
            <a:r>
              <a:rPr lang="en-US" dirty="0"/>
              <a:t>Pair distribution function:</a:t>
            </a:r>
          </a:p>
        </p:txBody>
      </p:sp>
      <p:graphicFrame>
        <p:nvGraphicFramePr>
          <p:cNvPr id="4" name="Object 3"/>
          <p:cNvGraphicFramePr>
            <a:graphicFrameLocks noChangeAspect="1"/>
          </p:cNvGraphicFramePr>
          <p:nvPr>
            <p:extLst>
              <p:ext uri="{D42A27DB-BD31-4B8C-83A1-F6EECF244321}">
                <p14:modId xmlns:p14="http://schemas.microsoft.com/office/powerpoint/2010/main" val="1200488446"/>
              </p:ext>
            </p:extLst>
          </p:nvPr>
        </p:nvGraphicFramePr>
        <p:xfrm>
          <a:off x="845396" y="2048378"/>
          <a:ext cx="3455988" cy="833438"/>
        </p:xfrm>
        <a:graphic>
          <a:graphicData uri="http://schemas.openxmlformats.org/presentationml/2006/ole">
            <mc:AlternateContent xmlns:mc="http://schemas.openxmlformats.org/markup-compatibility/2006">
              <mc:Choice xmlns:v="urn:schemas-microsoft-com:vml" Requires="v">
                <p:oleObj name="Equation" r:id="rId3" imgW="1777680" imgH="457200" progId="Equation.DSMT4">
                  <p:embed/>
                </p:oleObj>
              </mc:Choice>
              <mc:Fallback>
                <p:oleObj name="Equation" r:id="rId3" imgW="1777680" imgH="457200" progId="Equation.DSMT4">
                  <p:embed/>
                  <p:pic>
                    <p:nvPicPr>
                      <p:cNvPr id="4" name="Object 3"/>
                      <p:cNvPicPr>
                        <a:picLocks noChangeAspect="1" noChangeArrowheads="1"/>
                      </p:cNvPicPr>
                      <p:nvPr/>
                    </p:nvPicPr>
                    <p:blipFill>
                      <a:blip r:embed="rId4"/>
                      <a:srcRect/>
                      <a:stretch>
                        <a:fillRect/>
                      </a:stretch>
                    </p:blipFill>
                    <p:spPr bwMode="auto">
                      <a:xfrm>
                        <a:off x="845396" y="2048378"/>
                        <a:ext cx="3455988"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445238" y="2280431"/>
            <a:ext cx="2223686" cy="369332"/>
          </a:xfrm>
          <a:prstGeom prst="rect">
            <a:avLst/>
          </a:prstGeom>
          <a:noFill/>
        </p:spPr>
        <p:txBody>
          <a:bodyPr wrap="none" rtlCol="0">
            <a:spAutoFit/>
          </a:bodyPr>
          <a:lstStyle/>
          <a:p>
            <a:pPr algn="ctr"/>
            <a:r>
              <a:rPr lang="en-US" dirty="0">
                <a:solidFill>
                  <a:srgbClr val="0000FF"/>
                </a:solidFill>
              </a:rPr>
              <a:t>Homogeneous solid</a:t>
            </a:r>
          </a:p>
        </p:txBody>
      </p:sp>
      <p:graphicFrame>
        <p:nvGraphicFramePr>
          <p:cNvPr id="6" name="Object 5"/>
          <p:cNvGraphicFramePr>
            <a:graphicFrameLocks noChangeAspect="1"/>
          </p:cNvGraphicFramePr>
          <p:nvPr>
            <p:extLst>
              <p:ext uri="{D42A27DB-BD31-4B8C-83A1-F6EECF244321}">
                <p14:modId xmlns:p14="http://schemas.microsoft.com/office/powerpoint/2010/main" val="2073645710"/>
              </p:ext>
            </p:extLst>
          </p:nvPr>
        </p:nvGraphicFramePr>
        <p:xfrm>
          <a:off x="824150" y="3457946"/>
          <a:ext cx="6592888" cy="833437"/>
        </p:xfrm>
        <a:graphic>
          <a:graphicData uri="http://schemas.openxmlformats.org/presentationml/2006/ole">
            <mc:AlternateContent xmlns:mc="http://schemas.openxmlformats.org/markup-compatibility/2006">
              <mc:Choice xmlns:v="urn:schemas-microsoft-com:vml" Requires="v">
                <p:oleObj name="Equation" r:id="rId5" imgW="3390840" imgH="457200" progId="Equation.DSMT4">
                  <p:embed/>
                </p:oleObj>
              </mc:Choice>
              <mc:Fallback>
                <p:oleObj name="Equation" r:id="rId5" imgW="3390840" imgH="457200" progId="Equation.DSMT4">
                  <p:embed/>
                  <p:pic>
                    <p:nvPicPr>
                      <p:cNvPr id="6" name="Object 5"/>
                      <p:cNvPicPr>
                        <a:picLocks noChangeAspect="1" noChangeArrowheads="1"/>
                      </p:cNvPicPr>
                      <p:nvPr/>
                    </p:nvPicPr>
                    <p:blipFill>
                      <a:blip r:embed="rId6"/>
                      <a:srcRect/>
                      <a:stretch>
                        <a:fillRect/>
                      </a:stretch>
                    </p:blipFill>
                    <p:spPr bwMode="auto">
                      <a:xfrm>
                        <a:off x="824150" y="3457946"/>
                        <a:ext cx="6592888"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732092" y="4164373"/>
            <a:ext cx="1828800" cy="646331"/>
          </a:xfrm>
          <a:prstGeom prst="rect">
            <a:avLst/>
          </a:prstGeom>
          <a:noFill/>
        </p:spPr>
        <p:txBody>
          <a:bodyPr wrap="square" rtlCol="0">
            <a:spAutoFit/>
          </a:bodyPr>
          <a:lstStyle/>
          <a:p>
            <a:pPr algn="ctr"/>
            <a:r>
              <a:rPr lang="en-US" dirty="0">
                <a:solidFill>
                  <a:srgbClr val="0000FF"/>
                </a:solidFill>
              </a:rPr>
              <a:t>Homogeneous, isotropic solid</a:t>
            </a:r>
          </a:p>
        </p:txBody>
      </p:sp>
      <p:graphicFrame>
        <p:nvGraphicFramePr>
          <p:cNvPr id="8" name="Object 7"/>
          <p:cNvGraphicFramePr>
            <a:graphicFrameLocks noChangeAspect="1"/>
          </p:cNvGraphicFramePr>
          <p:nvPr>
            <p:extLst>
              <p:ext uri="{D42A27DB-BD31-4B8C-83A1-F6EECF244321}">
                <p14:modId xmlns:p14="http://schemas.microsoft.com/office/powerpoint/2010/main" val="71419788"/>
              </p:ext>
            </p:extLst>
          </p:nvPr>
        </p:nvGraphicFramePr>
        <p:xfrm>
          <a:off x="845396" y="4832854"/>
          <a:ext cx="4987926" cy="811212"/>
        </p:xfrm>
        <a:graphic>
          <a:graphicData uri="http://schemas.openxmlformats.org/presentationml/2006/ole">
            <mc:AlternateContent xmlns:mc="http://schemas.openxmlformats.org/markup-compatibility/2006">
              <mc:Choice xmlns:v="urn:schemas-microsoft-com:vml" Requires="v">
                <p:oleObj name="Equation" r:id="rId7" imgW="2565360" imgH="444240" progId="Equation.DSMT4">
                  <p:embed/>
                </p:oleObj>
              </mc:Choice>
              <mc:Fallback>
                <p:oleObj name="Equation" r:id="rId7" imgW="2565360" imgH="444240" progId="Equation.DSMT4">
                  <p:embed/>
                  <p:pic>
                    <p:nvPicPr>
                      <p:cNvPr id="8" name="Object 7"/>
                      <p:cNvPicPr>
                        <a:picLocks noChangeAspect="1" noChangeArrowheads="1"/>
                      </p:cNvPicPr>
                      <p:nvPr/>
                    </p:nvPicPr>
                    <p:blipFill>
                      <a:blip r:embed="rId8"/>
                      <a:srcRect/>
                      <a:stretch>
                        <a:fillRect/>
                      </a:stretch>
                    </p:blipFill>
                    <p:spPr bwMode="auto">
                      <a:xfrm>
                        <a:off x="845396" y="4832854"/>
                        <a:ext cx="4987926"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1"/>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80374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Structure factor of isotropic amorphous solids</a:t>
            </a:r>
          </a:p>
        </p:txBody>
      </p:sp>
      <p:graphicFrame>
        <p:nvGraphicFramePr>
          <p:cNvPr id="4" name="Object 3"/>
          <p:cNvGraphicFramePr>
            <a:graphicFrameLocks noChangeAspect="1"/>
          </p:cNvGraphicFramePr>
          <p:nvPr>
            <p:extLst>
              <p:ext uri="{D42A27DB-BD31-4B8C-83A1-F6EECF244321}">
                <p14:modId xmlns:p14="http://schemas.microsoft.com/office/powerpoint/2010/main" val="4133239808"/>
              </p:ext>
            </p:extLst>
          </p:nvPr>
        </p:nvGraphicFramePr>
        <p:xfrm>
          <a:off x="520700" y="1455632"/>
          <a:ext cx="7950200" cy="3962400"/>
        </p:xfrm>
        <a:graphic>
          <a:graphicData uri="http://schemas.openxmlformats.org/presentationml/2006/ole">
            <mc:AlternateContent xmlns:mc="http://schemas.openxmlformats.org/markup-compatibility/2006">
              <mc:Choice xmlns:v="urn:schemas-microsoft-com:vml" Requires="v">
                <p:oleObj name="Equation" r:id="rId3" imgW="4089240" imgH="2171520" progId="Equation.DSMT4">
                  <p:embed/>
                </p:oleObj>
              </mc:Choice>
              <mc:Fallback>
                <p:oleObj name="Equation" r:id="rId3" imgW="4089240" imgH="2171520" progId="Equation.DSMT4">
                  <p:embed/>
                  <p:pic>
                    <p:nvPicPr>
                      <p:cNvPr id="4" name="Object 3"/>
                      <p:cNvPicPr>
                        <a:picLocks noChangeAspect="1" noChangeArrowheads="1"/>
                      </p:cNvPicPr>
                      <p:nvPr/>
                    </p:nvPicPr>
                    <p:blipFill>
                      <a:blip r:embed="rId4"/>
                      <a:srcRect/>
                      <a:stretch>
                        <a:fillRect/>
                      </a:stretch>
                    </p:blipFill>
                    <p:spPr bwMode="auto">
                      <a:xfrm>
                        <a:off x="520700" y="1455632"/>
                        <a:ext cx="7950200" cy="39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3518702"/>
              </p:ext>
            </p:extLst>
          </p:nvPr>
        </p:nvGraphicFramePr>
        <p:xfrm>
          <a:off x="5835650" y="4940300"/>
          <a:ext cx="771525" cy="466725"/>
        </p:xfrm>
        <a:graphic>
          <a:graphicData uri="http://schemas.openxmlformats.org/presentationml/2006/ole">
            <mc:AlternateContent xmlns:mc="http://schemas.openxmlformats.org/markup-compatibility/2006">
              <mc:Choice xmlns:v="urn:schemas-microsoft-com:vml" Requires="v">
                <p:oleObj name="Equation" r:id="rId5" imgW="393480" imgH="253800" progId="Equation.DSMT4">
                  <p:embed/>
                </p:oleObj>
              </mc:Choice>
              <mc:Fallback>
                <p:oleObj name="Equation" r:id="rId5" imgW="393480" imgH="253800" progId="Equation.DSMT4">
                  <p:embed/>
                  <p:pic>
                    <p:nvPicPr>
                      <p:cNvPr id="6" name="Object 5"/>
                      <p:cNvPicPr>
                        <a:picLocks noChangeAspect="1" noChangeArrowheads="1"/>
                      </p:cNvPicPr>
                      <p:nvPr/>
                    </p:nvPicPr>
                    <p:blipFill>
                      <a:blip r:embed="rId6"/>
                      <a:srcRect/>
                      <a:stretch>
                        <a:fillRect/>
                      </a:stretch>
                    </p:blipFill>
                    <p:spPr bwMode="auto">
                      <a:xfrm>
                        <a:off x="5835650" y="4940300"/>
                        <a:ext cx="7715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953000" y="4974461"/>
            <a:ext cx="900113" cy="373025"/>
          </a:xfrm>
          <a:prstGeom prst="rect">
            <a:avLst/>
          </a:prstGeom>
          <a:noFill/>
        </p:spPr>
        <p:txBody>
          <a:bodyPr wrap="square" rtlCol="0">
            <a:spAutoFit/>
          </a:bodyPr>
          <a:lstStyle/>
          <a:p>
            <a:pPr algn="ctr"/>
            <a:r>
              <a:rPr lang="en-US" dirty="0"/>
              <a:t>where</a:t>
            </a:r>
          </a:p>
        </p:txBody>
      </p:sp>
      <p:sp>
        <p:nvSpPr>
          <p:cNvPr id="8" name="Rounded Rectangle 7"/>
          <p:cNvSpPr/>
          <p:nvPr/>
        </p:nvSpPr>
        <p:spPr bwMode="auto">
          <a:xfrm>
            <a:off x="520700" y="5664438"/>
            <a:ext cx="8013700" cy="6096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In isotropic solids structure factor is related to the Fourier transform of PDF</a:t>
            </a:r>
            <a:endParaRPr kumimoji="0" lang="en-US" b="0" i="0" u="none" strike="noStrike" cap="none" normalizeH="0" baseline="0" dirty="0">
              <a:ln>
                <a:noFill/>
              </a:ln>
              <a:solidFill>
                <a:schemeClr val="tx1"/>
              </a:solidFill>
              <a:effectLst/>
              <a:latin typeface="Arial" charset="0"/>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339993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Debye scattering equation</a:t>
            </a:r>
          </a:p>
        </p:txBody>
      </p:sp>
      <p:sp>
        <p:nvSpPr>
          <p:cNvPr id="3" name="Content Placeholder 2"/>
          <p:cNvSpPr>
            <a:spLocks noGrp="1"/>
          </p:cNvSpPr>
          <p:nvPr>
            <p:ph idx="1"/>
          </p:nvPr>
        </p:nvSpPr>
        <p:spPr/>
        <p:txBody>
          <a:bodyPr/>
          <a:lstStyle/>
          <a:p>
            <a:r>
              <a:rPr lang="en-US" dirty="0"/>
              <a:t>Isotropic amorphous media:</a:t>
            </a:r>
          </a:p>
          <a:p>
            <a:endParaRPr lang="en-US" dirty="0"/>
          </a:p>
          <a:p>
            <a:endParaRPr lang="en-US" dirty="0"/>
          </a:p>
          <a:p>
            <a:endParaRPr lang="en-US" sz="3600" dirty="0"/>
          </a:p>
          <a:p>
            <a:r>
              <a:rPr lang="en-US" dirty="0"/>
              <a:t>The inverse transform:</a:t>
            </a:r>
          </a:p>
        </p:txBody>
      </p:sp>
      <p:graphicFrame>
        <p:nvGraphicFramePr>
          <p:cNvPr id="4" name="Object 3"/>
          <p:cNvGraphicFramePr>
            <a:graphicFrameLocks noChangeAspect="1"/>
          </p:cNvGraphicFramePr>
          <p:nvPr>
            <p:extLst>
              <p:ext uri="{D42A27DB-BD31-4B8C-83A1-F6EECF244321}">
                <p14:modId xmlns:p14="http://schemas.microsoft.com/office/powerpoint/2010/main" val="205509743"/>
              </p:ext>
            </p:extLst>
          </p:nvPr>
        </p:nvGraphicFramePr>
        <p:xfrm>
          <a:off x="812562" y="2159238"/>
          <a:ext cx="4640262" cy="1389063"/>
        </p:xfrm>
        <a:graphic>
          <a:graphicData uri="http://schemas.openxmlformats.org/presentationml/2006/ole">
            <mc:AlternateContent xmlns:mc="http://schemas.openxmlformats.org/markup-compatibility/2006">
              <mc:Choice xmlns:v="urn:schemas-microsoft-com:vml" Requires="v">
                <p:oleObj name="Equation" r:id="rId2" imgW="2387520" imgH="761760" progId="Equation.DSMT4">
                  <p:embed/>
                </p:oleObj>
              </mc:Choice>
              <mc:Fallback>
                <p:oleObj name="Equation" r:id="rId2" imgW="2387520" imgH="761760" progId="Equation.DSMT4">
                  <p:embed/>
                  <p:pic>
                    <p:nvPicPr>
                      <p:cNvPr id="4" name="Object 3"/>
                      <p:cNvPicPr>
                        <a:picLocks noChangeAspect="1" noChangeArrowheads="1"/>
                      </p:cNvPicPr>
                      <p:nvPr/>
                    </p:nvPicPr>
                    <p:blipFill>
                      <a:blip r:embed="rId3"/>
                      <a:srcRect/>
                      <a:stretch>
                        <a:fillRect/>
                      </a:stretch>
                    </p:blipFill>
                    <p:spPr bwMode="auto">
                      <a:xfrm>
                        <a:off x="812562" y="2159238"/>
                        <a:ext cx="4640262" cy="138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22901409"/>
              </p:ext>
            </p:extLst>
          </p:nvPr>
        </p:nvGraphicFramePr>
        <p:xfrm>
          <a:off x="5780087" y="2777384"/>
          <a:ext cx="2220913" cy="717550"/>
        </p:xfrm>
        <a:graphic>
          <a:graphicData uri="http://schemas.openxmlformats.org/presentationml/2006/ole">
            <mc:AlternateContent xmlns:mc="http://schemas.openxmlformats.org/markup-compatibility/2006">
              <mc:Choice xmlns:v="urn:schemas-microsoft-com:vml" Requires="v">
                <p:oleObj name="Equation" r:id="rId4" imgW="1143000" imgH="393480" progId="Equation.DSMT4">
                  <p:embed/>
                </p:oleObj>
              </mc:Choice>
              <mc:Fallback>
                <p:oleObj name="Equation" r:id="rId4" imgW="1143000" imgH="393480" progId="Equation.DSMT4">
                  <p:embed/>
                  <p:pic>
                    <p:nvPicPr>
                      <p:cNvPr id="5" name="Object 4"/>
                      <p:cNvPicPr>
                        <a:picLocks noChangeAspect="1" noChangeArrowheads="1"/>
                      </p:cNvPicPr>
                      <p:nvPr/>
                    </p:nvPicPr>
                    <p:blipFill>
                      <a:blip r:embed="rId5"/>
                      <a:srcRect/>
                      <a:stretch>
                        <a:fillRect/>
                      </a:stretch>
                    </p:blipFill>
                    <p:spPr bwMode="auto">
                      <a:xfrm>
                        <a:off x="5780087" y="2777384"/>
                        <a:ext cx="2220913"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933711" y="2949646"/>
            <a:ext cx="900113" cy="373025"/>
          </a:xfrm>
          <a:prstGeom prst="rect">
            <a:avLst/>
          </a:prstGeom>
          <a:noFill/>
        </p:spPr>
        <p:txBody>
          <a:bodyPr wrap="square" rtlCol="0">
            <a:spAutoFit/>
          </a:bodyPr>
          <a:lstStyle/>
          <a:p>
            <a:pPr algn="ctr"/>
            <a:r>
              <a:rPr lang="en-US"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991904652"/>
              </p:ext>
            </p:extLst>
          </p:nvPr>
        </p:nvGraphicFramePr>
        <p:xfrm>
          <a:off x="812562" y="4113079"/>
          <a:ext cx="5702300" cy="811212"/>
        </p:xfrm>
        <a:graphic>
          <a:graphicData uri="http://schemas.openxmlformats.org/presentationml/2006/ole">
            <mc:AlternateContent xmlns:mc="http://schemas.openxmlformats.org/markup-compatibility/2006">
              <mc:Choice xmlns:v="urn:schemas-microsoft-com:vml" Requires="v">
                <p:oleObj name="Equation" r:id="rId6" imgW="2933640" imgH="444240" progId="Equation.DSMT4">
                  <p:embed/>
                </p:oleObj>
              </mc:Choice>
              <mc:Fallback>
                <p:oleObj name="Equation" r:id="rId6" imgW="2933640" imgH="444240" progId="Equation.DSMT4">
                  <p:embed/>
                  <p:pic>
                    <p:nvPicPr>
                      <p:cNvPr id="7" name="Object 6"/>
                      <p:cNvPicPr>
                        <a:picLocks noChangeAspect="1" noChangeArrowheads="1"/>
                      </p:cNvPicPr>
                      <p:nvPr/>
                    </p:nvPicPr>
                    <p:blipFill>
                      <a:blip r:embed="rId7"/>
                      <a:srcRect/>
                      <a:stretch>
                        <a:fillRect/>
                      </a:stretch>
                    </p:blipFill>
                    <p:spPr bwMode="auto">
                      <a:xfrm>
                        <a:off x="812562" y="4113079"/>
                        <a:ext cx="5702300"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ounded Rectangle 7"/>
          <p:cNvSpPr/>
          <p:nvPr/>
        </p:nvSpPr>
        <p:spPr bwMode="auto">
          <a:xfrm>
            <a:off x="711259" y="5272277"/>
            <a:ext cx="7569081" cy="81261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XRD spectra can be used to infer PDF of isotropic amorphous solids</a:t>
            </a:r>
            <a:endParaRPr kumimoji="0" lang="en-US" b="0" i="0" u="none" strike="noStrike" cap="none" normalizeH="0" baseline="0" dirty="0">
              <a:ln>
                <a:noFill/>
              </a:ln>
              <a:solidFill>
                <a:schemeClr val="tx1"/>
              </a:solidFill>
              <a:effectLst/>
              <a:latin typeface="Arial" charset="0"/>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59181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67286" y="2342969"/>
            <a:ext cx="1602934" cy="1086031"/>
          </a:xfrm>
          <a:prstGeom prst="roundRect">
            <a:avLst>
              <a:gd name="adj" fmla="val 789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pic>
        <p:nvPicPr>
          <p:cNvPr id="13" name="Picture 1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606" y="2986304"/>
            <a:ext cx="5239994" cy="3190336"/>
          </a:xfrm>
          <a:prstGeom prst="rect">
            <a:avLst/>
          </a:prstGeom>
        </p:spPr>
      </p:pic>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3"/>
              </a:rPr>
              <a:t>T. C. </a:t>
            </a:r>
            <a:r>
              <a:rPr lang="en-US" sz="1200" dirty="0" err="1">
                <a:hlinkClick r:id="rId3"/>
              </a:rPr>
              <a:t>Hufnagel</a:t>
            </a:r>
            <a:r>
              <a:rPr lang="en-US" sz="1200" dirty="0">
                <a:hlinkClick r:id="rId3"/>
              </a:rPr>
              <a:t>, Johns Hopkins University</a:t>
            </a:r>
            <a:endParaRPr lang="en-US" sz="1200" dirty="0"/>
          </a:p>
        </p:txBody>
      </p:sp>
      <p:sp>
        <p:nvSpPr>
          <p:cNvPr id="17" name="Slide Number Placeholder 16"/>
          <p:cNvSpPr>
            <a:spLocks noGrp="1"/>
          </p:cNvSpPr>
          <p:nvPr>
            <p:ph type="sldNum" sz="quarter" idx="11"/>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205920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642739" y="2386053"/>
            <a:ext cx="1602934" cy="1086031"/>
          </a:xfrm>
          <a:prstGeom prst="roundRect">
            <a:avLst>
              <a:gd name="adj" fmla="val 7890"/>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2"/>
              </a:rPr>
              <a:t>T. C. </a:t>
            </a:r>
            <a:r>
              <a:rPr lang="en-US" sz="1200" dirty="0" err="1">
                <a:hlinkClick r:id="rId2"/>
              </a:rPr>
              <a:t>Hufnagel</a:t>
            </a:r>
            <a:r>
              <a:rPr lang="en-US" sz="1200" dirty="0">
                <a:hlinkClick r:id="rId2"/>
              </a:rPr>
              <a:t>, Johns Hopkins University</a:t>
            </a:r>
            <a:endParaRPr lang="en-US" sz="12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3069714"/>
            <a:ext cx="5127989" cy="3174469"/>
          </a:xfrm>
          <a:prstGeom prst="rect">
            <a:avLst/>
          </a:prstGeom>
        </p:spPr>
      </p:pic>
      <p:sp>
        <p:nvSpPr>
          <p:cNvPr id="4" name="Slide Number Placeholder 3"/>
          <p:cNvSpPr>
            <a:spLocks noGrp="1"/>
          </p:cNvSpPr>
          <p:nvPr>
            <p:ph type="sldNum" sz="quarter" idx="11"/>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4036390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812725" y="2346362"/>
            <a:ext cx="1602934" cy="1086031"/>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2"/>
              </a:rPr>
              <a:t>T. C. </a:t>
            </a:r>
            <a:r>
              <a:rPr lang="en-US" sz="1200" dirty="0" err="1">
                <a:hlinkClick r:id="rId2"/>
              </a:rPr>
              <a:t>Hufnagel</a:t>
            </a:r>
            <a:r>
              <a:rPr lang="en-US" sz="1200" dirty="0">
                <a:hlinkClick r:id="rId2"/>
              </a:rPr>
              <a:t>, Johns Hopkins University</a:t>
            </a:r>
            <a:endParaRPr lang="en-US" sz="1200" dirty="0"/>
          </a:p>
        </p:txBody>
      </p:sp>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3056608"/>
            <a:ext cx="5004572" cy="3161902"/>
          </a:xfrm>
          <a:prstGeom prst="rect">
            <a:avLst/>
          </a:prstGeom>
        </p:spPr>
      </p:pic>
      <p:cxnSp>
        <p:nvCxnSpPr>
          <p:cNvPr id="13" name="Straight Arrow Connector 12"/>
          <p:cNvCxnSpPr/>
          <p:nvPr/>
        </p:nvCxnSpPr>
        <p:spPr bwMode="auto">
          <a:xfrm flipH="1">
            <a:off x="2421308" y="4767130"/>
            <a:ext cx="406638" cy="304800"/>
          </a:xfrm>
          <a:prstGeom prst="straightConnector1">
            <a:avLst/>
          </a:prstGeom>
          <a:solidFill>
            <a:schemeClr val="accent1"/>
          </a:solidFill>
          <a:ln w="12700" cap="flat" cmpd="sng" algn="ctr">
            <a:solidFill>
              <a:srgbClr val="FF0000"/>
            </a:solidFill>
            <a:prstDash val="solid"/>
            <a:round/>
            <a:headEnd type="none" w="med" len="med"/>
            <a:tailEnd type="stealth"/>
          </a:ln>
          <a:effectLst/>
        </p:spPr>
      </p:cxnSp>
      <p:graphicFrame>
        <p:nvGraphicFramePr>
          <p:cNvPr id="18" name="Object 17"/>
          <p:cNvGraphicFramePr>
            <a:graphicFrameLocks noChangeAspect="1"/>
          </p:cNvGraphicFramePr>
          <p:nvPr>
            <p:extLst>
              <p:ext uri="{D42A27DB-BD31-4B8C-83A1-F6EECF244321}">
                <p14:modId xmlns:p14="http://schemas.microsoft.com/office/powerpoint/2010/main" val="831933125"/>
              </p:ext>
            </p:extLst>
          </p:nvPr>
        </p:nvGraphicFramePr>
        <p:xfrm>
          <a:off x="4308587" y="4996122"/>
          <a:ext cx="2543175" cy="509587"/>
        </p:xfrm>
        <a:graphic>
          <a:graphicData uri="http://schemas.openxmlformats.org/presentationml/2006/ole">
            <mc:AlternateContent xmlns:mc="http://schemas.openxmlformats.org/markup-compatibility/2006">
              <mc:Choice xmlns:v="urn:schemas-microsoft-com:vml" Requires="v">
                <p:oleObj name="Equation" r:id="rId4" imgW="1307880" imgH="279360" progId="Equation.DSMT4">
                  <p:embed/>
                </p:oleObj>
              </mc:Choice>
              <mc:Fallback>
                <p:oleObj name="Equation" r:id="rId4" imgW="1307880" imgH="279360" progId="Equation.DSMT4">
                  <p:embed/>
                  <p:pic>
                    <p:nvPicPr>
                      <p:cNvPr id="18" name="Object 17"/>
                      <p:cNvPicPr>
                        <a:picLocks noChangeAspect="1" noChangeArrowheads="1"/>
                      </p:cNvPicPr>
                      <p:nvPr/>
                    </p:nvPicPr>
                    <p:blipFill>
                      <a:blip r:embed="rId5"/>
                      <a:srcRect/>
                      <a:stretch>
                        <a:fillRect/>
                      </a:stretch>
                    </p:blipFill>
                    <p:spPr bwMode="auto">
                      <a:xfrm>
                        <a:off x="4308587" y="4996122"/>
                        <a:ext cx="2543175"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508582989"/>
              </p:ext>
            </p:extLst>
          </p:nvPr>
        </p:nvGraphicFramePr>
        <p:xfrm>
          <a:off x="2893045" y="4377120"/>
          <a:ext cx="987425" cy="509588"/>
        </p:xfrm>
        <a:graphic>
          <a:graphicData uri="http://schemas.openxmlformats.org/presentationml/2006/ole">
            <mc:AlternateContent xmlns:mc="http://schemas.openxmlformats.org/markup-compatibility/2006">
              <mc:Choice xmlns:v="urn:schemas-microsoft-com:vml" Requires="v">
                <p:oleObj name="Equation" r:id="rId6" imgW="507960" imgH="279360" progId="Equation.DSMT4">
                  <p:embed/>
                </p:oleObj>
              </mc:Choice>
              <mc:Fallback>
                <p:oleObj name="Equation" r:id="rId6" imgW="507960" imgH="279360" progId="Equation.DSMT4">
                  <p:embed/>
                  <p:pic>
                    <p:nvPicPr>
                      <p:cNvPr id="19" name="Object 18"/>
                      <p:cNvPicPr>
                        <a:picLocks noChangeAspect="1" noChangeArrowheads="1"/>
                      </p:cNvPicPr>
                      <p:nvPr/>
                    </p:nvPicPr>
                    <p:blipFill>
                      <a:blip r:embed="rId7"/>
                      <a:srcRect/>
                      <a:stretch>
                        <a:fillRect/>
                      </a:stretch>
                    </p:blipFill>
                    <p:spPr bwMode="auto">
                      <a:xfrm>
                        <a:off x="2893045" y="4377120"/>
                        <a:ext cx="987425"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4495801" y="3801070"/>
            <a:ext cx="3657599" cy="923330"/>
          </a:xfrm>
          <a:prstGeom prst="rect">
            <a:avLst/>
          </a:prstGeom>
          <a:noFill/>
        </p:spPr>
        <p:txBody>
          <a:bodyPr wrap="square" rtlCol="0">
            <a:spAutoFit/>
          </a:bodyPr>
          <a:lstStyle/>
          <a:p>
            <a:pPr algn="ctr"/>
            <a:r>
              <a:rPr lang="en-US" dirty="0"/>
              <a:t>Scattered intensity oscillates around the </a:t>
            </a:r>
            <a:r>
              <a:rPr lang="en-US" dirty="0">
                <a:solidFill>
                  <a:srgbClr val="FF0000"/>
                </a:solidFill>
              </a:rPr>
              <a:t>coherent independent scattering</a:t>
            </a:r>
            <a:r>
              <a:rPr lang="en-US" dirty="0"/>
              <a:t> at large </a:t>
            </a:r>
            <a:r>
              <a:rPr lang="en-US" dirty="0">
                <a:latin typeface="Times New Roman" panose="02020603050405020304" pitchFamily="18" charset="0"/>
                <a:cs typeface="Times New Roman" panose="02020603050405020304" pitchFamily="18" charset="0"/>
              </a:rPr>
              <a:t>Q</a:t>
            </a:r>
            <a:r>
              <a:rPr lang="en-US" dirty="0"/>
              <a:t> values</a:t>
            </a:r>
          </a:p>
        </p:txBody>
      </p:sp>
      <p:sp>
        <p:nvSpPr>
          <p:cNvPr id="23" name="Slide Number Placeholder 22"/>
          <p:cNvSpPr>
            <a:spLocks noGrp="1"/>
          </p:cNvSpPr>
          <p:nvPr>
            <p:ph type="sldNum" sz="quarter" idx="11"/>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76008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441842679"/>
              </p:ext>
            </p:extLst>
          </p:nvPr>
        </p:nvGraphicFramePr>
        <p:xfrm>
          <a:off x="609600" y="946732"/>
          <a:ext cx="7848600" cy="52222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endParaRPr lang="en-US" b="1" dirty="0"/>
                    </a:p>
                  </a:txBody>
                  <a:tcPr anchor="ctr">
                    <a:solidFill>
                      <a:schemeClr val="bg1">
                        <a:lumMod val="85000"/>
                      </a:schemeClr>
                    </a:solidFill>
                  </a:tcPr>
                </a:tc>
                <a:tc>
                  <a:txBody>
                    <a:bodyPr/>
                    <a:lstStyle/>
                    <a:p>
                      <a:pPr algn="ctr"/>
                      <a:r>
                        <a:rPr lang="en-US" b="1" dirty="0"/>
                        <a:t>Technique</a:t>
                      </a:r>
                    </a:p>
                  </a:txBody>
                  <a:tcPr anchor="ctr">
                    <a:solidFill>
                      <a:schemeClr val="bg1">
                        <a:lumMod val="85000"/>
                      </a:schemeClr>
                    </a:solidFill>
                  </a:tcPr>
                </a:tc>
                <a:tc>
                  <a:txBody>
                    <a:bodyPr/>
                    <a:lstStyle/>
                    <a:p>
                      <a:pPr algn="ctr"/>
                      <a:r>
                        <a:rPr lang="en-US" b="1" dirty="0"/>
                        <a:t>Information</a:t>
                      </a:r>
                    </a:p>
                  </a:txBody>
                  <a:tcPr anchor="ctr">
                    <a:solidFill>
                      <a:schemeClr val="bg1">
                        <a:lumMod val="85000"/>
                      </a:schemeClr>
                    </a:solidFill>
                  </a:tcPr>
                </a:tc>
                <a:extLst>
                  <a:ext uri="{0D108BD9-81ED-4DB2-BD59-A6C34878D82A}">
                    <a16:rowId xmlns:a16="http://schemas.microsoft.com/office/drawing/2014/main" val="10000"/>
                  </a:ext>
                </a:extLst>
              </a:tr>
              <a:tr h="370840">
                <a:tc rowSpan="4">
                  <a:txBody>
                    <a:bodyPr/>
                    <a:lstStyle/>
                    <a:p>
                      <a:pPr algn="ctr"/>
                      <a:r>
                        <a:rPr lang="en-US" dirty="0"/>
                        <a:t>Structure</a:t>
                      </a:r>
                    </a:p>
                  </a:txBody>
                  <a:tcPr anchor="ctr">
                    <a:solidFill>
                      <a:schemeClr val="accent1">
                        <a:lumMod val="40000"/>
                        <a:lumOff val="60000"/>
                      </a:schemeClr>
                    </a:solidFill>
                  </a:tcPr>
                </a:tc>
                <a:tc>
                  <a:txBody>
                    <a:bodyPr/>
                    <a:lstStyle/>
                    <a:p>
                      <a:pPr algn="ctr"/>
                      <a:r>
                        <a:rPr lang="en-US" dirty="0"/>
                        <a:t>X-ray/electron/</a:t>
                      </a:r>
                    </a:p>
                    <a:p>
                      <a:pPr algn="ctr"/>
                      <a:r>
                        <a:rPr lang="en-US" dirty="0"/>
                        <a:t>neutron diffraction</a:t>
                      </a:r>
                    </a:p>
                  </a:txBody>
                  <a:tcPr anchor="ctr">
                    <a:solidFill>
                      <a:schemeClr val="accent1">
                        <a:lumMod val="40000"/>
                        <a:lumOff val="60000"/>
                      </a:schemeClr>
                    </a:solidFill>
                  </a:tcPr>
                </a:tc>
                <a:tc>
                  <a:txBody>
                    <a:bodyPr/>
                    <a:lstStyle/>
                    <a:p>
                      <a:pPr algn="ctr"/>
                      <a:r>
                        <a:rPr lang="en-US" dirty="0"/>
                        <a:t>Crystallinity,</a:t>
                      </a:r>
                      <a:r>
                        <a:rPr lang="en-US" baseline="0" dirty="0"/>
                        <a:t> pair</a:t>
                      </a:r>
                      <a:r>
                        <a:rPr lang="en-US" dirty="0"/>
                        <a:t> distribution function, medium range order</a:t>
                      </a:r>
                    </a:p>
                  </a:txBody>
                  <a:tcPr anchor="ctr">
                    <a:solidFill>
                      <a:schemeClr val="accent1">
                        <a:lumMod val="40000"/>
                        <a:lumOff val="60000"/>
                      </a:schemeClr>
                    </a:solidFill>
                  </a:tcPr>
                </a:tc>
                <a:extLst>
                  <a:ext uri="{0D108BD9-81ED-4DB2-BD59-A6C34878D82A}">
                    <a16:rowId xmlns:a16="http://schemas.microsoft.com/office/drawing/2014/main" val="10001"/>
                  </a:ext>
                </a:extLst>
              </a:tr>
              <a:tr h="370840">
                <a:tc vMerge="1">
                  <a:txBody>
                    <a:bodyPr/>
                    <a:lstStyle/>
                    <a:p>
                      <a:endParaRPr lang="en-US"/>
                    </a:p>
                  </a:txBody>
                  <a:tcPr/>
                </a:tc>
                <a:tc>
                  <a:txBody>
                    <a:bodyPr/>
                    <a:lstStyle/>
                    <a:p>
                      <a:pPr algn="ctr"/>
                      <a:r>
                        <a:rPr lang="en-US" dirty="0"/>
                        <a:t>X-ray absorption spectroscopy (XAS)</a:t>
                      </a:r>
                    </a:p>
                  </a:txBody>
                  <a:tcPr anchor="ctr">
                    <a:solidFill>
                      <a:schemeClr val="accent1">
                        <a:lumMod val="40000"/>
                        <a:lumOff val="60000"/>
                      </a:schemeClr>
                    </a:solidFill>
                  </a:tcPr>
                </a:tc>
                <a:tc>
                  <a:txBody>
                    <a:bodyPr/>
                    <a:lstStyle/>
                    <a:p>
                      <a:pPr algn="ctr"/>
                      <a:r>
                        <a:rPr lang="en-US" dirty="0"/>
                        <a:t>Local structure, electronic state</a:t>
                      </a:r>
                    </a:p>
                  </a:txBody>
                  <a:tcPr anchor="ctr">
                    <a:solidFill>
                      <a:schemeClr val="accent1">
                        <a:lumMod val="40000"/>
                        <a:lumOff val="60000"/>
                      </a:schemeClr>
                    </a:solidFill>
                  </a:tcPr>
                </a:tc>
                <a:extLst>
                  <a:ext uri="{0D108BD9-81ED-4DB2-BD59-A6C34878D82A}">
                    <a16:rowId xmlns:a16="http://schemas.microsoft.com/office/drawing/2014/main" val="10002"/>
                  </a:ext>
                </a:extLst>
              </a:tr>
              <a:tr h="370840">
                <a:tc vMerge="1">
                  <a:txBody>
                    <a:bodyPr/>
                    <a:lstStyle/>
                    <a:p>
                      <a:pPr algn="ctr"/>
                      <a:endParaRPr lang="en-US" dirty="0"/>
                    </a:p>
                  </a:txBody>
                  <a:tcPr anchor="ctr"/>
                </a:tc>
                <a:tc>
                  <a:txBody>
                    <a:bodyPr/>
                    <a:lstStyle/>
                    <a:p>
                      <a:pPr algn="ctr"/>
                      <a:r>
                        <a:rPr lang="en-US" dirty="0"/>
                        <a:t>Raman spectroscopy</a:t>
                      </a:r>
                    </a:p>
                  </a:txBody>
                  <a:tcPr anchor="ctr">
                    <a:solidFill>
                      <a:schemeClr val="accent1">
                        <a:lumMod val="40000"/>
                        <a:lumOff val="60000"/>
                      </a:schemeClr>
                    </a:solidFill>
                  </a:tcPr>
                </a:tc>
                <a:tc>
                  <a:txBody>
                    <a:bodyPr/>
                    <a:lstStyle/>
                    <a:p>
                      <a:pPr algn="ctr"/>
                      <a:r>
                        <a:rPr lang="en-US" dirty="0"/>
                        <a:t>Phonon spectra,</a:t>
                      </a:r>
                      <a:r>
                        <a:rPr lang="en-US" baseline="0" dirty="0"/>
                        <a:t> structural clusters</a:t>
                      </a:r>
                      <a:endParaRPr lang="en-US" dirty="0"/>
                    </a:p>
                  </a:txBody>
                  <a:tcPr anchor="ctr">
                    <a:solidFill>
                      <a:schemeClr val="accent1">
                        <a:lumMod val="40000"/>
                        <a:lumOff val="60000"/>
                      </a:schemeClr>
                    </a:solidFill>
                  </a:tcPr>
                </a:tc>
                <a:extLst>
                  <a:ext uri="{0D108BD9-81ED-4DB2-BD59-A6C34878D82A}">
                    <a16:rowId xmlns:a16="http://schemas.microsoft.com/office/drawing/2014/main" val="10003"/>
                  </a:ext>
                </a:extLst>
              </a:tr>
              <a:tr h="370840">
                <a:tc vMerge="1">
                  <a:txBody>
                    <a:bodyPr/>
                    <a:lstStyle/>
                    <a:p>
                      <a:pPr algn="ctr"/>
                      <a:endParaRPr lang="en-US" dirty="0"/>
                    </a:p>
                  </a:txBody>
                  <a:tcPr anchor="ctr"/>
                </a:tc>
                <a:tc>
                  <a:txBody>
                    <a:bodyPr/>
                    <a:lstStyle/>
                    <a:p>
                      <a:pPr algn="ctr"/>
                      <a:r>
                        <a:rPr lang="en-US" dirty="0"/>
                        <a:t>Nuclear magnetic resonance (NMR)</a:t>
                      </a:r>
                    </a:p>
                  </a:txBody>
                  <a:tcPr anchor="ctr">
                    <a:solidFill>
                      <a:schemeClr val="accent1">
                        <a:lumMod val="40000"/>
                        <a:lumOff val="60000"/>
                      </a:schemeClr>
                    </a:solidFill>
                  </a:tcPr>
                </a:tc>
                <a:tc>
                  <a:txBody>
                    <a:bodyPr/>
                    <a:lstStyle/>
                    <a:p>
                      <a:pPr algn="ctr"/>
                      <a:r>
                        <a:rPr lang="en-US" dirty="0"/>
                        <a:t>Local atomic</a:t>
                      </a:r>
                      <a:r>
                        <a:rPr lang="en-US" baseline="0" dirty="0"/>
                        <a:t> configurations</a:t>
                      </a:r>
                      <a:endParaRPr lang="en-US" dirty="0"/>
                    </a:p>
                  </a:txBody>
                  <a:tcPr anchor="ctr">
                    <a:solidFill>
                      <a:schemeClr val="accent1">
                        <a:lumMod val="40000"/>
                        <a:lumOff val="60000"/>
                      </a:schemeClr>
                    </a:solidFill>
                  </a:tcPr>
                </a:tc>
                <a:extLst>
                  <a:ext uri="{0D108BD9-81ED-4DB2-BD59-A6C34878D82A}">
                    <a16:rowId xmlns:a16="http://schemas.microsoft.com/office/drawing/2014/main" val="10004"/>
                  </a:ext>
                </a:extLst>
              </a:tr>
              <a:tr h="370840">
                <a:tc rowSpan="4">
                  <a:txBody>
                    <a:bodyPr/>
                    <a:lstStyle/>
                    <a:p>
                      <a:pPr algn="ctr"/>
                      <a:r>
                        <a:rPr lang="en-US" dirty="0"/>
                        <a:t>Glass</a:t>
                      </a:r>
                      <a:r>
                        <a:rPr lang="en-US" baseline="0" dirty="0"/>
                        <a:t> chemistry</a:t>
                      </a:r>
                      <a:endParaRPr lang="en-US" dirty="0"/>
                    </a:p>
                  </a:txBody>
                  <a:tcPr anchor="ctr">
                    <a:solidFill>
                      <a:schemeClr val="accent6">
                        <a:lumMod val="40000"/>
                        <a:lumOff val="60000"/>
                      </a:schemeClr>
                    </a:solidFill>
                  </a:tcPr>
                </a:tc>
                <a:tc>
                  <a:txBody>
                    <a:bodyPr/>
                    <a:lstStyle/>
                    <a:p>
                      <a:pPr algn="ctr"/>
                      <a:r>
                        <a:rPr lang="en-US" dirty="0"/>
                        <a:t>Atomic emission spectroscopy (AES)</a:t>
                      </a: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Elemental composition</a:t>
                      </a:r>
                    </a:p>
                  </a:txBody>
                  <a:tcPr anchor="ctr">
                    <a:solidFill>
                      <a:schemeClr val="accent6">
                        <a:lumMod val="40000"/>
                        <a:lumOff val="60000"/>
                      </a:schemeClr>
                    </a:solidFill>
                  </a:tcPr>
                </a:tc>
                <a:extLst>
                  <a:ext uri="{0D108BD9-81ED-4DB2-BD59-A6C34878D82A}">
                    <a16:rowId xmlns:a16="http://schemas.microsoft.com/office/drawing/2014/main" val="10005"/>
                  </a:ext>
                </a:extLst>
              </a:tr>
              <a:tr h="370840">
                <a:tc vMerge="1">
                  <a:txBody>
                    <a:bodyPr/>
                    <a:lstStyle/>
                    <a:p>
                      <a:pPr algn="ctr"/>
                      <a:endParaRPr lang="en-US" dirty="0"/>
                    </a:p>
                  </a:txBody>
                  <a:tcPr anchor="ctr"/>
                </a:tc>
                <a:tc>
                  <a:txBody>
                    <a:bodyPr/>
                    <a:lstStyle/>
                    <a:p>
                      <a:pPr algn="ctr"/>
                      <a:r>
                        <a:rPr lang="en-US" sz="1800" b="0" i="0" kern="1200" dirty="0">
                          <a:solidFill>
                            <a:schemeClr val="tx1"/>
                          </a:solidFill>
                          <a:effectLst/>
                          <a:latin typeface="+mn-lt"/>
                          <a:ea typeface="+mn-ea"/>
                          <a:cs typeface="+mn-cs"/>
                        </a:rPr>
                        <a:t>Energy-dispersive X-ray spectroscopy (EDX)</a:t>
                      </a:r>
                    </a:p>
                  </a:txBody>
                  <a:tcPr anchor="ctr">
                    <a:solidFill>
                      <a:schemeClr val="accent6">
                        <a:lumMod val="40000"/>
                        <a:lumOff val="60000"/>
                      </a:schemeClr>
                    </a:solidFill>
                  </a:tcPr>
                </a:tc>
                <a:tc>
                  <a:txBody>
                    <a:bodyPr/>
                    <a:lstStyle/>
                    <a:p>
                      <a:pPr algn="ctr"/>
                      <a:r>
                        <a:rPr lang="en-US" dirty="0"/>
                        <a:t>Elemental composition</a:t>
                      </a:r>
                    </a:p>
                  </a:txBody>
                  <a:tcPr anchor="ctr">
                    <a:solidFill>
                      <a:schemeClr val="accent6">
                        <a:lumMod val="40000"/>
                        <a:lumOff val="60000"/>
                      </a:schemeClr>
                    </a:solidFill>
                  </a:tcPr>
                </a:tc>
                <a:extLst>
                  <a:ext uri="{0D108BD9-81ED-4DB2-BD59-A6C34878D82A}">
                    <a16:rowId xmlns:a16="http://schemas.microsoft.com/office/drawing/2014/main" val="10006"/>
                  </a:ext>
                </a:extLst>
              </a:tr>
              <a:tr h="370840">
                <a:tc vMerge="1">
                  <a:txBody>
                    <a:bodyPr/>
                    <a:lstStyle/>
                    <a:p>
                      <a:endParaRPr lang="en-US"/>
                    </a:p>
                  </a:txBody>
                  <a:tcPr/>
                </a:tc>
                <a:tc>
                  <a:txBody>
                    <a:bodyPr/>
                    <a:lstStyle/>
                    <a:p>
                      <a:pPr algn="ctr"/>
                      <a:r>
                        <a:rPr lang="en-US" dirty="0"/>
                        <a:t>Infrared spectroscopy</a:t>
                      </a:r>
                    </a:p>
                  </a:txBody>
                  <a:tcPr anchor="ctr">
                    <a:solidFill>
                      <a:schemeClr val="accent6">
                        <a:lumMod val="40000"/>
                        <a:lumOff val="60000"/>
                      </a:schemeClr>
                    </a:solidFill>
                  </a:tcPr>
                </a:tc>
                <a:tc>
                  <a:txBody>
                    <a:bodyPr/>
                    <a:lstStyle/>
                    <a:p>
                      <a:pPr algn="ctr"/>
                      <a:r>
                        <a:rPr lang="en-US" dirty="0"/>
                        <a:t>Chemical bonding, impurity</a:t>
                      </a:r>
                      <a:r>
                        <a:rPr lang="en-US" baseline="0" dirty="0"/>
                        <a:t> concentration, optical absorption</a:t>
                      </a:r>
                      <a:endParaRPr lang="en-US" dirty="0"/>
                    </a:p>
                  </a:txBody>
                  <a:tcPr anchor="ctr">
                    <a:solidFill>
                      <a:schemeClr val="accent6">
                        <a:lumMod val="40000"/>
                        <a:lumOff val="60000"/>
                      </a:schemeClr>
                    </a:solidFill>
                  </a:tcPr>
                </a:tc>
                <a:extLst>
                  <a:ext uri="{0D108BD9-81ED-4DB2-BD59-A6C34878D82A}">
                    <a16:rowId xmlns:a16="http://schemas.microsoft.com/office/drawing/2014/main" val="10007"/>
                  </a:ext>
                </a:extLst>
              </a:tr>
              <a:tr h="370840">
                <a:tc vMerge="1">
                  <a:txBody>
                    <a:bodyPr/>
                    <a:lstStyle/>
                    <a:p>
                      <a:pPr algn="ctr"/>
                      <a:endParaRPr lang="en-US" dirty="0"/>
                    </a:p>
                  </a:txBody>
                  <a:tcPr anchor="ctr"/>
                </a:tc>
                <a:tc>
                  <a:txBody>
                    <a:bodyPr/>
                    <a:lstStyle/>
                    <a:p>
                      <a:pPr algn="ctr"/>
                      <a:r>
                        <a:rPr lang="en-US" dirty="0"/>
                        <a:t>X-ray photoelectron</a:t>
                      </a:r>
                      <a:r>
                        <a:rPr lang="en-US" baseline="0" dirty="0"/>
                        <a:t> spectroscopy (XPS)</a:t>
                      </a:r>
                      <a:endParaRPr lang="en-US" dirty="0"/>
                    </a:p>
                  </a:txBody>
                  <a:tcPr anchor="ctr">
                    <a:solidFill>
                      <a:schemeClr val="accent6">
                        <a:lumMod val="40000"/>
                        <a:lumOff val="60000"/>
                      </a:schemeClr>
                    </a:solidFill>
                  </a:tcPr>
                </a:tc>
                <a:tc>
                  <a:txBody>
                    <a:bodyPr/>
                    <a:lstStyle/>
                    <a:p>
                      <a:pPr algn="ctr"/>
                      <a:r>
                        <a:rPr lang="en-US" dirty="0"/>
                        <a:t>Valence state of constituents, electron density of states</a:t>
                      </a:r>
                    </a:p>
                  </a:txBody>
                  <a:tcPr anchor="ctr">
                    <a:solidFill>
                      <a:schemeClr val="accent6">
                        <a:lumMod val="40000"/>
                        <a:lumOff val="60000"/>
                      </a:schemeClr>
                    </a:solidFill>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1"/>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5591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812725" y="2346362"/>
            <a:ext cx="1602934" cy="1086031"/>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2"/>
              </a:rPr>
              <a:t>T. C. </a:t>
            </a:r>
            <a:r>
              <a:rPr lang="en-US" sz="1200" dirty="0" err="1">
                <a:hlinkClick r:id="rId2"/>
              </a:rPr>
              <a:t>Hufnagel</a:t>
            </a:r>
            <a:r>
              <a:rPr lang="en-US" sz="1200" dirty="0">
                <a:hlinkClick r:id="rId2"/>
              </a:rPr>
              <a:t>, Johns Hopkins University</a:t>
            </a:r>
            <a:endParaRPr lang="en-US" sz="1200"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184" y="3058746"/>
            <a:ext cx="4774962" cy="3158758"/>
          </a:xfrm>
          <a:prstGeom prst="rect">
            <a:avLst/>
          </a:prstGeom>
        </p:spPr>
      </p:pic>
      <p:cxnSp>
        <p:nvCxnSpPr>
          <p:cNvPr id="13" name="Straight Arrow Connector 12"/>
          <p:cNvCxnSpPr/>
          <p:nvPr/>
        </p:nvCxnSpPr>
        <p:spPr bwMode="auto">
          <a:xfrm flipH="1">
            <a:off x="2150692" y="4470162"/>
            <a:ext cx="329011" cy="5334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21" name="TextBox 20"/>
          <p:cNvSpPr txBox="1"/>
          <p:nvPr/>
        </p:nvSpPr>
        <p:spPr>
          <a:xfrm>
            <a:off x="2213315" y="3735293"/>
            <a:ext cx="2579470" cy="923330"/>
          </a:xfrm>
          <a:prstGeom prst="rect">
            <a:avLst/>
          </a:prstGeom>
          <a:noFill/>
        </p:spPr>
        <p:txBody>
          <a:bodyPr wrap="square" rtlCol="0">
            <a:spAutoFit/>
          </a:bodyPr>
          <a:lstStyle/>
          <a:p>
            <a:pPr algn="ctr"/>
            <a:r>
              <a:rPr lang="en-US" dirty="0"/>
              <a:t>Structure factor oscillates around unity at large </a:t>
            </a:r>
            <a:r>
              <a:rPr lang="en-US" dirty="0">
                <a:latin typeface="Times New Roman" panose="02020603050405020304" pitchFamily="18" charset="0"/>
                <a:cs typeface="Times New Roman" panose="02020603050405020304" pitchFamily="18" charset="0"/>
              </a:rPr>
              <a:t>Q</a:t>
            </a:r>
            <a:r>
              <a:rPr lang="en-US" dirty="0"/>
              <a:t> values</a:t>
            </a:r>
          </a:p>
        </p:txBody>
      </p:sp>
      <p:graphicFrame>
        <p:nvGraphicFramePr>
          <p:cNvPr id="22" name="Object 21"/>
          <p:cNvGraphicFramePr>
            <a:graphicFrameLocks noChangeAspect="1"/>
          </p:cNvGraphicFramePr>
          <p:nvPr>
            <p:extLst>
              <p:ext uri="{D42A27DB-BD31-4B8C-83A1-F6EECF244321}">
                <p14:modId xmlns:p14="http://schemas.microsoft.com/office/powerpoint/2010/main" val="1916761559"/>
              </p:ext>
            </p:extLst>
          </p:nvPr>
        </p:nvGraphicFramePr>
        <p:xfrm>
          <a:off x="5139584" y="3188164"/>
          <a:ext cx="3200400" cy="1121052"/>
        </p:xfrm>
        <a:graphic>
          <a:graphicData uri="http://schemas.openxmlformats.org/presentationml/2006/ole">
            <mc:AlternateContent xmlns:mc="http://schemas.openxmlformats.org/markup-compatibility/2006">
              <mc:Choice xmlns:v="urn:schemas-microsoft-com:vml" Requires="v">
                <p:oleObj name="Equation" r:id="rId4" imgW="2006280" imgH="749160" progId="Equation.DSMT4">
                  <p:embed/>
                </p:oleObj>
              </mc:Choice>
              <mc:Fallback>
                <p:oleObj name="Equation" r:id="rId4" imgW="2006280" imgH="749160" progId="Equation.DSMT4">
                  <p:embed/>
                  <p:pic>
                    <p:nvPicPr>
                      <p:cNvPr id="22" name="Object 21"/>
                      <p:cNvPicPr>
                        <a:picLocks noChangeAspect="1" noChangeArrowheads="1"/>
                      </p:cNvPicPr>
                      <p:nvPr/>
                    </p:nvPicPr>
                    <p:blipFill>
                      <a:blip r:embed="rId5"/>
                      <a:srcRect/>
                      <a:stretch>
                        <a:fillRect/>
                      </a:stretch>
                    </p:blipFill>
                    <p:spPr bwMode="auto">
                      <a:xfrm>
                        <a:off x="5139584" y="3188164"/>
                        <a:ext cx="3200400" cy="1121052"/>
                      </a:xfrm>
                      <a:prstGeom prst="rect">
                        <a:avLst/>
                      </a:prstGeom>
                      <a:noFill/>
                    </p:spPr>
                  </p:pic>
                </p:oleObj>
              </mc:Fallback>
            </mc:AlternateContent>
          </a:graphicData>
        </a:graphic>
      </p:graphicFrame>
      <p:sp>
        <p:nvSpPr>
          <p:cNvPr id="23" name="Slide Number Placeholder 22"/>
          <p:cNvSpPr>
            <a:spLocks noGrp="1"/>
          </p:cNvSpPr>
          <p:nvPr>
            <p:ph type="sldNum" sz="quarter" idx="11"/>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2352508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6988178" y="2376440"/>
            <a:ext cx="1600200" cy="1086031"/>
          </a:xfrm>
          <a:prstGeom prst="roundRect">
            <a:avLst>
              <a:gd name="adj" fmla="val 7890"/>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2"/>
              </a:rPr>
              <a:t>T. C. </a:t>
            </a:r>
            <a:r>
              <a:rPr lang="en-US" sz="1200" dirty="0" err="1">
                <a:hlinkClick r:id="rId2"/>
              </a:rPr>
              <a:t>Hufnagel</a:t>
            </a:r>
            <a:r>
              <a:rPr lang="en-US" sz="1200" dirty="0">
                <a:hlinkClick r:id="rId2"/>
              </a:rPr>
              <a:t>, Johns Hopkins University</a:t>
            </a:r>
            <a:endParaRPr lang="en-US" sz="1200"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806" y="3062048"/>
            <a:ext cx="5075095" cy="3145911"/>
          </a:xfrm>
          <a:prstGeom prst="rect">
            <a:avLst/>
          </a:prstGeom>
        </p:spPr>
      </p:pic>
      <p:cxnSp>
        <p:nvCxnSpPr>
          <p:cNvPr id="18" name="Straight Arrow Connector 17"/>
          <p:cNvCxnSpPr/>
          <p:nvPr/>
        </p:nvCxnSpPr>
        <p:spPr bwMode="auto">
          <a:xfrm flipH="1">
            <a:off x="1278309" y="4626458"/>
            <a:ext cx="4559500" cy="0"/>
          </a:xfrm>
          <a:prstGeom prst="straightConnector1">
            <a:avLst/>
          </a:prstGeom>
          <a:solidFill>
            <a:schemeClr val="accent1"/>
          </a:solidFill>
          <a:ln w="12700" cap="flat" cmpd="sng" algn="ctr">
            <a:solidFill>
              <a:schemeClr val="tx1"/>
            </a:solidFill>
            <a:prstDash val="dash"/>
            <a:round/>
            <a:headEnd type="none" w="med" len="med"/>
            <a:tailEnd type="none"/>
          </a:ln>
          <a:effectLst/>
        </p:spPr>
      </p:cxnSp>
      <p:graphicFrame>
        <p:nvGraphicFramePr>
          <p:cNvPr id="23" name="Object 22"/>
          <p:cNvGraphicFramePr>
            <a:graphicFrameLocks noChangeAspect="1"/>
          </p:cNvGraphicFramePr>
          <p:nvPr>
            <p:extLst>
              <p:ext uri="{D42A27DB-BD31-4B8C-83A1-F6EECF244321}">
                <p14:modId xmlns:p14="http://schemas.microsoft.com/office/powerpoint/2010/main" val="3972384501"/>
              </p:ext>
            </p:extLst>
          </p:nvPr>
        </p:nvGraphicFramePr>
        <p:xfrm>
          <a:off x="2895600" y="3297238"/>
          <a:ext cx="5265738" cy="720725"/>
        </p:xfrm>
        <a:graphic>
          <a:graphicData uri="http://schemas.openxmlformats.org/presentationml/2006/ole">
            <mc:AlternateContent xmlns:mc="http://schemas.openxmlformats.org/markup-compatibility/2006">
              <mc:Choice xmlns:v="urn:schemas-microsoft-com:vml" Requires="v">
                <p:oleObj name="Equation" r:id="rId4" imgW="3047760" imgH="444240" progId="Equation.DSMT4">
                  <p:embed/>
                </p:oleObj>
              </mc:Choice>
              <mc:Fallback>
                <p:oleObj name="Equation" r:id="rId4" imgW="3047760" imgH="444240" progId="Equation.DSMT4">
                  <p:embed/>
                  <p:pic>
                    <p:nvPicPr>
                      <p:cNvPr id="23" name="Object 22"/>
                      <p:cNvPicPr>
                        <a:picLocks noChangeAspect="1" noChangeArrowheads="1"/>
                      </p:cNvPicPr>
                      <p:nvPr/>
                    </p:nvPicPr>
                    <p:blipFill>
                      <a:blip r:embed="rId5"/>
                      <a:srcRect/>
                      <a:stretch>
                        <a:fillRect/>
                      </a:stretch>
                    </p:blipFill>
                    <p:spPr bwMode="auto">
                      <a:xfrm>
                        <a:off x="2895600" y="3297238"/>
                        <a:ext cx="5265738" cy="720725"/>
                      </a:xfrm>
                      <a:prstGeom prst="rect">
                        <a:avLst/>
                      </a:prstGeom>
                      <a:noFill/>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44617448"/>
              </p:ext>
            </p:extLst>
          </p:nvPr>
        </p:nvGraphicFramePr>
        <p:xfrm>
          <a:off x="4242940" y="4766413"/>
          <a:ext cx="1700212" cy="365125"/>
        </p:xfrm>
        <a:graphic>
          <a:graphicData uri="http://schemas.openxmlformats.org/presentationml/2006/ole">
            <mc:AlternateContent xmlns:mc="http://schemas.openxmlformats.org/markup-compatibility/2006">
              <mc:Choice xmlns:v="urn:schemas-microsoft-com:vml" Requires="v">
                <p:oleObj name="Equation" r:id="rId6" imgW="876240" imgH="203040" progId="Equation.DSMT4">
                  <p:embed/>
                </p:oleObj>
              </mc:Choice>
              <mc:Fallback>
                <p:oleObj name="Equation" r:id="rId6" imgW="876240" imgH="203040" progId="Equation.DSMT4">
                  <p:embed/>
                  <p:pic>
                    <p:nvPicPr>
                      <p:cNvPr id="24" name="Object 23"/>
                      <p:cNvPicPr>
                        <a:picLocks noChangeAspect="1" noChangeArrowheads="1"/>
                      </p:cNvPicPr>
                      <p:nvPr/>
                    </p:nvPicPr>
                    <p:blipFill>
                      <a:blip r:embed="rId7"/>
                      <a:srcRect/>
                      <a:stretch>
                        <a:fillRect/>
                      </a:stretch>
                    </p:blipFill>
                    <p:spPr bwMode="auto">
                      <a:xfrm>
                        <a:off x="4242940" y="4766413"/>
                        <a:ext cx="170021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Slide Number Placeholder 19"/>
          <p:cNvSpPr>
            <a:spLocks noGrp="1"/>
          </p:cNvSpPr>
          <p:nvPr>
            <p:ph type="sldNum" sz="quarter" idx="11"/>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03960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PDF from experimental XRD spectra</a:t>
            </a:r>
          </a:p>
        </p:txBody>
      </p:sp>
      <p:sp>
        <p:nvSpPr>
          <p:cNvPr id="3" name="Content Placeholder 2"/>
          <p:cNvSpPr>
            <a:spLocks noGrp="1"/>
          </p:cNvSpPr>
          <p:nvPr>
            <p:ph idx="1"/>
          </p:nvPr>
        </p:nvSpPr>
        <p:spPr>
          <a:xfrm>
            <a:off x="457200" y="1548995"/>
            <a:ext cx="3810000" cy="4541904"/>
          </a:xfrm>
        </p:spPr>
        <p:txBody>
          <a:bodyPr/>
          <a:lstStyle/>
          <a:p>
            <a:r>
              <a:rPr lang="en-US" sz="1800" dirty="0"/>
              <a:t>Sources of error</a:t>
            </a:r>
          </a:p>
          <a:p>
            <a:pPr marL="684213" lvl="1"/>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(Q)</a:t>
            </a:r>
            <a:r>
              <a:rPr lang="en-US" sz="1800" dirty="0"/>
              <a:t> data truncation error</a:t>
            </a:r>
          </a:p>
          <a:p>
            <a:pPr marL="684213" lvl="1"/>
            <a:r>
              <a:rPr lang="en-US" sz="1800" dirty="0"/>
              <a:t>X-ray photon shot noise</a:t>
            </a:r>
          </a:p>
          <a:p>
            <a:pPr marL="684213" lvl="1"/>
            <a:r>
              <a:rPr lang="en-US" sz="1800" dirty="0"/>
              <a:t>Finite resolution</a:t>
            </a:r>
          </a:p>
          <a:p>
            <a:pPr lvl="0">
              <a:buClr>
                <a:srgbClr val="1F497D"/>
              </a:buClr>
            </a:pPr>
            <a:r>
              <a:rPr lang="en-US" sz="1800" dirty="0">
                <a:solidFill>
                  <a:prstClr val="black"/>
                </a:solidFill>
              </a:rPr>
              <a:t>Mitigation strategies</a:t>
            </a:r>
          </a:p>
          <a:p>
            <a:pPr marL="684213" lvl="1"/>
            <a:r>
              <a:rPr lang="en-US" sz="1800" dirty="0"/>
              <a:t>Use Mo (</a:t>
            </a:r>
            <a:r>
              <a:rPr lang="en-US" sz="1800" i="1" dirty="0" err="1">
                <a:latin typeface="Symbol" panose="05050102010706020507" pitchFamily="18" charset="2"/>
                <a:cs typeface="Times New Roman" panose="02020603050405020304" pitchFamily="18" charset="0"/>
              </a:rPr>
              <a:t>l</a:t>
            </a:r>
            <a:r>
              <a:rPr lang="en-US" sz="1800" baseline="-25000" dirty="0" err="1">
                <a:latin typeface="Times New Roman" panose="02020603050405020304" pitchFamily="18" charset="0"/>
                <a:cs typeface="Times New Roman" panose="02020603050405020304" pitchFamily="18" charset="0"/>
              </a:rPr>
              <a:t>K</a:t>
            </a:r>
            <a:r>
              <a:rPr lang="en-US" sz="1800" baseline="-25000" dirty="0" err="1">
                <a:latin typeface="Symbol" panose="05050102010706020507" pitchFamily="18" charset="2"/>
                <a:cs typeface="Times New Roman" panose="02020603050405020304" pitchFamily="18" charset="0"/>
              </a:rPr>
              <a:t>a</a:t>
            </a:r>
            <a:r>
              <a:rPr lang="en-US" sz="1800" dirty="0"/>
              <a:t> = 0.71 Å) or Ag (</a:t>
            </a:r>
            <a:r>
              <a:rPr lang="en-US" sz="1800" i="1" dirty="0" err="1">
                <a:latin typeface="Symbol" panose="05050102010706020507" pitchFamily="18" charset="2"/>
                <a:cs typeface="Times New Roman" panose="02020603050405020304" pitchFamily="18" charset="0"/>
              </a:rPr>
              <a:t>l</a:t>
            </a:r>
            <a:r>
              <a:rPr lang="en-US" sz="1800" baseline="-25000" dirty="0" err="1">
                <a:latin typeface="Times New Roman" panose="02020603050405020304" pitchFamily="18" charset="0"/>
                <a:cs typeface="Times New Roman" panose="02020603050405020304" pitchFamily="18" charset="0"/>
              </a:rPr>
              <a:t>K</a:t>
            </a:r>
            <a:r>
              <a:rPr lang="en-US" sz="1800" baseline="-25000" dirty="0" err="1">
                <a:latin typeface="Symbol" panose="05050102010706020507" pitchFamily="18" charset="2"/>
                <a:cs typeface="Times New Roman" panose="02020603050405020304" pitchFamily="18" charset="0"/>
              </a:rPr>
              <a:t>a</a:t>
            </a:r>
            <a:r>
              <a:rPr lang="en-US" sz="1800" dirty="0"/>
              <a:t> = 0.56 Å) sources instead of Cu source (</a:t>
            </a:r>
            <a:r>
              <a:rPr lang="en-US" sz="1800" i="1" dirty="0" err="1">
                <a:latin typeface="Symbol" panose="05050102010706020507" pitchFamily="18" charset="2"/>
                <a:cs typeface="Times New Roman" panose="02020603050405020304" pitchFamily="18" charset="0"/>
              </a:rPr>
              <a:t>l</a:t>
            </a:r>
            <a:r>
              <a:rPr lang="en-US" sz="1800" baseline="-25000" dirty="0" err="1">
                <a:latin typeface="Times New Roman" panose="02020603050405020304" pitchFamily="18" charset="0"/>
                <a:cs typeface="Times New Roman" panose="02020603050405020304" pitchFamily="18" charset="0"/>
              </a:rPr>
              <a:t>K</a:t>
            </a:r>
            <a:r>
              <a:rPr lang="en-US" sz="1800" baseline="-25000" dirty="0" err="1">
                <a:latin typeface="Symbol" panose="05050102010706020507" pitchFamily="18" charset="2"/>
                <a:cs typeface="Times New Roman" panose="02020603050405020304" pitchFamily="18" charset="0"/>
              </a:rPr>
              <a:t>a</a:t>
            </a:r>
            <a:r>
              <a:rPr lang="en-US" sz="1800" dirty="0"/>
              <a:t> = 1.54 Å)</a:t>
            </a:r>
          </a:p>
          <a:p>
            <a:pPr marL="684213" lvl="1"/>
            <a:r>
              <a:rPr lang="en-US" sz="1800" dirty="0"/>
              <a:t>Use synchrotron sources</a:t>
            </a:r>
          </a:p>
          <a:p>
            <a:pPr marL="684213" lvl="1"/>
            <a:r>
              <a:rPr lang="en-US" sz="1800" dirty="0"/>
              <a:t>Increase collection time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100" y="1684946"/>
            <a:ext cx="3990300" cy="3496654"/>
          </a:xfrm>
          <a:prstGeom prst="rect">
            <a:avLst/>
          </a:prstGeom>
        </p:spPr>
      </p:pic>
      <p:sp>
        <p:nvSpPr>
          <p:cNvPr id="8" name="Rectangle 7"/>
          <p:cNvSpPr/>
          <p:nvPr/>
        </p:nvSpPr>
        <p:spPr>
          <a:xfrm>
            <a:off x="4952886" y="5379578"/>
            <a:ext cx="3172727" cy="723275"/>
          </a:xfrm>
          <a:prstGeom prst="rect">
            <a:avLst/>
          </a:prstGeom>
        </p:spPr>
        <p:txBody>
          <a:bodyPr wrap="none">
            <a:spAutoFit/>
          </a:bodyPr>
          <a:lstStyle/>
          <a:p>
            <a:pPr algn="ctr">
              <a:spcAft>
                <a:spcPts val="600"/>
              </a:spcAft>
            </a:pPr>
            <a:r>
              <a:rPr lang="it-IT" dirty="0">
                <a:hlinkClick r:id="rId4"/>
              </a:rPr>
              <a:t>PDFGetX2 homepage</a:t>
            </a:r>
            <a:endParaRPr lang="it-IT" dirty="0"/>
          </a:p>
          <a:p>
            <a:pPr algn="ctr">
              <a:spcAft>
                <a:spcPts val="600"/>
              </a:spcAft>
            </a:pPr>
            <a:r>
              <a:rPr lang="it-IT" i="1" dirty="0"/>
              <a:t>J. Appl. Cryst.</a:t>
            </a:r>
            <a:r>
              <a:rPr lang="it-IT" dirty="0"/>
              <a:t> </a:t>
            </a:r>
            <a:r>
              <a:rPr lang="it-IT" b="1" dirty="0"/>
              <a:t>37</a:t>
            </a:r>
            <a:r>
              <a:rPr lang="it-IT" dirty="0"/>
              <a:t>, 678 (2004)</a:t>
            </a:r>
            <a:endParaRPr lang="en-US" dirty="0"/>
          </a:p>
        </p:txBody>
      </p:sp>
      <p:sp>
        <p:nvSpPr>
          <p:cNvPr id="9" name="Rectangle 8"/>
          <p:cNvSpPr/>
          <p:nvPr/>
        </p:nvSpPr>
        <p:spPr>
          <a:xfrm>
            <a:off x="723900" y="5457373"/>
            <a:ext cx="3276600" cy="584775"/>
          </a:xfrm>
          <a:prstGeom prst="rect">
            <a:avLst/>
          </a:prstGeom>
        </p:spPr>
        <p:txBody>
          <a:bodyPr wrap="square">
            <a:spAutoFit/>
          </a:bodyPr>
          <a:lstStyle/>
          <a:p>
            <a:pPr algn="ctr"/>
            <a:r>
              <a:rPr lang="en-US" sz="1600" dirty="0">
                <a:hlinkClick r:id="rId5"/>
              </a:rPr>
              <a:t>Determination of Pair Distribution Functions (PDF)</a:t>
            </a:r>
            <a:r>
              <a:rPr lang="en-US" sz="1600" dirty="0"/>
              <a:t> from Bruker</a:t>
            </a:r>
          </a:p>
        </p:txBody>
      </p:sp>
    </p:spTree>
    <p:extLst>
      <p:ext uri="{BB962C8B-B14F-4D97-AF65-F5344CB8AC3E}">
        <p14:creationId xmlns:p14="http://schemas.microsoft.com/office/powerpoint/2010/main" val="30268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and neutron diffraction</a:t>
            </a:r>
          </a:p>
        </p:txBody>
      </p:sp>
      <p:sp>
        <p:nvSpPr>
          <p:cNvPr id="3" name="Content Placeholder 2"/>
          <p:cNvSpPr>
            <a:spLocks noGrp="1"/>
          </p:cNvSpPr>
          <p:nvPr>
            <p:ph idx="1"/>
          </p:nvPr>
        </p:nvSpPr>
        <p:spPr>
          <a:xfrm>
            <a:off x="457200" y="1519912"/>
            <a:ext cx="8077200" cy="1528088"/>
          </a:xfrm>
        </p:spPr>
        <p:txBody>
          <a:bodyPr/>
          <a:lstStyle/>
          <a:p>
            <a:pPr>
              <a:spcBef>
                <a:spcPts val="1000"/>
              </a:spcBef>
            </a:pPr>
            <a:r>
              <a:rPr lang="en-US" dirty="0"/>
              <a:t>Electron diffraction</a:t>
            </a:r>
          </a:p>
          <a:p>
            <a:pPr lvl="1">
              <a:spcBef>
                <a:spcPts val="1000"/>
              </a:spcBef>
            </a:pPr>
            <a:r>
              <a:rPr lang="en-US" dirty="0"/>
              <a:t>Much smaller wavelength (e.g. </a:t>
            </a:r>
            <a:r>
              <a:rPr lang="en-US" i="1" dirty="0">
                <a:latin typeface="Symbol" panose="05050102010706020507" pitchFamily="18" charset="2"/>
              </a:rPr>
              <a:t>l</a:t>
            </a:r>
            <a:r>
              <a:rPr lang="en-US" dirty="0"/>
              <a:t> ~ 2 pm for 300 </a:t>
            </a:r>
            <a:r>
              <a:rPr lang="en-US" dirty="0" err="1"/>
              <a:t>keV</a:t>
            </a:r>
            <a:r>
              <a:rPr lang="en-US" dirty="0"/>
              <a:t> electrons)</a:t>
            </a:r>
          </a:p>
          <a:p>
            <a:pPr lvl="1">
              <a:spcBef>
                <a:spcPts val="1000"/>
              </a:spcBef>
            </a:pPr>
            <a:r>
              <a:rPr lang="en-US" dirty="0"/>
              <a:t>Small spot size (e.g. in the case of SAED)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214" y="3098562"/>
            <a:ext cx="4188357" cy="1803162"/>
          </a:xfrm>
          <a:prstGeom prst="rect">
            <a:avLst/>
          </a:prstGeom>
        </p:spPr>
      </p:pic>
      <p:sp>
        <p:nvSpPr>
          <p:cNvPr id="7" name="Rectangle 6"/>
          <p:cNvSpPr/>
          <p:nvPr/>
        </p:nvSpPr>
        <p:spPr>
          <a:xfrm>
            <a:off x="457200" y="2929070"/>
            <a:ext cx="3352800" cy="2257028"/>
          </a:xfrm>
          <a:prstGeom prst="rect">
            <a:avLst/>
          </a:prstGeom>
        </p:spPr>
        <p:txBody>
          <a:bodyPr wrap="square">
            <a:spAutoFit/>
          </a:bodyPr>
          <a:lstStyle/>
          <a:p>
            <a:pPr marL="342900" lvl="0" indent="-342900" fontAlgn="base">
              <a:spcBef>
                <a:spcPts val="1000"/>
              </a:spcBef>
              <a:spcAft>
                <a:spcPct val="0"/>
              </a:spcAft>
              <a:buClr>
                <a:srgbClr val="1F497D"/>
              </a:buClr>
              <a:buSzPct val="75000"/>
              <a:buFont typeface="Wingdings" pitchFamily="2" charset="2"/>
              <a:buChar char="n"/>
            </a:pPr>
            <a:r>
              <a:rPr lang="en-US" sz="2400" kern="0" dirty="0">
                <a:solidFill>
                  <a:prstClr val="black"/>
                </a:solidFill>
              </a:rPr>
              <a:t>Neutron diffraction</a:t>
            </a:r>
          </a:p>
          <a:p>
            <a:pPr marL="795338" lvl="1" indent="-338138" fontAlgn="base">
              <a:spcBef>
                <a:spcPts val="1000"/>
              </a:spcBef>
              <a:spcAft>
                <a:spcPct val="0"/>
              </a:spcAft>
              <a:buClr>
                <a:srgbClr val="C0504D"/>
              </a:buClr>
              <a:buSzPct val="80000"/>
              <a:buFont typeface="Wingdings" pitchFamily="2" charset="2"/>
              <a:buChar char="¨"/>
            </a:pPr>
            <a:r>
              <a:rPr lang="en-US" sz="2000" kern="0" dirty="0">
                <a:solidFill>
                  <a:prstClr val="black"/>
                </a:solidFill>
              </a:rPr>
              <a:t>Interacts with nuclei rather than electrons</a:t>
            </a:r>
          </a:p>
          <a:p>
            <a:pPr marL="795338" lvl="1" indent="-338138" fontAlgn="base">
              <a:spcBef>
                <a:spcPts val="1000"/>
              </a:spcBef>
              <a:spcAft>
                <a:spcPct val="0"/>
              </a:spcAft>
              <a:buClr>
                <a:srgbClr val="C0504D"/>
              </a:buClr>
              <a:buSzPct val="80000"/>
              <a:buFont typeface="Wingdings" pitchFamily="2" charset="2"/>
              <a:buChar char="¨"/>
            </a:pPr>
            <a:r>
              <a:rPr lang="en-US" sz="2000" kern="0" dirty="0">
                <a:solidFill>
                  <a:prstClr val="black"/>
                </a:solidFill>
              </a:rPr>
              <a:t>Can discriminate neighboring elements or isotopes</a:t>
            </a:r>
          </a:p>
        </p:txBody>
      </p:sp>
      <p:sp>
        <p:nvSpPr>
          <p:cNvPr id="9" name="Rectangle 8"/>
          <p:cNvSpPr/>
          <p:nvPr/>
        </p:nvSpPr>
        <p:spPr>
          <a:xfrm>
            <a:off x="457200" y="5194644"/>
            <a:ext cx="3879908" cy="400110"/>
          </a:xfrm>
          <a:prstGeom prst="rect">
            <a:avLst/>
          </a:prstGeom>
        </p:spPr>
        <p:txBody>
          <a:bodyPr wrap="none">
            <a:spAutoFit/>
          </a:bodyPr>
          <a:lstStyle/>
          <a:p>
            <a:pPr marL="795338" lvl="1" indent="-338138" fontAlgn="base">
              <a:spcBef>
                <a:spcPts val="1000"/>
              </a:spcBef>
              <a:spcAft>
                <a:spcPct val="0"/>
              </a:spcAft>
              <a:buClr>
                <a:srgbClr val="C0504D"/>
              </a:buClr>
              <a:buSzPct val="80000"/>
              <a:buFont typeface="Wingdings" pitchFamily="2" charset="2"/>
              <a:buChar char="¨"/>
            </a:pPr>
            <a:r>
              <a:rPr lang="en-US" sz="2000" kern="0" dirty="0">
                <a:solidFill>
                  <a:prstClr val="black"/>
                </a:solidFill>
              </a:rPr>
              <a:t>Can detect light elements</a:t>
            </a:r>
          </a:p>
        </p:txBody>
      </p:sp>
      <p:sp>
        <p:nvSpPr>
          <p:cNvPr id="10" name="TextBox 9"/>
          <p:cNvSpPr txBox="1"/>
          <p:nvPr/>
        </p:nvSpPr>
        <p:spPr>
          <a:xfrm>
            <a:off x="4189512" y="4436692"/>
            <a:ext cx="2017604" cy="369332"/>
          </a:xfrm>
          <a:prstGeom prst="rect">
            <a:avLst/>
          </a:prstGeom>
          <a:noFill/>
        </p:spPr>
        <p:txBody>
          <a:bodyPr wrap="none" rtlCol="0">
            <a:spAutoFit/>
          </a:bodyPr>
          <a:lstStyle/>
          <a:p>
            <a:pPr algn="ctr"/>
            <a:r>
              <a:rPr lang="en-US" dirty="0">
                <a:solidFill>
                  <a:schemeClr val="bg1"/>
                </a:solidFill>
              </a:rPr>
              <a:t>Amorphous Ta</a:t>
            </a:r>
            <a:r>
              <a:rPr lang="en-US" baseline="-25000" dirty="0">
                <a:solidFill>
                  <a:schemeClr val="bg1"/>
                </a:solidFill>
              </a:rPr>
              <a:t>2</a:t>
            </a:r>
            <a:r>
              <a:rPr lang="en-US" dirty="0">
                <a:solidFill>
                  <a:schemeClr val="bg1"/>
                </a:solidFill>
              </a:rPr>
              <a:t>O</a:t>
            </a:r>
            <a:r>
              <a:rPr lang="en-US" baseline="-25000" dirty="0">
                <a:solidFill>
                  <a:schemeClr val="bg1"/>
                </a:solidFill>
              </a:rPr>
              <a:t>5</a:t>
            </a:r>
            <a:endParaRPr lang="en-US" dirty="0">
              <a:solidFill>
                <a:schemeClr val="bg1"/>
              </a:solidFill>
            </a:endParaRPr>
          </a:p>
        </p:txBody>
      </p:sp>
      <p:sp>
        <p:nvSpPr>
          <p:cNvPr id="11" name="TextBox 10"/>
          <p:cNvSpPr txBox="1"/>
          <p:nvPr/>
        </p:nvSpPr>
        <p:spPr>
          <a:xfrm>
            <a:off x="6366325" y="4436692"/>
            <a:ext cx="1915011" cy="369332"/>
          </a:xfrm>
          <a:prstGeom prst="rect">
            <a:avLst/>
          </a:prstGeom>
          <a:noFill/>
        </p:spPr>
        <p:txBody>
          <a:bodyPr wrap="none" rtlCol="0">
            <a:spAutoFit/>
          </a:bodyPr>
          <a:lstStyle/>
          <a:p>
            <a:pPr algn="ctr"/>
            <a:r>
              <a:rPr lang="en-US" dirty="0">
                <a:solidFill>
                  <a:schemeClr val="bg1"/>
                </a:solidFill>
              </a:rPr>
              <a:t>Crystalline Ta</a:t>
            </a:r>
            <a:r>
              <a:rPr lang="en-US" baseline="-25000" dirty="0">
                <a:solidFill>
                  <a:schemeClr val="bg1"/>
                </a:solidFill>
              </a:rPr>
              <a:t>2</a:t>
            </a:r>
            <a:r>
              <a:rPr lang="en-US" dirty="0">
                <a:solidFill>
                  <a:schemeClr val="bg1"/>
                </a:solidFill>
              </a:rPr>
              <a:t>O</a:t>
            </a:r>
            <a:r>
              <a:rPr lang="en-US" baseline="-25000" dirty="0">
                <a:solidFill>
                  <a:schemeClr val="bg1"/>
                </a:solidFill>
              </a:rPr>
              <a:t>5</a:t>
            </a:r>
            <a:endParaRPr lang="en-US" dirty="0">
              <a:solidFill>
                <a:schemeClr val="bg1"/>
              </a:solidFill>
            </a:endParaRPr>
          </a:p>
        </p:txBody>
      </p:sp>
      <p:sp>
        <p:nvSpPr>
          <p:cNvPr id="12" name="Rectangle 11"/>
          <p:cNvSpPr/>
          <p:nvPr/>
        </p:nvSpPr>
        <p:spPr>
          <a:xfrm>
            <a:off x="4763912" y="4990306"/>
            <a:ext cx="2988960" cy="369332"/>
          </a:xfrm>
          <a:prstGeom prst="rect">
            <a:avLst/>
          </a:prstGeom>
        </p:spPr>
        <p:txBody>
          <a:bodyPr wrap="none">
            <a:spAutoFit/>
          </a:bodyPr>
          <a:lstStyle/>
          <a:p>
            <a:pPr algn="ctr"/>
            <a:r>
              <a:rPr lang="en-US" dirty="0"/>
              <a:t>Electron diffraction patterns</a:t>
            </a:r>
          </a:p>
        </p:txBody>
      </p:sp>
      <p:sp>
        <p:nvSpPr>
          <p:cNvPr id="13" name="Rectangle 12"/>
          <p:cNvSpPr/>
          <p:nvPr/>
        </p:nvSpPr>
        <p:spPr>
          <a:xfrm>
            <a:off x="4899895" y="5503492"/>
            <a:ext cx="3452676" cy="307777"/>
          </a:xfrm>
          <a:prstGeom prst="rect">
            <a:avLst/>
          </a:prstGeom>
        </p:spPr>
        <p:txBody>
          <a:bodyPr wrap="none">
            <a:spAutoFit/>
          </a:bodyPr>
          <a:lstStyle/>
          <a:p>
            <a:pPr algn="ctr"/>
            <a:r>
              <a:rPr lang="pt-BR" sz="1400" i="1" dirty="0"/>
              <a:t>Class. Quantum Grav.</a:t>
            </a:r>
            <a:r>
              <a:rPr lang="pt-BR" sz="1400" dirty="0"/>
              <a:t> </a:t>
            </a:r>
            <a:r>
              <a:rPr lang="pt-BR" sz="1400" b="1" dirty="0"/>
              <a:t>27</a:t>
            </a:r>
            <a:r>
              <a:rPr lang="pt-BR" sz="1400" dirty="0"/>
              <a:t>, 225020 (2010)</a:t>
            </a:r>
            <a:endParaRPr lang="en-US" sz="1400" dirty="0"/>
          </a:p>
        </p:txBody>
      </p:sp>
      <p:sp>
        <p:nvSpPr>
          <p:cNvPr id="14" name="Slide Number Placeholder 13"/>
          <p:cNvSpPr>
            <a:spLocks noGrp="1"/>
          </p:cNvSpPr>
          <p:nvPr>
            <p:ph type="sldNum" sz="quarter" idx="11"/>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61503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066800"/>
          </a:xfrm>
        </p:spPr>
        <p:txBody>
          <a:bodyPr/>
          <a:lstStyle/>
          <a:p>
            <a:pPr algn="ctr"/>
            <a:r>
              <a:rPr lang="en-US" sz="3200" dirty="0"/>
              <a:t>Raman spectroscopy</a:t>
            </a:r>
          </a:p>
        </p:txBody>
      </p:sp>
      <p:sp>
        <p:nvSpPr>
          <p:cNvPr id="6" name="Rectangle 5"/>
          <p:cNvSpPr/>
          <p:nvPr/>
        </p:nvSpPr>
        <p:spPr>
          <a:xfrm>
            <a:off x="3970946" y="2824513"/>
            <a:ext cx="4072784" cy="1754326"/>
          </a:xfrm>
          <a:prstGeom prst="rect">
            <a:avLst/>
          </a:prstGeom>
        </p:spPr>
        <p:txBody>
          <a:bodyPr wrap="square">
            <a:spAutoFit/>
          </a:bodyPr>
          <a:lstStyle/>
          <a:p>
            <a:pPr algn="just">
              <a:spcAft>
                <a:spcPts val="1200"/>
              </a:spcAft>
            </a:pPr>
            <a:r>
              <a:rPr lang="en-US" dirty="0"/>
              <a:t>When asked about his inspiration behind the Nobel Prize winning optical theory, Raman said he was inspired by the "wonderful blue opalescence of the Mediterranean Sea" while he was going to Europe in 1921.</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33600"/>
            <a:ext cx="2362200" cy="3460898"/>
          </a:xfrm>
          <a:prstGeom prst="rect">
            <a:avLst/>
          </a:prstGeom>
        </p:spPr>
      </p:pic>
      <p:sp>
        <p:nvSpPr>
          <p:cNvPr id="5" name="Slide Number Placeholder 4"/>
          <p:cNvSpPr>
            <a:spLocks noGrp="1"/>
          </p:cNvSpPr>
          <p:nvPr>
            <p:ph type="sldNum" sz="quarter" idx="11"/>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901232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Raman spectroscopy</a:t>
            </a:r>
          </a:p>
        </p:txBody>
      </p:sp>
      <p:sp>
        <p:nvSpPr>
          <p:cNvPr id="3" name="Content Placeholder 2"/>
          <p:cNvSpPr>
            <a:spLocks noGrp="1"/>
          </p:cNvSpPr>
          <p:nvPr>
            <p:ph idx="1"/>
          </p:nvPr>
        </p:nvSpPr>
        <p:spPr>
          <a:xfrm>
            <a:off x="457200" y="1511366"/>
            <a:ext cx="8077200" cy="4541904"/>
          </a:xfrm>
        </p:spPr>
        <p:txBody>
          <a:bodyPr/>
          <a:lstStyle/>
          <a:p>
            <a:r>
              <a:rPr lang="en-US" dirty="0"/>
              <a:t>Raman scattering</a:t>
            </a:r>
            <a:r>
              <a:rPr lang="en-US"/>
              <a:t>: inelastic i</a:t>
            </a:r>
            <a:r>
              <a:rPr lang="en-US" altLang="zh-CN">
                <a:ea typeface="宋体" pitchFamily="2" charset="-122"/>
              </a:rPr>
              <a:t>nteraction </a:t>
            </a:r>
            <a:r>
              <a:rPr lang="en-US" altLang="zh-CN" dirty="0">
                <a:ea typeface="宋体" pitchFamily="2" charset="-122"/>
              </a:rPr>
              <a:t>of photons with phonons</a:t>
            </a:r>
          </a:p>
          <a:p>
            <a:pPr lvl="1"/>
            <a:r>
              <a:rPr lang="en-US" altLang="zh-CN" dirty="0">
                <a:ea typeface="宋体" pitchFamily="2" charset="-122"/>
              </a:rPr>
              <a:t>Photon – phonon = Stokes line</a:t>
            </a:r>
          </a:p>
          <a:p>
            <a:pPr lvl="1"/>
            <a:r>
              <a:rPr lang="en-US" altLang="zh-CN" dirty="0">
                <a:ea typeface="宋体" pitchFamily="2" charset="-122"/>
              </a:rPr>
              <a:t>Photon + phonon = anti-Stokes line</a:t>
            </a:r>
            <a:endParaRPr lang="en-US" dirty="0"/>
          </a:p>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152" y="3301045"/>
            <a:ext cx="4148635" cy="317666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70" r="3724"/>
          <a:stretch/>
        </p:blipFill>
        <p:spPr>
          <a:xfrm>
            <a:off x="713047" y="3454638"/>
            <a:ext cx="3477953" cy="2466919"/>
          </a:xfrm>
          <a:prstGeom prst="rect">
            <a:avLst/>
          </a:prstGeom>
        </p:spPr>
      </p:pic>
      <p:sp>
        <p:nvSpPr>
          <p:cNvPr id="7" name="Rectangle 6"/>
          <p:cNvSpPr/>
          <p:nvPr/>
        </p:nvSpPr>
        <p:spPr>
          <a:xfrm>
            <a:off x="843249" y="5990475"/>
            <a:ext cx="3217547" cy="307777"/>
          </a:xfrm>
          <a:prstGeom prst="rect">
            <a:avLst/>
          </a:prstGeom>
        </p:spPr>
        <p:txBody>
          <a:bodyPr wrap="none">
            <a:spAutoFit/>
          </a:bodyPr>
          <a:lstStyle/>
          <a:p>
            <a:pPr algn="ctr"/>
            <a:r>
              <a:rPr lang="en-US" sz="1400" dirty="0">
                <a:hlinkClick r:id="rId4"/>
              </a:rPr>
              <a:t>laser-detect.com/technology-methods/</a:t>
            </a:r>
            <a:endParaRPr lang="en-US" sz="1400" dirty="0"/>
          </a:p>
        </p:txBody>
      </p:sp>
    </p:spTree>
    <p:extLst>
      <p:ext uri="{BB962C8B-B14F-4D97-AF65-F5344CB8AC3E}">
        <p14:creationId xmlns:p14="http://schemas.microsoft.com/office/powerpoint/2010/main" val="415004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(Confocal) micro-Raman system</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dirty="0"/>
          </a:p>
        </p:txBody>
      </p:sp>
      <p:pic>
        <p:nvPicPr>
          <p:cNvPr id="13" name="Picture 12">
            <a:extLst>
              <a:ext uri="{FF2B5EF4-FFF2-40B4-BE49-F238E27FC236}">
                <a16:creationId xmlns:a16="http://schemas.microsoft.com/office/drawing/2014/main" id="{8204A9D0-6E12-44E5-8000-495699924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413" y="1680239"/>
            <a:ext cx="2150187" cy="3653761"/>
          </a:xfrm>
          <a:prstGeom prst="rect">
            <a:avLst/>
          </a:prstGeom>
        </p:spPr>
      </p:pic>
      <p:pic>
        <p:nvPicPr>
          <p:cNvPr id="15364" name="Picture 4" descr="Image result for confocal raman spectroscopy">
            <a:extLst>
              <a:ext uri="{FF2B5EF4-FFF2-40B4-BE49-F238E27FC236}">
                <a16:creationId xmlns:a16="http://schemas.microsoft.com/office/drawing/2014/main" id="{36CB42D6-0C94-49D2-B7A8-685D6473E7E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7566" y="1640771"/>
            <a:ext cx="2236834" cy="36537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9BCFA0E-3657-4320-812F-9C3A9CD37062}"/>
              </a:ext>
            </a:extLst>
          </p:cNvPr>
          <p:cNvSpPr txBox="1"/>
          <p:nvPr/>
        </p:nvSpPr>
        <p:spPr>
          <a:xfrm>
            <a:off x="3744640" y="5562600"/>
            <a:ext cx="2247731" cy="338554"/>
          </a:xfrm>
          <a:prstGeom prst="rect">
            <a:avLst/>
          </a:prstGeom>
          <a:noFill/>
        </p:spPr>
        <p:txBody>
          <a:bodyPr wrap="none" rtlCol="0">
            <a:spAutoFit/>
          </a:bodyPr>
          <a:lstStyle/>
          <a:p>
            <a:pPr algn="ctr"/>
            <a:r>
              <a:rPr lang="en-US" sz="1600" dirty="0"/>
              <a:t>Bright field microscopy</a:t>
            </a:r>
          </a:p>
        </p:txBody>
      </p:sp>
      <p:sp>
        <p:nvSpPr>
          <p:cNvPr id="19" name="TextBox 18">
            <a:extLst>
              <a:ext uri="{FF2B5EF4-FFF2-40B4-BE49-F238E27FC236}">
                <a16:creationId xmlns:a16="http://schemas.microsoft.com/office/drawing/2014/main" id="{AFF037FA-4057-48C0-9CBB-2DD90F70F31C}"/>
              </a:ext>
            </a:extLst>
          </p:cNvPr>
          <p:cNvSpPr txBox="1"/>
          <p:nvPr/>
        </p:nvSpPr>
        <p:spPr>
          <a:xfrm>
            <a:off x="6349183" y="5562600"/>
            <a:ext cx="2133600" cy="584775"/>
          </a:xfrm>
          <a:prstGeom prst="rect">
            <a:avLst/>
          </a:prstGeom>
          <a:noFill/>
        </p:spPr>
        <p:txBody>
          <a:bodyPr wrap="square" rtlCol="0">
            <a:spAutoFit/>
          </a:bodyPr>
          <a:lstStyle/>
          <a:p>
            <a:pPr algn="ctr"/>
            <a:r>
              <a:rPr lang="en-US" sz="1600" dirty="0"/>
              <a:t>(Confocal) Raman spectroscopy</a:t>
            </a:r>
          </a:p>
        </p:txBody>
      </p:sp>
      <p:sp>
        <p:nvSpPr>
          <p:cNvPr id="21" name="Rectangle 20">
            <a:extLst>
              <a:ext uri="{FF2B5EF4-FFF2-40B4-BE49-F238E27FC236}">
                <a16:creationId xmlns:a16="http://schemas.microsoft.com/office/drawing/2014/main" id="{5524574E-4AE6-4F31-B32E-857E37DD0650}"/>
              </a:ext>
            </a:extLst>
          </p:cNvPr>
          <p:cNvSpPr/>
          <p:nvPr/>
        </p:nvSpPr>
        <p:spPr>
          <a:xfrm>
            <a:off x="1474717" y="6326089"/>
            <a:ext cx="6042167" cy="276999"/>
          </a:xfrm>
          <a:prstGeom prst="rect">
            <a:avLst/>
          </a:prstGeom>
        </p:spPr>
        <p:txBody>
          <a:bodyPr wrap="none">
            <a:spAutoFit/>
          </a:bodyPr>
          <a:lstStyle/>
          <a:p>
            <a:pPr algn="ctr"/>
            <a:r>
              <a:rPr lang="en-US" sz="1200" dirty="0">
                <a:solidFill>
                  <a:srgbClr val="505050"/>
                </a:solidFill>
              </a:rPr>
              <a:t>“Confocal Raman Spectroscopy,” </a:t>
            </a:r>
            <a:r>
              <a:rPr lang="en-US" sz="1200" i="1" dirty="0">
                <a:solidFill>
                  <a:srgbClr val="505050"/>
                </a:solidFill>
              </a:rPr>
              <a:t>Micro and Nano Technologies</a:t>
            </a:r>
            <a:r>
              <a:rPr lang="en-US" sz="1200" dirty="0">
                <a:solidFill>
                  <a:srgbClr val="505050"/>
                </a:solidFill>
              </a:rPr>
              <a:t> Ch. 7, 141-161 (2017)</a:t>
            </a:r>
            <a:endParaRPr lang="en-US" sz="1200" b="0" i="0" dirty="0">
              <a:solidFill>
                <a:srgbClr val="505050"/>
              </a:solidFill>
              <a:effectLst/>
            </a:endParaRPr>
          </a:p>
        </p:txBody>
      </p:sp>
      <p:pic>
        <p:nvPicPr>
          <p:cNvPr id="15366" name="Picture 6" descr="DXR2 Raman microscope">
            <a:extLst>
              <a:ext uri="{FF2B5EF4-FFF2-40B4-BE49-F238E27FC236}">
                <a16:creationId xmlns:a16="http://schemas.microsoft.com/office/drawing/2014/main" id="{E8A07EC4-3D3B-4BC3-9CB8-68DFC2557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53" y="1582621"/>
            <a:ext cx="2904404" cy="195738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BC95E050-8E31-4379-802F-DC4CBA730358}"/>
              </a:ext>
            </a:extLst>
          </p:cNvPr>
          <p:cNvSpPr/>
          <p:nvPr/>
        </p:nvSpPr>
        <p:spPr>
          <a:xfrm>
            <a:off x="1090977" y="3553165"/>
            <a:ext cx="1726755" cy="307777"/>
          </a:xfrm>
          <a:prstGeom prst="rect">
            <a:avLst/>
          </a:prstGeom>
        </p:spPr>
        <p:txBody>
          <a:bodyPr wrap="none">
            <a:spAutoFit/>
          </a:bodyPr>
          <a:lstStyle/>
          <a:p>
            <a:pPr algn="ctr"/>
            <a:r>
              <a:rPr lang="en-US" sz="1400" dirty="0">
                <a:latin typeface="Roboto"/>
                <a:hlinkClick r:id="rId5"/>
              </a:rPr>
              <a:t>Raman Microscope</a:t>
            </a:r>
            <a:endParaRPr lang="en-US" sz="1400" dirty="0"/>
          </a:p>
        </p:txBody>
      </p:sp>
      <p:sp>
        <p:nvSpPr>
          <p:cNvPr id="26" name="Rounded Rectangle 33">
            <a:extLst>
              <a:ext uri="{FF2B5EF4-FFF2-40B4-BE49-F238E27FC236}">
                <a16:creationId xmlns:a16="http://schemas.microsoft.com/office/drawing/2014/main" id="{5D299E62-62A3-4791-A753-E327BEB10817}"/>
              </a:ext>
            </a:extLst>
          </p:cNvPr>
          <p:cNvSpPr/>
          <p:nvPr/>
        </p:nvSpPr>
        <p:spPr bwMode="auto">
          <a:xfrm>
            <a:off x="699392" y="4162108"/>
            <a:ext cx="2653408" cy="1711484"/>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7160" tIns="91440" rIns="13716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Confocal micro-Raman spectroscopy: depth resolution at the expense of signal strength</a:t>
            </a:r>
            <a:endParaRPr kumimoji="0" lang="en-US"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556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654"/>
            <a:ext cx="8077200" cy="1066800"/>
          </a:xfrm>
        </p:spPr>
        <p:txBody>
          <a:bodyPr/>
          <a:lstStyle/>
          <a:p>
            <a:r>
              <a:rPr lang="en-US" sz="2800" dirty="0"/>
              <a:t>Raman spectra of amorphous materials</a:t>
            </a:r>
          </a:p>
        </p:txBody>
      </p:sp>
      <p:sp>
        <p:nvSpPr>
          <p:cNvPr id="3" name="Content Placeholder 2"/>
          <p:cNvSpPr>
            <a:spLocks noGrp="1"/>
          </p:cNvSpPr>
          <p:nvPr>
            <p:ph idx="1"/>
          </p:nvPr>
        </p:nvSpPr>
        <p:spPr>
          <a:xfrm>
            <a:off x="457200" y="1494274"/>
            <a:ext cx="8077200" cy="4541904"/>
          </a:xfrm>
        </p:spPr>
        <p:txBody>
          <a:bodyPr/>
          <a:lstStyle/>
          <a:p>
            <a:r>
              <a:rPr lang="en-US" sz="2000" dirty="0"/>
              <a:t>Amorphous materials typically have broad Raman peaks</a:t>
            </a:r>
          </a:p>
          <a:p>
            <a:pPr lvl="1"/>
            <a:r>
              <a:rPr lang="en-US" dirty="0"/>
              <a:t>Dispersion of local structures and phonon energy</a:t>
            </a:r>
          </a:p>
          <a:p>
            <a:pPr lvl="1"/>
            <a:r>
              <a:rPr lang="en-US" dirty="0"/>
              <a:t>Breakdown of selection rule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27</a:t>
            </a:fld>
            <a:endParaRPr lang="en-US" dirty="0"/>
          </a:p>
        </p:txBody>
      </p:sp>
      <p:pic>
        <p:nvPicPr>
          <p:cNvPr id="5" name="Picture 14"/>
          <p:cNvPicPr>
            <a:picLocks noChangeAspect="1" noChangeArrowheads="1"/>
          </p:cNvPicPr>
          <p:nvPr/>
        </p:nvPicPr>
        <p:blipFill>
          <a:blip r:embed="rId2"/>
          <a:srcRect/>
          <a:stretch>
            <a:fillRect/>
          </a:stretch>
        </p:blipFill>
        <p:spPr bwMode="auto">
          <a:xfrm>
            <a:off x="592507" y="2832220"/>
            <a:ext cx="3745621" cy="3121351"/>
          </a:xfrm>
          <a:prstGeom prst="rect">
            <a:avLst/>
          </a:prstGeom>
          <a:noFill/>
        </p:spPr>
      </p:pic>
      <p:pic>
        <p:nvPicPr>
          <p:cNvPr id="6" name="Picture 16"/>
          <p:cNvPicPr>
            <a:picLocks noChangeAspect="1" noChangeArrowheads="1"/>
          </p:cNvPicPr>
          <p:nvPr/>
        </p:nvPicPr>
        <p:blipFill>
          <a:blip r:embed="rId3"/>
          <a:srcRect/>
          <a:stretch>
            <a:fillRect/>
          </a:stretch>
        </p:blipFill>
        <p:spPr bwMode="auto">
          <a:xfrm>
            <a:off x="4493030" y="2832219"/>
            <a:ext cx="3871878" cy="3121351"/>
          </a:xfrm>
          <a:prstGeom prst="rect">
            <a:avLst/>
          </a:prstGeom>
          <a:noFill/>
        </p:spPr>
      </p:pic>
      <p:sp>
        <p:nvSpPr>
          <p:cNvPr id="8" name="TextBox 7"/>
          <p:cNvSpPr txBox="1"/>
          <p:nvPr/>
        </p:nvSpPr>
        <p:spPr>
          <a:xfrm>
            <a:off x="1354508" y="5954554"/>
            <a:ext cx="2659702" cy="369332"/>
          </a:xfrm>
          <a:prstGeom prst="rect">
            <a:avLst/>
          </a:prstGeom>
          <a:noFill/>
        </p:spPr>
        <p:txBody>
          <a:bodyPr wrap="none" rtlCol="0">
            <a:spAutoFit/>
          </a:bodyPr>
          <a:lstStyle/>
          <a:p>
            <a:pPr algn="ctr"/>
            <a:r>
              <a:rPr lang="en-US" dirty="0"/>
              <a:t>Raman spectrum of c-Si</a:t>
            </a:r>
          </a:p>
        </p:txBody>
      </p:sp>
      <p:sp>
        <p:nvSpPr>
          <p:cNvPr id="9" name="TextBox 8"/>
          <p:cNvSpPr txBox="1"/>
          <p:nvPr/>
        </p:nvSpPr>
        <p:spPr>
          <a:xfrm>
            <a:off x="4905504" y="5954554"/>
            <a:ext cx="3530197" cy="369332"/>
          </a:xfrm>
          <a:prstGeom prst="rect">
            <a:avLst/>
          </a:prstGeom>
          <a:noFill/>
        </p:spPr>
        <p:txBody>
          <a:bodyPr wrap="none" rtlCol="0">
            <a:spAutoFit/>
          </a:bodyPr>
          <a:lstStyle/>
          <a:p>
            <a:pPr algn="ctr"/>
            <a:r>
              <a:rPr lang="en-US" dirty="0"/>
              <a:t>Raman spectrum of As</a:t>
            </a:r>
            <a:r>
              <a:rPr lang="en-US" baseline="-25000" dirty="0"/>
              <a:t>2</a:t>
            </a:r>
            <a:r>
              <a:rPr lang="en-US" dirty="0"/>
              <a:t>S</a:t>
            </a:r>
            <a:r>
              <a:rPr lang="en-US" baseline="-25000" dirty="0"/>
              <a:t>3</a:t>
            </a:r>
            <a:r>
              <a:rPr lang="en-US" dirty="0"/>
              <a:t> glass</a:t>
            </a:r>
          </a:p>
        </p:txBody>
      </p:sp>
    </p:spTree>
    <p:extLst>
      <p:ext uri="{BB962C8B-B14F-4D97-AF65-F5344CB8AC3E}">
        <p14:creationId xmlns:p14="http://schemas.microsoft.com/office/powerpoint/2010/main" val="249415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740BD8-BF21-46D6-9A1A-6CDA0BEAC9AB}"/>
              </a:ext>
            </a:extLst>
          </p:cNvPr>
          <p:cNvSpPr>
            <a:spLocks noGrp="1"/>
          </p:cNvSpPr>
          <p:nvPr>
            <p:ph type="sldNum" sz="quarter" idx="11"/>
          </p:nvPr>
        </p:nvSpPr>
        <p:spPr/>
        <p:txBody>
          <a:bodyPr/>
          <a:lstStyle/>
          <a:p>
            <a:fld id="{B6F15528-21DE-4FAA-801E-634DDDAF4B2B}" type="slidenum">
              <a:rPr lang="en-US" smtClean="0"/>
              <a:pPr/>
              <a:t>28</a:t>
            </a:fld>
            <a:endParaRPr lang="en-US"/>
          </a:p>
        </p:txBody>
      </p:sp>
      <p:sp>
        <p:nvSpPr>
          <p:cNvPr id="3" name="Title 1">
            <a:extLst>
              <a:ext uri="{FF2B5EF4-FFF2-40B4-BE49-F238E27FC236}">
                <a16:creationId xmlns:a16="http://schemas.microsoft.com/office/drawing/2014/main" id="{358D3B0A-ECF0-4F9E-AE8F-CB836294F183}"/>
              </a:ext>
            </a:extLst>
          </p:cNvPr>
          <p:cNvSpPr txBox="1">
            <a:spLocks/>
          </p:cNvSpPr>
          <p:nvPr/>
        </p:nvSpPr>
        <p:spPr>
          <a:xfrm>
            <a:off x="623229" y="68297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a:t>Probing phase transition kinetics in PCM</a:t>
            </a:r>
          </a:p>
        </p:txBody>
      </p:sp>
      <p:pic>
        <p:nvPicPr>
          <p:cNvPr id="4" name="Picture 3">
            <a:extLst>
              <a:ext uri="{FF2B5EF4-FFF2-40B4-BE49-F238E27FC236}">
                <a16:creationId xmlns:a16="http://schemas.microsoft.com/office/drawing/2014/main" id="{87D5A34E-F63B-4B60-8A0F-364DD0682E6B}"/>
              </a:ext>
            </a:extLst>
          </p:cNvPr>
          <p:cNvPicPr>
            <a:picLocks noChangeAspect="1"/>
          </p:cNvPicPr>
          <p:nvPr/>
        </p:nvPicPr>
        <p:blipFill>
          <a:blip r:embed="rId2"/>
          <a:stretch>
            <a:fillRect/>
          </a:stretch>
        </p:blipFill>
        <p:spPr>
          <a:xfrm>
            <a:off x="762000" y="1897006"/>
            <a:ext cx="4093534" cy="2360760"/>
          </a:xfrm>
          <a:prstGeom prst="rect">
            <a:avLst/>
          </a:prstGeom>
        </p:spPr>
      </p:pic>
      <p:pic>
        <p:nvPicPr>
          <p:cNvPr id="5" name="Picture 4">
            <a:extLst>
              <a:ext uri="{FF2B5EF4-FFF2-40B4-BE49-F238E27FC236}">
                <a16:creationId xmlns:a16="http://schemas.microsoft.com/office/drawing/2014/main" id="{FC825F56-964C-4CBE-AF8E-ABB170E37435}"/>
              </a:ext>
            </a:extLst>
          </p:cNvPr>
          <p:cNvPicPr>
            <a:picLocks noChangeAspect="1"/>
          </p:cNvPicPr>
          <p:nvPr/>
        </p:nvPicPr>
        <p:blipFill>
          <a:blip r:embed="rId3"/>
          <a:stretch>
            <a:fillRect/>
          </a:stretch>
        </p:blipFill>
        <p:spPr>
          <a:xfrm>
            <a:off x="762000" y="1686951"/>
            <a:ext cx="2593347" cy="2566212"/>
          </a:xfrm>
          <a:prstGeom prst="rect">
            <a:avLst/>
          </a:prstGeom>
        </p:spPr>
      </p:pic>
      <p:pic>
        <p:nvPicPr>
          <p:cNvPr id="6" name="Picture 5" descr="A picture containing indoor, wall, kitchen&#10;&#10;Description generated with very high confidence">
            <a:extLst>
              <a:ext uri="{FF2B5EF4-FFF2-40B4-BE49-F238E27FC236}">
                <a16:creationId xmlns:a16="http://schemas.microsoft.com/office/drawing/2014/main" id="{B03A87B0-88A2-44C3-9D9A-A274D99E97B6}"/>
              </a:ext>
            </a:extLst>
          </p:cNvPr>
          <p:cNvPicPr>
            <a:picLocks noChangeAspect="1"/>
          </p:cNvPicPr>
          <p:nvPr/>
        </p:nvPicPr>
        <p:blipFill rotWithShape="1">
          <a:blip r:embed="rId4">
            <a:extLst>
              <a:ext uri="{28A0092B-C50C-407E-A947-70E740481C1C}">
                <a14:useLocalDpi xmlns:a14="http://schemas.microsoft.com/office/drawing/2010/main" val="0"/>
              </a:ext>
            </a:extLst>
          </a:blip>
          <a:srcRect l="6018"/>
          <a:stretch/>
        </p:blipFill>
        <p:spPr>
          <a:xfrm>
            <a:off x="5477843" y="1686951"/>
            <a:ext cx="2902111" cy="2566212"/>
          </a:xfrm>
          <a:prstGeom prst="rect">
            <a:avLst/>
          </a:prstGeom>
        </p:spPr>
      </p:pic>
      <p:sp>
        <p:nvSpPr>
          <p:cNvPr id="7" name="Rounded Rectangle 16">
            <a:extLst>
              <a:ext uri="{FF2B5EF4-FFF2-40B4-BE49-F238E27FC236}">
                <a16:creationId xmlns:a16="http://schemas.microsoft.com/office/drawing/2014/main" id="{ECC7E1BB-7771-4AFF-86A8-05E7B29EFA5B}"/>
              </a:ext>
            </a:extLst>
          </p:cNvPr>
          <p:cNvSpPr/>
          <p:nvPr/>
        </p:nvSpPr>
        <p:spPr>
          <a:xfrm>
            <a:off x="985844" y="4713641"/>
            <a:ext cx="7161470" cy="1145765"/>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p>
            <a:pPr algn="ctr"/>
            <a:r>
              <a:rPr lang="en-US" b="1" dirty="0">
                <a:solidFill>
                  <a:schemeClr val="bg1"/>
                </a:solidFill>
                <a:latin typeface="Arial" panose="020B0604020202020204" pitchFamily="34" charset="0"/>
                <a:cs typeface="Arial" panose="020B0604020202020204" pitchFamily="34" charset="0"/>
              </a:rPr>
              <a:t>In-situ Raman probing concurrently reveals PCM structure and heater temperature</a:t>
            </a:r>
          </a:p>
        </p:txBody>
      </p:sp>
      <p:sp>
        <p:nvSpPr>
          <p:cNvPr id="8" name="TextBox 7">
            <a:extLst>
              <a:ext uri="{FF2B5EF4-FFF2-40B4-BE49-F238E27FC236}">
                <a16:creationId xmlns:a16="http://schemas.microsoft.com/office/drawing/2014/main" id="{264416A7-FC93-4CC6-94F0-E42DE9F71BD7}"/>
              </a:ext>
            </a:extLst>
          </p:cNvPr>
          <p:cNvSpPr txBox="1"/>
          <p:nvPr/>
        </p:nvSpPr>
        <p:spPr>
          <a:xfrm>
            <a:off x="3215482" y="5986790"/>
            <a:ext cx="2702193" cy="261610"/>
          </a:xfrm>
          <a:prstGeom prst="rect">
            <a:avLst/>
          </a:prstGeom>
          <a:noFill/>
        </p:spPr>
        <p:txBody>
          <a:bodyPr wrap="square">
            <a:spAutoFit/>
          </a:bodyPr>
          <a:lstStyle/>
          <a:p>
            <a:pPr algn="ctr"/>
            <a:r>
              <a:rPr lang="en-US" sz="1100" i="1" dirty="0">
                <a:effectLst/>
                <a:latin typeface="Arial" panose="020B0604020202020204" pitchFamily="34" charset="0"/>
                <a:ea typeface="SimSun" panose="02010600030101010101" pitchFamily="2" charset="-122"/>
                <a:cs typeface="Arial" panose="020B0604020202020204" pitchFamily="34" charset="0"/>
              </a:rPr>
              <a:t>Adv. Photonics Res.</a:t>
            </a:r>
            <a:r>
              <a:rPr lang="en-US" sz="1100" dirty="0">
                <a:effectLst/>
                <a:latin typeface="Arial" panose="020B0604020202020204" pitchFamily="34" charset="0"/>
                <a:ea typeface="SimSun" panose="02010600030101010101" pitchFamily="2" charset="-122"/>
                <a:cs typeface="Arial" panose="020B0604020202020204" pitchFamily="34" charset="0"/>
              </a:rPr>
              <a:t> </a:t>
            </a:r>
            <a:r>
              <a:rPr lang="en-US" sz="1100" b="1" dirty="0">
                <a:effectLst/>
                <a:latin typeface="Arial" panose="020B0604020202020204" pitchFamily="34" charset="0"/>
                <a:ea typeface="SimSun" panose="02010600030101010101" pitchFamily="2" charset="-122"/>
                <a:cs typeface="Arial" panose="020B0604020202020204" pitchFamily="34" charset="0"/>
              </a:rPr>
              <a:t>3</a:t>
            </a:r>
            <a:r>
              <a:rPr lang="en-US" sz="1100" dirty="0">
                <a:effectLst/>
                <a:latin typeface="Arial" panose="020B0604020202020204" pitchFamily="34" charset="0"/>
                <a:ea typeface="SimSun" panose="02010600030101010101" pitchFamily="2" charset="-122"/>
                <a:cs typeface="Arial" panose="020B0604020202020204" pitchFamily="34" charset="0"/>
              </a:rPr>
              <a:t>, 2200202 (2022)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6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E0726-C499-4ACF-AEE0-C1F453714FD6}"/>
              </a:ext>
            </a:extLst>
          </p:cNvPr>
          <p:cNvSpPr>
            <a:spLocks noGrp="1"/>
          </p:cNvSpPr>
          <p:nvPr>
            <p:ph type="sldNum" sz="quarter" idx="11"/>
          </p:nvPr>
        </p:nvSpPr>
        <p:spPr/>
        <p:txBody>
          <a:bodyPr/>
          <a:lstStyle/>
          <a:p>
            <a:fld id="{B6F15528-21DE-4FAA-801E-634DDDAF4B2B}" type="slidenum">
              <a:rPr lang="en-US" smtClean="0"/>
              <a:pPr/>
              <a:t>29</a:t>
            </a:fld>
            <a:endParaRPr lang="en-US"/>
          </a:p>
        </p:txBody>
      </p:sp>
      <p:sp>
        <p:nvSpPr>
          <p:cNvPr id="3" name="Title 1">
            <a:extLst>
              <a:ext uri="{FF2B5EF4-FFF2-40B4-BE49-F238E27FC236}">
                <a16:creationId xmlns:a16="http://schemas.microsoft.com/office/drawing/2014/main" id="{66614F5D-A3E3-4C96-97D7-37DBE71C714D}"/>
              </a:ext>
            </a:extLst>
          </p:cNvPr>
          <p:cNvSpPr txBox="1">
            <a:spLocks/>
          </p:cNvSpPr>
          <p:nvPr/>
        </p:nvSpPr>
        <p:spPr>
          <a:xfrm>
            <a:off x="623229" y="68297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a:t>Probing phase transition kinetics in PCM</a:t>
            </a:r>
          </a:p>
        </p:txBody>
      </p:sp>
      <p:pic>
        <p:nvPicPr>
          <p:cNvPr id="4" name="Picture 3">
            <a:extLst>
              <a:ext uri="{FF2B5EF4-FFF2-40B4-BE49-F238E27FC236}">
                <a16:creationId xmlns:a16="http://schemas.microsoft.com/office/drawing/2014/main" id="{E63A13B9-2954-4335-8D63-78E67010C519}"/>
              </a:ext>
            </a:extLst>
          </p:cNvPr>
          <p:cNvPicPr>
            <a:picLocks noChangeAspect="1"/>
          </p:cNvPicPr>
          <p:nvPr/>
        </p:nvPicPr>
        <p:blipFill>
          <a:blip r:embed="rId2"/>
          <a:stretch>
            <a:fillRect/>
          </a:stretch>
        </p:blipFill>
        <p:spPr>
          <a:xfrm>
            <a:off x="762000" y="1897006"/>
            <a:ext cx="4093534" cy="2360760"/>
          </a:xfrm>
          <a:prstGeom prst="rect">
            <a:avLst/>
          </a:prstGeom>
        </p:spPr>
      </p:pic>
      <p:pic>
        <p:nvPicPr>
          <p:cNvPr id="5" name="Picture 4">
            <a:extLst>
              <a:ext uri="{FF2B5EF4-FFF2-40B4-BE49-F238E27FC236}">
                <a16:creationId xmlns:a16="http://schemas.microsoft.com/office/drawing/2014/main" id="{EF5EF766-44AF-495E-8992-C0CC5404E2AB}"/>
              </a:ext>
            </a:extLst>
          </p:cNvPr>
          <p:cNvPicPr>
            <a:picLocks noChangeAspect="1"/>
          </p:cNvPicPr>
          <p:nvPr/>
        </p:nvPicPr>
        <p:blipFill>
          <a:blip r:embed="rId3"/>
          <a:stretch>
            <a:fillRect/>
          </a:stretch>
        </p:blipFill>
        <p:spPr>
          <a:xfrm>
            <a:off x="762000" y="1686951"/>
            <a:ext cx="2593347" cy="2566212"/>
          </a:xfrm>
          <a:prstGeom prst="rect">
            <a:avLst/>
          </a:prstGeom>
        </p:spPr>
      </p:pic>
      <p:sp>
        <p:nvSpPr>
          <p:cNvPr id="6" name="Rounded Rectangle 16">
            <a:extLst>
              <a:ext uri="{FF2B5EF4-FFF2-40B4-BE49-F238E27FC236}">
                <a16:creationId xmlns:a16="http://schemas.microsoft.com/office/drawing/2014/main" id="{8D9C881B-79AC-4AA7-908E-ACBB39EBF8AC}"/>
              </a:ext>
            </a:extLst>
          </p:cNvPr>
          <p:cNvSpPr/>
          <p:nvPr/>
        </p:nvSpPr>
        <p:spPr>
          <a:xfrm>
            <a:off x="985844" y="4713641"/>
            <a:ext cx="7161470" cy="1145765"/>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p>
            <a:pPr algn="ctr"/>
            <a:r>
              <a:rPr lang="en-US" b="1" dirty="0">
                <a:solidFill>
                  <a:schemeClr val="bg1"/>
                </a:solidFill>
                <a:latin typeface="Arial" panose="020B0604020202020204" pitchFamily="34" charset="0"/>
                <a:cs typeface="Arial" panose="020B0604020202020204" pitchFamily="34" charset="0"/>
              </a:rPr>
              <a:t>In-situ Raman probing concurrently reveals PCM structure and heater temperature</a:t>
            </a:r>
          </a:p>
        </p:txBody>
      </p:sp>
      <p:graphicFrame>
        <p:nvGraphicFramePr>
          <p:cNvPr id="7" name="Object 6">
            <a:extLst>
              <a:ext uri="{FF2B5EF4-FFF2-40B4-BE49-F238E27FC236}">
                <a16:creationId xmlns:a16="http://schemas.microsoft.com/office/drawing/2014/main" id="{B9C84F47-E682-4B57-AFC0-E7D1EDDC0F1D}"/>
              </a:ext>
            </a:extLst>
          </p:cNvPr>
          <p:cNvGraphicFramePr>
            <a:graphicFrameLocks noChangeAspect="1"/>
          </p:cNvGraphicFramePr>
          <p:nvPr>
            <p:extLst>
              <p:ext uri="{D42A27DB-BD31-4B8C-83A1-F6EECF244321}">
                <p14:modId xmlns:p14="http://schemas.microsoft.com/office/powerpoint/2010/main" val="3235314809"/>
              </p:ext>
            </p:extLst>
          </p:nvPr>
        </p:nvGraphicFramePr>
        <p:xfrm>
          <a:off x="5009104" y="1686950"/>
          <a:ext cx="3480992" cy="2648455"/>
        </p:xfrm>
        <a:graphic>
          <a:graphicData uri="http://schemas.openxmlformats.org/presentationml/2006/ole">
            <mc:AlternateContent xmlns:mc="http://schemas.openxmlformats.org/markup-compatibility/2006">
              <mc:Choice xmlns:v="urn:schemas-microsoft-com:vml" Requires="v">
                <p:oleObj name="Graph" r:id="rId4" imgW="4119480" imgH="3133800" progId="Origin95.Graph">
                  <p:embed/>
                </p:oleObj>
              </mc:Choice>
              <mc:Fallback>
                <p:oleObj name="Graph" r:id="rId4" imgW="4119480" imgH="3133800" progId="Origin95.Graph">
                  <p:embed/>
                  <p:pic>
                    <p:nvPicPr>
                      <p:cNvPr id="7" name="Object 6">
                        <a:extLst>
                          <a:ext uri="{FF2B5EF4-FFF2-40B4-BE49-F238E27FC236}">
                            <a16:creationId xmlns:a16="http://schemas.microsoft.com/office/drawing/2014/main" id="{B9C84F47-E682-4B57-AFC0-E7D1EDDC0F1D}"/>
                          </a:ext>
                        </a:extLst>
                      </p:cNvPr>
                      <p:cNvPicPr/>
                      <p:nvPr/>
                    </p:nvPicPr>
                    <p:blipFill>
                      <a:blip r:embed="rId5"/>
                      <a:stretch>
                        <a:fillRect/>
                      </a:stretch>
                    </p:blipFill>
                    <p:spPr>
                      <a:xfrm>
                        <a:off x="5009104" y="1686950"/>
                        <a:ext cx="3480992" cy="264845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72BA0B3-2D3A-48F9-A695-C27517EF2948}"/>
              </a:ext>
            </a:extLst>
          </p:cNvPr>
          <p:cNvSpPr txBox="1"/>
          <p:nvPr/>
        </p:nvSpPr>
        <p:spPr>
          <a:xfrm>
            <a:off x="3215482" y="5986790"/>
            <a:ext cx="2702193" cy="261610"/>
          </a:xfrm>
          <a:prstGeom prst="rect">
            <a:avLst/>
          </a:prstGeom>
          <a:noFill/>
        </p:spPr>
        <p:txBody>
          <a:bodyPr wrap="square">
            <a:spAutoFit/>
          </a:bodyPr>
          <a:lstStyle/>
          <a:p>
            <a:pPr algn="ctr"/>
            <a:r>
              <a:rPr lang="en-US" sz="1100" i="1" dirty="0">
                <a:effectLst/>
                <a:latin typeface="Arial" panose="020B0604020202020204" pitchFamily="34" charset="0"/>
                <a:ea typeface="SimSun" panose="02010600030101010101" pitchFamily="2" charset="-122"/>
                <a:cs typeface="Arial" panose="020B0604020202020204" pitchFamily="34" charset="0"/>
              </a:rPr>
              <a:t>Adv. Photonics Res.</a:t>
            </a:r>
            <a:r>
              <a:rPr lang="en-US" sz="1100" dirty="0">
                <a:effectLst/>
                <a:latin typeface="Arial" panose="020B0604020202020204" pitchFamily="34" charset="0"/>
                <a:ea typeface="SimSun" panose="02010600030101010101" pitchFamily="2" charset="-122"/>
                <a:cs typeface="Arial" panose="020B0604020202020204" pitchFamily="34" charset="0"/>
              </a:rPr>
              <a:t> </a:t>
            </a:r>
            <a:r>
              <a:rPr lang="en-US" sz="1100" b="1" dirty="0">
                <a:effectLst/>
                <a:latin typeface="Arial" panose="020B0604020202020204" pitchFamily="34" charset="0"/>
                <a:ea typeface="SimSun" panose="02010600030101010101" pitchFamily="2" charset="-122"/>
                <a:cs typeface="Arial" panose="020B0604020202020204" pitchFamily="34" charset="0"/>
              </a:rPr>
              <a:t>3</a:t>
            </a:r>
            <a:r>
              <a:rPr lang="en-US" sz="1100" dirty="0">
                <a:effectLst/>
                <a:latin typeface="Arial" panose="020B0604020202020204" pitchFamily="34" charset="0"/>
                <a:ea typeface="SimSun" panose="02010600030101010101" pitchFamily="2" charset="-122"/>
                <a:cs typeface="Arial" panose="020B0604020202020204" pitchFamily="34" charset="0"/>
              </a:rPr>
              <a:t>, 2200202 (2022)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73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3076029893"/>
              </p:ext>
            </p:extLst>
          </p:nvPr>
        </p:nvGraphicFramePr>
        <p:xfrm>
          <a:off x="609600" y="946732"/>
          <a:ext cx="7848600" cy="512572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endParaRPr lang="en-US" b="1" dirty="0"/>
                    </a:p>
                  </a:txBody>
                  <a:tcPr anchor="ctr">
                    <a:solidFill>
                      <a:schemeClr val="bg1">
                        <a:lumMod val="85000"/>
                      </a:schemeClr>
                    </a:solidFill>
                  </a:tcPr>
                </a:tc>
                <a:tc>
                  <a:txBody>
                    <a:bodyPr/>
                    <a:lstStyle/>
                    <a:p>
                      <a:pPr algn="ctr"/>
                      <a:r>
                        <a:rPr lang="en-US" b="1" dirty="0"/>
                        <a:t>Technique</a:t>
                      </a:r>
                    </a:p>
                  </a:txBody>
                  <a:tcPr anchor="ctr">
                    <a:solidFill>
                      <a:schemeClr val="bg1">
                        <a:lumMod val="85000"/>
                      </a:schemeClr>
                    </a:solidFill>
                  </a:tcPr>
                </a:tc>
                <a:tc>
                  <a:txBody>
                    <a:bodyPr/>
                    <a:lstStyle/>
                    <a:p>
                      <a:pPr algn="ctr"/>
                      <a:r>
                        <a:rPr lang="en-US" b="1" dirty="0"/>
                        <a:t>Information</a:t>
                      </a:r>
                    </a:p>
                  </a:txBody>
                  <a:tcPr anchor="ctr">
                    <a:solidFill>
                      <a:schemeClr val="bg1">
                        <a:lumMod val="85000"/>
                      </a:schemeClr>
                    </a:solidFill>
                  </a:tcPr>
                </a:tc>
                <a:extLst>
                  <a:ext uri="{0D108BD9-81ED-4DB2-BD59-A6C34878D82A}">
                    <a16:rowId xmlns:a16="http://schemas.microsoft.com/office/drawing/2014/main" val="10000"/>
                  </a:ext>
                </a:extLst>
              </a:tr>
              <a:tr h="370840">
                <a:tc rowSpan="4">
                  <a:txBody>
                    <a:bodyPr/>
                    <a:lstStyle/>
                    <a:p>
                      <a:pPr algn="ctr"/>
                      <a:r>
                        <a:rPr lang="en-US" dirty="0"/>
                        <a:t>Thermal analysis</a:t>
                      </a:r>
                    </a:p>
                  </a:txBody>
                  <a:tcPr anchor="ctr">
                    <a:solidFill>
                      <a:schemeClr val="accent2">
                        <a:lumMod val="40000"/>
                        <a:lumOff val="60000"/>
                      </a:schemeClr>
                    </a:solidFill>
                  </a:tcPr>
                </a:tc>
                <a:tc>
                  <a:txBody>
                    <a:bodyPr/>
                    <a:lstStyle/>
                    <a:p>
                      <a:pPr algn="ctr"/>
                      <a:r>
                        <a:rPr lang="en-US" dirty="0"/>
                        <a:t>Differential thermal analysis (DTA)</a:t>
                      </a:r>
                    </a:p>
                  </a:txBody>
                  <a:tcPr anchor="ctr">
                    <a:solidFill>
                      <a:schemeClr val="accent2">
                        <a:lumMod val="40000"/>
                        <a:lumOff val="60000"/>
                      </a:schemeClr>
                    </a:solidFill>
                  </a:tcPr>
                </a:tc>
                <a:tc>
                  <a:txBody>
                    <a:bodyPr/>
                    <a:lstStyle/>
                    <a:p>
                      <a:pPr algn="ctr"/>
                      <a:r>
                        <a:rPr lang="en-US" dirty="0"/>
                        <a:t>Glass transition temperature (</a:t>
                      </a:r>
                      <a:r>
                        <a:rPr lang="en-US" dirty="0" err="1"/>
                        <a:t>T</a:t>
                      </a:r>
                      <a:r>
                        <a:rPr lang="en-US" baseline="-25000" dirty="0" err="1"/>
                        <a:t>g</a:t>
                      </a:r>
                      <a:r>
                        <a:rPr lang="en-US" dirty="0"/>
                        <a:t>), crystallization (</a:t>
                      </a:r>
                      <a:r>
                        <a:rPr lang="en-US" dirty="0" err="1"/>
                        <a:t>T</a:t>
                      </a:r>
                      <a:r>
                        <a:rPr lang="en-US" baseline="-25000" dirty="0" err="1"/>
                        <a:t>x</a:t>
                      </a:r>
                      <a:r>
                        <a:rPr lang="en-US" dirty="0"/>
                        <a:t>)</a:t>
                      </a:r>
                    </a:p>
                  </a:txBody>
                  <a:tcPr anchor="ctr">
                    <a:solidFill>
                      <a:schemeClr val="accent2">
                        <a:lumMod val="40000"/>
                        <a:lumOff val="60000"/>
                      </a:schemeClr>
                    </a:solidFill>
                  </a:tcPr>
                </a:tc>
                <a:extLst>
                  <a:ext uri="{0D108BD9-81ED-4DB2-BD59-A6C34878D82A}">
                    <a16:rowId xmlns:a16="http://schemas.microsoft.com/office/drawing/2014/main" val="10001"/>
                  </a:ext>
                </a:extLst>
              </a:tr>
              <a:tr h="370840">
                <a:tc vMerge="1">
                  <a:txBody>
                    <a:bodyPr/>
                    <a:lstStyle/>
                    <a:p>
                      <a:pPr algn="ctr"/>
                      <a:endParaRPr lang="en-US" dirty="0"/>
                    </a:p>
                  </a:txBody>
                  <a:tcPr anchor="ctr"/>
                </a:tc>
                <a:tc>
                  <a:txBody>
                    <a:bodyPr/>
                    <a:lstStyle/>
                    <a:p>
                      <a:pPr algn="ctr"/>
                      <a:r>
                        <a:rPr lang="en-US" dirty="0"/>
                        <a:t>Differential scanning calorimetry (DSC)</a:t>
                      </a:r>
                    </a:p>
                  </a:txBody>
                  <a:tcPr anchor="ctr">
                    <a:solidFill>
                      <a:schemeClr val="accent2">
                        <a:lumMod val="40000"/>
                        <a:lumOff val="60000"/>
                      </a:schemeClr>
                    </a:solidFill>
                  </a:tcPr>
                </a:tc>
                <a:tc>
                  <a:txBody>
                    <a:bodyPr/>
                    <a:lstStyle/>
                    <a:p>
                      <a:pPr algn="ctr"/>
                      <a:r>
                        <a:rPr lang="en-US" dirty="0"/>
                        <a:t>Glass transition temperature (</a:t>
                      </a:r>
                      <a:r>
                        <a:rPr lang="en-US" dirty="0" err="1"/>
                        <a:t>T</a:t>
                      </a:r>
                      <a:r>
                        <a:rPr lang="en-US" baseline="-25000" dirty="0" err="1"/>
                        <a:t>g</a:t>
                      </a:r>
                      <a:r>
                        <a:rPr lang="en-US" dirty="0"/>
                        <a:t>), crystallization (</a:t>
                      </a:r>
                      <a:r>
                        <a:rPr lang="en-US" dirty="0" err="1"/>
                        <a:t>T</a:t>
                      </a:r>
                      <a:r>
                        <a:rPr lang="en-US" baseline="-25000" dirty="0" err="1"/>
                        <a:t>x</a:t>
                      </a:r>
                      <a:r>
                        <a:rPr lang="en-US" dirty="0"/>
                        <a:t>)</a:t>
                      </a:r>
                    </a:p>
                  </a:txBody>
                  <a:tcPr anchor="ctr">
                    <a:solidFill>
                      <a:schemeClr val="accent2">
                        <a:lumMod val="40000"/>
                        <a:lumOff val="60000"/>
                      </a:schemeClr>
                    </a:solidFill>
                  </a:tcPr>
                </a:tc>
                <a:extLst>
                  <a:ext uri="{0D108BD9-81ED-4DB2-BD59-A6C34878D82A}">
                    <a16:rowId xmlns:a16="http://schemas.microsoft.com/office/drawing/2014/main" val="10002"/>
                  </a:ext>
                </a:extLst>
              </a:tr>
              <a:tr h="370840">
                <a:tc vMerge="1">
                  <a:txBody>
                    <a:bodyPr/>
                    <a:lstStyle/>
                    <a:p>
                      <a:endParaRPr lang="en-US"/>
                    </a:p>
                  </a:txBody>
                  <a:tcPr/>
                </a:tc>
                <a:tc>
                  <a:txBody>
                    <a:bodyPr/>
                    <a:lstStyle/>
                    <a:p>
                      <a:pPr algn="ctr"/>
                      <a:r>
                        <a:rPr lang="en-US" dirty="0"/>
                        <a:t>Thermogravimetric analysis (TGA)</a:t>
                      </a:r>
                    </a:p>
                  </a:txBody>
                  <a:tcPr anchor="ctr">
                    <a:solidFill>
                      <a:schemeClr val="accent2">
                        <a:lumMod val="40000"/>
                        <a:lumOff val="60000"/>
                      </a:schemeClr>
                    </a:solidFill>
                  </a:tcPr>
                </a:tc>
                <a:tc>
                  <a:txBody>
                    <a:bodyPr/>
                    <a:lstStyle/>
                    <a:p>
                      <a:pPr algn="ctr"/>
                      <a:r>
                        <a:rPr lang="en-US" dirty="0"/>
                        <a:t>Chemical decomposition</a:t>
                      </a:r>
                    </a:p>
                  </a:txBody>
                  <a:tcPr anchor="ctr">
                    <a:solidFill>
                      <a:schemeClr val="accent2">
                        <a:lumMod val="40000"/>
                        <a:lumOff val="60000"/>
                      </a:schemeClr>
                    </a:solidFill>
                  </a:tcPr>
                </a:tc>
                <a:extLst>
                  <a:ext uri="{0D108BD9-81ED-4DB2-BD59-A6C34878D82A}">
                    <a16:rowId xmlns:a16="http://schemas.microsoft.com/office/drawing/2014/main" val="10003"/>
                  </a:ext>
                </a:extLst>
              </a:tr>
              <a:tr h="370840">
                <a:tc vMerge="1">
                  <a:txBody>
                    <a:bodyPr/>
                    <a:lstStyle/>
                    <a:p>
                      <a:pPr algn="ctr"/>
                      <a:endParaRPr lang="en-US" dirty="0"/>
                    </a:p>
                  </a:txBody>
                  <a:tcPr anchor="ctr"/>
                </a:tc>
                <a:tc>
                  <a:txBody>
                    <a:bodyPr/>
                    <a:lstStyle/>
                    <a:p>
                      <a:pPr algn="ctr"/>
                      <a:r>
                        <a:rPr lang="en-US" dirty="0"/>
                        <a:t>Thermomechanical analysis (TMA)</a:t>
                      </a:r>
                    </a:p>
                  </a:txBody>
                  <a:tcPr anchor="ctr">
                    <a:solidFill>
                      <a:schemeClr val="accent2">
                        <a:lumMod val="40000"/>
                        <a:lumOff val="60000"/>
                      </a:schemeClr>
                    </a:solidFill>
                  </a:tcPr>
                </a:tc>
                <a:tc>
                  <a:txBody>
                    <a:bodyPr/>
                    <a:lstStyle/>
                    <a:p>
                      <a:pPr algn="ctr"/>
                      <a:r>
                        <a:rPr lang="en-US" sz="1800" b="0" i="0" kern="1200" baseline="0" dirty="0">
                          <a:solidFill>
                            <a:schemeClr val="tx1"/>
                          </a:solidFill>
                          <a:effectLst/>
                          <a:latin typeface="+mn-lt"/>
                          <a:ea typeface="+mn-ea"/>
                          <a:cs typeface="+mn-cs"/>
                        </a:rPr>
                        <a:t>Thermal expansion</a:t>
                      </a:r>
                      <a:r>
                        <a:rPr lang="en-US" sz="1800" b="0" i="0" kern="1200" dirty="0">
                          <a:solidFill>
                            <a:schemeClr val="tx1"/>
                          </a:solidFill>
                          <a:effectLst/>
                          <a:latin typeface="+mn-lt"/>
                          <a:ea typeface="+mn-ea"/>
                          <a:cs typeface="+mn-cs"/>
                        </a:rPr>
                        <a:t>, softening point, glass transition </a:t>
                      </a:r>
                      <a:r>
                        <a:rPr lang="en-US" dirty="0"/>
                        <a:t>(</a:t>
                      </a:r>
                      <a:r>
                        <a:rPr lang="en-US" dirty="0" err="1"/>
                        <a:t>T</a:t>
                      </a:r>
                      <a:r>
                        <a:rPr lang="en-US" baseline="-25000" dirty="0" err="1"/>
                        <a:t>g</a:t>
                      </a:r>
                      <a:r>
                        <a:rPr lang="en-US" dirty="0"/>
                        <a:t>)</a:t>
                      </a:r>
                    </a:p>
                  </a:txBody>
                  <a:tcPr anchor="ctr">
                    <a:solidFill>
                      <a:schemeClr val="accent2">
                        <a:lumMod val="40000"/>
                        <a:lumOff val="60000"/>
                      </a:schemeClr>
                    </a:solidFill>
                  </a:tcPr>
                </a:tc>
                <a:extLst>
                  <a:ext uri="{0D108BD9-81ED-4DB2-BD59-A6C34878D82A}">
                    <a16:rowId xmlns:a16="http://schemas.microsoft.com/office/drawing/2014/main" val="10004"/>
                  </a:ext>
                </a:extLst>
              </a:tr>
              <a:tr h="370840">
                <a:tc rowSpan="3">
                  <a:txBody>
                    <a:bodyPr/>
                    <a:lstStyle/>
                    <a:p>
                      <a:pPr algn="ctr"/>
                      <a:r>
                        <a:rPr lang="en-US" dirty="0"/>
                        <a:t>Electrical properties</a:t>
                      </a:r>
                    </a:p>
                  </a:txBody>
                  <a:tcPr anchor="ctr">
                    <a:solidFill>
                      <a:schemeClr val="accent4">
                        <a:lumMod val="40000"/>
                        <a:lumOff val="60000"/>
                      </a:schemeClr>
                    </a:solidFill>
                  </a:tcPr>
                </a:tc>
                <a:tc>
                  <a:txBody>
                    <a:bodyPr/>
                    <a:lstStyle/>
                    <a:p>
                      <a:pPr algn="ctr"/>
                      <a:r>
                        <a:rPr lang="en-US" dirty="0"/>
                        <a:t>Temperature-dependent electrical conductivity measurement</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Conduction mechanism, activation energy, density</a:t>
                      </a:r>
                      <a:r>
                        <a:rPr lang="en-US" baseline="0" dirty="0"/>
                        <a:t> of states at Fermi level (for VRH)</a:t>
                      </a:r>
                      <a:endParaRPr lang="en-US" baseline="-25000" dirty="0"/>
                    </a:p>
                  </a:txBody>
                  <a:tcPr anchor="ctr">
                    <a:solidFill>
                      <a:schemeClr val="accent4">
                        <a:lumMod val="40000"/>
                        <a:lumOff val="60000"/>
                      </a:schemeClr>
                    </a:solidFill>
                  </a:tcPr>
                </a:tc>
                <a:extLst>
                  <a:ext uri="{0D108BD9-81ED-4DB2-BD59-A6C34878D82A}">
                    <a16:rowId xmlns:a16="http://schemas.microsoft.com/office/drawing/2014/main" val="10005"/>
                  </a:ext>
                </a:extLst>
              </a:tr>
              <a:tr h="370840">
                <a:tc vMerge="1">
                  <a:txBody>
                    <a:bodyPr/>
                    <a:lstStyle/>
                    <a:p>
                      <a:pPr algn="ctr"/>
                      <a:endParaRPr lang="en-US" dirty="0"/>
                    </a:p>
                  </a:txBody>
                  <a:tcPr anchor="ctr">
                    <a:solidFill>
                      <a:schemeClr val="accent4">
                        <a:lumMod val="40000"/>
                        <a:lumOff val="60000"/>
                      </a:schemeClr>
                    </a:solidFill>
                  </a:tcPr>
                </a:tc>
                <a:tc>
                  <a:txBody>
                    <a:bodyPr/>
                    <a:lstStyle/>
                    <a:p>
                      <a:pPr algn="ctr"/>
                      <a:r>
                        <a:rPr lang="en-US" dirty="0"/>
                        <a:t>Impedance spectroscopy (AC conductivity)</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Conductivity, dielectric constant</a:t>
                      </a:r>
                    </a:p>
                  </a:txBody>
                  <a:tcPr anchor="ctr">
                    <a:solidFill>
                      <a:schemeClr val="accent4">
                        <a:lumMod val="40000"/>
                        <a:lumOff val="60000"/>
                      </a:schemeClr>
                    </a:solidFill>
                  </a:tcPr>
                </a:tc>
                <a:extLst>
                  <a:ext uri="{0D108BD9-81ED-4DB2-BD59-A6C34878D82A}">
                    <a16:rowId xmlns:a16="http://schemas.microsoft.com/office/drawing/2014/main" val="10006"/>
                  </a:ext>
                </a:extLst>
              </a:tr>
              <a:tr h="370840">
                <a:tc vMerge="1">
                  <a:txBody>
                    <a:bodyPr/>
                    <a:lstStyle/>
                    <a:p>
                      <a:pPr algn="ctr"/>
                      <a:endParaRPr lang="en-US" dirty="0"/>
                    </a:p>
                  </a:txBody>
                  <a:tcPr anchor="ctr"/>
                </a:tc>
                <a:tc>
                  <a:txBody>
                    <a:bodyPr/>
                    <a:lstStyle/>
                    <a:p>
                      <a:pPr algn="ctr"/>
                      <a:r>
                        <a:rPr lang="en-US" sz="1800" b="0" i="0" kern="1200" dirty="0">
                          <a:solidFill>
                            <a:schemeClr val="tx1"/>
                          </a:solidFill>
                          <a:effectLst/>
                          <a:latin typeface="+mn-lt"/>
                          <a:ea typeface="+mn-ea"/>
                          <a:cs typeface="+mn-cs"/>
                        </a:rPr>
                        <a:t>Electron paramagnetic resonance (EPR)</a:t>
                      </a:r>
                    </a:p>
                  </a:txBody>
                  <a:tcPr anchor="ctr">
                    <a:solidFill>
                      <a:schemeClr val="accent4">
                        <a:lumMod val="40000"/>
                        <a:lumOff val="60000"/>
                      </a:schemeClr>
                    </a:solidFill>
                  </a:tcPr>
                </a:tc>
                <a:tc>
                  <a:txBody>
                    <a:bodyPr/>
                    <a:lstStyle/>
                    <a:p>
                      <a:pPr algn="ctr"/>
                      <a:r>
                        <a:rPr lang="en-US" dirty="0"/>
                        <a:t>Defects</a:t>
                      </a:r>
                      <a:r>
                        <a:rPr lang="en-US" baseline="0" dirty="0"/>
                        <a:t> (e.g. dangling bonds)</a:t>
                      </a:r>
                      <a:endParaRPr lang="en-US" dirty="0"/>
                    </a:p>
                  </a:txBody>
                  <a:tcPr anchor="ctr">
                    <a:solidFill>
                      <a:schemeClr val="accent4">
                        <a:lumMod val="40000"/>
                        <a:lumOff val="60000"/>
                      </a:schemeClr>
                    </a:solidFill>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1"/>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257728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FF09CB-0132-46B6-9F31-BF4E74412E26}"/>
              </a:ext>
            </a:extLst>
          </p:cNvPr>
          <p:cNvSpPr>
            <a:spLocks noGrp="1"/>
          </p:cNvSpPr>
          <p:nvPr>
            <p:ph type="sldNum" sz="quarter" idx="11"/>
          </p:nvPr>
        </p:nvSpPr>
        <p:spPr/>
        <p:txBody>
          <a:bodyPr/>
          <a:lstStyle/>
          <a:p>
            <a:fld id="{B6F15528-21DE-4FAA-801E-634DDDAF4B2B}" type="slidenum">
              <a:rPr lang="en-US" smtClean="0"/>
              <a:pPr/>
              <a:t>30</a:t>
            </a:fld>
            <a:endParaRPr lang="en-US"/>
          </a:p>
        </p:txBody>
      </p:sp>
      <p:sp>
        <p:nvSpPr>
          <p:cNvPr id="3" name="Title 1">
            <a:extLst>
              <a:ext uri="{FF2B5EF4-FFF2-40B4-BE49-F238E27FC236}">
                <a16:creationId xmlns:a16="http://schemas.microsoft.com/office/drawing/2014/main" id="{9D191D3F-7A53-453A-B6D8-045151F5CF3C}"/>
              </a:ext>
            </a:extLst>
          </p:cNvPr>
          <p:cNvSpPr txBox="1">
            <a:spLocks/>
          </p:cNvSpPr>
          <p:nvPr/>
        </p:nvSpPr>
        <p:spPr>
          <a:xfrm>
            <a:off x="623229" y="68297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a:t>Probing phase transition kinetics in PCM</a:t>
            </a:r>
          </a:p>
        </p:txBody>
      </p:sp>
      <p:pic>
        <p:nvPicPr>
          <p:cNvPr id="4" name="Picture 3">
            <a:extLst>
              <a:ext uri="{FF2B5EF4-FFF2-40B4-BE49-F238E27FC236}">
                <a16:creationId xmlns:a16="http://schemas.microsoft.com/office/drawing/2014/main" id="{639215A6-5249-481C-A887-9DF8D20B1704}"/>
              </a:ext>
            </a:extLst>
          </p:cNvPr>
          <p:cNvPicPr>
            <a:picLocks noChangeAspect="1"/>
          </p:cNvPicPr>
          <p:nvPr/>
        </p:nvPicPr>
        <p:blipFill>
          <a:blip r:embed="rId2"/>
          <a:stretch>
            <a:fillRect/>
          </a:stretch>
        </p:blipFill>
        <p:spPr>
          <a:xfrm>
            <a:off x="762000" y="1897006"/>
            <a:ext cx="4093534" cy="2360760"/>
          </a:xfrm>
          <a:prstGeom prst="rect">
            <a:avLst/>
          </a:prstGeom>
        </p:spPr>
      </p:pic>
      <p:pic>
        <p:nvPicPr>
          <p:cNvPr id="5" name="Picture 4">
            <a:extLst>
              <a:ext uri="{FF2B5EF4-FFF2-40B4-BE49-F238E27FC236}">
                <a16:creationId xmlns:a16="http://schemas.microsoft.com/office/drawing/2014/main" id="{B5174D2C-CED6-4923-8901-00FB9999721E}"/>
              </a:ext>
            </a:extLst>
          </p:cNvPr>
          <p:cNvPicPr>
            <a:picLocks noChangeAspect="1"/>
          </p:cNvPicPr>
          <p:nvPr/>
        </p:nvPicPr>
        <p:blipFill>
          <a:blip r:embed="rId3"/>
          <a:stretch>
            <a:fillRect/>
          </a:stretch>
        </p:blipFill>
        <p:spPr>
          <a:xfrm>
            <a:off x="762000" y="1686951"/>
            <a:ext cx="2593347" cy="2566212"/>
          </a:xfrm>
          <a:prstGeom prst="rect">
            <a:avLst/>
          </a:prstGeom>
        </p:spPr>
      </p:pic>
      <p:graphicFrame>
        <p:nvGraphicFramePr>
          <p:cNvPr id="6" name="Object 5">
            <a:extLst>
              <a:ext uri="{FF2B5EF4-FFF2-40B4-BE49-F238E27FC236}">
                <a16:creationId xmlns:a16="http://schemas.microsoft.com/office/drawing/2014/main" id="{FEA23BBA-7830-4ECC-BB71-DB60C9A38736}"/>
              </a:ext>
            </a:extLst>
          </p:cNvPr>
          <p:cNvGraphicFramePr>
            <a:graphicFrameLocks noChangeAspect="1"/>
          </p:cNvGraphicFramePr>
          <p:nvPr>
            <p:extLst>
              <p:ext uri="{D42A27DB-BD31-4B8C-83A1-F6EECF244321}">
                <p14:modId xmlns:p14="http://schemas.microsoft.com/office/powerpoint/2010/main" val="3849069779"/>
              </p:ext>
            </p:extLst>
          </p:nvPr>
        </p:nvGraphicFramePr>
        <p:xfrm>
          <a:off x="5017407" y="1689565"/>
          <a:ext cx="3480360" cy="2645840"/>
        </p:xfrm>
        <a:graphic>
          <a:graphicData uri="http://schemas.openxmlformats.org/presentationml/2006/ole">
            <mc:AlternateContent xmlns:mc="http://schemas.openxmlformats.org/markup-compatibility/2006">
              <mc:Choice xmlns:v="urn:schemas-microsoft-com:vml" Requires="v">
                <p:oleObj name="Graph" r:id="rId4" imgW="4038480" imgH="3070440" progId="Origin95.Graph">
                  <p:embed/>
                </p:oleObj>
              </mc:Choice>
              <mc:Fallback>
                <p:oleObj name="Graph" r:id="rId4" imgW="4038480" imgH="3070440" progId="Origin95.Graph">
                  <p:embed/>
                  <p:pic>
                    <p:nvPicPr>
                      <p:cNvPr id="6" name="Object 5">
                        <a:extLst>
                          <a:ext uri="{FF2B5EF4-FFF2-40B4-BE49-F238E27FC236}">
                            <a16:creationId xmlns:a16="http://schemas.microsoft.com/office/drawing/2014/main" id="{FEA23BBA-7830-4ECC-BB71-DB60C9A38736}"/>
                          </a:ext>
                        </a:extLst>
                      </p:cNvPr>
                      <p:cNvPicPr/>
                      <p:nvPr/>
                    </p:nvPicPr>
                    <p:blipFill>
                      <a:blip r:embed="rId5"/>
                      <a:stretch>
                        <a:fillRect/>
                      </a:stretch>
                    </p:blipFill>
                    <p:spPr>
                      <a:xfrm>
                        <a:off x="5017407" y="1689565"/>
                        <a:ext cx="3480360" cy="2645840"/>
                      </a:xfrm>
                      <a:prstGeom prst="rect">
                        <a:avLst/>
                      </a:prstGeom>
                    </p:spPr>
                  </p:pic>
                </p:oleObj>
              </mc:Fallback>
            </mc:AlternateContent>
          </a:graphicData>
        </a:graphic>
      </p:graphicFrame>
      <p:sp>
        <p:nvSpPr>
          <p:cNvPr id="7" name="Rounded Rectangle 16">
            <a:extLst>
              <a:ext uri="{FF2B5EF4-FFF2-40B4-BE49-F238E27FC236}">
                <a16:creationId xmlns:a16="http://schemas.microsoft.com/office/drawing/2014/main" id="{47DCCC33-4952-4B73-9198-08E0F95678B5}"/>
              </a:ext>
            </a:extLst>
          </p:cNvPr>
          <p:cNvSpPr/>
          <p:nvPr/>
        </p:nvSpPr>
        <p:spPr>
          <a:xfrm>
            <a:off x="985844" y="4713641"/>
            <a:ext cx="7161470" cy="1145765"/>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p>
            <a:pPr algn="ctr"/>
            <a:r>
              <a:rPr lang="en-US" b="1" dirty="0">
                <a:solidFill>
                  <a:schemeClr val="bg1"/>
                </a:solidFill>
                <a:latin typeface="Arial" panose="020B0604020202020204" pitchFamily="34" charset="0"/>
                <a:cs typeface="Arial" panose="020B0604020202020204" pitchFamily="34" charset="0"/>
              </a:rPr>
              <a:t>In-situ Raman probing concurrently reveals PCM structure and heater temperature</a:t>
            </a:r>
          </a:p>
        </p:txBody>
      </p:sp>
      <p:sp>
        <p:nvSpPr>
          <p:cNvPr id="8" name="TextBox 7">
            <a:extLst>
              <a:ext uri="{FF2B5EF4-FFF2-40B4-BE49-F238E27FC236}">
                <a16:creationId xmlns:a16="http://schemas.microsoft.com/office/drawing/2014/main" id="{5BE03551-460F-40F2-9BA4-0F9362D2351C}"/>
              </a:ext>
            </a:extLst>
          </p:cNvPr>
          <p:cNvSpPr txBox="1"/>
          <p:nvPr/>
        </p:nvSpPr>
        <p:spPr>
          <a:xfrm>
            <a:off x="3215482" y="5986790"/>
            <a:ext cx="2702193" cy="261610"/>
          </a:xfrm>
          <a:prstGeom prst="rect">
            <a:avLst/>
          </a:prstGeom>
          <a:noFill/>
        </p:spPr>
        <p:txBody>
          <a:bodyPr wrap="square">
            <a:spAutoFit/>
          </a:bodyPr>
          <a:lstStyle/>
          <a:p>
            <a:pPr algn="ctr"/>
            <a:r>
              <a:rPr lang="en-US" sz="1100" i="1" dirty="0">
                <a:effectLst/>
                <a:latin typeface="Arial" panose="020B0604020202020204" pitchFamily="34" charset="0"/>
                <a:ea typeface="SimSun" panose="02010600030101010101" pitchFamily="2" charset="-122"/>
                <a:cs typeface="Arial" panose="020B0604020202020204" pitchFamily="34" charset="0"/>
              </a:rPr>
              <a:t>Adv. Photonics Res.</a:t>
            </a:r>
            <a:r>
              <a:rPr lang="en-US" sz="1100" dirty="0">
                <a:effectLst/>
                <a:latin typeface="Arial" panose="020B0604020202020204" pitchFamily="34" charset="0"/>
                <a:ea typeface="SimSun" panose="02010600030101010101" pitchFamily="2" charset="-122"/>
                <a:cs typeface="Arial" panose="020B0604020202020204" pitchFamily="34" charset="0"/>
              </a:rPr>
              <a:t> </a:t>
            </a:r>
            <a:r>
              <a:rPr lang="en-US" sz="1100" b="1" dirty="0">
                <a:effectLst/>
                <a:latin typeface="Arial" panose="020B0604020202020204" pitchFamily="34" charset="0"/>
                <a:ea typeface="SimSun" panose="02010600030101010101" pitchFamily="2" charset="-122"/>
                <a:cs typeface="Arial" panose="020B0604020202020204" pitchFamily="34" charset="0"/>
              </a:rPr>
              <a:t>3</a:t>
            </a:r>
            <a:r>
              <a:rPr lang="en-US" sz="1100" dirty="0">
                <a:effectLst/>
                <a:latin typeface="Arial" panose="020B0604020202020204" pitchFamily="34" charset="0"/>
                <a:ea typeface="SimSun" panose="02010600030101010101" pitchFamily="2" charset="-122"/>
                <a:cs typeface="Arial" panose="020B0604020202020204" pitchFamily="34" charset="0"/>
              </a:rPr>
              <a:t>, 2200202 (2022)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898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B08A57-2A36-45C9-8783-4CC26C9B2C82}"/>
              </a:ext>
            </a:extLst>
          </p:cNvPr>
          <p:cNvSpPr>
            <a:spLocks noGrp="1"/>
          </p:cNvSpPr>
          <p:nvPr>
            <p:ph type="sldNum" sz="quarter" idx="11"/>
          </p:nvPr>
        </p:nvSpPr>
        <p:spPr/>
        <p:txBody>
          <a:bodyPr/>
          <a:lstStyle/>
          <a:p>
            <a:fld id="{B6F15528-21DE-4FAA-801E-634DDDAF4B2B}" type="slidenum">
              <a:rPr lang="en-US" smtClean="0"/>
              <a:pPr/>
              <a:t>31</a:t>
            </a:fld>
            <a:endParaRPr lang="en-US"/>
          </a:p>
        </p:txBody>
      </p:sp>
      <p:sp>
        <p:nvSpPr>
          <p:cNvPr id="3" name="Title 1">
            <a:extLst>
              <a:ext uri="{FF2B5EF4-FFF2-40B4-BE49-F238E27FC236}">
                <a16:creationId xmlns:a16="http://schemas.microsoft.com/office/drawing/2014/main" id="{A9E495CF-45B2-4E6F-8C70-9D7608CB512B}"/>
              </a:ext>
            </a:extLst>
          </p:cNvPr>
          <p:cNvSpPr txBox="1">
            <a:spLocks/>
          </p:cNvSpPr>
          <p:nvPr/>
        </p:nvSpPr>
        <p:spPr>
          <a:xfrm>
            <a:off x="623229" y="68297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a:t>Probing phase transition kinetics in PCM</a:t>
            </a:r>
          </a:p>
        </p:txBody>
      </p:sp>
      <p:pic>
        <p:nvPicPr>
          <p:cNvPr id="5" name="Picture 4">
            <a:extLst>
              <a:ext uri="{FF2B5EF4-FFF2-40B4-BE49-F238E27FC236}">
                <a16:creationId xmlns:a16="http://schemas.microsoft.com/office/drawing/2014/main" id="{2A4C14A3-49E8-4E1D-A5FF-7F7EC4FE4F63}"/>
              </a:ext>
            </a:extLst>
          </p:cNvPr>
          <p:cNvPicPr>
            <a:picLocks noChangeAspect="1"/>
          </p:cNvPicPr>
          <p:nvPr/>
        </p:nvPicPr>
        <p:blipFill>
          <a:blip r:embed="rId2"/>
          <a:stretch>
            <a:fillRect/>
          </a:stretch>
        </p:blipFill>
        <p:spPr>
          <a:xfrm>
            <a:off x="717622" y="1600200"/>
            <a:ext cx="5687727" cy="4724400"/>
          </a:xfrm>
          <a:prstGeom prst="rect">
            <a:avLst/>
          </a:prstGeom>
        </p:spPr>
      </p:pic>
      <p:sp>
        <p:nvSpPr>
          <p:cNvPr id="6" name="TextBox 5">
            <a:extLst>
              <a:ext uri="{FF2B5EF4-FFF2-40B4-BE49-F238E27FC236}">
                <a16:creationId xmlns:a16="http://schemas.microsoft.com/office/drawing/2014/main" id="{544A00C8-798C-4530-BBC4-EDDAF82EC3C3}"/>
              </a:ext>
            </a:extLst>
          </p:cNvPr>
          <p:cNvSpPr txBox="1"/>
          <p:nvPr/>
        </p:nvSpPr>
        <p:spPr>
          <a:xfrm>
            <a:off x="1343123" y="5334000"/>
            <a:ext cx="685800" cy="461665"/>
          </a:xfrm>
          <a:prstGeom prst="rect">
            <a:avLst/>
          </a:prstGeom>
          <a:noFill/>
        </p:spPr>
        <p:txBody>
          <a:bodyPr wrap="square" rtlCol="0">
            <a:spAutoFit/>
          </a:bodyPr>
          <a:lstStyle/>
          <a:p>
            <a:pPr algn="ctr"/>
            <a:r>
              <a:rPr lang="en-US" sz="1200" dirty="0">
                <a:solidFill>
                  <a:srgbClr val="FF0000"/>
                </a:solidFill>
              </a:rPr>
              <a:t>Boson peak</a:t>
            </a:r>
          </a:p>
        </p:txBody>
      </p:sp>
      <p:pic>
        <p:nvPicPr>
          <p:cNvPr id="17412" name="Picture 4" descr="Details are in the caption following the image">
            <a:extLst>
              <a:ext uri="{FF2B5EF4-FFF2-40B4-BE49-F238E27FC236}">
                <a16:creationId xmlns:a16="http://schemas.microsoft.com/office/drawing/2014/main" id="{A7748E11-44DF-43F0-B35D-3AF68A8E5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727" y="2439417"/>
            <a:ext cx="3459612" cy="2880936"/>
          </a:xfrm>
          <a:prstGeom prst="rect">
            <a:avLst/>
          </a:prstGeom>
          <a:noFill/>
          <a:effectLst>
            <a:outerShdw blurRad="762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8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ircle(out)">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7CA0-2954-4723-88EE-BF9DE7B0E564}"/>
              </a:ext>
            </a:extLst>
          </p:cNvPr>
          <p:cNvSpPr>
            <a:spLocks noGrp="1"/>
          </p:cNvSpPr>
          <p:nvPr>
            <p:ph type="sldNum" sz="quarter" idx="11"/>
          </p:nvPr>
        </p:nvSpPr>
        <p:spPr/>
        <p:txBody>
          <a:bodyPr/>
          <a:lstStyle/>
          <a:p>
            <a:fld id="{B6F15528-21DE-4FAA-801E-634DDDAF4B2B}" type="slidenum">
              <a:rPr lang="en-US" smtClean="0"/>
              <a:pPr/>
              <a:t>32</a:t>
            </a:fld>
            <a:endParaRPr lang="en-US"/>
          </a:p>
        </p:txBody>
      </p:sp>
      <p:pic>
        <p:nvPicPr>
          <p:cNvPr id="3" name="Picture 2">
            <a:extLst>
              <a:ext uri="{FF2B5EF4-FFF2-40B4-BE49-F238E27FC236}">
                <a16:creationId xmlns:a16="http://schemas.microsoft.com/office/drawing/2014/main" id="{7728F86E-90CA-4BBC-AB4B-4740FE9C058C}"/>
              </a:ext>
            </a:extLst>
          </p:cNvPr>
          <p:cNvPicPr>
            <a:picLocks noChangeAspect="1"/>
          </p:cNvPicPr>
          <p:nvPr/>
        </p:nvPicPr>
        <p:blipFill>
          <a:blip r:embed="rId2"/>
          <a:stretch>
            <a:fillRect/>
          </a:stretch>
        </p:blipFill>
        <p:spPr>
          <a:xfrm>
            <a:off x="506504" y="1743769"/>
            <a:ext cx="5410200" cy="3971231"/>
          </a:xfrm>
          <a:prstGeom prst="rect">
            <a:avLst/>
          </a:prstGeom>
        </p:spPr>
      </p:pic>
      <p:sp>
        <p:nvSpPr>
          <p:cNvPr id="4" name="Title 1">
            <a:extLst>
              <a:ext uri="{FF2B5EF4-FFF2-40B4-BE49-F238E27FC236}">
                <a16:creationId xmlns:a16="http://schemas.microsoft.com/office/drawing/2014/main" id="{0C57B0DB-FF27-49A6-B479-50A27609A798}"/>
              </a:ext>
            </a:extLst>
          </p:cNvPr>
          <p:cNvSpPr txBox="1">
            <a:spLocks/>
          </p:cNvSpPr>
          <p:nvPr/>
        </p:nvSpPr>
        <p:spPr>
          <a:xfrm>
            <a:off x="623229" y="71963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a:t>Measuring TTT diagrams of PCMs</a:t>
            </a:r>
            <a:endParaRPr lang="en-US" kern="0" dirty="0"/>
          </a:p>
        </p:txBody>
      </p:sp>
      <p:sp>
        <p:nvSpPr>
          <p:cNvPr id="5" name="Rounded Rectangle 16">
            <a:extLst>
              <a:ext uri="{FF2B5EF4-FFF2-40B4-BE49-F238E27FC236}">
                <a16:creationId xmlns:a16="http://schemas.microsoft.com/office/drawing/2014/main" id="{BED77AF0-B865-4D0F-93DE-A694236749CE}"/>
              </a:ext>
            </a:extLst>
          </p:cNvPr>
          <p:cNvSpPr/>
          <p:nvPr/>
        </p:nvSpPr>
        <p:spPr>
          <a:xfrm>
            <a:off x="6277087" y="2254603"/>
            <a:ext cx="2261529" cy="2610542"/>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p>
            <a:pPr algn="ctr"/>
            <a:r>
              <a:rPr lang="en-US" sz="2000" b="1" dirty="0">
                <a:solidFill>
                  <a:schemeClr val="bg1"/>
                </a:solidFill>
                <a:latin typeface="Arial" panose="020B0604020202020204" pitchFamily="34" charset="0"/>
                <a:cs typeface="Arial" panose="020B0604020202020204" pitchFamily="34" charset="0"/>
              </a:rPr>
              <a:t>A facile method for experimental quantification of true TTT diagram in PCMs</a:t>
            </a:r>
          </a:p>
        </p:txBody>
      </p:sp>
      <p:sp>
        <p:nvSpPr>
          <p:cNvPr id="6" name="Freeform: Shape 5">
            <a:extLst>
              <a:ext uri="{FF2B5EF4-FFF2-40B4-BE49-F238E27FC236}">
                <a16:creationId xmlns:a16="http://schemas.microsoft.com/office/drawing/2014/main" id="{97E21CC4-AF39-4A48-914E-C697EAF49116}"/>
              </a:ext>
            </a:extLst>
          </p:cNvPr>
          <p:cNvSpPr/>
          <p:nvPr/>
        </p:nvSpPr>
        <p:spPr>
          <a:xfrm>
            <a:off x="2752090" y="2537888"/>
            <a:ext cx="2100593" cy="848958"/>
          </a:xfrm>
          <a:custGeom>
            <a:avLst/>
            <a:gdLst>
              <a:gd name="connsiteX0" fmla="*/ 2072714 w 2100593"/>
              <a:gd name="connsiteY0" fmla="*/ 0 h 917591"/>
              <a:gd name="connsiteX1" fmla="*/ 389142 w 2100593"/>
              <a:gd name="connsiteY1" fmla="*/ 59167 h 917591"/>
              <a:gd name="connsiteX2" fmla="*/ 1867 w 2100593"/>
              <a:gd name="connsiteY2" fmla="*/ 231290 h 917591"/>
              <a:gd name="connsiteX3" fmla="*/ 265429 w 2100593"/>
              <a:gd name="connsiteY3" fmla="*/ 462579 h 917591"/>
              <a:gd name="connsiteX4" fmla="*/ 781796 w 2100593"/>
              <a:gd name="connsiteY4" fmla="*/ 661596 h 917591"/>
              <a:gd name="connsiteX5" fmla="*/ 1911349 w 2100593"/>
              <a:gd name="connsiteY5" fmla="*/ 882127 h 917591"/>
              <a:gd name="connsiteX6" fmla="*/ 2088850 w 2100593"/>
              <a:gd name="connsiteY6" fmla="*/ 914400 h 91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593" h="917591">
                <a:moveTo>
                  <a:pt x="2072714" y="0"/>
                </a:moveTo>
                <a:cubicBezTo>
                  <a:pt x="1403498" y="10309"/>
                  <a:pt x="734283" y="20619"/>
                  <a:pt x="389142" y="59167"/>
                </a:cubicBezTo>
                <a:cubicBezTo>
                  <a:pt x="44001" y="97715"/>
                  <a:pt x="22486" y="164055"/>
                  <a:pt x="1867" y="231290"/>
                </a:cubicBezTo>
                <a:cubicBezTo>
                  <a:pt x="-18752" y="298525"/>
                  <a:pt x="135441" y="390861"/>
                  <a:pt x="265429" y="462579"/>
                </a:cubicBezTo>
                <a:cubicBezTo>
                  <a:pt x="395417" y="534297"/>
                  <a:pt x="507476" y="591671"/>
                  <a:pt x="781796" y="661596"/>
                </a:cubicBezTo>
                <a:cubicBezTo>
                  <a:pt x="1056116" y="731521"/>
                  <a:pt x="1911349" y="882127"/>
                  <a:pt x="1911349" y="882127"/>
                </a:cubicBezTo>
                <a:cubicBezTo>
                  <a:pt x="2129191" y="924261"/>
                  <a:pt x="2109020" y="919330"/>
                  <a:pt x="2088850" y="91440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287E98-BABD-4D97-A78D-F80702A3F90F}"/>
              </a:ext>
            </a:extLst>
          </p:cNvPr>
          <p:cNvSpPr txBox="1"/>
          <p:nvPr/>
        </p:nvSpPr>
        <p:spPr>
          <a:xfrm>
            <a:off x="2401126" y="3190542"/>
            <a:ext cx="1620957" cy="369332"/>
          </a:xfrm>
          <a:prstGeom prst="rect">
            <a:avLst/>
          </a:prstGeom>
          <a:noFill/>
        </p:spPr>
        <p:txBody>
          <a:bodyPr wrap="none" rtlCol="0">
            <a:spAutoFit/>
          </a:bodyPr>
          <a:lstStyle/>
          <a:p>
            <a:pPr algn="ctr"/>
            <a:r>
              <a:rPr lang="en-US" dirty="0">
                <a:solidFill>
                  <a:schemeClr val="tx2"/>
                </a:solidFill>
                <a:latin typeface="Arial" panose="020B0604020202020204" pitchFamily="34" charset="0"/>
                <a:cs typeface="Arial" panose="020B0604020202020204" pitchFamily="34" charset="0"/>
              </a:rPr>
              <a:t>Crystallization</a:t>
            </a:r>
          </a:p>
        </p:txBody>
      </p:sp>
      <p:sp>
        <p:nvSpPr>
          <p:cNvPr id="8" name="TextBox 7">
            <a:extLst>
              <a:ext uri="{FF2B5EF4-FFF2-40B4-BE49-F238E27FC236}">
                <a16:creationId xmlns:a16="http://schemas.microsoft.com/office/drawing/2014/main" id="{60C13FBD-5803-45F9-A519-BEAE700863AF}"/>
              </a:ext>
            </a:extLst>
          </p:cNvPr>
          <p:cNvSpPr txBox="1"/>
          <p:nvPr/>
        </p:nvSpPr>
        <p:spPr>
          <a:xfrm>
            <a:off x="6658813" y="5047108"/>
            <a:ext cx="1498075" cy="430887"/>
          </a:xfrm>
          <a:prstGeom prst="rect">
            <a:avLst/>
          </a:prstGeom>
          <a:noFill/>
        </p:spPr>
        <p:txBody>
          <a:bodyPr wrap="square">
            <a:spAutoFit/>
          </a:bodyPr>
          <a:lstStyle/>
          <a:p>
            <a:pPr algn="ctr"/>
            <a:r>
              <a:rPr lang="en-US" sz="1100" i="1" dirty="0">
                <a:effectLst/>
                <a:latin typeface="Arial" panose="020B0604020202020204" pitchFamily="34" charset="0"/>
                <a:ea typeface="SimSun" panose="02010600030101010101" pitchFamily="2" charset="-122"/>
                <a:cs typeface="Arial" panose="020B0604020202020204" pitchFamily="34" charset="0"/>
              </a:rPr>
              <a:t>Adv. Photonics Res.</a:t>
            </a:r>
            <a:r>
              <a:rPr lang="en-US" sz="1100" dirty="0">
                <a:effectLst/>
                <a:latin typeface="Arial" panose="020B0604020202020204" pitchFamily="34" charset="0"/>
                <a:ea typeface="SimSun" panose="02010600030101010101" pitchFamily="2" charset="-122"/>
                <a:cs typeface="Arial" panose="020B0604020202020204" pitchFamily="34" charset="0"/>
              </a:rPr>
              <a:t> </a:t>
            </a:r>
            <a:r>
              <a:rPr lang="en-US" sz="1100" b="1" dirty="0">
                <a:effectLst/>
                <a:latin typeface="Arial" panose="020B0604020202020204" pitchFamily="34" charset="0"/>
                <a:ea typeface="SimSun" panose="02010600030101010101" pitchFamily="2" charset="-122"/>
                <a:cs typeface="Arial" panose="020B0604020202020204" pitchFamily="34" charset="0"/>
              </a:rPr>
              <a:t>3</a:t>
            </a:r>
            <a:r>
              <a:rPr lang="en-US" sz="1100" dirty="0">
                <a:effectLst/>
                <a:latin typeface="Arial" panose="020B0604020202020204" pitchFamily="34" charset="0"/>
                <a:ea typeface="SimSun" panose="02010600030101010101" pitchFamily="2" charset="-122"/>
                <a:cs typeface="Arial" panose="020B0604020202020204" pitchFamily="34" charset="0"/>
              </a:rPr>
              <a:t>, 2200202 (2022)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680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066800"/>
          </a:xfrm>
        </p:spPr>
        <p:txBody>
          <a:bodyPr/>
          <a:lstStyle/>
          <a:p>
            <a:pPr algn="ctr"/>
            <a:r>
              <a:rPr lang="en-US" sz="3200" dirty="0"/>
              <a:t>Calorimetry (thermal analysis)</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33</a:t>
            </a:fld>
            <a:endParaRPr lang="en-US" dirty="0"/>
          </a:p>
        </p:txBody>
      </p:sp>
      <p:pic>
        <p:nvPicPr>
          <p:cNvPr id="6" name="Picture 5">
            <a:extLst>
              <a:ext uri="{FF2B5EF4-FFF2-40B4-BE49-F238E27FC236}">
                <a16:creationId xmlns:a16="http://schemas.microsoft.com/office/drawing/2014/main" id="{A043A283-7F91-495E-B0E5-C3A14BAA9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29" y="1921735"/>
            <a:ext cx="3154481" cy="3700882"/>
          </a:xfrm>
          <a:prstGeom prst="rect">
            <a:avLst/>
          </a:prstGeom>
        </p:spPr>
      </p:pic>
      <p:pic>
        <p:nvPicPr>
          <p:cNvPr id="9" name="Picture 8">
            <a:extLst>
              <a:ext uri="{FF2B5EF4-FFF2-40B4-BE49-F238E27FC236}">
                <a16:creationId xmlns:a16="http://schemas.microsoft.com/office/drawing/2014/main" id="{67DD0152-1189-4DD2-8985-7F5C28E43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135" y="1924681"/>
            <a:ext cx="3783536" cy="3697936"/>
          </a:xfrm>
          <a:prstGeom prst="rect">
            <a:avLst/>
          </a:prstGeom>
        </p:spPr>
      </p:pic>
      <p:pic>
        <p:nvPicPr>
          <p:cNvPr id="4" name="Graphic 3">
            <a:extLst>
              <a:ext uri="{FF2B5EF4-FFF2-40B4-BE49-F238E27FC236}">
                <a16:creationId xmlns:a16="http://schemas.microsoft.com/office/drawing/2014/main" id="{55EFC928-AD0C-4D09-B093-5CA1DE9464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9329" y="5924596"/>
            <a:ext cx="7445342" cy="200271"/>
          </a:xfrm>
          <a:prstGeom prst="rect">
            <a:avLst/>
          </a:prstGeom>
        </p:spPr>
      </p:pic>
    </p:spTree>
    <p:extLst>
      <p:ext uri="{BB962C8B-B14F-4D97-AF65-F5344CB8AC3E}">
        <p14:creationId xmlns:p14="http://schemas.microsoft.com/office/powerpoint/2010/main" val="3736916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154666"/>
              </p:ext>
            </p:extLst>
          </p:nvPr>
        </p:nvGraphicFramePr>
        <p:xfrm>
          <a:off x="533400" y="855292"/>
          <a:ext cx="7924800" cy="5303520"/>
        </p:xfrm>
        <a:graphic>
          <a:graphicData uri="http://schemas.openxmlformats.org/drawingml/2006/table">
            <a:tbl>
              <a:tblPr firstRow="1" bandRow="1">
                <a:tableStyleId>{72833802-FEF1-4C79-8D5D-14CF1EAF98D9}</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ctr"/>
                      <a:r>
                        <a:rPr lang="en-US" dirty="0"/>
                        <a:t>Differential Scanning Calorimetry</a:t>
                      </a:r>
                    </a:p>
                    <a:p>
                      <a:pPr algn="ctr"/>
                      <a:r>
                        <a:rPr lang="en-US" dirty="0"/>
                        <a:t>(DSC)</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t>Differential Thermal Analysis</a:t>
                      </a:r>
                    </a:p>
                    <a:p>
                      <a:pPr algn="ctr"/>
                      <a:r>
                        <a:rPr lang="en-US" dirty="0"/>
                        <a:t>(DTA)</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370840">
                <a:tc gridSpan="2">
                  <a:txBody>
                    <a:bodyPr/>
                    <a:lstStyle/>
                    <a:p>
                      <a:pPr algn="ctr"/>
                      <a:r>
                        <a:rPr lang="en-US" dirty="0"/>
                        <a:t>Both techniques</a:t>
                      </a:r>
                      <a:r>
                        <a:rPr lang="en-US" baseline="0" dirty="0"/>
                        <a:t> involve a sample and an inert reference with known heat capacity both undergoing controlled heating or cooling</a:t>
                      </a: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1"/>
                        <a:t>Heating rate</a:t>
                      </a:r>
                      <a:r>
                        <a:rPr lang="en-US"/>
                        <a:t> is kept constant for both the sample and the reference, and</a:t>
                      </a:r>
                      <a:r>
                        <a:rPr lang="en-US" baseline="0"/>
                        <a:t> </a:t>
                      </a:r>
                      <a:r>
                        <a:rPr lang="en-US" b="1"/>
                        <a:t>heat</a:t>
                      </a:r>
                      <a:r>
                        <a:rPr lang="en-US" b="1" baseline="0"/>
                        <a:t> flow</a:t>
                      </a:r>
                      <a:r>
                        <a:rPr lang="en-US" baseline="0"/>
                        <a:t> to the sample minus heat flow to the reference is recorded</a:t>
                      </a:r>
                      <a:endParaRPr lang="en-US"/>
                    </a:p>
                  </a:txBody>
                  <a:tcPr anchor="ctr">
                    <a:lnR w="12700" cap="flat" cmpd="sng" algn="ctr">
                      <a:solidFill>
                        <a:schemeClr val="accent2"/>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aseline="0" dirty="0"/>
                        <a:t>Both the sample and the reference undergo identical </a:t>
                      </a:r>
                      <a:r>
                        <a:rPr lang="en-US" b="1" baseline="0" dirty="0"/>
                        <a:t>thermal cycle</a:t>
                      </a:r>
                      <a:r>
                        <a:rPr lang="en-US" baseline="0" dirty="0"/>
                        <a:t> and </a:t>
                      </a:r>
                      <a:r>
                        <a:rPr lang="en-US" b="1" baseline="0" dirty="0"/>
                        <a:t>temperature difference</a:t>
                      </a:r>
                      <a:r>
                        <a:rPr lang="en-US" baseline="0" dirty="0"/>
                        <a:t> between sample and reference is recorded</a:t>
                      </a:r>
                      <a:endParaRPr lang="en-US" dirty="0"/>
                    </a:p>
                  </a:txBody>
                  <a:tcPr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txBody>
                  <a:tcPr anchor="ctr">
                    <a:lnR w="12700" cap="flat" cmpd="sng" algn="ctr">
                      <a:solidFill>
                        <a:schemeClr val="accent2"/>
                      </a:solidFill>
                      <a:prstDash val="solid"/>
                      <a:round/>
                      <a:headEnd type="none" w="med" len="med"/>
                      <a:tailEnd type="none" w="med" len="med"/>
                    </a:lnR>
                  </a:tcPr>
                </a:tc>
                <a:tc>
                  <a:txBody>
                    <a:bodyPr/>
                    <a:lstStyle/>
                    <a:p>
                      <a:pPr algn="ctr"/>
                      <a:endParaRPr lang="en-US" dirty="0"/>
                    </a:p>
                  </a:txBody>
                  <a:tcPr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3" name="Rectangle 12"/>
          <p:cNvSpPr/>
          <p:nvPr/>
        </p:nvSpPr>
        <p:spPr bwMode="auto">
          <a:xfrm>
            <a:off x="2952571" y="3920384"/>
            <a:ext cx="990600" cy="381000"/>
          </a:xfrm>
          <a:prstGeom prst="rect">
            <a:avLst/>
          </a:prstGeom>
          <a:solidFill>
            <a:srgbClr val="33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Reference</a:t>
            </a:r>
          </a:p>
        </p:txBody>
      </p:sp>
      <p:sp>
        <p:nvSpPr>
          <p:cNvPr id="14" name="Frame 13"/>
          <p:cNvSpPr/>
          <p:nvPr/>
        </p:nvSpPr>
        <p:spPr bwMode="auto">
          <a:xfrm>
            <a:off x="2647771" y="3615584"/>
            <a:ext cx="1600200" cy="1295400"/>
          </a:xfrm>
          <a:prstGeom prst="frame">
            <a:avLst>
              <a:gd name="adj1" fmla="val 10521"/>
            </a:avLst>
          </a:prstGeom>
          <a:pattFill prst="dkDnDiag">
            <a:fgClr>
              <a:schemeClr val="tx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952571" y="4301384"/>
            <a:ext cx="990600" cy="3048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Heater</a:t>
            </a:r>
          </a:p>
        </p:txBody>
      </p:sp>
      <p:sp>
        <p:nvSpPr>
          <p:cNvPr id="20" name="Rectangle 19"/>
          <p:cNvSpPr/>
          <p:nvPr/>
        </p:nvSpPr>
        <p:spPr bwMode="auto">
          <a:xfrm>
            <a:off x="1097422" y="3920384"/>
            <a:ext cx="990600" cy="38100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Sample</a:t>
            </a:r>
          </a:p>
        </p:txBody>
      </p:sp>
      <p:sp>
        <p:nvSpPr>
          <p:cNvPr id="21" name="Frame 20"/>
          <p:cNvSpPr/>
          <p:nvPr/>
        </p:nvSpPr>
        <p:spPr bwMode="auto">
          <a:xfrm>
            <a:off x="792622" y="3615584"/>
            <a:ext cx="1600200" cy="1295400"/>
          </a:xfrm>
          <a:prstGeom prst="frame">
            <a:avLst>
              <a:gd name="adj1" fmla="val 10521"/>
            </a:avLst>
          </a:prstGeom>
          <a:pattFill prst="dkDnDiag">
            <a:fgClr>
              <a:schemeClr val="tx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p:cNvSpPr/>
          <p:nvPr/>
        </p:nvSpPr>
        <p:spPr bwMode="auto">
          <a:xfrm>
            <a:off x="1097422" y="4301384"/>
            <a:ext cx="990600" cy="3048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Heater</a:t>
            </a:r>
          </a:p>
        </p:txBody>
      </p:sp>
      <p:cxnSp>
        <p:nvCxnSpPr>
          <p:cNvPr id="25" name="Straight Connector 24"/>
          <p:cNvCxnSpPr/>
          <p:nvPr/>
        </p:nvCxnSpPr>
        <p:spPr bwMode="auto">
          <a:xfrm>
            <a:off x="1592722" y="4606184"/>
            <a:ext cx="0" cy="5207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 name="Straight Connector 26"/>
          <p:cNvCxnSpPr>
            <a:stCxn id="16" idx="2"/>
          </p:cNvCxnSpPr>
          <p:nvPr/>
        </p:nvCxnSpPr>
        <p:spPr bwMode="auto">
          <a:xfrm>
            <a:off x="3447871" y="4606184"/>
            <a:ext cx="0" cy="6768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flipV="1">
            <a:off x="1835150" y="5281211"/>
            <a:ext cx="1619071" cy="1839"/>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3" name="Picture 2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999" r="3001"/>
          <a:stretch/>
        </p:blipFill>
        <p:spPr>
          <a:xfrm>
            <a:off x="1027069" y="5092788"/>
            <a:ext cx="1131305" cy="783094"/>
          </a:xfrm>
          <a:prstGeom prst="rect">
            <a:avLst/>
          </a:prstGeom>
        </p:spPr>
      </p:pic>
      <p:sp>
        <p:nvSpPr>
          <p:cNvPr id="34" name="TextBox 33"/>
          <p:cNvSpPr txBox="1"/>
          <p:nvPr/>
        </p:nvSpPr>
        <p:spPr>
          <a:xfrm>
            <a:off x="2015384" y="5327024"/>
            <a:ext cx="2404216" cy="523220"/>
          </a:xfrm>
          <a:prstGeom prst="rect">
            <a:avLst/>
          </a:prstGeom>
          <a:noFill/>
        </p:spPr>
        <p:txBody>
          <a:bodyPr wrap="square" rtlCol="0">
            <a:spAutoFit/>
          </a:bodyPr>
          <a:lstStyle/>
          <a:p>
            <a:pPr algn="ctr"/>
            <a:r>
              <a:rPr lang="en-US" sz="1400" dirty="0"/>
              <a:t>Computer control to ensure identical heating rate</a:t>
            </a:r>
          </a:p>
        </p:txBody>
      </p:sp>
      <p:sp>
        <p:nvSpPr>
          <p:cNvPr id="35" name="Frame 34"/>
          <p:cNvSpPr/>
          <p:nvPr/>
        </p:nvSpPr>
        <p:spPr bwMode="auto">
          <a:xfrm>
            <a:off x="4956202" y="3615584"/>
            <a:ext cx="3044798" cy="1295400"/>
          </a:xfrm>
          <a:prstGeom prst="frame">
            <a:avLst>
              <a:gd name="adj1" fmla="val 10521"/>
            </a:avLst>
          </a:prstGeom>
          <a:pattFill prst="dkDnDiag">
            <a:fgClr>
              <a:schemeClr val="tx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Rectangle 36"/>
          <p:cNvSpPr/>
          <p:nvPr/>
        </p:nvSpPr>
        <p:spPr bwMode="auto">
          <a:xfrm>
            <a:off x="6665187" y="3979492"/>
            <a:ext cx="934339" cy="319311"/>
          </a:xfrm>
          <a:prstGeom prst="rect">
            <a:avLst/>
          </a:prstGeom>
          <a:solidFill>
            <a:srgbClr val="33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Reference</a:t>
            </a:r>
          </a:p>
        </p:txBody>
      </p:sp>
      <p:sp>
        <p:nvSpPr>
          <p:cNvPr id="39" name="Rectangle 38"/>
          <p:cNvSpPr/>
          <p:nvPr/>
        </p:nvSpPr>
        <p:spPr bwMode="auto">
          <a:xfrm>
            <a:off x="5329375" y="3979492"/>
            <a:ext cx="934339" cy="319311"/>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Sample</a:t>
            </a:r>
          </a:p>
        </p:txBody>
      </p:sp>
      <p:sp>
        <p:nvSpPr>
          <p:cNvPr id="36" name="Rectangle 35"/>
          <p:cNvSpPr/>
          <p:nvPr/>
        </p:nvSpPr>
        <p:spPr bwMode="auto">
          <a:xfrm>
            <a:off x="6002173" y="4520439"/>
            <a:ext cx="962113" cy="254595"/>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Heater</a:t>
            </a:r>
          </a:p>
        </p:txBody>
      </p:sp>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t="22001" b="21999"/>
          <a:stretch/>
        </p:blipFill>
        <p:spPr>
          <a:xfrm>
            <a:off x="5143500" y="5190146"/>
            <a:ext cx="1104900" cy="618744"/>
          </a:xfrm>
          <a:prstGeom prst="rect">
            <a:avLst/>
          </a:prstGeom>
        </p:spPr>
      </p:pic>
      <p:cxnSp>
        <p:nvCxnSpPr>
          <p:cNvPr id="44" name="Straight Connector 43"/>
          <p:cNvCxnSpPr/>
          <p:nvPr/>
        </p:nvCxnSpPr>
        <p:spPr bwMode="auto">
          <a:xfrm flipH="1">
            <a:off x="5796544" y="4298802"/>
            <a:ext cx="1" cy="914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Straight Connector 46"/>
          <p:cNvCxnSpPr>
            <a:stCxn id="37" idx="2"/>
          </p:cNvCxnSpPr>
          <p:nvPr/>
        </p:nvCxnSpPr>
        <p:spPr bwMode="auto">
          <a:xfrm>
            <a:off x="7132357" y="4298803"/>
            <a:ext cx="2980" cy="109728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flipV="1">
            <a:off x="6248400" y="5395392"/>
            <a:ext cx="883956" cy="69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TextBox 54"/>
          <p:cNvSpPr txBox="1"/>
          <p:nvPr/>
        </p:nvSpPr>
        <p:spPr>
          <a:xfrm>
            <a:off x="6256946" y="5444384"/>
            <a:ext cx="2079898" cy="523220"/>
          </a:xfrm>
          <a:prstGeom prst="rect">
            <a:avLst/>
          </a:prstGeom>
          <a:noFill/>
        </p:spPr>
        <p:txBody>
          <a:bodyPr wrap="square" rtlCol="0">
            <a:spAutoFit/>
          </a:bodyPr>
          <a:lstStyle/>
          <a:p>
            <a:pPr algn="ctr"/>
            <a:r>
              <a:rPr lang="en-US" sz="1400" dirty="0"/>
              <a:t>Thermal couples record temperature difference</a:t>
            </a:r>
          </a:p>
        </p:txBody>
      </p:sp>
      <p:sp>
        <p:nvSpPr>
          <p:cNvPr id="57" name="Slide Number Placeholder 56"/>
          <p:cNvSpPr>
            <a:spLocks noGrp="1"/>
          </p:cNvSpPr>
          <p:nvPr>
            <p:ph type="sldNum" sz="quarter" idx="11"/>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284230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Differential scanning calorimetry of glass materials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35</a:t>
            </a:fld>
            <a:endParaRPr lang="en-US" dirty="0"/>
          </a:p>
        </p:txBody>
      </p:sp>
      <p:cxnSp>
        <p:nvCxnSpPr>
          <p:cNvPr id="6" name="Straight Arrow Connector 5"/>
          <p:cNvCxnSpPr/>
          <p:nvPr/>
        </p:nvCxnSpPr>
        <p:spPr bwMode="auto">
          <a:xfrm flipV="1">
            <a:off x="1521621" y="1676400"/>
            <a:ext cx="0" cy="3964435"/>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8" name="Straight Arrow Connector 7"/>
          <p:cNvCxnSpPr/>
          <p:nvPr/>
        </p:nvCxnSpPr>
        <p:spPr bwMode="auto">
          <a:xfrm>
            <a:off x="1521621" y="5640835"/>
            <a:ext cx="6553200" cy="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sp>
        <p:nvSpPr>
          <p:cNvPr id="11" name="TextBox 10"/>
          <p:cNvSpPr txBox="1"/>
          <p:nvPr/>
        </p:nvSpPr>
        <p:spPr>
          <a:xfrm>
            <a:off x="3809035" y="5721272"/>
            <a:ext cx="1620337" cy="400110"/>
          </a:xfrm>
          <a:prstGeom prst="rect">
            <a:avLst/>
          </a:prstGeom>
          <a:noFill/>
        </p:spPr>
        <p:txBody>
          <a:bodyPr wrap="square" rtlCol="0">
            <a:spAutoFit/>
          </a:bodyPr>
          <a:lstStyle/>
          <a:p>
            <a:pPr algn="ctr"/>
            <a:r>
              <a:rPr lang="en-US" sz="2000" dirty="0"/>
              <a:t>Temperature</a:t>
            </a:r>
          </a:p>
        </p:txBody>
      </p:sp>
      <p:cxnSp>
        <p:nvCxnSpPr>
          <p:cNvPr id="16" name="Straight Arrow Connector 15"/>
          <p:cNvCxnSpPr/>
          <p:nvPr/>
        </p:nvCxnSpPr>
        <p:spPr bwMode="auto">
          <a:xfrm flipV="1">
            <a:off x="1169826" y="1684946"/>
            <a:ext cx="0" cy="54864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p:spPr>
      </p:cxnSp>
      <p:sp>
        <p:nvSpPr>
          <p:cNvPr id="18" name="TextBox 17"/>
          <p:cNvSpPr txBox="1"/>
          <p:nvPr/>
        </p:nvSpPr>
        <p:spPr>
          <a:xfrm rot="16200000">
            <a:off x="54321" y="2157572"/>
            <a:ext cx="1479892" cy="369332"/>
          </a:xfrm>
          <a:prstGeom prst="rect">
            <a:avLst/>
          </a:prstGeom>
          <a:noFill/>
        </p:spPr>
        <p:txBody>
          <a:bodyPr wrap="none" rtlCol="0">
            <a:spAutoFit/>
          </a:bodyPr>
          <a:lstStyle/>
          <a:p>
            <a:pPr algn="ctr"/>
            <a:r>
              <a:rPr lang="en-US" dirty="0">
                <a:solidFill>
                  <a:srgbClr val="0000FF"/>
                </a:solidFill>
              </a:rPr>
              <a:t>Endothermic</a:t>
            </a:r>
          </a:p>
        </p:txBody>
      </p:sp>
      <p:cxnSp>
        <p:nvCxnSpPr>
          <p:cNvPr id="19" name="Straight Arrow Connector 18"/>
          <p:cNvCxnSpPr/>
          <p:nvPr/>
        </p:nvCxnSpPr>
        <p:spPr bwMode="auto">
          <a:xfrm>
            <a:off x="1143000" y="5098706"/>
            <a:ext cx="0" cy="548640"/>
          </a:xfrm>
          <a:prstGeom prst="straightConnector1">
            <a:avLst/>
          </a:prstGeom>
          <a:solidFill>
            <a:schemeClr val="accent1"/>
          </a:solidFill>
          <a:ln w="19050" cap="flat" cmpd="sng" algn="ctr">
            <a:solidFill>
              <a:srgbClr val="FF0000"/>
            </a:solidFill>
            <a:prstDash val="solid"/>
            <a:round/>
            <a:headEnd type="none" w="med" len="med"/>
            <a:tailEnd type="stealth" w="lg" len="lg"/>
          </a:ln>
          <a:effectLst/>
        </p:spPr>
      </p:cxnSp>
      <p:sp>
        <p:nvSpPr>
          <p:cNvPr id="21" name="TextBox 20"/>
          <p:cNvSpPr txBox="1"/>
          <p:nvPr/>
        </p:nvSpPr>
        <p:spPr>
          <a:xfrm rot="16200000">
            <a:off x="122552" y="4895802"/>
            <a:ext cx="1338828" cy="369332"/>
          </a:xfrm>
          <a:prstGeom prst="rect">
            <a:avLst/>
          </a:prstGeom>
          <a:noFill/>
        </p:spPr>
        <p:txBody>
          <a:bodyPr wrap="none" rtlCol="0">
            <a:spAutoFit/>
          </a:bodyPr>
          <a:lstStyle/>
          <a:p>
            <a:pPr algn="ctr"/>
            <a:r>
              <a:rPr lang="en-US" dirty="0">
                <a:solidFill>
                  <a:srgbClr val="FF0000"/>
                </a:solidFill>
              </a:rPr>
              <a:t>Exothermic</a:t>
            </a:r>
          </a:p>
        </p:txBody>
      </p:sp>
      <p:sp>
        <p:nvSpPr>
          <p:cNvPr id="30" name="Freeform 29"/>
          <p:cNvSpPr/>
          <p:nvPr/>
        </p:nvSpPr>
        <p:spPr bwMode="auto">
          <a:xfrm>
            <a:off x="1521620" y="2223395"/>
            <a:ext cx="6479379" cy="2230056"/>
          </a:xfrm>
          <a:custGeom>
            <a:avLst/>
            <a:gdLst>
              <a:gd name="connsiteX0" fmla="*/ 0 w 5928659"/>
              <a:gd name="connsiteY0" fmla="*/ 1399494 h 1712842"/>
              <a:gd name="connsiteX1" fmla="*/ 735106 w 5928659"/>
              <a:gd name="connsiteY1" fmla="*/ 1393517 h 1712842"/>
              <a:gd name="connsiteX2" fmla="*/ 1045882 w 5928659"/>
              <a:gd name="connsiteY2" fmla="*/ 1393517 h 1712842"/>
              <a:gd name="connsiteX3" fmla="*/ 1189318 w 5928659"/>
              <a:gd name="connsiteY3" fmla="*/ 1345706 h 1712842"/>
              <a:gd name="connsiteX4" fmla="*/ 1296894 w 5928659"/>
              <a:gd name="connsiteY4" fmla="*/ 1142506 h 1712842"/>
              <a:gd name="connsiteX5" fmla="*/ 1380565 w 5928659"/>
              <a:gd name="connsiteY5" fmla="*/ 963212 h 1712842"/>
              <a:gd name="connsiteX6" fmla="*/ 1482165 w 5928659"/>
              <a:gd name="connsiteY6" fmla="*/ 909423 h 1712842"/>
              <a:gd name="connsiteX7" fmla="*/ 1661459 w 5928659"/>
              <a:gd name="connsiteY7" fmla="*/ 897470 h 1712842"/>
              <a:gd name="connsiteX8" fmla="*/ 2414494 w 5928659"/>
              <a:gd name="connsiteY8" fmla="*/ 903447 h 1712842"/>
              <a:gd name="connsiteX9" fmla="*/ 2617694 w 5928659"/>
              <a:gd name="connsiteY9" fmla="*/ 1070788 h 1712842"/>
              <a:gd name="connsiteX10" fmla="*/ 2683435 w 5928659"/>
              <a:gd name="connsiteY10" fmla="*/ 1327776 h 1712842"/>
              <a:gd name="connsiteX11" fmla="*/ 2755153 w 5928659"/>
              <a:gd name="connsiteY11" fmla="*/ 1710270 h 1712842"/>
              <a:gd name="connsiteX12" fmla="*/ 2856753 w 5928659"/>
              <a:gd name="connsiteY12" fmla="*/ 1124576 h 1712842"/>
              <a:gd name="connsiteX13" fmla="*/ 2958353 w 5928659"/>
              <a:gd name="connsiteY13" fmla="*/ 963212 h 1712842"/>
              <a:gd name="connsiteX14" fmla="*/ 3095812 w 5928659"/>
              <a:gd name="connsiteY14" fmla="*/ 885517 h 1712842"/>
              <a:gd name="connsiteX15" fmla="*/ 3263153 w 5928659"/>
              <a:gd name="connsiteY15" fmla="*/ 879541 h 1712842"/>
              <a:gd name="connsiteX16" fmla="*/ 4201459 w 5928659"/>
              <a:gd name="connsiteY16" fmla="*/ 879541 h 1712842"/>
              <a:gd name="connsiteX17" fmla="*/ 4464424 w 5928659"/>
              <a:gd name="connsiteY17" fmla="*/ 664388 h 1712842"/>
              <a:gd name="connsiteX18" fmla="*/ 4745318 w 5928659"/>
              <a:gd name="connsiteY18" fmla="*/ 1000 h 1712842"/>
              <a:gd name="connsiteX19" fmla="*/ 4996329 w 5928659"/>
              <a:gd name="connsiteY19" fmla="*/ 520953 h 1712842"/>
              <a:gd name="connsiteX20" fmla="*/ 5133788 w 5928659"/>
              <a:gd name="connsiteY20" fmla="*/ 795870 h 1712842"/>
              <a:gd name="connsiteX21" fmla="*/ 5247341 w 5928659"/>
              <a:gd name="connsiteY21" fmla="*/ 861612 h 1712842"/>
              <a:gd name="connsiteX22" fmla="*/ 5414682 w 5928659"/>
              <a:gd name="connsiteY22" fmla="*/ 867588 h 1712842"/>
              <a:gd name="connsiteX23" fmla="*/ 5928659 w 5928659"/>
              <a:gd name="connsiteY23" fmla="*/ 867588 h 17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28659" h="1712842">
                <a:moveTo>
                  <a:pt x="0" y="1399494"/>
                </a:moveTo>
                <a:lnTo>
                  <a:pt x="735106" y="1393517"/>
                </a:lnTo>
                <a:cubicBezTo>
                  <a:pt x="909420" y="1392521"/>
                  <a:pt x="970180" y="1401485"/>
                  <a:pt x="1045882" y="1393517"/>
                </a:cubicBezTo>
                <a:cubicBezTo>
                  <a:pt x="1121584" y="1385549"/>
                  <a:pt x="1147483" y="1387541"/>
                  <a:pt x="1189318" y="1345706"/>
                </a:cubicBezTo>
                <a:cubicBezTo>
                  <a:pt x="1231153" y="1303871"/>
                  <a:pt x="1265020" y="1206255"/>
                  <a:pt x="1296894" y="1142506"/>
                </a:cubicBezTo>
                <a:cubicBezTo>
                  <a:pt x="1328769" y="1078757"/>
                  <a:pt x="1349687" y="1002059"/>
                  <a:pt x="1380565" y="963212"/>
                </a:cubicBezTo>
                <a:cubicBezTo>
                  <a:pt x="1411443" y="924365"/>
                  <a:pt x="1435349" y="920380"/>
                  <a:pt x="1482165" y="909423"/>
                </a:cubicBezTo>
                <a:cubicBezTo>
                  <a:pt x="1528981" y="898466"/>
                  <a:pt x="1661459" y="897470"/>
                  <a:pt x="1661459" y="897470"/>
                </a:cubicBezTo>
                <a:cubicBezTo>
                  <a:pt x="1816847" y="896474"/>
                  <a:pt x="2255122" y="874561"/>
                  <a:pt x="2414494" y="903447"/>
                </a:cubicBezTo>
                <a:cubicBezTo>
                  <a:pt x="2573866" y="932333"/>
                  <a:pt x="2572870" y="1000066"/>
                  <a:pt x="2617694" y="1070788"/>
                </a:cubicBezTo>
                <a:cubicBezTo>
                  <a:pt x="2662518" y="1141510"/>
                  <a:pt x="2660525" y="1221196"/>
                  <a:pt x="2683435" y="1327776"/>
                </a:cubicBezTo>
                <a:cubicBezTo>
                  <a:pt x="2706345" y="1434356"/>
                  <a:pt x="2726267" y="1744137"/>
                  <a:pt x="2755153" y="1710270"/>
                </a:cubicBezTo>
                <a:cubicBezTo>
                  <a:pt x="2784039" y="1676403"/>
                  <a:pt x="2822886" y="1249085"/>
                  <a:pt x="2856753" y="1124576"/>
                </a:cubicBezTo>
                <a:cubicBezTo>
                  <a:pt x="2890620" y="1000067"/>
                  <a:pt x="2918510" y="1003055"/>
                  <a:pt x="2958353" y="963212"/>
                </a:cubicBezTo>
                <a:cubicBezTo>
                  <a:pt x="2998196" y="923369"/>
                  <a:pt x="3045012" y="899462"/>
                  <a:pt x="3095812" y="885517"/>
                </a:cubicBezTo>
                <a:cubicBezTo>
                  <a:pt x="3146612" y="871572"/>
                  <a:pt x="3263153" y="879541"/>
                  <a:pt x="3263153" y="879541"/>
                </a:cubicBezTo>
                <a:cubicBezTo>
                  <a:pt x="3447427" y="878545"/>
                  <a:pt x="4001247" y="915400"/>
                  <a:pt x="4201459" y="879541"/>
                </a:cubicBezTo>
                <a:cubicBezTo>
                  <a:pt x="4401671" y="843682"/>
                  <a:pt x="4373781" y="810811"/>
                  <a:pt x="4464424" y="664388"/>
                </a:cubicBezTo>
                <a:cubicBezTo>
                  <a:pt x="4555067" y="517965"/>
                  <a:pt x="4656667" y="24906"/>
                  <a:pt x="4745318" y="1000"/>
                </a:cubicBezTo>
                <a:cubicBezTo>
                  <a:pt x="4833969" y="-22906"/>
                  <a:pt x="4931584" y="388475"/>
                  <a:pt x="4996329" y="520953"/>
                </a:cubicBezTo>
                <a:cubicBezTo>
                  <a:pt x="5061074" y="653431"/>
                  <a:pt x="5091953" y="739093"/>
                  <a:pt x="5133788" y="795870"/>
                </a:cubicBezTo>
                <a:cubicBezTo>
                  <a:pt x="5175623" y="852646"/>
                  <a:pt x="5200525" y="849659"/>
                  <a:pt x="5247341" y="861612"/>
                </a:cubicBezTo>
                <a:cubicBezTo>
                  <a:pt x="5294157" y="873565"/>
                  <a:pt x="5414682" y="867588"/>
                  <a:pt x="5414682" y="867588"/>
                </a:cubicBezTo>
                <a:lnTo>
                  <a:pt x="5928659" y="867588"/>
                </a:ln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TextBox 32"/>
          <p:cNvSpPr txBox="1"/>
          <p:nvPr/>
        </p:nvSpPr>
        <p:spPr>
          <a:xfrm rot="16200000">
            <a:off x="-99872" y="3438779"/>
            <a:ext cx="2502801" cy="400110"/>
          </a:xfrm>
          <a:prstGeom prst="rect">
            <a:avLst/>
          </a:prstGeom>
          <a:noFill/>
        </p:spPr>
        <p:txBody>
          <a:bodyPr wrap="none" rtlCol="0">
            <a:spAutoFit/>
          </a:bodyPr>
          <a:lstStyle/>
          <a:p>
            <a:pPr algn="ctr"/>
            <a:r>
              <a:rPr lang="en-US" sz="2000" dirty="0"/>
              <a:t>Differential heat flow</a:t>
            </a:r>
          </a:p>
        </p:txBody>
      </p:sp>
      <p:grpSp>
        <p:nvGrpSpPr>
          <p:cNvPr id="48" name="Group 47"/>
          <p:cNvGrpSpPr/>
          <p:nvPr/>
        </p:nvGrpSpPr>
        <p:grpSpPr>
          <a:xfrm>
            <a:off x="2197661" y="3183988"/>
            <a:ext cx="1459276" cy="1859144"/>
            <a:chOff x="2197661" y="3124200"/>
            <a:chExt cx="1459276" cy="1859144"/>
          </a:xfrm>
        </p:grpSpPr>
        <p:sp>
          <p:nvSpPr>
            <p:cNvPr id="42" name="Rectangle 41"/>
            <p:cNvSpPr/>
            <p:nvPr/>
          </p:nvSpPr>
          <p:spPr bwMode="auto">
            <a:xfrm>
              <a:off x="2595538" y="3124200"/>
              <a:ext cx="663522" cy="1082269"/>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 name="TextBox 42"/>
            <p:cNvSpPr txBox="1"/>
            <p:nvPr/>
          </p:nvSpPr>
          <p:spPr>
            <a:xfrm>
              <a:off x="2197661" y="4275458"/>
              <a:ext cx="1459276" cy="707886"/>
            </a:xfrm>
            <a:prstGeom prst="rect">
              <a:avLst/>
            </a:prstGeom>
            <a:noFill/>
          </p:spPr>
          <p:txBody>
            <a:bodyPr wrap="square" rtlCol="0">
              <a:spAutoFit/>
            </a:bodyPr>
            <a:lstStyle/>
            <a:p>
              <a:pPr algn="ctr"/>
              <a:r>
                <a:rPr lang="en-US" sz="2000" dirty="0">
                  <a:solidFill>
                    <a:srgbClr val="006600"/>
                  </a:solidFill>
                </a:rPr>
                <a:t>Glass transition</a:t>
              </a:r>
            </a:p>
          </p:txBody>
        </p:sp>
      </p:grpSp>
      <p:grpSp>
        <p:nvGrpSpPr>
          <p:cNvPr id="50" name="Group 49"/>
          <p:cNvGrpSpPr/>
          <p:nvPr/>
        </p:nvGrpSpPr>
        <p:grpSpPr>
          <a:xfrm>
            <a:off x="3600174" y="3152130"/>
            <a:ext cx="1825435" cy="1970362"/>
            <a:chOff x="3583082" y="3075250"/>
            <a:chExt cx="1825435" cy="1970362"/>
          </a:xfrm>
        </p:grpSpPr>
        <p:sp>
          <p:nvSpPr>
            <p:cNvPr id="44" name="Rectangle 43"/>
            <p:cNvSpPr/>
            <p:nvPr/>
          </p:nvSpPr>
          <p:spPr bwMode="auto">
            <a:xfrm>
              <a:off x="4170216" y="3075250"/>
              <a:ext cx="685800" cy="1489816"/>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TextBox 44"/>
            <p:cNvSpPr txBox="1"/>
            <p:nvPr/>
          </p:nvSpPr>
          <p:spPr>
            <a:xfrm>
              <a:off x="3583082" y="4645502"/>
              <a:ext cx="1825435" cy="400110"/>
            </a:xfrm>
            <a:prstGeom prst="rect">
              <a:avLst/>
            </a:prstGeom>
            <a:noFill/>
          </p:spPr>
          <p:txBody>
            <a:bodyPr wrap="square" rtlCol="0">
              <a:spAutoFit/>
            </a:bodyPr>
            <a:lstStyle/>
            <a:p>
              <a:pPr algn="ctr"/>
              <a:r>
                <a:rPr lang="en-US" sz="2000" dirty="0">
                  <a:solidFill>
                    <a:srgbClr val="006600"/>
                  </a:solidFill>
                </a:rPr>
                <a:t>Crystallization</a:t>
              </a:r>
            </a:p>
          </p:txBody>
        </p:sp>
      </p:grpSp>
      <p:grpSp>
        <p:nvGrpSpPr>
          <p:cNvPr id="49" name="Group 48"/>
          <p:cNvGrpSpPr/>
          <p:nvPr/>
        </p:nvGrpSpPr>
        <p:grpSpPr>
          <a:xfrm>
            <a:off x="6085606" y="2017800"/>
            <a:ext cx="2402753" cy="1558068"/>
            <a:chOff x="6085606" y="1958012"/>
            <a:chExt cx="2402753" cy="1558068"/>
          </a:xfrm>
        </p:grpSpPr>
        <p:sp>
          <p:nvSpPr>
            <p:cNvPr id="46" name="Rectangle 45"/>
            <p:cNvSpPr/>
            <p:nvPr/>
          </p:nvSpPr>
          <p:spPr bwMode="auto">
            <a:xfrm>
              <a:off x="6085606" y="2011207"/>
              <a:ext cx="1305793" cy="1504873"/>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TextBox 46"/>
            <p:cNvSpPr txBox="1"/>
            <p:nvPr/>
          </p:nvSpPr>
          <p:spPr>
            <a:xfrm>
              <a:off x="7384527" y="1958012"/>
              <a:ext cx="1103832" cy="400110"/>
            </a:xfrm>
            <a:prstGeom prst="rect">
              <a:avLst/>
            </a:prstGeom>
            <a:noFill/>
          </p:spPr>
          <p:txBody>
            <a:bodyPr wrap="square" rtlCol="0">
              <a:spAutoFit/>
            </a:bodyPr>
            <a:lstStyle/>
            <a:p>
              <a:pPr algn="ctr"/>
              <a:r>
                <a:rPr lang="en-US" sz="2000" dirty="0">
                  <a:solidFill>
                    <a:srgbClr val="006600"/>
                  </a:solidFill>
                </a:rPr>
                <a:t>Melting</a:t>
              </a:r>
            </a:p>
          </p:txBody>
        </p:sp>
      </p:grpSp>
      <p:grpSp>
        <p:nvGrpSpPr>
          <p:cNvPr id="10" name="Group 9"/>
          <p:cNvGrpSpPr/>
          <p:nvPr/>
        </p:nvGrpSpPr>
        <p:grpSpPr>
          <a:xfrm>
            <a:off x="1702038" y="1825156"/>
            <a:ext cx="3503612" cy="2210168"/>
            <a:chOff x="1702038" y="1825156"/>
            <a:chExt cx="3503612" cy="2210168"/>
          </a:xfrm>
        </p:grpSpPr>
        <p:cxnSp>
          <p:nvCxnSpPr>
            <p:cNvPr id="31" name="Straight Arrow Connector 30"/>
            <p:cNvCxnSpPr/>
            <p:nvPr/>
          </p:nvCxnSpPr>
          <p:spPr bwMode="auto">
            <a:xfrm flipH="1">
              <a:off x="2132724" y="2633530"/>
              <a:ext cx="0" cy="1401794"/>
            </a:xfrm>
            <a:prstGeom prst="straightConnector1">
              <a:avLst/>
            </a:prstGeom>
            <a:solidFill>
              <a:schemeClr val="accent1"/>
            </a:solidFill>
            <a:ln w="19050" cap="flat" cmpd="sng" algn="ctr">
              <a:solidFill>
                <a:schemeClr val="tx1"/>
              </a:solidFill>
              <a:prstDash val="dash"/>
              <a:round/>
              <a:headEnd type="none" w="med" len="med"/>
              <a:tailEnd type="stealth" w="lg" len="lg"/>
            </a:ln>
            <a:effectLst/>
          </p:spPr>
        </p:cxnSp>
        <p:graphicFrame>
          <p:nvGraphicFramePr>
            <p:cNvPr id="32" name="Object 31"/>
            <p:cNvGraphicFramePr>
              <a:graphicFrameLocks noChangeAspect="1"/>
            </p:cNvGraphicFramePr>
            <p:nvPr>
              <p:extLst>
                <p:ext uri="{D42A27DB-BD31-4B8C-83A1-F6EECF244321}">
                  <p14:modId xmlns:p14="http://schemas.microsoft.com/office/powerpoint/2010/main" val="3298255449"/>
                </p:ext>
              </p:extLst>
            </p:nvPr>
          </p:nvGraphicFramePr>
          <p:xfrm>
            <a:off x="1702038" y="1825156"/>
            <a:ext cx="3503612" cy="719138"/>
          </p:xfrm>
          <a:graphic>
            <a:graphicData uri="http://schemas.openxmlformats.org/presentationml/2006/ole">
              <mc:AlternateContent xmlns:mc="http://schemas.openxmlformats.org/markup-compatibility/2006">
                <mc:Choice xmlns:v="urn:schemas-microsoft-com:vml" Requires="v">
                  <p:oleObj name="Equation" r:id="rId3" imgW="1803240" imgH="393480" progId="Equation.DSMT4">
                    <p:embed/>
                  </p:oleObj>
                </mc:Choice>
                <mc:Fallback>
                  <p:oleObj name="Equation" r:id="rId3" imgW="1803240" imgH="393480" progId="Equation.DSMT4">
                    <p:embed/>
                    <p:pic>
                      <p:nvPicPr>
                        <p:cNvPr id="32" name="Object 31"/>
                        <p:cNvPicPr>
                          <a:picLocks noChangeAspect="1" noChangeArrowheads="1"/>
                        </p:cNvPicPr>
                        <p:nvPr/>
                      </p:nvPicPr>
                      <p:blipFill>
                        <a:blip r:embed="rId4"/>
                        <a:srcRect/>
                        <a:stretch>
                          <a:fillRect/>
                        </a:stretch>
                      </p:blipFill>
                      <p:spPr bwMode="auto">
                        <a:xfrm>
                          <a:off x="1702038" y="1825156"/>
                          <a:ext cx="3503612"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125053" y="2641362"/>
              <a:ext cx="1328871" cy="338554"/>
            </a:xfrm>
            <a:prstGeom prst="rect">
              <a:avLst/>
            </a:prstGeom>
            <a:noFill/>
          </p:spPr>
          <p:txBody>
            <a:bodyPr wrap="square" rtlCol="0">
              <a:spAutoFit/>
            </a:bodyPr>
            <a:lstStyle/>
            <a:p>
              <a:pPr algn="ctr"/>
              <a:r>
                <a:rPr lang="en-US" sz="1600" dirty="0"/>
                <a:t>Steady state</a:t>
              </a:r>
            </a:p>
          </p:txBody>
        </p:sp>
      </p:grpSp>
      <p:sp>
        <p:nvSpPr>
          <p:cNvPr id="34" name="Rounded Rectangle 33"/>
          <p:cNvSpPr/>
          <p:nvPr/>
        </p:nvSpPr>
        <p:spPr bwMode="auto">
          <a:xfrm>
            <a:off x="5634651" y="3990037"/>
            <a:ext cx="2709807" cy="1231627"/>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7160" tIns="91440" rIns="13716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sz="1600" dirty="0">
                <a:solidFill>
                  <a:schemeClr val="tx1"/>
                </a:solidFill>
                <a:latin typeface="Arial" charset="0"/>
              </a:rPr>
              <a:t>Area under a DSC peak is proportional to the heat released or absorbed during a phase change</a:t>
            </a:r>
            <a:endParaRPr kumimoji="0" lang="en-US"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5060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92" y="1725563"/>
            <a:ext cx="3858629" cy="3170160"/>
          </a:xfrm>
          <a:prstGeom prst="rect">
            <a:avLst/>
          </a:prstGeom>
        </p:spPr>
      </p:pic>
      <p:sp>
        <p:nvSpPr>
          <p:cNvPr id="2" name="Title 1"/>
          <p:cNvSpPr>
            <a:spLocks noGrp="1"/>
          </p:cNvSpPr>
          <p:nvPr>
            <p:ph type="title"/>
          </p:nvPr>
        </p:nvSpPr>
        <p:spPr/>
        <p:txBody>
          <a:bodyPr/>
          <a:lstStyle/>
          <a:p>
            <a:r>
              <a:rPr lang="en-US" dirty="0"/>
              <a:t>Glass transition regime behavior in DSC</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36</a:t>
            </a:fld>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17015"/>
            <a:ext cx="3840925" cy="3170161"/>
          </a:xfrm>
          <a:prstGeom prst="rect">
            <a:avLst/>
          </a:prstGeom>
        </p:spPr>
      </p:pic>
      <p:sp>
        <p:nvSpPr>
          <p:cNvPr id="11" name="Rectangle 10"/>
          <p:cNvSpPr/>
          <p:nvPr/>
        </p:nvSpPr>
        <p:spPr>
          <a:xfrm>
            <a:off x="914400" y="1891030"/>
            <a:ext cx="2079415" cy="338554"/>
          </a:xfrm>
          <a:prstGeom prst="rect">
            <a:avLst/>
          </a:prstGeom>
        </p:spPr>
        <p:txBody>
          <a:bodyPr wrap="none">
            <a:spAutoFit/>
          </a:bodyPr>
          <a:lstStyle/>
          <a:p>
            <a:r>
              <a:rPr lang="en-US" sz="1600" kern="0" dirty="0">
                <a:solidFill>
                  <a:prstClr val="black"/>
                </a:solidFill>
              </a:rPr>
              <a:t>Cooling rate: 10 °C/s</a:t>
            </a:r>
            <a:endParaRPr lang="en-US" sz="1600" dirty="0"/>
          </a:p>
        </p:txBody>
      </p:sp>
      <p:sp>
        <p:nvSpPr>
          <p:cNvPr id="12" name="Rectangle 11"/>
          <p:cNvSpPr/>
          <p:nvPr/>
        </p:nvSpPr>
        <p:spPr>
          <a:xfrm>
            <a:off x="917999" y="2210689"/>
            <a:ext cx="2202847" cy="338554"/>
          </a:xfrm>
          <a:prstGeom prst="rect">
            <a:avLst/>
          </a:prstGeom>
        </p:spPr>
        <p:txBody>
          <a:bodyPr wrap="none">
            <a:spAutoFit/>
          </a:bodyPr>
          <a:lstStyle/>
          <a:p>
            <a:r>
              <a:rPr lang="en-US" sz="1600" kern="0" dirty="0">
                <a:solidFill>
                  <a:prstClr val="black"/>
                </a:solidFill>
              </a:rPr>
              <a:t>Varying reheating rate</a:t>
            </a:r>
            <a:endParaRPr lang="en-US" sz="1600" dirty="0"/>
          </a:p>
        </p:txBody>
      </p:sp>
      <p:sp>
        <p:nvSpPr>
          <p:cNvPr id="13" name="Rectangle 12"/>
          <p:cNvSpPr/>
          <p:nvPr/>
        </p:nvSpPr>
        <p:spPr>
          <a:xfrm>
            <a:off x="2831539" y="3284334"/>
            <a:ext cx="859531" cy="338554"/>
          </a:xfrm>
          <a:prstGeom prst="rect">
            <a:avLst/>
          </a:prstGeom>
        </p:spPr>
        <p:txBody>
          <a:bodyPr wrap="none">
            <a:spAutoFit/>
          </a:bodyPr>
          <a:lstStyle/>
          <a:p>
            <a:r>
              <a:rPr lang="en-US" sz="1600" kern="0" dirty="0">
                <a:solidFill>
                  <a:srgbClr val="FF0000"/>
                </a:solidFill>
              </a:rPr>
              <a:t>10 °C/s</a:t>
            </a:r>
            <a:endParaRPr lang="en-US" sz="1600" dirty="0">
              <a:solidFill>
                <a:srgbClr val="FF0000"/>
              </a:solidFill>
            </a:endParaRPr>
          </a:p>
        </p:txBody>
      </p:sp>
      <p:sp>
        <p:nvSpPr>
          <p:cNvPr id="14" name="Rectangle 13"/>
          <p:cNvSpPr/>
          <p:nvPr/>
        </p:nvSpPr>
        <p:spPr>
          <a:xfrm>
            <a:off x="2507042" y="3638177"/>
            <a:ext cx="745717" cy="338554"/>
          </a:xfrm>
          <a:prstGeom prst="rect">
            <a:avLst/>
          </a:prstGeom>
        </p:spPr>
        <p:txBody>
          <a:bodyPr wrap="none">
            <a:spAutoFit/>
          </a:bodyPr>
          <a:lstStyle/>
          <a:p>
            <a:r>
              <a:rPr lang="en-US" sz="1600" kern="0" dirty="0">
                <a:solidFill>
                  <a:srgbClr val="FF0000"/>
                </a:solidFill>
              </a:rPr>
              <a:t>1 °C/s</a:t>
            </a:r>
            <a:endParaRPr lang="en-US" sz="1600" dirty="0">
              <a:solidFill>
                <a:srgbClr val="FF0000"/>
              </a:solidFill>
            </a:endParaRPr>
          </a:p>
        </p:txBody>
      </p:sp>
      <p:sp>
        <p:nvSpPr>
          <p:cNvPr id="15" name="Rectangle 14"/>
          <p:cNvSpPr/>
          <p:nvPr/>
        </p:nvSpPr>
        <p:spPr>
          <a:xfrm>
            <a:off x="2215951" y="4004846"/>
            <a:ext cx="917239" cy="338554"/>
          </a:xfrm>
          <a:prstGeom prst="rect">
            <a:avLst/>
          </a:prstGeom>
        </p:spPr>
        <p:txBody>
          <a:bodyPr wrap="none">
            <a:spAutoFit/>
          </a:bodyPr>
          <a:lstStyle/>
          <a:p>
            <a:r>
              <a:rPr lang="en-US" sz="1600" kern="0" dirty="0">
                <a:solidFill>
                  <a:srgbClr val="FF0000"/>
                </a:solidFill>
              </a:rPr>
              <a:t>0.1 °C/s</a:t>
            </a:r>
            <a:endParaRPr lang="en-US" sz="1600" dirty="0">
              <a:solidFill>
                <a:srgbClr val="FF0000"/>
              </a:solidFill>
            </a:endParaRPr>
          </a:p>
        </p:txBody>
      </p:sp>
      <p:sp>
        <p:nvSpPr>
          <p:cNvPr id="19" name="Right Arrow 18"/>
          <p:cNvSpPr/>
          <p:nvPr/>
        </p:nvSpPr>
        <p:spPr bwMode="auto">
          <a:xfrm>
            <a:off x="3886200" y="2617421"/>
            <a:ext cx="635237" cy="914400"/>
          </a:xfrm>
          <a:prstGeom prst="rightArrow">
            <a:avLst>
              <a:gd name="adj1" fmla="val 50000"/>
              <a:gd name="adj2" fmla="val 5295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p:cNvSpPr/>
          <p:nvPr/>
        </p:nvSpPr>
        <p:spPr>
          <a:xfrm>
            <a:off x="6646492" y="3134717"/>
            <a:ext cx="859531" cy="338554"/>
          </a:xfrm>
          <a:prstGeom prst="rect">
            <a:avLst/>
          </a:prstGeom>
        </p:spPr>
        <p:txBody>
          <a:bodyPr wrap="none">
            <a:spAutoFit/>
          </a:bodyPr>
          <a:lstStyle/>
          <a:p>
            <a:r>
              <a:rPr lang="en-US" sz="1600" kern="0" dirty="0">
                <a:solidFill>
                  <a:srgbClr val="FF0000"/>
                </a:solidFill>
              </a:rPr>
              <a:t>10 °C/s</a:t>
            </a:r>
            <a:endParaRPr lang="en-US" sz="1600" dirty="0">
              <a:solidFill>
                <a:srgbClr val="FF0000"/>
              </a:solidFill>
            </a:endParaRPr>
          </a:p>
        </p:txBody>
      </p:sp>
      <p:sp>
        <p:nvSpPr>
          <p:cNvPr id="21" name="Rectangle 20"/>
          <p:cNvSpPr/>
          <p:nvPr/>
        </p:nvSpPr>
        <p:spPr>
          <a:xfrm>
            <a:off x="6377906" y="3489879"/>
            <a:ext cx="745717" cy="338554"/>
          </a:xfrm>
          <a:prstGeom prst="rect">
            <a:avLst/>
          </a:prstGeom>
        </p:spPr>
        <p:txBody>
          <a:bodyPr wrap="none">
            <a:spAutoFit/>
          </a:bodyPr>
          <a:lstStyle/>
          <a:p>
            <a:r>
              <a:rPr lang="en-US" sz="1600" kern="0" dirty="0">
                <a:solidFill>
                  <a:srgbClr val="FF0000"/>
                </a:solidFill>
              </a:rPr>
              <a:t>1 °C/s</a:t>
            </a:r>
            <a:endParaRPr lang="en-US" sz="1600" dirty="0">
              <a:solidFill>
                <a:srgbClr val="FF0000"/>
              </a:solidFill>
            </a:endParaRPr>
          </a:p>
        </p:txBody>
      </p:sp>
      <p:sp>
        <p:nvSpPr>
          <p:cNvPr id="22" name="Rectangle 21"/>
          <p:cNvSpPr/>
          <p:nvPr/>
        </p:nvSpPr>
        <p:spPr>
          <a:xfrm>
            <a:off x="6152269" y="3911124"/>
            <a:ext cx="917239" cy="338554"/>
          </a:xfrm>
          <a:prstGeom prst="rect">
            <a:avLst/>
          </a:prstGeom>
        </p:spPr>
        <p:txBody>
          <a:bodyPr wrap="none">
            <a:spAutoFit/>
          </a:bodyPr>
          <a:lstStyle/>
          <a:p>
            <a:r>
              <a:rPr lang="en-US" sz="1600" kern="0" dirty="0">
                <a:solidFill>
                  <a:srgbClr val="FF0000"/>
                </a:solidFill>
              </a:rPr>
              <a:t>0.1 °C/s</a:t>
            </a:r>
            <a:endParaRPr lang="en-US" sz="1600" dirty="0">
              <a:solidFill>
                <a:srgbClr val="FF0000"/>
              </a:solidFill>
            </a:endParaRPr>
          </a:p>
        </p:txBody>
      </p:sp>
      <p:sp>
        <p:nvSpPr>
          <p:cNvPr id="24" name="Rounded Rectangle 23"/>
          <p:cNvSpPr/>
          <p:nvPr/>
        </p:nvSpPr>
        <p:spPr bwMode="auto">
          <a:xfrm>
            <a:off x="1155730" y="5189657"/>
            <a:ext cx="6680140" cy="976123"/>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Shape of DSC curve at the glass transition regime depends on heating rate and the sample’s thermal history</a:t>
            </a:r>
            <a:endParaRPr kumimoji="0" lang="en-US"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18879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Differential thermal analysis of glass materials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37</a:t>
            </a:fld>
            <a:endParaRPr lang="en-US" dirty="0"/>
          </a:p>
        </p:txBody>
      </p:sp>
      <p:cxnSp>
        <p:nvCxnSpPr>
          <p:cNvPr id="5" name="Straight Arrow Connector 4"/>
          <p:cNvCxnSpPr/>
          <p:nvPr/>
        </p:nvCxnSpPr>
        <p:spPr bwMode="auto">
          <a:xfrm flipV="1">
            <a:off x="1521621" y="1676400"/>
            <a:ext cx="0" cy="3964435"/>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6" name="Straight Arrow Connector 5"/>
          <p:cNvCxnSpPr/>
          <p:nvPr/>
        </p:nvCxnSpPr>
        <p:spPr bwMode="auto">
          <a:xfrm>
            <a:off x="1521621" y="5640835"/>
            <a:ext cx="6553200" cy="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sp>
        <p:nvSpPr>
          <p:cNvPr id="7" name="TextBox 6"/>
          <p:cNvSpPr txBox="1"/>
          <p:nvPr/>
        </p:nvSpPr>
        <p:spPr>
          <a:xfrm>
            <a:off x="3809035" y="5721272"/>
            <a:ext cx="1620337" cy="400110"/>
          </a:xfrm>
          <a:prstGeom prst="rect">
            <a:avLst/>
          </a:prstGeom>
          <a:noFill/>
        </p:spPr>
        <p:txBody>
          <a:bodyPr wrap="square" rtlCol="0">
            <a:spAutoFit/>
          </a:bodyPr>
          <a:lstStyle/>
          <a:p>
            <a:pPr algn="ctr"/>
            <a:r>
              <a:rPr lang="en-US" sz="2000" dirty="0"/>
              <a:t>Temperature</a:t>
            </a:r>
          </a:p>
        </p:txBody>
      </p:sp>
      <p:cxnSp>
        <p:nvCxnSpPr>
          <p:cNvPr id="8" name="Straight Arrow Connector 7"/>
          <p:cNvCxnSpPr/>
          <p:nvPr/>
        </p:nvCxnSpPr>
        <p:spPr bwMode="auto">
          <a:xfrm flipV="1">
            <a:off x="1169826" y="1684946"/>
            <a:ext cx="0" cy="548640"/>
          </a:xfrm>
          <a:prstGeom prst="straightConnector1">
            <a:avLst/>
          </a:prstGeom>
          <a:solidFill>
            <a:schemeClr val="accent1"/>
          </a:solidFill>
          <a:ln w="19050" cap="flat" cmpd="sng" algn="ctr">
            <a:solidFill>
              <a:srgbClr val="FF0000"/>
            </a:solidFill>
            <a:prstDash val="solid"/>
            <a:round/>
            <a:headEnd type="none" w="med" len="med"/>
            <a:tailEnd type="stealth" w="lg" len="lg"/>
          </a:ln>
          <a:effectLst/>
        </p:spPr>
      </p:cxnSp>
      <p:sp>
        <p:nvSpPr>
          <p:cNvPr id="9" name="TextBox 8"/>
          <p:cNvSpPr txBox="1"/>
          <p:nvPr/>
        </p:nvSpPr>
        <p:spPr>
          <a:xfrm rot="16200000">
            <a:off x="124853" y="2080658"/>
            <a:ext cx="1338828" cy="369332"/>
          </a:xfrm>
          <a:prstGeom prst="rect">
            <a:avLst/>
          </a:prstGeom>
          <a:noFill/>
        </p:spPr>
        <p:txBody>
          <a:bodyPr wrap="none" rtlCol="0">
            <a:spAutoFit/>
          </a:bodyPr>
          <a:lstStyle/>
          <a:p>
            <a:pPr algn="ctr"/>
            <a:r>
              <a:rPr lang="en-US" dirty="0">
                <a:solidFill>
                  <a:srgbClr val="FF0000"/>
                </a:solidFill>
              </a:rPr>
              <a:t>Exothermic</a:t>
            </a:r>
          </a:p>
        </p:txBody>
      </p:sp>
      <p:cxnSp>
        <p:nvCxnSpPr>
          <p:cNvPr id="10" name="Straight Arrow Connector 9"/>
          <p:cNvCxnSpPr/>
          <p:nvPr/>
        </p:nvCxnSpPr>
        <p:spPr bwMode="auto">
          <a:xfrm>
            <a:off x="1143000" y="5098706"/>
            <a:ext cx="0" cy="54864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p:spPr>
      </p:cxnSp>
      <p:sp>
        <p:nvSpPr>
          <p:cNvPr id="11" name="TextBox 10"/>
          <p:cNvSpPr txBox="1"/>
          <p:nvPr/>
        </p:nvSpPr>
        <p:spPr>
          <a:xfrm rot="16200000">
            <a:off x="52020" y="4848118"/>
            <a:ext cx="1479892" cy="369332"/>
          </a:xfrm>
          <a:prstGeom prst="rect">
            <a:avLst/>
          </a:prstGeom>
          <a:noFill/>
        </p:spPr>
        <p:txBody>
          <a:bodyPr wrap="none" rtlCol="0">
            <a:spAutoFit/>
          </a:bodyPr>
          <a:lstStyle/>
          <a:p>
            <a:pPr algn="ctr"/>
            <a:r>
              <a:rPr lang="en-US" dirty="0">
                <a:solidFill>
                  <a:srgbClr val="0000FF"/>
                </a:solidFill>
              </a:rPr>
              <a:t>Endothermic</a:t>
            </a:r>
          </a:p>
        </p:txBody>
      </p:sp>
      <p:sp>
        <p:nvSpPr>
          <p:cNvPr id="12" name="TextBox 11"/>
          <p:cNvSpPr txBox="1"/>
          <p:nvPr/>
        </p:nvSpPr>
        <p:spPr>
          <a:xfrm rot="16200000">
            <a:off x="-255585" y="3438779"/>
            <a:ext cx="2814233" cy="400110"/>
          </a:xfrm>
          <a:prstGeom prst="rect">
            <a:avLst/>
          </a:prstGeom>
          <a:noFill/>
        </p:spPr>
        <p:txBody>
          <a:bodyPr wrap="none" rtlCol="0">
            <a:spAutoFit/>
          </a:bodyPr>
          <a:lstStyle/>
          <a:p>
            <a:pPr algn="ctr"/>
            <a:r>
              <a:rPr lang="en-US" sz="2000" dirty="0"/>
              <a:t>Temperature difference</a:t>
            </a:r>
          </a:p>
        </p:txBody>
      </p:sp>
      <p:graphicFrame>
        <p:nvGraphicFramePr>
          <p:cNvPr id="13" name="Object 12"/>
          <p:cNvGraphicFramePr>
            <a:graphicFrameLocks noChangeAspect="1"/>
          </p:cNvGraphicFramePr>
          <p:nvPr>
            <p:extLst>
              <p:ext uri="{D42A27DB-BD31-4B8C-83A1-F6EECF244321}">
                <p14:modId xmlns:p14="http://schemas.microsoft.com/office/powerpoint/2010/main" val="813880979"/>
              </p:ext>
            </p:extLst>
          </p:nvPr>
        </p:nvGraphicFramePr>
        <p:xfrm>
          <a:off x="2118334" y="1734662"/>
          <a:ext cx="5699125" cy="1268412"/>
        </p:xfrm>
        <a:graphic>
          <a:graphicData uri="http://schemas.openxmlformats.org/presentationml/2006/ole">
            <mc:AlternateContent xmlns:mc="http://schemas.openxmlformats.org/markup-compatibility/2006">
              <mc:Choice xmlns:v="urn:schemas-microsoft-com:vml" Requires="v">
                <p:oleObj name="Equation" r:id="rId3" imgW="3543120" imgH="838080" progId="Equation.DSMT4">
                  <p:embed/>
                </p:oleObj>
              </mc:Choice>
              <mc:Fallback>
                <p:oleObj name="Equation" r:id="rId3" imgW="3543120" imgH="838080" progId="Equation.DSMT4">
                  <p:embed/>
                  <p:pic>
                    <p:nvPicPr>
                      <p:cNvPr id="13" name="Object 12"/>
                      <p:cNvPicPr>
                        <a:picLocks noChangeAspect="1" noChangeArrowheads="1"/>
                      </p:cNvPicPr>
                      <p:nvPr/>
                    </p:nvPicPr>
                    <p:blipFill>
                      <a:blip r:embed="rId4"/>
                      <a:srcRect/>
                      <a:stretch>
                        <a:fillRect/>
                      </a:stretch>
                    </p:blipFill>
                    <p:spPr bwMode="auto">
                      <a:xfrm>
                        <a:off x="2118334" y="1734662"/>
                        <a:ext cx="5699125" cy="1268412"/>
                      </a:xfrm>
                      <a:prstGeom prst="rect">
                        <a:avLst/>
                      </a:prstGeom>
                      <a:noFill/>
                    </p:spPr>
                  </p:pic>
                </p:oleObj>
              </mc:Fallback>
            </mc:AlternateContent>
          </a:graphicData>
        </a:graphic>
      </p:graphicFrame>
      <p:sp>
        <p:nvSpPr>
          <p:cNvPr id="14" name="TextBox 13"/>
          <p:cNvSpPr txBox="1"/>
          <p:nvPr/>
        </p:nvSpPr>
        <p:spPr>
          <a:xfrm>
            <a:off x="5079762" y="1633670"/>
            <a:ext cx="2667000" cy="33855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K </a:t>
            </a:r>
            <a:r>
              <a:rPr lang="en-US" sz="1600" dirty="0"/>
              <a:t>: thermal conductance</a:t>
            </a:r>
          </a:p>
        </p:txBody>
      </p:sp>
      <p:sp>
        <p:nvSpPr>
          <p:cNvPr id="16" name="Freeform 15"/>
          <p:cNvSpPr/>
          <p:nvPr/>
        </p:nvSpPr>
        <p:spPr bwMode="auto">
          <a:xfrm>
            <a:off x="1529697" y="3287004"/>
            <a:ext cx="6238430" cy="1903716"/>
          </a:xfrm>
          <a:custGeom>
            <a:avLst/>
            <a:gdLst>
              <a:gd name="connsiteX0" fmla="*/ 0 w 6238430"/>
              <a:gd name="connsiteY0" fmla="*/ 612207 h 1903716"/>
              <a:gd name="connsiteX1" fmla="*/ 931492 w 6238430"/>
              <a:gd name="connsiteY1" fmla="*/ 612207 h 1903716"/>
              <a:gd name="connsiteX2" fmla="*/ 1256232 w 6238430"/>
              <a:gd name="connsiteY2" fmla="*/ 612207 h 1903716"/>
              <a:gd name="connsiteX3" fmla="*/ 1495514 w 6238430"/>
              <a:gd name="connsiteY3" fmla="*/ 654936 h 1903716"/>
              <a:gd name="connsiteX4" fmla="*/ 1606610 w 6238430"/>
              <a:gd name="connsiteY4" fmla="*/ 877127 h 1903716"/>
              <a:gd name="connsiteX5" fmla="*/ 1726251 w 6238430"/>
              <a:gd name="connsiteY5" fmla="*/ 1270233 h 1903716"/>
              <a:gd name="connsiteX6" fmla="*/ 1854438 w 6238430"/>
              <a:gd name="connsiteY6" fmla="*/ 996768 h 1903716"/>
              <a:gd name="connsiteX7" fmla="*/ 2213361 w 6238430"/>
              <a:gd name="connsiteY7" fmla="*/ 979676 h 1903716"/>
              <a:gd name="connsiteX8" fmla="*/ 2811567 w 6238430"/>
              <a:gd name="connsiteY8" fmla="*/ 971130 h 1903716"/>
              <a:gd name="connsiteX9" fmla="*/ 3136307 w 6238430"/>
              <a:gd name="connsiteY9" fmla="*/ 894218 h 1903716"/>
              <a:gd name="connsiteX10" fmla="*/ 3367043 w 6238430"/>
              <a:gd name="connsiteY10" fmla="*/ 270375 h 1903716"/>
              <a:gd name="connsiteX11" fmla="*/ 3435410 w 6238430"/>
              <a:gd name="connsiteY11" fmla="*/ 39639 h 1903716"/>
              <a:gd name="connsiteX12" fmla="*/ 3520867 w 6238430"/>
              <a:gd name="connsiteY12" fmla="*/ 82368 h 1903716"/>
              <a:gd name="connsiteX13" fmla="*/ 3768696 w 6238430"/>
              <a:gd name="connsiteY13" fmla="*/ 825852 h 1903716"/>
              <a:gd name="connsiteX14" fmla="*/ 4110527 w 6238430"/>
              <a:gd name="connsiteY14" fmla="*/ 954039 h 1903716"/>
              <a:gd name="connsiteX15" fmla="*/ 4879649 w 6238430"/>
              <a:gd name="connsiteY15" fmla="*/ 954039 h 1903716"/>
              <a:gd name="connsiteX16" fmla="*/ 5101839 w 6238430"/>
              <a:gd name="connsiteY16" fmla="*/ 1048042 h 1903716"/>
              <a:gd name="connsiteX17" fmla="*/ 5187297 w 6238430"/>
              <a:gd name="connsiteY17" fmla="*/ 1253142 h 1903716"/>
              <a:gd name="connsiteX18" fmla="*/ 5264210 w 6238430"/>
              <a:gd name="connsiteY18" fmla="*/ 1902622 h 1903716"/>
              <a:gd name="connsiteX19" fmla="*/ 5349667 w 6238430"/>
              <a:gd name="connsiteY19" fmla="*/ 1082226 h 1903716"/>
              <a:gd name="connsiteX20" fmla="*/ 5588950 w 6238430"/>
              <a:gd name="connsiteY20" fmla="*/ 962585 h 1903716"/>
              <a:gd name="connsiteX21" fmla="*/ 6238430 w 6238430"/>
              <a:gd name="connsiteY21" fmla="*/ 954039 h 19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38430" h="1903716">
                <a:moveTo>
                  <a:pt x="0" y="612207"/>
                </a:moveTo>
                <a:lnTo>
                  <a:pt x="931492" y="612207"/>
                </a:lnTo>
                <a:cubicBezTo>
                  <a:pt x="1140864" y="612207"/>
                  <a:pt x="1162228" y="605085"/>
                  <a:pt x="1256232" y="612207"/>
                </a:cubicBezTo>
                <a:cubicBezTo>
                  <a:pt x="1350236" y="619329"/>
                  <a:pt x="1437118" y="610783"/>
                  <a:pt x="1495514" y="654936"/>
                </a:cubicBezTo>
                <a:cubicBezTo>
                  <a:pt x="1553910" y="699089"/>
                  <a:pt x="1568154" y="774578"/>
                  <a:pt x="1606610" y="877127"/>
                </a:cubicBezTo>
                <a:cubicBezTo>
                  <a:pt x="1645066" y="979676"/>
                  <a:pt x="1684946" y="1250293"/>
                  <a:pt x="1726251" y="1270233"/>
                </a:cubicBezTo>
                <a:cubicBezTo>
                  <a:pt x="1767556" y="1290173"/>
                  <a:pt x="1773253" y="1045194"/>
                  <a:pt x="1854438" y="996768"/>
                </a:cubicBezTo>
                <a:cubicBezTo>
                  <a:pt x="1935623" y="948342"/>
                  <a:pt x="2053840" y="983949"/>
                  <a:pt x="2213361" y="979676"/>
                </a:cubicBezTo>
                <a:cubicBezTo>
                  <a:pt x="2372882" y="975403"/>
                  <a:pt x="2657743" y="985373"/>
                  <a:pt x="2811567" y="971130"/>
                </a:cubicBezTo>
                <a:cubicBezTo>
                  <a:pt x="2965391" y="956887"/>
                  <a:pt x="3043728" y="1011011"/>
                  <a:pt x="3136307" y="894218"/>
                </a:cubicBezTo>
                <a:cubicBezTo>
                  <a:pt x="3228886" y="777426"/>
                  <a:pt x="3317193" y="412805"/>
                  <a:pt x="3367043" y="270375"/>
                </a:cubicBezTo>
                <a:cubicBezTo>
                  <a:pt x="3416893" y="127945"/>
                  <a:pt x="3409773" y="70973"/>
                  <a:pt x="3435410" y="39639"/>
                </a:cubicBezTo>
                <a:cubicBezTo>
                  <a:pt x="3461047" y="8304"/>
                  <a:pt x="3465319" y="-48668"/>
                  <a:pt x="3520867" y="82368"/>
                </a:cubicBezTo>
                <a:cubicBezTo>
                  <a:pt x="3576415" y="213403"/>
                  <a:pt x="3670419" y="680574"/>
                  <a:pt x="3768696" y="825852"/>
                </a:cubicBezTo>
                <a:cubicBezTo>
                  <a:pt x="3866973" y="971130"/>
                  <a:pt x="3925368" y="932675"/>
                  <a:pt x="4110527" y="954039"/>
                </a:cubicBezTo>
                <a:cubicBezTo>
                  <a:pt x="4295686" y="975403"/>
                  <a:pt x="4714430" y="938372"/>
                  <a:pt x="4879649" y="954039"/>
                </a:cubicBezTo>
                <a:cubicBezTo>
                  <a:pt x="5044868" y="969706"/>
                  <a:pt x="5050564" y="998191"/>
                  <a:pt x="5101839" y="1048042"/>
                </a:cubicBezTo>
                <a:cubicBezTo>
                  <a:pt x="5153114" y="1097893"/>
                  <a:pt x="5160235" y="1110712"/>
                  <a:pt x="5187297" y="1253142"/>
                </a:cubicBezTo>
                <a:cubicBezTo>
                  <a:pt x="5214359" y="1395572"/>
                  <a:pt x="5237148" y="1931108"/>
                  <a:pt x="5264210" y="1902622"/>
                </a:cubicBezTo>
                <a:cubicBezTo>
                  <a:pt x="5291272" y="1874136"/>
                  <a:pt x="5295544" y="1238899"/>
                  <a:pt x="5349667" y="1082226"/>
                </a:cubicBezTo>
                <a:cubicBezTo>
                  <a:pt x="5403790" y="925553"/>
                  <a:pt x="5440823" y="983949"/>
                  <a:pt x="5588950" y="962585"/>
                </a:cubicBezTo>
                <a:cubicBezTo>
                  <a:pt x="5737077" y="941221"/>
                  <a:pt x="5987753" y="947630"/>
                  <a:pt x="6238430" y="954039"/>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7" name="Group 16"/>
          <p:cNvGrpSpPr/>
          <p:nvPr/>
        </p:nvGrpSpPr>
        <p:grpSpPr>
          <a:xfrm>
            <a:off x="2513582" y="3733800"/>
            <a:ext cx="1459276" cy="1716227"/>
            <a:chOff x="2197661" y="3267117"/>
            <a:chExt cx="1459276" cy="1716227"/>
          </a:xfrm>
        </p:grpSpPr>
        <p:sp>
          <p:nvSpPr>
            <p:cNvPr id="18" name="Rectangle 17"/>
            <p:cNvSpPr/>
            <p:nvPr/>
          </p:nvSpPr>
          <p:spPr bwMode="auto">
            <a:xfrm>
              <a:off x="2595538" y="3267117"/>
              <a:ext cx="663522" cy="939352"/>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TextBox 18"/>
            <p:cNvSpPr txBox="1"/>
            <p:nvPr/>
          </p:nvSpPr>
          <p:spPr>
            <a:xfrm>
              <a:off x="2197661" y="4275458"/>
              <a:ext cx="1459276" cy="707886"/>
            </a:xfrm>
            <a:prstGeom prst="rect">
              <a:avLst/>
            </a:prstGeom>
            <a:noFill/>
          </p:spPr>
          <p:txBody>
            <a:bodyPr wrap="square" rtlCol="0">
              <a:spAutoFit/>
            </a:bodyPr>
            <a:lstStyle/>
            <a:p>
              <a:pPr algn="ctr"/>
              <a:r>
                <a:rPr lang="en-US" sz="2000" dirty="0">
                  <a:solidFill>
                    <a:srgbClr val="006600"/>
                  </a:solidFill>
                </a:rPr>
                <a:t>Glass transition</a:t>
              </a:r>
            </a:p>
          </p:txBody>
        </p:sp>
      </p:grpSp>
      <p:grpSp>
        <p:nvGrpSpPr>
          <p:cNvPr id="20" name="Group 19"/>
          <p:cNvGrpSpPr/>
          <p:nvPr/>
        </p:nvGrpSpPr>
        <p:grpSpPr>
          <a:xfrm>
            <a:off x="4072828" y="3200400"/>
            <a:ext cx="1825435" cy="1647258"/>
            <a:chOff x="3760843" y="3196318"/>
            <a:chExt cx="1825435" cy="1647258"/>
          </a:xfrm>
        </p:grpSpPr>
        <p:sp>
          <p:nvSpPr>
            <p:cNvPr id="21" name="Rectangle 20"/>
            <p:cNvSpPr/>
            <p:nvPr/>
          </p:nvSpPr>
          <p:spPr bwMode="auto">
            <a:xfrm>
              <a:off x="4170215" y="3196318"/>
              <a:ext cx="1006693" cy="1189877"/>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Box 21"/>
            <p:cNvSpPr txBox="1"/>
            <p:nvPr/>
          </p:nvSpPr>
          <p:spPr>
            <a:xfrm>
              <a:off x="3760843" y="4443466"/>
              <a:ext cx="1825435" cy="400110"/>
            </a:xfrm>
            <a:prstGeom prst="rect">
              <a:avLst/>
            </a:prstGeom>
            <a:noFill/>
          </p:spPr>
          <p:txBody>
            <a:bodyPr wrap="square" rtlCol="0">
              <a:spAutoFit/>
            </a:bodyPr>
            <a:lstStyle/>
            <a:p>
              <a:pPr algn="ctr"/>
              <a:r>
                <a:rPr lang="en-US" sz="2000" dirty="0">
                  <a:solidFill>
                    <a:srgbClr val="006600"/>
                  </a:solidFill>
                </a:rPr>
                <a:t>Crystallization</a:t>
              </a:r>
            </a:p>
          </p:txBody>
        </p:sp>
      </p:grpSp>
      <p:grpSp>
        <p:nvGrpSpPr>
          <p:cNvPr id="23" name="Group 22"/>
          <p:cNvGrpSpPr/>
          <p:nvPr/>
        </p:nvGrpSpPr>
        <p:grpSpPr>
          <a:xfrm>
            <a:off x="6202276" y="3570293"/>
            <a:ext cx="1154360" cy="1741215"/>
            <a:chOff x="6151748" y="1751228"/>
            <a:chExt cx="1154360" cy="1741215"/>
          </a:xfrm>
        </p:grpSpPr>
        <p:sp>
          <p:nvSpPr>
            <p:cNvPr id="24" name="Rectangle 23"/>
            <p:cNvSpPr/>
            <p:nvPr/>
          </p:nvSpPr>
          <p:spPr bwMode="auto">
            <a:xfrm>
              <a:off x="6345583" y="2242476"/>
              <a:ext cx="766690" cy="1249967"/>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TextBox 24"/>
            <p:cNvSpPr txBox="1"/>
            <p:nvPr/>
          </p:nvSpPr>
          <p:spPr>
            <a:xfrm>
              <a:off x="6151748" y="1751228"/>
              <a:ext cx="1154360" cy="400110"/>
            </a:xfrm>
            <a:prstGeom prst="rect">
              <a:avLst/>
            </a:prstGeom>
            <a:noFill/>
          </p:spPr>
          <p:txBody>
            <a:bodyPr wrap="square" rtlCol="0">
              <a:spAutoFit/>
            </a:bodyPr>
            <a:lstStyle/>
            <a:p>
              <a:pPr algn="ctr"/>
              <a:r>
                <a:rPr lang="en-US" sz="2000" dirty="0">
                  <a:solidFill>
                    <a:srgbClr val="006600"/>
                  </a:solidFill>
                </a:rPr>
                <a:t>Melting</a:t>
              </a:r>
            </a:p>
          </p:txBody>
        </p:sp>
      </p:grpSp>
      <p:cxnSp>
        <p:nvCxnSpPr>
          <p:cNvPr id="26" name="Straight Arrow Connector 25"/>
          <p:cNvCxnSpPr/>
          <p:nvPr/>
        </p:nvCxnSpPr>
        <p:spPr bwMode="auto">
          <a:xfrm>
            <a:off x="6019800" y="2739410"/>
            <a:ext cx="0" cy="1502152"/>
          </a:xfrm>
          <a:prstGeom prst="straightConnector1">
            <a:avLst/>
          </a:prstGeom>
          <a:solidFill>
            <a:schemeClr val="accent1"/>
          </a:solidFill>
          <a:ln w="19050" cap="flat" cmpd="sng" algn="ctr">
            <a:solidFill>
              <a:schemeClr val="tx1"/>
            </a:solidFill>
            <a:prstDash val="dash"/>
            <a:round/>
            <a:headEnd type="none" w="med" len="med"/>
            <a:tailEnd type="stealth" w="lg" len="lg"/>
          </a:ln>
          <a:effectLst/>
        </p:spPr>
      </p:cxnSp>
      <p:sp>
        <p:nvSpPr>
          <p:cNvPr id="29" name="TextBox 28"/>
          <p:cNvSpPr txBox="1"/>
          <p:nvPr/>
        </p:nvSpPr>
        <p:spPr>
          <a:xfrm>
            <a:off x="6011254" y="2983849"/>
            <a:ext cx="1328871" cy="338554"/>
          </a:xfrm>
          <a:prstGeom prst="rect">
            <a:avLst/>
          </a:prstGeom>
          <a:noFill/>
        </p:spPr>
        <p:txBody>
          <a:bodyPr wrap="square" rtlCol="0">
            <a:spAutoFit/>
          </a:bodyPr>
          <a:lstStyle/>
          <a:p>
            <a:pPr algn="ctr"/>
            <a:r>
              <a:rPr lang="en-US" sz="1600" dirty="0"/>
              <a:t>Steady state</a:t>
            </a:r>
          </a:p>
        </p:txBody>
      </p:sp>
    </p:spTree>
    <p:extLst>
      <p:ext uri="{BB962C8B-B14F-4D97-AF65-F5344CB8AC3E}">
        <p14:creationId xmlns:p14="http://schemas.microsoft.com/office/powerpoint/2010/main" val="8961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24400" y="1715756"/>
            <a:ext cx="3733800" cy="4296212"/>
          </a:xfrm>
        </p:spPr>
        <p:txBody>
          <a:bodyPr/>
          <a:lstStyle/>
          <a:p>
            <a:pPr>
              <a:spcBef>
                <a:spcPts val="1200"/>
              </a:spcBef>
            </a:pPr>
            <a:r>
              <a:rPr lang="en-US" dirty="0"/>
              <a:t>FOM for glass stability:</a:t>
            </a:r>
          </a:p>
          <a:p>
            <a:pPr>
              <a:spcBef>
                <a:spcPts val="1200"/>
              </a:spcBef>
            </a:pPr>
            <a:endParaRPr lang="en-US" sz="3200" dirty="0"/>
          </a:p>
          <a:p>
            <a:pPr marL="0" indent="341313">
              <a:spcBef>
                <a:spcPts val="1200"/>
              </a:spcBef>
              <a:buNone/>
            </a:pPr>
            <a:r>
              <a:rPr lang="en-US" dirty="0">
                <a:latin typeface="Arial" charset="0"/>
              </a:rPr>
              <a:t>Hruby coefficient</a:t>
            </a:r>
          </a:p>
          <a:p>
            <a:pPr lvl="0">
              <a:spcBef>
                <a:spcPts val="1200"/>
              </a:spcBef>
              <a:buClr>
                <a:srgbClr val="1F497D"/>
              </a:buClr>
            </a:pPr>
            <a:r>
              <a:rPr lang="en-US" dirty="0">
                <a:solidFill>
                  <a:prstClr val="black"/>
                </a:solidFill>
              </a:rPr>
              <a:t>Addition of Si increases glass melt viscosity and improves glass forming ability</a:t>
            </a:r>
          </a:p>
        </p:txBody>
      </p:sp>
      <p:sp>
        <p:nvSpPr>
          <p:cNvPr id="2" name="Title 1"/>
          <p:cNvSpPr>
            <a:spLocks noGrp="1"/>
          </p:cNvSpPr>
          <p:nvPr>
            <p:ph type="title"/>
          </p:nvPr>
        </p:nvSpPr>
        <p:spPr/>
        <p:txBody>
          <a:bodyPr/>
          <a:lstStyle/>
          <a:p>
            <a:r>
              <a:rPr lang="en-US" dirty="0"/>
              <a:t>Evaluation of glass forming ability</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25838"/>
            <a:ext cx="3962400" cy="471920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783918701"/>
              </p:ext>
            </p:extLst>
          </p:nvPr>
        </p:nvGraphicFramePr>
        <p:xfrm>
          <a:off x="5105400" y="2294546"/>
          <a:ext cx="2290763" cy="500063"/>
        </p:xfrm>
        <a:graphic>
          <a:graphicData uri="http://schemas.openxmlformats.org/presentationml/2006/ole">
            <mc:AlternateContent xmlns:mc="http://schemas.openxmlformats.org/markup-compatibility/2006">
              <mc:Choice xmlns:v="urn:schemas-microsoft-com:vml" Requires="v">
                <p:oleObj name="Equation" r:id="rId3" imgW="1180800" imgH="279360" progId="Equation.DSMT4">
                  <p:embed/>
                </p:oleObj>
              </mc:Choice>
              <mc:Fallback>
                <p:oleObj name="Equation" r:id="rId3" imgW="1180800" imgH="279360" progId="Equation.DSMT4">
                  <p:embed/>
                  <p:pic>
                    <p:nvPicPr>
                      <p:cNvPr id="7" name="Object 6"/>
                      <p:cNvPicPr>
                        <a:picLocks noChangeAspect="1" noChangeArrowheads="1"/>
                      </p:cNvPicPr>
                      <p:nvPr/>
                    </p:nvPicPr>
                    <p:blipFill>
                      <a:blip r:embed="rId4"/>
                      <a:srcRect/>
                      <a:stretch>
                        <a:fillRect/>
                      </a:stretch>
                    </p:blipFill>
                    <p:spPr bwMode="auto">
                      <a:xfrm>
                        <a:off x="5105400" y="2294546"/>
                        <a:ext cx="2290763"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5029200" y="5085331"/>
            <a:ext cx="3354573" cy="338554"/>
          </a:xfrm>
          <a:prstGeom prst="rect">
            <a:avLst/>
          </a:prstGeom>
        </p:spPr>
        <p:txBody>
          <a:bodyPr wrap="none">
            <a:spAutoFit/>
          </a:bodyPr>
          <a:lstStyle/>
          <a:p>
            <a:pPr algn="ctr"/>
            <a:r>
              <a:rPr lang="pl-PL" sz="1600" i="1" dirty="0"/>
              <a:t>Czech. J</a:t>
            </a:r>
            <a:r>
              <a:rPr lang="en-US" sz="1600" i="1" dirty="0"/>
              <a:t>.</a:t>
            </a:r>
            <a:r>
              <a:rPr lang="pl-PL" sz="1600" i="1" dirty="0"/>
              <a:t> Phys. B</a:t>
            </a:r>
            <a:r>
              <a:rPr lang="pl-PL" sz="1600" dirty="0"/>
              <a:t> </a:t>
            </a:r>
            <a:r>
              <a:rPr lang="pl-PL" sz="1600" b="1" dirty="0"/>
              <a:t>22</a:t>
            </a:r>
            <a:r>
              <a:rPr lang="en-US" sz="1600" dirty="0"/>
              <a:t>, 1187</a:t>
            </a:r>
            <a:r>
              <a:rPr lang="pl-PL" sz="1600" dirty="0"/>
              <a:t> (1972) </a:t>
            </a:r>
            <a:endParaRPr lang="en-US" sz="1600" dirty="0"/>
          </a:p>
        </p:txBody>
      </p:sp>
      <p:sp>
        <p:nvSpPr>
          <p:cNvPr id="10" name="TextBox 9"/>
          <p:cNvSpPr txBox="1"/>
          <p:nvPr/>
        </p:nvSpPr>
        <p:spPr>
          <a:xfrm>
            <a:off x="3775966" y="5562600"/>
            <a:ext cx="680187" cy="400110"/>
          </a:xfrm>
          <a:prstGeom prst="rect">
            <a:avLst/>
          </a:prstGeom>
          <a:noFill/>
        </p:spPr>
        <p:txBody>
          <a:bodyPr wrap="none" rtlCol="0">
            <a:spAutoFit/>
          </a:bodyPr>
          <a:lstStyle/>
          <a:p>
            <a:pPr algn="ctr"/>
            <a:r>
              <a:rPr lang="en-US" sz="2000" dirty="0"/>
              <a:t>DTA</a:t>
            </a:r>
          </a:p>
        </p:txBody>
      </p:sp>
    </p:spTree>
    <p:extLst>
      <p:ext uri="{BB962C8B-B14F-4D97-AF65-F5344CB8AC3E}">
        <p14:creationId xmlns:p14="http://schemas.microsoft.com/office/powerpoint/2010/main" val="697083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Ultrafast DSC using on-chip heater &amp; sensor</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39</a:t>
            </a:fld>
            <a:endParaRPr lang="en-US" dirty="0"/>
          </a:p>
        </p:txBody>
      </p:sp>
      <p:pic>
        <p:nvPicPr>
          <p:cNvPr id="11" name="Online Media 10">
            <a:hlinkClick r:id="" action="ppaction://media"/>
            <a:extLst>
              <a:ext uri="{FF2B5EF4-FFF2-40B4-BE49-F238E27FC236}">
                <a16:creationId xmlns:a16="http://schemas.microsoft.com/office/drawing/2014/main" id="{54F81EEE-A9B0-4F71-9323-16CB1225CDBB}"/>
              </a:ext>
            </a:extLst>
          </p:cNvPr>
          <p:cNvPicPr>
            <a:picLocks noRot="1" noChangeAspect="1"/>
          </p:cNvPicPr>
          <p:nvPr>
            <a:videoFile r:link="rId1"/>
          </p:nvPr>
        </p:nvPicPr>
        <p:blipFill>
          <a:blip r:embed="rId3"/>
          <a:stretch>
            <a:fillRect/>
          </a:stretch>
        </p:blipFill>
        <p:spPr>
          <a:xfrm>
            <a:off x="571500" y="1674018"/>
            <a:ext cx="8001000" cy="4500563"/>
          </a:xfrm>
          <a:prstGeom prst="rect">
            <a:avLst/>
          </a:prstGeom>
        </p:spPr>
      </p:pic>
    </p:spTree>
    <p:extLst>
      <p:ext uri="{BB962C8B-B14F-4D97-AF65-F5344CB8AC3E}">
        <p14:creationId xmlns:p14="http://schemas.microsoft.com/office/powerpoint/2010/main" val="407779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509289237"/>
              </p:ext>
            </p:extLst>
          </p:nvPr>
        </p:nvGraphicFramePr>
        <p:xfrm>
          <a:off x="609600" y="946732"/>
          <a:ext cx="7848600" cy="515112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endParaRPr lang="en-US" b="1" dirty="0"/>
                    </a:p>
                  </a:txBody>
                  <a:tcPr anchor="ctr">
                    <a:solidFill>
                      <a:schemeClr val="bg1">
                        <a:lumMod val="85000"/>
                      </a:schemeClr>
                    </a:solidFill>
                  </a:tcPr>
                </a:tc>
                <a:tc>
                  <a:txBody>
                    <a:bodyPr/>
                    <a:lstStyle/>
                    <a:p>
                      <a:pPr algn="ctr"/>
                      <a:r>
                        <a:rPr lang="en-US" b="1" dirty="0"/>
                        <a:t>Technique</a:t>
                      </a:r>
                    </a:p>
                  </a:txBody>
                  <a:tcPr anchor="ctr">
                    <a:solidFill>
                      <a:schemeClr val="bg1">
                        <a:lumMod val="85000"/>
                      </a:schemeClr>
                    </a:solidFill>
                  </a:tcPr>
                </a:tc>
                <a:tc>
                  <a:txBody>
                    <a:bodyPr/>
                    <a:lstStyle/>
                    <a:p>
                      <a:pPr algn="ctr"/>
                      <a:r>
                        <a:rPr lang="en-US" b="1" dirty="0"/>
                        <a:t>Information</a:t>
                      </a:r>
                    </a:p>
                  </a:txBody>
                  <a:tcPr anchor="ctr">
                    <a:solidFill>
                      <a:schemeClr val="bg1">
                        <a:lumMod val="85000"/>
                      </a:schemeClr>
                    </a:solidFill>
                  </a:tcPr>
                </a:tc>
                <a:extLst>
                  <a:ext uri="{0D108BD9-81ED-4DB2-BD59-A6C34878D82A}">
                    <a16:rowId xmlns:a16="http://schemas.microsoft.com/office/drawing/2014/main" val="10000"/>
                  </a:ext>
                </a:extLst>
              </a:tr>
              <a:tr h="370840">
                <a:tc rowSpan="5">
                  <a:txBody>
                    <a:bodyPr/>
                    <a:lstStyle/>
                    <a:p>
                      <a:pPr algn="ctr"/>
                      <a:r>
                        <a:rPr lang="en-US" dirty="0"/>
                        <a:t>Mechanical and rheological behavior</a:t>
                      </a:r>
                    </a:p>
                  </a:txBody>
                  <a:tcPr anchor="ctr">
                    <a:solidFill>
                      <a:srgbClr val="FFDC6D"/>
                    </a:solidFill>
                  </a:tcPr>
                </a:tc>
                <a:tc>
                  <a:txBody>
                    <a:bodyPr/>
                    <a:lstStyle/>
                    <a:p>
                      <a:pPr algn="ctr"/>
                      <a:r>
                        <a:rPr lang="en-US" dirty="0"/>
                        <a:t>Indentation</a:t>
                      </a:r>
                    </a:p>
                  </a:txBody>
                  <a:tcPr anchor="ctr">
                    <a:solidFill>
                      <a:srgbClr val="FFDC6D"/>
                    </a:solidFill>
                  </a:tcPr>
                </a:tc>
                <a:tc>
                  <a:txBody>
                    <a:bodyPr/>
                    <a:lstStyle/>
                    <a:p>
                      <a:pPr algn="ctr"/>
                      <a:r>
                        <a:rPr lang="en-US" dirty="0"/>
                        <a:t>Hardness</a:t>
                      </a:r>
                    </a:p>
                  </a:txBody>
                  <a:tcPr anchor="ctr">
                    <a:solidFill>
                      <a:srgbClr val="FFDC6D"/>
                    </a:solidFill>
                  </a:tcPr>
                </a:tc>
                <a:extLst>
                  <a:ext uri="{0D108BD9-81ED-4DB2-BD59-A6C34878D82A}">
                    <a16:rowId xmlns:a16="http://schemas.microsoft.com/office/drawing/2014/main" val="10001"/>
                  </a:ext>
                </a:extLst>
              </a:tr>
              <a:tr h="370840">
                <a:tc vMerge="1">
                  <a:txBody>
                    <a:bodyPr/>
                    <a:lstStyle/>
                    <a:p>
                      <a:pPr algn="ctr"/>
                      <a:endParaRPr lang="en-US" dirty="0"/>
                    </a:p>
                  </a:txBody>
                  <a:tcPr anchor="ctr"/>
                </a:tc>
                <a:tc>
                  <a:txBody>
                    <a:bodyPr/>
                    <a:lstStyle/>
                    <a:p>
                      <a:pPr algn="ctr"/>
                      <a:r>
                        <a:rPr lang="en-US" dirty="0"/>
                        <a:t>Ultrasonic wave propagation</a:t>
                      </a:r>
                    </a:p>
                  </a:txBody>
                  <a:tcPr anchor="ctr">
                    <a:solidFill>
                      <a:srgbClr val="FFDC6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Elastic modulus</a:t>
                      </a:r>
                    </a:p>
                  </a:txBody>
                  <a:tcPr anchor="ctr">
                    <a:solidFill>
                      <a:srgbClr val="FFDC6D"/>
                    </a:solidFill>
                  </a:tcPr>
                </a:tc>
                <a:extLst>
                  <a:ext uri="{0D108BD9-81ED-4DB2-BD59-A6C34878D82A}">
                    <a16:rowId xmlns:a16="http://schemas.microsoft.com/office/drawing/2014/main" val="10002"/>
                  </a:ext>
                </a:extLst>
              </a:tr>
              <a:tr h="370840">
                <a:tc vMerge="1">
                  <a:txBody>
                    <a:bodyPr/>
                    <a:lstStyle/>
                    <a:p>
                      <a:endParaRPr lang="en-US"/>
                    </a:p>
                  </a:txBody>
                  <a:tcPr/>
                </a:tc>
                <a:tc>
                  <a:txBody>
                    <a:bodyPr/>
                    <a:lstStyle/>
                    <a:p>
                      <a:pPr algn="ctr"/>
                      <a:r>
                        <a:rPr lang="en-US" dirty="0"/>
                        <a:t>Fracture toughness test</a:t>
                      </a:r>
                    </a:p>
                  </a:txBody>
                  <a:tcPr anchor="ctr">
                    <a:solidFill>
                      <a:srgbClr val="FFDC6D"/>
                    </a:solidFill>
                  </a:tcPr>
                </a:tc>
                <a:tc>
                  <a:txBody>
                    <a:bodyPr/>
                    <a:lstStyle/>
                    <a:p>
                      <a:pPr algn="ctr"/>
                      <a:r>
                        <a:rPr lang="en-US" dirty="0"/>
                        <a:t>Fracture toughness</a:t>
                      </a:r>
                    </a:p>
                  </a:txBody>
                  <a:tcPr anchor="ctr">
                    <a:solidFill>
                      <a:srgbClr val="FFDC6D"/>
                    </a:solidFill>
                  </a:tcPr>
                </a:tc>
                <a:extLst>
                  <a:ext uri="{0D108BD9-81ED-4DB2-BD59-A6C34878D82A}">
                    <a16:rowId xmlns:a16="http://schemas.microsoft.com/office/drawing/2014/main" val="10003"/>
                  </a:ext>
                </a:extLst>
              </a:tr>
              <a:tr h="370840">
                <a:tc vMerge="1">
                  <a:txBody>
                    <a:bodyPr/>
                    <a:lstStyle/>
                    <a:p>
                      <a:endParaRPr lang="en-US"/>
                    </a:p>
                  </a:txBody>
                  <a:tcPr/>
                </a:tc>
                <a:tc>
                  <a:txBody>
                    <a:bodyPr/>
                    <a:lstStyle/>
                    <a:p>
                      <a:pPr algn="ctr"/>
                      <a:r>
                        <a:rPr lang="en-US" dirty="0"/>
                        <a:t>3/4-point bending test</a:t>
                      </a:r>
                    </a:p>
                  </a:txBody>
                  <a:tcPr anchor="ctr">
                    <a:solidFill>
                      <a:srgbClr val="FFDC6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Elastic modulus,</a:t>
                      </a:r>
                      <a:r>
                        <a:rPr lang="en-US" baseline="0" dirty="0"/>
                        <a:t> flexural stress</a:t>
                      </a:r>
                      <a:endParaRPr lang="en-US" dirty="0"/>
                    </a:p>
                  </a:txBody>
                  <a:tcPr anchor="ctr">
                    <a:solidFill>
                      <a:srgbClr val="FFDC6D"/>
                    </a:solidFill>
                  </a:tcPr>
                </a:tc>
                <a:extLst>
                  <a:ext uri="{0D108BD9-81ED-4DB2-BD59-A6C34878D82A}">
                    <a16:rowId xmlns:a16="http://schemas.microsoft.com/office/drawing/2014/main" val="10004"/>
                  </a:ext>
                </a:extLst>
              </a:tr>
              <a:tr h="370840">
                <a:tc vMerge="1">
                  <a:txBody>
                    <a:bodyPr/>
                    <a:lstStyle/>
                    <a:p>
                      <a:pPr algn="ctr"/>
                      <a:endParaRPr lang="en-US" dirty="0"/>
                    </a:p>
                  </a:txBody>
                  <a:tcPr anchor="ctr"/>
                </a:tc>
                <a:tc>
                  <a:txBody>
                    <a:bodyPr/>
                    <a:lstStyle/>
                    <a:p>
                      <a:pPr algn="ctr"/>
                      <a:r>
                        <a:rPr lang="en-US" dirty="0" err="1"/>
                        <a:t>Viscometry</a:t>
                      </a:r>
                      <a:endParaRPr lang="en-US" dirty="0"/>
                    </a:p>
                  </a:txBody>
                  <a:tcPr anchor="ctr">
                    <a:solidFill>
                      <a:srgbClr val="FFDC6D"/>
                    </a:solidFill>
                  </a:tcPr>
                </a:tc>
                <a:tc>
                  <a:txBody>
                    <a:bodyPr/>
                    <a:lstStyle/>
                    <a:p>
                      <a:pPr algn="ctr"/>
                      <a:r>
                        <a:rPr lang="en-US" dirty="0"/>
                        <a:t>Viscosity</a:t>
                      </a:r>
                    </a:p>
                  </a:txBody>
                  <a:tcPr anchor="ctr">
                    <a:solidFill>
                      <a:srgbClr val="FFDC6D"/>
                    </a:solidFill>
                  </a:tcPr>
                </a:tc>
                <a:extLst>
                  <a:ext uri="{0D108BD9-81ED-4DB2-BD59-A6C34878D82A}">
                    <a16:rowId xmlns:a16="http://schemas.microsoft.com/office/drawing/2014/main" val="10005"/>
                  </a:ext>
                </a:extLst>
              </a:tr>
              <a:tr h="130228">
                <a:tc rowSpan="5">
                  <a:txBody>
                    <a:bodyPr/>
                    <a:lstStyle/>
                    <a:p>
                      <a:pPr algn="ctr"/>
                      <a:r>
                        <a:rPr lang="en-US" dirty="0"/>
                        <a:t>Optical properties</a:t>
                      </a:r>
                    </a:p>
                  </a:txBody>
                  <a:tcPr anchor="ctr">
                    <a:solidFill>
                      <a:schemeClr val="accent3">
                        <a:lumMod val="40000"/>
                        <a:lumOff val="60000"/>
                      </a:schemeClr>
                    </a:solidFill>
                  </a:tcPr>
                </a:tc>
                <a:tc>
                  <a:txBody>
                    <a:bodyPr/>
                    <a:lstStyle/>
                    <a:p>
                      <a:pPr algn="ctr"/>
                      <a:r>
                        <a:rPr lang="en-US" dirty="0"/>
                        <a:t>UV-Vis spectroscopy</a:t>
                      </a: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Optical attenuation, </a:t>
                      </a:r>
                      <a:r>
                        <a:rPr lang="en-US" dirty="0" err="1"/>
                        <a:t>Tauc</a:t>
                      </a:r>
                      <a:r>
                        <a:rPr lang="en-US" dirty="0"/>
                        <a:t> gap</a:t>
                      </a:r>
                    </a:p>
                  </a:txBody>
                  <a:tcPr anchor="ctr">
                    <a:solidFill>
                      <a:schemeClr val="accent3">
                        <a:lumMod val="40000"/>
                        <a:lumOff val="60000"/>
                      </a:schemeClr>
                    </a:solidFill>
                  </a:tcPr>
                </a:tc>
                <a:extLst>
                  <a:ext uri="{0D108BD9-81ED-4DB2-BD59-A6C34878D82A}">
                    <a16:rowId xmlns:a16="http://schemas.microsoft.com/office/drawing/2014/main" val="10006"/>
                  </a:ext>
                </a:extLst>
              </a:tr>
              <a:tr h="370840">
                <a:tc vMerge="1">
                  <a:txBody>
                    <a:bodyPr/>
                    <a:lstStyle/>
                    <a:p>
                      <a:pPr algn="ctr"/>
                      <a:endParaRPr lang="en-US" dirty="0"/>
                    </a:p>
                  </a:txBody>
                  <a:tcPr anchor="ctr"/>
                </a:tc>
                <a:tc>
                  <a:txBody>
                    <a:bodyPr/>
                    <a:lstStyle/>
                    <a:p>
                      <a:pPr algn="ctr"/>
                      <a:r>
                        <a:rPr lang="en-US" dirty="0" err="1"/>
                        <a:t>Ellipsometry</a:t>
                      </a:r>
                      <a:endParaRPr lang="en-US" dirty="0"/>
                    </a:p>
                  </a:txBody>
                  <a:tcPr anchor="ctr">
                    <a:solidFill>
                      <a:schemeClr val="accent3">
                        <a:lumMod val="40000"/>
                        <a:lumOff val="60000"/>
                      </a:schemeClr>
                    </a:solidFill>
                  </a:tcPr>
                </a:tc>
                <a:tc>
                  <a:txBody>
                    <a:bodyPr/>
                    <a:lstStyle/>
                    <a:p>
                      <a:pPr algn="ctr"/>
                      <a:r>
                        <a:rPr lang="en-US" dirty="0"/>
                        <a:t>Refractive index dispersion, attenuation (</a:t>
                      </a:r>
                      <a:r>
                        <a:rPr lang="en-US" i="1" dirty="0"/>
                        <a:t>k</a:t>
                      </a:r>
                      <a:r>
                        <a:rPr lang="en-US" dirty="0"/>
                        <a:t> &gt; 0.001)</a:t>
                      </a:r>
                    </a:p>
                  </a:txBody>
                  <a:tcPr anchor="ctr">
                    <a:solidFill>
                      <a:schemeClr val="accent3">
                        <a:lumMod val="40000"/>
                        <a:lumOff val="60000"/>
                      </a:schemeClr>
                    </a:solidFill>
                  </a:tcPr>
                </a:tc>
                <a:extLst>
                  <a:ext uri="{0D108BD9-81ED-4DB2-BD59-A6C34878D82A}">
                    <a16:rowId xmlns:a16="http://schemas.microsoft.com/office/drawing/2014/main" val="10007"/>
                  </a:ext>
                </a:extLst>
              </a:tr>
              <a:tr h="370840">
                <a:tc vMerge="1">
                  <a:txBody>
                    <a:bodyPr/>
                    <a:lstStyle/>
                    <a:p>
                      <a:pPr algn="ctr"/>
                      <a:endParaRPr lang="en-US" dirty="0"/>
                    </a:p>
                  </a:txBody>
                  <a:tcPr anchor="ctr"/>
                </a:tc>
                <a:tc>
                  <a:txBody>
                    <a:bodyPr/>
                    <a:lstStyle/>
                    <a:p>
                      <a:pPr algn="ctr"/>
                      <a:r>
                        <a:rPr lang="en-US" dirty="0"/>
                        <a:t>Prism coupling</a:t>
                      </a:r>
                    </a:p>
                  </a:txBody>
                  <a:tcPr anchor="ctr">
                    <a:solidFill>
                      <a:schemeClr val="accent3">
                        <a:lumMod val="40000"/>
                        <a:lumOff val="60000"/>
                      </a:schemeClr>
                    </a:solidFill>
                  </a:tcPr>
                </a:tc>
                <a:tc>
                  <a:txBody>
                    <a:bodyPr/>
                    <a:lstStyle/>
                    <a:p>
                      <a:pPr algn="ctr"/>
                      <a:r>
                        <a:rPr lang="en-US" dirty="0"/>
                        <a:t>Refractive index</a:t>
                      </a:r>
                      <a:r>
                        <a:rPr lang="en-US" baseline="0" dirty="0"/>
                        <a:t> (bulk and thin film), optical attenuation</a:t>
                      </a:r>
                      <a:endParaRPr lang="en-US" dirty="0"/>
                    </a:p>
                  </a:txBody>
                  <a:tcPr anchor="ctr">
                    <a:solidFill>
                      <a:schemeClr val="accent3">
                        <a:lumMod val="40000"/>
                        <a:lumOff val="60000"/>
                      </a:schemeClr>
                    </a:solidFill>
                  </a:tcPr>
                </a:tc>
                <a:extLst>
                  <a:ext uri="{0D108BD9-81ED-4DB2-BD59-A6C34878D82A}">
                    <a16:rowId xmlns:a16="http://schemas.microsoft.com/office/drawing/2014/main" val="10008"/>
                  </a:ext>
                </a:extLst>
              </a:tr>
              <a:tr h="370840">
                <a:tc vMerge="1">
                  <a:txBody>
                    <a:bodyPr/>
                    <a:lstStyle/>
                    <a:p>
                      <a:pPr algn="ctr"/>
                      <a:endParaRPr lang="en-US" dirty="0"/>
                    </a:p>
                  </a:txBody>
                  <a:tcPr anchor="ctr">
                    <a:solidFill>
                      <a:schemeClr val="accent3">
                        <a:lumMod val="40000"/>
                        <a:lumOff val="60000"/>
                      </a:schemeClr>
                    </a:solidFill>
                  </a:tcPr>
                </a:tc>
                <a:tc>
                  <a:txBody>
                    <a:bodyPr/>
                    <a:lstStyle/>
                    <a:p>
                      <a:pPr algn="ctr"/>
                      <a:r>
                        <a:rPr lang="en-US" dirty="0"/>
                        <a:t>Optical fiber/waveguide transmission</a:t>
                      </a:r>
                    </a:p>
                  </a:txBody>
                  <a:tcPr anchor="ctr">
                    <a:solidFill>
                      <a:schemeClr val="accent3">
                        <a:lumMod val="40000"/>
                        <a:lumOff val="60000"/>
                      </a:schemeClr>
                    </a:solidFill>
                  </a:tcPr>
                </a:tc>
                <a:tc>
                  <a:txBody>
                    <a:bodyPr/>
                    <a:lstStyle/>
                    <a:p>
                      <a:pPr algn="ctr"/>
                      <a:r>
                        <a:rPr lang="en-US" dirty="0"/>
                        <a:t>Optical attenuation (thin films with </a:t>
                      </a:r>
                      <a:r>
                        <a:rPr lang="en-US" i="1" dirty="0"/>
                        <a:t>k</a:t>
                      </a:r>
                      <a:r>
                        <a:rPr lang="en-US" dirty="0"/>
                        <a:t> &lt; 0.001)</a:t>
                      </a:r>
                    </a:p>
                  </a:txBody>
                  <a:tcPr anchor="ctr">
                    <a:solidFill>
                      <a:schemeClr val="accent3">
                        <a:lumMod val="40000"/>
                        <a:lumOff val="60000"/>
                      </a:schemeClr>
                    </a:solidFill>
                  </a:tcPr>
                </a:tc>
                <a:extLst>
                  <a:ext uri="{0D108BD9-81ED-4DB2-BD59-A6C34878D82A}">
                    <a16:rowId xmlns:a16="http://schemas.microsoft.com/office/drawing/2014/main" val="10009"/>
                  </a:ext>
                </a:extLst>
              </a:tr>
              <a:tr h="370840">
                <a:tc vMerge="1">
                  <a:txBody>
                    <a:bodyPr/>
                    <a:lstStyle/>
                    <a:p>
                      <a:pPr algn="ctr"/>
                      <a:endParaRPr lang="en-US" dirty="0"/>
                    </a:p>
                  </a:txBody>
                  <a:tcPr anchor="ctr">
                    <a:solidFill>
                      <a:schemeClr val="accent3">
                        <a:lumMod val="40000"/>
                        <a:lumOff val="60000"/>
                      </a:schemeClr>
                    </a:solidFill>
                  </a:tcPr>
                </a:tc>
                <a:tc>
                  <a:txBody>
                    <a:bodyPr/>
                    <a:lstStyle/>
                    <a:p>
                      <a:pPr algn="ctr"/>
                      <a:r>
                        <a:rPr lang="en-US" dirty="0"/>
                        <a:t>Photoluminescence</a:t>
                      </a:r>
                    </a:p>
                  </a:txBody>
                  <a:tcPr anchor="ctr">
                    <a:solidFill>
                      <a:schemeClr val="accent3">
                        <a:lumMod val="40000"/>
                        <a:lumOff val="60000"/>
                      </a:schemeClr>
                    </a:solidFill>
                  </a:tcPr>
                </a:tc>
                <a:tc>
                  <a:txBody>
                    <a:bodyPr/>
                    <a:lstStyle/>
                    <a:p>
                      <a:pPr algn="ctr"/>
                      <a:r>
                        <a:rPr lang="en-US" dirty="0"/>
                        <a:t>Defect states</a:t>
                      </a:r>
                    </a:p>
                  </a:txBody>
                  <a:tcPr anchor="ctr">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1"/>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587149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Ultrafast calorimetry for material analysis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40</a:t>
            </a:fld>
            <a:endParaRPr lang="en-US" dirty="0"/>
          </a:p>
        </p:txBody>
      </p:sp>
      <p:pic>
        <p:nvPicPr>
          <p:cNvPr id="15362" name="Picture 2" descr="Figure 5">
            <a:extLst>
              <a:ext uri="{FF2B5EF4-FFF2-40B4-BE49-F238E27FC236}">
                <a16:creationId xmlns:a16="http://schemas.microsoft.com/office/drawing/2014/main" id="{23E58D4F-40AB-44A9-8725-8C545C179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584325"/>
            <a:ext cx="6504807" cy="4772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9E30D54-00F4-41FE-A4CE-751534FEA606}"/>
              </a:ext>
            </a:extLst>
          </p:cNvPr>
          <p:cNvSpPr/>
          <p:nvPr/>
        </p:nvSpPr>
        <p:spPr>
          <a:xfrm>
            <a:off x="6761400" y="4819650"/>
            <a:ext cx="1818799" cy="1015663"/>
          </a:xfrm>
          <a:prstGeom prst="rect">
            <a:avLst/>
          </a:prstGeom>
        </p:spPr>
        <p:txBody>
          <a:bodyPr wrap="square">
            <a:spAutoFit/>
          </a:bodyPr>
          <a:lstStyle/>
          <a:p>
            <a:pPr algn="ctr"/>
            <a:r>
              <a:rPr lang="en-US" sz="2000" b="1" dirty="0">
                <a:latin typeface="Arial" charset="0"/>
              </a:rPr>
              <a:t>Crystal growth rate in Ge</a:t>
            </a:r>
            <a:r>
              <a:rPr lang="en-US" sz="2000" b="1" baseline="-25000" dirty="0">
                <a:latin typeface="Arial" charset="0"/>
              </a:rPr>
              <a:t>2</a:t>
            </a:r>
            <a:r>
              <a:rPr lang="en-US" sz="2000" b="1" dirty="0">
                <a:latin typeface="Arial" charset="0"/>
              </a:rPr>
              <a:t>Sb</a:t>
            </a:r>
            <a:r>
              <a:rPr lang="en-US" sz="2000" b="1" baseline="-25000" dirty="0">
                <a:latin typeface="Arial" charset="0"/>
              </a:rPr>
              <a:t>2</a:t>
            </a:r>
            <a:r>
              <a:rPr lang="en-US" sz="2000" b="1" dirty="0">
                <a:latin typeface="Arial" charset="0"/>
              </a:rPr>
              <a:t>Te</a:t>
            </a:r>
            <a:r>
              <a:rPr lang="en-US" sz="2000" b="1" baseline="-25000" dirty="0">
                <a:latin typeface="Arial" charset="0"/>
              </a:rPr>
              <a:t>5</a:t>
            </a:r>
            <a:endParaRPr lang="en-US" sz="2000" b="1" dirty="0"/>
          </a:p>
        </p:txBody>
      </p:sp>
      <p:sp>
        <p:nvSpPr>
          <p:cNvPr id="5" name="Rectangle 4">
            <a:extLst>
              <a:ext uri="{FF2B5EF4-FFF2-40B4-BE49-F238E27FC236}">
                <a16:creationId xmlns:a16="http://schemas.microsoft.com/office/drawing/2014/main" id="{5469DE8A-12A6-4968-9C53-A373B4FA592B}"/>
              </a:ext>
            </a:extLst>
          </p:cNvPr>
          <p:cNvSpPr/>
          <p:nvPr/>
        </p:nvSpPr>
        <p:spPr>
          <a:xfrm>
            <a:off x="6684663" y="5926951"/>
            <a:ext cx="1972271" cy="276999"/>
          </a:xfrm>
          <a:prstGeom prst="rect">
            <a:avLst/>
          </a:prstGeom>
        </p:spPr>
        <p:txBody>
          <a:bodyPr wrap="none">
            <a:spAutoFit/>
          </a:bodyPr>
          <a:lstStyle/>
          <a:p>
            <a:pPr algn="ctr"/>
            <a:r>
              <a:rPr lang="en-US" sz="1200" i="1" dirty="0"/>
              <a:t>Nat. Mater.</a:t>
            </a:r>
            <a:r>
              <a:rPr lang="en-US" sz="1200" dirty="0"/>
              <a:t> </a:t>
            </a:r>
            <a:r>
              <a:rPr lang="en-US" sz="1200" b="1" dirty="0"/>
              <a:t>11</a:t>
            </a:r>
            <a:r>
              <a:rPr lang="en-US" sz="1200" dirty="0"/>
              <a:t>, 279 (2012)</a:t>
            </a:r>
          </a:p>
        </p:txBody>
      </p:sp>
    </p:spTree>
    <p:extLst>
      <p:ext uri="{BB962C8B-B14F-4D97-AF65-F5344CB8AC3E}">
        <p14:creationId xmlns:p14="http://schemas.microsoft.com/office/powerpoint/2010/main" val="3558393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Diffraction</a:t>
            </a:r>
          </a:p>
          <a:p>
            <a:pPr lvl="1"/>
            <a:r>
              <a:rPr lang="en-US" dirty="0"/>
              <a:t>Debye diffraction equation: relation between structure factor and PDF in homogeneous, isotropic amorphous solids</a:t>
            </a:r>
          </a:p>
          <a:p>
            <a:pPr lvl="1"/>
            <a:r>
              <a:rPr lang="en-US" dirty="0"/>
              <a:t>Solving PDF from experimentally measured XRD spectra: corrections and normalization</a:t>
            </a:r>
          </a:p>
          <a:p>
            <a:pPr lvl="1"/>
            <a:r>
              <a:rPr lang="en-US" dirty="0"/>
              <a:t>X-ray, electron, and neutron diffraction</a:t>
            </a:r>
          </a:p>
          <a:p>
            <a:pPr lvl="0">
              <a:buClr>
                <a:srgbClr val="1F497D"/>
              </a:buClr>
            </a:pPr>
            <a:r>
              <a:rPr lang="en-US" dirty="0">
                <a:solidFill>
                  <a:prstClr val="black"/>
                </a:solidFill>
              </a:rPr>
              <a:t>Raman spectroscopy</a:t>
            </a:r>
          </a:p>
          <a:p>
            <a:pPr lvl="1"/>
            <a:r>
              <a:rPr lang="en-US" dirty="0"/>
              <a:t>Broad Raman peaks: phonon energy dispersion</a:t>
            </a:r>
          </a:p>
          <a:p>
            <a:pPr lvl="0">
              <a:buClr>
                <a:srgbClr val="1F497D"/>
              </a:buClr>
            </a:pPr>
            <a:r>
              <a:rPr lang="en-US" dirty="0">
                <a:solidFill>
                  <a:prstClr val="black"/>
                </a:solidFill>
              </a:rPr>
              <a:t>Thermal analysis</a:t>
            </a:r>
          </a:p>
          <a:p>
            <a:pPr lvl="1"/>
            <a:r>
              <a:rPr lang="en-US" dirty="0"/>
              <a:t>DSC vs. DTA: data interpretation</a:t>
            </a:r>
          </a:p>
          <a:p>
            <a:pPr lvl="1"/>
            <a:r>
              <a:rPr lang="en-US" dirty="0"/>
              <a:t>Glass transition regime behavior</a:t>
            </a:r>
          </a:p>
        </p:txBody>
      </p:sp>
      <p:sp>
        <p:nvSpPr>
          <p:cNvPr id="4" name="Slide Number Placeholder 3"/>
          <p:cNvSpPr>
            <a:spLocks noGrp="1"/>
          </p:cNvSpPr>
          <p:nvPr>
            <p:ph type="sldNum" sz="quarter" idx="11"/>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26423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6DD814-6439-4435-A6D1-9F86CAC83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57400"/>
            <a:ext cx="3733800" cy="3733800"/>
          </a:xfrm>
          <a:prstGeom prst="rect">
            <a:avLst/>
          </a:prstGeom>
        </p:spPr>
      </p:pic>
      <p:sp>
        <p:nvSpPr>
          <p:cNvPr id="2" name="Title 1"/>
          <p:cNvSpPr>
            <a:spLocks noGrp="1"/>
          </p:cNvSpPr>
          <p:nvPr>
            <p:ph type="title"/>
          </p:nvPr>
        </p:nvSpPr>
        <p:spPr>
          <a:xfrm>
            <a:off x="457200" y="609600"/>
            <a:ext cx="8077200" cy="1066800"/>
          </a:xfrm>
        </p:spPr>
        <p:txBody>
          <a:bodyPr/>
          <a:lstStyle/>
          <a:p>
            <a:pPr algn="ctr"/>
            <a:r>
              <a:rPr lang="en-US" sz="3200" dirty="0"/>
              <a:t>Diffraction techniques</a:t>
            </a:r>
          </a:p>
        </p:txBody>
      </p:sp>
      <p:sp>
        <p:nvSpPr>
          <p:cNvPr id="6" name="Rectangle 5"/>
          <p:cNvSpPr/>
          <p:nvPr/>
        </p:nvSpPr>
        <p:spPr>
          <a:xfrm>
            <a:off x="5240708" y="3124081"/>
            <a:ext cx="3023076" cy="1608133"/>
          </a:xfrm>
          <a:prstGeom prst="rect">
            <a:avLst/>
          </a:prstGeom>
        </p:spPr>
        <p:txBody>
          <a:bodyPr wrap="square">
            <a:spAutoFit/>
          </a:bodyPr>
          <a:lstStyle/>
          <a:p>
            <a:pPr algn="ctr">
              <a:spcAft>
                <a:spcPts val="1200"/>
              </a:spcAft>
            </a:pPr>
            <a:r>
              <a:rPr lang="en-US" dirty="0"/>
              <a:t>Photo 51, X-ray diffraction pattern of DNA</a:t>
            </a:r>
          </a:p>
          <a:p>
            <a:pPr algn="ctr"/>
            <a:r>
              <a:rPr lang="en-US" i="1" dirty="0"/>
              <a:t> </a:t>
            </a:r>
            <a:r>
              <a:rPr lang="en-US" sz="1600" i="1" dirty="0"/>
              <a:t>Image courtesy:</a:t>
            </a:r>
          </a:p>
          <a:p>
            <a:pPr algn="ctr">
              <a:spcBef>
                <a:spcPts val="300"/>
              </a:spcBef>
            </a:pPr>
            <a:r>
              <a:rPr lang="en-US" sz="1600" dirty="0"/>
              <a:t>Raymond Gosling</a:t>
            </a:r>
          </a:p>
          <a:p>
            <a:pPr algn="ctr"/>
            <a:r>
              <a:rPr lang="en-US" sz="1600" dirty="0"/>
              <a:t>&amp; Rosalind Franklin</a:t>
            </a:r>
          </a:p>
        </p:txBody>
      </p:sp>
      <p:sp>
        <p:nvSpPr>
          <p:cNvPr id="7" name="Slide Number Placeholder 6"/>
          <p:cNvSpPr>
            <a:spLocks noGrp="1"/>
          </p:cNvSpPr>
          <p:nvPr>
            <p:ph type="sldNum" sz="quarter" idx="11"/>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47486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066800"/>
          </a:xfrm>
        </p:spPr>
        <p:txBody>
          <a:bodyPr/>
          <a:lstStyle/>
          <a:p>
            <a:pPr algn="ctr"/>
            <a:r>
              <a:rPr lang="en-US" sz="3200" dirty="0"/>
              <a:t>Diffraction techniques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057400"/>
            <a:ext cx="3733800" cy="3733800"/>
          </a:xfrm>
          <a:prstGeom prst="rect">
            <a:avLst/>
          </a:prstGeom>
        </p:spPr>
      </p:pic>
      <p:sp>
        <p:nvSpPr>
          <p:cNvPr id="6" name="Rectangle 5"/>
          <p:cNvSpPr/>
          <p:nvPr/>
        </p:nvSpPr>
        <p:spPr>
          <a:xfrm>
            <a:off x="5240708" y="3124081"/>
            <a:ext cx="3023076" cy="1638910"/>
          </a:xfrm>
          <a:prstGeom prst="rect">
            <a:avLst/>
          </a:prstGeom>
        </p:spPr>
        <p:txBody>
          <a:bodyPr wrap="square">
            <a:spAutoFit/>
          </a:bodyPr>
          <a:lstStyle/>
          <a:p>
            <a:pPr algn="ctr">
              <a:spcAft>
                <a:spcPts val="1200"/>
              </a:spcAft>
            </a:pPr>
            <a:r>
              <a:rPr lang="en-US" dirty="0"/>
              <a:t>Full 3-D X-ray structure factors of Photosystem I, a protein complex</a:t>
            </a:r>
          </a:p>
          <a:p>
            <a:pPr algn="ctr"/>
            <a:r>
              <a:rPr lang="en-US" i="1" dirty="0"/>
              <a:t> </a:t>
            </a:r>
            <a:r>
              <a:rPr lang="en-US" sz="1600" i="1" dirty="0"/>
              <a:t>Image courtesy:</a:t>
            </a:r>
          </a:p>
          <a:p>
            <a:pPr algn="ctr">
              <a:spcBef>
                <a:spcPts val="300"/>
              </a:spcBef>
            </a:pPr>
            <a:r>
              <a:rPr lang="en-US" sz="1600" i="1" dirty="0">
                <a:hlinkClick r:id="rId3"/>
              </a:rPr>
              <a:t>Thomas White, CFEL</a:t>
            </a:r>
            <a:endParaRPr lang="en-US" sz="1600" dirty="0"/>
          </a:p>
        </p:txBody>
      </p:sp>
      <p:sp>
        <p:nvSpPr>
          <p:cNvPr id="7" name="Slide Number Placeholder 6"/>
          <p:cNvSpPr>
            <a:spLocks noGrp="1"/>
          </p:cNvSpPr>
          <p:nvPr>
            <p:ph type="sldNum" sz="quarter" idx="11"/>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179488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(XRD)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94" y="1769691"/>
            <a:ext cx="5155781" cy="4021509"/>
          </a:xfrm>
          <a:prstGeom prst="rect">
            <a:avLst/>
          </a:prstGeom>
        </p:spPr>
      </p:pic>
      <p:cxnSp>
        <p:nvCxnSpPr>
          <p:cNvPr id="6" name="Straight Arrow Connector 5"/>
          <p:cNvCxnSpPr/>
          <p:nvPr/>
        </p:nvCxnSpPr>
        <p:spPr bwMode="auto">
          <a:xfrm flipH="1">
            <a:off x="3606324" y="4122632"/>
            <a:ext cx="76200" cy="5334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7" name="TextBox 6"/>
          <p:cNvSpPr txBox="1"/>
          <p:nvPr/>
        </p:nvSpPr>
        <p:spPr>
          <a:xfrm>
            <a:off x="3174048" y="3436832"/>
            <a:ext cx="1496392" cy="646331"/>
          </a:xfrm>
          <a:prstGeom prst="rect">
            <a:avLst/>
          </a:prstGeom>
          <a:noFill/>
        </p:spPr>
        <p:txBody>
          <a:bodyPr wrap="square" rtlCol="0">
            <a:spAutoFit/>
          </a:bodyPr>
          <a:lstStyle/>
          <a:p>
            <a:pPr algn="ctr"/>
            <a:r>
              <a:rPr lang="en-US" dirty="0"/>
              <a:t>Amorphous background</a:t>
            </a:r>
          </a:p>
        </p:txBody>
      </p:sp>
      <p:sp>
        <p:nvSpPr>
          <p:cNvPr id="9" name="Content Placeholder 2"/>
          <p:cNvSpPr txBox="1">
            <a:spLocks/>
          </p:cNvSpPr>
          <p:nvPr/>
        </p:nvSpPr>
        <p:spPr bwMode="auto">
          <a:xfrm>
            <a:off x="6080286" y="1837346"/>
            <a:ext cx="2496844"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282575" indent="-282575">
              <a:spcBef>
                <a:spcPts val="600"/>
              </a:spcBef>
              <a:spcAft>
                <a:spcPts val="300"/>
              </a:spcAft>
              <a:buNone/>
            </a:pPr>
            <a:r>
              <a:rPr lang="en-US" sz="1800" dirty="0"/>
              <a:t>Crystals:</a:t>
            </a:r>
          </a:p>
          <a:p>
            <a:pPr marL="282575" indent="-282575">
              <a:spcBef>
                <a:spcPts val="600"/>
              </a:spcBef>
            </a:pPr>
            <a:r>
              <a:rPr lang="en-US" sz="1800" dirty="0"/>
              <a:t>Strong scattering</a:t>
            </a:r>
          </a:p>
          <a:p>
            <a:pPr marL="282575" indent="-282575">
              <a:spcBef>
                <a:spcPts val="600"/>
              </a:spcBef>
            </a:pPr>
            <a:r>
              <a:rPr lang="en-US" sz="1800" dirty="0"/>
              <a:t>Localized, intense peaks</a:t>
            </a:r>
          </a:p>
          <a:p>
            <a:pPr marL="282575" indent="-282575">
              <a:spcBef>
                <a:spcPts val="600"/>
              </a:spcBef>
            </a:pPr>
            <a:endParaRPr lang="en-US" sz="600" dirty="0"/>
          </a:p>
          <a:p>
            <a:pPr marL="282575" indent="-282575">
              <a:spcBef>
                <a:spcPts val="600"/>
              </a:spcBef>
              <a:spcAft>
                <a:spcPts val="300"/>
              </a:spcAft>
              <a:buNone/>
            </a:pPr>
            <a:r>
              <a:rPr lang="en-US" sz="1800" dirty="0"/>
              <a:t>Glass:</a:t>
            </a:r>
          </a:p>
          <a:p>
            <a:pPr marL="282575" indent="-282575">
              <a:spcBef>
                <a:spcPts val="600"/>
              </a:spcBef>
            </a:pPr>
            <a:r>
              <a:rPr lang="en-US" sz="1800" dirty="0"/>
              <a:t>Weak scattering</a:t>
            </a:r>
          </a:p>
          <a:p>
            <a:pPr marL="282575" indent="-282575">
              <a:spcBef>
                <a:spcPts val="600"/>
              </a:spcBef>
            </a:pPr>
            <a:r>
              <a:rPr lang="en-US" sz="1800" dirty="0"/>
              <a:t>Broad scattering background across the entire reciprocal space</a:t>
            </a:r>
          </a:p>
        </p:txBody>
      </p:sp>
      <p:sp>
        <p:nvSpPr>
          <p:cNvPr id="13" name="Rectangle 12"/>
          <p:cNvSpPr/>
          <p:nvPr/>
        </p:nvSpPr>
        <p:spPr>
          <a:xfrm>
            <a:off x="1676400" y="5969238"/>
            <a:ext cx="3352800" cy="304800"/>
          </a:xfrm>
          <a:prstGeom prst="rect">
            <a:avLst/>
          </a:prstGeom>
        </p:spPr>
        <p:txBody>
          <a:bodyPr wrap="square">
            <a:spAutoFit/>
          </a:bodyPr>
          <a:lstStyle/>
          <a:p>
            <a:pPr algn="ctr"/>
            <a:r>
              <a:rPr lang="en-US" sz="1400" i="1" dirty="0"/>
              <a:t>Appl. Phys. Lett.</a:t>
            </a:r>
            <a:r>
              <a:rPr lang="en-US" sz="1400" dirty="0"/>
              <a:t> </a:t>
            </a:r>
            <a:r>
              <a:rPr lang="en-US" sz="1400" b="1" dirty="0"/>
              <a:t>102</a:t>
            </a:r>
            <a:r>
              <a:rPr lang="en-US" sz="1400" dirty="0"/>
              <a:t>, 082404 (2013)</a:t>
            </a:r>
          </a:p>
        </p:txBody>
      </p:sp>
      <p:sp>
        <p:nvSpPr>
          <p:cNvPr id="3" name="Slide Number Placeholder 2"/>
          <p:cNvSpPr>
            <a:spLocks noGrp="1"/>
          </p:cNvSpPr>
          <p:nvPr>
            <p:ph type="sldNum" sz="quarter" idx="11"/>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16886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in solids</a:t>
            </a:r>
          </a:p>
        </p:txBody>
      </p:sp>
      <p:sp>
        <p:nvSpPr>
          <p:cNvPr id="15" name="Content Placeholder 2"/>
          <p:cNvSpPr>
            <a:spLocks noGrp="1"/>
          </p:cNvSpPr>
          <p:nvPr>
            <p:ph idx="1"/>
          </p:nvPr>
        </p:nvSpPr>
        <p:spPr>
          <a:xfrm>
            <a:off x="4495800" y="1554096"/>
            <a:ext cx="4038600" cy="4541904"/>
          </a:xfrm>
        </p:spPr>
        <p:txBody>
          <a:bodyPr/>
          <a:lstStyle/>
          <a:p>
            <a:pPr marL="0" indent="0">
              <a:buNone/>
            </a:pPr>
            <a:r>
              <a:rPr lang="en-US" dirty="0"/>
              <a:t>Assumptions:</a:t>
            </a:r>
          </a:p>
          <a:p>
            <a:r>
              <a:rPr lang="en-US" dirty="0"/>
              <a:t>Approximate incident and diffracted X-ray as mono-chromatic plane waves</a:t>
            </a:r>
          </a:p>
          <a:p>
            <a:r>
              <a:rPr lang="en-US" dirty="0"/>
              <a:t>Elastic scattering: wavelength of X-ray remains the same after scattering</a:t>
            </a:r>
          </a:p>
          <a:p>
            <a:r>
              <a:rPr lang="en-US" dirty="0"/>
              <a:t>Neglect X-ray attenuation in the solid sample</a:t>
            </a:r>
          </a:p>
        </p:txBody>
      </p:sp>
      <p:sp>
        <p:nvSpPr>
          <p:cNvPr id="23" name="TextBox 22"/>
          <p:cNvSpPr txBox="1"/>
          <p:nvPr/>
        </p:nvSpPr>
        <p:spPr>
          <a:xfrm>
            <a:off x="679247" y="1600200"/>
            <a:ext cx="1595309" cy="369332"/>
          </a:xfrm>
          <a:prstGeom prst="rect">
            <a:avLst/>
          </a:prstGeom>
          <a:noFill/>
        </p:spPr>
        <p:txBody>
          <a:bodyPr wrap="none" rtlCol="0">
            <a:spAutoFit/>
          </a:bodyPr>
          <a:lstStyle/>
          <a:p>
            <a:pPr algn="ctr"/>
            <a:r>
              <a:rPr lang="en-US" dirty="0"/>
              <a:t>Incident wave</a:t>
            </a:r>
          </a:p>
        </p:txBody>
      </p:sp>
      <p:sp>
        <p:nvSpPr>
          <p:cNvPr id="24" name="TextBox 23"/>
          <p:cNvSpPr txBox="1"/>
          <p:nvPr/>
        </p:nvSpPr>
        <p:spPr>
          <a:xfrm>
            <a:off x="2973965" y="2352945"/>
            <a:ext cx="1192111" cy="646331"/>
          </a:xfrm>
          <a:prstGeom prst="rect">
            <a:avLst/>
          </a:prstGeom>
          <a:noFill/>
        </p:spPr>
        <p:txBody>
          <a:bodyPr wrap="square" rtlCol="0">
            <a:spAutoFit/>
          </a:bodyPr>
          <a:lstStyle/>
          <a:p>
            <a:pPr algn="ctr"/>
            <a:r>
              <a:rPr lang="en-US" dirty="0"/>
              <a:t>Diffracted wave</a:t>
            </a:r>
          </a:p>
        </p:txBody>
      </p:sp>
      <p:sp>
        <p:nvSpPr>
          <p:cNvPr id="27" name="Freeform 26"/>
          <p:cNvSpPr/>
          <p:nvPr/>
        </p:nvSpPr>
        <p:spPr bwMode="auto">
          <a:xfrm>
            <a:off x="907847" y="2222335"/>
            <a:ext cx="1779240" cy="1786169"/>
          </a:xfrm>
          <a:custGeom>
            <a:avLst/>
            <a:gdLst>
              <a:gd name="connsiteX0" fmla="*/ 22452 w 1779240"/>
              <a:gd name="connsiteY0" fmla="*/ 760937 h 1786169"/>
              <a:gd name="connsiteX1" fmla="*/ 535200 w 1779240"/>
              <a:gd name="connsiteY1" fmla="*/ 361 h 1786169"/>
              <a:gd name="connsiteX2" fmla="*/ 1637607 w 1779240"/>
              <a:gd name="connsiteY2" fmla="*/ 675479 h 1786169"/>
              <a:gd name="connsiteX3" fmla="*/ 1663245 w 1779240"/>
              <a:gd name="connsiteY3" fmla="*/ 1675337 h 1786169"/>
              <a:gd name="connsiteX4" fmla="*/ 706116 w 1779240"/>
              <a:gd name="connsiteY4" fmla="*/ 1709520 h 1786169"/>
              <a:gd name="connsiteX5" fmla="*/ 150639 w 1779240"/>
              <a:gd name="connsiteY5" fmla="*/ 1213864 h 1786169"/>
              <a:gd name="connsiteX6" fmla="*/ 22452 w 1779240"/>
              <a:gd name="connsiteY6" fmla="*/ 760937 h 178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40" h="1786169">
                <a:moveTo>
                  <a:pt x="22452" y="760937"/>
                </a:moveTo>
                <a:cubicBezTo>
                  <a:pt x="86545" y="558687"/>
                  <a:pt x="266008" y="14604"/>
                  <a:pt x="535200" y="361"/>
                </a:cubicBezTo>
                <a:cubicBezTo>
                  <a:pt x="804392" y="-13882"/>
                  <a:pt x="1449600" y="396316"/>
                  <a:pt x="1637607" y="675479"/>
                </a:cubicBezTo>
                <a:cubicBezTo>
                  <a:pt x="1825615" y="954642"/>
                  <a:pt x="1818493" y="1502997"/>
                  <a:pt x="1663245" y="1675337"/>
                </a:cubicBezTo>
                <a:cubicBezTo>
                  <a:pt x="1507997" y="1847677"/>
                  <a:pt x="958217" y="1786432"/>
                  <a:pt x="706116" y="1709520"/>
                </a:cubicBezTo>
                <a:cubicBezTo>
                  <a:pt x="454015" y="1632608"/>
                  <a:pt x="260310" y="1373386"/>
                  <a:pt x="150639" y="1213864"/>
                </a:cubicBezTo>
                <a:cubicBezTo>
                  <a:pt x="40968" y="1054343"/>
                  <a:pt x="-41641" y="963187"/>
                  <a:pt x="22452" y="760937"/>
                </a:cubicBezTo>
                <a:close/>
              </a:path>
            </a:pathLst>
          </a:custGeom>
          <a:solidFill>
            <a:schemeClr val="tx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8" name="Straight Arrow Connector 27"/>
          <p:cNvCxnSpPr/>
          <p:nvPr/>
        </p:nvCxnSpPr>
        <p:spPr bwMode="auto">
          <a:xfrm>
            <a:off x="584676" y="1841335"/>
            <a:ext cx="1212791" cy="14353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9" name="Straight Arrow Connector 28"/>
          <p:cNvCxnSpPr/>
          <p:nvPr/>
        </p:nvCxnSpPr>
        <p:spPr bwMode="auto">
          <a:xfrm flipV="1">
            <a:off x="1888907" y="2069935"/>
            <a:ext cx="1381140" cy="12067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30" name="Oval 29"/>
          <p:cNvSpPr/>
          <p:nvPr/>
        </p:nvSpPr>
        <p:spPr bwMode="auto">
          <a:xfrm>
            <a:off x="1797467" y="3276721"/>
            <a:ext cx="91440" cy="9144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795872704"/>
              </p:ext>
            </p:extLst>
          </p:nvPr>
        </p:nvGraphicFramePr>
        <p:xfrm>
          <a:off x="1822450" y="3273425"/>
          <a:ext cx="322263" cy="417513"/>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31" name="Object 30"/>
                      <p:cNvPicPr>
                        <a:picLocks noChangeAspect="1" noChangeArrowheads="1"/>
                      </p:cNvPicPr>
                      <p:nvPr/>
                    </p:nvPicPr>
                    <p:blipFill>
                      <a:blip r:embed="rId3"/>
                      <a:srcRect/>
                      <a:stretch>
                        <a:fillRect/>
                      </a:stretch>
                    </p:blipFill>
                    <p:spPr bwMode="auto">
                      <a:xfrm>
                        <a:off x="1822450" y="3273425"/>
                        <a:ext cx="3222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2616438" y="3765934"/>
            <a:ext cx="1008245" cy="369332"/>
          </a:xfrm>
          <a:prstGeom prst="rect">
            <a:avLst/>
          </a:prstGeom>
          <a:noFill/>
        </p:spPr>
        <p:txBody>
          <a:bodyPr wrap="square" rtlCol="0">
            <a:spAutoFit/>
          </a:bodyPr>
          <a:lstStyle/>
          <a:p>
            <a:pPr algn="ctr"/>
            <a:r>
              <a:rPr lang="en-US" dirty="0"/>
              <a:t>Sample</a:t>
            </a:r>
          </a:p>
        </p:txBody>
      </p:sp>
      <p:sp>
        <p:nvSpPr>
          <p:cNvPr id="33" name="TextBox 32"/>
          <p:cNvSpPr txBox="1"/>
          <p:nvPr/>
        </p:nvSpPr>
        <p:spPr>
          <a:xfrm>
            <a:off x="584676" y="4413113"/>
            <a:ext cx="3193503" cy="369332"/>
          </a:xfrm>
          <a:prstGeom prst="rect">
            <a:avLst/>
          </a:prstGeom>
          <a:noFill/>
        </p:spPr>
        <p:txBody>
          <a:bodyPr wrap="none" rtlCol="0">
            <a:spAutoFit/>
          </a:bodyPr>
          <a:lstStyle/>
          <a:p>
            <a:r>
              <a:rPr lang="en-US" b="1" i="1" dirty="0" err="1">
                <a:solidFill>
                  <a:srgbClr val="FF0000"/>
                </a:solidFill>
                <a:latin typeface="Times New Roman" panose="02020603050405020304" pitchFamily="18" charset="0"/>
                <a:cs typeface="Times New Roman" panose="02020603050405020304" pitchFamily="18" charset="0"/>
              </a:rPr>
              <a:t>r</a:t>
            </a:r>
            <a:r>
              <a:rPr lang="en-US" i="1" baseline="-25000" dirty="0" err="1">
                <a:solidFill>
                  <a:srgbClr val="FF0000"/>
                </a:solidFill>
                <a:latin typeface="Times New Roman" panose="02020603050405020304" pitchFamily="18" charset="0"/>
                <a:cs typeface="Times New Roman" panose="02020603050405020304" pitchFamily="18" charset="0"/>
              </a:rPr>
              <a:t>m</a:t>
            </a:r>
            <a:r>
              <a:rPr lang="en-US" dirty="0"/>
              <a:t> : position vector of atom </a:t>
            </a:r>
            <a:r>
              <a:rPr lang="en-US" i="1" dirty="0">
                <a:latin typeface="Times New Roman" panose="02020603050405020304" pitchFamily="18" charset="0"/>
                <a:cs typeface="Times New Roman" panose="02020603050405020304" pitchFamily="18" charset="0"/>
              </a:rPr>
              <a:t>m</a:t>
            </a:r>
          </a:p>
        </p:txBody>
      </p:sp>
      <p:sp>
        <p:nvSpPr>
          <p:cNvPr id="3" name="Slide Number Placeholder 2"/>
          <p:cNvSpPr>
            <a:spLocks noGrp="1"/>
          </p:cNvSpPr>
          <p:nvPr>
            <p:ph type="sldNum" sz="quarter" idx="11"/>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92471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by a single atom </a:t>
            </a:r>
            <a:r>
              <a:rPr lang="en-US" i="1" dirty="0">
                <a:latin typeface="Times New Roman" panose="02020603050405020304" pitchFamily="18" charset="0"/>
                <a:cs typeface="Times New Roman" panose="02020603050405020304" pitchFamily="18" charset="0"/>
              </a:rPr>
              <a:t>m</a:t>
            </a:r>
          </a:p>
        </p:txBody>
      </p:sp>
      <p:sp>
        <p:nvSpPr>
          <p:cNvPr id="5" name="Freeform 4"/>
          <p:cNvSpPr/>
          <p:nvPr/>
        </p:nvSpPr>
        <p:spPr bwMode="auto">
          <a:xfrm>
            <a:off x="907847" y="2222335"/>
            <a:ext cx="1779240" cy="1786169"/>
          </a:xfrm>
          <a:custGeom>
            <a:avLst/>
            <a:gdLst>
              <a:gd name="connsiteX0" fmla="*/ 22452 w 1779240"/>
              <a:gd name="connsiteY0" fmla="*/ 760937 h 1786169"/>
              <a:gd name="connsiteX1" fmla="*/ 535200 w 1779240"/>
              <a:gd name="connsiteY1" fmla="*/ 361 h 1786169"/>
              <a:gd name="connsiteX2" fmla="*/ 1637607 w 1779240"/>
              <a:gd name="connsiteY2" fmla="*/ 675479 h 1786169"/>
              <a:gd name="connsiteX3" fmla="*/ 1663245 w 1779240"/>
              <a:gd name="connsiteY3" fmla="*/ 1675337 h 1786169"/>
              <a:gd name="connsiteX4" fmla="*/ 706116 w 1779240"/>
              <a:gd name="connsiteY4" fmla="*/ 1709520 h 1786169"/>
              <a:gd name="connsiteX5" fmla="*/ 150639 w 1779240"/>
              <a:gd name="connsiteY5" fmla="*/ 1213864 h 1786169"/>
              <a:gd name="connsiteX6" fmla="*/ 22452 w 1779240"/>
              <a:gd name="connsiteY6" fmla="*/ 760937 h 178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40" h="1786169">
                <a:moveTo>
                  <a:pt x="22452" y="760937"/>
                </a:moveTo>
                <a:cubicBezTo>
                  <a:pt x="86545" y="558687"/>
                  <a:pt x="266008" y="14604"/>
                  <a:pt x="535200" y="361"/>
                </a:cubicBezTo>
                <a:cubicBezTo>
                  <a:pt x="804392" y="-13882"/>
                  <a:pt x="1449600" y="396316"/>
                  <a:pt x="1637607" y="675479"/>
                </a:cubicBezTo>
                <a:cubicBezTo>
                  <a:pt x="1825615" y="954642"/>
                  <a:pt x="1818493" y="1502997"/>
                  <a:pt x="1663245" y="1675337"/>
                </a:cubicBezTo>
                <a:cubicBezTo>
                  <a:pt x="1507997" y="1847677"/>
                  <a:pt x="958217" y="1786432"/>
                  <a:pt x="706116" y="1709520"/>
                </a:cubicBezTo>
                <a:cubicBezTo>
                  <a:pt x="454015" y="1632608"/>
                  <a:pt x="260310" y="1373386"/>
                  <a:pt x="150639" y="1213864"/>
                </a:cubicBezTo>
                <a:cubicBezTo>
                  <a:pt x="40968" y="1054343"/>
                  <a:pt x="-41641" y="963187"/>
                  <a:pt x="22452" y="760937"/>
                </a:cubicBezTo>
                <a:close/>
              </a:path>
            </a:pathLst>
          </a:custGeom>
          <a:solidFill>
            <a:schemeClr val="tx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Arrow Connector 12"/>
          <p:cNvCxnSpPr/>
          <p:nvPr/>
        </p:nvCxnSpPr>
        <p:spPr bwMode="auto">
          <a:xfrm>
            <a:off x="584676" y="1841335"/>
            <a:ext cx="1212791" cy="14353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5" name="Content Placeholder 2"/>
          <p:cNvSpPr>
            <a:spLocks noGrp="1"/>
          </p:cNvSpPr>
          <p:nvPr>
            <p:ph idx="1"/>
          </p:nvPr>
        </p:nvSpPr>
        <p:spPr>
          <a:xfrm>
            <a:off x="4495800" y="1554096"/>
            <a:ext cx="4038600" cy="4541904"/>
          </a:xfrm>
        </p:spPr>
        <p:txBody>
          <a:bodyPr/>
          <a:lstStyle/>
          <a:p>
            <a:pPr>
              <a:spcBef>
                <a:spcPts val="1200"/>
              </a:spcBef>
            </a:pPr>
            <a:r>
              <a:rPr lang="en-US" sz="2000" dirty="0"/>
              <a:t>Complex amplitude of incident wave:</a:t>
            </a:r>
          </a:p>
          <a:p>
            <a:pPr>
              <a:spcBef>
                <a:spcPts val="1200"/>
              </a:spcBef>
            </a:pPr>
            <a:endParaRPr lang="en-US" sz="2000" dirty="0"/>
          </a:p>
          <a:p>
            <a:pPr>
              <a:spcBef>
                <a:spcPts val="1200"/>
              </a:spcBef>
            </a:pPr>
            <a:r>
              <a:rPr lang="en-US" sz="2000" dirty="0"/>
              <a:t>Field amplitude of the incident wave at </a:t>
            </a:r>
            <a:r>
              <a:rPr lang="en-US" sz="2000" b="1" i="1" dirty="0" err="1">
                <a:solidFill>
                  <a:srgbClr val="FF0000"/>
                </a:solidFill>
                <a:latin typeface="Times New Roman" panose="02020603050405020304" pitchFamily="18" charset="0"/>
                <a:cs typeface="Times New Roman" panose="02020603050405020304" pitchFamily="18" charset="0"/>
              </a:rPr>
              <a:t>r</a:t>
            </a:r>
            <a:r>
              <a:rPr lang="en-US" sz="2000" i="1" baseline="-25000" dirty="0" err="1">
                <a:solidFill>
                  <a:srgbClr val="FF0000"/>
                </a:solidFill>
                <a:latin typeface="Times New Roman" panose="02020603050405020304" pitchFamily="18" charset="0"/>
                <a:cs typeface="Times New Roman" panose="02020603050405020304" pitchFamily="18" charset="0"/>
              </a:rPr>
              <a:t>m</a:t>
            </a:r>
            <a:r>
              <a:rPr lang="en-US" sz="2000" baseline="-25000" dirty="0">
                <a:solidFill>
                  <a:srgbClr val="FF0000"/>
                </a:solidFill>
                <a:latin typeface="Times New Roman" panose="02020603050405020304" pitchFamily="18" charset="0"/>
                <a:cs typeface="Times New Roman" panose="02020603050405020304" pitchFamily="18" charset="0"/>
              </a:rPr>
              <a:t> </a:t>
            </a:r>
            <a:r>
              <a:rPr lang="en-US" sz="2000" dirty="0"/>
              <a:t>:</a:t>
            </a:r>
          </a:p>
          <a:p>
            <a:pPr>
              <a:spcBef>
                <a:spcPts val="1200"/>
              </a:spcBef>
            </a:pPr>
            <a:endParaRPr lang="en-US" sz="2000" dirty="0"/>
          </a:p>
          <a:p>
            <a:pPr>
              <a:spcBef>
                <a:spcPts val="1200"/>
              </a:spcBef>
            </a:pPr>
            <a:r>
              <a:rPr lang="en-US" sz="2000" dirty="0"/>
              <a:t>Complex amplitude of wave scattered by atom </a:t>
            </a:r>
            <a:r>
              <a:rPr lang="en-US" sz="2000" i="1" dirty="0">
                <a:latin typeface="Times New Roman" panose="02020603050405020304" pitchFamily="18" charset="0"/>
                <a:cs typeface="Times New Roman" panose="02020603050405020304" pitchFamily="18" charset="0"/>
              </a:rPr>
              <a:t>m</a:t>
            </a:r>
            <a:r>
              <a:rPr lang="en-US" sz="2000" dirty="0"/>
              <a:t>:</a:t>
            </a:r>
            <a:endParaRPr lang="en-US" sz="2000" i="1" dirty="0">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bwMode="auto">
          <a:xfrm flipV="1">
            <a:off x="1888907" y="2069935"/>
            <a:ext cx="1381140" cy="12067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7" name="Oval 16"/>
          <p:cNvSpPr/>
          <p:nvPr/>
        </p:nvSpPr>
        <p:spPr bwMode="auto">
          <a:xfrm>
            <a:off x="1797467" y="3276721"/>
            <a:ext cx="91440" cy="9144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383548664"/>
              </p:ext>
            </p:extLst>
          </p:nvPr>
        </p:nvGraphicFramePr>
        <p:xfrm>
          <a:off x="1822450" y="3273425"/>
          <a:ext cx="322263" cy="417513"/>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22" name="Object 21"/>
                      <p:cNvPicPr>
                        <a:picLocks noChangeAspect="1" noChangeArrowheads="1"/>
                      </p:cNvPicPr>
                      <p:nvPr/>
                    </p:nvPicPr>
                    <p:blipFill>
                      <a:blip r:embed="rId3"/>
                      <a:srcRect/>
                      <a:stretch>
                        <a:fillRect/>
                      </a:stretch>
                    </p:blipFill>
                    <p:spPr bwMode="auto">
                      <a:xfrm>
                        <a:off x="1822450" y="3273425"/>
                        <a:ext cx="3222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616438" y="3765934"/>
            <a:ext cx="1008245" cy="369332"/>
          </a:xfrm>
          <a:prstGeom prst="rect">
            <a:avLst/>
          </a:prstGeom>
          <a:noFill/>
        </p:spPr>
        <p:txBody>
          <a:bodyPr wrap="square" rtlCol="0">
            <a:spAutoFit/>
          </a:bodyPr>
          <a:lstStyle/>
          <a:p>
            <a:pPr algn="ctr"/>
            <a:r>
              <a:rPr lang="en-US" dirty="0"/>
              <a:t>Sample</a:t>
            </a:r>
          </a:p>
        </p:txBody>
      </p:sp>
      <p:sp>
        <p:nvSpPr>
          <p:cNvPr id="26" name="TextBox 25"/>
          <p:cNvSpPr txBox="1"/>
          <p:nvPr/>
        </p:nvSpPr>
        <p:spPr>
          <a:xfrm>
            <a:off x="584676" y="4420235"/>
            <a:ext cx="3749744" cy="1785104"/>
          </a:xfrm>
          <a:prstGeom prst="rect">
            <a:avLst/>
          </a:prstGeom>
          <a:noFill/>
        </p:spPr>
        <p:txBody>
          <a:bodyPr wrap="none" rtlCol="0">
            <a:spAutoFit/>
          </a:bodyPr>
          <a:lstStyle/>
          <a:p>
            <a:pPr>
              <a:spcAft>
                <a:spcPts val="600"/>
              </a:spcAft>
            </a:pPr>
            <a:r>
              <a:rPr lang="en-US" b="1" i="1" dirty="0">
                <a:latin typeface="Times New Roman" panose="02020603050405020304" pitchFamily="18" charset="0"/>
                <a:cs typeface="Times New Roman" panose="02020603050405020304" pitchFamily="18" charset="0"/>
              </a:rPr>
              <a:t>E</a:t>
            </a:r>
            <a:r>
              <a:rPr lang="en-US" dirty="0"/>
              <a:t> : field amplitude of incident X-ray</a:t>
            </a:r>
            <a:endParaRPr lang="en-US" b="1" i="1" dirty="0">
              <a:latin typeface="Times New Roman" panose="02020603050405020304" pitchFamily="18" charset="0"/>
              <a:cs typeface="Times New Roman" panose="02020603050405020304" pitchFamily="18" charset="0"/>
            </a:endParaRPr>
          </a:p>
          <a:p>
            <a:pPr>
              <a:spcAft>
                <a:spcPts val="600"/>
              </a:spcAft>
            </a:pPr>
            <a:r>
              <a:rPr lang="en-US" b="1" i="1" dirty="0">
                <a:latin typeface="Times New Roman" panose="02020603050405020304" pitchFamily="18" charset="0"/>
                <a:cs typeface="Times New Roman" panose="02020603050405020304" pitchFamily="18" charset="0"/>
              </a:rPr>
              <a:t>k</a:t>
            </a:r>
            <a:r>
              <a:rPr lang="en-US" i="1" baseline="-25000" dirty="0">
                <a:latin typeface="Times New Roman" panose="02020603050405020304" pitchFamily="18" charset="0"/>
                <a:cs typeface="Times New Roman" panose="02020603050405020304" pitchFamily="18" charset="0"/>
              </a:rPr>
              <a:t>i</a:t>
            </a:r>
            <a:r>
              <a:rPr lang="en-US" dirty="0"/>
              <a:t> : wave vector of incident X-ray</a:t>
            </a:r>
          </a:p>
          <a:p>
            <a:pPr>
              <a:spcAft>
                <a:spcPts val="600"/>
              </a:spcAft>
            </a:pPr>
            <a:r>
              <a:rPr lang="en-US" b="1"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s</a:t>
            </a:r>
            <a:r>
              <a:rPr lang="en-US" dirty="0"/>
              <a:t> : wave vector of scattered X-ray</a:t>
            </a:r>
          </a:p>
          <a:p>
            <a:pPr>
              <a:spcAft>
                <a:spcPts val="600"/>
              </a:spcAft>
            </a:pPr>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m</a:t>
            </a:r>
            <a:r>
              <a:rPr lang="en-US" dirty="0"/>
              <a:t> : scattering factor of atom </a:t>
            </a:r>
            <a:r>
              <a:rPr lang="en-US" i="1" dirty="0">
                <a:latin typeface="Times New Roman" panose="02020603050405020304" pitchFamily="18" charset="0"/>
                <a:cs typeface="Times New Roman" panose="02020603050405020304" pitchFamily="18" charset="0"/>
              </a:rPr>
              <a:t>m</a:t>
            </a:r>
          </a:p>
          <a:p>
            <a:pPr>
              <a:spcAft>
                <a:spcPts val="600"/>
              </a:spcAft>
            </a:pPr>
            <a:r>
              <a:rPr lang="en-US" b="1" dirty="0">
                <a:latin typeface="Times New Roman" panose="02020603050405020304" pitchFamily="18" charset="0"/>
                <a:cs typeface="Times New Roman" panose="02020603050405020304" pitchFamily="18" charset="0"/>
              </a:rPr>
              <a:t>Q</a:t>
            </a:r>
            <a:r>
              <a:rPr lang="en-US" dirty="0"/>
              <a:t> = </a:t>
            </a:r>
            <a:r>
              <a:rPr lang="en-US" b="1"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 </a:t>
            </a:r>
            <a:r>
              <a:rPr lang="en-US" dirty="0"/>
              <a:t>- </a:t>
            </a:r>
            <a:r>
              <a:rPr lang="en-US" b="1" i="1" dirty="0">
                <a:latin typeface="Times New Roman" panose="02020603050405020304" pitchFamily="18" charset="0"/>
                <a:cs typeface="Times New Roman" panose="02020603050405020304" pitchFamily="18" charset="0"/>
              </a:rPr>
              <a:t>k</a:t>
            </a:r>
            <a:r>
              <a:rPr lang="en-US" i="1" baseline="-25000" dirty="0">
                <a:latin typeface="Times New Roman" panose="02020603050405020304" pitchFamily="18" charset="0"/>
                <a:cs typeface="Times New Roman" panose="02020603050405020304" pitchFamily="18" charset="0"/>
              </a:rPr>
              <a:t>i </a:t>
            </a:r>
            <a:r>
              <a:rPr lang="en-US" dirty="0"/>
              <a:t>: scattering vector</a:t>
            </a:r>
          </a:p>
        </p:txBody>
      </p:sp>
      <p:graphicFrame>
        <p:nvGraphicFramePr>
          <p:cNvPr id="14" name="Object 13"/>
          <p:cNvGraphicFramePr>
            <a:graphicFrameLocks noChangeAspect="1"/>
          </p:cNvGraphicFramePr>
          <p:nvPr>
            <p:extLst>
              <p:ext uri="{D42A27DB-BD31-4B8C-83A1-F6EECF244321}">
                <p14:modId xmlns:p14="http://schemas.microsoft.com/office/powerpoint/2010/main" val="981299224"/>
              </p:ext>
            </p:extLst>
          </p:nvPr>
        </p:nvGraphicFramePr>
        <p:xfrm>
          <a:off x="4869751" y="2292706"/>
          <a:ext cx="2665412" cy="463550"/>
        </p:xfrm>
        <a:graphic>
          <a:graphicData uri="http://schemas.openxmlformats.org/presentationml/2006/ole">
            <mc:AlternateContent xmlns:mc="http://schemas.openxmlformats.org/markup-compatibility/2006">
              <mc:Choice xmlns:v="urn:schemas-microsoft-com:vml" Requires="v">
                <p:oleObj name="Equation" r:id="rId4" imgW="1371600" imgH="253800" progId="Equation.DSMT4">
                  <p:embed/>
                </p:oleObj>
              </mc:Choice>
              <mc:Fallback>
                <p:oleObj name="Equation" r:id="rId4" imgW="1371600" imgH="253800" progId="Equation.DSMT4">
                  <p:embed/>
                  <p:pic>
                    <p:nvPicPr>
                      <p:cNvPr id="14" name="Object 13"/>
                      <p:cNvPicPr>
                        <a:picLocks noChangeAspect="1" noChangeArrowheads="1"/>
                      </p:cNvPicPr>
                      <p:nvPr/>
                    </p:nvPicPr>
                    <p:blipFill>
                      <a:blip r:embed="rId5"/>
                      <a:srcRect/>
                      <a:stretch>
                        <a:fillRect/>
                      </a:stretch>
                    </p:blipFill>
                    <p:spPr bwMode="auto">
                      <a:xfrm>
                        <a:off x="4869751" y="2292706"/>
                        <a:ext cx="2665412"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679247" y="1600200"/>
            <a:ext cx="1595309" cy="369332"/>
          </a:xfrm>
          <a:prstGeom prst="rect">
            <a:avLst/>
          </a:prstGeom>
          <a:noFill/>
        </p:spPr>
        <p:txBody>
          <a:bodyPr wrap="none" rtlCol="0">
            <a:spAutoFit/>
          </a:bodyPr>
          <a:lstStyle/>
          <a:p>
            <a:pPr algn="ctr"/>
            <a:r>
              <a:rPr lang="en-US" dirty="0"/>
              <a:t>Incident wave</a:t>
            </a:r>
          </a:p>
        </p:txBody>
      </p:sp>
      <p:sp>
        <p:nvSpPr>
          <p:cNvPr id="19" name="TextBox 18"/>
          <p:cNvSpPr txBox="1"/>
          <p:nvPr/>
        </p:nvSpPr>
        <p:spPr>
          <a:xfrm>
            <a:off x="2973965" y="2352945"/>
            <a:ext cx="1192111" cy="646331"/>
          </a:xfrm>
          <a:prstGeom prst="rect">
            <a:avLst/>
          </a:prstGeom>
          <a:noFill/>
        </p:spPr>
        <p:txBody>
          <a:bodyPr wrap="square" rtlCol="0">
            <a:spAutoFit/>
          </a:bodyPr>
          <a:lstStyle/>
          <a:p>
            <a:pPr algn="ctr"/>
            <a:r>
              <a:rPr lang="en-US" dirty="0"/>
              <a:t>Diffracted wave</a:t>
            </a:r>
          </a:p>
        </p:txBody>
      </p:sp>
      <p:graphicFrame>
        <p:nvGraphicFramePr>
          <p:cNvPr id="20" name="Object 19"/>
          <p:cNvGraphicFramePr>
            <a:graphicFrameLocks noChangeAspect="1"/>
          </p:cNvGraphicFramePr>
          <p:nvPr>
            <p:extLst>
              <p:ext uri="{D42A27DB-BD31-4B8C-83A1-F6EECF244321}">
                <p14:modId xmlns:p14="http://schemas.microsoft.com/office/powerpoint/2010/main" val="3470836494"/>
              </p:ext>
            </p:extLst>
          </p:nvPr>
        </p:nvGraphicFramePr>
        <p:xfrm>
          <a:off x="4883891" y="3498850"/>
          <a:ext cx="2887663" cy="463550"/>
        </p:xfrm>
        <a:graphic>
          <a:graphicData uri="http://schemas.openxmlformats.org/presentationml/2006/ole">
            <mc:AlternateContent xmlns:mc="http://schemas.openxmlformats.org/markup-compatibility/2006">
              <mc:Choice xmlns:v="urn:schemas-microsoft-com:vml" Requires="v">
                <p:oleObj name="Equation" r:id="rId6" imgW="1485720" imgH="253800" progId="Equation.DSMT4">
                  <p:embed/>
                </p:oleObj>
              </mc:Choice>
              <mc:Fallback>
                <p:oleObj name="Equation" r:id="rId6" imgW="1485720" imgH="253800" progId="Equation.DSMT4">
                  <p:embed/>
                  <p:pic>
                    <p:nvPicPr>
                      <p:cNvPr id="20" name="Object 19"/>
                      <p:cNvPicPr>
                        <a:picLocks noChangeAspect="1" noChangeArrowheads="1"/>
                      </p:cNvPicPr>
                      <p:nvPr/>
                    </p:nvPicPr>
                    <p:blipFill>
                      <a:blip r:embed="rId7"/>
                      <a:srcRect/>
                      <a:stretch>
                        <a:fillRect/>
                      </a:stretch>
                    </p:blipFill>
                    <p:spPr bwMode="auto">
                      <a:xfrm>
                        <a:off x="4883891" y="3498850"/>
                        <a:ext cx="2887663"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245806555"/>
              </p:ext>
            </p:extLst>
          </p:nvPr>
        </p:nvGraphicFramePr>
        <p:xfrm>
          <a:off x="4864471" y="4762500"/>
          <a:ext cx="2814637" cy="1435100"/>
        </p:xfrm>
        <a:graphic>
          <a:graphicData uri="http://schemas.openxmlformats.org/presentationml/2006/ole">
            <mc:AlternateContent xmlns:mc="http://schemas.openxmlformats.org/markup-compatibility/2006">
              <mc:Choice xmlns:v="urn:schemas-microsoft-com:vml" Requires="v">
                <p:oleObj name="Equation" r:id="rId8" imgW="1447560" imgH="787320" progId="Equation.DSMT4">
                  <p:embed/>
                </p:oleObj>
              </mc:Choice>
              <mc:Fallback>
                <p:oleObj name="Equation" r:id="rId8" imgW="1447560" imgH="787320" progId="Equation.DSMT4">
                  <p:embed/>
                  <p:pic>
                    <p:nvPicPr>
                      <p:cNvPr id="28" name="Object 27"/>
                      <p:cNvPicPr>
                        <a:picLocks noChangeAspect="1" noChangeArrowheads="1"/>
                      </p:cNvPicPr>
                      <p:nvPr/>
                    </p:nvPicPr>
                    <p:blipFill>
                      <a:blip r:embed="rId9"/>
                      <a:srcRect/>
                      <a:stretch>
                        <a:fillRect/>
                      </a:stretch>
                    </p:blipFill>
                    <p:spPr bwMode="auto">
                      <a:xfrm>
                        <a:off x="4864471" y="4762500"/>
                        <a:ext cx="2814637" cy="143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295970040"/>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31036</TotalTime>
  <Words>1814</Words>
  <Application>Microsoft Office PowerPoint</Application>
  <PresentationFormat>On-screen Show (4:3)</PresentationFormat>
  <Paragraphs>385</Paragraphs>
  <Slides>41</Slides>
  <Notes>7</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1" baseType="lpstr">
      <vt:lpstr>Arial</vt:lpstr>
      <vt:lpstr>Arial Black</vt:lpstr>
      <vt:lpstr>Calibri</vt:lpstr>
      <vt:lpstr>Roboto</vt:lpstr>
      <vt:lpstr>Symbol</vt:lpstr>
      <vt:lpstr>Times New Roman</vt:lpstr>
      <vt:lpstr>Wingdings</vt:lpstr>
      <vt:lpstr>Pixel</vt:lpstr>
      <vt:lpstr>Equation</vt:lpstr>
      <vt:lpstr>Graph</vt:lpstr>
      <vt:lpstr>MIT 3.071 Amorphous Materials  15: Characterizing the Amorphous State</vt:lpstr>
      <vt:lpstr>PowerPoint Presentation</vt:lpstr>
      <vt:lpstr>PowerPoint Presentation</vt:lpstr>
      <vt:lpstr>PowerPoint Presentation</vt:lpstr>
      <vt:lpstr>Diffraction techniques</vt:lpstr>
      <vt:lpstr>Diffraction techniques</vt:lpstr>
      <vt:lpstr>X-ray diffraction (XRD)</vt:lpstr>
      <vt:lpstr>X-ray diffraction in solids</vt:lpstr>
      <vt:lpstr>X-ray diffraction by a single atom m</vt:lpstr>
      <vt:lpstr>X-ray diffraction in solids</vt:lpstr>
      <vt:lpstr>X-ray diffraction in crystals</vt:lpstr>
      <vt:lpstr>Quantitative description of glass structure</vt:lpstr>
      <vt:lpstr>PDFs of ideal (hard sphere) crystals vs. glasses</vt:lpstr>
      <vt:lpstr>Mathematical description of PDF</vt:lpstr>
      <vt:lpstr>Structure factor of isotropic amorphous solids</vt:lpstr>
      <vt:lpstr>Debye scattering equation</vt:lpstr>
      <vt:lpstr>Solving PDF from experimental XRD spectra</vt:lpstr>
      <vt:lpstr>Solving PDF from experimental XRD spectra</vt:lpstr>
      <vt:lpstr>Solving PDF from experimental XRD spectra</vt:lpstr>
      <vt:lpstr>Solving PDF from experimental XRD spectra</vt:lpstr>
      <vt:lpstr>Solving PDF from experimental XRD spectra</vt:lpstr>
      <vt:lpstr>Solving PDF from experimental XRD spectra</vt:lpstr>
      <vt:lpstr>Electron and neutron diffraction</vt:lpstr>
      <vt:lpstr>Raman spectroscopy</vt:lpstr>
      <vt:lpstr>Raman spectroscopy</vt:lpstr>
      <vt:lpstr>(Confocal) micro-Raman system</vt:lpstr>
      <vt:lpstr>Raman spectra of amorphous materials</vt:lpstr>
      <vt:lpstr>PowerPoint Presentation</vt:lpstr>
      <vt:lpstr>PowerPoint Presentation</vt:lpstr>
      <vt:lpstr>PowerPoint Presentation</vt:lpstr>
      <vt:lpstr>PowerPoint Presentation</vt:lpstr>
      <vt:lpstr>PowerPoint Presentation</vt:lpstr>
      <vt:lpstr>Calorimetry (thermal analysis)</vt:lpstr>
      <vt:lpstr>PowerPoint Presentation</vt:lpstr>
      <vt:lpstr>Differential scanning calorimetry of glass materials</vt:lpstr>
      <vt:lpstr>Glass transition regime behavior in DSC</vt:lpstr>
      <vt:lpstr>Differential thermal analysis of glass materials</vt:lpstr>
      <vt:lpstr>Evaluation of glass forming ability</vt:lpstr>
      <vt:lpstr>Ultrafast DSC using on-chip heater &amp; sensor</vt:lpstr>
      <vt:lpstr>Ultrafast calorimetry for material analysis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JJ HU</dc:creator>
  <cp:lastModifiedBy>JJ HU</cp:lastModifiedBy>
  <cp:revision>3956</cp:revision>
  <dcterms:created xsi:type="dcterms:W3CDTF">2006-08-16T00:00:00Z</dcterms:created>
  <dcterms:modified xsi:type="dcterms:W3CDTF">2024-04-29T03:05:36Z</dcterms:modified>
</cp:coreProperties>
</file>