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56" r:id="rId2"/>
    <p:sldId id="282" r:id="rId3"/>
    <p:sldId id="283" r:id="rId4"/>
    <p:sldId id="285" r:id="rId5"/>
    <p:sldId id="286" r:id="rId6"/>
    <p:sldId id="287" r:id="rId7"/>
    <p:sldId id="288" r:id="rId8"/>
    <p:sldId id="314" r:id="rId9"/>
    <p:sldId id="302" r:id="rId10"/>
    <p:sldId id="296" r:id="rId11"/>
    <p:sldId id="289" r:id="rId12"/>
    <p:sldId id="290" r:id="rId13"/>
    <p:sldId id="291" r:id="rId14"/>
    <p:sldId id="293" r:id="rId15"/>
    <p:sldId id="306" r:id="rId16"/>
    <p:sldId id="304" r:id="rId17"/>
    <p:sldId id="294" r:id="rId18"/>
    <p:sldId id="298" r:id="rId19"/>
    <p:sldId id="299" r:id="rId20"/>
    <p:sldId id="300" r:id="rId21"/>
    <p:sldId id="295" r:id="rId22"/>
    <p:sldId id="307" r:id="rId23"/>
    <p:sldId id="308" r:id="rId24"/>
    <p:sldId id="309" r:id="rId25"/>
    <p:sldId id="310" r:id="rId26"/>
    <p:sldId id="311" r:id="rId27"/>
    <p:sldId id="312" r:id="rId28"/>
    <p:sldId id="315" r:id="rId29"/>
    <p:sldId id="297" r:id="rId30"/>
    <p:sldId id="301" r:id="rId31"/>
    <p:sldId id="281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BAE2"/>
    <a:srgbClr val="1F82C0"/>
    <a:srgbClr val="B1C800"/>
    <a:srgbClr val="F29400"/>
    <a:srgbClr val="006600"/>
    <a:srgbClr val="0000FF"/>
    <a:srgbClr val="339933"/>
    <a:srgbClr val="C54646"/>
    <a:srgbClr val="00CC00"/>
    <a:srgbClr val="89CC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85" autoAdjust="0"/>
    <p:restoredTop sz="90909" autoAdjust="0"/>
  </p:normalViewPr>
  <p:slideViewPr>
    <p:cSldViewPr>
      <p:cViewPr varScale="1">
        <p:scale>
          <a:sx n="87" d="100"/>
          <a:sy n="87" d="100"/>
        </p:scale>
        <p:origin x="1068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92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f9cbafaa3520ff22" providerId="LiveId" clId="{97B1C913-177D-49A1-9105-9CEBAF2590F3}"/>
    <pc:docChg chg="undo custSel addSld modSld sldOrd">
      <pc:chgData name="" userId="f9cbafaa3520ff22" providerId="LiveId" clId="{97B1C913-177D-49A1-9105-9CEBAF2590F3}" dt="2021-04-14T04:02:01.580" v="433"/>
      <pc:docMkLst>
        <pc:docMk/>
      </pc:docMkLst>
      <pc:sldChg chg="addSp delSp">
        <pc:chgData name="" userId="f9cbafaa3520ff22" providerId="LiveId" clId="{97B1C913-177D-49A1-9105-9CEBAF2590F3}" dt="2021-04-11T13:25:15.225" v="83"/>
        <pc:sldMkLst>
          <pc:docMk/>
          <pc:sldMk cId="2679517564" sldId="281"/>
        </pc:sldMkLst>
        <pc:picChg chg="add del">
          <ac:chgData name="" userId="f9cbafaa3520ff22" providerId="LiveId" clId="{97B1C913-177D-49A1-9105-9CEBAF2590F3}" dt="2021-04-11T13:25:15.225" v="83"/>
          <ac:picMkLst>
            <pc:docMk/>
            <pc:sldMk cId="2679517564" sldId="281"/>
            <ac:picMk id="5122" creationId="{C0BDBC10-F753-493A-8D84-CFA0DCCA5E0B}"/>
          </ac:picMkLst>
        </pc:picChg>
      </pc:sldChg>
      <pc:sldChg chg="addSp delSp">
        <pc:chgData name="" userId="f9cbafaa3520ff22" providerId="LiveId" clId="{97B1C913-177D-49A1-9105-9CEBAF2590F3}" dt="2021-04-11T12:58:59.878" v="1"/>
        <pc:sldMkLst>
          <pc:docMk/>
          <pc:sldMk cId="3077428097" sldId="295"/>
        </pc:sldMkLst>
        <pc:picChg chg="add">
          <ac:chgData name="" userId="f9cbafaa3520ff22" providerId="LiveId" clId="{97B1C913-177D-49A1-9105-9CEBAF2590F3}" dt="2021-04-11T12:58:59.878" v="1"/>
          <ac:picMkLst>
            <pc:docMk/>
            <pc:sldMk cId="3077428097" sldId="295"/>
            <ac:picMk id="3" creationId="{D77B58CB-9993-4F5B-A6F1-711AD83E29C2}"/>
          </ac:picMkLst>
        </pc:picChg>
        <pc:picChg chg="del">
          <ac:chgData name="" userId="f9cbafaa3520ff22" providerId="LiveId" clId="{97B1C913-177D-49A1-9105-9CEBAF2590F3}" dt="2021-04-11T12:58:58.266" v="0" actId="478"/>
          <ac:picMkLst>
            <pc:docMk/>
            <pc:sldMk cId="3077428097" sldId="295"/>
            <ac:picMk id="4098" creationId="{784F75D6-0873-4065-AA60-21FCC445DF37}"/>
          </ac:picMkLst>
        </pc:picChg>
      </pc:sldChg>
      <pc:sldChg chg="addSp delSp modSp modNotesTx">
        <pc:chgData name="" userId="f9cbafaa3520ff22" providerId="LiveId" clId="{97B1C913-177D-49A1-9105-9CEBAF2590F3}" dt="2021-04-14T03:56:08.809" v="432" actId="20577"/>
        <pc:sldMkLst>
          <pc:docMk/>
          <pc:sldMk cId="3308108748" sldId="299"/>
        </pc:sldMkLst>
        <pc:spChg chg="add del mod">
          <ac:chgData name="" userId="f9cbafaa3520ff22" providerId="LiveId" clId="{97B1C913-177D-49A1-9105-9CEBAF2590F3}" dt="2021-04-14T03:55:45.227" v="365" actId="478"/>
          <ac:spMkLst>
            <pc:docMk/>
            <pc:sldMk cId="3308108748" sldId="299"/>
            <ac:spMk id="11" creationId="{F5ED0430-14BC-4467-B8F6-96EA257ABCB1}"/>
          </ac:spMkLst>
        </pc:spChg>
      </pc:sldChg>
      <pc:sldChg chg="modNotesTx">
        <pc:chgData name="" userId="f9cbafaa3520ff22" providerId="LiveId" clId="{97B1C913-177D-49A1-9105-9CEBAF2590F3}" dt="2021-04-14T02:47:16.679" v="349" actId="20577"/>
        <pc:sldMkLst>
          <pc:docMk/>
          <pc:sldMk cId="1635192985" sldId="306"/>
        </pc:sldMkLst>
      </pc:sldChg>
      <pc:sldChg chg="addSp delSp modSp">
        <pc:chgData name="" userId="f9cbafaa3520ff22" providerId="LiveId" clId="{97B1C913-177D-49A1-9105-9CEBAF2590F3}" dt="2021-04-11T13:11:32.331" v="22" actId="1036"/>
        <pc:sldMkLst>
          <pc:docMk/>
          <pc:sldMk cId="1890514147" sldId="307"/>
        </pc:sldMkLst>
        <pc:spChg chg="add mod">
          <ac:chgData name="" userId="f9cbafaa3520ff22" providerId="LiveId" clId="{97B1C913-177D-49A1-9105-9CEBAF2590F3}" dt="2021-04-11T13:11:32.331" v="22" actId="1036"/>
          <ac:spMkLst>
            <pc:docMk/>
            <pc:sldMk cId="1890514147" sldId="307"/>
            <ac:spMk id="9" creationId="{0A37BC54-D36E-44DA-8E6F-5CB21C94FF65}"/>
          </ac:spMkLst>
        </pc:spChg>
        <pc:spChg chg="del">
          <ac:chgData name="" userId="f9cbafaa3520ff22" providerId="LiveId" clId="{97B1C913-177D-49A1-9105-9CEBAF2590F3}" dt="2021-04-11T13:11:14.841" v="9" actId="478"/>
          <ac:spMkLst>
            <pc:docMk/>
            <pc:sldMk cId="1890514147" sldId="307"/>
            <ac:spMk id="10" creationId="{7E25878C-82E9-4B1A-B516-91716A57D471}"/>
          </ac:spMkLst>
        </pc:spChg>
        <pc:spChg chg="mod ord">
          <ac:chgData name="" userId="f9cbafaa3520ff22" providerId="LiveId" clId="{97B1C913-177D-49A1-9105-9CEBAF2590F3}" dt="2021-04-11T13:11:32.331" v="22" actId="1036"/>
          <ac:spMkLst>
            <pc:docMk/>
            <pc:sldMk cId="1890514147" sldId="307"/>
            <ac:spMk id="12" creationId="{91330D00-BABB-4889-A6BB-F504982B3308}"/>
          </ac:spMkLst>
        </pc:spChg>
        <pc:picChg chg="add mod">
          <ac:chgData name="" userId="f9cbafaa3520ff22" providerId="LiveId" clId="{97B1C913-177D-49A1-9105-9CEBAF2590F3}" dt="2021-04-11T13:11:32.331" v="22" actId="1036"/>
          <ac:picMkLst>
            <pc:docMk/>
            <pc:sldMk cId="1890514147" sldId="307"/>
            <ac:picMk id="5" creationId="{5916327A-AEDB-4F0D-AEC8-5A54BB5F5BFC}"/>
          </ac:picMkLst>
        </pc:picChg>
        <pc:picChg chg="del">
          <ac:chgData name="" userId="f9cbafaa3520ff22" providerId="LiveId" clId="{97B1C913-177D-49A1-9105-9CEBAF2590F3}" dt="2021-04-11T13:10:35.782" v="3" actId="478"/>
          <ac:picMkLst>
            <pc:docMk/>
            <pc:sldMk cId="1890514147" sldId="307"/>
            <ac:picMk id="5122" creationId="{3CDCF804-5E0D-483B-89EB-C47DCEB9B70F}"/>
          </ac:picMkLst>
        </pc:picChg>
      </pc:sldChg>
      <pc:sldChg chg="addSp delSp modSp">
        <pc:chgData name="" userId="f9cbafaa3520ff22" providerId="LiveId" clId="{97B1C913-177D-49A1-9105-9CEBAF2590F3}" dt="2021-04-11T13:13:56.277" v="45" actId="20577"/>
        <pc:sldMkLst>
          <pc:docMk/>
          <pc:sldMk cId="1717688384" sldId="308"/>
        </pc:sldMkLst>
        <pc:spChg chg="mod">
          <ac:chgData name="" userId="f9cbafaa3520ff22" providerId="LiveId" clId="{97B1C913-177D-49A1-9105-9CEBAF2590F3}" dt="2021-04-11T13:13:56.277" v="45" actId="20577"/>
          <ac:spMkLst>
            <pc:docMk/>
            <pc:sldMk cId="1717688384" sldId="308"/>
            <ac:spMk id="2" creationId="{00000000-0000-0000-0000-000000000000}"/>
          </ac:spMkLst>
        </pc:spChg>
        <pc:spChg chg="mod">
          <ac:chgData name="" userId="f9cbafaa3520ff22" providerId="LiveId" clId="{97B1C913-177D-49A1-9105-9CEBAF2590F3}" dt="2021-04-11T13:13:42.175" v="41" actId="1037"/>
          <ac:spMkLst>
            <pc:docMk/>
            <pc:sldMk cId="1717688384" sldId="308"/>
            <ac:spMk id="4" creationId="{55EF5CD5-B709-4791-9CAB-2F0941C91B55}"/>
          </ac:spMkLst>
        </pc:spChg>
        <pc:spChg chg="mod">
          <ac:chgData name="" userId="f9cbafaa3520ff22" providerId="LiveId" clId="{97B1C913-177D-49A1-9105-9CEBAF2590F3}" dt="2021-04-11T13:13:42.175" v="41" actId="1037"/>
          <ac:spMkLst>
            <pc:docMk/>
            <pc:sldMk cId="1717688384" sldId="308"/>
            <ac:spMk id="6" creationId="{5E3681E9-1C99-41D0-B030-3B7D7242D62A}"/>
          </ac:spMkLst>
        </pc:spChg>
        <pc:spChg chg="mod">
          <ac:chgData name="" userId="f9cbafaa3520ff22" providerId="LiveId" clId="{97B1C913-177D-49A1-9105-9CEBAF2590F3}" dt="2021-04-11T13:13:42.175" v="41" actId="1037"/>
          <ac:spMkLst>
            <pc:docMk/>
            <pc:sldMk cId="1717688384" sldId="308"/>
            <ac:spMk id="7" creationId="{8961C123-E073-49CA-A3FD-3E8A31C3483F}"/>
          </ac:spMkLst>
        </pc:spChg>
        <pc:spChg chg="mod">
          <ac:chgData name="" userId="f9cbafaa3520ff22" providerId="LiveId" clId="{97B1C913-177D-49A1-9105-9CEBAF2590F3}" dt="2021-04-11T13:13:42.175" v="41" actId="1037"/>
          <ac:spMkLst>
            <pc:docMk/>
            <pc:sldMk cId="1717688384" sldId="308"/>
            <ac:spMk id="9" creationId="{256BDB7E-6DEA-4FEE-AE67-0BF09607A764}"/>
          </ac:spMkLst>
        </pc:spChg>
        <pc:spChg chg="mod">
          <ac:chgData name="" userId="f9cbafaa3520ff22" providerId="LiveId" clId="{97B1C913-177D-49A1-9105-9CEBAF2590F3}" dt="2021-04-11T13:13:42.175" v="41" actId="1037"/>
          <ac:spMkLst>
            <pc:docMk/>
            <pc:sldMk cId="1717688384" sldId="308"/>
            <ac:spMk id="10" creationId="{039FD2F5-F02F-493E-86A7-889417A7B962}"/>
          </ac:spMkLst>
        </pc:spChg>
        <pc:spChg chg="mod">
          <ac:chgData name="" userId="f9cbafaa3520ff22" providerId="LiveId" clId="{97B1C913-177D-49A1-9105-9CEBAF2590F3}" dt="2021-04-11T13:13:42.175" v="41" actId="1037"/>
          <ac:spMkLst>
            <pc:docMk/>
            <pc:sldMk cId="1717688384" sldId="308"/>
            <ac:spMk id="11" creationId="{69633A51-445C-4329-A08E-90AC157D61CD}"/>
          </ac:spMkLst>
        </pc:spChg>
        <pc:picChg chg="del">
          <ac:chgData name="" userId="f9cbafaa3520ff22" providerId="LiveId" clId="{97B1C913-177D-49A1-9105-9CEBAF2590F3}" dt="2021-04-11T13:12:53.066" v="24" actId="478"/>
          <ac:picMkLst>
            <pc:docMk/>
            <pc:sldMk cId="1717688384" sldId="308"/>
            <ac:picMk id="5" creationId="{476026C3-A397-44B0-A9BB-159DBCFC1299}"/>
          </ac:picMkLst>
        </pc:picChg>
        <pc:picChg chg="add mod ord">
          <ac:chgData name="" userId="f9cbafaa3520ff22" providerId="LiveId" clId="{97B1C913-177D-49A1-9105-9CEBAF2590F3}" dt="2021-04-11T13:13:42.175" v="41" actId="1037"/>
          <ac:picMkLst>
            <pc:docMk/>
            <pc:sldMk cId="1717688384" sldId="308"/>
            <ac:picMk id="12" creationId="{DD9FCF7F-2E3B-4614-9407-8EA92CEF2AB0}"/>
          </ac:picMkLst>
        </pc:picChg>
      </pc:sldChg>
      <pc:sldChg chg="addSp delSp modSp ord">
        <pc:chgData name="" userId="f9cbafaa3520ff22" providerId="LiveId" clId="{97B1C913-177D-49A1-9105-9CEBAF2590F3}" dt="2021-04-14T04:02:01.580" v="433"/>
        <pc:sldMkLst>
          <pc:docMk/>
          <pc:sldMk cId="3349678861" sldId="310"/>
        </pc:sldMkLst>
        <pc:spChg chg="mod">
          <ac:chgData name="" userId="f9cbafaa3520ff22" providerId="LiveId" clId="{97B1C913-177D-49A1-9105-9CEBAF2590F3}" dt="2021-04-11T13:21:15.210" v="79" actId="20577"/>
          <ac:spMkLst>
            <pc:docMk/>
            <pc:sldMk cId="3349678861" sldId="310"/>
            <ac:spMk id="2" creationId="{4D8A2251-1EB9-495F-8EB3-21B5C115B202}"/>
          </ac:spMkLst>
        </pc:spChg>
        <pc:spChg chg="mod">
          <ac:chgData name="" userId="f9cbafaa3520ff22" providerId="LiveId" clId="{97B1C913-177D-49A1-9105-9CEBAF2590F3}" dt="2021-04-11T13:20:52.378" v="64" actId="1035"/>
          <ac:spMkLst>
            <pc:docMk/>
            <pc:sldMk cId="3349678861" sldId="310"/>
            <ac:spMk id="7" creationId="{561C129A-DB11-478D-ABC0-2BFE7AAB70A8}"/>
          </ac:spMkLst>
        </pc:spChg>
        <pc:picChg chg="add mod ord">
          <ac:chgData name="" userId="f9cbafaa3520ff22" providerId="LiveId" clId="{97B1C913-177D-49A1-9105-9CEBAF2590F3}" dt="2021-04-11T13:20:42.818" v="50" actId="14100"/>
          <ac:picMkLst>
            <pc:docMk/>
            <pc:sldMk cId="3349678861" sldId="310"/>
            <ac:picMk id="5" creationId="{D12249D0-05B7-494F-A031-E6D146772096}"/>
          </ac:picMkLst>
        </pc:picChg>
        <pc:picChg chg="del">
          <ac:chgData name="" userId="f9cbafaa3520ff22" providerId="LiveId" clId="{97B1C913-177D-49A1-9105-9CEBAF2590F3}" dt="2021-04-11T13:20:30.976" v="46" actId="478"/>
          <ac:picMkLst>
            <pc:docMk/>
            <pc:sldMk cId="3349678861" sldId="310"/>
            <ac:picMk id="4100" creationId="{BCADE6FC-C984-449E-B1D5-21D306673A0B}"/>
          </ac:picMkLst>
        </pc:picChg>
      </pc:sldChg>
      <pc:sldChg chg="addSp add setBg">
        <pc:chgData name="" userId="f9cbafaa3520ff22" providerId="LiveId" clId="{97B1C913-177D-49A1-9105-9CEBAF2590F3}" dt="2021-04-11T13:22:38.985" v="81"/>
        <pc:sldMkLst>
          <pc:docMk/>
          <pc:sldMk cId="2870372188" sldId="311"/>
        </pc:sldMkLst>
        <pc:spChg chg="add">
          <ac:chgData name="" userId="f9cbafaa3520ff22" providerId="LiveId" clId="{97B1C913-177D-49A1-9105-9CEBAF2590F3}" dt="2021-04-11T13:22:38.985" v="81"/>
          <ac:spMkLst>
            <pc:docMk/>
            <pc:sldMk cId="2870372188" sldId="311"/>
            <ac:spMk id="8" creationId="{D11EFE1B-552B-4F17-A437-E873D8CC523F}"/>
          </ac:spMkLst>
        </pc:spChg>
      </pc:sldChg>
      <pc:sldChg chg="addSp delSp modSp add">
        <pc:chgData name="" userId="f9cbafaa3520ff22" providerId="LiveId" clId="{97B1C913-177D-49A1-9105-9CEBAF2590F3}" dt="2021-04-11T13:29:29.718" v="163" actId="20577"/>
        <pc:sldMkLst>
          <pc:docMk/>
          <pc:sldMk cId="979075423" sldId="312"/>
        </pc:sldMkLst>
        <pc:spChg chg="mod">
          <ac:chgData name="" userId="f9cbafaa3520ff22" providerId="LiveId" clId="{97B1C913-177D-49A1-9105-9CEBAF2590F3}" dt="2021-04-11T13:29:29.718" v="163" actId="20577"/>
          <ac:spMkLst>
            <pc:docMk/>
            <pc:sldMk cId="979075423" sldId="312"/>
            <ac:spMk id="2" creationId="{9BE7AC70-DE77-4065-B063-50EE7DF610C3}"/>
          </ac:spMkLst>
        </pc:spChg>
        <pc:spChg chg="del">
          <ac:chgData name="" userId="f9cbafaa3520ff22" providerId="LiveId" clId="{97B1C913-177D-49A1-9105-9CEBAF2590F3}" dt="2021-04-11T13:25:33.792" v="123" actId="478"/>
          <ac:spMkLst>
            <pc:docMk/>
            <pc:sldMk cId="979075423" sldId="312"/>
            <ac:spMk id="3" creationId="{F487D9AA-EF28-400B-BFC6-36DA17DCDD73}"/>
          </ac:spMkLst>
        </pc:spChg>
        <pc:spChg chg="add mod">
          <ac:chgData name="" userId="f9cbafaa3520ff22" providerId="LiveId" clId="{97B1C913-177D-49A1-9105-9CEBAF2590F3}" dt="2021-04-11T13:27:46.853" v="151" actId="1076"/>
          <ac:spMkLst>
            <pc:docMk/>
            <pc:sldMk cId="979075423" sldId="312"/>
            <ac:spMk id="5" creationId="{A0F639AA-4FBC-434C-8AA9-FE7C39006C99}"/>
          </ac:spMkLst>
        </pc:spChg>
        <pc:picChg chg="add mod modCrop">
          <ac:chgData name="" userId="f9cbafaa3520ff22" providerId="LiveId" clId="{97B1C913-177D-49A1-9105-9CEBAF2590F3}" dt="2021-04-11T13:27:49.993" v="154" actId="1036"/>
          <ac:picMkLst>
            <pc:docMk/>
            <pc:sldMk cId="979075423" sldId="312"/>
            <ac:picMk id="6146" creationId="{DD47DDE8-ED86-43E3-AE0E-23F9AAD3D852}"/>
          </ac:picMkLst>
        </pc:picChg>
      </pc:sldChg>
      <pc:sldChg chg="add">
        <pc:chgData name="" userId="f9cbafaa3520ff22" providerId="LiveId" clId="{97B1C913-177D-49A1-9105-9CEBAF2590F3}" dt="2021-04-11T13:29:02.483" v="155"/>
        <pc:sldMkLst>
          <pc:docMk/>
          <pc:sldMk cId="2328559308" sldId="313"/>
        </pc:sldMkLst>
      </pc:sldChg>
      <pc:sldChg chg="addSp delSp modSp add">
        <pc:chgData name="" userId="f9cbafaa3520ff22" providerId="LiveId" clId="{97B1C913-177D-49A1-9105-9CEBAF2590F3}" dt="2021-04-11T19:19:26.505" v="328" actId="1038"/>
        <pc:sldMkLst>
          <pc:docMk/>
          <pc:sldMk cId="1294980824" sldId="314"/>
        </pc:sldMkLst>
        <pc:spChg chg="mod">
          <ac:chgData name="" userId="f9cbafaa3520ff22" providerId="LiveId" clId="{97B1C913-177D-49A1-9105-9CEBAF2590F3}" dt="2021-04-11T19:12:41.348" v="193" actId="20577"/>
          <ac:spMkLst>
            <pc:docMk/>
            <pc:sldMk cId="1294980824" sldId="314"/>
            <ac:spMk id="2" creationId="{DE99D1C7-F9F7-4F66-BF6A-C106548B85C5}"/>
          </ac:spMkLst>
        </pc:spChg>
        <pc:spChg chg="del">
          <ac:chgData name="" userId="f9cbafaa3520ff22" providerId="LiveId" clId="{97B1C913-177D-49A1-9105-9CEBAF2590F3}" dt="2021-04-11T19:12:38.544" v="191" actId="478"/>
          <ac:spMkLst>
            <pc:docMk/>
            <pc:sldMk cId="1294980824" sldId="314"/>
            <ac:spMk id="3" creationId="{E84223AA-9C39-4CEA-967F-F0D9585C7859}"/>
          </ac:spMkLst>
        </pc:spChg>
        <pc:spChg chg="add mod">
          <ac:chgData name="" userId="f9cbafaa3520ff22" providerId="LiveId" clId="{97B1C913-177D-49A1-9105-9CEBAF2590F3}" dt="2021-04-11T19:19:26.505" v="328" actId="1038"/>
          <ac:spMkLst>
            <pc:docMk/>
            <pc:sldMk cId="1294980824" sldId="314"/>
            <ac:spMk id="6" creationId="{FE0E6ADA-EDC1-49A2-A99B-5AE727FD9401}"/>
          </ac:spMkLst>
        </pc:spChg>
        <pc:spChg chg="add mod">
          <ac:chgData name="" userId="f9cbafaa3520ff22" providerId="LiveId" clId="{97B1C913-177D-49A1-9105-9CEBAF2590F3}" dt="2021-04-11T19:16:00.694" v="304" actId="1038"/>
          <ac:spMkLst>
            <pc:docMk/>
            <pc:sldMk cId="1294980824" sldId="314"/>
            <ac:spMk id="7" creationId="{F1BE2C69-14CB-4831-8DF4-A7631DD5BE89}"/>
          </ac:spMkLst>
        </pc:spChg>
        <pc:picChg chg="add mod">
          <ac:chgData name="" userId="f9cbafaa3520ff22" providerId="LiveId" clId="{97B1C913-177D-49A1-9105-9CEBAF2590F3}" dt="2021-04-11T19:14:52.789" v="277" actId="1076"/>
          <ac:picMkLst>
            <pc:docMk/>
            <pc:sldMk cId="1294980824" sldId="314"/>
            <ac:picMk id="5" creationId="{D3441985-9CD3-4D21-8986-6B8CABBBF19B}"/>
          </ac:picMkLst>
        </pc:picChg>
      </pc:sldChg>
    </pc:docChg>
  </pc:docChgLst>
  <pc:docChgLst>
    <pc:chgData name="JJ HU" userId="f9cbafaa3520ff22" providerId="LiveId" clId="{95826443-80AC-4A57-BF44-B72D4D9415F9}"/>
    <pc:docChg chg="undo custSel addSld delSld modSld">
      <pc:chgData name="JJ HU" userId="f9cbafaa3520ff22" providerId="LiveId" clId="{95826443-80AC-4A57-BF44-B72D4D9415F9}" dt="2024-04-03T18:21:50.061" v="24" actId="1037"/>
      <pc:docMkLst>
        <pc:docMk/>
      </pc:docMkLst>
      <pc:sldChg chg="addSp delSp modSp mod">
        <pc:chgData name="JJ HU" userId="f9cbafaa3520ff22" providerId="LiveId" clId="{95826443-80AC-4A57-BF44-B72D4D9415F9}" dt="2024-04-03T02:25:00.154" v="7" actId="1076"/>
        <pc:sldMkLst>
          <pc:docMk/>
          <pc:sldMk cId="3077428097" sldId="295"/>
        </pc:sldMkLst>
        <pc:picChg chg="del">
          <ac:chgData name="JJ HU" userId="f9cbafaa3520ff22" providerId="LiveId" clId="{95826443-80AC-4A57-BF44-B72D4D9415F9}" dt="2024-04-03T02:24:55.014" v="5" actId="478"/>
          <ac:picMkLst>
            <pc:docMk/>
            <pc:sldMk cId="3077428097" sldId="295"/>
            <ac:picMk id="3" creationId="{D77B58CB-9993-4F5B-A6F1-711AD83E29C2}"/>
          </ac:picMkLst>
        </pc:picChg>
        <pc:picChg chg="add mod">
          <ac:chgData name="JJ HU" userId="f9cbafaa3520ff22" providerId="LiveId" clId="{95826443-80AC-4A57-BF44-B72D4D9415F9}" dt="2024-04-03T02:25:00.154" v="7" actId="1076"/>
          <ac:picMkLst>
            <pc:docMk/>
            <pc:sldMk cId="3077428097" sldId="295"/>
            <ac:picMk id="4" creationId="{C51ECB57-7EB0-4CDD-B68B-60A79B43B45F}"/>
          </ac:picMkLst>
        </pc:picChg>
      </pc:sldChg>
      <pc:sldChg chg="modSp mod">
        <pc:chgData name="JJ HU" userId="f9cbafaa3520ff22" providerId="LiveId" clId="{95826443-80AC-4A57-BF44-B72D4D9415F9}" dt="2024-04-03T18:21:50.061" v="24" actId="1037"/>
        <pc:sldMkLst>
          <pc:docMk/>
          <pc:sldMk cId="3308108748" sldId="299"/>
        </pc:sldMkLst>
        <pc:spChg chg="mod">
          <ac:chgData name="JJ HU" userId="f9cbafaa3520ff22" providerId="LiveId" clId="{95826443-80AC-4A57-BF44-B72D4D9415F9}" dt="2024-04-03T18:20:59.843" v="12" actId="20577"/>
          <ac:spMkLst>
            <pc:docMk/>
            <pc:sldMk cId="3308108748" sldId="299"/>
            <ac:spMk id="3" creationId="{00000000-0000-0000-0000-000000000000}"/>
          </ac:spMkLst>
        </pc:spChg>
        <pc:graphicFrameChg chg="mod">
          <ac:chgData name="JJ HU" userId="f9cbafaa3520ff22" providerId="LiveId" clId="{95826443-80AC-4A57-BF44-B72D4D9415F9}" dt="2024-04-03T18:21:50.061" v="24" actId="1037"/>
          <ac:graphicFrameMkLst>
            <pc:docMk/>
            <pc:sldMk cId="3308108748" sldId="299"/>
            <ac:graphicFrameMk id="9" creationId="{00000000-0000-0000-0000-000000000000}"/>
          </ac:graphicFrameMkLst>
        </pc:graphicFrameChg>
      </pc:sldChg>
      <pc:sldChg chg="add del">
        <pc:chgData name="JJ HU" userId="f9cbafaa3520ff22" providerId="LiveId" clId="{95826443-80AC-4A57-BF44-B72D4D9415F9}" dt="2024-04-01T21:52:35.269" v="2" actId="47"/>
        <pc:sldMkLst>
          <pc:docMk/>
          <pc:sldMk cId="2051554838" sldId="305"/>
        </pc:sldMkLst>
      </pc:sldChg>
      <pc:sldChg chg="del">
        <pc:chgData name="JJ HU" userId="f9cbafaa3520ff22" providerId="LiveId" clId="{95826443-80AC-4A57-BF44-B72D4D9415F9}" dt="2024-04-03T02:24:30.496" v="4" actId="47"/>
        <pc:sldMkLst>
          <pc:docMk/>
          <pc:sldMk cId="2328559308" sldId="313"/>
        </pc:sldMkLst>
      </pc:sldChg>
      <pc:sldChg chg="add">
        <pc:chgData name="JJ HU" userId="f9cbafaa3520ff22" providerId="LiveId" clId="{95826443-80AC-4A57-BF44-B72D4D9415F9}" dt="2024-04-03T02:24:27.767" v="3"/>
        <pc:sldMkLst>
          <pc:docMk/>
          <pc:sldMk cId="2472372659" sldId="31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4FE0D9-2BC5-420E-AE18-5CCDBA16B200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7C7721-B3EF-4204-A06C-7038155095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566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8029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a-Si precursor must contain low concentrations of H to perform excimer laser crystallization; hydrogen can be removed by thermal treatments or laser pre-treatment</a:t>
            </a:r>
          </a:p>
          <a:p>
            <a:r>
              <a:rPr lang="en-US" dirty="0"/>
              <a:t>Unlike a-Si TFTs, LTPS TFTs eliminates the tape-automated-bonding (TAB) IC driver package (whose pitch limits the resolution of a-Si TFTs) to achieve narrower display edge;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LTPS TFTs can integrate the driver IC directly onto the glass substrate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1928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Delamination of the flexible display from handler substrate can be accomplished by either laser lift-off or mechanical de-bonding;</a:t>
            </a:r>
          </a:p>
          <a:p>
            <a:r>
              <a:rPr lang="en-US" dirty="0"/>
              <a:t>The display uses a neutral plane design to ensure flexibility of the TFT layer</a:t>
            </a:r>
          </a:p>
          <a:p>
            <a:r>
              <a:rPr lang="en-US" dirty="0"/>
              <a:t>CF: color filter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8006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Defect generation rate explained using the H collision model: </a:t>
            </a:r>
            <a:r>
              <a:rPr lang="en-US" sz="1200" i="1" dirty="0"/>
              <a:t>Phys. Rev. B</a:t>
            </a:r>
            <a:r>
              <a:rPr lang="en-US" sz="1200" dirty="0"/>
              <a:t> </a:t>
            </a:r>
            <a:r>
              <a:rPr lang="en-US" sz="1200" b="1" dirty="0"/>
              <a:t>59</a:t>
            </a:r>
            <a:r>
              <a:rPr lang="en-US" sz="1200" dirty="0"/>
              <a:t>, 5498 (1999)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7987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Advanced process refers to cells such as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PERC solar cells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1498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8705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606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Unlike oxide glasses, a-Si does</a:t>
            </a:r>
            <a:r>
              <a:rPr lang="en-US" baseline="0" dirty="0"/>
              <a:t> not undergo glass transition under normal conditions (although this view has </a:t>
            </a:r>
            <a:r>
              <a:rPr lang="en-US" baseline="0"/>
              <a:t>been challenged, see: http://www.nature.com/nmat/journal/v3/n11/abs/nmat1241.html).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045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Open circles represent the fit for the high-temperature conductivity using the Arrhenius</a:t>
            </a:r>
            <a:r>
              <a:rPr lang="en-US" baseline="0" dirty="0"/>
              <a:t> relation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3215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PECVD</a:t>
            </a:r>
            <a:r>
              <a:rPr lang="en-US" baseline="0" dirty="0"/>
              <a:t> </a:t>
            </a:r>
            <a:r>
              <a:rPr lang="en-US" baseline="0" dirty="0" err="1"/>
              <a:t>a-Si:H</a:t>
            </a:r>
            <a:r>
              <a:rPr lang="en-US" baseline="0" dirty="0"/>
              <a:t> generally contains 5% - 15% H</a:t>
            </a:r>
            <a:endParaRPr lang="en-US" dirty="0"/>
          </a:p>
          <a:p>
            <a:r>
              <a:rPr lang="en-US" dirty="0"/>
              <a:t>At low deposition temperature, diffusivity of SiH3 radicals is low,</a:t>
            </a:r>
            <a:r>
              <a:rPr lang="en-US" baseline="0" dirty="0"/>
              <a:t> leading to high dangling bond density. At high temperature thermal removal of H increases.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2298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Free mobility in </a:t>
            </a:r>
            <a:r>
              <a:rPr lang="en-US" dirty="0" err="1"/>
              <a:t>a-Si:H</a:t>
            </a:r>
            <a:r>
              <a:rPr lang="en-US" baseline="0" dirty="0"/>
              <a:t> is around 10-20 </a:t>
            </a:r>
            <a:r>
              <a:rPr lang="en-US" sz="1200" b="0" i="0" kern="1200" dirty="0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rPr>
              <a:t>cm</a:t>
            </a:r>
            <a:r>
              <a:rPr lang="en-US" sz="1200" b="0" i="0" kern="1200" baseline="30000" dirty="0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sz="1200" b="0" i="0" kern="1200" dirty="0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rPr>
              <a:t> V</a:t>
            </a:r>
            <a:r>
              <a:rPr lang="en-US" sz="1200" b="0" i="0" kern="1200" baseline="30000" dirty="0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rPr>
              <a:t>-1</a:t>
            </a:r>
            <a:r>
              <a:rPr lang="en-US" sz="1200" b="0" i="0" kern="1200" dirty="0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rPr>
              <a:t>s</a:t>
            </a:r>
            <a:r>
              <a:rPr lang="en-US" sz="1200" b="0" i="0" kern="1200" baseline="30000" dirty="0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rPr>
              <a:t>-1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baseline="0" dirty="0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rPr>
              <a:t>High resistivity of </a:t>
            </a:r>
            <a:r>
              <a:rPr lang="en-US" sz="1200" b="0" i="0" kern="1200" baseline="0" dirty="0" err="1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rPr>
              <a:t>undoped</a:t>
            </a:r>
            <a:r>
              <a:rPr lang="en-US" sz="1200" b="0" i="0" kern="1200" baseline="0" dirty="0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rPr>
              <a:t>a-Si:H</a:t>
            </a:r>
            <a:r>
              <a:rPr lang="en-US" sz="1200" b="0" i="0" kern="1200" baseline="0" dirty="0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rPr>
              <a:t> ensure low leakage current in the TFT off-state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baseline="0" dirty="0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rPr>
              <a:t>Hydrogenation modifies the Si band structure leading to band gap increase. See for example: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Phys. Rev. B 24, 7233 (1981).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243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5671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Each line contains</a:t>
            </a:r>
            <a:r>
              <a:rPr lang="en-US" baseline="0" dirty="0"/>
              <a:t> four seven-chamber PECVD systems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0037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Advantages of OLED over LCD: power consumption (no wasted light); better viewing angle; flexibility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Every pixel (actually color subpixel) of an Active Matrix OLED (AMOLED) is made of a TFT transistor, a cathode and an emissive layer. It is customary to include a mirror layer under the TFT to enhance emission on the output direction. This setup has a problem: light coming from outside can get into the device, go through all the layers and be reflected by the mirror. This reduces dramatically the contrast. Placing a CIRCULAR polarizer on top (actually, a linear polarizer plus a quarter wave plate), the ambient light becomes circularly polarized inside the device, e.g. right-handed. The mirror inverts the handiness i.e., from right-handed to left-handed upon reflection. Then reflected light is then cut off by the top circular polarizer.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0533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408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1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8" name="Rectangle 16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2118BA15-0961-4C2B-A011-E29D2925F341}" type="datetime1">
              <a:rPr lang="en-US" smtClean="0"/>
              <a:t>4/3/2024</a:t>
            </a:fld>
            <a:endParaRPr lang="en-US"/>
          </a:p>
        </p:txBody>
      </p:sp>
      <p:sp>
        <p:nvSpPr>
          <p:cNvPr id="8209" name="Rectangle 1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210" name="Rectangle 1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211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212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1FC6FE4D-31C9-45E4-B99C-EAD7BF74470F}" type="datetime1">
              <a:rPr lang="en-US" smtClean="0"/>
              <a:t>4/3/2024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CB036471-D47D-4935-AF65-834EDA0A9438}" type="datetime1">
              <a:rPr lang="en-US" smtClean="0"/>
              <a:t>4/3/2024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0772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4096"/>
            <a:ext cx="8077200" cy="4541904"/>
          </a:xfrm>
        </p:spPr>
        <p:txBody>
          <a:bodyPr/>
          <a:lstStyle>
            <a:lvl1pPr>
              <a:spcBef>
                <a:spcPts val="800"/>
              </a:spcBef>
              <a:buClr>
                <a:schemeClr val="tx2"/>
              </a:buClr>
              <a:defRPr/>
            </a:lvl1pPr>
            <a:lvl2pPr>
              <a:spcBef>
                <a:spcPts val="800"/>
              </a:spcBef>
              <a:defRPr/>
            </a:lvl2pPr>
            <a:lvl3pPr>
              <a:spcBef>
                <a:spcPts val="800"/>
              </a:spcBef>
              <a:defRPr/>
            </a:lvl3pPr>
            <a:lvl4pPr>
              <a:spcBef>
                <a:spcPts val="800"/>
              </a:spcBef>
              <a:defRPr/>
            </a:lvl4pPr>
            <a:lvl5pPr>
              <a:spcBef>
                <a:spcPts val="8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E7DFD584-C25F-42F1-814A-B577D1BAB3AA}" type="datetime1">
              <a:rPr lang="en-US" smtClean="0"/>
              <a:t>4/3/2024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5DC622F2-5CCE-4C01-8A76-A4727E829B43}" type="datetime1">
              <a:rPr lang="en-US" smtClean="0"/>
              <a:t>4/3/2024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38600" cy="4648200"/>
          </a:xfrm>
        </p:spPr>
        <p:txBody>
          <a:bodyPr/>
          <a:lstStyle>
            <a:lvl1pPr>
              <a:buClr>
                <a:srgbClr val="0000FF"/>
              </a:buCl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3999"/>
            <a:ext cx="4038600" cy="4648201"/>
          </a:xfrm>
        </p:spPr>
        <p:txBody>
          <a:bodyPr/>
          <a:lstStyle>
            <a:lvl1pPr>
              <a:buClr>
                <a:srgbClr val="0000FF"/>
              </a:buCl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5634E77F-ED34-4344-8D27-9377F5AABF71}" type="datetime1">
              <a:rPr lang="en-US" smtClean="0"/>
              <a:t>4/3/2024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9ABB61B4-77B3-490F-BDB1-886A521CE2F4}" type="datetime1">
              <a:rPr lang="en-US" smtClean="0"/>
              <a:t>4/3/2024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2622341B-5B2C-4788-A414-0FB4ED494B3B}" type="datetime1">
              <a:rPr lang="en-US" smtClean="0"/>
              <a:t>4/3/2024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ACB753D8-7959-406D-B7A2-BB172E6DF769}" type="datetime1">
              <a:rPr lang="en-US" smtClean="0"/>
              <a:t>4/3/2024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AF3833D7-183E-493F-B8EF-AE72E13B3242}" type="datetime1">
              <a:rPr lang="en-US" smtClean="0"/>
              <a:t>4/3/2024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963B7EA5-A85B-4BFE-9D99-7848C6082891}" type="datetime1">
              <a:rPr lang="en-US" smtClean="0"/>
              <a:t>4/3/2024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Untitled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-8843" y="0"/>
            <a:ext cx="9152843" cy="6858000"/>
          </a:xfrm>
          <a:prstGeom prst="rect">
            <a:avLst/>
          </a:prstGeom>
        </p:spPr>
      </p:pic>
      <p:sp>
        <p:nvSpPr>
          <p:cNvPr id="7170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 Black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182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153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183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46411"/>
            <a:ext cx="8153400" cy="45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184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fld id="{DBA4A3F8-BD3C-4693-968E-BE28058FB849}" type="datetime1">
              <a:rPr lang="en-US" smtClean="0"/>
              <a:t>4/3/2024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95338" indent="-33813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18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8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hujuejun@mit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hyperlink" Target="https://commons.wikimedia.org/wiki/File:Dell_axim_LCD_under_microscope.jpg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30.png"/><Relationship Id="rId7" Type="http://schemas.openxmlformats.org/officeDocument/2006/relationships/image" Target="../media/image32.wm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1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33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expw.com/Technology/Technology_stt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samlexsolar.com/learning-center/" TargetMode="External"/><Relationship Id="rId4" Type="http://schemas.openxmlformats.org/officeDocument/2006/relationships/image" Target="../media/image46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cute766.info/session-06-balance-of-system-components/" TargetMode="Externa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link.springer.com.libproxy.mit.edu/referencework/10.1007/978-0-387-29185-7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link.springer.com.libproxy.mit.edu/book/10.1007/978-3-662-04141-3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offe.rssi.ru/SVA/NSM/Semicond/Si/electric.htm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EJTipG2MY2c" TargetMode="Externa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24200" y="1828800"/>
            <a:ext cx="5638800" cy="2209800"/>
          </a:xfrm>
        </p:spPr>
        <p:txBody>
          <a:bodyPr/>
          <a:lstStyle/>
          <a:p>
            <a:r>
              <a:rPr lang="en-US" sz="3600" dirty="0"/>
              <a:t>MIT 3.071</a:t>
            </a:r>
            <a:br>
              <a:rPr lang="en-US" sz="3600" dirty="0"/>
            </a:br>
            <a:r>
              <a:rPr lang="en-US" sz="3600" dirty="0"/>
              <a:t>Amorphous Materials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12: Amorphous Silicon </a:t>
            </a:r>
            <a:r>
              <a:rPr lang="en-US" sz="2400" dirty="0" err="1"/>
              <a:t>Macroelectronics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24200" y="4267200"/>
            <a:ext cx="5867400" cy="1752600"/>
          </a:xfrm>
        </p:spPr>
        <p:txBody>
          <a:bodyPr/>
          <a:lstStyle/>
          <a:p>
            <a:endParaRPr lang="en-US" sz="2800" dirty="0"/>
          </a:p>
          <a:p>
            <a:r>
              <a:rPr lang="en-US" sz="2800" dirty="0"/>
              <a:t>Juejun (JJ) Hu</a:t>
            </a:r>
          </a:p>
          <a:p>
            <a:r>
              <a:rPr lang="en-US" sz="2800" dirty="0">
                <a:hlinkClick r:id="rId3"/>
              </a:rPr>
              <a:t>hujuejun@mit.edu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84" y="464884"/>
            <a:ext cx="8077200" cy="1066800"/>
          </a:xfrm>
        </p:spPr>
        <p:txBody>
          <a:bodyPr/>
          <a:lstStyle/>
          <a:p>
            <a:r>
              <a:rPr lang="en-US" dirty="0"/>
              <a:t>Large-area PECVD </a:t>
            </a:r>
            <a:r>
              <a:rPr lang="en-US" dirty="0" err="1"/>
              <a:t>a-Si:H</a:t>
            </a:r>
            <a:r>
              <a:rPr lang="en-US" dirty="0"/>
              <a:t> deposition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"/>
          <a:stretch/>
        </p:blipFill>
        <p:spPr>
          <a:xfrm>
            <a:off x="571819" y="1752600"/>
            <a:ext cx="5269144" cy="3200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clrChange>
              <a:clrFrom>
                <a:srgbClr val="ED1C24"/>
              </a:clrFrom>
              <a:clrTo>
                <a:srgbClr val="ED1C2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4214692"/>
            <a:ext cx="4038600" cy="20193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62361" y="5132152"/>
            <a:ext cx="30524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Glass substrate size: </a:t>
            </a:r>
            <a:r>
              <a:rPr lang="en-US" dirty="0">
                <a:solidFill>
                  <a:srgbClr val="FF0000"/>
                </a:solidFill>
              </a:rPr>
              <a:t>5.7 m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319499" y="2561753"/>
            <a:ext cx="198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Applied </a:t>
            </a:r>
            <a:r>
              <a:rPr lang="en-US" dirty="0" err="1"/>
              <a:t>SunFab</a:t>
            </a:r>
            <a:r>
              <a:rPr lang="en-US" dirty="0"/>
              <a:t> Thin Film Line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514" y="1752600"/>
            <a:ext cx="2159170" cy="61536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9646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Same Side Corner Rectangle 5"/>
          <p:cNvSpPr/>
          <p:nvPr/>
        </p:nvSpPr>
        <p:spPr>
          <a:xfrm>
            <a:off x="869576" y="1007318"/>
            <a:ext cx="2063161" cy="1540106"/>
          </a:xfrm>
          <a:prstGeom prst="round2SameRect">
            <a:avLst>
              <a:gd name="adj1" fmla="val 8000"/>
              <a:gd name="adj2" fmla="val 0"/>
            </a:avLst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Freeform 6"/>
          <p:cNvSpPr/>
          <p:nvPr/>
        </p:nvSpPr>
        <p:spPr>
          <a:xfrm>
            <a:off x="869576" y="2547424"/>
            <a:ext cx="2063161" cy="662245"/>
          </a:xfrm>
          <a:custGeom>
            <a:avLst/>
            <a:gdLst>
              <a:gd name="connsiteX0" fmla="*/ 0 w 2063161"/>
              <a:gd name="connsiteY0" fmla="*/ 0 h 662245"/>
              <a:gd name="connsiteX1" fmla="*/ 2063161 w 2063161"/>
              <a:gd name="connsiteY1" fmla="*/ 0 h 662245"/>
              <a:gd name="connsiteX2" fmla="*/ 2063161 w 2063161"/>
              <a:gd name="connsiteY2" fmla="*/ 662245 h 662245"/>
              <a:gd name="connsiteX3" fmla="*/ 0 w 2063161"/>
              <a:gd name="connsiteY3" fmla="*/ 662245 h 662245"/>
              <a:gd name="connsiteX4" fmla="*/ 0 w 2063161"/>
              <a:gd name="connsiteY4" fmla="*/ 0 h 662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3161" h="662245">
                <a:moveTo>
                  <a:pt x="0" y="0"/>
                </a:moveTo>
                <a:lnTo>
                  <a:pt x="2063161" y="0"/>
                </a:lnTo>
                <a:lnTo>
                  <a:pt x="2063161" y="662245"/>
                </a:lnTo>
                <a:lnTo>
                  <a:pt x="0" y="66224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0" rIns="91440" bIns="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b="1" kern="1200" dirty="0"/>
              <a:t>Active matrix display</a:t>
            </a:r>
          </a:p>
        </p:txBody>
      </p:sp>
      <p:sp>
        <p:nvSpPr>
          <p:cNvPr id="9" name="Round Same Side Corner Rectangle 8"/>
          <p:cNvSpPr/>
          <p:nvPr/>
        </p:nvSpPr>
        <p:spPr>
          <a:xfrm>
            <a:off x="6103774" y="1007318"/>
            <a:ext cx="2063161" cy="1540106"/>
          </a:xfrm>
          <a:prstGeom prst="round2SameRect">
            <a:avLst>
              <a:gd name="adj1" fmla="val 8000"/>
              <a:gd name="adj2" fmla="val 0"/>
            </a:avLst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Freeform 9"/>
          <p:cNvSpPr/>
          <p:nvPr/>
        </p:nvSpPr>
        <p:spPr>
          <a:xfrm>
            <a:off x="6103774" y="2547424"/>
            <a:ext cx="2063161" cy="662245"/>
          </a:xfrm>
          <a:custGeom>
            <a:avLst/>
            <a:gdLst>
              <a:gd name="connsiteX0" fmla="*/ 0 w 2063161"/>
              <a:gd name="connsiteY0" fmla="*/ 0 h 662245"/>
              <a:gd name="connsiteX1" fmla="*/ 2063161 w 2063161"/>
              <a:gd name="connsiteY1" fmla="*/ 0 h 662245"/>
              <a:gd name="connsiteX2" fmla="*/ 2063161 w 2063161"/>
              <a:gd name="connsiteY2" fmla="*/ 662245 h 662245"/>
              <a:gd name="connsiteX3" fmla="*/ 0 w 2063161"/>
              <a:gd name="connsiteY3" fmla="*/ 662245 h 662245"/>
              <a:gd name="connsiteX4" fmla="*/ 0 w 2063161"/>
              <a:gd name="connsiteY4" fmla="*/ 0 h 662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3161" h="662245">
                <a:moveTo>
                  <a:pt x="0" y="0"/>
                </a:moveTo>
                <a:lnTo>
                  <a:pt x="2063161" y="0"/>
                </a:lnTo>
                <a:lnTo>
                  <a:pt x="2063161" y="662245"/>
                </a:lnTo>
                <a:lnTo>
                  <a:pt x="0" y="66224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0" rIns="91440" bIns="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b="1" kern="1200" dirty="0"/>
              <a:t>Solar cell</a:t>
            </a:r>
          </a:p>
        </p:txBody>
      </p:sp>
      <p:sp>
        <p:nvSpPr>
          <p:cNvPr id="12" name="Round Same Side Corner Rectangle 11"/>
          <p:cNvSpPr/>
          <p:nvPr/>
        </p:nvSpPr>
        <p:spPr>
          <a:xfrm>
            <a:off x="6103774" y="3810000"/>
            <a:ext cx="2063161" cy="1540106"/>
          </a:xfrm>
          <a:prstGeom prst="round2SameRect">
            <a:avLst>
              <a:gd name="adj1" fmla="val 8000"/>
              <a:gd name="adj2" fmla="val 0"/>
            </a:avLst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Freeform 12"/>
          <p:cNvSpPr/>
          <p:nvPr/>
        </p:nvSpPr>
        <p:spPr>
          <a:xfrm>
            <a:off x="6103774" y="5350106"/>
            <a:ext cx="2063161" cy="662245"/>
          </a:xfrm>
          <a:custGeom>
            <a:avLst/>
            <a:gdLst>
              <a:gd name="connsiteX0" fmla="*/ 0 w 2063161"/>
              <a:gd name="connsiteY0" fmla="*/ 0 h 662245"/>
              <a:gd name="connsiteX1" fmla="*/ 2063161 w 2063161"/>
              <a:gd name="connsiteY1" fmla="*/ 0 h 662245"/>
              <a:gd name="connsiteX2" fmla="*/ 2063161 w 2063161"/>
              <a:gd name="connsiteY2" fmla="*/ 662245 h 662245"/>
              <a:gd name="connsiteX3" fmla="*/ 0 w 2063161"/>
              <a:gd name="connsiteY3" fmla="*/ 662245 h 662245"/>
              <a:gd name="connsiteX4" fmla="*/ 0 w 2063161"/>
              <a:gd name="connsiteY4" fmla="*/ 0 h 662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3161" h="662245">
                <a:moveTo>
                  <a:pt x="0" y="0"/>
                </a:moveTo>
                <a:lnTo>
                  <a:pt x="2063161" y="0"/>
                </a:lnTo>
                <a:lnTo>
                  <a:pt x="2063161" y="662245"/>
                </a:lnTo>
                <a:lnTo>
                  <a:pt x="0" y="66224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0" rIns="91440" bIns="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/>
              <a:t>IR bolometer</a:t>
            </a:r>
            <a:endParaRPr lang="en-US" sz="1800" kern="1200" dirty="0"/>
          </a:p>
        </p:txBody>
      </p:sp>
      <p:sp>
        <p:nvSpPr>
          <p:cNvPr id="15" name="Round Same Side Corner Rectangle 14"/>
          <p:cNvSpPr/>
          <p:nvPr/>
        </p:nvSpPr>
        <p:spPr>
          <a:xfrm>
            <a:off x="869576" y="3810000"/>
            <a:ext cx="2063161" cy="1540106"/>
          </a:xfrm>
          <a:prstGeom prst="round2SameRect">
            <a:avLst>
              <a:gd name="adj1" fmla="val 8000"/>
              <a:gd name="adj2" fmla="val 0"/>
            </a:avLst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Freeform 15"/>
          <p:cNvSpPr/>
          <p:nvPr/>
        </p:nvSpPr>
        <p:spPr>
          <a:xfrm>
            <a:off x="869576" y="5350106"/>
            <a:ext cx="2063161" cy="662245"/>
          </a:xfrm>
          <a:custGeom>
            <a:avLst/>
            <a:gdLst>
              <a:gd name="connsiteX0" fmla="*/ 0 w 2063161"/>
              <a:gd name="connsiteY0" fmla="*/ 0 h 662245"/>
              <a:gd name="connsiteX1" fmla="*/ 2063161 w 2063161"/>
              <a:gd name="connsiteY1" fmla="*/ 0 h 662245"/>
              <a:gd name="connsiteX2" fmla="*/ 2063161 w 2063161"/>
              <a:gd name="connsiteY2" fmla="*/ 662245 h 662245"/>
              <a:gd name="connsiteX3" fmla="*/ 0 w 2063161"/>
              <a:gd name="connsiteY3" fmla="*/ 662245 h 662245"/>
              <a:gd name="connsiteX4" fmla="*/ 0 w 2063161"/>
              <a:gd name="connsiteY4" fmla="*/ 0 h 662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3161" h="662245">
                <a:moveTo>
                  <a:pt x="0" y="0"/>
                </a:moveTo>
                <a:lnTo>
                  <a:pt x="2063161" y="0"/>
                </a:lnTo>
                <a:lnTo>
                  <a:pt x="2063161" y="662245"/>
                </a:lnTo>
                <a:lnTo>
                  <a:pt x="0" y="66224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0" rIns="91440" bIns="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kern="1200" dirty="0"/>
              <a:t>X-ray imager</a:t>
            </a:r>
          </a:p>
        </p:txBody>
      </p:sp>
      <p:sp>
        <p:nvSpPr>
          <p:cNvPr id="18" name="Round Same Side Corner Rectangle 17"/>
          <p:cNvSpPr/>
          <p:nvPr/>
        </p:nvSpPr>
        <p:spPr>
          <a:xfrm>
            <a:off x="3486675" y="3810000"/>
            <a:ext cx="2063161" cy="1540106"/>
          </a:xfrm>
          <a:prstGeom prst="round2SameRect">
            <a:avLst>
              <a:gd name="adj1" fmla="val 8000"/>
              <a:gd name="adj2" fmla="val 0"/>
            </a:avLst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Freeform 18"/>
          <p:cNvSpPr/>
          <p:nvPr/>
        </p:nvSpPr>
        <p:spPr>
          <a:xfrm>
            <a:off x="3486675" y="5350106"/>
            <a:ext cx="2063161" cy="662245"/>
          </a:xfrm>
          <a:custGeom>
            <a:avLst/>
            <a:gdLst>
              <a:gd name="connsiteX0" fmla="*/ 0 w 2063161"/>
              <a:gd name="connsiteY0" fmla="*/ 0 h 662245"/>
              <a:gd name="connsiteX1" fmla="*/ 2063161 w 2063161"/>
              <a:gd name="connsiteY1" fmla="*/ 0 h 662245"/>
              <a:gd name="connsiteX2" fmla="*/ 2063161 w 2063161"/>
              <a:gd name="connsiteY2" fmla="*/ 662245 h 662245"/>
              <a:gd name="connsiteX3" fmla="*/ 0 w 2063161"/>
              <a:gd name="connsiteY3" fmla="*/ 662245 h 662245"/>
              <a:gd name="connsiteX4" fmla="*/ 0 w 2063161"/>
              <a:gd name="connsiteY4" fmla="*/ 0 h 662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3161" h="662245">
                <a:moveTo>
                  <a:pt x="0" y="0"/>
                </a:moveTo>
                <a:lnTo>
                  <a:pt x="2063161" y="0"/>
                </a:lnTo>
                <a:lnTo>
                  <a:pt x="2063161" y="662245"/>
                </a:lnTo>
                <a:lnTo>
                  <a:pt x="0" y="66224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0" rIns="91440" bIns="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kern="1200" dirty="0"/>
              <a:t>Position sensitive detector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714" y="1009106"/>
            <a:ext cx="1923525" cy="1462118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3462705" y="2568765"/>
            <a:ext cx="2114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Amorphous silicon </a:t>
            </a:r>
            <a:r>
              <a:rPr lang="en-US" dirty="0" err="1"/>
              <a:t>macroelectronics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1036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077200" cy="990600"/>
          </a:xfrm>
        </p:spPr>
        <p:txBody>
          <a:bodyPr/>
          <a:lstStyle/>
          <a:p>
            <a:r>
              <a:rPr lang="en-US" sz="2800" dirty="0"/>
              <a:t>Passive matrix vs. active matrix (AM) display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077200" cy="4541904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2000" dirty="0"/>
              <a:t>Passive matrix: </a:t>
            </a:r>
            <a:r>
              <a:rPr lang="en-US" sz="2000" i="1" dirty="0"/>
              <a:t>m</a:t>
            </a:r>
            <a:r>
              <a:rPr lang="en-US" sz="2000" dirty="0"/>
              <a:t> + </a:t>
            </a:r>
            <a:r>
              <a:rPr lang="en-US" sz="2000" i="1" dirty="0"/>
              <a:t>n</a:t>
            </a:r>
            <a:r>
              <a:rPr lang="en-US" sz="2000" dirty="0"/>
              <a:t> control signals address an </a:t>
            </a:r>
            <a:r>
              <a:rPr lang="en-US" sz="2000" i="1" dirty="0"/>
              <a:t>m</a:t>
            </a:r>
            <a:r>
              <a:rPr lang="en-US" sz="2000" dirty="0"/>
              <a:t> × </a:t>
            </a:r>
            <a:r>
              <a:rPr lang="en-US" sz="2000" i="1" dirty="0"/>
              <a:t>n</a:t>
            </a:r>
            <a:r>
              <a:rPr lang="en-US" sz="2000" dirty="0"/>
              <a:t> display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Active matrix: each pixel is individually addressed by a transistor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High refresh rate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Low cross-talk and superior image resolution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36" y="3240661"/>
            <a:ext cx="3810000" cy="31908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084" y="3240661"/>
            <a:ext cx="3710936" cy="315429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7314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559352" y="3222670"/>
            <a:ext cx="710826" cy="533400"/>
          </a:xfrm>
          <a:prstGeom prst="rect">
            <a:avLst/>
          </a:prstGeom>
          <a:ln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1271047" y="3222670"/>
            <a:ext cx="710826" cy="533400"/>
          </a:xfrm>
          <a:prstGeom prst="rect">
            <a:avLst/>
          </a:prstGeom>
          <a:ln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981873" y="3222670"/>
            <a:ext cx="710826" cy="533400"/>
          </a:xfrm>
          <a:prstGeom prst="rect">
            <a:avLst/>
          </a:prstGeom>
          <a:ln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564698" y="2692952"/>
            <a:ext cx="2135938" cy="5334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559352" y="2309391"/>
            <a:ext cx="2141284" cy="386122"/>
          </a:xfrm>
          <a:prstGeom prst="rect">
            <a:avLst/>
          </a:prstGeom>
          <a:pattFill prst="wdDnDiag">
            <a:fgClr>
              <a:schemeClr val="accent1"/>
            </a:fgClr>
            <a:bgClr>
              <a:schemeClr val="bg1"/>
            </a:bgClr>
          </a:patt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559352" y="3777682"/>
            <a:ext cx="2141284" cy="386122"/>
          </a:xfrm>
          <a:prstGeom prst="rect">
            <a:avLst/>
          </a:prstGeom>
          <a:pattFill prst="zigZag">
            <a:fgClr>
              <a:srgbClr val="FFC000"/>
            </a:fgClr>
            <a:bgClr>
              <a:schemeClr val="bg1"/>
            </a:bgClr>
          </a:patt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559352" y="4141072"/>
            <a:ext cx="2137821" cy="5334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559352" y="4707130"/>
            <a:ext cx="2137821" cy="386122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559352" y="5085887"/>
            <a:ext cx="2137821" cy="533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53036" y="2319636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Polarizer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53036" y="2774986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Cover glass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53036" y="3290457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Color filter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47273" y="3770140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Liquid crystal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847273" y="4246158"/>
            <a:ext cx="171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TFT backplane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847273" y="4723920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Polarizer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847273" y="5183289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Back light</a:t>
            </a:r>
          </a:p>
        </p:txBody>
      </p:sp>
      <p:sp>
        <p:nvSpPr>
          <p:cNvPr id="52" name="Rectangle 51"/>
          <p:cNvSpPr/>
          <p:nvPr/>
        </p:nvSpPr>
        <p:spPr bwMode="auto">
          <a:xfrm>
            <a:off x="4886853" y="3226352"/>
            <a:ext cx="715209" cy="551329"/>
          </a:xfrm>
          <a:prstGeom prst="rect">
            <a:avLst/>
          </a:prstGeom>
          <a:ln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3" name="Rectangle 52"/>
          <p:cNvSpPr/>
          <p:nvPr/>
        </p:nvSpPr>
        <p:spPr bwMode="auto">
          <a:xfrm>
            <a:off x="5602918" y="3216947"/>
            <a:ext cx="710826" cy="560733"/>
          </a:xfrm>
          <a:prstGeom prst="rect">
            <a:avLst/>
          </a:prstGeom>
          <a:ln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4" name="Rectangle 53"/>
          <p:cNvSpPr/>
          <p:nvPr/>
        </p:nvSpPr>
        <p:spPr bwMode="auto">
          <a:xfrm>
            <a:off x="6304015" y="3236597"/>
            <a:ext cx="710826" cy="541082"/>
          </a:xfrm>
          <a:prstGeom prst="rect">
            <a:avLst/>
          </a:prstGeom>
          <a:ln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5" name="Rectangle 54"/>
          <p:cNvSpPr/>
          <p:nvPr/>
        </p:nvSpPr>
        <p:spPr bwMode="auto">
          <a:xfrm>
            <a:off x="4882146" y="2703197"/>
            <a:ext cx="2135938" cy="5334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6" name="Rectangle 55"/>
          <p:cNvSpPr/>
          <p:nvPr/>
        </p:nvSpPr>
        <p:spPr bwMode="auto">
          <a:xfrm>
            <a:off x="4876800" y="2319636"/>
            <a:ext cx="2141284" cy="386122"/>
          </a:xfrm>
          <a:prstGeom prst="rect">
            <a:avLst/>
          </a:prstGeom>
          <a:pattFill prst="wdDnDiag">
            <a:fgClr>
              <a:schemeClr val="accent1"/>
            </a:fgClr>
            <a:bgClr>
              <a:schemeClr val="bg1"/>
            </a:bgClr>
          </a:patt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8" name="Rectangle 57"/>
          <p:cNvSpPr/>
          <p:nvPr/>
        </p:nvSpPr>
        <p:spPr bwMode="auto">
          <a:xfrm>
            <a:off x="4880263" y="3782146"/>
            <a:ext cx="2137821" cy="5334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170484" y="2329881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Polarizer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7170484" y="2785231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Cover glass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7170484" y="3293018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OLEDs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7168184" y="3887232"/>
            <a:ext cx="171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TFT backplane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564698" y="665848"/>
            <a:ext cx="36067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Active Matrix Liquid Crystal Display (AMLCD)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4876800" y="694140"/>
            <a:ext cx="36067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Active Matrix Organic Light Emitting Diode (AMOLED)</a:t>
            </a:r>
          </a:p>
        </p:txBody>
      </p:sp>
      <p:sp>
        <p:nvSpPr>
          <p:cNvPr id="71" name="Up Arrow 70"/>
          <p:cNvSpPr/>
          <p:nvPr/>
        </p:nvSpPr>
        <p:spPr bwMode="auto">
          <a:xfrm>
            <a:off x="940660" y="1656778"/>
            <a:ext cx="1371600" cy="430878"/>
          </a:xfrm>
          <a:prstGeom prst="up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2" name="Up Arrow 71"/>
          <p:cNvSpPr/>
          <p:nvPr/>
        </p:nvSpPr>
        <p:spPr bwMode="auto">
          <a:xfrm>
            <a:off x="5258108" y="1653348"/>
            <a:ext cx="1371600" cy="430878"/>
          </a:xfrm>
          <a:prstGeom prst="up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5" name="Rounded Rectangle 74"/>
          <p:cNvSpPr/>
          <p:nvPr/>
        </p:nvSpPr>
        <p:spPr bwMode="auto">
          <a:xfrm>
            <a:off x="4800600" y="4713826"/>
            <a:ext cx="3886200" cy="1305974"/>
          </a:xfrm>
          <a:prstGeom prst="roundRect">
            <a:avLst>
              <a:gd name="adj" fmla="val 1266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FF"/>
              </a:buClr>
            </a:pPr>
            <a:r>
              <a:rPr lang="en-US" dirty="0">
                <a:solidFill>
                  <a:schemeClr val="tx1"/>
                </a:solidFill>
                <a:latin typeface="Arial" charset="0"/>
              </a:rPr>
              <a:t>Thin film transistors (TFTs) are made of a-Si or low-temperature poly-silicon (LTPS)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3532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383" y="1714147"/>
            <a:ext cx="3336891" cy="246575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211732" y="3730034"/>
            <a:ext cx="32832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AMLCD display under microscope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a-Si / LTPS thin film transistors</a:t>
            </a:r>
          </a:p>
        </p:txBody>
      </p:sp>
      <p:sp>
        <p:nvSpPr>
          <p:cNvPr id="9" name="Rectangle 8"/>
          <p:cNvSpPr/>
          <p:nvPr/>
        </p:nvSpPr>
        <p:spPr>
          <a:xfrm>
            <a:off x="4118017" y="6117222"/>
            <a:ext cx="42033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/>
              <a:t>Images from </a:t>
            </a:r>
            <a:r>
              <a:rPr lang="en-US" sz="1200" dirty="0">
                <a:hlinkClick r:id="rId4"/>
              </a:rPr>
              <a:t>Wikimedia Commons</a:t>
            </a:r>
            <a:r>
              <a:rPr lang="en-US" sz="1200" dirty="0"/>
              <a:t>, </a:t>
            </a:r>
            <a:r>
              <a:rPr lang="en-US" sz="1200" i="1" dirty="0"/>
              <a:t>Nature</a:t>
            </a:r>
            <a:r>
              <a:rPr lang="en-US" sz="1200" dirty="0"/>
              <a:t> </a:t>
            </a:r>
            <a:r>
              <a:rPr lang="en-US" sz="1200" b="1" dirty="0"/>
              <a:t>428</a:t>
            </a:r>
            <a:r>
              <a:rPr lang="en-US" sz="1200" dirty="0"/>
              <a:t>, 269 (2004)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16350" y="1526561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Current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01474" y="4022834"/>
            <a:ext cx="2351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Source-Drain voltage</a:t>
            </a:r>
          </a:p>
        </p:txBody>
      </p:sp>
      <p:cxnSp>
        <p:nvCxnSpPr>
          <p:cNvPr id="12" name="Straight Arrow Connector 11"/>
          <p:cNvCxnSpPr/>
          <p:nvPr/>
        </p:nvCxnSpPr>
        <p:spPr bwMode="auto">
          <a:xfrm flipH="1" flipV="1">
            <a:off x="5657030" y="1657191"/>
            <a:ext cx="320" cy="2301367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flipV="1">
            <a:off x="5649666" y="3958792"/>
            <a:ext cx="2656134" cy="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14" name="Freeform 13"/>
          <p:cNvSpPr/>
          <p:nvPr/>
        </p:nvSpPr>
        <p:spPr bwMode="auto">
          <a:xfrm>
            <a:off x="5665674" y="3306215"/>
            <a:ext cx="2422392" cy="674114"/>
          </a:xfrm>
          <a:custGeom>
            <a:avLst/>
            <a:gdLst>
              <a:gd name="connsiteX0" fmla="*/ 0 w 2197634"/>
              <a:gd name="connsiteY0" fmla="*/ 1321653 h 1321653"/>
              <a:gd name="connsiteX1" fmla="*/ 599355 w 2197634"/>
              <a:gd name="connsiteY1" fmla="*/ 253573 h 1321653"/>
              <a:gd name="connsiteX2" fmla="*/ 2197634 w 2197634"/>
              <a:gd name="connsiteY2" fmla="*/ 0 h 1321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97634" h="1321653">
                <a:moveTo>
                  <a:pt x="0" y="1321653"/>
                </a:moveTo>
                <a:cubicBezTo>
                  <a:pt x="116541" y="897750"/>
                  <a:pt x="233083" y="473848"/>
                  <a:pt x="599355" y="253573"/>
                </a:cubicBezTo>
                <a:cubicBezTo>
                  <a:pt x="965627" y="33297"/>
                  <a:pt x="1872343" y="24333"/>
                  <a:pt x="2197634" y="0"/>
                </a:cubicBezTo>
              </a:path>
            </a:pathLst>
          </a:cu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Freeform 14"/>
          <p:cNvSpPr/>
          <p:nvPr/>
        </p:nvSpPr>
        <p:spPr bwMode="auto">
          <a:xfrm>
            <a:off x="5664714" y="2769606"/>
            <a:ext cx="2422392" cy="1210722"/>
          </a:xfrm>
          <a:custGeom>
            <a:avLst/>
            <a:gdLst>
              <a:gd name="connsiteX0" fmla="*/ 0 w 2197634"/>
              <a:gd name="connsiteY0" fmla="*/ 1321653 h 1321653"/>
              <a:gd name="connsiteX1" fmla="*/ 599355 w 2197634"/>
              <a:gd name="connsiteY1" fmla="*/ 253573 h 1321653"/>
              <a:gd name="connsiteX2" fmla="*/ 2197634 w 2197634"/>
              <a:gd name="connsiteY2" fmla="*/ 0 h 1321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97634" h="1321653">
                <a:moveTo>
                  <a:pt x="0" y="1321653"/>
                </a:moveTo>
                <a:cubicBezTo>
                  <a:pt x="116541" y="897750"/>
                  <a:pt x="233083" y="473848"/>
                  <a:pt x="599355" y="253573"/>
                </a:cubicBezTo>
                <a:cubicBezTo>
                  <a:pt x="965627" y="33297"/>
                  <a:pt x="1872343" y="24333"/>
                  <a:pt x="2197634" y="0"/>
                </a:cubicBezTo>
              </a:path>
            </a:pathLst>
          </a:cu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Freeform 15"/>
          <p:cNvSpPr/>
          <p:nvPr/>
        </p:nvSpPr>
        <p:spPr bwMode="auto">
          <a:xfrm>
            <a:off x="5679762" y="2256953"/>
            <a:ext cx="2422392" cy="1723376"/>
          </a:xfrm>
          <a:custGeom>
            <a:avLst/>
            <a:gdLst>
              <a:gd name="connsiteX0" fmla="*/ 0 w 2197634"/>
              <a:gd name="connsiteY0" fmla="*/ 1321653 h 1321653"/>
              <a:gd name="connsiteX1" fmla="*/ 599355 w 2197634"/>
              <a:gd name="connsiteY1" fmla="*/ 253573 h 1321653"/>
              <a:gd name="connsiteX2" fmla="*/ 2197634 w 2197634"/>
              <a:gd name="connsiteY2" fmla="*/ 0 h 1321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97634" h="1321653">
                <a:moveTo>
                  <a:pt x="0" y="1321653"/>
                </a:moveTo>
                <a:cubicBezTo>
                  <a:pt x="116541" y="897750"/>
                  <a:pt x="233083" y="473848"/>
                  <a:pt x="599355" y="253573"/>
                </a:cubicBezTo>
                <a:cubicBezTo>
                  <a:pt x="965627" y="33297"/>
                  <a:pt x="1872343" y="24333"/>
                  <a:pt x="2197634" y="0"/>
                </a:cubicBezTo>
              </a:path>
            </a:pathLst>
          </a:cu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 flipV="1">
            <a:off x="7632534" y="2000487"/>
            <a:ext cx="0" cy="1625328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0000FF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6777006" y="1303084"/>
            <a:ext cx="1711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Increasing gate voltage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533400" y="4516936"/>
            <a:ext cx="7848600" cy="1655263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2000" dirty="0"/>
              <a:t>Applied gate voltage modulates a-Si / LTPS channel conductance and the TFT on/off state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Si</a:t>
            </a:r>
            <a:r>
              <a:rPr lang="en-US" sz="2000" baseline="-25000" dirty="0"/>
              <a:t>3</a:t>
            </a:r>
            <a:r>
              <a:rPr lang="en-US" sz="2000" dirty="0"/>
              <a:t>N</a:t>
            </a:r>
            <a:r>
              <a:rPr lang="en-US" sz="2000" baseline="-25000" dirty="0"/>
              <a:t>4</a:t>
            </a:r>
            <a:r>
              <a:rPr lang="en-US" sz="2000" dirty="0"/>
              <a:t> and a-Si can be deposited using the same PECVD system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Display glass: flat glass produced by down-draw fusion process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95" y="1626249"/>
            <a:ext cx="4546834" cy="269888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203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LTPS vs. a-Si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5EABE134-8C62-4E94-AC0F-E4444A9507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4617453"/>
              </p:ext>
            </p:extLst>
          </p:nvPr>
        </p:nvGraphicFramePr>
        <p:xfrm>
          <a:off x="569180" y="1684351"/>
          <a:ext cx="7965220" cy="3012396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038162">
                  <a:extLst>
                    <a:ext uri="{9D8B030D-6E8A-4147-A177-3AD203B41FA5}">
                      <a16:colId xmlns:a16="http://schemas.microsoft.com/office/drawing/2014/main" val="2168827384"/>
                    </a:ext>
                  </a:extLst>
                </a:gridCol>
                <a:gridCol w="1693446">
                  <a:extLst>
                    <a:ext uri="{9D8B030D-6E8A-4147-A177-3AD203B41FA5}">
                      <a16:colId xmlns:a16="http://schemas.microsoft.com/office/drawing/2014/main" val="2388014766"/>
                    </a:ext>
                  </a:extLst>
                </a:gridCol>
                <a:gridCol w="2116806">
                  <a:extLst>
                    <a:ext uri="{9D8B030D-6E8A-4147-A177-3AD203B41FA5}">
                      <a16:colId xmlns:a16="http://schemas.microsoft.com/office/drawing/2014/main" val="1539050539"/>
                    </a:ext>
                  </a:extLst>
                </a:gridCol>
                <a:gridCol w="2116806">
                  <a:extLst>
                    <a:ext uri="{9D8B030D-6E8A-4147-A177-3AD203B41FA5}">
                      <a16:colId xmlns:a16="http://schemas.microsoft.com/office/drawing/2014/main" val="2579241073"/>
                    </a:ext>
                  </a:extLst>
                </a:gridCol>
              </a:tblGrid>
              <a:tr h="362342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effectLst/>
                        </a:rPr>
                        <a:t>Characteristic</a:t>
                      </a:r>
                    </a:p>
                  </a:txBody>
                  <a:tcPr marL="90585" marR="90585" marT="45293" marB="45293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effectLst/>
                        </a:rPr>
                        <a:t>a-Si</a:t>
                      </a:r>
                    </a:p>
                  </a:txBody>
                  <a:tcPr marL="90585" marR="90585" marT="45293" marB="45293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effectLst/>
                        </a:rPr>
                        <a:t>LTPS (low-temperature poly-silicon)</a:t>
                      </a:r>
                    </a:p>
                  </a:txBody>
                  <a:tcPr marL="90585" marR="90585" marT="45293" marB="45293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8261705"/>
                  </a:ext>
                </a:extLst>
              </a:tr>
              <a:tr h="36234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</a:rPr>
                        <a:t>Mobility (cm</a:t>
                      </a:r>
                      <a:r>
                        <a:rPr lang="en-US" sz="1800" baseline="30000" dirty="0">
                          <a:effectLst/>
                        </a:rPr>
                        <a:t>2</a:t>
                      </a:r>
                      <a:r>
                        <a:rPr lang="en-US" sz="1800" dirty="0">
                          <a:effectLst/>
                        </a:rPr>
                        <a:t>/V/s)</a:t>
                      </a:r>
                    </a:p>
                  </a:txBody>
                  <a:tcPr marL="90585" marR="90585" marT="45293" marB="4529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</a:rPr>
                        <a:t>~ 1</a:t>
                      </a:r>
                    </a:p>
                  </a:txBody>
                  <a:tcPr marL="90585" marR="90585" marT="45293" marB="45293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</a:rPr>
                        <a:t>~ 100</a:t>
                      </a:r>
                    </a:p>
                  </a:txBody>
                  <a:tcPr marL="90585" marR="90585" marT="45293" marB="45293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1238133"/>
                  </a:ext>
                </a:extLst>
              </a:tr>
              <a:tr h="36234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</a:rPr>
                        <a:t>Preparation Method</a:t>
                      </a:r>
                    </a:p>
                  </a:txBody>
                  <a:tcPr marL="90585" marR="90585" marT="45293" marB="4529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</a:rPr>
                        <a:t>PECVD</a:t>
                      </a:r>
                    </a:p>
                  </a:txBody>
                  <a:tcPr marL="90585" marR="90585" marT="45293" marB="4529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</a:rPr>
                        <a:t>Post-deposition annealing of a-Si</a:t>
                      </a:r>
                    </a:p>
                  </a:txBody>
                  <a:tcPr marL="90585" marR="90585" marT="45293" marB="45293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</a:rPr>
                        <a:t>Excimer laser annealing (ELA) of a-Si</a:t>
                      </a:r>
                    </a:p>
                  </a:txBody>
                  <a:tcPr marL="90585" marR="90585" marT="45293" marB="45293" anchor="ctr"/>
                </a:tc>
                <a:extLst>
                  <a:ext uri="{0D108BD9-81ED-4DB2-BD59-A6C34878D82A}">
                    <a16:rowId xmlns:a16="http://schemas.microsoft.com/office/drawing/2014/main" val="694381673"/>
                  </a:ext>
                </a:extLst>
              </a:tr>
              <a:tr h="36234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</a:rPr>
                        <a:t>Processing Temperature</a:t>
                      </a:r>
                    </a:p>
                  </a:txBody>
                  <a:tcPr marL="90585" marR="90585" marT="45293" marB="4529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effectLst/>
                        </a:rPr>
                        <a:t>350 °C</a:t>
                      </a:r>
                    </a:p>
                  </a:txBody>
                  <a:tcPr marL="90585" marR="90585" marT="45293" marB="4529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</a:rPr>
                        <a:t>600 °C</a:t>
                      </a:r>
                    </a:p>
                  </a:txBody>
                  <a:tcPr marL="90585" marR="90585" marT="45293" marB="4529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</a:rPr>
                        <a:t>&gt; 1500 °C</a:t>
                      </a:r>
                    </a:p>
                  </a:txBody>
                  <a:tcPr marL="90585" marR="90585" marT="45293" marB="45293" anchor="ctr"/>
                </a:tc>
                <a:extLst>
                  <a:ext uri="{0D108BD9-81ED-4DB2-BD59-A6C34878D82A}">
                    <a16:rowId xmlns:a16="http://schemas.microsoft.com/office/drawing/2014/main" val="340676433"/>
                  </a:ext>
                </a:extLst>
              </a:tr>
              <a:tr h="36234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</a:rPr>
                        <a:t>Resolution</a:t>
                      </a:r>
                    </a:p>
                  </a:txBody>
                  <a:tcPr marL="90585" marR="90585" marT="45293" marB="4529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effectLst/>
                        </a:rPr>
                        <a:t>Low</a:t>
                      </a:r>
                    </a:p>
                  </a:txBody>
                  <a:tcPr marL="90585" marR="90585" marT="45293" marB="45293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</a:rPr>
                        <a:t>&gt; 500 </a:t>
                      </a:r>
                      <a:r>
                        <a:rPr lang="en-US" sz="1800" dirty="0" err="1">
                          <a:effectLst/>
                        </a:rPr>
                        <a:t>ppi</a:t>
                      </a:r>
                      <a:endParaRPr lang="en-US" sz="1800" dirty="0">
                        <a:effectLst/>
                      </a:endParaRPr>
                    </a:p>
                  </a:txBody>
                  <a:tcPr marL="90585" marR="90585" marT="45293" marB="45293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8003306"/>
                  </a:ext>
                </a:extLst>
              </a:tr>
              <a:tr h="36234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</a:rPr>
                        <a:t>Cost</a:t>
                      </a:r>
                    </a:p>
                  </a:txBody>
                  <a:tcPr marL="90585" marR="90585" marT="45293" marB="4529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</a:rPr>
                        <a:t>Low</a:t>
                      </a:r>
                    </a:p>
                  </a:txBody>
                  <a:tcPr marL="90585" marR="90585" marT="45293" marB="45293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</a:rPr>
                        <a:t>Relatively high</a:t>
                      </a:r>
                    </a:p>
                  </a:txBody>
                  <a:tcPr marL="90585" marR="90585" marT="45293" marB="45293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3650551"/>
                  </a:ext>
                </a:extLst>
              </a:tr>
            </a:tbl>
          </a:graphicData>
        </a:graphic>
      </p:graphicFrame>
      <p:sp>
        <p:nvSpPr>
          <p:cNvPr id="21" name="Rounded Rectangle 74">
            <a:extLst>
              <a:ext uri="{FF2B5EF4-FFF2-40B4-BE49-F238E27FC236}">
                <a16:creationId xmlns:a16="http://schemas.microsoft.com/office/drawing/2014/main" id="{3D38BC4D-2825-48EB-A55E-171025E19507}"/>
              </a:ext>
            </a:extLst>
          </p:cNvPr>
          <p:cNvSpPr/>
          <p:nvPr/>
        </p:nvSpPr>
        <p:spPr bwMode="auto">
          <a:xfrm>
            <a:off x="924339" y="5105399"/>
            <a:ext cx="7239000" cy="998551"/>
          </a:xfrm>
          <a:prstGeom prst="roundRect">
            <a:avLst>
              <a:gd name="adj" fmla="val 1266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FF"/>
              </a:buClr>
            </a:pPr>
            <a:r>
              <a:rPr lang="en-US" dirty="0">
                <a:solidFill>
                  <a:schemeClr val="tx1"/>
                </a:solidFill>
                <a:latin typeface="Arial" charset="0"/>
              </a:rPr>
              <a:t>Low-temperature poly-silicon (LTPS) exhibits improved electronic properties compared to </a:t>
            </a:r>
            <a:r>
              <a:rPr lang="en-US" dirty="0" err="1">
                <a:solidFill>
                  <a:schemeClr val="tx1"/>
                </a:solidFill>
                <a:latin typeface="Arial" charset="0"/>
              </a:rPr>
              <a:t>a-Si:H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1929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3102"/>
            <a:ext cx="8077200" cy="990600"/>
          </a:xfrm>
        </p:spPr>
        <p:txBody>
          <a:bodyPr/>
          <a:lstStyle/>
          <a:p>
            <a:r>
              <a:rPr lang="en-US" sz="2800" dirty="0"/>
              <a:t>LTPS-TFT process for flexible display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7" name="Picture 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4EA77E3D-B53E-468D-B890-AE3633A4D1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98" y="1592254"/>
            <a:ext cx="3051133" cy="467204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89CCE35-ABC6-458D-8AB1-0A43C62BEC48}"/>
              </a:ext>
            </a:extLst>
          </p:cNvPr>
          <p:cNvGrpSpPr/>
          <p:nvPr/>
        </p:nvGrpSpPr>
        <p:grpSpPr>
          <a:xfrm>
            <a:off x="3869556" y="1500147"/>
            <a:ext cx="4661531" cy="4773902"/>
            <a:chOff x="3869556" y="1500147"/>
            <a:chExt cx="4661531" cy="477390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14AD3FA-40E8-45E4-BC8A-DB183B6E5E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1789" y="2019762"/>
              <a:ext cx="4659298" cy="183674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ED04FF7-FF35-4E81-9505-DC8246506083}"/>
                </a:ext>
              </a:extLst>
            </p:cNvPr>
            <p:cNvSpPr txBox="1"/>
            <p:nvPr/>
          </p:nvSpPr>
          <p:spPr>
            <a:xfrm>
              <a:off x="4550199" y="1500147"/>
              <a:ext cx="10214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2200 °C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94587D3A-0642-4B62-952F-A344EF18B78E}"/>
                </a:ext>
              </a:extLst>
            </p:cNvPr>
            <p:cNvCxnSpPr>
              <a:stCxn id="10" idx="2"/>
            </p:cNvCxnSpPr>
            <p:nvPr/>
          </p:nvCxnSpPr>
          <p:spPr bwMode="auto">
            <a:xfrm flipH="1">
              <a:off x="5060915" y="1869479"/>
              <a:ext cx="1" cy="37888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EF1D22A-5CFC-4588-A1AC-EB2663BF0703}"/>
                </a:ext>
              </a:extLst>
            </p:cNvPr>
            <p:cNvSpPr txBox="1"/>
            <p:nvPr/>
          </p:nvSpPr>
          <p:spPr>
            <a:xfrm>
              <a:off x="7370550" y="1516049"/>
              <a:ext cx="7649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70 °C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7EBC1F98-C58D-476D-9F65-615AD0C9D385}"/>
                </a:ext>
              </a:extLst>
            </p:cNvPr>
            <p:cNvCxnSpPr>
              <a:cxnSpLocks/>
              <a:stCxn id="13" idx="2"/>
            </p:cNvCxnSpPr>
            <p:nvPr/>
          </p:nvCxnSpPr>
          <p:spPr bwMode="auto">
            <a:xfrm>
              <a:off x="7753027" y="1885381"/>
              <a:ext cx="0" cy="60748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C98BC5E-3178-487C-BCF6-43B685C54B2C}"/>
                </a:ext>
              </a:extLst>
            </p:cNvPr>
            <p:cNvSpPr/>
            <p:nvPr/>
          </p:nvSpPr>
          <p:spPr>
            <a:xfrm>
              <a:off x="3869556" y="5440487"/>
              <a:ext cx="4659299" cy="8335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Aft>
                  <a:spcPts val="500"/>
                </a:spcAft>
              </a:pPr>
              <a:r>
                <a:rPr lang="en-US" sz="1100" dirty="0">
                  <a:solidFill>
                    <a:srgbClr val="222222"/>
                  </a:solidFill>
                  <a:latin typeface="Arial" panose="020B0604020202020204" pitchFamily="34" charset="0"/>
                </a:rPr>
                <a:t>M. Kim </a:t>
              </a:r>
              <a:r>
                <a:rPr lang="en-US" sz="1100" i="1" dirty="0">
                  <a:solidFill>
                    <a:srgbClr val="222222"/>
                  </a:solidFill>
                  <a:latin typeface="Arial" panose="020B0604020202020204" pitchFamily="34" charset="0"/>
                </a:rPr>
                <a:t>et al.</a:t>
              </a:r>
              <a:r>
                <a:rPr lang="en-US" sz="1100" dirty="0">
                  <a:solidFill>
                    <a:srgbClr val="222222"/>
                  </a:solidFill>
                  <a:latin typeface="Arial" panose="020B0604020202020204" pitchFamily="34" charset="0"/>
                </a:rPr>
                <a:t>, "16.2: World‐Best Performance LTPS TFTs with Robust Bending Properties on AMOLED Displays." </a:t>
              </a:r>
              <a:r>
                <a:rPr lang="en-US" sz="1100" i="1" dirty="0">
                  <a:solidFill>
                    <a:srgbClr val="222222"/>
                  </a:solidFill>
                  <a:latin typeface="Arial" panose="020B0604020202020204" pitchFamily="34" charset="0"/>
                </a:rPr>
                <a:t>SID </a:t>
              </a:r>
              <a:r>
                <a:rPr lang="en-US" sz="1100" b="1" dirty="0">
                  <a:solidFill>
                    <a:srgbClr val="222222"/>
                  </a:solidFill>
                  <a:latin typeface="Arial" panose="020B0604020202020204" pitchFamily="34" charset="0"/>
                </a:rPr>
                <a:t>42</a:t>
              </a:r>
              <a:r>
                <a:rPr lang="en-US" sz="1100" dirty="0">
                  <a:solidFill>
                    <a:srgbClr val="222222"/>
                  </a:solidFill>
                  <a:latin typeface="Arial" panose="020B0604020202020204" pitchFamily="34" charset="0"/>
                </a:rPr>
                <a:t>, 194-197 (2011)</a:t>
              </a:r>
            </a:p>
            <a:p>
              <a:pPr algn="just">
                <a:spcAft>
                  <a:spcPts val="500"/>
                </a:spcAft>
              </a:pPr>
              <a:r>
                <a:rPr lang="en-US" sz="1100" dirty="0">
                  <a:solidFill>
                    <a:srgbClr val="222222"/>
                  </a:solidFill>
                  <a:latin typeface="Arial" panose="020B0604020202020204" pitchFamily="34" charset="0"/>
                </a:rPr>
                <a:t>Y. </a:t>
              </a:r>
              <a:r>
                <a:rPr lang="en-US" sz="1100" dirty="0" err="1">
                  <a:solidFill>
                    <a:srgbClr val="222222"/>
                  </a:solidFill>
                  <a:latin typeface="Arial" panose="020B0604020202020204" pitchFamily="34" charset="0"/>
                </a:rPr>
                <a:t>Jimbo</a:t>
              </a:r>
              <a:r>
                <a:rPr lang="en-US" sz="1100" dirty="0">
                  <a:solidFill>
                    <a:srgbClr val="222222"/>
                  </a:solidFill>
                  <a:latin typeface="Arial" panose="020B0604020202020204" pitchFamily="34" charset="0"/>
                </a:rPr>
                <a:t> </a:t>
              </a:r>
              <a:r>
                <a:rPr lang="en-US" sz="1100" i="1" dirty="0">
                  <a:solidFill>
                    <a:srgbClr val="222222"/>
                  </a:solidFill>
                  <a:latin typeface="Arial" panose="020B0604020202020204" pitchFamily="34" charset="0"/>
                </a:rPr>
                <a:t>et al.</a:t>
              </a:r>
              <a:r>
                <a:rPr lang="en-US" sz="1100" dirty="0">
                  <a:solidFill>
                    <a:srgbClr val="222222"/>
                  </a:solidFill>
                  <a:latin typeface="Arial" panose="020B0604020202020204" pitchFamily="34" charset="0"/>
                </a:rPr>
                <a:t>, "25.1: Tri‐Fold Flexible AMOLED with High Barrier Passivation Layers," </a:t>
              </a:r>
              <a:r>
                <a:rPr lang="en-US" sz="1100" i="1" dirty="0">
                  <a:solidFill>
                    <a:srgbClr val="222222"/>
                  </a:solidFill>
                  <a:latin typeface="Arial" panose="020B0604020202020204" pitchFamily="34" charset="0"/>
                </a:rPr>
                <a:t>SID </a:t>
              </a:r>
              <a:r>
                <a:rPr lang="en-US" sz="1100" b="1" dirty="0">
                  <a:solidFill>
                    <a:srgbClr val="222222"/>
                  </a:solidFill>
                  <a:latin typeface="Arial" panose="020B0604020202020204" pitchFamily="34" charset="0"/>
                </a:rPr>
                <a:t>45</a:t>
              </a:r>
              <a:r>
                <a:rPr lang="en-US" sz="1100" dirty="0">
                  <a:solidFill>
                    <a:srgbClr val="222222"/>
                  </a:solidFill>
                  <a:latin typeface="Arial" panose="020B0604020202020204" pitchFamily="34" charset="0"/>
                </a:rPr>
                <a:t>, 322-325 (2014)</a:t>
              </a:r>
              <a:endParaRPr lang="en-US" sz="1100" dirty="0"/>
            </a:p>
          </p:txBody>
        </p:sp>
        <p:sp>
          <p:nvSpPr>
            <p:cNvPr id="19" name="Rounded Rectangle 74">
              <a:extLst>
                <a:ext uri="{FF2B5EF4-FFF2-40B4-BE49-F238E27FC236}">
                  <a16:creationId xmlns:a16="http://schemas.microsoft.com/office/drawing/2014/main" id="{FE906DFF-2960-4440-B9D9-ABB2BC436405}"/>
                </a:ext>
              </a:extLst>
            </p:cNvPr>
            <p:cNvSpPr/>
            <p:nvPr/>
          </p:nvSpPr>
          <p:spPr bwMode="auto">
            <a:xfrm>
              <a:off x="3885704" y="4198951"/>
              <a:ext cx="4645383" cy="998551"/>
            </a:xfrm>
            <a:prstGeom prst="roundRect">
              <a:avLst>
                <a:gd name="adj" fmla="val 12663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rgbClr val="0000FF"/>
                </a:buClr>
              </a:pPr>
              <a:r>
                <a:rPr lang="en-US" dirty="0">
                  <a:solidFill>
                    <a:schemeClr val="tx1"/>
                  </a:solidFill>
                  <a:latin typeface="Arial" charset="0"/>
                </a:rPr>
                <a:t>Highly localized heating during ELA prevents damage to plastic substrates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811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solar cell structure</a:t>
            </a:r>
          </a:p>
        </p:txBody>
      </p:sp>
      <p:pic>
        <p:nvPicPr>
          <p:cNvPr id="1027" name="Picture 3" descr="C:\Users\hjj\Desktop\solar-power-diagra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524000"/>
            <a:ext cx="4419600" cy="3447288"/>
          </a:xfrm>
          <a:prstGeom prst="rect">
            <a:avLst/>
          </a:prstGeom>
          <a:noFill/>
        </p:spPr>
      </p:pic>
      <p:cxnSp>
        <p:nvCxnSpPr>
          <p:cNvPr id="8" name="Straight Arrow Connector 7"/>
          <p:cNvCxnSpPr/>
          <p:nvPr/>
        </p:nvCxnSpPr>
        <p:spPr bwMode="auto">
          <a:xfrm>
            <a:off x="4673012" y="3128320"/>
            <a:ext cx="3810000" cy="412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6" name="Straight Arrow Connector 5"/>
          <p:cNvCxnSpPr/>
          <p:nvPr/>
        </p:nvCxnSpPr>
        <p:spPr bwMode="auto">
          <a:xfrm flipV="1">
            <a:off x="6349412" y="1528120"/>
            <a:ext cx="0" cy="327248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6396882" y="1468160"/>
            <a:ext cx="255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254412" y="3193650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V</a:t>
            </a:r>
          </a:p>
        </p:txBody>
      </p:sp>
      <p:pic>
        <p:nvPicPr>
          <p:cNvPr id="1028" name="Picture 4" descr="C:\Users\hjj\Desktop\Graph1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40" t="11321" r="12508" b="15094"/>
          <a:stretch>
            <a:fillRect/>
          </a:stretch>
        </p:blipFill>
        <p:spPr bwMode="auto">
          <a:xfrm>
            <a:off x="4565582" y="1620560"/>
            <a:ext cx="3657600" cy="2911151"/>
          </a:xfrm>
          <a:prstGeom prst="rect">
            <a:avLst/>
          </a:prstGeom>
          <a:noFill/>
        </p:spPr>
      </p:pic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812800" y="5181600"/>
          <a:ext cx="3405188" cy="928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739880" imgH="507960" progId="Equation.DSMT4">
                  <p:embed/>
                </p:oleObj>
              </mc:Choice>
              <mc:Fallback>
                <p:oleObj name="Equation" r:id="rId4" imgW="1739880" imgH="507960" progId="Equation.DSMT4">
                  <p:embed/>
                  <p:pic>
                    <p:nvPicPr>
                      <p:cNvPr id="10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2800" y="5181600"/>
                        <a:ext cx="3405188" cy="928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748186" y="5272790"/>
            <a:ext cx="3337773" cy="7463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sz="2000" i="1" dirty="0"/>
              <a:t>I</a:t>
            </a:r>
            <a:r>
              <a:rPr lang="en-US" sz="2000" i="1" baseline="-25000" dirty="0"/>
              <a:t>SC</a:t>
            </a:r>
            <a:r>
              <a:rPr lang="en-US" sz="2000" dirty="0"/>
              <a:t> : short circuit current</a:t>
            </a:r>
          </a:p>
          <a:p>
            <a:pPr>
              <a:spcBef>
                <a:spcPts val="300"/>
              </a:spcBef>
            </a:pPr>
            <a:r>
              <a:rPr lang="en-US" sz="2000" i="1" dirty="0"/>
              <a:t>I</a:t>
            </a:r>
            <a:r>
              <a:rPr lang="en-US" sz="2000" i="1" baseline="-25000" dirty="0"/>
              <a:t>s</a:t>
            </a:r>
            <a:r>
              <a:rPr lang="en-US" sz="2000" dirty="0"/>
              <a:t> : diode saturation current</a:t>
            </a:r>
          </a:p>
        </p:txBody>
      </p:sp>
      <p:graphicFrame>
        <p:nvGraphicFramePr>
          <p:cNvPr id="1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0504260"/>
              </p:ext>
            </p:extLst>
          </p:nvPr>
        </p:nvGraphicFramePr>
        <p:xfrm>
          <a:off x="5907088" y="4338064"/>
          <a:ext cx="447675" cy="417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28600" imgH="228600" progId="Equation.DSMT4">
                  <p:embed/>
                </p:oleObj>
              </mc:Choice>
              <mc:Fallback>
                <p:oleObj name="Equation" r:id="rId6" imgW="228600" imgH="228600" progId="Equation.DSMT4">
                  <p:embed/>
                  <p:pic>
                    <p:nvPicPr>
                      <p:cNvPr id="1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07088" y="4338064"/>
                        <a:ext cx="447675" cy="4175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058476" y="3132658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0</a:t>
            </a:r>
          </a:p>
        </p:txBody>
      </p:sp>
      <p:graphicFrame>
        <p:nvGraphicFramePr>
          <p:cNvPr id="102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9622302"/>
              </p:ext>
            </p:extLst>
          </p:nvPr>
        </p:nvGraphicFramePr>
        <p:xfrm>
          <a:off x="7620000" y="3133151"/>
          <a:ext cx="496887" cy="417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53800" imgH="228600" progId="Equation.DSMT4">
                  <p:embed/>
                </p:oleObj>
              </mc:Choice>
              <mc:Fallback>
                <p:oleObj name="Equation" r:id="rId8" imgW="253800" imgH="228600" progId="Equation.DSMT4">
                  <p:embed/>
                  <p:pic>
                    <p:nvPicPr>
                      <p:cNvPr id="102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0" y="3133151"/>
                        <a:ext cx="496887" cy="4175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Oval 2"/>
          <p:cNvSpPr/>
          <p:nvPr/>
        </p:nvSpPr>
        <p:spPr bwMode="auto">
          <a:xfrm>
            <a:off x="8099740" y="3086548"/>
            <a:ext cx="91440" cy="9144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6301676" y="4282056"/>
            <a:ext cx="91440" cy="9144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44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 film </a:t>
            </a:r>
            <a:r>
              <a:rPr lang="en-US" dirty="0" err="1"/>
              <a:t>a-Si:H</a:t>
            </a:r>
            <a:r>
              <a:rPr lang="en-US" dirty="0"/>
              <a:t> as a solar absorber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500308"/>
            <a:ext cx="8077200" cy="4541904"/>
          </a:xfrm>
        </p:spPr>
        <p:txBody>
          <a:bodyPr/>
          <a:lstStyle/>
          <a:p>
            <a:r>
              <a:rPr lang="en-US" sz="2000" dirty="0"/>
              <a:t>Large-area, high-throughput deposition</a:t>
            </a:r>
          </a:p>
          <a:p>
            <a:r>
              <a:rPr lang="en-US" sz="2000" dirty="0"/>
              <a:t>High absorption: reduced material consumption</a:t>
            </a:r>
          </a:p>
          <a:p>
            <a:r>
              <a:rPr lang="en-US" sz="2000" dirty="0"/>
              <a:t>Monolithic silicon tandem structures</a:t>
            </a:r>
          </a:p>
        </p:txBody>
      </p:sp>
      <p:sp>
        <p:nvSpPr>
          <p:cNvPr id="11" name="Right Brace 10"/>
          <p:cNvSpPr/>
          <p:nvPr/>
        </p:nvSpPr>
        <p:spPr bwMode="auto">
          <a:xfrm>
            <a:off x="6355336" y="1675760"/>
            <a:ext cx="121664" cy="457200"/>
          </a:xfrm>
          <a:prstGeom prst="rightBrac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00052" y="1719694"/>
            <a:ext cx="1441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Low cost (?)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04" y="2979484"/>
            <a:ext cx="2286000" cy="3175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768" y="2979484"/>
            <a:ext cx="4465744" cy="317564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124455" y="6188474"/>
            <a:ext cx="3581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4"/>
              </a:rPr>
              <a:t>http://www.nexpw.com/Technology/Technology_stt</a:t>
            </a:r>
            <a:endParaRPr lang="en-US" sz="1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0629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/>
              <a:t>Staebler-Wronski</a:t>
            </a:r>
            <a:r>
              <a:rPr lang="en-US" sz="2800" dirty="0"/>
              <a:t> effect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16316"/>
            <a:ext cx="8077200" cy="1600200"/>
          </a:xfrm>
        </p:spPr>
        <p:txBody>
          <a:bodyPr/>
          <a:lstStyle/>
          <a:p>
            <a:r>
              <a:rPr lang="en-US" sz="2000" dirty="0"/>
              <a:t>Light-induced degradation of hydrogenated a-Si and </a:t>
            </a:r>
            <a:r>
              <a:rPr lang="en-US" sz="2000" dirty="0" err="1"/>
              <a:t>nano</a:t>
            </a:r>
            <a:r>
              <a:rPr lang="en-US" sz="2000" dirty="0"/>
              <a:t>-crystalline Si materials</a:t>
            </a:r>
          </a:p>
          <a:p>
            <a:r>
              <a:rPr lang="en-US" sz="2000" dirty="0"/>
              <a:t>Defect generation</a:t>
            </a:r>
          </a:p>
          <a:p>
            <a:r>
              <a:rPr lang="en-US" sz="2000" dirty="0"/>
              <a:t>Annealing can partially reverse the effect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3238820"/>
            <a:ext cx="3810000" cy="2844333"/>
          </a:xfrm>
          <a:prstGeom prst="rect">
            <a:avLst/>
          </a:prstGeom>
          <a:scene3d>
            <a:camera prst="orthographicFront">
              <a:rot lat="0" lon="0" rev="30000"/>
            </a:camera>
            <a:lightRig rig="threePt" dir="t"/>
          </a:scene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72" y="3301574"/>
            <a:ext cx="2375760" cy="29850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9871" y="3569251"/>
            <a:ext cx="1176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Before light exposure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99871" y="5334000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After light exposure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156081"/>
              </p:ext>
            </p:extLst>
          </p:nvPr>
        </p:nvGraphicFramePr>
        <p:xfrm>
          <a:off x="2970375" y="2217377"/>
          <a:ext cx="1133475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583920" imgH="203040" progId="Equation.DSMT4">
                  <p:embed/>
                </p:oleObj>
              </mc:Choice>
              <mc:Fallback>
                <p:oleObj name="Equation" r:id="rId5" imgW="583920" imgH="203040" progId="Equation.DSMT4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0375" y="2217377"/>
                        <a:ext cx="1133475" cy="368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3511077" y="6225348"/>
            <a:ext cx="425363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 dirty="0"/>
              <a:t>Appl. Phys. Lett.</a:t>
            </a:r>
            <a:r>
              <a:rPr lang="en-US" sz="1200" dirty="0"/>
              <a:t> </a:t>
            </a:r>
            <a:r>
              <a:rPr lang="en-US" sz="1200" b="1" dirty="0"/>
              <a:t>31</a:t>
            </a:r>
            <a:r>
              <a:rPr lang="en-US" sz="1200" dirty="0"/>
              <a:t>, 292 (1977); </a:t>
            </a:r>
            <a:r>
              <a:rPr lang="en-US" sz="1200" i="1" dirty="0"/>
              <a:t>Phys. Rev. B</a:t>
            </a:r>
            <a:r>
              <a:rPr lang="en-US" sz="1200" dirty="0"/>
              <a:t> </a:t>
            </a:r>
            <a:r>
              <a:rPr lang="en-US" sz="1200" b="1" dirty="0"/>
              <a:t>32</a:t>
            </a:r>
            <a:r>
              <a:rPr lang="en-US" sz="1200" dirty="0"/>
              <a:t>, 23 (1985)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1087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5589"/>
            <a:ext cx="8077200" cy="1066800"/>
          </a:xfrm>
        </p:spPr>
        <p:txBody>
          <a:bodyPr/>
          <a:lstStyle/>
          <a:p>
            <a:r>
              <a:rPr lang="en-US" sz="2800" dirty="0"/>
              <a:t>Electron’s travels: from Lilliput to Brobdingnag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8027" y="2255128"/>
            <a:ext cx="2419252" cy="7463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2000" dirty="0"/>
              <a:t>Microelectronics</a:t>
            </a:r>
          </a:p>
          <a:p>
            <a:pPr algn="ctr">
              <a:spcAft>
                <a:spcPts val="300"/>
              </a:spcAft>
            </a:pPr>
            <a:r>
              <a:rPr lang="en-US" sz="2000" i="1" dirty="0"/>
              <a:t>“Smaller is smarter”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6305" y="4686035"/>
            <a:ext cx="2122696" cy="7463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2000" dirty="0" err="1"/>
              <a:t>Macroelectronics</a:t>
            </a:r>
            <a:endParaRPr lang="en-US" sz="2000" dirty="0"/>
          </a:p>
          <a:p>
            <a:pPr algn="ctr">
              <a:spcAft>
                <a:spcPts val="300"/>
              </a:spcAft>
            </a:pPr>
            <a:r>
              <a:rPr lang="en-US" sz="2000" i="1" dirty="0"/>
              <a:t>“Bigger is better”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422" y="4022428"/>
            <a:ext cx="5181600" cy="20735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422" y="1760988"/>
            <a:ext cx="5181600" cy="17346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A349A4"/>
              </a:clrFrom>
              <a:clrTo>
                <a:srgbClr val="A349A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232" y="1875580"/>
            <a:ext cx="1125474" cy="8446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697916" y="5768788"/>
            <a:ext cx="15866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i="1" dirty="0"/>
              <a:t>Image from Wikipedia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6023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/>
              <a:t>Staebler-Wronski</a:t>
            </a:r>
            <a:r>
              <a:rPr lang="en-US" sz="2800" dirty="0"/>
              <a:t> effect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200" y="1516316"/>
            <a:ext cx="8077200" cy="1600200"/>
          </a:xfrm>
        </p:spPr>
        <p:txBody>
          <a:bodyPr/>
          <a:lstStyle/>
          <a:p>
            <a:r>
              <a:rPr lang="en-US" sz="2000" dirty="0"/>
              <a:t>Light-induced degradation of hydrogenated a-Si and </a:t>
            </a:r>
            <a:r>
              <a:rPr lang="en-US" sz="2000" dirty="0" err="1"/>
              <a:t>nano</a:t>
            </a:r>
            <a:r>
              <a:rPr lang="en-US" sz="2000" dirty="0"/>
              <a:t>-crystalline Si materials</a:t>
            </a:r>
          </a:p>
          <a:p>
            <a:r>
              <a:rPr lang="en-US" sz="2000" dirty="0"/>
              <a:t>Defect generation rate</a:t>
            </a:r>
          </a:p>
          <a:p>
            <a:r>
              <a:rPr lang="en-US" sz="2000" dirty="0"/>
              <a:t>Annealing can partially reverse the effect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1691894"/>
              </p:ext>
            </p:extLst>
          </p:nvPr>
        </p:nvGraphicFramePr>
        <p:xfrm>
          <a:off x="3466140" y="2217377"/>
          <a:ext cx="1133475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83920" imgH="203040" progId="Equation.DSMT4">
                  <p:embed/>
                </p:oleObj>
              </mc:Choice>
              <mc:Fallback>
                <p:oleObj name="Equation" r:id="rId2" imgW="583920" imgH="203040" progId="Equation.DSMT4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66140" y="2217377"/>
                        <a:ext cx="1133475" cy="368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241918"/>
            <a:ext cx="5562600" cy="311939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565366" y="5909892"/>
            <a:ext cx="1981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K. Kim, Diss. </a:t>
            </a:r>
            <a:r>
              <a:rPr lang="en-US" sz="1200" dirty="0" err="1">
                <a:solidFill>
                  <a:srgbClr val="222222"/>
                </a:solidFill>
                <a:latin typeface="Arial" panose="020B0604020202020204" pitchFamily="34" charset="0"/>
              </a:rPr>
              <a:t>Ecole</a:t>
            </a:r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222222"/>
                </a:solidFill>
                <a:latin typeface="Arial" panose="020B0604020202020204" pitchFamily="34" charset="0"/>
              </a:rPr>
              <a:t>Polytechnique</a:t>
            </a:r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 X (2012).</a:t>
            </a:r>
            <a:endParaRPr lang="en-US" sz="1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0175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1ECB57-7EB0-4CDD-B68B-60A79B43B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5091"/>
            <a:ext cx="9144000" cy="456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4280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PV production by technology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16327A-AEDB-4F0D-AEC8-5A54BB5F5B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26" y="1938282"/>
            <a:ext cx="8454748" cy="3776718"/>
          </a:xfrm>
          <a:prstGeom prst="rect">
            <a:avLst/>
          </a:prstGeom>
        </p:spPr>
      </p:pic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91330D00-BABB-4889-A6BB-F504982B3308}"/>
              </a:ext>
            </a:extLst>
          </p:cNvPr>
          <p:cNvSpPr/>
          <p:nvPr/>
        </p:nvSpPr>
        <p:spPr bwMode="auto">
          <a:xfrm>
            <a:off x="6818786" y="4126789"/>
            <a:ext cx="1905000" cy="1469093"/>
          </a:xfrm>
          <a:prstGeom prst="roundRect">
            <a:avLst>
              <a:gd name="adj" fmla="val 1266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FF"/>
              </a:buClr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c-Si is the dominant PV technology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37BC54-D36E-44DA-8E6F-5CB21C94FF65}"/>
              </a:ext>
            </a:extLst>
          </p:cNvPr>
          <p:cNvSpPr txBox="1"/>
          <p:nvPr/>
        </p:nvSpPr>
        <p:spPr>
          <a:xfrm>
            <a:off x="6879054" y="3369029"/>
            <a:ext cx="17844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© Fraunhofer ISE</a:t>
            </a:r>
          </a:p>
        </p:txBody>
      </p:sp>
    </p:spTree>
    <p:extLst>
      <p:ext uri="{BB962C8B-B14F-4D97-AF65-F5344CB8AC3E}">
        <p14:creationId xmlns:p14="http://schemas.microsoft.com/office/powerpoint/2010/main" val="18905141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D9FCF7F-2E3B-4614-9407-8EA92CEF2A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74" y="1669417"/>
            <a:ext cx="8229600" cy="455644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961C123-E073-49CA-A3FD-3E8A31C3483F}"/>
              </a:ext>
            </a:extLst>
          </p:cNvPr>
          <p:cNvSpPr/>
          <p:nvPr/>
        </p:nvSpPr>
        <p:spPr bwMode="auto">
          <a:xfrm>
            <a:off x="7531274" y="1936315"/>
            <a:ext cx="914400" cy="1365022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Market share of thin-film technologies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3681E9-1C99-41D0-B030-3B7D7242D62A}"/>
              </a:ext>
            </a:extLst>
          </p:cNvPr>
          <p:cNvSpPr txBox="1"/>
          <p:nvPr/>
        </p:nvSpPr>
        <p:spPr>
          <a:xfrm>
            <a:off x="7671358" y="2406047"/>
            <a:ext cx="6543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1F82C0"/>
                </a:solidFill>
              </a:rPr>
              <a:t>a-Si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6BDB7E-6DEA-4FEE-AE67-0BF09607A764}"/>
              </a:ext>
            </a:extLst>
          </p:cNvPr>
          <p:cNvSpPr txBox="1"/>
          <p:nvPr/>
        </p:nvSpPr>
        <p:spPr>
          <a:xfrm>
            <a:off x="7594318" y="2005937"/>
            <a:ext cx="8084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25BAE2"/>
                </a:solidFill>
              </a:rPr>
              <a:t>CdTe</a:t>
            </a:r>
            <a:endParaRPr lang="en-US" sz="2000" b="1" dirty="0">
              <a:solidFill>
                <a:srgbClr val="25BAE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9FD2F5-F02F-493E-86A7-889417A7B962}"/>
              </a:ext>
            </a:extLst>
          </p:cNvPr>
          <p:cNvSpPr txBox="1"/>
          <p:nvPr/>
        </p:nvSpPr>
        <p:spPr>
          <a:xfrm>
            <a:off x="7594318" y="2820645"/>
            <a:ext cx="8114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29400"/>
                </a:solidFill>
              </a:rPr>
              <a:t>CIGS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633A51-445C-4329-A08E-90AC157D61CD}"/>
              </a:ext>
            </a:extLst>
          </p:cNvPr>
          <p:cNvSpPr txBox="1"/>
          <p:nvPr/>
        </p:nvSpPr>
        <p:spPr>
          <a:xfrm>
            <a:off x="1511474" y="1792090"/>
            <a:ext cx="17844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© Fraunhofer ISE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EF5CD5-B709-4791-9CAB-2F0941C91B55}"/>
              </a:ext>
            </a:extLst>
          </p:cNvPr>
          <p:cNvSpPr/>
          <p:nvPr/>
        </p:nvSpPr>
        <p:spPr bwMode="auto">
          <a:xfrm>
            <a:off x="2502074" y="3950187"/>
            <a:ext cx="1066800" cy="24581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6883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4098" name="Picture 2" descr="Image result for module price PV technologies a-si">
            <a:extLst>
              <a:ext uri="{FF2B5EF4-FFF2-40B4-BE49-F238E27FC236}">
                <a16:creationId xmlns:a16="http://schemas.microsoft.com/office/drawing/2014/main" id="{ECD3B3C8-5D99-414B-9741-E289CCF56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79222"/>
            <a:ext cx="8382000" cy="5758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9575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2249D0-05B7-494F-A031-E6D1467720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29634"/>
            <a:ext cx="7391400" cy="46955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8A2251-1EB9-495F-8EB3-21B5C115B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077200" cy="990600"/>
          </a:xfrm>
        </p:spPr>
        <p:txBody>
          <a:bodyPr/>
          <a:lstStyle/>
          <a:p>
            <a:r>
              <a:rPr lang="en-US" dirty="0"/>
              <a:t>Average price for rooftop systems in Germany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91FD6D-DC7F-4C2C-8A5B-79422C3268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1C129A-DB11-478D-ABC0-2BFE7AAB70A8}"/>
              </a:ext>
            </a:extLst>
          </p:cNvPr>
          <p:cNvSpPr txBox="1"/>
          <p:nvPr/>
        </p:nvSpPr>
        <p:spPr>
          <a:xfrm>
            <a:off x="5454041" y="3340791"/>
            <a:ext cx="17844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© Fraunhofer ISE</a:t>
            </a:r>
          </a:p>
        </p:txBody>
      </p:sp>
    </p:spTree>
    <p:extLst>
      <p:ext uri="{BB962C8B-B14F-4D97-AF65-F5344CB8AC3E}">
        <p14:creationId xmlns:p14="http://schemas.microsoft.com/office/powerpoint/2010/main" val="33496788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066800"/>
          </a:xfrm>
        </p:spPr>
        <p:txBody>
          <a:bodyPr/>
          <a:lstStyle/>
          <a:p>
            <a:r>
              <a:rPr lang="en-US" dirty="0"/>
              <a:t>From cell to system</a:t>
            </a:r>
          </a:p>
        </p:txBody>
      </p:sp>
      <p:pic>
        <p:nvPicPr>
          <p:cNvPr id="10244" name="Picture 4" descr="Solar Illustration">
            <a:extLst>
              <a:ext uri="{FF2B5EF4-FFF2-40B4-BE49-F238E27FC236}">
                <a16:creationId xmlns:a16="http://schemas.microsoft.com/office/drawing/2014/main" id="{998F8F90-F7B6-4D72-A3B4-27B16D568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175577"/>
            <a:ext cx="3764659" cy="2072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rapezoid 2">
            <a:extLst>
              <a:ext uri="{FF2B5EF4-FFF2-40B4-BE49-F238E27FC236}">
                <a16:creationId xmlns:a16="http://schemas.microsoft.com/office/drawing/2014/main" id="{114BCFCA-2774-4CF6-83C9-20BAAE5C27ED}"/>
              </a:ext>
            </a:extLst>
          </p:cNvPr>
          <p:cNvSpPr/>
          <p:nvPr/>
        </p:nvSpPr>
        <p:spPr bwMode="auto">
          <a:xfrm rot="9166437">
            <a:off x="3420013" y="2769147"/>
            <a:ext cx="2894187" cy="2210182"/>
          </a:xfrm>
          <a:prstGeom prst="trapezoid">
            <a:avLst>
              <a:gd name="adj" fmla="val 37713"/>
            </a:avLst>
          </a:prstGeom>
          <a:solidFill>
            <a:schemeClr val="bg1">
              <a:lumMod val="75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242" name="Picture 2" descr="SolarI llustration">
            <a:extLst>
              <a:ext uri="{FF2B5EF4-FFF2-40B4-BE49-F238E27FC236}">
                <a16:creationId xmlns:a16="http://schemas.microsoft.com/office/drawing/2014/main" id="{64B6E424-7326-4BCD-AADF-2837441F8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5553075" cy="305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CD14FD-64D9-4CDA-B036-327071A5CD79}"/>
              </a:ext>
            </a:extLst>
          </p:cNvPr>
          <p:cNvSpPr txBox="1"/>
          <p:nvPr/>
        </p:nvSpPr>
        <p:spPr>
          <a:xfrm>
            <a:off x="4191000" y="5565889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System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4D3EDA-D358-4AD4-984A-FB8483ACEAD8}"/>
              </a:ext>
            </a:extLst>
          </p:cNvPr>
          <p:cNvSpPr/>
          <p:nvPr/>
        </p:nvSpPr>
        <p:spPr>
          <a:xfrm>
            <a:off x="866655" y="5622061"/>
            <a:ext cx="24614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5"/>
              </a:rPr>
              <a:t>https://www.samlexsolar.com/learning-center/</a:t>
            </a:r>
            <a:endParaRPr lang="en-US" sz="1400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D11EFE1B-552B-4F17-A437-E873D8CC52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3721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7AC70-DE77-4065-B063-50EE7DF61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Balance of system (BOS) hardware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EAE5C2-121F-48A5-B546-FC1B02CC62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6146" name="Picture 2" descr="Session 06 balance of system components">
            <a:extLst>
              <a:ext uri="{FF2B5EF4-FFF2-40B4-BE49-F238E27FC236}">
                <a16:creationId xmlns:a16="http://schemas.microsoft.com/office/drawing/2014/main" id="{DD47DDE8-ED86-43E3-AE0E-23F9AAD3D8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8" t="25690" r="11875" b="5801"/>
          <a:stretch/>
        </p:blipFill>
        <p:spPr bwMode="auto">
          <a:xfrm>
            <a:off x="647699" y="1619144"/>
            <a:ext cx="7848599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0F639AA-4FBC-434C-8AA9-FE7C39006C99}"/>
              </a:ext>
            </a:extLst>
          </p:cNvPr>
          <p:cNvSpPr/>
          <p:nvPr/>
        </p:nvSpPr>
        <p:spPr>
          <a:xfrm>
            <a:off x="2171698" y="5867400"/>
            <a:ext cx="4800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3"/>
              </a:rPr>
              <a:t>cute766.info/session-06-balance-of-system-components/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790754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A2251-1EB9-495F-8EB3-21B5C115B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30888"/>
            <a:ext cx="8229600" cy="1066800"/>
          </a:xfrm>
        </p:spPr>
        <p:txBody>
          <a:bodyPr/>
          <a:lstStyle/>
          <a:p>
            <a:r>
              <a:rPr lang="en-US" dirty="0"/>
              <a:t>PV cost reduction: where and how?</a:t>
            </a:r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05888A4F-6790-44FD-8849-089C6D199364}"/>
              </a:ext>
            </a:extLst>
          </p:cNvPr>
          <p:cNvSpPr/>
          <p:nvPr/>
        </p:nvSpPr>
        <p:spPr bwMode="auto">
          <a:xfrm>
            <a:off x="952500" y="5433078"/>
            <a:ext cx="7239000" cy="972425"/>
          </a:xfrm>
          <a:prstGeom prst="roundRect">
            <a:avLst>
              <a:gd name="adj" fmla="val 12663"/>
            </a:avLst>
          </a:prstGeom>
          <a:ln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182880" tIns="45720" rIns="18288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FF"/>
              </a:buClr>
            </a:pPr>
            <a:r>
              <a:rPr lang="en-US" sz="2000" dirty="0">
                <a:solidFill>
                  <a:schemeClr val="tx1"/>
                </a:solidFill>
                <a:latin typeface="Arial" charset="0"/>
              </a:rPr>
              <a:t>Balance of system (BOS) costs is the key to further solar system cost reductions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26" name="Picture 2" descr="Solar Cost Per Watt Has Decreased Dramatically But Soft Costs Remain">
            <a:extLst>
              <a:ext uri="{FF2B5EF4-FFF2-40B4-BE49-F238E27FC236}">
                <a16:creationId xmlns:a16="http://schemas.microsoft.com/office/drawing/2014/main" id="{615E0780-5EC5-4B07-A37D-24EAFEB2BE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" t="13827"/>
          <a:stretch/>
        </p:blipFill>
        <p:spPr bwMode="auto">
          <a:xfrm>
            <a:off x="952499" y="1497688"/>
            <a:ext cx="7239000" cy="3601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3726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Silicon heterojunction (SHJ) cells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36" y="1661032"/>
            <a:ext cx="4716716" cy="19411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04" y="3936589"/>
            <a:ext cx="4853748" cy="21659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77965" y="2526268"/>
            <a:ext cx="2399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Si diffuse junction cell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99452" y="4815968"/>
            <a:ext cx="231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Si heterojunction cell</a:t>
            </a:r>
          </a:p>
        </p:txBody>
      </p:sp>
      <p:sp>
        <p:nvSpPr>
          <p:cNvPr id="8" name="Rectangle 7"/>
          <p:cNvSpPr/>
          <p:nvPr/>
        </p:nvSpPr>
        <p:spPr>
          <a:xfrm>
            <a:off x="6327045" y="5142173"/>
            <a:ext cx="15953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i="1" dirty="0"/>
              <a:t>Green</a:t>
            </a:r>
            <a:r>
              <a:rPr lang="en-US" sz="1400" dirty="0"/>
              <a:t> </a:t>
            </a:r>
            <a:r>
              <a:rPr lang="en-US" sz="1400" b="1" dirty="0"/>
              <a:t>2</a:t>
            </a:r>
            <a:r>
              <a:rPr lang="en-US" sz="1400" dirty="0"/>
              <a:t>, 7 (2012)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5791200" y="2569507"/>
            <a:ext cx="2667000" cy="2352757"/>
          </a:xfrm>
          <a:prstGeom prst="roundRect">
            <a:avLst>
              <a:gd name="adj" fmla="val 1266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46075" indent="-282575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FF"/>
              </a:buClr>
              <a:buFont typeface="Wingdings" panose="05000000000000000000" pitchFamily="2" charset="2"/>
              <a:buChar char="ü"/>
            </a:pPr>
            <a:r>
              <a:rPr lang="en-US" sz="2000" dirty="0"/>
              <a:t>SHJ reduces recombination at contact surfaces</a:t>
            </a:r>
          </a:p>
          <a:p>
            <a:pPr marL="346075" indent="-282575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FF"/>
              </a:buClr>
              <a:buFont typeface="Wingdings" panose="05000000000000000000" pitchFamily="2" charset="2"/>
              <a:buChar char="ü"/>
            </a:pPr>
            <a:r>
              <a:rPr lang="en-US" sz="2000" dirty="0"/>
              <a:t>H from </a:t>
            </a:r>
            <a:r>
              <a:rPr lang="en-US" sz="2000" dirty="0" err="1"/>
              <a:t>a-Si:H</a:t>
            </a:r>
            <a:r>
              <a:rPr lang="en-US" sz="2000" dirty="0"/>
              <a:t> passivates c-Si surface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4151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077200" cy="1066800"/>
          </a:xfrm>
        </p:spPr>
        <p:txBody>
          <a:bodyPr/>
          <a:lstStyle/>
          <a:p>
            <a:r>
              <a:rPr lang="en-US" dirty="0"/>
              <a:t>Why amorphous silicon?</a:t>
            </a:r>
          </a:p>
        </p:txBody>
      </p:sp>
      <p:sp>
        <p:nvSpPr>
          <p:cNvPr id="4" name="Rectangle 3"/>
          <p:cNvSpPr/>
          <p:nvPr/>
        </p:nvSpPr>
        <p:spPr>
          <a:xfrm>
            <a:off x="829811" y="5554211"/>
            <a:ext cx="7315200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dirty="0"/>
              <a:t>“</a:t>
            </a:r>
            <a:r>
              <a:rPr lang="en-US" dirty="0">
                <a:latin typeface="Comic Sans MS" panose="030F0702030302020204" pitchFamily="66" charset="0"/>
              </a:rPr>
              <a:t>The essence of being human is that one does not seek perfection.</a:t>
            </a:r>
            <a:r>
              <a:rPr lang="en-US" dirty="0"/>
              <a:t>”</a:t>
            </a:r>
          </a:p>
          <a:p>
            <a:pPr algn="r">
              <a:spcAft>
                <a:spcPts val="600"/>
              </a:spcAft>
            </a:pPr>
            <a:r>
              <a:rPr lang="en-US" i="1" dirty="0"/>
              <a:t>-- George Orwell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65589" y="1558255"/>
            <a:ext cx="80772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5338" indent="-338138" algn="l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en-US" kern="0" dirty="0"/>
              <a:t>Large-area, low-temperature, monolithic deposition</a:t>
            </a:r>
          </a:p>
          <a:p>
            <a:pPr lvl="1">
              <a:spcBef>
                <a:spcPts val="1000"/>
              </a:spcBef>
            </a:pPr>
            <a:r>
              <a:rPr lang="en-US" kern="0" dirty="0"/>
              <a:t>Low-cost, </a:t>
            </a:r>
            <a:r>
              <a:rPr lang="en-US" kern="0"/>
              <a:t>mature plasma-enhanced CVD (PECVD) </a:t>
            </a:r>
            <a:r>
              <a:rPr lang="en-US" kern="0" dirty="0"/>
              <a:t>process</a:t>
            </a:r>
          </a:p>
          <a:p>
            <a:pPr lvl="1">
              <a:spcBef>
                <a:spcPts val="1000"/>
              </a:spcBef>
            </a:pPr>
            <a:r>
              <a:rPr lang="en-US" kern="0" dirty="0"/>
              <a:t>Dielectrics and passivation layers can be formed using the same process</a:t>
            </a:r>
          </a:p>
          <a:p>
            <a:pPr>
              <a:spcBef>
                <a:spcPts val="1000"/>
              </a:spcBef>
            </a:pPr>
            <a:r>
              <a:rPr lang="en-US" kern="0" dirty="0"/>
              <a:t>Doping capacity</a:t>
            </a:r>
          </a:p>
          <a:p>
            <a:pPr lvl="1">
              <a:spcBef>
                <a:spcPts val="1000"/>
              </a:spcBef>
            </a:pPr>
            <a:r>
              <a:rPr lang="en-US" kern="0" dirty="0"/>
              <a:t>Effective passivation of defects (hydrogenation)</a:t>
            </a:r>
          </a:p>
          <a:p>
            <a:pPr>
              <a:spcBef>
                <a:spcPts val="1000"/>
              </a:spcBef>
            </a:pPr>
            <a:r>
              <a:rPr lang="en-US" kern="0" dirty="0"/>
              <a:t>CMOS compatibility</a:t>
            </a:r>
          </a:p>
          <a:p>
            <a:pPr lvl="1">
              <a:spcBef>
                <a:spcPts val="1000"/>
              </a:spcBef>
            </a:pPr>
            <a:r>
              <a:rPr lang="en-US" kern="0" dirty="0"/>
              <a:t>Leveraging existing infrastructure and knowledge base from the microelectronics industry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9612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7924800" cy="4541904"/>
          </a:xfrm>
        </p:spPr>
        <p:txBody>
          <a:bodyPr/>
          <a:lstStyle/>
          <a:p>
            <a:r>
              <a:rPr lang="en-US" dirty="0"/>
              <a:t>Basic properties of a-Si and </a:t>
            </a:r>
            <a:r>
              <a:rPr lang="en-US" dirty="0" err="1"/>
              <a:t>a-Si:H</a:t>
            </a:r>
            <a:endParaRPr lang="en-US" dirty="0"/>
          </a:p>
          <a:p>
            <a:pPr lvl="1"/>
            <a:r>
              <a:rPr lang="en-US" sz="2400" dirty="0"/>
              <a:t>Dangling bonds and hydrogenation</a:t>
            </a:r>
          </a:p>
          <a:p>
            <a:pPr lvl="1"/>
            <a:r>
              <a:rPr lang="en-US" sz="2400" dirty="0"/>
              <a:t>Electronic properties: Fermi level pinning, factors affecting drift mobility and optical absorption</a:t>
            </a:r>
          </a:p>
          <a:p>
            <a:r>
              <a:rPr lang="en-US" dirty="0"/>
              <a:t>Active matrix display based on TFTs</a:t>
            </a:r>
          </a:p>
          <a:p>
            <a:pPr lvl="1">
              <a:buClr>
                <a:srgbClr val="C0504D"/>
              </a:buClr>
            </a:pPr>
            <a:r>
              <a:rPr lang="en-US" sz="2400" dirty="0">
                <a:solidFill>
                  <a:prstClr val="black"/>
                </a:solidFill>
              </a:rPr>
              <a:t>Comparison of a-Si and LTPS</a:t>
            </a:r>
          </a:p>
          <a:p>
            <a:r>
              <a:rPr lang="en-US" dirty="0"/>
              <a:t>a-Si solar cells</a:t>
            </a:r>
          </a:p>
          <a:p>
            <a:pPr lvl="1"/>
            <a:r>
              <a:rPr lang="en-US" sz="2400" dirty="0" err="1"/>
              <a:t>Staebler-Wronski</a:t>
            </a:r>
            <a:r>
              <a:rPr lang="en-US" sz="2400" dirty="0"/>
              <a:t> effect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6304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2662"/>
            <a:ext cx="8229600" cy="1066800"/>
          </a:xfrm>
        </p:spPr>
        <p:txBody>
          <a:bodyPr/>
          <a:lstStyle/>
          <a:p>
            <a:r>
              <a:rPr lang="en-US" sz="3200" dirty="0"/>
              <a:t>Further Readings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7924800" cy="4419600"/>
          </a:xfrm>
        </p:spPr>
        <p:txBody>
          <a:bodyPr/>
          <a:lstStyle/>
          <a:p>
            <a:pPr>
              <a:spcBef>
                <a:spcPts val="1000"/>
              </a:spcBef>
            </a:pPr>
            <a:r>
              <a:rPr lang="en-US" sz="2000" dirty="0"/>
              <a:t>Springer Handbook of Electronic and Photonic Materials</a:t>
            </a:r>
          </a:p>
          <a:p>
            <a:pPr lvl="1">
              <a:spcBef>
                <a:spcPts val="1000"/>
              </a:spcBef>
            </a:pPr>
            <a:r>
              <a:rPr lang="en-US" dirty="0"/>
              <a:t>Ch. 25: Amorphous Semiconductors: Structural, Optical, and Electrical Properties</a:t>
            </a:r>
          </a:p>
          <a:p>
            <a:pPr lvl="1">
              <a:spcBef>
                <a:spcPts val="1000"/>
              </a:spcBef>
            </a:pPr>
            <a:r>
              <a:rPr lang="en-US" dirty="0"/>
              <a:t>Ch. 26: Amorphous and Microcrystalline Silicon</a:t>
            </a:r>
          </a:p>
          <a:p>
            <a:pPr lvl="1">
              <a:spcBef>
                <a:spcPts val="1000"/>
              </a:spcBef>
            </a:pPr>
            <a:r>
              <a:rPr lang="en-US" dirty="0">
                <a:hlinkClick r:id="rId3"/>
              </a:rPr>
              <a:t>Springer Link</a:t>
            </a:r>
            <a:r>
              <a:rPr lang="en-US" dirty="0"/>
              <a:t> (paste link to a browser window)</a:t>
            </a:r>
          </a:p>
          <a:p>
            <a:pPr>
              <a:spcBef>
                <a:spcPts val="1000"/>
              </a:spcBef>
            </a:pPr>
            <a:r>
              <a:rPr lang="en-US" sz="2000" dirty="0"/>
              <a:t>Technology and Applications of Amorphous Silicon</a:t>
            </a:r>
          </a:p>
          <a:p>
            <a:pPr lvl="1">
              <a:spcBef>
                <a:spcPts val="1000"/>
              </a:spcBef>
            </a:pPr>
            <a:r>
              <a:rPr lang="en-US" dirty="0"/>
              <a:t>R. A. Street, Springer (2000)</a:t>
            </a:r>
          </a:p>
          <a:p>
            <a:pPr lvl="1">
              <a:spcBef>
                <a:spcPts val="1000"/>
              </a:spcBef>
            </a:pPr>
            <a:r>
              <a:rPr lang="en-US" dirty="0">
                <a:hlinkClick r:id="rId4"/>
              </a:rPr>
              <a:t>Springer Link</a:t>
            </a:r>
            <a:r>
              <a:rPr lang="en-US" dirty="0"/>
              <a:t> (paste link to a browser window)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5175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1" y="1622611"/>
            <a:ext cx="3174591" cy="31242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 of amorphous silicon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622611"/>
            <a:ext cx="3962400" cy="3011917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09600" y="4838378"/>
            <a:ext cx="7924800" cy="1447802"/>
          </a:xfrm>
        </p:spPr>
        <p:txBody>
          <a:bodyPr/>
          <a:lstStyle/>
          <a:p>
            <a:r>
              <a:rPr lang="en-US" sz="2000" dirty="0"/>
              <a:t>c-Si: diamond structure consisting of 6-member rings formed by 4-fold coordinated Si atoms</a:t>
            </a:r>
          </a:p>
          <a:p>
            <a:r>
              <a:rPr lang="en-US" sz="2000" dirty="0"/>
              <a:t>a-Si: continuous random network consisting of rings of varying sizes formed by </a:t>
            </a:r>
            <a:r>
              <a:rPr lang="en-US" sz="2000" u="sng" dirty="0"/>
              <a:t>mostly</a:t>
            </a:r>
            <a:r>
              <a:rPr lang="en-US" sz="2000" dirty="0"/>
              <a:t> 4-fold coordinated Si atoms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4503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Hydrogen passivation (hydrogenation)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15" y="1676400"/>
            <a:ext cx="3552586" cy="43250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9956" y="5128452"/>
            <a:ext cx="2534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/>
              <a:t>N</a:t>
            </a:r>
            <a:r>
              <a:rPr lang="en-US" dirty="0"/>
              <a:t>(</a:t>
            </a:r>
            <a:r>
              <a:rPr lang="en-US" i="1" dirty="0"/>
              <a:t>E</a:t>
            </a:r>
            <a:r>
              <a:rPr lang="en-US" i="1" baseline="-25000" dirty="0"/>
              <a:t>F</a:t>
            </a:r>
            <a:r>
              <a:rPr lang="en-US" dirty="0"/>
              <a:t>) = 1.4 × 10</a:t>
            </a:r>
            <a:r>
              <a:rPr lang="en-US" baseline="30000" dirty="0"/>
              <a:t>20</a:t>
            </a:r>
            <a:r>
              <a:rPr lang="en-US" dirty="0"/>
              <a:t> cm</a:t>
            </a:r>
            <a:r>
              <a:rPr lang="en-US" baseline="30000" dirty="0"/>
              <a:t>-3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98284" y="6080632"/>
            <a:ext cx="30299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i="1" dirty="0"/>
              <a:t>Solid-State Electron.</a:t>
            </a:r>
            <a:r>
              <a:rPr lang="en-US" sz="1400" dirty="0"/>
              <a:t> </a:t>
            </a:r>
            <a:r>
              <a:rPr lang="en-US" sz="1400" b="1" dirty="0"/>
              <a:t>28</a:t>
            </a:r>
            <a:r>
              <a:rPr lang="en-US" sz="1400" dirty="0"/>
              <a:t>, 837 (1985)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320348" y="1630296"/>
            <a:ext cx="4267200" cy="4325095"/>
          </a:xfrm>
        </p:spPr>
        <p:txBody>
          <a:bodyPr/>
          <a:lstStyle/>
          <a:p>
            <a:r>
              <a:rPr lang="en-US" sz="2000" dirty="0"/>
              <a:t>Pure a-Si has large deep level defect density</a:t>
            </a:r>
          </a:p>
          <a:p>
            <a:pPr marL="684213" lvl="1"/>
            <a:r>
              <a:rPr lang="en-US" dirty="0" err="1"/>
              <a:t>Unpassivated</a:t>
            </a:r>
            <a:r>
              <a:rPr lang="en-US" dirty="0"/>
              <a:t> dangling bonds: recombination centers</a:t>
            </a:r>
          </a:p>
          <a:p>
            <a:pPr marL="684213" lvl="1"/>
            <a:r>
              <a:rPr lang="en-US" dirty="0"/>
              <a:t>Fermi level pinning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30960" y="3619180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57252" y="6080632"/>
            <a:ext cx="7409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DOS</a:t>
            </a:r>
          </a:p>
        </p:txBody>
      </p:sp>
      <p:sp>
        <p:nvSpPr>
          <p:cNvPr id="22" name="Arc 21"/>
          <p:cNvSpPr/>
          <p:nvPr/>
        </p:nvSpPr>
        <p:spPr bwMode="auto">
          <a:xfrm>
            <a:off x="3564912" y="5427133"/>
            <a:ext cx="2812196" cy="1139698"/>
          </a:xfrm>
          <a:prstGeom prst="arc">
            <a:avLst/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Arc 22"/>
          <p:cNvSpPr/>
          <p:nvPr/>
        </p:nvSpPr>
        <p:spPr bwMode="auto">
          <a:xfrm>
            <a:off x="4027714" y="4773933"/>
            <a:ext cx="1881308" cy="282433"/>
          </a:xfrm>
          <a:prstGeom prst="arc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Arc 23"/>
          <p:cNvSpPr/>
          <p:nvPr/>
        </p:nvSpPr>
        <p:spPr bwMode="auto">
          <a:xfrm flipV="1">
            <a:off x="4027714" y="4777272"/>
            <a:ext cx="1881308" cy="284193"/>
          </a:xfrm>
          <a:prstGeom prst="arc">
            <a:avLst/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8" name="Straight Connector 17"/>
          <p:cNvCxnSpPr/>
          <p:nvPr/>
        </p:nvCxnSpPr>
        <p:spPr bwMode="auto">
          <a:xfrm flipV="1">
            <a:off x="4960684" y="4922904"/>
            <a:ext cx="25146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Rectangle 19"/>
          <p:cNvSpPr/>
          <p:nvPr/>
        </p:nvSpPr>
        <p:spPr>
          <a:xfrm>
            <a:off x="7444548" y="4736648"/>
            <a:ext cx="433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i="1" dirty="0">
                <a:solidFill>
                  <a:srgbClr val="FF0000"/>
                </a:solidFill>
              </a:rPr>
              <a:t>E</a:t>
            </a:r>
            <a:r>
              <a:rPr lang="en-US" i="1" baseline="-25000" dirty="0">
                <a:solidFill>
                  <a:srgbClr val="FF0000"/>
                </a:solidFill>
              </a:rPr>
              <a:t>F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5" name="Arc 24"/>
          <p:cNvSpPr/>
          <p:nvPr/>
        </p:nvSpPr>
        <p:spPr bwMode="auto">
          <a:xfrm flipV="1">
            <a:off x="3761014" y="3238214"/>
            <a:ext cx="2414708" cy="1056015"/>
          </a:xfrm>
          <a:prstGeom prst="arc">
            <a:avLst>
              <a:gd name="adj1" fmla="val 16200000"/>
              <a:gd name="adj2" fmla="val 21146105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122233" y="3829352"/>
            <a:ext cx="1928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Conduction band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289821" y="5438604"/>
            <a:ext cx="1578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Valence band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661328" y="4474776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Defect states</a:t>
            </a:r>
            <a:endParaRPr lang="en-US" baseline="30000" dirty="0"/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 flipV="1">
            <a:off x="4960684" y="3710749"/>
            <a:ext cx="320" cy="2301367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flipV="1">
            <a:off x="4953320" y="6012350"/>
            <a:ext cx="2656134" cy="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964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Hydrogen passivation (hydrogenation)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20" y="1668716"/>
            <a:ext cx="4267200" cy="26263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1" y="1653568"/>
            <a:ext cx="2999710" cy="245386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10201" y="4107436"/>
            <a:ext cx="2999710" cy="228113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7200" y="6176949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/>
              <a:t>Springer Handbook of Electronic and Photonic Materials, Ch. 26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65589" y="4511168"/>
            <a:ext cx="4639811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5338" indent="-338138" algn="l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en-US" sz="2000" kern="0" dirty="0"/>
              <a:t>SiH</a:t>
            </a:r>
            <a:r>
              <a:rPr lang="en-US" sz="2000" kern="0" baseline="-25000" dirty="0"/>
              <a:t>4</a:t>
            </a:r>
            <a:r>
              <a:rPr lang="en-US" sz="2000" kern="0" dirty="0"/>
              <a:t> → </a:t>
            </a:r>
            <a:r>
              <a:rPr lang="en-US" sz="2000" kern="0" dirty="0" err="1"/>
              <a:t>a-Si:H</a:t>
            </a:r>
            <a:r>
              <a:rPr lang="en-US" sz="2000" kern="0" dirty="0"/>
              <a:t> + H</a:t>
            </a:r>
            <a:r>
              <a:rPr lang="en-US" sz="2000" kern="0" baseline="-25000" dirty="0"/>
              <a:t>2</a:t>
            </a:r>
            <a:endParaRPr lang="en-US" sz="2000" kern="0" dirty="0"/>
          </a:p>
          <a:p>
            <a:pPr>
              <a:spcBef>
                <a:spcPts val="1000"/>
              </a:spcBef>
            </a:pPr>
            <a:r>
              <a:rPr lang="en-US" sz="2000" kern="0" dirty="0"/>
              <a:t>Dangling bond formation on </a:t>
            </a:r>
            <a:r>
              <a:rPr lang="en-US" sz="2000" kern="0" dirty="0" err="1"/>
              <a:t>a-Si:H</a:t>
            </a:r>
            <a:r>
              <a:rPr lang="en-US" sz="2000" kern="0" dirty="0"/>
              <a:t> surface due to H removal by adsorbed SiH</a:t>
            </a:r>
            <a:r>
              <a:rPr lang="en-US" sz="2000" kern="0" baseline="-25000" dirty="0"/>
              <a:t>3</a:t>
            </a:r>
            <a:r>
              <a:rPr lang="en-US" sz="2000" kern="0" dirty="0"/>
              <a:t> radicals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9978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Electronic properties of </a:t>
            </a:r>
            <a:r>
              <a:rPr lang="en-US" dirty="0" err="1"/>
              <a:t>a-Si:H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7063344"/>
              </p:ext>
            </p:extLst>
          </p:nvPr>
        </p:nvGraphicFramePr>
        <p:xfrm>
          <a:off x="609600" y="1676400"/>
          <a:ext cx="7848600" cy="2595880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2616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6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16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c-Si (bulk,</a:t>
                      </a:r>
                      <a:r>
                        <a:rPr lang="en-US" baseline="0" dirty="0"/>
                        <a:t> intrinsic</a:t>
                      </a:r>
                      <a:r>
                        <a:rPr lang="en-US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a-Si:H</a:t>
                      </a:r>
                      <a:r>
                        <a:rPr lang="en-US" dirty="0"/>
                        <a:t> (film)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Electron drift mobility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1400 cm</a:t>
                      </a:r>
                      <a:r>
                        <a:rPr lang="en-US" sz="1800" b="0" i="0" kern="1200" baseline="300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8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V</a:t>
                      </a:r>
                      <a:r>
                        <a:rPr lang="en-US" sz="1800" b="0" i="0" kern="1200" baseline="300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 </a:t>
                      </a:r>
                      <a:r>
                        <a:rPr lang="en-US" sz="18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r>
                        <a:rPr lang="en-US" sz="1800" b="0" i="0" kern="1200" baseline="300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cm</a:t>
                      </a:r>
                      <a:r>
                        <a:rPr lang="en-US" sz="1800" b="0" i="0" kern="1200" baseline="300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8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V</a:t>
                      </a:r>
                      <a:r>
                        <a:rPr lang="en-US" sz="1800" b="0" i="0" kern="1200" baseline="300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 </a:t>
                      </a:r>
                      <a:r>
                        <a:rPr lang="en-US" sz="18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r>
                        <a:rPr lang="en-US" sz="1800" b="0" i="0" kern="1200" baseline="300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Hole drift mobility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450 cm</a:t>
                      </a:r>
                      <a:r>
                        <a:rPr lang="en-US" sz="1800" b="0" i="0" kern="1200" baseline="300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8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V</a:t>
                      </a:r>
                      <a:r>
                        <a:rPr lang="en-US" sz="1800" b="0" i="0" kern="1200" baseline="300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</a:t>
                      </a:r>
                      <a:r>
                        <a:rPr lang="en-US" sz="18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r>
                        <a:rPr lang="en-US" sz="1800" b="0" i="0" kern="1200" baseline="300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0.003 cm</a:t>
                      </a:r>
                      <a:r>
                        <a:rPr lang="en-US" sz="1800" b="0" i="0" kern="1200" baseline="300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8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V</a:t>
                      </a:r>
                      <a:r>
                        <a:rPr lang="en-US" sz="1800" b="0" i="0" kern="1200" baseline="300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</a:t>
                      </a:r>
                      <a:r>
                        <a:rPr lang="en-US" sz="18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r>
                        <a:rPr lang="en-US" sz="1800" b="0" i="0" kern="1200" baseline="300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Carrier diffusion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&gt; 10 cm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0.3 </a:t>
                      </a:r>
                      <a:r>
                        <a:rPr lang="en-US" dirty="0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dirty="0"/>
                        <a:t>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Undoped</a:t>
                      </a:r>
                      <a:r>
                        <a:rPr lang="en-US" dirty="0"/>
                        <a:t> conductivity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 10</a:t>
                      </a:r>
                      <a:r>
                        <a:rPr lang="en-US" sz="1800" b="0" i="0" kern="1200" baseline="300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-5</a:t>
                      </a:r>
                      <a:r>
                        <a:rPr lang="en-US" dirty="0"/>
                        <a:t> </a:t>
                      </a:r>
                      <a:r>
                        <a:rPr lang="en-US" dirty="0">
                          <a:latin typeface="Symbol" panose="05050102010706020507" pitchFamily="18" charset="2"/>
                        </a:rPr>
                        <a:t>W</a:t>
                      </a:r>
                      <a:r>
                        <a:rPr lang="en-US" sz="1800" b="0" i="0" kern="1200" baseline="300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 </a:t>
                      </a:r>
                      <a:r>
                        <a:rPr lang="en-US" sz="18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cm</a:t>
                      </a:r>
                      <a:r>
                        <a:rPr lang="en-US" sz="1800" b="0" i="0" kern="1200" baseline="300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en-US" sz="1800" b="0" i="0" kern="1200" baseline="300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-11</a:t>
                      </a:r>
                      <a:r>
                        <a:rPr lang="en-US" dirty="0"/>
                        <a:t> </a:t>
                      </a:r>
                      <a:r>
                        <a:rPr lang="en-US" dirty="0">
                          <a:latin typeface="Symbol" panose="05050102010706020507" pitchFamily="18" charset="2"/>
                        </a:rPr>
                        <a:t>W</a:t>
                      </a:r>
                      <a:r>
                        <a:rPr lang="en-US" sz="1800" b="0" i="0" kern="1200" baseline="300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 </a:t>
                      </a:r>
                      <a:r>
                        <a:rPr lang="en-US" sz="18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cm</a:t>
                      </a:r>
                      <a:r>
                        <a:rPr lang="en-US" sz="1800" b="0" i="0" kern="1200" baseline="300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Doped conductivity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 10</a:t>
                      </a:r>
                      <a:r>
                        <a:rPr lang="en-US" sz="1800" b="0" i="0" kern="1200" baseline="300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en-US" dirty="0"/>
                        <a:t> </a:t>
                      </a:r>
                      <a:r>
                        <a:rPr lang="en-US" dirty="0">
                          <a:latin typeface="Symbol" panose="05050102010706020507" pitchFamily="18" charset="2"/>
                        </a:rPr>
                        <a:t>W</a:t>
                      </a:r>
                      <a:r>
                        <a:rPr lang="en-US" sz="1800" b="0" i="0" kern="1200" baseline="300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 </a:t>
                      </a:r>
                      <a:r>
                        <a:rPr lang="en-US" sz="18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cm</a:t>
                      </a:r>
                      <a:r>
                        <a:rPr lang="en-US" sz="1800" b="0" i="0" kern="1200" baseline="300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Up to </a:t>
                      </a:r>
                      <a:r>
                        <a:rPr lang="en-US" sz="18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en-US" sz="1800" b="0" i="0" kern="1200" baseline="300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-2</a:t>
                      </a:r>
                      <a:r>
                        <a:rPr lang="en-US" dirty="0"/>
                        <a:t> </a:t>
                      </a:r>
                      <a:r>
                        <a:rPr lang="en-US" dirty="0">
                          <a:latin typeface="Symbol" panose="05050102010706020507" pitchFamily="18" charset="2"/>
                        </a:rPr>
                        <a:t>W</a:t>
                      </a:r>
                      <a:r>
                        <a:rPr lang="en-US" sz="1800" b="0" i="0" kern="1200" baseline="300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 </a:t>
                      </a:r>
                      <a:r>
                        <a:rPr lang="en-US" sz="18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cm</a:t>
                      </a:r>
                      <a:r>
                        <a:rPr lang="en-US" sz="1800" b="0" i="0" kern="1200" baseline="300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Optical band gap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1.1 eV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1.7 eV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9600" y="4495800"/>
            <a:ext cx="7848600" cy="1447800"/>
          </a:xfrm>
        </p:spPr>
        <p:txBody>
          <a:bodyPr/>
          <a:lstStyle/>
          <a:p>
            <a:r>
              <a:rPr lang="en-US" sz="2000" dirty="0"/>
              <a:t>Low carrier mobility: carrier trapping and scattering</a:t>
            </a:r>
          </a:p>
          <a:p>
            <a:r>
              <a:rPr lang="en-US" sz="2000" dirty="0"/>
              <a:t>Substitutional doping by PH</a:t>
            </a:r>
            <a:r>
              <a:rPr lang="en-US" sz="2000" baseline="-25000" dirty="0"/>
              <a:t>3</a:t>
            </a:r>
            <a:r>
              <a:rPr lang="en-US" sz="2000" dirty="0"/>
              <a:t> (n-type) or B</a:t>
            </a:r>
            <a:r>
              <a:rPr lang="en-US" sz="2000" baseline="-25000" dirty="0"/>
              <a:t>2</a:t>
            </a:r>
            <a:r>
              <a:rPr lang="en-US" sz="2000" dirty="0"/>
              <a:t>H</a:t>
            </a:r>
            <a:r>
              <a:rPr lang="en-US" sz="2000" baseline="-25000" dirty="0"/>
              <a:t>6</a:t>
            </a:r>
            <a:r>
              <a:rPr lang="en-US" sz="2000" dirty="0"/>
              <a:t> (p-type)</a:t>
            </a:r>
          </a:p>
          <a:p>
            <a:r>
              <a:rPr lang="en-US" sz="2000" dirty="0"/>
              <a:t>High optical absorption: loss of crystal momentum conservation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2590800" y="5849878"/>
            <a:ext cx="5943600" cy="5001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300"/>
              </a:spcAft>
            </a:pPr>
            <a:r>
              <a:rPr lang="en-US" sz="1200" dirty="0"/>
              <a:t>Data from R. Street, </a:t>
            </a:r>
            <a:r>
              <a:rPr lang="en-US" sz="1200" i="1" dirty="0"/>
              <a:t>Technology and Applications of Amorphous Silicon</a:t>
            </a:r>
            <a:endParaRPr lang="en-US" sz="1200" dirty="0"/>
          </a:p>
          <a:p>
            <a:pPr algn="r">
              <a:spcAft>
                <a:spcPts val="300"/>
              </a:spcAft>
            </a:pPr>
            <a:r>
              <a:rPr lang="en-US" sz="1200" dirty="0"/>
              <a:t>and </a:t>
            </a:r>
            <a:r>
              <a:rPr lang="en-US" sz="1200" dirty="0">
                <a:hlinkClick r:id="rId3"/>
              </a:rPr>
              <a:t>http://www.ioffe.rssi.ru/SVA/NSM/Semicond/Si/electric.html</a:t>
            </a:r>
            <a:endParaRPr lang="en-US" sz="1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0871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9D1C7-F9F7-4F66-BF6A-C106548B8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absorption in </a:t>
            </a:r>
            <a:r>
              <a:rPr lang="en-US" dirty="0" err="1"/>
              <a:t>a-Si:H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5C0DBC-001C-4F4E-967B-BF78994FE1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441985-9CD3-4D21-8986-6B8CABBBF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688926"/>
            <a:ext cx="6153308" cy="4634130"/>
          </a:xfrm>
          <a:prstGeom prst="rect">
            <a:avLst/>
          </a:prstGeom>
        </p:spPr>
      </p:pic>
      <p:sp>
        <p:nvSpPr>
          <p:cNvPr id="6" name="Rounded Rectangle 74">
            <a:extLst>
              <a:ext uri="{FF2B5EF4-FFF2-40B4-BE49-F238E27FC236}">
                <a16:creationId xmlns:a16="http://schemas.microsoft.com/office/drawing/2014/main" id="{FE0E6ADA-EDC1-49A2-A99B-5AE727FD9401}"/>
              </a:ext>
            </a:extLst>
          </p:cNvPr>
          <p:cNvSpPr/>
          <p:nvPr/>
        </p:nvSpPr>
        <p:spPr bwMode="auto">
          <a:xfrm>
            <a:off x="5638800" y="2769818"/>
            <a:ext cx="2590800" cy="1725982"/>
          </a:xfrm>
          <a:prstGeom prst="roundRect">
            <a:avLst>
              <a:gd name="adj" fmla="val 1266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FF"/>
              </a:buClr>
            </a:pPr>
            <a:r>
              <a:rPr lang="en-US" sz="2000" dirty="0">
                <a:solidFill>
                  <a:schemeClr val="tx1"/>
                </a:solidFill>
                <a:latin typeface="Arial" charset="0"/>
              </a:rPr>
              <a:t>Larger band gap and increased optical absorption compared to c-Si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BE2C69-14CB-4831-8DF4-A7631DD5BE89}"/>
              </a:ext>
            </a:extLst>
          </p:cNvPr>
          <p:cNvSpPr/>
          <p:nvPr/>
        </p:nvSpPr>
        <p:spPr>
          <a:xfrm>
            <a:off x="6765571" y="5161767"/>
            <a:ext cx="16164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i="1" dirty="0">
                <a:solidFill>
                  <a:srgbClr val="202124"/>
                </a:solidFill>
                <a:latin typeface="Roboto"/>
              </a:rPr>
              <a:t>Z. Phys. Chem.</a:t>
            </a:r>
            <a:r>
              <a:rPr lang="en-US" sz="1400" dirty="0">
                <a:solidFill>
                  <a:srgbClr val="202124"/>
                </a:solidFill>
                <a:latin typeface="Roboto"/>
              </a:rPr>
              <a:t> </a:t>
            </a:r>
            <a:r>
              <a:rPr lang="en-US" sz="1400" b="1" dirty="0">
                <a:solidFill>
                  <a:srgbClr val="202124"/>
                </a:solidFill>
                <a:latin typeface="Roboto"/>
              </a:rPr>
              <a:t>234</a:t>
            </a:r>
            <a:r>
              <a:rPr lang="en-US" sz="1400" dirty="0">
                <a:solidFill>
                  <a:srgbClr val="202124"/>
                </a:solidFill>
                <a:latin typeface="Roboto"/>
              </a:rPr>
              <a:t>, 1055 (2020)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949808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84" y="464884"/>
            <a:ext cx="8077200" cy="1066800"/>
          </a:xfrm>
        </p:spPr>
        <p:txBody>
          <a:bodyPr/>
          <a:lstStyle/>
          <a:p>
            <a:r>
              <a:rPr lang="en-US" dirty="0"/>
              <a:t>Large-area PECVD </a:t>
            </a:r>
            <a:r>
              <a:rPr lang="en-US" dirty="0" err="1"/>
              <a:t>a-Si:H</a:t>
            </a:r>
            <a:r>
              <a:rPr lang="en-US" dirty="0"/>
              <a:t> deposition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Online Media 4">
            <a:hlinkClick r:id="" action="ppaction://media"/>
            <a:extLst>
              <a:ext uri="{FF2B5EF4-FFF2-40B4-BE49-F238E27FC236}">
                <a16:creationId xmlns:a16="http://schemas.microsoft.com/office/drawing/2014/main" id="{CFF37D86-E237-4CFC-85BB-6F9B28BE5EC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57253" y="1717648"/>
            <a:ext cx="8008684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477597"/>
      </p:ext>
    </p:extLst>
  </p:cSld>
  <p:clrMapOvr>
    <a:masterClrMapping/>
  </p:clrMapOvr>
</p:sld>
</file>

<file path=ppt/theme/theme1.xml><?xml version="1.0" encoding="utf-8"?>
<a:theme xmlns:a="http://schemas.openxmlformats.org/drawingml/2006/main" name="Pix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Guided Wave Optics</Template>
  <TotalTime>27458</TotalTime>
  <Words>1617</Words>
  <Application>Microsoft Office PowerPoint</Application>
  <PresentationFormat>On-screen Show (4:3)</PresentationFormat>
  <Paragraphs>259</Paragraphs>
  <Slides>31</Slides>
  <Notes>15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Arial</vt:lpstr>
      <vt:lpstr>Arial Black</vt:lpstr>
      <vt:lpstr>Calibri</vt:lpstr>
      <vt:lpstr>Comic Sans MS</vt:lpstr>
      <vt:lpstr>Roboto</vt:lpstr>
      <vt:lpstr>Symbol</vt:lpstr>
      <vt:lpstr>Wingdings</vt:lpstr>
      <vt:lpstr>Pixel</vt:lpstr>
      <vt:lpstr>Equation</vt:lpstr>
      <vt:lpstr>MIT 3.071 Amorphous Materials  12: Amorphous Silicon Macroelectronics</vt:lpstr>
      <vt:lpstr>Electron’s travels: from Lilliput to Brobdingnag</vt:lpstr>
      <vt:lpstr>Why amorphous silicon?</vt:lpstr>
      <vt:lpstr>Structure of amorphous silicon</vt:lpstr>
      <vt:lpstr>Hydrogen passivation (hydrogenation)</vt:lpstr>
      <vt:lpstr>Hydrogen passivation (hydrogenation)</vt:lpstr>
      <vt:lpstr>Electronic properties of a-Si:H</vt:lpstr>
      <vt:lpstr>Optical absorption in a-Si:H</vt:lpstr>
      <vt:lpstr>Large-area PECVD a-Si:H deposition</vt:lpstr>
      <vt:lpstr>Large-area PECVD a-Si:H deposition</vt:lpstr>
      <vt:lpstr>PowerPoint Presentation</vt:lpstr>
      <vt:lpstr>Passive matrix vs. active matrix (AM) display</vt:lpstr>
      <vt:lpstr>PowerPoint Presentation</vt:lpstr>
      <vt:lpstr>a-Si / LTPS thin film transistors</vt:lpstr>
      <vt:lpstr>LTPS vs. a-Si</vt:lpstr>
      <vt:lpstr>LTPS-TFT process for flexible display</vt:lpstr>
      <vt:lpstr>Basic solar cell structure</vt:lpstr>
      <vt:lpstr>Thin film a-Si:H as a solar absorber</vt:lpstr>
      <vt:lpstr>Staebler-Wronski effect</vt:lpstr>
      <vt:lpstr>Staebler-Wronski effect</vt:lpstr>
      <vt:lpstr>PowerPoint Presentation</vt:lpstr>
      <vt:lpstr>Global PV production by technology</vt:lpstr>
      <vt:lpstr>Market share of thin-film technologies</vt:lpstr>
      <vt:lpstr>PowerPoint Presentation</vt:lpstr>
      <vt:lpstr>Average price for rooftop systems in Germany</vt:lpstr>
      <vt:lpstr>From cell to system</vt:lpstr>
      <vt:lpstr>Balance of system (BOS) hardware</vt:lpstr>
      <vt:lpstr>PV cost reduction: where and how?</vt:lpstr>
      <vt:lpstr>Silicon heterojunction (SHJ) cells</vt:lpstr>
      <vt:lpstr>Summary</vt:lpstr>
      <vt:lpstr>Further Readings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MSEG 803 Equilibria in Material Systems</dc:title>
  <dc:creator>hjj</dc:creator>
  <cp:lastModifiedBy>JJ HU</cp:lastModifiedBy>
  <cp:revision>3504</cp:revision>
  <dcterms:created xsi:type="dcterms:W3CDTF">2006-08-16T00:00:00Z</dcterms:created>
  <dcterms:modified xsi:type="dcterms:W3CDTF">2024-04-03T18:21:53Z</dcterms:modified>
</cp:coreProperties>
</file>