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65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FF"/>
    <a:srgbClr val="008000"/>
    <a:srgbClr val="920000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3945" autoAdjust="0"/>
  </p:normalViewPr>
  <p:slideViewPr>
    <p:cSldViewPr>
      <p:cViewPr varScale="1">
        <p:scale>
          <a:sx n="62" d="100"/>
          <a:sy n="62" d="100"/>
        </p:scale>
        <p:origin x="7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277071C-4FC8-4E78-904F-88156058398A}"/>
    <pc:docChg chg="undo redo custSel addSld modSld">
      <pc:chgData name="JJ HU" userId="f9cbafaa3520ff22" providerId="LiveId" clId="{4277071C-4FC8-4E78-904F-88156058398A}" dt="2018-03-21T03:52:17.443" v="904" actId="1036"/>
      <pc:docMkLst>
        <pc:docMk/>
      </pc:docMkLst>
      <pc:sldChg chg="modSp">
        <pc:chgData name="JJ HU" userId="f9cbafaa3520ff22" providerId="LiveId" clId="{4277071C-4FC8-4E78-904F-88156058398A}" dt="2018-03-21T03:49:49.458" v="901" actId="1037"/>
        <pc:sldMkLst>
          <pc:docMk/>
          <pc:sldMk cId="2292653254" sldId="259"/>
        </pc:sldMkLst>
        <pc:graphicFrameChg chg="mod">
          <ac:chgData name="JJ HU" userId="f9cbafaa3520ff22" providerId="LiveId" clId="{4277071C-4FC8-4E78-904F-88156058398A}" dt="2018-03-21T03:49:49.458" v="901" actId="1037"/>
          <ac:graphicFrameMkLst>
            <pc:docMk/>
            <pc:sldMk cId="2292653254" sldId="259"/>
            <ac:graphicFrameMk id="10" creationId="{00000000-0000-0000-0000-000000000000}"/>
          </ac:graphicFrameMkLst>
        </pc:graphicFrameChg>
      </pc:sldChg>
      <pc:sldChg chg="modSp">
        <pc:chgData name="JJ HU" userId="f9cbafaa3520ff22" providerId="LiveId" clId="{4277071C-4FC8-4E78-904F-88156058398A}" dt="2018-03-21T03:52:17.443" v="904" actId="1036"/>
        <pc:sldMkLst>
          <pc:docMk/>
          <pc:sldMk cId="4021689906" sldId="261"/>
        </pc:sldMkLst>
        <pc:spChg chg="mod">
          <ac:chgData name="JJ HU" userId="f9cbafaa3520ff22" providerId="LiveId" clId="{4277071C-4FC8-4E78-904F-88156058398A}" dt="2018-03-21T03:52:17.443" v="904" actId="1036"/>
          <ac:spMkLst>
            <pc:docMk/>
            <pc:sldMk cId="4021689906" sldId="261"/>
            <ac:spMk id="13" creationId="{00000000-0000-0000-0000-000000000000}"/>
          </ac:spMkLst>
        </pc:spChg>
        <pc:graphicFrameChg chg="mod">
          <ac:chgData name="JJ HU" userId="f9cbafaa3520ff22" providerId="LiveId" clId="{4277071C-4FC8-4E78-904F-88156058398A}" dt="2018-03-12T03:39:18.969" v="641" actId="1038"/>
          <ac:graphicFrameMkLst>
            <pc:docMk/>
            <pc:sldMk cId="4021689906" sldId="261"/>
            <ac:graphicFrameMk id="10" creationId="{00000000-0000-0000-0000-000000000000}"/>
          </ac:graphicFrameMkLst>
        </pc:graphicFrameChg>
        <pc:graphicFrameChg chg="mod">
          <ac:chgData name="JJ HU" userId="f9cbafaa3520ff22" providerId="LiveId" clId="{4277071C-4FC8-4E78-904F-88156058398A}" dt="2018-03-12T03:39:33.796" v="644" actId="20577"/>
          <ac:graphicFrameMkLst>
            <pc:docMk/>
            <pc:sldMk cId="4021689906" sldId="261"/>
            <ac:graphicFrameMk id="11" creationId="{00000000-0000-0000-0000-000000000000}"/>
          </ac:graphicFrameMkLst>
        </pc:graphicFrameChg>
      </pc:sldChg>
      <pc:sldChg chg="addSp delSp modSp modAnim">
        <pc:chgData name="JJ HU" userId="f9cbafaa3520ff22" providerId="LiveId" clId="{4277071C-4FC8-4E78-904F-88156058398A}" dt="2018-03-12T03:11:43.802" v="36" actId="1037"/>
        <pc:sldMkLst>
          <pc:docMk/>
          <pc:sldMk cId="1628145159" sldId="262"/>
        </pc:sldMkLst>
        <pc:spChg chg="mod topLvl">
          <ac:chgData name="JJ HU" userId="f9cbafaa3520ff22" providerId="LiveId" clId="{4277071C-4FC8-4E78-904F-88156058398A}" dt="2018-03-12T03:11:31.310" v="34" actId="164"/>
          <ac:spMkLst>
            <pc:docMk/>
            <pc:sldMk cId="1628145159" sldId="262"/>
            <ac:spMk id="7" creationId="{00000000-0000-0000-0000-000000000000}"/>
          </ac:spMkLst>
        </pc:spChg>
        <pc:spChg chg="mod topLvl">
          <ac:chgData name="JJ HU" userId="f9cbafaa3520ff22" providerId="LiveId" clId="{4277071C-4FC8-4E78-904F-88156058398A}" dt="2018-03-12T03:11:31.310" v="34" actId="164"/>
          <ac:spMkLst>
            <pc:docMk/>
            <pc:sldMk cId="1628145159" sldId="262"/>
            <ac:spMk id="16" creationId="{00000000-0000-0000-0000-000000000000}"/>
          </ac:spMkLst>
        </pc:spChg>
        <pc:spChg chg="add mod">
          <ac:chgData name="JJ HU" userId="f9cbafaa3520ff22" providerId="LiveId" clId="{4277071C-4FC8-4E78-904F-88156058398A}" dt="2018-03-12T03:11:31.310" v="34" actId="164"/>
          <ac:spMkLst>
            <pc:docMk/>
            <pc:sldMk cId="1628145159" sldId="262"/>
            <ac:spMk id="18" creationId="{ED1D0092-0F54-457E-A9B9-57142226B09A}"/>
          </ac:spMkLst>
        </pc:spChg>
        <pc:spChg chg="add mod">
          <ac:chgData name="JJ HU" userId="f9cbafaa3520ff22" providerId="LiveId" clId="{4277071C-4FC8-4E78-904F-88156058398A}" dt="2018-03-12T03:11:43.802" v="36" actId="1037"/>
          <ac:spMkLst>
            <pc:docMk/>
            <pc:sldMk cId="1628145159" sldId="262"/>
            <ac:spMk id="20" creationId="{8DE1EB2C-296A-4CF6-9530-98E5AB2976E8}"/>
          </ac:spMkLst>
        </pc:spChg>
        <pc:spChg chg="mod topLvl">
          <ac:chgData name="JJ HU" userId="f9cbafaa3520ff22" providerId="LiveId" clId="{4277071C-4FC8-4E78-904F-88156058398A}" dt="2018-03-12T03:11:31.310" v="34" actId="164"/>
          <ac:spMkLst>
            <pc:docMk/>
            <pc:sldMk cId="1628145159" sldId="262"/>
            <ac:spMk id="21" creationId="{00000000-0000-0000-0000-000000000000}"/>
          </ac:spMkLst>
        </pc:spChg>
        <pc:grpChg chg="add mod">
          <ac:chgData name="JJ HU" userId="f9cbafaa3520ff22" providerId="LiveId" clId="{4277071C-4FC8-4E78-904F-88156058398A}" dt="2018-03-12T03:11:31.310" v="34" actId="164"/>
          <ac:grpSpMkLst>
            <pc:docMk/>
            <pc:sldMk cId="1628145159" sldId="262"/>
            <ac:grpSpMk id="5" creationId="{C8846910-92A9-4D2D-9508-DC98A384CC91}"/>
          </ac:grpSpMkLst>
        </pc:grpChg>
        <pc:grpChg chg="add del mod">
          <ac:chgData name="JJ HU" userId="f9cbafaa3520ff22" providerId="LiveId" clId="{4277071C-4FC8-4E78-904F-88156058398A}" dt="2018-03-12T03:11:31.095" v="33" actId="165"/>
          <ac:grpSpMkLst>
            <pc:docMk/>
            <pc:sldMk cId="1628145159" sldId="262"/>
            <ac:grpSpMk id="22" creationId="{00000000-0000-0000-0000-000000000000}"/>
          </ac:grpSpMkLst>
        </pc:grpChg>
        <pc:graphicFrameChg chg="mod topLvl">
          <ac:chgData name="JJ HU" userId="f9cbafaa3520ff22" providerId="LiveId" clId="{4277071C-4FC8-4E78-904F-88156058398A}" dt="2018-03-12T03:11:31.310" v="34" actId="164"/>
          <ac:graphicFrameMkLst>
            <pc:docMk/>
            <pc:sldMk cId="1628145159" sldId="262"/>
            <ac:graphicFrameMk id="15" creationId="{00000000-0000-0000-0000-000000000000}"/>
          </ac:graphicFrameMkLst>
        </pc:graphicFrameChg>
        <pc:graphicFrameChg chg="mod topLvl">
          <ac:chgData name="JJ HU" userId="f9cbafaa3520ff22" providerId="LiveId" clId="{4277071C-4FC8-4E78-904F-88156058398A}" dt="2018-03-12T03:11:31.310" v="34" actId="164"/>
          <ac:graphicFrameMkLst>
            <pc:docMk/>
            <pc:sldMk cId="1628145159" sldId="262"/>
            <ac:graphicFrameMk id="17" creationId="{00000000-0000-0000-0000-000000000000}"/>
          </ac:graphicFrameMkLst>
        </pc:graphicFrameChg>
        <pc:graphicFrameChg chg="mod topLvl">
          <ac:chgData name="JJ HU" userId="f9cbafaa3520ff22" providerId="LiveId" clId="{4277071C-4FC8-4E78-904F-88156058398A}" dt="2018-03-12T03:11:31.310" v="34" actId="164"/>
          <ac:graphicFrameMkLst>
            <pc:docMk/>
            <pc:sldMk cId="1628145159" sldId="262"/>
            <ac:graphicFrameMk id="19" creationId="{00000000-0000-0000-0000-000000000000}"/>
          </ac:graphicFrameMkLst>
        </pc:graphicFrameChg>
        <pc:picChg chg="mod topLvl">
          <ac:chgData name="JJ HU" userId="f9cbafaa3520ff22" providerId="LiveId" clId="{4277071C-4FC8-4E78-904F-88156058398A}" dt="2018-03-12T03:11:31.310" v="34" actId="164"/>
          <ac:picMkLst>
            <pc:docMk/>
            <pc:sldMk cId="1628145159" sldId="262"/>
            <ac:picMk id="4" creationId="{00000000-0000-0000-0000-000000000000}"/>
          </ac:picMkLst>
        </pc:picChg>
        <pc:picChg chg="mod topLvl">
          <ac:chgData name="JJ HU" userId="f9cbafaa3520ff22" providerId="LiveId" clId="{4277071C-4FC8-4E78-904F-88156058398A}" dt="2018-03-12T03:11:31.310" v="34" actId="164"/>
          <ac:picMkLst>
            <pc:docMk/>
            <pc:sldMk cId="1628145159" sldId="262"/>
            <ac:picMk id="9" creationId="{00000000-0000-0000-0000-000000000000}"/>
          </ac:picMkLst>
        </pc:picChg>
        <pc:cxnChg chg="mod topLvl">
          <ac:chgData name="JJ HU" userId="f9cbafaa3520ff22" providerId="LiveId" clId="{4277071C-4FC8-4E78-904F-88156058398A}" dt="2018-03-12T03:11:31.310" v="34" actId="164"/>
          <ac:cxnSpMkLst>
            <pc:docMk/>
            <pc:sldMk cId="1628145159" sldId="262"/>
            <ac:cxnSpMk id="10" creationId="{00000000-0000-0000-0000-000000000000}"/>
          </ac:cxnSpMkLst>
        </pc:cxnChg>
        <pc:cxnChg chg="mod topLvl">
          <ac:chgData name="JJ HU" userId="f9cbafaa3520ff22" providerId="LiveId" clId="{4277071C-4FC8-4E78-904F-88156058398A}" dt="2018-03-12T03:11:31.310" v="34" actId="164"/>
          <ac:cxnSpMkLst>
            <pc:docMk/>
            <pc:sldMk cId="1628145159" sldId="262"/>
            <ac:cxnSpMk id="11" creationId="{00000000-0000-0000-0000-000000000000}"/>
          </ac:cxnSpMkLst>
        </pc:cxnChg>
      </pc:sldChg>
      <pc:sldChg chg="addSp delSp modSp">
        <pc:chgData name="JJ HU" userId="f9cbafaa3520ff22" providerId="LiveId" clId="{4277071C-4FC8-4E78-904F-88156058398A}" dt="2018-03-12T03:12:57.052" v="56" actId="20577"/>
        <pc:sldMkLst>
          <pc:docMk/>
          <pc:sldMk cId="2104391982" sldId="263"/>
        </pc:sldMkLst>
        <pc:spChg chg="mod">
          <ac:chgData name="JJ HU" userId="f9cbafaa3520ff22" providerId="LiveId" clId="{4277071C-4FC8-4E78-904F-88156058398A}" dt="2018-03-12T03:12:23.969" v="48" actId="1035"/>
          <ac:spMkLst>
            <pc:docMk/>
            <pc:sldMk cId="2104391982" sldId="263"/>
            <ac:spMk id="14" creationId="{00000000-0000-0000-0000-000000000000}"/>
          </ac:spMkLst>
        </pc:spChg>
        <pc:picChg chg="add">
          <ac:chgData name="JJ HU" userId="f9cbafaa3520ff22" providerId="LiveId" clId="{4277071C-4FC8-4E78-904F-88156058398A}" dt="2018-03-12T03:12:57.052" v="56" actId="20577"/>
          <ac:picMkLst>
            <pc:docMk/>
            <pc:sldMk cId="2104391982" sldId="263"/>
            <ac:picMk id="10" creationId="{15D33AD3-87C7-4A1C-918D-0E831D1B71E8}"/>
          </ac:picMkLst>
        </pc:picChg>
        <pc:picChg chg="del">
          <ac:chgData name="JJ HU" userId="f9cbafaa3520ff22" providerId="LiveId" clId="{4277071C-4FC8-4E78-904F-88156058398A}" dt="2018-03-12T03:12:56.741" v="55" actId="478"/>
          <ac:picMkLst>
            <pc:docMk/>
            <pc:sldMk cId="2104391982" sldId="263"/>
            <ac:picMk id="11" creationId="{00000000-0000-0000-0000-000000000000}"/>
          </ac:picMkLst>
        </pc:picChg>
      </pc:sldChg>
      <pc:sldChg chg="addSp delSp modSp">
        <pc:chgData name="JJ HU" userId="f9cbafaa3520ff22" providerId="LiveId" clId="{4277071C-4FC8-4E78-904F-88156058398A}" dt="2018-03-12T03:12:52.533" v="54" actId="1037"/>
        <pc:sldMkLst>
          <pc:docMk/>
          <pc:sldMk cId="2584257767" sldId="264"/>
        </pc:sldMkLst>
        <pc:spChg chg="add">
          <ac:chgData name="JJ HU" userId="f9cbafaa3520ff22" providerId="LiveId" clId="{4277071C-4FC8-4E78-904F-88156058398A}" dt="2018-03-12T03:12:31.562" v="50" actId="1037"/>
          <ac:spMkLst>
            <pc:docMk/>
            <pc:sldMk cId="2584257767" sldId="264"/>
            <ac:spMk id="8" creationId="{315296E1-69F0-4043-A552-CC104F3AE719}"/>
          </ac:spMkLst>
        </pc:spChg>
        <pc:spChg chg="del">
          <ac:chgData name="JJ HU" userId="f9cbafaa3520ff22" providerId="LiveId" clId="{4277071C-4FC8-4E78-904F-88156058398A}" dt="2018-03-12T03:12:31.282" v="49" actId="478"/>
          <ac:spMkLst>
            <pc:docMk/>
            <pc:sldMk cId="2584257767" sldId="264"/>
            <ac:spMk id="15" creationId="{00000000-0000-0000-0000-000000000000}"/>
          </ac:spMkLst>
        </pc:spChg>
        <pc:picChg chg="add mod">
          <ac:chgData name="JJ HU" userId="f9cbafaa3520ff22" providerId="LiveId" clId="{4277071C-4FC8-4E78-904F-88156058398A}" dt="2018-03-12T03:12:52.533" v="54" actId="1037"/>
          <ac:picMkLst>
            <pc:docMk/>
            <pc:sldMk cId="2584257767" sldId="264"/>
            <ac:picMk id="9" creationId="{79BB814B-2366-4590-A62C-21CD6888AA5F}"/>
          </ac:picMkLst>
        </pc:picChg>
        <pc:picChg chg="del">
          <ac:chgData name="JJ HU" userId="f9cbafaa3520ff22" providerId="LiveId" clId="{4277071C-4FC8-4E78-904F-88156058398A}" dt="2018-03-12T03:12:45.392" v="51" actId="478"/>
          <ac:picMkLst>
            <pc:docMk/>
            <pc:sldMk cId="2584257767" sldId="264"/>
            <ac:picMk id="12" creationId="{00000000-0000-0000-0000-000000000000}"/>
          </ac:picMkLst>
        </pc:picChg>
      </pc:sldChg>
      <pc:sldChg chg="addSp modSp add">
        <pc:chgData name="JJ HU" userId="f9cbafaa3520ff22" providerId="LiveId" clId="{4277071C-4FC8-4E78-904F-88156058398A}" dt="2018-03-12T03:34:15.619" v="593" actId="20577"/>
        <pc:sldMkLst>
          <pc:docMk/>
          <pc:sldMk cId="155122568" sldId="266"/>
        </pc:sldMkLst>
        <pc:spChg chg="mod">
          <ac:chgData name="JJ HU" userId="f9cbafaa3520ff22" providerId="LiveId" clId="{4277071C-4FC8-4E78-904F-88156058398A}" dt="2018-03-12T03:34:15.619" v="593" actId="20577"/>
          <ac:spMkLst>
            <pc:docMk/>
            <pc:sldMk cId="155122568" sldId="266"/>
            <ac:spMk id="3" creationId="{00000000-0000-0000-0000-000000000000}"/>
          </ac:spMkLst>
        </pc:spChg>
        <pc:graphicFrameChg chg="add mod">
          <ac:chgData name="JJ HU" userId="f9cbafaa3520ff22" providerId="LiveId" clId="{4277071C-4FC8-4E78-904F-88156058398A}" dt="2018-03-12T03:18:19.890" v="208" actId="1037"/>
          <ac:graphicFrameMkLst>
            <pc:docMk/>
            <pc:sldMk cId="155122568" sldId="266"/>
            <ac:graphicFrameMk id="4" creationId="{9B39C976-78F8-43D0-8405-79E07A5613AB}"/>
          </ac:graphicFrameMkLst>
        </pc:graphicFrameChg>
      </pc:sldChg>
      <pc:sldChg chg="delSp modSp add">
        <pc:chgData name="JJ HU" userId="f9cbafaa3520ff22" providerId="LiveId" clId="{4277071C-4FC8-4E78-904F-88156058398A}" dt="2018-03-19T17:53:58.267" v="888" actId="20577"/>
        <pc:sldMkLst>
          <pc:docMk/>
          <pc:sldMk cId="3878093655" sldId="267"/>
        </pc:sldMkLst>
        <pc:spChg chg="mod">
          <ac:chgData name="JJ HU" userId="f9cbafaa3520ff22" providerId="LiveId" clId="{4277071C-4FC8-4E78-904F-88156058398A}" dt="2018-03-19T17:53:58.267" v="888" actId="20577"/>
          <ac:spMkLst>
            <pc:docMk/>
            <pc:sldMk cId="3878093655" sldId="267"/>
            <ac:spMk id="3" creationId="{00000000-0000-0000-0000-000000000000}"/>
          </ac:spMkLst>
        </pc:spChg>
        <pc:graphicFrameChg chg="del">
          <ac:chgData name="JJ HU" userId="f9cbafaa3520ff22" providerId="LiveId" clId="{4277071C-4FC8-4E78-904F-88156058398A}" dt="2018-03-12T03:23:33.268" v="379" actId="478"/>
          <ac:graphicFrameMkLst>
            <pc:docMk/>
            <pc:sldMk cId="3878093655" sldId="267"/>
            <ac:graphicFrameMk id="4" creationId="{9B39C976-78F8-43D0-8405-79E07A5613AB}"/>
          </ac:graphicFrameMkLst>
        </pc:graphicFrameChg>
      </pc:sldChg>
      <pc:sldChg chg="modSp add">
        <pc:chgData name="JJ HU" userId="f9cbafaa3520ff22" providerId="LiveId" clId="{4277071C-4FC8-4E78-904F-88156058398A}" dt="2018-03-12T03:45:34.444" v="877" actId="20577"/>
        <pc:sldMkLst>
          <pc:docMk/>
          <pc:sldMk cId="159263292" sldId="268"/>
        </pc:sldMkLst>
        <pc:spChg chg="mod">
          <ac:chgData name="JJ HU" userId="f9cbafaa3520ff22" providerId="LiveId" clId="{4277071C-4FC8-4E78-904F-88156058398A}" dt="2018-03-12T03:45:34.444" v="877" actId="20577"/>
          <ac:spMkLst>
            <pc:docMk/>
            <pc:sldMk cId="159263292" sldId="268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concentration in the lecture note is defined as mole per unit volume; and mobility has a unit of mole*m/N/s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0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15F476-2262-4491-A563-2831ECB37951}" type="datetime1">
              <a:rPr lang="en-US" smtClean="0"/>
              <a:t>3/20/2018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EDDFDC-F12E-47FB-B1A6-B08099EA5254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CECB13-9709-4F8C-80DA-15B8C827468A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513FF-5FD6-45A2-AD54-5F27523095BD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D5D6D2-D0CB-4A89-A968-2DF12039F5F5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8CFAF-D467-4349-BE2F-3953F2F26A67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61F6C4-1237-4C22-9609-0D0E587A90E5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33DA8-1462-415A-9906-F273CBDA6551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8B070-B314-4E60-81F8-021A6E7D7285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BA6145-F2C8-45A2-9EED-79C31987D4B3}" type="datetime1">
              <a:rPr lang="en-US" smtClean="0"/>
              <a:t>3/20/2018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8BEA4FA0-9020-47B0-804C-22B8871EB603}" type="datetime1">
              <a:rPr lang="en-US" smtClean="0"/>
              <a:t>3/20/2018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OPh3QPiE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26.png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10" Type="http://schemas.openxmlformats.org/officeDocument/2006/relationships/hyperlink" Target="https://en.wikipedia.org/wiki/Solid_oxide_fuel_cell" TargetMode="External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12" Type="http://schemas.openxmlformats.org/officeDocument/2006/relationships/hyperlink" Target="http://www.aa1car.com/library/o2sensor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31.gi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0.jpg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8: Ionic Conductivity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47056"/>
          </a:xfrm>
        </p:spPr>
        <p:txBody>
          <a:bodyPr/>
          <a:lstStyle/>
          <a:p>
            <a:r>
              <a:rPr lang="en-US" sz="2800" dirty="0"/>
              <a:t>Solid electrolytes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28" y="762000"/>
            <a:ext cx="3312459" cy="1987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04" y="3048000"/>
            <a:ext cx="4896651" cy="3020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1" y="1546309"/>
            <a:ext cx="4467625" cy="1096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5296E1-69F0-4043-A552-CC104F3AE719}"/>
              </a:ext>
            </a:extLst>
          </p:cNvPr>
          <p:cNvSpPr/>
          <p:nvPr/>
        </p:nvSpPr>
        <p:spPr>
          <a:xfrm>
            <a:off x="2788140" y="6147065"/>
            <a:ext cx="5960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Chem. Soc. Rev.</a:t>
            </a:r>
            <a:r>
              <a:rPr lang="en-US" sz="1100" dirty="0"/>
              <a:t> </a:t>
            </a:r>
            <a:r>
              <a:rPr lang="en-US" sz="1100" b="1" dirty="0"/>
              <a:t>44</a:t>
            </a:r>
            <a:r>
              <a:rPr lang="en-US" sz="1100" dirty="0"/>
              <a:t>, 7968 (2015); used with permission from the Royal Society of Chemistry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B814B-2366-4590-A62C-21CD6888A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2899068" cy="28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5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Boltzmann constant (1.38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kg s</a:t>
            </a:r>
            <a:r>
              <a:rPr lang="en-US" baseline="30000" dirty="0"/>
              <a:t>-2</a:t>
            </a:r>
            <a:r>
              <a:rPr lang="en-US" dirty="0"/>
              <a:t> 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chemical potential of species A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en-US" dirty="0"/>
              <a:t> – chemical potential of species A at a standard reference state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atomic fraction of species A in a solution</a:t>
            </a:r>
          </a:p>
          <a:p>
            <a:r>
              <a:rPr lang="en-US" dirty="0"/>
              <a:t>    – electrochemical potential of species 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charge number of species A / i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 (1.602 × 10</a:t>
            </a:r>
            <a:r>
              <a:rPr lang="en-US" baseline="30000" dirty="0"/>
              <a:t>-19</a:t>
            </a:r>
            <a:r>
              <a:rPr lang="en-US" dirty="0"/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dirty="0"/>
              <a:t> – electric potential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9B39C976-78F8-43D0-8405-79E07A561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14525"/>
              </p:ext>
            </p:extLst>
          </p:nvPr>
        </p:nvGraphicFramePr>
        <p:xfrm>
          <a:off x="829165" y="4206630"/>
          <a:ext cx="3587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203040" imgH="228600" progId="Equation.DSMT4">
                  <p:embed/>
                </p:oleObj>
              </mc:Choice>
              <mc:Fallback>
                <p:oleObj name="Equation" r:id="rId3" imgW="20304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9B39C976-78F8-43D0-8405-79E07A561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65" y="4206630"/>
                        <a:ext cx="358775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2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velocity of species 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mobility of species A / i / electron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driving force acting on species 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number concentration of species A / i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diffusion coefficient of species 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flux of species 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– coordinate along the x-axis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electric current density carried by species A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dirty="0"/>
              <a:t> – electric conductivity</a:t>
            </a:r>
          </a:p>
        </p:txBody>
      </p:sp>
    </p:spTree>
    <p:extLst>
      <p:ext uri="{BB962C8B-B14F-4D97-AF65-F5344CB8AC3E}">
        <p14:creationId xmlns:p14="http://schemas.microsoft.com/office/powerpoint/2010/main" val="387809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electric conductivity contributed by species A / i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Faraday constant (</a:t>
            </a:r>
            <a:r>
              <a:rPr lang="pt-BR" dirty="0"/>
              <a:t>96485.33 s A / mol)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dirty="0"/>
              <a:t> – activation energy of ionic conductivity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activation energy of ionic diffusion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electrical conductivity at a standard reference state</a:t>
            </a:r>
          </a:p>
          <a:p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Gibbs free energy change due to formation of an ionic defect (that contributes to ionic conductivity) minus the configurational entropy contribution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free electron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5926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153400" cy="990600"/>
          </a:xfrm>
        </p:spPr>
        <p:txBody>
          <a:bodyPr/>
          <a:lstStyle/>
          <a:p>
            <a:r>
              <a:rPr lang="en-US" dirty="0"/>
              <a:t>Electrically conductive glass?</a:t>
            </a:r>
          </a:p>
        </p:txBody>
      </p:sp>
      <p:pic>
        <p:nvPicPr>
          <p:cNvPr id="6" name="IFOPh3QPi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567" y="1744211"/>
            <a:ext cx="7984222" cy="44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7548"/>
          </a:xfrm>
        </p:spPr>
        <p:txBody>
          <a:bodyPr/>
          <a:lstStyle/>
          <a:p>
            <a:r>
              <a:rPr lang="en-US" sz="2800" dirty="0"/>
              <a:t>Chemical potential and electrochemical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748"/>
            <a:ext cx="81534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Chemical potential: Gibbs free energy associated with one single particle in the absence of electric field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200" dirty="0"/>
              <a:t>Electrochemical potential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61594"/>
              </p:ext>
            </p:extLst>
          </p:nvPr>
        </p:nvGraphicFramePr>
        <p:xfrm>
          <a:off x="2543175" y="2303783"/>
          <a:ext cx="21526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2303783"/>
                        <a:ext cx="2152650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85550" y="2282188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Ideal solution: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82018"/>
              </p:ext>
            </p:extLst>
          </p:nvPr>
        </p:nvGraphicFramePr>
        <p:xfrm>
          <a:off x="847472" y="3375025"/>
          <a:ext cx="1749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90360" imgH="228600" progId="Equation.DSMT4">
                  <p:embed/>
                </p:oleObj>
              </mc:Choice>
              <mc:Fallback>
                <p:oleObj name="Equation" r:id="rId5" imgW="990360" imgH="2286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72" y="3375025"/>
                        <a:ext cx="1749425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1973516" y="3825048"/>
            <a:ext cx="609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85550" y="389274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Electrostatic potential energy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43200" y="3247308"/>
            <a:ext cx="5334000" cy="646331"/>
            <a:chOff x="2743200" y="3270360"/>
            <a:chExt cx="5334000" cy="646331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2743200" y="3593525"/>
              <a:ext cx="1447800" cy="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267200" y="3270360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This is called “chemical potential” or “Fermi level” in 3.024!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3055" r="1486" b="17831"/>
          <a:stretch/>
        </p:blipFill>
        <p:spPr>
          <a:xfrm>
            <a:off x="2111188" y="4510836"/>
            <a:ext cx="4845424" cy="187564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770184" y="2327100"/>
            <a:ext cx="3840416" cy="646331"/>
            <a:chOff x="4770184" y="2350152"/>
            <a:chExt cx="3840416" cy="646331"/>
          </a:xfrm>
        </p:grpSpPr>
        <p:sp>
          <p:nvSpPr>
            <p:cNvPr id="17" name="TextBox 16"/>
            <p:cNvSpPr txBox="1"/>
            <p:nvPr/>
          </p:nvSpPr>
          <p:spPr>
            <a:xfrm>
              <a:off x="5334000" y="2350152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And this thing is called “electrochemical potential”…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770184" y="2534005"/>
              <a:ext cx="529398" cy="5679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944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driving force for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Average velocity of a diffusing species A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dirty="0"/>
              <a:t>Thermodynamic driving force</a:t>
            </a:r>
          </a:p>
          <a:p>
            <a:pPr>
              <a:spcBef>
                <a:spcPts val="1200"/>
              </a:spcBef>
            </a:pPr>
            <a:endParaRPr lang="en-US" sz="3200" dirty="0"/>
          </a:p>
          <a:p>
            <a:pPr>
              <a:spcBef>
                <a:spcPts val="1200"/>
              </a:spcBef>
            </a:pPr>
            <a:endParaRPr lang="en-US" sz="4000" dirty="0"/>
          </a:p>
          <a:p>
            <a:pPr>
              <a:spcBef>
                <a:spcPts val="1200"/>
              </a:spcBef>
            </a:pPr>
            <a:r>
              <a:rPr lang="en-US" dirty="0"/>
              <a:t>For an ideal solution of A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838200" y="2035872"/>
          <a:ext cx="1266825" cy="40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698400" imgH="228600" progId="Equation.DSMT4">
                  <p:embed/>
                </p:oleObj>
              </mc:Choice>
              <mc:Fallback>
                <p:oleObj name="Equation" r:id="rId3" imgW="698400" imgH="2286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35872"/>
                        <a:ext cx="1266825" cy="4025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2590800" y="2046557"/>
          <a:ext cx="1143000" cy="39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46557"/>
                        <a:ext cx="1143000" cy="3918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837800" y="3106422"/>
          <a:ext cx="43322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387520" imgH="228600" progId="Equation.DSMT4">
                  <p:embed/>
                </p:oleObj>
              </mc:Choice>
              <mc:Fallback>
                <p:oleObj name="Equation" r:id="rId7" imgW="2387520" imgH="2286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00" y="3106422"/>
                        <a:ext cx="4332287" cy="401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837800" y="3649729"/>
          <a:ext cx="69929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3962160" imgH="431640" progId="Equation.DSMT4">
                  <p:embed/>
                </p:oleObj>
              </mc:Choice>
              <mc:Fallback>
                <p:oleObj name="Equation" r:id="rId9" imgW="3962160" imgH="4316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00" y="3649729"/>
                        <a:ext cx="6992938" cy="739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837800" y="4941902"/>
          <a:ext cx="52689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2984400" imgH="431640" progId="Equation.DSMT4">
                  <p:embed/>
                </p:oleObj>
              </mc:Choice>
              <mc:Fallback>
                <p:oleObj name="Equation" r:id="rId11" imgW="2984400" imgH="4316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00" y="4941902"/>
                        <a:ext cx="5268913" cy="741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310511" y="5089476"/>
            <a:ext cx="2010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Einstein relation</a:t>
            </a:r>
          </a:p>
        </p:txBody>
      </p:sp>
    </p:spTree>
    <p:extLst>
      <p:ext uri="{BB962C8B-B14F-4D97-AF65-F5344CB8AC3E}">
        <p14:creationId xmlns:p14="http://schemas.microsoft.com/office/powerpoint/2010/main" val="187821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Driving force for ion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Flux of ion migration</a:t>
            </a:r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200" dirty="0"/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FF0000"/>
                </a:solidFill>
              </a:rPr>
              <a:t>Diffusion:</a:t>
            </a:r>
            <a:r>
              <a:rPr lang="en-US" sz="2200" dirty="0"/>
              <a:t> net motion of ions driven by concentration (chemical potential) gradient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solidFill>
                  <a:srgbClr val="0000FF"/>
                </a:solidFill>
              </a:rPr>
              <a:t>Drift:</a:t>
            </a:r>
            <a:r>
              <a:rPr lang="en-US" sz="2200" dirty="0"/>
              <a:t> directional motion of ions driven by electric field (electrical conduction)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985884"/>
              </p:ext>
            </p:extLst>
          </p:nvPr>
        </p:nvGraphicFramePr>
        <p:xfrm>
          <a:off x="834772" y="1890713"/>
          <a:ext cx="65627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720960" imgH="812520" progId="Equation.DSMT4">
                  <p:embed/>
                </p:oleObj>
              </mc:Choice>
              <mc:Fallback>
                <p:oleObj name="Equation" r:id="rId3" imgW="3720960" imgH="81252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772" y="1890713"/>
                        <a:ext cx="6562725" cy="1393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1051432" y="3375852"/>
            <a:ext cx="1066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82849" y="3471084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Diffusion term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324420" y="3375852"/>
            <a:ext cx="17903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74684" y="3467732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Drift term</a:t>
            </a:r>
          </a:p>
        </p:txBody>
      </p:sp>
    </p:spTree>
    <p:extLst>
      <p:ext uri="{BB962C8B-B14F-4D97-AF65-F5344CB8AC3E}">
        <p14:creationId xmlns:p14="http://schemas.microsoft.com/office/powerpoint/2010/main" val="249213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252"/>
            <a:ext cx="8153400" cy="990600"/>
          </a:xfrm>
        </p:spPr>
        <p:txBody>
          <a:bodyPr/>
          <a:lstStyle/>
          <a:p>
            <a:r>
              <a:rPr lang="en-US" dirty="0"/>
              <a:t>Ionic conductivity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536"/>
            <a:ext cx="81534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Current density carried by drifting ions: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Total conductivity:</a:t>
            </a:r>
          </a:p>
          <a:p>
            <a:pPr>
              <a:spcBef>
                <a:spcPts val="1800"/>
              </a:spcBef>
            </a:pPr>
            <a:r>
              <a:rPr lang="en-US" dirty="0"/>
              <a:t>In the lecture notes: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35652"/>
              </p:ext>
            </p:extLst>
          </p:nvPr>
        </p:nvGraphicFramePr>
        <p:xfrm>
          <a:off x="830515" y="2123318"/>
          <a:ext cx="35179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993680" imgH="253800" progId="Equation.DSMT4">
                  <p:embed/>
                </p:oleObj>
              </mc:Choice>
              <mc:Fallback>
                <p:oleObj name="Equation" r:id="rId4" imgW="1993680" imgH="2538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5" y="2123318"/>
                        <a:ext cx="3517900" cy="434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185512"/>
              </p:ext>
            </p:extLst>
          </p:nvPr>
        </p:nvGraphicFramePr>
        <p:xfrm>
          <a:off x="830515" y="3440940"/>
          <a:ext cx="1368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5" y="3440940"/>
                        <a:ext cx="1368425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88535"/>
              </p:ext>
            </p:extLst>
          </p:nvPr>
        </p:nvGraphicFramePr>
        <p:xfrm>
          <a:off x="830515" y="2842056"/>
          <a:ext cx="1074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5" y="2842056"/>
                        <a:ext cx="1074737" cy="39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73887"/>
              </p:ext>
            </p:extLst>
          </p:nvPr>
        </p:nvGraphicFramePr>
        <p:xfrm>
          <a:off x="2129885" y="2930074"/>
          <a:ext cx="6715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380880" imgH="457200" progId="Equation.DSMT4">
                  <p:embed/>
                </p:oleObj>
              </mc:Choice>
              <mc:Fallback>
                <p:oleObj name="Equation" r:id="rId10" imgW="380880" imgH="4572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885" y="2930074"/>
                        <a:ext cx="671512" cy="784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11402"/>
              </p:ext>
            </p:extLst>
          </p:nvPr>
        </p:nvGraphicFramePr>
        <p:xfrm>
          <a:off x="2819400" y="2928938"/>
          <a:ext cx="34496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955520" imgH="419040" progId="Equation.DSMT4">
                  <p:embed/>
                </p:oleObj>
              </mc:Choice>
              <mc:Fallback>
                <p:oleObj name="Equation" r:id="rId12" imgW="1955520" imgH="41904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28938"/>
                        <a:ext cx="3449637" cy="719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67600"/>
              </p:ext>
            </p:extLst>
          </p:nvPr>
        </p:nvGraphicFramePr>
        <p:xfrm>
          <a:off x="3414899" y="4102100"/>
          <a:ext cx="277971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1574640" imgH="342720" progId="Equation.DSMT4">
                  <p:embed/>
                </p:oleObj>
              </mc:Choice>
              <mc:Fallback>
                <p:oleObj name="Equation" r:id="rId14" imgW="1574640" imgH="34272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899" y="4102100"/>
                        <a:ext cx="2779713" cy="587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19498"/>
              </p:ext>
            </p:extLst>
          </p:nvPr>
        </p:nvGraphicFramePr>
        <p:xfrm>
          <a:off x="820484" y="5280025"/>
          <a:ext cx="25304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6" imgW="1434960" imgH="342720" progId="Equation.DSMT4">
                  <p:embed/>
                </p:oleObj>
              </mc:Choice>
              <mc:Fallback>
                <p:oleObj name="Equation" r:id="rId16" imgW="1434960" imgH="34272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84" y="5280025"/>
                        <a:ext cx="2530475" cy="587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21348"/>
              </p:ext>
            </p:extLst>
          </p:nvPr>
        </p:nvGraphicFramePr>
        <p:xfrm>
          <a:off x="5947613" y="5316549"/>
          <a:ext cx="9636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613" y="5316549"/>
                        <a:ext cx="963612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00962" y="5285723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Faraday constant</a:t>
            </a:r>
          </a:p>
        </p:txBody>
      </p:sp>
    </p:spTree>
    <p:extLst>
      <p:ext uri="{BB962C8B-B14F-4D97-AF65-F5344CB8AC3E}">
        <p14:creationId xmlns:p14="http://schemas.microsoft.com/office/powerpoint/2010/main" val="229265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Temperature dependence of ionic conductivity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23252"/>
            <a:ext cx="4214779" cy="4229778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40711"/>
              </p:ext>
            </p:extLst>
          </p:nvPr>
        </p:nvGraphicFramePr>
        <p:xfrm>
          <a:off x="5189415" y="1774825"/>
          <a:ext cx="19034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079280" imgH="419040" progId="Equation.DSMT4">
                  <p:embed/>
                </p:oleObj>
              </mc:Choice>
              <mc:Fallback>
                <p:oleObj name="Equation" r:id="rId4" imgW="1079280" imgH="4190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415" y="1774825"/>
                        <a:ext cx="1903413" cy="7191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26469"/>
              </p:ext>
            </p:extLst>
          </p:nvPr>
        </p:nvGraphicFramePr>
        <p:xfrm>
          <a:off x="5181600" y="2619375"/>
          <a:ext cx="32940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19375"/>
                        <a:ext cx="3294063" cy="741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21767"/>
              </p:ext>
            </p:extLst>
          </p:nvPr>
        </p:nvGraphicFramePr>
        <p:xfrm>
          <a:off x="5191125" y="3486387"/>
          <a:ext cx="31146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765080" imgH="393480" progId="Equation.DSMT4">
                  <p:embed/>
                </p:oleObj>
              </mc:Choice>
              <mc:Fallback>
                <p:oleObj name="Equation" r:id="rId8" imgW="1765080" imgH="39348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3486387"/>
                        <a:ext cx="3114675" cy="676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79905" y="5958968"/>
            <a:ext cx="3729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52525"/>
                </a:solidFill>
                <a:latin typeface="Arial" panose="020B0604020202020204" pitchFamily="34" charset="0"/>
                <a:hlinkClick r:id="rId10"/>
              </a:rPr>
              <a:t>Ionic conductivity of various solid electrolytes</a:t>
            </a:r>
            <a:endParaRPr lang="en-US" sz="1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15277"/>
              </p:ext>
            </p:extLst>
          </p:nvPr>
        </p:nvGraphicFramePr>
        <p:xfrm>
          <a:off x="6858000" y="4298950"/>
          <a:ext cx="1771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1002960" imgH="419040" progId="Equation.DSMT4">
                  <p:embed/>
                </p:oleObj>
              </mc:Choice>
              <mc:Fallback>
                <p:oleObj name="Equation" r:id="rId11" imgW="1002960" imgH="4190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98950"/>
                        <a:ext cx="1771650" cy="720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621158"/>
              </p:ext>
            </p:extLst>
          </p:nvPr>
        </p:nvGraphicFramePr>
        <p:xfrm>
          <a:off x="6839743" y="5176044"/>
          <a:ext cx="9858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743" y="5176044"/>
                        <a:ext cx="985838" cy="39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447059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Intrinsic crystal: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516036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Doped crystal:</a:t>
            </a:r>
          </a:p>
        </p:txBody>
      </p:sp>
    </p:spTree>
    <p:extLst>
      <p:ext uri="{BB962C8B-B14F-4D97-AF65-F5344CB8AC3E}">
        <p14:creationId xmlns:p14="http://schemas.microsoft.com/office/powerpoint/2010/main" val="402168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968"/>
            <a:ext cx="8153400" cy="990600"/>
          </a:xfrm>
        </p:spPr>
        <p:txBody>
          <a:bodyPr/>
          <a:lstStyle/>
          <a:p>
            <a:r>
              <a:rPr lang="en-US" sz="2800" dirty="0"/>
              <a:t>What do a 2012 Volkswagen Diesel Sedan and a TiO</a:t>
            </a:r>
            <a:r>
              <a:rPr lang="en-US" sz="2800" baseline="-25000" dirty="0"/>
              <a:t>2</a:t>
            </a:r>
            <a:r>
              <a:rPr lang="en-US" sz="2800" dirty="0"/>
              <a:t> crystal in equilibrium have in common?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572000"/>
          </a:xfrm>
        </p:spPr>
        <p:txBody>
          <a:bodyPr/>
          <a:lstStyle/>
          <a:p>
            <a:r>
              <a:rPr lang="en-US" sz="2200" dirty="0"/>
              <a:t>They are both defective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846910-92A9-4D2D-9508-DC98A384CC91}"/>
              </a:ext>
            </a:extLst>
          </p:cNvPr>
          <p:cNvGrpSpPr/>
          <p:nvPr/>
        </p:nvGrpSpPr>
        <p:grpSpPr>
          <a:xfrm>
            <a:off x="891348" y="2332142"/>
            <a:ext cx="7719252" cy="4025480"/>
            <a:chOff x="891348" y="2332142"/>
            <a:chExt cx="7719252" cy="40254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48" y="4645323"/>
              <a:ext cx="5280852" cy="1712299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48" y="2408304"/>
              <a:ext cx="3463274" cy="19828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2938823" y="3513140"/>
              <a:ext cx="764673" cy="34578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891348" y="3847398"/>
              <a:ext cx="2047475" cy="7772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703496" y="3851237"/>
              <a:ext cx="2468704" cy="7772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9820142"/>
                </p:ext>
              </p:extLst>
            </p:nvPr>
          </p:nvGraphicFramePr>
          <p:xfrm>
            <a:off x="4788770" y="2332142"/>
            <a:ext cx="3368675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6" imgW="1777680" imgH="241200" progId="Equation.DSMT4">
                    <p:embed/>
                  </p:oleObj>
                </mc:Choice>
                <mc:Fallback>
                  <p:oleObj name="Equation" r:id="rId6" imgW="1777680" imgH="241200" progId="Equation.DSMT4">
                    <p:embed/>
                    <p:pic>
                      <p:nvPicPr>
                        <p:cNvPr id="1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770" y="2332142"/>
                          <a:ext cx="3368675" cy="4460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4744764"/>
                </p:ext>
              </p:extLst>
            </p:nvPr>
          </p:nvGraphicFramePr>
          <p:xfrm>
            <a:off x="4788770" y="3022344"/>
            <a:ext cx="370205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8" imgW="1955520" imgH="279360" progId="Equation.DSMT4">
                    <p:embed/>
                  </p:oleObj>
                </mc:Choice>
                <mc:Fallback>
                  <p:oleObj name="Equation" r:id="rId8" imgW="1955520" imgH="279360" progId="Equation.DSMT4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770" y="3022344"/>
                          <a:ext cx="3702050" cy="5175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0352386"/>
                </p:ext>
              </p:extLst>
            </p:nvPr>
          </p:nvGraphicFramePr>
          <p:xfrm>
            <a:off x="5630939" y="3797047"/>
            <a:ext cx="20177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10" imgW="1143000" imgH="253800" progId="Equation.DSMT4">
                    <p:embed/>
                  </p:oleObj>
                </mc:Choice>
                <mc:Fallback>
                  <p:oleObj name="Equation" r:id="rId10" imgW="1143000" imgH="253800" progId="Equation.DSMT4">
                    <p:embed/>
                    <p:pic>
                      <p:nvPicPr>
                        <p:cNvPr id="1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0939" y="3797047"/>
                          <a:ext cx="2017712" cy="4318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324600" y="5634347"/>
              <a:ext cx="2286000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200" dirty="0">
                  <a:hlinkClick r:id="rId12"/>
                </a:rPr>
                <a:t>https://www.ngk.de</a:t>
              </a:r>
            </a:p>
            <a:p>
              <a:pPr algn="ctr">
                <a:spcBef>
                  <a:spcPts val="600"/>
                </a:spcBef>
              </a:pPr>
              <a:r>
                <a:rPr lang="en-US" sz="1200" dirty="0">
                  <a:hlinkClick r:id="rId12"/>
                </a:rPr>
                <a:t>http://www.aa1car.com/library/o2sensor.htm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0707" y="4823456"/>
              <a:ext cx="2289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Resistive TiO</a:t>
              </a:r>
              <a:r>
                <a:rPr lang="en-US" sz="1600" baseline="-25000" dirty="0"/>
                <a:t>2</a:t>
              </a:r>
              <a:r>
                <a:rPr lang="en-US" sz="1600" dirty="0"/>
                <a:t> exhaust gas oxygen sensor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1D0092-0F54-457E-A9B9-57142226B09A}"/>
                </a:ext>
              </a:extLst>
            </p:cNvPr>
            <p:cNvSpPr txBox="1"/>
            <p:nvPr/>
          </p:nvSpPr>
          <p:spPr>
            <a:xfrm>
              <a:off x="3573585" y="4351215"/>
              <a:ext cx="8723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© AA1Car.com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E1EB2C-296A-4CF6-9530-98E5AB2976E8}"/>
                </a:ext>
              </a:extLst>
            </p:cNvPr>
            <p:cNvSpPr txBox="1"/>
            <p:nvPr/>
          </p:nvSpPr>
          <p:spPr>
            <a:xfrm>
              <a:off x="4810263" y="6125310"/>
              <a:ext cx="14077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© NGK Spark Plug 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1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47056"/>
          </a:xfrm>
        </p:spPr>
        <p:txBody>
          <a:bodyPr/>
          <a:lstStyle/>
          <a:p>
            <a:r>
              <a:rPr lang="en-US" sz="2800" dirty="0"/>
              <a:t>Solid electrolytes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3" b="27944"/>
          <a:stretch/>
        </p:blipFill>
        <p:spPr>
          <a:xfrm flipH="1">
            <a:off x="381000" y="1524000"/>
            <a:ext cx="399399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8" b="24248"/>
          <a:stretch/>
        </p:blipFill>
        <p:spPr>
          <a:xfrm>
            <a:off x="3366034" y="1524000"/>
            <a:ext cx="838200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35010" r="6256" b="22921"/>
          <a:stretch/>
        </p:blipFill>
        <p:spPr>
          <a:xfrm>
            <a:off x="4800600" y="1548972"/>
            <a:ext cx="3678198" cy="1177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1827" y="16119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01/01/2016, Norway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04" y="3048000"/>
            <a:ext cx="4896651" cy="30207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8140" y="6147065"/>
            <a:ext cx="5960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Chem. Soc. Rev.</a:t>
            </a:r>
            <a:r>
              <a:rPr lang="en-US" sz="1100" dirty="0"/>
              <a:t> </a:t>
            </a:r>
            <a:r>
              <a:rPr lang="en-US" sz="1100" b="1" dirty="0"/>
              <a:t>44</a:t>
            </a:r>
            <a:r>
              <a:rPr lang="en-US" sz="1100" dirty="0"/>
              <a:t>, 7968 (2015); used with permission from the Royal Society of Chemistry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33AD3-87C7-4A1C-918D-0E831D1B7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2899068" cy="28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198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26011</TotalTime>
  <Words>477</Words>
  <Application>Microsoft Office PowerPoint</Application>
  <PresentationFormat>On-screen Show (4:3)</PresentationFormat>
  <Paragraphs>90</Paragraphs>
  <Slides>13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3.022 Microstructural Evolution in Materials  8: Ionic Conductivity</vt:lpstr>
      <vt:lpstr>Electrically conductive glass?</vt:lpstr>
      <vt:lpstr>Chemical potential and electrochemical potential</vt:lpstr>
      <vt:lpstr>Thermodynamic driving force for diffusion</vt:lpstr>
      <vt:lpstr>Driving force for ion migration</vt:lpstr>
      <vt:lpstr>Ionic conductivity</vt:lpstr>
      <vt:lpstr>Temperature dependence of ionic conductivity</vt:lpstr>
      <vt:lpstr>What do a 2012 Volkswagen Diesel Sedan and a TiO2 crystal in equilibrium have in common?</vt:lpstr>
      <vt:lpstr>Solid electrolytes</vt:lpstr>
      <vt:lpstr>Solid electrolytes</vt:lpstr>
      <vt:lpstr>List of symbols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3390</cp:revision>
  <dcterms:created xsi:type="dcterms:W3CDTF">2006-08-16T00:00:00Z</dcterms:created>
  <dcterms:modified xsi:type="dcterms:W3CDTF">2018-03-21T03:52:21Z</dcterms:modified>
</cp:coreProperties>
</file>