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78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8FAA"/>
    <a:srgbClr val="EB2228"/>
    <a:srgbClr val="0000FF"/>
    <a:srgbClr val="FF00FF"/>
    <a:srgbClr val="008000"/>
    <a:srgbClr val="006600"/>
    <a:srgbClr val="920000"/>
    <a:srgbClr val="00CC00"/>
    <a:srgbClr val="89CC40"/>
    <a:srgbClr val="D1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1" autoAdjust="0"/>
    <p:restoredTop sz="93945" autoAdjust="0"/>
  </p:normalViewPr>
  <p:slideViewPr>
    <p:cSldViewPr>
      <p:cViewPr varScale="1">
        <p:scale>
          <a:sx n="62" d="100"/>
          <a:sy n="62" d="100"/>
        </p:scale>
        <p:origin x="798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6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7" Type="http://schemas.openxmlformats.org/officeDocument/2006/relationships/image" Target="../media/image56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55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2" Type="http://schemas.openxmlformats.org/officeDocument/2006/relationships/image" Target="../media/image73.wmf"/><Relationship Id="rId1" Type="http://schemas.openxmlformats.org/officeDocument/2006/relationships/image" Target="../media/image68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Relationship Id="rId9" Type="http://schemas.openxmlformats.org/officeDocument/2006/relationships/image" Target="../media/image80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image" Target="../media/image82.wmf"/><Relationship Id="rId7" Type="http://schemas.openxmlformats.org/officeDocument/2006/relationships/image" Target="../media/image69.wmf"/><Relationship Id="rId2" Type="http://schemas.openxmlformats.org/officeDocument/2006/relationships/image" Target="../media/image70.wmf"/><Relationship Id="rId1" Type="http://schemas.openxmlformats.org/officeDocument/2006/relationships/image" Target="../media/image81.wmf"/><Relationship Id="rId6" Type="http://schemas.openxmlformats.org/officeDocument/2006/relationships/image" Target="../media/image84.wmf"/><Relationship Id="rId5" Type="http://schemas.openxmlformats.org/officeDocument/2006/relationships/image" Target="../media/image74.wmf"/><Relationship Id="rId4" Type="http://schemas.openxmlformats.org/officeDocument/2006/relationships/image" Target="../media/image83.wmf"/><Relationship Id="rId9" Type="http://schemas.openxmlformats.org/officeDocument/2006/relationships/image" Target="../media/image86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13" Type="http://schemas.openxmlformats.org/officeDocument/2006/relationships/image" Target="../media/image99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12" Type="http://schemas.openxmlformats.org/officeDocument/2006/relationships/image" Target="../media/image98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11" Type="http://schemas.openxmlformats.org/officeDocument/2006/relationships/image" Target="../media/image97.wmf"/><Relationship Id="rId5" Type="http://schemas.openxmlformats.org/officeDocument/2006/relationships/image" Target="../media/image91.wmf"/><Relationship Id="rId10" Type="http://schemas.openxmlformats.org/officeDocument/2006/relationships/image" Target="../media/image96.wmf"/><Relationship Id="rId4" Type="http://schemas.openxmlformats.org/officeDocument/2006/relationships/image" Target="../media/image90.wmf"/><Relationship Id="rId9" Type="http://schemas.openxmlformats.org/officeDocument/2006/relationships/image" Target="../media/image9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72.wmf"/><Relationship Id="rId4" Type="http://schemas.openxmlformats.org/officeDocument/2006/relationships/image" Target="../media/image10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8.wmf"/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4.wmf"/><Relationship Id="rId2" Type="http://schemas.openxmlformats.org/officeDocument/2006/relationships/image" Target="../media/image21.wmf"/><Relationship Id="rId1" Type="http://schemas.openxmlformats.org/officeDocument/2006/relationships/image" Target="../media/image30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4.wmf"/><Relationship Id="rId7" Type="http://schemas.openxmlformats.org/officeDocument/2006/relationships/image" Target="../media/image39.wmf"/><Relationship Id="rId2" Type="http://schemas.openxmlformats.org/officeDocument/2006/relationships/image" Target="../media/image43.wmf"/><Relationship Id="rId1" Type="http://schemas.openxmlformats.org/officeDocument/2006/relationships/image" Target="../media/image40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10" Type="http://schemas.openxmlformats.org/officeDocument/2006/relationships/image" Target="../media/image49.wmf"/><Relationship Id="rId4" Type="http://schemas.openxmlformats.org/officeDocument/2006/relationships/image" Target="../media/image36.wmf"/><Relationship Id="rId9" Type="http://schemas.openxmlformats.org/officeDocument/2006/relationships/image" Target="../media/image4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2.wmf"/><Relationship Id="rId4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17.wmf"/><Relationship Id="rId7" Type="http://schemas.openxmlformats.org/officeDocument/2006/relationships/image" Target="../media/image56.wmf"/><Relationship Id="rId2" Type="http://schemas.openxmlformats.org/officeDocument/2006/relationships/image" Target="../media/image53.wmf"/><Relationship Id="rId1" Type="http://schemas.openxmlformats.org/officeDocument/2006/relationships/image" Target="../media/image35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FE0D9-2BC5-420E-AE18-5CCDBA16B200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C7721-B3EF-4204-A06C-7038155095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6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56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Turning quartz</a:t>
            </a:r>
            <a:r>
              <a:rPr lang="en-US" baseline="0" dirty="0"/>
              <a:t> into amethyst using gamma radiation: http://hyperphysics.phy-astr.gsu.edu/hbase/minerals/amethyst.html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46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Anions (except F) usually don’t form interstitials due to their large size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85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Mass conservation is taken into account through the equilibrium constants. In this example, K3 and K4 implicitly imply</a:t>
            </a:r>
            <a:r>
              <a:rPr lang="en-US" baseline="0" dirty="0"/>
              <a:t> the amount of TiO2 added into the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65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source: http://www.tf.uni-kiel.de/matwis/amat/def_en/index.html</a:t>
            </a:r>
          </a:p>
          <a:p>
            <a:r>
              <a:rPr lang="en-US" dirty="0"/>
              <a:t>The dominant interstitial</a:t>
            </a:r>
            <a:r>
              <a:rPr lang="en-US" baseline="0" dirty="0"/>
              <a:t> atom type in </a:t>
            </a:r>
            <a:r>
              <a:rPr lang="en-US" baseline="0" dirty="0" err="1"/>
              <a:t>Frenkel</a:t>
            </a:r>
            <a:r>
              <a:rPr lang="en-US" baseline="0" dirty="0"/>
              <a:t> defects is labeled with red color</a:t>
            </a:r>
            <a:endParaRPr lang="en-US" dirty="0"/>
          </a:p>
          <a:p>
            <a:r>
              <a:rPr lang="en-US" dirty="0"/>
              <a:t>At room temperature,</a:t>
            </a:r>
            <a:r>
              <a:rPr lang="en-US" baseline="0" dirty="0"/>
              <a:t> the entropy of defect formation has much smaller contribution to Gibbs free energy than that of enthalpy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16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17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intermediate regime, the charge neutrality condition does not necessarily mean n</a:t>
            </a:r>
            <a:r>
              <a:rPr lang="en-US" baseline="0" dirty="0"/>
              <a:t> = 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04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Charge neutrality and the </a:t>
            </a:r>
            <a:r>
              <a:rPr lang="en-US" dirty="0" err="1"/>
              <a:t>Brouwer</a:t>
            </a:r>
            <a:r>
              <a:rPr lang="en-US" baseline="0" dirty="0"/>
              <a:t> approximation do not hold near the boundaries between regimes: the exact solutions do not exhibit the kinks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74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</a:t>
            </a:r>
            <a:r>
              <a:rPr lang="en-US" baseline="0" dirty="0"/>
              <a:t> right: Figure 6.16, page 180, Materials Science Companion for Teaching General Chemistry Publisher: American Chemical Society</a:t>
            </a:r>
          </a:p>
          <a:p>
            <a:r>
              <a:rPr lang="en-US" baseline="0" dirty="0"/>
              <a:t>Bottom right: http://education.mrsec.wisc.edu/background/F_center/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55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115F476-2262-4491-A563-2831ECB37951}" type="datetime1">
              <a:rPr lang="en-US" smtClean="0"/>
              <a:t>3/14/2019</a:t>
            </a:fld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7EDDFDC-F12E-47FB-B1A6-B08099EA5254}" type="datetime1">
              <a:rPr lang="en-US" smtClean="0"/>
              <a:t>3/14/2019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ECECB13-9709-4F8C-80DA-15B8C827468A}" type="datetime1">
              <a:rPr lang="en-US" smtClean="0"/>
              <a:t>3/14/2019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800600"/>
          </a:xfrm>
        </p:spPr>
        <p:txBody>
          <a:bodyPr/>
          <a:lstStyle>
            <a:lvl1pPr>
              <a:spcBef>
                <a:spcPts val="800"/>
              </a:spcBef>
              <a:buClr>
                <a:schemeClr val="tx2"/>
              </a:buClr>
              <a:defRPr/>
            </a:lvl1pPr>
            <a:lvl2pPr>
              <a:spcBef>
                <a:spcPts val="800"/>
              </a:spcBef>
              <a:defRPr/>
            </a:lvl2pPr>
            <a:lvl3pPr>
              <a:spcBef>
                <a:spcPts val="800"/>
              </a:spcBef>
              <a:defRPr/>
            </a:lvl3pPr>
            <a:lvl4pPr>
              <a:spcBef>
                <a:spcPts val="800"/>
              </a:spcBef>
              <a:defRPr/>
            </a:lvl4pPr>
            <a:lvl5pPr>
              <a:spcBef>
                <a:spcPts val="8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F1513FF-5FD6-45A2-AD54-5F27523095BD}" type="datetime1">
              <a:rPr lang="en-US" smtClean="0"/>
              <a:t>3/14/2019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5D5D6D2-D0CB-4A89-A968-2DF12039F5F5}" type="datetime1">
              <a:rPr lang="en-US" smtClean="0"/>
              <a:t>3/14/2019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0C8CFAF-D467-4349-BE2F-3953F2F26A67}" type="datetime1">
              <a:rPr lang="en-US" smtClean="0"/>
              <a:t>3/14/2019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261F6C4-1237-4C22-9609-0D0E587A90E5}" type="datetime1">
              <a:rPr lang="en-US" smtClean="0"/>
              <a:t>3/14/2019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D733DA8-1462-415A-9906-F273CBDA6551}" type="datetime1">
              <a:rPr lang="en-US" smtClean="0"/>
              <a:t>3/14/2019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088B070-B314-4E60-81F8-021A6E7D7285}" type="datetime1">
              <a:rPr lang="en-US" smtClean="0"/>
              <a:t>3/14/2019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ABA6145-F2C8-45A2-9EED-79C31987D4B3}" type="datetime1">
              <a:rPr lang="en-US" smtClean="0"/>
              <a:t>3/14/2019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Untitle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52843" cy="6858000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53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8BEA4FA0-9020-47B0-804C-22B8871EB603}" type="datetime1">
              <a:rPr lang="en-US" smtClean="0"/>
              <a:t>3/14/2019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ujuejun@mit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46.bin"/><Relationship Id="rId3" Type="http://schemas.openxmlformats.org/officeDocument/2006/relationships/oleObject" Target="../embeddings/oleObject38.bin"/><Relationship Id="rId21" Type="http://schemas.openxmlformats.org/officeDocument/2006/relationships/oleObject" Target="../embeddings/oleObject48.bin"/><Relationship Id="rId7" Type="http://schemas.openxmlformats.org/officeDocument/2006/relationships/oleObject" Target="../embeddings/oleObject40.bin"/><Relationship Id="rId12" Type="http://schemas.openxmlformats.org/officeDocument/2006/relationships/oleObject" Target="../embeddings/oleObject43.bin"/><Relationship Id="rId1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5.bin"/><Relationship Id="rId20" Type="http://schemas.openxmlformats.org/officeDocument/2006/relationships/image" Target="../media/image47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2.bin"/><Relationship Id="rId24" Type="http://schemas.openxmlformats.org/officeDocument/2006/relationships/image" Target="../media/image49.wmf"/><Relationship Id="rId5" Type="http://schemas.openxmlformats.org/officeDocument/2006/relationships/oleObject" Target="../embeddings/oleObject39.bin"/><Relationship Id="rId15" Type="http://schemas.openxmlformats.org/officeDocument/2006/relationships/image" Target="../media/image46.wmf"/><Relationship Id="rId23" Type="http://schemas.openxmlformats.org/officeDocument/2006/relationships/oleObject" Target="../embeddings/oleObject49.bin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47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1.bin"/><Relationship Id="rId14" Type="http://schemas.openxmlformats.org/officeDocument/2006/relationships/oleObject" Target="../embeddings/oleObject44.bin"/><Relationship Id="rId22" Type="http://schemas.openxmlformats.org/officeDocument/2006/relationships/image" Target="../media/image4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52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42.wmf"/><Relationship Id="rId5" Type="http://schemas.openxmlformats.org/officeDocument/2006/relationships/image" Target="../media/image50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4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57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4.wmf"/><Relationship Id="rId1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10" Type="http://schemas.openxmlformats.org/officeDocument/2006/relationships/image" Target="../media/image1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5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6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8.bin"/><Relationship Id="rId5" Type="http://schemas.openxmlformats.org/officeDocument/2006/relationships/image" Target="../media/image62.wmf"/><Relationship Id="rId4" Type="http://schemas.openxmlformats.org/officeDocument/2006/relationships/oleObject" Target="../embeddings/oleObject67.bin"/><Relationship Id="rId9" Type="http://schemas.openxmlformats.org/officeDocument/2006/relationships/image" Target="../media/image6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1.bin"/><Relationship Id="rId5" Type="http://schemas.openxmlformats.org/officeDocument/2006/relationships/image" Target="../media/image65.wmf"/><Relationship Id="rId4" Type="http://schemas.openxmlformats.org/officeDocument/2006/relationships/oleObject" Target="../embeddings/oleObject70.bin"/><Relationship Id="rId9" Type="http://schemas.openxmlformats.org/officeDocument/2006/relationships/image" Target="../media/image6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oleObject" Target="../embeddings/oleObject60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7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9.wmf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4.bin"/><Relationship Id="rId15" Type="http://schemas.openxmlformats.org/officeDocument/2006/relationships/oleObject" Target="../embeddings/oleObject78.bin"/><Relationship Id="rId10" Type="http://schemas.openxmlformats.org/officeDocument/2006/relationships/image" Target="../media/image71.w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5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oleObject" Target="../embeddings/oleObject84.bin"/><Relationship Id="rId18" Type="http://schemas.openxmlformats.org/officeDocument/2006/relationships/image" Target="../media/image79.wmf"/><Relationship Id="rId3" Type="http://schemas.openxmlformats.org/officeDocument/2006/relationships/oleObject" Target="../embeddings/oleObject79.bin"/><Relationship Id="rId21" Type="http://schemas.openxmlformats.org/officeDocument/2006/relationships/oleObject" Target="../embeddings/oleObject88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76.wmf"/><Relationship Id="rId17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8.wmf"/><Relationship Id="rId20" Type="http://schemas.openxmlformats.org/officeDocument/2006/relationships/image" Target="../media/image80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80.bin"/><Relationship Id="rId15" Type="http://schemas.openxmlformats.org/officeDocument/2006/relationships/oleObject" Target="../embeddings/oleObject85.bin"/><Relationship Id="rId10" Type="http://schemas.openxmlformats.org/officeDocument/2006/relationships/image" Target="../media/image75.wmf"/><Relationship Id="rId19" Type="http://schemas.openxmlformats.org/officeDocument/2006/relationships/oleObject" Target="../embeddings/oleObject87.bin"/><Relationship Id="rId4" Type="http://schemas.openxmlformats.org/officeDocument/2006/relationships/image" Target="../media/image68.wmf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7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image" Target="../media/image74.wmf"/><Relationship Id="rId18" Type="http://schemas.openxmlformats.org/officeDocument/2006/relationships/image" Target="../media/image69.wmf"/><Relationship Id="rId3" Type="http://schemas.openxmlformats.org/officeDocument/2006/relationships/notesSlide" Target="../notesSlides/notesSlide7.xml"/><Relationship Id="rId21" Type="http://schemas.openxmlformats.org/officeDocument/2006/relationships/oleObject" Target="../embeddings/oleObject98.bin"/><Relationship Id="rId7" Type="http://schemas.openxmlformats.org/officeDocument/2006/relationships/image" Target="../media/image70.wmf"/><Relationship Id="rId12" Type="http://schemas.openxmlformats.org/officeDocument/2006/relationships/oleObject" Target="../embeddings/oleObject92.bin"/><Relationship Id="rId17" Type="http://schemas.openxmlformats.org/officeDocument/2006/relationships/oleObject" Target="../embeddings/oleObject95.bin"/><Relationship Id="rId25" Type="http://schemas.openxmlformats.org/officeDocument/2006/relationships/image" Target="../media/image8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4.wmf"/><Relationship Id="rId20" Type="http://schemas.openxmlformats.org/officeDocument/2006/relationships/oleObject" Target="../embeddings/oleObject97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5.bin"/><Relationship Id="rId11" Type="http://schemas.openxmlformats.org/officeDocument/2006/relationships/image" Target="../media/image83.wmf"/><Relationship Id="rId24" Type="http://schemas.openxmlformats.org/officeDocument/2006/relationships/oleObject" Target="../embeddings/oleObject100.bin"/><Relationship Id="rId5" Type="http://schemas.openxmlformats.org/officeDocument/2006/relationships/image" Target="../media/image81.wmf"/><Relationship Id="rId15" Type="http://schemas.openxmlformats.org/officeDocument/2006/relationships/oleObject" Target="../embeddings/oleObject94.bin"/><Relationship Id="rId23" Type="http://schemas.openxmlformats.org/officeDocument/2006/relationships/image" Target="../media/image85.wmf"/><Relationship Id="rId10" Type="http://schemas.openxmlformats.org/officeDocument/2006/relationships/oleObject" Target="../embeddings/oleObject91.bin"/><Relationship Id="rId19" Type="http://schemas.openxmlformats.org/officeDocument/2006/relationships/oleObject" Target="../embeddings/oleObject96.bin"/><Relationship Id="rId4" Type="http://schemas.openxmlformats.org/officeDocument/2006/relationships/oleObject" Target="../embeddings/oleObject89.bin"/><Relationship Id="rId9" Type="http://schemas.openxmlformats.org/officeDocument/2006/relationships/image" Target="../media/image82.wmf"/><Relationship Id="rId14" Type="http://schemas.openxmlformats.org/officeDocument/2006/relationships/oleObject" Target="../embeddings/oleObject93.bin"/><Relationship Id="rId22" Type="http://schemas.openxmlformats.org/officeDocument/2006/relationships/oleObject" Target="../embeddings/oleObject99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13" Type="http://schemas.openxmlformats.org/officeDocument/2006/relationships/image" Target="../media/image91.wmf"/><Relationship Id="rId18" Type="http://schemas.openxmlformats.org/officeDocument/2006/relationships/oleObject" Target="../embeddings/oleObject108.bin"/><Relationship Id="rId26" Type="http://schemas.openxmlformats.org/officeDocument/2006/relationships/oleObject" Target="../embeddings/oleObject112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95.wmf"/><Relationship Id="rId7" Type="http://schemas.openxmlformats.org/officeDocument/2006/relationships/image" Target="../media/image88.wmf"/><Relationship Id="rId12" Type="http://schemas.openxmlformats.org/officeDocument/2006/relationships/oleObject" Target="../embeddings/oleObject105.bin"/><Relationship Id="rId17" Type="http://schemas.openxmlformats.org/officeDocument/2006/relationships/image" Target="../media/image93.wmf"/><Relationship Id="rId25" Type="http://schemas.openxmlformats.org/officeDocument/2006/relationships/image" Target="../media/image9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7.bin"/><Relationship Id="rId20" Type="http://schemas.openxmlformats.org/officeDocument/2006/relationships/oleObject" Target="../embeddings/oleObject109.bin"/><Relationship Id="rId29" Type="http://schemas.openxmlformats.org/officeDocument/2006/relationships/image" Target="../media/image99.wmf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02.bin"/><Relationship Id="rId11" Type="http://schemas.openxmlformats.org/officeDocument/2006/relationships/image" Target="../media/image90.wmf"/><Relationship Id="rId24" Type="http://schemas.openxmlformats.org/officeDocument/2006/relationships/oleObject" Target="../embeddings/oleObject111.bin"/><Relationship Id="rId5" Type="http://schemas.openxmlformats.org/officeDocument/2006/relationships/image" Target="../media/image87.wmf"/><Relationship Id="rId15" Type="http://schemas.openxmlformats.org/officeDocument/2006/relationships/image" Target="../media/image92.wmf"/><Relationship Id="rId23" Type="http://schemas.openxmlformats.org/officeDocument/2006/relationships/image" Target="../media/image96.wmf"/><Relationship Id="rId28" Type="http://schemas.openxmlformats.org/officeDocument/2006/relationships/oleObject" Target="../embeddings/oleObject113.bin"/><Relationship Id="rId10" Type="http://schemas.openxmlformats.org/officeDocument/2006/relationships/oleObject" Target="../embeddings/oleObject104.bin"/><Relationship Id="rId19" Type="http://schemas.openxmlformats.org/officeDocument/2006/relationships/image" Target="../media/image94.wmf"/><Relationship Id="rId4" Type="http://schemas.openxmlformats.org/officeDocument/2006/relationships/oleObject" Target="../embeddings/oleObject101.bin"/><Relationship Id="rId9" Type="http://schemas.openxmlformats.org/officeDocument/2006/relationships/image" Target="../media/image89.wmf"/><Relationship Id="rId14" Type="http://schemas.openxmlformats.org/officeDocument/2006/relationships/oleObject" Target="../embeddings/oleObject106.bin"/><Relationship Id="rId22" Type="http://schemas.openxmlformats.org/officeDocument/2006/relationships/oleObject" Target="../embeddings/oleObject110.bin"/><Relationship Id="rId27" Type="http://schemas.openxmlformats.org/officeDocument/2006/relationships/image" Target="../media/image9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00.wmf"/><Relationship Id="rId5" Type="http://schemas.openxmlformats.org/officeDocument/2006/relationships/oleObject" Target="../embeddings/oleObject115.bin"/><Relationship Id="rId10" Type="http://schemas.openxmlformats.org/officeDocument/2006/relationships/image" Target="../media/image102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11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0.bin"/><Relationship Id="rId12" Type="http://schemas.openxmlformats.org/officeDocument/2006/relationships/image" Target="../media/image10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04.wmf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9.bin"/><Relationship Id="rId10" Type="http://schemas.openxmlformats.org/officeDocument/2006/relationships/image" Target="../media/image106.wmf"/><Relationship Id="rId4" Type="http://schemas.openxmlformats.org/officeDocument/2006/relationships/image" Target="../media/image103.wmf"/><Relationship Id="rId9" Type="http://schemas.openxmlformats.org/officeDocument/2006/relationships/oleObject" Target="../embeddings/oleObject121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jp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0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23.bin"/><Relationship Id="rId5" Type="http://schemas.openxmlformats.org/officeDocument/2006/relationships/image" Target="../media/image17.wmf"/><Relationship Id="rId10" Type="http://schemas.openxmlformats.org/officeDocument/2006/relationships/hyperlink" Target="http://education.mrsec.wisc.edu/background/F_center" TargetMode="External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0.jp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library.sciencemadness.org/lanl1_a/lib-www/la-pubs/00326397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image" Target="../media/image12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4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39.wmf"/><Relationship Id="rId18" Type="http://schemas.openxmlformats.org/officeDocument/2006/relationships/image" Target="../media/image41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33.bin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5" Type="http://schemas.openxmlformats.org/officeDocument/2006/relationships/oleObject" Target="../embeddings/oleObject35.bin"/><Relationship Id="rId10" Type="http://schemas.openxmlformats.org/officeDocument/2006/relationships/oleObject" Target="../embeddings/oleObject32.bin"/><Relationship Id="rId19" Type="http://schemas.openxmlformats.org/officeDocument/2006/relationships/oleObject" Target="../embeddings/oleObject37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3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1828800"/>
            <a:ext cx="5791200" cy="22098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600" dirty="0"/>
              <a:t>MIT 3.022</a:t>
            </a:r>
            <a:br>
              <a:rPr lang="en-US" sz="2600" dirty="0"/>
            </a:br>
            <a:r>
              <a:rPr lang="en-US" sz="2600" dirty="0"/>
              <a:t>Microstructural Evolution in Materials</a:t>
            </a:r>
            <a:br>
              <a:rPr lang="en-US" sz="2600" dirty="0"/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500" dirty="0"/>
              <a:t>7: Ionic Defects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267200"/>
            <a:ext cx="5867400" cy="1752600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/>
              <a:t>Juejun (JJ) Hu</a:t>
            </a:r>
          </a:p>
          <a:p>
            <a:r>
              <a:rPr lang="en-US" sz="2400" dirty="0">
                <a:hlinkClick r:id="rId3"/>
              </a:rPr>
              <a:t>hujuejun@mit.edu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Charge compensation in ionic solids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116"/>
            <a:ext cx="8153400" cy="4800600"/>
          </a:xfrm>
        </p:spPr>
        <p:txBody>
          <a:bodyPr/>
          <a:lstStyle/>
          <a:p>
            <a:pPr marL="346075" indent="-346075">
              <a:buSzPct val="100000"/>
              <a:buFont typeface="+mj-lt"/>
              <a:buAutoNum type="arabicParenR" startAt="2"/>
            </a:pPr>
            <a:r>
              <a:rPr lang="en-US" sz="2200" u="sng" dirty="0"/>
              <a:t>List defect reactions based on charge compensation pairs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967060"/>
              </p:ext>
            </p:extLst>
          </p:nvPr>
        </p:nvGraphicFramePr>
        <p:xfrm>
          <a:off x="1440316" y="3491116"/>
          <a:ext cx="48260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3" imgW="253800" imgH="241200" progId="Equation.DSMT4">
                  <p:embed/>
                </p:oleObj>
              </mc:Choice>
              <mc:Fallback>
                <p:oleObj name="Equation" r:id="rId3" imgW="253800" imgH="241200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0316" y="3491116"/>
                        <a:ext cx="482600" cy="446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975015"/>
              </p:ext>
            </p:extLst>
          </p:nvPr>
        </p:nvGraphicFramePr>
        <p:xfrm>
          <a:off x="2379862" y="3499890"/>
          <a:ext cx="310673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5" imgW="1638000" imgH="241200" progId="Equation.DSMT4">
                  <p:embed/>
                </p:oleObj>
              </mc:Choice>
              <mc:Fallback>
                <p:oleObj name="Equation" r:id="rId5" imgW="1638000" imgH="241200" progId="Equation.DSMT4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862" y="3499890"/>
                        <a:ext cx="3106738" cy="446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281120"/>
              </p:ext>
            </p:extLst>
          </p:nvPr>
        </p:nvGraphicFramePr>
        <p:xfrm>
          <a:off x="872245" y="4066374"/>
          <a:ext cx="4452937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7" imgW="2349360" imgH="304560" progId="Equation.DSMT4">
                  <p:embed/>
                </p:oleObj>
              </mc:Choice>
              <mc:Fallback>
                <p:oleObj name="Equation" r:id="rId7" imgW="2349360" imgH="304560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245" y="4066374"/>
                        <a:ext cx="4452937" cy="5635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58830"/>
              </p:ext>
            </p:extLst>
          </p:nvPr>
        </p:nvGraphicFramePr>
        <p:xfrm>
          <a:off x="872138" y="3491115"/>
          <a:ext cx="48101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9" imgW="253800" imgH="241200" progId="Equation.DSMT4">
                  <p:embed/>
                </p:oleObj>
              </mc:Choice>
              <mc:Fallback>
                <p:oleObj name="Equation" r:id="rId9" imgW="253800" imgH="241200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138" y="3491115"/>
                        <a:ext cx="481012" cy="446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5787558" y="3499890"/>
            <a:ext cx="243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 substitution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766240"/>
              </p:ext>
            </p:extLst>
          </p:nvPr>
        </p:nvGraphicFramePr>
        <p:xfrm>
          <a:off x="1599013" y="2088840"/>
          <a:ext cx="48260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11" imgW="253800" imgH="241200" progId="Equation.DSMT4">
                  <p:embed/>
                </p:oleObj>
              </mc:Choice>
              <mc:Fallback>
                <p:oleObj name="Equation" r:id="rId11" imgW="253800" imgH="241200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9013" y="2088840"/>
                        <a:ext cx="482600" cy="446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147638"/>
              </p:ext>
            </p:extLst>
          </p:nvPr>
        </p:nvGraphicFramePr>
        <p:xfrm>
          <a:off x="2583463" y="2088839"/>
          <a:ext cx="219075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Equation" r:id="rId12" imgW="1155600" imgH="241200" progId="Equation.DSMT4">
                  <p:embed/>
                </p:oleObj>
              </mc:Choice>
              <mc:Fallback>
                <p:oleObj name="Equation" r:id="rId12" imgW="1155600" imgH="241200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3463" y="2088839"/>
                        <a:ext cx="2190750" cy="446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220678"/>
              </p:ext>
            </p:extLst>
          </p:nvPr>
        </p:nvGraphicFramePr>
        <p:xfrm>
          <a:off x="872138" y="2689651"/>
          <a:ext cx="4452938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14" imgW="2349360" imgH="279360" progId="Equation.DSMT4">
                  <p:embed/>
                </p:oleObj>
              </mc:Choice>
              <mc:Fallback>
                <p:oleObj name="Equation" r:id="rId14" imgW="2349360" imgH="279360" progId="Equation.DSMT4">
                  <p:embed/>
                  <p:pic>
                    <p:nvPicPr>
                      <p:cNvPr id="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138" y="2689651"/>
                        <a:ext cx="4452938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5166579" y="2111827"/>
            <a:ext cx="243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Frenkel defect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630941"/>
              </p:ext>
            </p:extLst>
          </p:nvPr>
        </p:nvGraphicFramePr>
        <p:xfrm>
          <a:off x="872285" y="2091687"/>
          <a:ext cx="6254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16" imgW="330120" imgH="241200" progId="Equation.DSMT4">
                  <p:embed/>
                </p:oleObj>
              </mc:Choice>
              <mc:Fallback>
                <p:oleObj name="Equation" r:id="rId16" imgW="330120" imgH="241200" progId="Equation.DSMT4">
                  <p:embed/>
                  <p:pic>
                    <p:nvPicPr>
                      <p:cNvPr id="2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285" y="2091687"/>
                        <a:ext cx="625475" cy="446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262624"/>
              </p:ext>
            </p:extLst>
          </p:nvPr>
        </p:nvGraphicFramePr>
        <p:xfrm>
          <a:off x="1582191" y="4924238"/>
          <a:ext cx="48260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Equation" r:id="rId18" imgW="253800" imgH="241200" progId="Equation.DSMT4">
                  <p:embed/>
                </p:oleObj>
              </mc:Choice>
              <mc:Fallback>
                <p:oleObj name="Equation" r:id="rId18" imgW="253800" imgH="241200" progId="Equation.DSMT4">
                  <p:embed/>
                  <p:pic>
                    <p:nvPicPr>
                      <p:cNvPr id="2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191" y="4924238"/>
                        <a:ext cx="482600" cy="446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497785"/>
              </p:ext>
            </p:extLst>
          </p:nvPr>
        </p:nvGraphicFramePr>
        <p:xfrm>
          <a:off x="2490534" y="4938488"/>
          <a:ext cx="341947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Equation" r:id="rId19" imgW="1803240" imgH="241200" progId="Equation.DSMT4">
                  <p:embed/>
                </p:oleObj>
              </mc:Choice>
              <mc:Fallback>
                <p:oleObj name="Equation" r:id="rId19" imgW="1803240" imgH="241200" progId="Equation.DSMT4">
                  <p:embed/>
                  <p:pic>
                    <p:nvPicPr>
                      <p:cNvPr id="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0534" y="4938488"/>
                        <a:ext cx="3419475" cy="446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900076"/>
              </p:ext>
            </p:extLst>
          </p:nvPr>
        </p:nvGraphicFramePr>
        <p:xfrm>
          <a:off x="845884" y="5517070"/>
          <a:ext cx="471805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Equation" r:id="rId21" imgW="2489040" imgH="304560" progId="Equation.DSMT4">
                  <p:embed/>
                </p:oleObj>
              </mc:Choice>
              <mc:Fallback>
                <p:oleObj name="Equation" r:id="rId21" imgW="2489040" imgH="304560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84" y="5517070"/>
                        <a:ext cx="4718050" cy="563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6191757" y="4947226"/>
            <a:ext cx="21903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 interstitial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982511"/>
              </p:ext>
            </p:extLst>
          </p:nvPr>
        </p:nvGraphicFramePr>
        <p:xfrm>
          <a:off x="845884" y="4933012"/>
          <a:ext cx="649287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Equation" r:id="rId23" imgW="342720" imgH="241200" progId="Equation.DSMT4">
                  <p:embed/>
                </p:oleObj>
              </mc:Choice>
              <mc:Fallback>
                <p:oleObj name="Equation" r:id="rId23" imgW="342720" imgH="241200" progId="Equation.DSMT4">
                  <p:embed/>
                  <p:pic>
                    <p:nvPicPr>
                      <p:cNvPr id="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84" y="4933012"/>
                        <a:ext cx="649287" cy="446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9323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29FA16E1-674F-47A4-9F2F-FA9C9AA11B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727579"/>
              </p:ext>
            </p:extLst>
          </p:nvPr>
        </p:nvGraphicFramePr>
        <p:xfrm>
          <a:off x="845884" y="2986569"/>
          <a:ext cx="44767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4" imgW="2361960" imgH="279360" progId="Equation.DSMT4">
                  <p:embed/>
                </p:oleObj>
              </mc:Choice>
              <mc:Fallback>
                <p:oleObj name="Equation" r:id="rId4" imgW="2361960" imgH="279360" progId="Equation.DSMT4">
                  <p:embed/>
                  <p:pic>
                    <p:nvPicPr>
                      <p:cNvPr id="12" name="Object 2">
                        <a:extLst>
                          <a:ext uri="{FF2B5EF4-FFF2-40B4-BE49-F238E27FC236}">
                            <a16:creationId xmlns:a16="http://schemas.microsoft.com/office/drawing/2014/main" id="{29FA16E1-674F-47A4-9F2F-FA9C9AA11B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84" y="2986569"/>
                        <a:ext cx="4476750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Charge compensation in ionic solids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116"/>
            <a:ext cx="8153400" cy="4800600"/>
          </a:xfrm>
        </p:spPr>
        <p:txBody>
          <a:bodyPr/>
          <a:lstStyle/>
          <a:p>
            <a:pPr marL="346075" indent="-346075">
              <a:buSzPct val="100000"/>
              <a:buFont typeface="+mj-lt"/>
              <a:buAutoNum type="arabicParenR" startAt="3"/>
            </a:pPr>
            <a:r>
              <a:rPr lang="en-US" sz="2200" u="sng" dirty="0"/>
              <a:t>Combine all equations along with the overall charge neutrality condition to solve defect concentrations</a:t>
            </a: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73304"/>
              </p:ext>
            </p:extLst>
          </p:nvPr>
        </p:nvGraphicFramePr>
        <p:xfrm>
          <a:off x="845884" y="3603978"/>
          <a:ext cx="44291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6" imgW="2336760" imgH="304560" progId="Equation.DSMT4">
                  <p:embed/>
                </p:oleObj>
              </mc:Choice>
              <mc:Fallback>
                <p:oleObj name="Equation" r:id="rId6" imgW="2336760" imgH="304560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84" y="3603978"/>
                        <a:ext cx="4429125" cy="5635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903559"/>
              </p:ext>
            </p:extLst>
          </p:nvPr>
        </p:nvGraphicFramePr>
        <p:xfrm>
          <a:off x="845884" y="4269013"/>
          <a:ext cx="471805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8" imgW="2489040" imgH="304560" progId="Equation.DSMT4">
                  <p:embed/>
                </p:oleObj>
              </mc:Choice>
              <mc:Fallback>
                <p:oleObj name="Equation" r:id="rId8" imgW="2489040" imgH="304560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84" y="4269013"/>
                        <a:ext cx="4718050" cy="563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708834"/>
              </p:ext>
            </p:extLst>
          </p:nvPr>
        </p:nvGraphicFramePr>
        <p:xfrm>
          <a:off x="845885" y="2290048"/>
          <a:ext cx="4452937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0" imgW="2349360" imgH="304560" progId="Equation.DSMT4">
                  <p:embed/>
                </p:oleObj>
              </mc:Choice>
              <mc:Fallback>
                <p:oleObj name="Equation" r:id="rId10" imgW="2349360" imgH="304560" progId="Equation.DSMT4">
                  <p:embed/>
                  <p:pic>
                    <p:nvPicPr>
                      <p:cNvPr id="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85" y="2290048"/>
                        <a:ext cx="4452937" cy="5635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81951"/>
              </p:ext>
            </p:extLst>
          </p:nvPr>
        </p:nvGraphicFramePr>
        <p:xfrm>
          <a:off x="845884" y="4965533"/>
          <a:ext cx="5510212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12" imgW="2908080" imgH="279360" progId="Equation.DSMT4">
                  <p:embed/>
                </p:oleObj>
              </mc:Choice>
              <mc:Fallback>
                <p:oleObj name="Equation" r:id="rId12" imgW="2908080" imgH="279360" progId="Equation.DSMT4">
                  <p:embed/>
                  <p:pic>
                    <p:nvPicPr>
                      <p:cNvPr id="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84" y="4965533"/>
                        <a:ext cx="5510212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ight Brace 30"/>
          <p:cNvSpPr/>
          <p:nvPr/>
        </p:nvSpPr>
        <p:spPr bwMode="auto">
          <a:xfrm>
            <a:off x="6580754" y="2571828"/>
            <a:ext cx="208090" cy="2648191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58000" y="3090122"/>
            <a:ext cx="1676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equations, 5 unknown variables: a </a:t>
            </a:r>
            <a:r>
              <a:rPr lang="en-US" sz="20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</a:t>
            </a:r>
            <a:r>
              <a:rPr lang="en-US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solution set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77368" y="5597471"/>
            <a:ext cx="60114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 is mass conservation taken into account?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29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prstClr val="black"/>
                </a:solidFill>
              </a:rPr>
              <a:t>Charge compensation in non-stoichiometric solids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>
                <a:solidFill>
                  <a:prstClr val="black"/>
                </a:solidFill>
              </a:rPr>
              <a:t>List all possible defect reactions in non-stoichiometric TiO</a:t>
            </a:r>
            <a:r>
              <a:rPr lang="en-US" sz="2200" baseline="-25000" dirty="0">
                <a:solidFill>
                  <a:prstClr val="black"/>
                </a:solidFill>
              </a:rPr>
              <a:t>2</a:t>
            </a:r>
            <a:r>
              <a:rPr lang="en-US" sz="2200" dirty="0">
                <a:solidFill>
                  <a:prstClr val="black"/>
                </a:solidFill>
              </a:rPr>
              <a:t> and determine the defect concentrations</a:t>
            </a:r>
            <a:endParaRPr lang="en-US" sz="2200" u="sng" dirty="0">
              <a:solidFill>
                <a:prstClr val="black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57200" y="2267196"/>
            <a:ext cx="8153400" cy="1401259"/>
            <a:chOff x="457200" y="2267196"/>
            <a:chExt cx="8153400" cy="1401259"/>
          </a:xfrm>
        </p:grpSpPr>
        <p:graphicFrame>
          <p:nvGraphicFramePr>
            <p:cNvPr id="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23348968"/>
                </p:ext>
              </p:extLst>
            </p:nvPr>
          </p:nvGraphicFramePr>
          <p:xfrm>
            <a:off x="3201160" y="2754953"/>
            <a:ext cx="433388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3" name="Equation" r:id="rId3" imgW="228600" imgH="241200" progId="Equation.DSMT4">
                    <p:embed/>
                  </p:oleObj>
                </mc:Choice>
                <mc:Fallback>
                  <p:oleObj name="Equation" r:id="rId3" imgW="228600" imgH="241200" progId="Equation.DSMT4">
                    <p:embed/>
                    <p:pic>
                      <p:nvPicPr>
                        <p:cNvPr id="4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1160" y="2754953"/>
                          <a:ext cx="433388" cy="4460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795738" y="2751524"/>
              <a:ext cx="239681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/>
                <a:t>Native vacancies:</a:t>
              </a:r>
            </a:p>
          </p:txBody>
        </p:sp>
        <p:graphicFrame>
          <p:nvGraphicFramePr>
            <p:cNvPr id="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8219036"/>
                </p:ext>
              </p:extLst>
            </p:nvPr>
          </p:nvGraphicFramePr>
          <p:xfrm>
            <a:off x="3786948" y="2754953"/>
            <a:ext cx="554037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4" name="Equation" r:id="rId5" imgW="291960" imgH="241200" progId="Equation.DSMT4">
                    <p:embed/>
                  </p:oleObj>
                </mc:Choice>
                <mc:Fallback>
                  <p:oleObj name="Equation" r:id="rId5" imgW="291960" imgH="241200" progId="Equation.DSMT4">
                    <p:embed/>
                    <p:pic>
                      <p:nvPicPr>
                        <p:cNvPr id="6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6948" y="2754953"/>
                          <a:ext cx="554037" cy="4460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795738" y="3237568"/>
              <a:ext cx="274305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/>
                <a:t>Electrons and holes:</a:t>
              </a:r>
            </a:p>
          </p:txBody>
        </p:sp>
        <p:graphicFrame>
          <p:nvGraphicFramePr>
            <p:cNvPr id="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4195309"/>
                </p:ext>
              </p:extLst>
            </p:nvPr>
          </p:nvGraphicFramePr>
          <p:xfrm>
            <a:off x="3554165" y="3237568"/>
            <a:ext cx="288925" cy="374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5" name="Equation" r:id="rId7" imgW="152280" imgH="203040" progId="Equation.DSMT4">
                    <p:embed/>
                  </p:oleObj>
                </mc:Choice>
                <mc:Fallback>
                  <p:oleObj name="Equation" r:id="rId7" imgW="152280" imgH="203040" progId="Equation.DSMT4">
                    <p:embed/>
                    <p:pic>
                      <p:nvPicPr>
                        <p:cNvPr id="8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4165" y="3237568"/>
                          <a:ext cx="288925" cy="3746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48714571"/>
                </p:ext>
              </p:extLst>
            </p:nvPr>
          </p:nvGraphicFramePr>
          <p:xfrm>
            <a:off x="3930649" y="3237568"/>
            <a:ext cx="312737" cy="374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6" name="Equation" r:id="rId9" imgW="164880" imgH="203040" progId="Equation.DSMT4">
                    <p:embed/>
                  </p:oleObj>
                </mc:Choice>
                <mc:Fallback>
                  <p:oleObj name="Equation" r:id="rId9" imgW="164880" imgH="203040" progId="Equation.DSMT4">
                    <p:embed/>
                    <p:pic>
                      <p:nvPicPr>
                        <p:cNvPr id="9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0649" y="3237568"/>
                          <a:ext cx="312737" cy="3746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Rectangle 19"/>
            <p:cNvSpPr/>
            <p:nvPr/>
          </p:nvSpPr>
          <p:spPr>
            <a:xfrm>
              <a:off x="457200" y="2267196"/>
              <a:ext cx="815340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6075" lvl="0" indent="-346075" fontAlgn="base">
                <a:spcBef>
                  <a:spcPts val="1200"/>
                </a:spcBef>
                <a:spcAft>
                  <a:spcPct val="0"/>
                </a:spcAft>
                <a:buClr>
                  <a:srgbClr val="1F497D"/>
                </a:buClr>
                <a:buSzPct val="100000"/>
                <a:buFont typeface="+mj-lt"/>
                <a:buAutoNum type="arabicParenR"/>
              </a:pPr>
              <a:r>
                <a:rPr lang="en-US" sz="2200" u="sng" kern="0" dirty="0">
                  <a:solidFill>
                    <a:prstClr val="black"/>
                  </a:solidFill>
                </a:rPr>
                <a:t>List all charged species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57200" y="3735037"/>
            <a:ext cx="8153400" cy="2076289"/>
            <a:chOff x="457200" y="3735037"/>
            <a:chExt cx="8153400" cy="2076289"/>
          </a:xfrm>
        </p:grpSpPr>
        <p:graphicFrame>
          <p:nvGraphicFramePr>
            <p:cNvPr id="1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1234859"/>
                </p:ext>
              </p:extLst>
            </p:nvPr>
          </p:nvGraphicFramePr>
          <p:xfrm>
            <a:off x="827114" y="4270775"/>
            <a:ext cx="2212975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7" name="Equation" r:id="rId11" imgW="1168200" imgH="241200" progId="Equation.DSMT4">
                    <p:embed/>
                  </p:oleObj>
                </mc:Choice>
                <mc:Fallback>
                  <p:oleObj name="Equation" r:id="rId11" imgW="1168200" imgH="241200" progId="Equation.DSMT4">
                    <p:embed/>
                    <p:pic>
                      <p:nvPicPr>
                        <p:cNvPr id="1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7114" y="4270775"/>
                          <a:ext cx="2212975" cy="4460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16772838"/>
                </p:ext>
              </p:extLst>
            </p:nvPr>
          </p:nvGraphicFramePr>
          <p:xfrm>
            <a:off x="4373336" y="4308610"/>
            <a:ext cx="1685925" cy="376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8" name="Equation" r:id="rId13" imgW="888840" imgH="203040" progId="Equation.DSMT4">
                    <p:embed/>
                  </p:oleObj>
                </mc:Choice>
                <mc:Fallback>
                  <p:oleObj name="Equation" r:id="rId13" imgW="888840" imgH="203040" progId="Equation.DSMT4">
                    <p:embed/>
                    <p:pic>
                      <p:nvPicPr>
                        <p:cNvPr id="11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73336" y="4308610"/>
                          <a:ext cx="1685925" cy="37623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0225996"/>
                </p:ext>
              </p:extLst>
            </p:nvPr>
          </p:nvGraphicFramePr>
          <p:xfrm>
            <a:off x="830956" y="4836526"/>
            <a:ext cx="2668587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9" name="Equation" r:id="rId15" imgW="1409400" imgH="241200" progId="Equation.DSMT4">
                    <p:embed/>
                  </p:oleObj>
                </mc:Choice>
                <mc:Fallback>
                  <p:oleObj name="Equation" r:id="rId15" imgW="1409400" imgH="241200" progId="Equation.DSMT4">
                    <p:embed/>
                    <p:pic>
                      <p:nvPicPr>
                        <p:cNvPr id="12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0956" y="4836526"/>
                          <a:ext cx="2668587" cy="4460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12"/>
            <p:cNvSpPr/>
            <p:nvPr/>
          </p:nvSpPr>
          <p:spPr>
            <a:xfrm>
              <a:off x="3200400" y="4293763"/>
              <a:ext cx="533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kern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(1)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225268" y="4293763"/>
              <a:ext cx="533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kern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(2)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79764" y="4836551"/>
              <a:ext cx="533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kern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(3)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1972704"/>
                </p:ext>
              </p:extLst>
            </p:nvPr>
          </p:nvGraphicFramePr>
          <p:xfrm>
            <a:off x="4729163" y="4839274"/>
            <a:ext cx="2668587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00" name="Equation" r:id="rId17" imgW="1409400" imgH="241200" progId="Equation.DSMT4">
                    <p:embed/>
                  </p:oleObj>
                </mc:Choice>
                <mc:Fallback>
                  <p:oleObj name="Equation" r:id="rId17" imgW="1409400" imgH="241200" progId="Equation.DSMT4">
                    <p:embed/>
                    <p:pic>
                      <p:nvPicPr>
                        <p:cNvPr id="16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9163" y="4839274"/>
                          <a:ext cx="2668587" cy="4460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Rectangle 16"/>
            <p:cNvSpPr/>
            <p:nvPr/>
          </p:nvSpPr>
          <p:spPr>
            <a:xfrm>
              <a:off x="7543800" y="4836551"/>
              <a:ext cx="533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kern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(4)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58248" y="5380439"/>
              <a:ext cx="731001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/>
                <a:t>Not all reactions are independent: (4) = (1) + 4 × (2) – (3)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57200" y="3735037"/>
              <a:ext cx="815340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6075" lvl="0" indent="-346075" fontAlgn="base">
                <a:spcBef>
                  <a:spcPts val="1200"/>
                </a:spcBef>
                <a:spcAft>
                  <a:spcPct val="0"/>
                </a:spcAft>
                <a:buClr>
                  <a:srgbClr val="1F497D"/>
                </a:buClr>
                <a:buSzPct val="100000"/>
                <a:buFont typeface="+mj-lt"/>
                <a:buAutoNum type="arabicParenR" startAt="2"/>
              </a:pPr>
              <a:r>
                <a:rPr lang="en-US" sz="2200" u="sng" kern="0" dirty="0">
                  <a:solidFill>
                    <a:prstClr val="black"/>
                  </a:solidFill>
                </a:rPr>
                <a:t>List defect reactions based on charge compensation pairs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875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prstClr val="black"/>
                </a:solidFill>
              </a:rPr>
              <a:t>Charge compensation in non-stoichiometric solids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457200" y="1440116"/>
            <a:ext cx="8153400" cy="4800600"/>
          </a:xfrm>
        </p:spPr>
        <p:txBody>
          <a:bodyPr/>
          <a:lstStyle/>
          <a:p>
            <a:pPr marL="346075" indent="-346075">
              <a:buSzPct val="100000"/>
              <a:buFont typeface="+mj-lt"/>
              <a:buAutoNum type="arabicParenR" startAt="3"/>
            </a:pPr>
            <a:r>
              <a:rPr lang="en-US" sz="2200" u="sng" dirty="0"/>
              <a:t>Combine all equations along with the overall charge neutrality condition to solve defect concentrations</a:t>
            </a: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225509"/>
              </p:ext>
            </p:extLst>
          </p:nvPr>
        </p:nvGraphicFramePr>
        <p:xfrm>
          <a:off x="823846" y="2283079"/>
          <a:ext cx="4405313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3" imgW="2323800" imgH="304560" progId="Equation.DSMT4">
                  <p:embed/>
                </p:oleObj>
              </mc:Choice>
              <mc:Fallback>
                <p:oleObj name="Equation" r:id="rId3" imgW="2323800" imgH="304560" progId="Equation.DSMT4">
                  <p:embed/>
                  <p:pic>
                    <p:nvPicPr>
                      <p:cNvPr id="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846" y="2283079"/>
                        <a:ext cx="4405313" cy="563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394312"/>
              </p:ext>
            </p:extLst>
          </p:nvPr>
        </p:nvGraphicFramePr>
        <p:xfrm>
          <a:off x="823846" y="2959633"/>
          <a:ext cx="3300413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5" imgW="1739880" imgH="533160" progId="Equation.DSMT4">
                  <p:embed/>
                </p:oleObj>
              </mc:Choice>
              <mc:Fallback>
                <p:oleObj name="Equation" r:id="rId5" imgW="1739880" imgH="533160" progId="Equation.DSMT4">
                  <p:embed/>
                  <p:pic>
                    <p:nvPicPr>
                      <p:cNvPr id="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846" y="2959633"/>
                        <a:ext cx="3300413" cy="984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553105"/>
              </p:ext>
            </p:extLst>
          </p:nvPr>
        </p:nvGraphicFramePr>
        <p:xfrm>
          <a:off x="823846" y="4740791"/>
          <a:ext cx="29813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7" imgW="1574640" imgH="279360" progId="Equation.DSMT4">
                  <p:embed/>
                </p:oleObj>
              </mc:Choice>
              <mc:Fallback>
                <p:oleObj name="Equation" r:id="rId7" imgW="1574640" imgH="279360" progId="Equation.DSMT4">
                  <p:embed/>
                  <p:pic>
                    <p:nvPicPr>
                      <p:cNvPr id="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846" y="4740791"/>
                        <a:ext cx="2981325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339963"/>
              </p:ext>
            </p:extLst>
          </p:nvPr>
        </p:nvGraphicFramePr>
        <p:xfrm>
          <a:off x="823846" y="4019475"/>
          <a:ext cx="44799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9" imgW="2361960" imgH="304560" progId="Equation.DSMT4">
                  <p:embed/>
                </p:oleObj>
              </mc:Choice>
              <mc:Fallback>
                <p:oleObj name="Equation" r:id="rId9" imgW="2361960" imgH="304560" progId="Equation.DSMT4">
                  <p:embed/>
                  <p:pic>
                    <p:nvPicPr>
                      <p:cNvPr id="2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846" y="4019475"/>
                        <a:ext cx="4479925" cy="5635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 bwMode="auto">
          <a:xfrm>
            <a:off x="773873" y="5523910"/>
            <a:ext cx="7520054" cy="685800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The defect concentration depends on oxygen partial pressure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082637" y="3470428"/>
            <a:ext cx="39183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Non-degenerate semiconductors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431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33400" y="4262120"/>
            <a:ext cx="8001000" cy="1986280"/>
            <a:chOff x="533400" y="4262120"/>
            <a:chExt cx="8001000" cy="1986280"/>
          </a:xfrm>
        </p:grpSpPr>
        <p:sp>
          <p:nvSpPr>
            <p:cNvPr id="15" name="Rounded Rectangle 14"/>
            <p:cNvSpPr/>
            <p:nvPr/>
          </p:nvSpPr>
          <p:spPr bwMode="auto">
            <a:xfrm>
              <a:off x="533400" y="4876800"/>
              <a:ext cx="8001000" cy="1371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533400" y="4262120"/>
              <a:ext cx="2438400" cy="13716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aphicFrame>
          <p:nvGraphicFramePr>
            <p:cNvPr id="1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3577505"/>
                </p:ext>
              </p:extLst>
            </p:nvPr>
          </p:nvGraphicFramePr>
          <p:xfrm>
            <a:off x="785813" y="5175250"/>
            <a:ext cx="2989262" cy="774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2" name="Equation" r:id="rId4" imgW="1625400" imgH="431640" progId="Equation.DSMT4">
                    <p:embed/>
                  </p:oleObj>
                </mc:Choice>
                <mc:Fallback>
                  <p:oleObj name="Equation" r:id="rId4" imgW="1625400" imgH="431640" progId="Equation.DSMT4">
                    <p:embed/>
                    <p:pic>
                      <p:nvPicPr>
                        <p:cNvPr id="14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5813" y="5175250"/>
                          <a:ext cx="2989262" cy="7747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4104913" y="5649970"/>
              <a:ext cx="2210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For </a:t>
              </a:r>
              <a:r>
                <a:rPr lang="en-US" dirty="0" err="1"/>
                <a:t>MgO</a:t>
              </a:r>
              <a:r>
                <a:rPr lang="en-US" dirty="0"/>
                <a:t> at 1,000K:</a:t>
              </a:r>
            </a:p>
          </p:txBody>
        </p:sp>
        <p:graphicFrame>
          <p:nvGraphicFramePr>
            <p:cNvPr id="19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9182955"/>
                </p:ext>
              </p:extLst>
            </p:nvPr>
          </p:nvGraphicFramePr>
          <p:xfrm>
            <a:off x="6283512" y="5618736"/>
            <a:ext cx="18923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3" name="Equation" r:id="rId6" imgW="1028520" imgH="241200" progId="Equation.DSMT4">
                    <p:embed/>
                  </p:oleObj>
                </mc:Choice>
                <mc:Fallback>
                  <p:oleObj name="Equation" r:id="rId6" imgW="1028520" imgH="241200" progId="Equation.DSMT4">
                    <p:embed/>
                    <p:pic>
                      <p:nvPicPr>
                        <p:cNvPr id="19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3512" y="5618736"/>
                          <a:ext cx="1892300" cy="4318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2605422"/>
                </p:ext>
              </p:extLst>
            </p:nvPr>
          </p:nvGraphicFramePr>
          <p:xfrm>
            <a:off x="4180189" y="5107561"/>
            <a:ext cx="1612900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4" name="Equation" r:id="rId8" imgW="876240" imgH="228600" progId="Equation.DSMT4">
                    <p:embed/>
                  </p:oleObj>
                </mc:Choice>
                <mc:Fallback>
                  <p:oleObj name="Equation" r:id="rId8" imgW="876240" imgH="228600" progId="Equation.DSMT4">
                    <p:embed/>
                    <p:pic>
                      <p:nvPicPr>
                        <p:cNvPr id="2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0189" y="5107561"/>
                          <a:ext cx="1612900" cy="40957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Defect concentration: examples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434467"/>
              </p:ext>
            </p:extLst>
          </p:nvPr>
        </p:nvGraphicFramePr>
        <p:xfrm>
          <a:off x="533400" y="1899920"/>
          <a:ext cx="2438400" cy="25958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1196225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8426167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dirty="0"/>
                        <a:t>H (eV)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514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9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CaO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89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80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LiCl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581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LiBr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581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40674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878351"/>
              </p:ext>
            </p:extLst>
          </p:nvPr>
        </p:nvGraphicFramePr>
        <p:xfrm>
          <a:off x="3352800" y="1899920"/>
          <a:ext cx="2438400" cy="259588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1196225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8426167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dirty="0"/>
                        <a:t>H (eV)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514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9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Sr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89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80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Ag</a:t>
                      </a:r>
                      <a:r>
                        <a:rPr lang="en-US" dirty="0" err="1"/>
                        <a:t>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581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Ag</a:t>
                      </a:r>
                      <a:r>
                        <a:rPr lang="en-US" dirty="0" err="1"/>
                        <a:t>Br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581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anose="05050102010706020507" pitchFamily="18" charset="2"/>
                        </a:rPr>
                        <a:t>b</a:t>
                      </a:r>
                      <a:r>
                        <a:rPr lang="en-US" dirty="0"/>
                        <a:t>-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Ag</a:t>
                      </a:r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40674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5027" y="1423610"/>
            <a:ext cx="1935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/>
              <a:t>Schottky</a:t>
            </a:r>
            <a:r>
              <a:rPr lang="en-US" sz="2000" dirty="0"/>
              <a:t> defect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7746" y="1423610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/>
              <a:t>Frenkel</a:t>
            </a:r>
            <a:r>
              <a:rPr lang="en-US" sz="2000" dirty="0"/>
              <a:t> defect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840733"/>
              </p:ext>
            </p:extLst>
          </p:nvPr>
        </p:nvGraphicFramePr>
        <p:xfrm>
          <a:off x="6139173" y="1899920"/>
          <a:ext cx="2438400" cy="25958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1196225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8426167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</a:t>
                      </a:r>
                      <a:r>
                        <a:rPr lang="en-US" baseline="-25000" dirty="0" err="1"/>
                        <a:t>g</a:t>
                      </a:r>
                      <a:r>
                        <a:rPr lang="en-US" dirty="0"/>
                        <a:t> (eV)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514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9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89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80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CaO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581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ZnO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581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anose="05050102010706020507" pitchFamily="18" charset="2"/>
                        </a:rPr>
                        <a:t>a</a:t>
                      </a:r>
                      <a:r>
                        <a:rPr lang="en-US" dirty="0"/>
                        <a:t>-TiO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40674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260960" y="1423610"/>
            <a:ext cx="21948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Electron-hole pair</a:t>
            </a:r>
          </a:p>
        </p:txBody>
      </p:sp>
    </p:spTree>
    <p:extLst>
      <p:ext uri="{BB962C8B-B14F-4D97-AF65-F5344CB8AC3E}">
        <p14:creationId xmlns:p14="http://schemas.microsoft.com/office/powerpoint/2010/main" val="249890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33399" y="4117254"/>
            <a:ext cx="8044096" cy="2131146"/>
            <a:chOff x="533399" y="4117254"/>
            <a:chExt cx="8044096" cy="2131146"/>
          </a:xfrm>
        </p:grpSpPr>
        <p:sp>
          <p:nvSpPr>
            <p:cNvPr id="15" name="Rounded Rectangle 14"/>
            <p:cNvSpPr/>
            <p:nvPr/>
          </p:nvSpPr>
          <p:spPr bwMode="auto">
            <a:xfrm>
              <a:off x="533399" y="4876800"/>
              <a:ext cx="8044095" cy="13716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 type="none" w="med" len="med"/>
              <a:tailEnd type="none" w="med" len="me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6139095" y="4117254"/>
              <a:ext cx="2438400" cy="13716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122484" y="5649970"/>
              <a:ext cx="2210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For </a:t>
              </a:r>
              <a:r>
                <a:rPr lang="en-US" dirty="0" err="1"/>
                <a:t>MgO</a:t>
              </a:r>
              <a:r>
                <a:rPr lang="en-US" dirty="0"/>
                <a:t> at 1,000K:</a:t>
              </a:r>
            </a:p>
          </p:txBody>
        </p:sp>
        <p:graphicFrame>
          <p:nvGraphicFramePr>
            <p:cNvPr id="19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9873871"/>
                </p:ext>
              </p:extLst>
            </p:nvPr>
          </p:nvGraphicFramePr>
          <p:xfrm>
            <a:off x="6283948" y="5618163"/>
            <a:ext cx="2079625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name="Equation" r:id="rId4" imgW="1130040" imgH="241200" progId="Equation.DSMT4">
                    <p:embed/>
                  </p:oleObj>
                </mc:Choice>
                <mc:Fallback>
                  <p:oleObj name="Equation" r:id="rId4" imgW="1130040" imgH="241200" progId="Equation.DSMT4">
                    <p:embed/>
                    <p:pic>
                      <p:nvPicPr>
                        <p:cNvPr id="19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3948" y="5618163"/>
                          <a:ext cx="2079625" cy="4318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45464907"/>
                </p:ext>
              </p:extLst>
            </p:nvPr>
          </p:nvGraphicFramePr>
          <p:xfrm>
            <a:off x="4188861" y="5036528"/>
            <a:ext cx="2524125" cy="501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" name="Equation" r:id="rId6" imgW="1371600" imgH="279360" progId="Equation.DSMT4">
                    <p:embed/>
                  </p:oleObj>
                </mc:Choice>
                <mc:Fallback>
                  <p:oleObj name="Equation" r:id="rId6" imgW="1371600" imgH="279360" progId="Equation.DSMT4">
                    <p:embed/>
                    <p:pic>
                      <p:nvPicPr>
                        <p:cNvPr id="2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8861" y="5036528"/>
                          <a:ext cx="2524125" cy="5016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1113601"/>
                </p:ext>
              </p:extLst>
            </p:nvPr>
          </p:nvGraphicFramePr>
          <p:xfrm>
            <a:off x="697486" y="5118100"/>
            <a:ext cx="3300413" cy="889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4" name="Equation" r:id="rId8" imgW="1739880" imgH="482400" progId="Equation.DSMT4">
                    <p:embed/>
                  </p:oleObj>
                </mc:Choice>
                <mc:Fallback>
                  <p:oleObj name="Equation" r:id="rId8" imgW="1739880" imgH="482400" progId="Equation.DSMT4">
                    <p:embed/>
                    <p:pic>
                      <p:nvPicPr>
                        <p:cNvPr id="17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7486" y="5118100"/>
                          <a:ext cx="3300413" cy="8890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Defect concentration: examples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33400" y="1899920"/>
          <a:ext cx="2438400" cy="25958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1196225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8426167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dirty="0"/>
                        <a:t>H (eV)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514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9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CaO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89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80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LiCl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581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LiBr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581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40674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5027" y="1423610"/>
            <a:ext cx="1935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/>
              <a:t>Schottky</a:t>
            </a:r>
            <a:r>
              <a:rPr lang="en-US" sz="2000" dirty="0"/>
              <a:t> defect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7746" y="1423610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/>
              <a:t>Frenkel</a:t>
            </a:r>
            <a:r>
              <a:rPr lang="en-US" sz="2000" dirty="0"/>
              <a:t> defect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6139173" y="1899920"/>
          <a:ext cx="2438400" cy="25958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1196225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8426167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</a:t>
                      </a:r>
                      <a:r>
                        <a:rPr lang="en-US" baseline="-25000" dirty="0" err="1"/>
                        <a:t>g</a:t>
                      </a:r>
                      <a:r>
                        <a:rPr lang="en-US" dirty="0"/>
                        <a:t> (eV)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514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9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89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80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CaO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581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ZnO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581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anose="05050102010706020507" pitchFamily="18" charset="2"/>
                        </a:rPr>
                        <a:t>a</a:t>
                      </a:r>
                      <a:r>
                        <a:rPr lang="en-US" dirty="0"/>
                        <a:t>-TiO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40674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260960" y="1423610"/>
            <a:ext cx="21948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Electron-hole pair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507252"/>
              </p:ext>
            </p:extLst>
          </p:nvPr>
        </p:nvGraphicFramePr>
        <p:xfrm>
          <a:off x="3352800" y="1899920"/>
          <a:ext cx="2438400" cy="259588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1196225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8426167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dirty="0"/>
                        <a:t>H (eV)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514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9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Sr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89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80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Ag</a:t>
                      </a:r>
                      <a:r>
                        <a:rPr lang="en-US" dirty="0" err="1"/>
                        <a:t>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581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Ag</a:t>
                      </a:r>
                      <a:r>
                        <a:rPr lang="en-US" dirty="0" err="1"/>
                        <a:t>Br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581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anose="05050102010706020507" pitchFamily="18" charset="2"/>
                        </a:rPr>
                        <a:t>b</a:t>
                      </a:r>
                      <a:r>
                        <a:rPr lang="en-US" dirty="0"/>
                        <a:t>-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Ag</a:t>
                      </a:r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406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45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704"/>
            <a:ext cx="81534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200" dirty="0"/>
              <a:t>One charged defect of each sign dominates over all others</a:t>
            </a:r>
          </a:p>
          <a:p>
            <a:r>
              <a:rPr lang="en-US" sz="2200" dirty="0"/>
              <a:t>Example: charge compensation in </a:t>
            </a:r>
            <a:r>
              <a:rPr lang="en-US" sz="2200" dirty="0" err="1"/>
              <a:t>undoped</a:t>
            </a:r>
            <a:r>
              <a:rPr lang="en-US" sz="2200" dirty="0"/>
              <a:t> </a:t>
            </a:r>
            <a:r>
              <a:rPr lang="en-US" sz="2200" dirty="0" err="1"/>
              <a:t>MgO</a:t>
            </a:r>
            <a:endParaRPr lang="en-US" sz="2200" dirty="0"/>
          </a:p>
          <a:p>
            <a:endParaRPr lang="en-US" sz="2800" dirty="0"/>
          </a:p>
          <a:p>
            <a:pPr lvl="1">
              <a:spcBef>
                <a:spcPts val="1800"/>
              </a:spcBef>
            </a:pPr>
            <a:r>
              <a:rPr lang="en-US" sz="2200" dirty="0"/>
              <a:t>Regime 1:</a:t>
            </a:r>
          </a:p>
          <a:p>
            <a:pPr lvl="1">
              <a:spcBef>
                <a:spcPts val="1800"/>
              </a:spcBef>
            </a:pPr>
            <a:r>
              <a:rPr lang="en-US" sz="2200" dirty="0"/>
              <a:t>Regime 2:</a:t>
            </a:r>
          </a:p>
          <a:p>
            <a:pPr lvl="1">
              <a:spcBef>
                <a:spcPts val="1800"/>
              </a:spcBef>
            </a:pPr>
            <a:r>
              <a:rPr lang="en-US" sz="2200" dirty="0"/>
              <a:t>Regime 3:</a:t>
            </a:r>
          </a:p>
          <a:p>
            <a:pPr lvl="1">
              <a:spcBef>
                <a:spcPts val="1800"/>
              </a:spcBef>
            </a:pPr>
            <a:r>
              <a:rPr lang="en-US" sz="2200" dirty="0"/>
              <a:t>Regime 4: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534637"/>
              </p:ext>
            </p:extLst>
          </p:nvPr>
        </p:nvGraphicFramePr>
        <p:xfrm>
          <a:off x="2718627" y="2926336"/>
          <a:ext cx="14192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749160" imgH="279360" progId="Equation.DSMT4">
                  <p:embed/>
                </p:oleObj>
              </mc:Choice>
              <mc:Fallback>
                <p:oleObj name="Equation" r:id="rId3" imgW="749160" imgH="27936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8627" y="2926336"/>
                        <a:ext cx="1419225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584070"/>
              </p:ext>
            </p:extLst>
          </p:nvPr>
        </p:nvGraphicFramePr>
        <p:xfrm>
          <a:off x="2718627" y="3493613"/>
          <a:ext cx="13462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5" imgW="711000" imgH="279360" progId="Equation.DSMT4">
                  <p:embed/>
                </p:oleObj>
              </mc:Choice>
              <mc:Fallback>
                <p:oleObj name="Equation" r:id="rId5" imgW="711000" imgH="27936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8627" y="3493613"/>
                        <a:ext cx="1346200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492775"/>
              </p:ext>
            </p:extLst>
          </p:nvPr>
        </p:nvGraphicFramePr>
        <p:xfrm>
          <a:off x="2718627" y="4061738"/>
          <a:ext cx="16827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7" imgW="888840" imgH="279360" progId="Equation.DSMT4">
                  <p:embed/>
                </p:oleObj>
              </mc:Choice>
              <mc:Fallback>
                <p:oleObj name="Equation" r:id="rId7" imgW="888840" imgH="27936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8627" y="4061738"/>
                        <a:ext cx="1682750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7806856"/>
              </p:ext>
            </p:extLst>
          </p:nvPr>
        </p:nvGraphicFramePr>
        <p:xfrm>
          <a:off x="2718627" y="4761349"/>
          <a:ext cx="7207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9" imgW="380880" imgH="164880" progId="Equation.DSMT4">
                  <p:embed/>
                </p:oleObj>
              </mc:Choice>
              <mc:Fallback>
                <p:oleObj name="Equation" r:id="rId9" imgW="380880" imgH="16488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8627" y="4761349"/>
                        <a:ext cx="720725" cy="304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76800" y="4689133"/>
            <a:ext cx="269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Electronic compensation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6800" y="4127357"/>
            <a:ext cx="2569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Schottky</a:t>
            </a:r>
            <a:r>
              <a:rPr lang="en-US" dirty="0"/>
              <a:t> compensation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3543864"/>
            <a:ext cx="3070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Low oxygen partial pressure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2982088"/>
            <a:ext cx="3121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High oxygen partial pressure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159637" y="5369541"/>
            <a:ext cx="6748525" cy="1005480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Solve the charge carrier concentrations in each regime </a:t>
            </a:r>
            <a:r>
              <a:rPr lang="en-US" sz="2000" dirty="0">
                <a:solidFill>
                  <a:srgbClr val="FF0000"/>
                </a:solidFill>
              </a:rPr>
              <a:t>at one specific temperature</a:t>
            </a: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205317"/>
              </p:ext>
            </p:extLst>
          </p:nvPr>
        </p:nvGraphicFramePr>
        <p:xfrm>
          <a:off x="838200" y="2366381"/>
          <a:ext cx="199548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11" imgW="1054080" imgH="253800" progId="Equation.DSMT4">
                  <p:embed/>
                </p:oleObj>
              </mc:Choice>
              <mc:Fallback>
                <p:oleObj name="Equation" r:id="rId11" imgW="1054080" imgH="253800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366381"/>
                        <a:ext cx="1995488" cy="469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982848"/>
              </p:ext>
            </p:extLst>
          </p:nvPr>
        </p:nvGraphicFramePr>
        <p:xfrm>
          <a:off x="3343275" y="2370524"/>
          <a:ext cx="168592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13" imgW="888840" imgH="203040" progId="Equation.DSMT4">
                  <p:embed/>
                </p:oleObj>
              </mc:Choice>
              <mc:Fallback>
                <p:oleObj name="Equation" r:id="rId13" imgW="888840" imgH="203040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3275" y="2370524"/>
                        <a:ext cx="1685925" cy="3762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554406"/>
              </p:ext>
            </p:extLst>
          </p:nvPr>
        </p:nvGraphicFramePr>
        <p:xfrm>
          <a:off x="5559552" y="2379284"/>
          <a:ext cx="2668587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15" imgW="1409400" imgH="241200" progId="Equation.DSMT4">
                  <p:embed/>
                </p:oleObj>
              </mc:Choice>
              <mc:Fallback>
                <p:oleObj name="Equation" r:id="rId15" imgW="1409400" imgH="241200" progId="Equation.DSMT4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552" y="2379284"/>
                        <a:ext cx="2668587" cy="446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4884"/>
            <a:ext cx="8153400" cy="990600"/>
          </a:xfrm>
        </p:spPr>
        <p:txBody>
          <a:bodyPr/>
          <a:lstStyle/>
          <a:p>
            <a:r>
              <a:rPr lang="en-US" sz="2800" dirty="0"/>
              <a:t>The </a:t>
            </a:r>
            <a:r>
              <a:rPr lang="en-US" sz="2800" dirty="0" err="1"/>
              <a:t>Brouwer</a:t>
            </a:r>
            <a:r>
              <a:rPr lang="en-US" sz="2800" dirty="0"/>
              <a:t> approximation</a:t>
            </a:r>
          </a:p>
        </p:txBody>
      </p:sp>
    </p:spTree>
    <p:extLst>
      <p:ext uri="{BB962C8B-B14F-4D97-AF65-F5344CB8AC3E}">
        <p14:creationId xmlns:p14="http://schemas.microsoft.com/office/powerpoint/2010/main" val="187861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84"/>
            <a:ext cx="8153400" cy="990600"/>
          </a:xfrm>
        </p:spPr>
        <p:txBody>
          <a:bodyPr/>
          <a:lstStyle/>
          <a:p>
            <a:r>
              <a:rPr lang="en-US" sz="2800" dirty="0"/>
              <a:t>The </a:t>
            </a:r>
            <a:r>
              <a:rPr lang="en-US" sz="2800" dirty="0" err="1"/>
              <a:t>Brouwer</a:t>
            </a:r>
            <a:r>
              <a:rPr lang="en-US" sz="2800" dirty="0"/>
              <a:t> approximation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116"/>
            <a:ext cx="8153400" cy="4800600"/>
          </a:xfrm>
        </p:spPr>
        <p:txBody>
          <a:bodyPr/>
          <a:lstStyle/>
          <a:p>
            <a:r>
              <a:rPr lang="en-US" dirty="0"/>
              <a:t>Equilibrium constants</a:t>
            </a:r>
          </a:p>
          <a:p>
            <a:endParaRPr lang="en-US" dirty="0"/>
          </a:p>
          <a:p>
            <a:endParaRPr lang="en-US" sz="2000" dirty="0"/>
          </a:p>
          <a:p>
            <a:r>
              <a:rPr lang="en-US" dirty="0"/>
              <a:t>High oxygen partial pressure regime: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667980"/>
              </p:ext>
            </p:extLst>
          </p:nvPr>
        </p:nvGraphicFramePr>
        <p:xfrm>
          <a:off x="5966652" y="2789304"/>
          <a:ext cx="14192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3" imgW="749160" imgH="279360" progId="Equation.DSMT4">
                  <p:embed/>
                </p:oleObj>
              </mc:Choice>
              <mc:Fallback>
                <p:oleObj name="Equation" r:id="rId3" imgW="749160" imgH="27936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6652" y="2789304"/>
                        <a:ext cx="1419225" cy="517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838200" y="3436684"/>
            <a:ext cx="6875463" cy="2559877"/>
            <a:chOff x="838200" y="3436684"/>
            <a:chExt cx="6875463" cy="2559877"/>
          </a:xfrm>
        </p:grpSpPr>
        <p:graphicFrame>
          <p:nvGraphicFramePr>
            <p:cNvPr id="5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1872801"/>
                </p:ext>
              </p:extLst>
            </p:nvPr>
          </p:nvGraphicFramePr>
          <p:xfrm>
            <a:off x="861759" y="3436684"/>
            <a:ext cx="4471988" cy="515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2" name="Equation" r:id="rId5" imgW="2361960" imgH="279360" progId="Equation.DSMT4">
                    <p:embed/>
                  </p:oleObj>
                </mc:Choice>
                <mc:Fallback>
                  <p:oleObj name="Equation" r:id="rId5" imgW="2361960" imgH="279360" progId="Equation.DSMT4">
                    <p:embed/>
                    <p:pic>
                      <p:nvPicPr>
                        <p:cNvPr id="5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1759" y="3436684"/>
                          <a:ext cx="4471988" cy="51593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7480150"/>
                </p:ext>
              </p:extLst>
            </p:nvPr>
          </p:nvGraphicFramePr>
          <p:xfrm>
            <a:off x="3259138" y="4614930"/>
            <a:ext cx="2090737" cy="563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3" name="Equation" r:id="rId7" imgW="1104840" imgH="304560" progId="Equation.DSMT4">
                    <p:embed/>
                  </p:oleObj>
                </mc:Choice>
                <mc:Fallback>
                  <p:oleObj name="Equation" r:id="rId7" imgW="1104840" imgH="304560" progId="Equation.DSMT4">
                    <p:embed/>
                    <p:pic>
                      <p:nvPicPr>
                        <p:cNvPr id="6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9138" y="4614930"/>
                          <a:ext cx="2090737" cy="563562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5463899"/>
                </p:ext>
              </p:extLst>
            </p:nvPr>
          </p:nvGraphicFramePr>
          <p:xfrm>
            <a:off x="1787272" y="4090734"/>
            <a:ext cx="2860675" cy="422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4" name="Equation" r:id="rId9" imgW="1511280" imgH="228600" progId="Equation.DSMT4">
                    <p:embed/>
                  </p:oleObj>
                </mc:Choice>
                <mc:Fallback>
                  <p:oleObj name="Equation" r:id="rId9" imgW="1511280" imgH="228600" progId="Equation.DSMT4">
                    <p:embed/>
                    <p:pic>
                      <p:nvPicPr>
                        <p:cNvPr id="7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87272" y="4090734"/>
                          <a:ext cx="2860675" cy="42227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4314831"/>
                </p:ext>
              </p:extLst>
            </p:nvPr>
          </p:nvGraphicFramePr>
          <p:xfrm>
            <a:off x="5333172" y="3529783"/>
            <a:ext cx="755144" cy="16256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5" name="Equation" r:id="rId11" imgW="380880" imgH="914400" progId="Equation.DSMT4">
                    <p:embed/>
                  </p:oleObj>
                </mc:Choice>
                <mc:Fallback>
                  <p:oleObj name="Equation" r:id="rId11" imgW="380880" imgH="914400" progId="Equation.DSMT4">
                    <p:embed/>
                    <p:pic>
                      <p:nvPicPr>
                        <p:cNvPr id="11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33172" y="3529783"/>
                          <a:ext cx="755144" cy="162565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8545467"/>
                </p:ext>
              </p:extLst>
            </p:nvPr>
          </p:nvGraphicFramePr>
          <p:xfrm>
            <a:off x="838200" y="5315524"/>
            <a:ext cx="3392487" cy="681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6" name="Equation" r:id="rId13" imgW="1790640" imgH="368280" progId="Equation.DSMT4">
                    <p:embed/>
                  </p:oleObj>
                </mc:Choice>
                <mc:Fallback>
                  <p:oleObj name="Equation" r:id="rId13" imgW="1790640" imgH="368280" progId="Equation.DSMT4">
                    <p:embed/>
                    <p:pic>
                      <p:nvPicPr>
                        <p:cNvPr id="22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200" y="5315524"/>
                          <a:ext cx="3392487" cy="68103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12263153"/>
                </p:ext>
              </p:extLst>
            </p:nvPr>
          </p:nvGraphicFramePr>
          <p:xfrm>
            <a:off x="4729163" y="5338763"/>
            <a:ext cx="2984500" cy="657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7" name="Equation" r:id="rId15" imgW="1574640" imgH="355320" progId="Equation.DSMT4">
                    <p:embed/>
                  </p:oleObj>
                </mc:Choice>
                <mc:Fallback>
                  <p:oleObj name="Equation" r:id="rId15" imgW="1574640" imgH="355320" progId="Equation.DSMT4">
                    <p:embed/>
                    <p:pic>
                      <p:nvPicPr>
                        <p:cNvPr id="26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9163" y="5338763"/>
                          <a:ext cx="2984500" cy="65722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235064"/>
              </p:ext>
            </p:extLst>
          </p:nvPr>
        </p:nvGraphicFramePr>
        <p:xfrm>
          <a:off x="838200" y="2081653"/>
          <a:ext cx="21399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17" imgW="1130040" imgH="279360" progId="Equation.DSMT4">
                  <p:embed/>
                </p:oleObj>
              </mc:Choice>
              <mc:Fallback>
                <p:oleObj name="Equation" r:id="rId17" imgW="1130040" imgH="279360" progId="Equation.DSMT4">
                  <p:embed/>
                  <p:pic>
                    <p:nvPicPr>
                      <p:cNvPr id="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81653"/>
                        <a:ext cx="2139950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229960"/>
              </p:ext>
            </p:extLst>
          </p:nvPr>
        </p:nvGraphicFramePr>
        <p:xfrm>
          <a:off x="3599116" y="2128484"/>
          <a:ext cx="11779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19" imgW="622080" imgH="228600" progId="Equation.DSMT4">
                  <p:embed/>
                </p:oleObj>
              </mc:Choice>
              <mc:Fallback>
                <p:oleObj name="Equation" r:id="rId19" imgW="622080" imgH="228600" progId="Equation.DSMT4">
                  <p:embed/>
                  <p:pic>
                    <p:nvPicPr>
                      <p:cNvPr id="2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9116" y="2128484"/>
                        <a:ext cx="1177925" cy="422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789989"/>
              </p:ext>
            </p:extLst>
          </p:nvPr>
        </p:nvGraphicFramePr>
        <p:xfrm>
          <a:off x="5401235" y="2054879"/>
          <a:ext cx="2090737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tion" r:id="rId21" imgW="1104840" imgH="304560" progId="Equation.DSMT4">
                  <p:embed/>
                </p:oleObj>
              </mc:Choice>
              <mc:Fallback>
                <p:oleObj name="Equation" r:id="rId21" imgW="1104840" imgH="304560" progId="Equation.DSMT4">
                  <p:embed/>
                  <p:pic>
                    <p:nvPicPr>
                      <p:cNvPr id="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1235" y="2054879"/>
                        <a:ext cx="2090737" cy="563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609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84"/>
            <a:ext cx="8153400" cy="990600"/>
          </a:xfrm>
        </p:spPr>
        <p:txBody>
          <a:bodyPr/>
          <a:lstStyle/>
          <a:p>
            <a:r>
              <a:rPr lang="en-US" sz="2800" dirty="0"/>
              <a:t>The </a:t>
            </a:r>
            <a:r>
              <a:rPr lang="en-US" sz="2800" dirty="0" err="1"/>
              <a:t>Brouwer</a:t>
            </a:r>
            <a:r>
              <a:rPr lang="en-US" sz="2800" dirty="0"/>
              <a:t> approximation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116"/>
            <a:ext cx="8153400" cy="4800600"/>
          </a:xfrm>
        </p:spPr>
        <p:txBody>
          <a:bodyPr/>
          <a:lstStyle/>
          <a:p>
            <a:r>
              <a:rPr lang="en-US" dirty="0"/>
              <a:t>Low oxygen partial pressure regime:</a:t>
            </a:r>
          </a:p>
          <a:p>
            <a:endParaRPr lang="en-US" dirty="0"/>
          </a:p>
          <a:p>
            <a:endParaRPr lang="en-US" dirty="0"/>
          </a:p>
          <a:p>
            <a:endParaRPr lang="en-US" sz="3600" dirty="0"/>
          </a:p>
          <a:p>
            <a:r>
              <a:rPr lang="en-US" dirty="0" err="1"/>
              <a:t>Schottky</a:t>
            </a:r>
            <a:r>
              <a:rPr lang="en-US" dirty="0"/>
              <a:t> compensation regime (intermediate oxygen partial pressure):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638040"/>
              </p:ext>
            </p:extLst>
          </p:nvPr>
        </p:nvGraphicFramePr>
        <p:xfrm>
          <a:off x="871497" y="5187730"/>
          <a:ext cx="20923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4" imgW="1104840" imgH="279360" progId="Equation.DSMT4">
                  <p:embed/>
                </p:oleObj>
              </mc:Choice>
              <mc:Fallback>
                <p:oleObj name="Equation" r:id="rId4" imgW="1104840" imgH="27936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497" y="5187730"/>
                        <a:ext cx="2092325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065875"/>
              </p:ext>
            </p:extLst>
          </p:nvPr>
        </p:nvGraphicFramePr>
        <p:xfrm>
          <a:off x="865734" y="4503484"/>
          <a:ext cx="16827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6" imgW="888840" imgH="279360" progId="Equation.DSMT4">
                  <p:embed/>
                </p:oleObj>
              </mc:Choice>
              <mc:Fallback>
                <p:oleObj name="Equation" r:id="rId6" imgW="888840" imgH="279360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734" y="4503484"/>
                        <a:ext cx="1682750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923033"/>
              </p:ext>
            </p:extLst>
          </p:nvPr>
        </p:nvGraphicFramePr>
        <p:xfrm>
          <a:off x="2926336" y="4503484"/>
          <a:ext cx="72072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8" imgW="380880" imgH="711000" progId="Equation.DSMT4">
                  <p:embed/>
                </p:oleObj>
              </mc:Choice>
              <mc:Fallback>
                <p:oleObj name="Equation" r:id="rId8" imgW="380880" imgH="711000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6336" y="4503484"/>
                        <a:ext cx="720725" cy="1206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927478"/>
              </p:ext>
            </p:extLst>
          </p:nvPr>
        </p:nvGraphicFramePr>
        <p:xfrm>
          <a:off x="3649594" y="4848765"/>
          <a:ext cx="1538288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10" imgW="812520" imgH="279360" progId="Equation.DSMT4">
                  <p:embed/>
                </p:oleObj>
              </mc:Choice>
              <mc:Fallback>
                <p:oleObj name="Equation" r:id="rId10" imgW="812520" imgH="279360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594" y="4848765"/>
                        <a:ext cx="1538288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749151"/>
              </p:ext>
            </p:extLst>
          </p:nvPr>
        </p:nvGraphicFramePr>
        <p:xfrm>
          <a:off x="3624009" y="5491703"/>
          <a:ext cx="2090737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12" imgW="1104840" imgH="304560" progId="Equation.DSMT4">
                  <p:embed/>
                </p:oleObj>
              </mc:Choice>
              <mc:Fallback>
                <p:oleObj name="Equation" r:id="rId12" imgW="1104840" imgH="304560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4009" y="5491703"/>
                        <a:ext cx="2090737" cy="563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795907"/>
              </p:ext>
            </p:extLst>
          </p:nvPr>
        </p:nvGraphicFramePr>
        <p:xfrm>
          <a:off x="5640761" y="4848765"/>
          <a:ext cx="72072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14" imgW="380880" imgH="711000" progId="Equation.DSMT4">
                  <p:embed/>
                </p:oleObj>
              </mc:Choice>
              <mc:Fallback>
                <p:oleObj name="Equation" r:id="rId14" imgW="380880" imgH="711000" progId="Equation.DSMT4">
                  <p:embed/>
                  <p:pic>
                    <p:nvPicPr>
                      <p:cNvPr id="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0761" y="4848765"/>
                        <a:ext cx="720725" cy="1206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331706"/>
              </p:ext>
            </p:extLst>
          </p:nvPr>
        </p:nvGraphicFramePr>
        <p:xfrm>
          <a:off x="6351881" y="4848765"/>
          <a:ext cx="2017713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15" imgW="1066680" imgH="571320" progId="Equation.DSMT4">
                  <p:embed/>
                </p:oleObj>
              </mc:Choice>
              <mc:Fallback>
                <p:oleObj name="Equation" r:id="rId15" imgW="1066680" imgH="571320" progId="Equation.DSMT4">
                  <p:embed/>
                  <p:pic>
                    <p:nvPicPr>
                      <p:cNvPr id="2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1881" y="4848765"/>
                        <a:ext cx="2017713" cy="1057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80768"/>
              </p:ext>
            </p:extLst>
          </p:nvPr>
        </p:nvGraphicFramePr>
        <p:xfrm>
          <a:off x="5901658" y="1447800"/>
          <a:ext cx="13462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17" imgW="711000" imgH="279360" progId="Equation.DSMT4">
                  <p:embed/>
                </p:oleObj>
              </mc:Choice>
              <mc:Fallback>
                <p:oleObj name="Equation" r:id="rId17" imgW="711000" imgH="279360" progId="Equation.DSMT4">
                  <p:embed/>
                  <p:pic>
                    <p:nvPicPr>
                      <p:cNvPr id="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1658" y="1447800"/>
                        <a:ext cx="1346200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445119"/>
              </p:ext>
            </p:extLst>
          </p:nvPr>
        </p:nvGraphicFramePr>
        <p:xfrm>
          <a:off x="853568" y="2736210"/>
          <a:ext cx="2090737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19" imgW="1104840" imgH="304560" progId="Equation.DSMT4">
                  <p:embed/>
                </p:oleObj>
              </mc:Choice>
              <mc:Fallback>
                <p:oleObj name="Equation" r:id="rId19" imgW="1104840" imgH="304560" progId="Equation.DSMT4">
                  <p:embed/>
                  <p:pic>
                    <p:nvPicPr>
                      <p:cNvPr id="3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8" y="2736210"/>
                        <a:ext cx="2090737" cy="563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547289"/>
              </p:ext>
            </p:extLst>
          </p:nvPr>
        </p:nvGraphicFramePr>
        <p:xfrm>
          <a:off x="853568" y="2072128"/>
          <a:ext cx="13462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20" imgW="711000" imgH="279360" progId="Equation.DSMT4">
                  <p:embed/>
                </p:oleObj>
              </mc:Choice>
              <mc:Fallback>
                <p:oleObj name="Equation" r:id="rId20" imgW="711000" imgH="279360" progId="Equation.DSMT4">
                  <p:embed/>
                  <p:pic>
                    <p:nvPicPr>
                      <p:cNvPr id="3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8" y="2072128"/>
                        <a:ext cx="1346200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982183"/>
              </p:ext>
            </p:extLst>
          </p:nvPr>
        </p:nvGraphicFramePr>
        <p:xfrm>
          <a:off x="2890584" y="2086856"/>
          <a:ext cx="72072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21" imgW="380880" imgH="711000" progId="Equation.DSMT4">
                  <p:embed/>
                </p:oleObj>
              </mc:Choice>
              <mc:Fallback>
                <p:oleObj name="Equation" r:id="rId21" imgW="380880" imgH="711000" progId="Equation.DSMT4">
                  <p:embed/>
                  <p:pic>
                    <p:nvPicPr>
                      <p:cNvPr id="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584" y="2086856"/>
                        <a:ext cx="720725" cy="1206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88658"/>
              </p:ext>
            </p:extLst>
          </p:nvPr>
        </p:nvGraphicFramePr>
        <p:xfrm>
          <a:off x="3619180" y="2243832"/>
          <a:ext cx="2498725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22" imgW="1320480" imgH="469800" progId="Equation.DSMT4">
                  <p:embed/>
                </p:oleObj>
              </mc:Choice>
              <mc:Fallback>
                <p:oleObj name="Equation" r:id="rId22" imgW="1320480" imgH="469800" progId="Equation.DSMT4">
                  <p:embed/>
                  <p:pic>
                    <p:nvPicPr>
                      <p:cNvPr id="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180" y="2243832"/>
                        <a:ext cx="2498725" cy="8683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237738"/>
              </p:ext>
            </p:extLst>
          </p:nvPr>
        </p:nvGraphicFramePr>
        <p:xfrm>
          <a:off x="6335646" y="2248240"/>
          <a:ext cx="2282825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Equation" r:id="rId24" imgW="1206360" imgH="469800" progId="Equation.DSMT4">
                  <p:embed/>
                </p:oleObj>
              </mc:Choice>
              <mc:Fallback>
                <p:oleObj name="Equation" r:id="rId24" imgW="1206360" imgH="469800" progId="Equation.DSMT4">
                  <p:embed/>
                  <p:pic>
                    <p:nvPicPr>
                      <p:cNvPr id="3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5646" y="2248240"/>
                        <a:ext cx="2282825" cy="8683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0323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 bwMode="auto">
          <a:xfrm flipV="1">
            <a:off x="1203832" y="981900"/>
            <a:ext cx="0" cy="5093528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1203832" y="6061902"/>
            <a:ext cx="71247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4" name="TextBox 13"/>
          <p:cNvSpPr txBox="1"/>
          <p:nvPr/>
        </p:nvSpPr>
        <p:spPr>
          <a:xfrm rot="16200000">
            <a:off x="-695207" y="3321846"/>
            <a:ext cx="3074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log (defect concentration)</a:t>
            </a:r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996711"/>
              </p:ext>
            </p:extLst>
          </p:nvPr>
        </p:nvGraphicFramePr>
        <p:xfrm>
          <a:off x="4345494" y="6136261"/>
          <a:ext cx="8413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" imgW="444240" imgH="241200" progId="Equation.DSMT4">
                  <p:embed/>
                </p:oleObj>
              </mc:Choice>
              <mc:Fallback>
                <p:oleObj name="Equation" r:id="rId4" imgW="444240" imgH="241200" progId="Equation.DSMT4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5494" y="6136261"/>
                        <a:ext cx="841375" cy="447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 bwMode="auto">
          <a:xfrm>
            <a:off x="6004432" y="4018459"/>
            <a:ext cx="2039111" cy="6858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6004429" y="981900"/>
            <a:ext cx="4" cy="5080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566031" y="981900"/>
            <a:ext cx="1" cy="5080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3566031" y="4018459"/>
            <a:ext cx="24384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1526920" y="3332658"/>
            <a:ext cx="2039112" cy="6858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862165"/>
              </p:ext>
            </p:extLst>
          </p:nvPr>
        </p:nvGraphicFramePr>
        <p:xfrm>
          <a:off x="6343467" y="678757"/>
          <a:ext cx="16129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6" imgW="850680" imgH="279360" progId="Equation.DSMT4">
                  <p:embed/>
                </p:oleObj>
              </mc:Choice>
              <mc:Fallback>
                <p:oleObj name="Equation" r:id="rId6" imgW="850680" imgH="279360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467" y="678757"/>
                        <a:ext cx="1612900" cy="5159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421839"/>
              </p:ext>
            </p:extLst>
          </p:nvPr>
        </p:nvGraphicFramePr>
        <p:xfrm>
          <a:off x="1616582" y="678758"/>
          <a:ext cx="16129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8" imgW="850680" imgH="279360" progId="Equation.DSMT4">
                  <p:embed/>
                </p:oleObj>
              </mc:Choice>
              <mc:Fallback>
                <p:oleObj name="Equation" r:id="rId8" imgW="850680" imgH="279360" progId="Equation.DSMT4">
                  <p:embed/>
                  <p:pic>
                    <p:nvPicPr>
                      <p:cNvPr id="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582" y="678758"/>
                        <a:ext cx="1612900" cy="5159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412735"/>
              </p:ext>
            </p:extLst>
          </p:nvPr>
        </p:nvGraphicFramePr>
        <p:xfrm>
          <a:off x="4013200" y="678756"/>
          <a:ext cx="15414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0" imgW="812520" imgH="279360" progId="Equation.DSMT4">
                  <p:embed/>
                </p:oleObj>
              </mc:Choice>
              <mc:Fallback>
                <p:oleObj name="Equation" r:id="rId10" imgW="812520" imgH="279360" progId="Equation.DSMT4">
                  <p:embed/>
                  <p:pic>
                    <p:nvPicPr>
                      <p:cNvPr id="2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678756"/>
                        <a:ext cx="1541463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Connector 29"/>
          <p:cNvCxnSpPr/>
          <p:nvPr/>
        </p:nvCxnSpPr>
        <p:spPr bwMode="auto">
          <a:xfrm>
            <a:off x="3566031" y="4018458"/>
            <a:ext cx="24384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916410"/>
              </p:ext>
            </p:extLst>
          </p:nvPr>
        </p:nvGraphicFramePr>
        <p:xfrm>
          <a:off x="6584767" y="1293881"/>
          <a:ext cx="11303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2" imgW="596880" imgH="253800" progId="Equation.DSMT4">
                  <p:embed/>
                </p:oleObj>
              </mc:Choice>
              <mc:Fallback>
                <p:oleObj name="Equation" r:id="rId12" imgW="596880" imgH="253800" progId="Equation.DSMT4">
                  <p:embed/>
                  <p:pic>
                    <p:nvPicPr>
                      <p:cNvPr id="3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4767" y="1293881"/>
                        <a:ext cx="1130300" cy="469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686438"/>
              </p:ext>
            </p:extLst>
          </p:nvPr>
        </p:nvGraphicFramePr>
        <p:xfrm>
          <a:off x="1749932" y="1247843"/>
          <a:ext cx="13462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4" imgW="711000" imgH="279360" progId="Equation.DSMT4">
                  <p:embed/>
                </p:oleObj>
              </mc:Choice>
              <mc:Fallback>
                <p:oleObj name="Equation" r:id="rId14" imgW="711000" imgH="279360" progId="Equation.DSMT4">
                  <p:embed/>
                  <p:pic>
                    <p:nvPicPr>
                      <p:cNvPr id="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9932" y="1247843"/>
                        <a:ext cx="1346200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Connector 39"/>
          <p:cNvCxnSpPr/>
          <p:nvPr/>
        </p:nvCxnSpPr>
        <p:spPr bwMode="auto">
          <a:xfrm>
            <a:off x="1535883" y="3129911"/>
            <a:ext cx="2039112" cy="6858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560534" y="3815711"/>
            <a:ext cx="2443896" cy="1378364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4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984722"/>
              </p:ext>
            </p:extLst>
          </p:nvPr>
        </p:nvGraphicFramePr>
        <p:xfrm>
          <a:off x="4220875" y="1293881"/>
          <a:ext cx="112871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6" imgW="596880" imgH="253800" progId="Equation.DSMT4">
                  <p:embed/>
                </p:oleObj>
              </mc:Choice>
              <mc:Fallback>
                <p:oleObj name="Equation" r:id="rId16" imgW="596880" imgH="253800" progId="Equation.DSMT4">
                  <p:embed/>
                  <p:pic>
                    <p:nvPicPr>
                      <p:cNvPr id="4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0875" y="1293881"/>
                        <a:ext cx="1128712" cy="469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4" name="Straight Connector 43"/>
          <p:cNvCxnSpPr/>
          <p:nvPr/>
        </p:nvCxnSpPr>
        <p:spPr bwMode="auto">
          <a:xfrm>
            <a:off x="6004431" y="5192405"/>
            <a:ext cx="2039112" cy="6858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6004430" y="3332658"/>
            <a:ext cx="2039113" cy="68580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106743"/>
              </p:ext>
            </p:extLst>
          </p:nvPr>
        </p:nvGraphicFramePr>
        <p:xfrm>
          <a:off x="6102350" y="1836738"/>
          <a:ext cx="20955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8" imgW="1104840" imgH="279360" progId="Equation.DSMT4">
                  <p:embed/>
                </p:oleObj>
              </mc:Choice>
              <mc:Fallback>
                <p:oleObj name="Equation" r:id="rId18" imgW="1104840" imgH="279360" progId="Equation.DSMT4">
                  <p:embed/>
                  <p:pic>
                    <p:nvPicPr>
                      <p:cNvPr id="5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350" y="1836738"/>
                        <a:ext cx="2095500" cy="5159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76756"/>
              </p:ext>
            </p:extLst>
          </p:nvPr>
        </p:nvGraphicFramePr>
        <p:xfrm>
          <a:off x="1377950" y="1836738"/>
          <a:ext cx="2093913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20" imgW="1104840" imgH="279360" progId="Equation.DSMT4">
                  <p:embed/>
                </p:oleObj>
              </mc:Choice>
              <mc:Fallback>
                <p:oleObj name="Equation" r:id="rId20" imgW="1104840" imgH="279360" progId="Equation.DSMT4">
                  <p:embed/>
                  <p:pic>
                    <p:nvPicPr>
                      <p:cNvPr id="5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1836738"/>
                        <a:ext cx="2093913" cy="5159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Connector 53"/>
          <p:cNvCxnSpPr/>
          <p:nvPr/>
        </p:nvCxnSpPr>
        <p:spPr bwMode="auto">
          <a:xfrm flipV="1">
            <a:off x="1518672" y="4029155"/>
            <a:ext cx="2039113" cy="68580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5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657764"/>
              </p:ext>
            </p:extLst>
          </p:nvPr>
        </p:nvGraphicFramePr>
        <p:xfrm>
          <a:off x="6440303" y="2457305"/>
          <a:ext cx="14192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22" imgW="749160" imgH="279360" progId="Equation.DSMT4">
                  <p:embed/>
                </p:oleObj>
              </mc:Choice>
              <mc:Fallback>
                <p:oleObj name="Equation" r:id="rId22" imgW="749160" imgH="279360" progId="Equation.DSMT4">
                  <p:embed/>
                  <p:pic>
                    <p:nvPicPr>
                      <p:cNvPr id="5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0303" y="2457305"/>
                        <a:ext cx="1419225" cy="517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3" name="Straight Connector 62"/>
          <p:cNvCxnSpPr/>
          <p:nvPr/>
        </p:nvCxnSpPr>
        <p:spPr bwMode="auto">
          <a:xfrm flipV="1">
            <a:off x="6006348" y="3111953"/>
            <a:ext cx="2039112" cy="6858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168484"/>
              </p:ext>
            </p:extLst>
          </p:nvPr>
        </p:nvGraphicFramePr>
        <p:xfrm>
          <a:off x="4278313" y="2508504"/>
          <a:ext cx="100806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24" imgW="533160" imgH="228600" progId="Equation.DSMT4">
                  <p:embed/>
                </p:oleObj>
              </mc:Choice>
              <mc:Fallback>
                <p:oleObj name="Equation" r:id="rId24" imgW="533160" imgH="228600" progId="Equation.DSMT4">
                  <p:embed/>
                  <p:pic>
                    <p:nvPicPr>
                      <p:cNvPr id="6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313" y="2508504"/>
                        <a:ext cx="1008062" cy="422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90671"/>
              </p:ext>
            </p:extLst>
          </p:nvPr>
        </p:nvGraphicFramePr>
        <p:xfrm>
          <a:off x="3938300" y="1836680"/>
          <a:ext cx="16859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26" imgW="888840" imgH="279360" progId="Equation.DSMT4">
                  <p:embed/>
                </p:oleObj>
              </mc:Choice>
              <mc:Fallback>
                <p:oleObj name="Equation" r:id="rId26" imgW="888840" imgH="279360" progId="Equation.DSMT4">
                  <p:embed/>
                  <p:pic>
                    <p:nvPicPr>
                      <p:cNvPr id="6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300" y="1836680"/>
                        <a:ext cx="1685925" cy="5159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7" name="Straight Connector 66"/>
          <p:cNvCxnSpPr/>
          <p:nvPr/>
        </p:nvCxnSpPr>
        <p:spPr bwMode="auto">
          <a:xfrm flipV="1">
            <a:off x="3566031" y="3792851"/>
            <a:ext cx="2452861" cy="1380744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1538367" y="5176608"/>
            <a:ext cx="2039112" cy="6858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7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431542"/>
              </p:ext>
            </p:extLst>
          </p:nvPr>
        </p:nvGraphicFramePr>
        <p:xfrm>
          <a:off x="1919288" y="2508504"/>
          <a:ext cx="100806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28" imgW="533160" imgH="228600" progId="Equation.DSMT4">
                  <p:embed/>
                </p:oleObj>
              </mc:Choice>
              <mc:Fallback>
                <p:oleObj name="Equation" r:id="rId28" imgW="533160" imgH="228600" progId="Equation.DSMT4">
                  <p:embed/>
                  <p:pic>
                    <p:nvPicPr>
                      <p:cNvPr id="7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508504"/>
                        <a:ext cx="1008062" cy="422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47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808103" y="990600"/>
            <a:ext cx="3657601" cy="2438400"/>
          </a:xfrm>
          <a:custGeom>
            <a:avLst/>
            <a:gdLst>
              <a:gd name="connsiteX0" fmla="*/ 0 w 2514599"/>
              <a:gd name="connsiteY0" fmla="*/ 0 h 3733800"/>
              <a:gd name="connsiteX1" fmla="*/ 2095491 w 2514599"/>
              <a:gd name="connsiteY1" fmla="*/ 0 h 3733800"/>
              <a:gd name="connsiteX2" fmla="*/ 2514599 w 2514599"/>
              <a:gd name="connsiteY2" fmla="*/ 419108 h 3733800"/>
              <a:gd name="connsiteX3" fmla="*/ 2514599 w 2514599"/>
              <a:gd name="connsiteY3" fmla="*/ 3733800 h 3733800"/>
              <a:gd name="connsiteX4" fmla="*/ 0 w 2514599"/>
              <a:gd name="connsiteY4" fmla="*/ 3733800 h 3733800"/>
              <a:gd name="connsiteX5" fmla="*/ 0 w 2514599"/>
              <a:gd name="connsiteY5" fmla="*/ 0 h 373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599" h="3733800">
                <a:moveTo>
                  <a:pt x="0" y="3733799"/>
                </a:moveTo>
                <a:lnTo>
                  <a:pt x="0" y="622313"/>
                </a:lnTo>
                <a:cubicBezTo>
                  <a:pt x="0" y="278619"/>
                  <a:pt x="126371" y="1"/>
                  <a:pt x="282257" y="1"/>
                </a:cubicBezTo>
                <a:lnTo>
                  <a:pt x="2514599" y="1"/>
                </a:lnTo>
                <a:lnTo>
                  <a:pt x="2514599" y="3733799"/>
                </a:lnTo>
                <a:lnTo>
                  <a:pt x="0" y="3733799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62280" tIns="462279" rIns="462280" bIns="1090930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500" kern="1200"/>
          </a:p>
        </p:txBody>
      </p:sp>
      <p:sp>
        <p:nvSpPr>
          <p:cNvPr id="7" name="Freeform 6"/>
          <p:cNvSpPr/>
          <p:nvPr/>
        </p:nvSpPr>
        <p:spPr>
          <a:xfrm>
            <a:off x="4608226" y="990601"/>
            <a:ext cx="3667477" cy="2438400"/>
          </a:xfrm>
          <a:custGeom>
            <a:avLst/>
            <a:gdLst>
              <a:gd name="connsiteX0" fmla="*/ 0 w 3733800"/>
              <a:gd name="connsiteY0" fmla="*/ 0 h 2514599"/>
              <a:gd name="connsiteX1" fmla="*/ 3314692 w 3733800"/>
              <a:gd name="connsiteY1" fmla="*/ 0 h 2514599"/>
              <a:gd name="connsiteX2" fmla="*/ 3733800 w 3733800"/>
              <a:gd name="connsiteY2" fmla="*/ 419108 h 2514599"/>
              <a:gd name="connsiteX3" fmla="*/ 3733800 w 3733800"/>
              <a:gd name="connsiteY3" fmla="*/ 2514599 h 2514599"/>
              <a:gd name="connsiteX4" fmla="*/ 0 w 3733800"/>
              <a:gd name="connsiteY4" fmla="*/ 2514599 h 2514599"/>
              <a:gd name="connsiteX5" fmla="*/ 0 w 3733800"/>
              <a:gd name="connsiteY5" fmla="*/ 0 h 2514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33800" h="2514599">
                <a:moveTo>
                  <a:pt x="0" y="0"/>
                </a:moveTo>
                <a:lnTo>
                  <a:pt x="3314692" y="0"/>
                </a:lnTo>
                <a:cubicBezTo>
                  <a:pt x="3546159" y="0"/>
                  <a:pt x="3733800" y="187641"/>
                  <a:pt x="3733800" y="419108"/>
                </a:cubicBezTo>
                <a:lnTo>
                  <a:pt x="3733800" y="2514599"/>
                </a:lnTo>
                <a:lnTo>
                  <a:pt x="0" y="251459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462280" tIns="462280" rIns="462280" bIns="1090929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500" kern="1200"/>
          </a:p>
        </p:txBody>
      </p:sp>
      <p:sp>
        <p:nvSpPr>
          <p:cNvPr id="8" name="Freeform 7"/>
          <p:cNvSpPr/>
          <p:nvPr/>
        </p:nvSpPr>
        <p:spPr>
          <a:xfrm>
            <a:off x="808104" y="3594912"/>
            <a:ext cx="3657600" cy="2424886"/>
          </a:xfrm>
          <a:custGeom>
            <a:avLst/>
            <a:gdLst>
              <a:gd name="connsiteX0" fmla="*/ 0 w 3733800"/>
              <a:gd name="connsiteY0" fmla="*/ 0 h 2514599"/>
              <a:gd name="connsiteX1" fmla="*/ 3314692 w 3733800"/>
              <a:gd name="connsiteY1" fmla="*/ 0 h 2514599"/>
              <a:gd name="connsiteX2" fmla="*/ 3733800 w 3733800"/>
              <a:gd name="connsiteY2" fmla="*/ 419108 h 2514599"/>
              <a:gd name="connsiteX3" fmla="*/ 3733800 w 3733800"/>
              <a:gd name="connsiteY3" fmla="*/ 2514599 h 2514599"/>
              <a:gd name="connsiteX4" fmla="*/ 0 w 3733800"/>
              <a:gd name="connsiteY4" fmla="*/ 2514599 h 2514599"/>
              <a:gd name="connsiteX5" fmla="*/ 0 w 3733800"/>
              <a:gd name="connsiteY5" fmla="*/ 0 h 2514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33800" h="2514599">
                <a:moveTo>
                  <a:pt x="3733800" y="2514599"/>
                </a:moveTo>
                <a:lnTo>
                  <a:pt x="419108" y="2514599"/>
                </a:lnTo>
                <a:cubicBezTo>
                  <a:pt x="187641" y="2514599"/>
                  <a:pt x="0" y="2326958"/>
                  <a:pt x="0" y="2095491"/>
                </a:cubicBezTo>
                <a:lnTo>
                  <a:pt x="0" y="0"/>
                </a:lnTo>
                <a:lnTo>
                  <a:pt x="3733800" y="0"/>
                </a:lnTo>
                <a:lnTo>
                  <a:pt x="3733800" y="2514599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462280" tIns="1090930" rIns="462280" bIns="462279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500" kern="1200"/>
          </a:p>
        </p:txBody>
      </p:sp>
      <p:sp>
        <p:nvSpPr>
          <p:cNvPr id="9" name="Freeform 8"/>
          <p:cNvSpPr/>
          <p:nvPr/>
        </p:nvSpPr>
        <p:spPr>
          <a:xfrm>
            <a:off x="4608226" y="3594911"/>
            <a:ext cx="3667478" cy="2424887"/>
          </a:xfrm>
          <a:custGeom>
            <a:avLst/>
            <a:gdLst>
              <a:gd name="connsiteX0" fmla="*/ 0 w 2514599"/>
              <a:gd name="connsiteY0" fmla="*/ 0 h 3733800"/>
              <a:gd name="connsiteX1" fmla="*/ 2095491 w 2514599"/>
              <a:gd name="connsiteY1" fmla="*/ 0 h 3733800"/>
              <a:gd name="connsiteX2" fmla="*/ 2514599 w 2514599"/>
              <a:gd name="connsiteY2" fmla="*/ 419108 h 3733800"/>
              <a:gd name="connsiteX3" fmla="*/ 2514599 w 2514599"/>
              <a:gd name="connsiteY3" fmla="*/ 3733800 h 3733800"/>
              <a:gd name="connsiteX4" fmla="*/ 0 w 2514599"/>
              <a:gd name="connsiteY4" fmla="*/ 3733800 h 3733800"/>
              <a:gd name="connsiteX5" fmla="*/ 0 w 2514599"/>
              <a:gd name="connsiteY5" fmla="*/ 0 h 373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599" h="3733800">
                <a:moveTo>
                  <a:pt x="2514599" y="1"/>
                </a:moveTo>
                <a:lnTo>
                  <a:pt x="2514599" y="3111487"/>
                </a:lnTo>
                <a:cubicBezTo>
                  <a:pt x="2514599" y="3455181"/>
                  <a:pt x="2388228" y="3733799"/>
                  <a:pt x="2232342" y="3733799"/>
                </a:cubicBezTo>
                <a:lnTo>
                  <a:pt x="0" y="3733799"/>
                </a:lnTo>
                <a:lnTo>
                  <a:pt x="0" y="1"/>
                </a:lnTo>
                <a:lnTo>
                  <a:pt x="2514599" y="1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462281" tIns="1090930" rIns="462280" bIns="462280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500" kern="1200"/>
          </a:p>
        </p:txBody>
      </p:sp>
      <p:sp>
        <p:nvSpPr>
          <p:cNvPr id="10" name="Freeform 9"/>
          <p:cNvSpPr/>
          <p:nvPr/>
        </p:nvSpPr>
        <p:spPr>
          <a:xfrm>
            <a:off x="3326071" y="2963267"/>
            <a:ext cx="2415541" cy="1085850"/>
          </a:xfrm>
          <a:custGeom>
            <a:avLst/>
            <a:gdLst>
              <a:gd name="connsiteX0" fmla="*/ 0 w 2240280"/>
              <a:gd name="connsiteY0" fmla="*/ 209554 h 1257299"/>
              <a:gd name="connsiteX1" fmla="*/ 209554 w 2240280"/>
              <a:gd name="connsiteY1" fmla="*/ 0 h 1257299"/>
              <a:gd name="connsiteX2" fmla="*/ 2030726 w 2240280"/>
              <a:gd name="connsiteY2" fmla="*/ 0 h 1257299"/>
              <a:gd name="connsiteX3" fmla="*/ 2240280 w 2240280"/>
              <a:gd name="connsiteY3" fmla="*/ 209554 h 1257299"/>
              <a:gd name="connsiteX4" fmla="*/ 2240280 w 2240280"/>
              <a:gd name="connsiteY4" fmla="*/ 1047745 h 1257299"/>
              <a:gd name="connsiteX5" fmla="*/ 2030726 w 2240280"/>
              <a:gd name="connsiteY5" fmla="*/ 1257299 h 1257299"/>
              <a:gd name="connsiteX6" fmla="*/ 209554 w 2240280"/>
              <a:gd name="connsiteY6" fmla="*/ 1257299 h 1257299"/>
              <a:gd name="connsiteX7" fmla="*/ 0 w 2240280"/>
              <a:gd name="connsiteY7" fmla="*/ 1047745 h 1257299"/>
              <a:gd name="connsiteX8" fmla="*/ 0 w 2240280"/>
              <a:gd name="connsiteY8" fmla="*/ 209554 h 1257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40280" h="1257299">
                <a:moveTo>
                  <a:pt x="0" y="209554"/>
                </a:moveTo>
                <a:cubicBezTo>
                  <a:pt x="0" y="93821"/>
                  <a:pt x="93821" y="0"/>
                  <a:pt x="209554" y="0"/>
                </a:cubicBezTo>
                <a:lnTo>
                  <a:pt x="2030726" y="0"/>
                </a:lnTo>
                <a:cubicBezTo>
                  <a:pt x="2146459" y="0"/>
                  <a:pt x="2240280" y="93821"/>
                  <a:pt x="2240280" y="209554"/>
                </a:cubicBezTo>
                <a:lnTo>
                  <a:pt x="2240280" y="1047745"/>
                </a:lnTo>
                <a:cubicBezTo>
                  <a:pt x="2240280" y="1163478"/>
                  <a:pt x="2146459" y="1257299"/>
                  <a:pt x="2030726" y="1257299"/>
                </a:cubicBezTo>
                <a:lnTo>
                  <a:pt x="209554" y="1257299"/>
                </a:lnTo>
                <a:cubicBezTo>
                  <a:pt x="93821" y="1257299"/>
                  <a:pt x="0" y="1163478"/>
                  <a:pt x="0" y="1047745"/>
                </a:cubicBezTo>
                <a:lnTo>
                  <a:pt x="0" y="209554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267116" tIns="267116" rIns="267116" bIns="267116" numCol="1" spcCol="1270" anchor="ctr" anchorCtr="0">
            <a:noAutofit/>
          </a:bodyPr>
          <a:lstStyle/>
          <a:p>
            <a:pPr lvl="0" algn="ctr"/>
            <a:r>
              <a:rPr lang="en-US" sz="2000" b="1" dirty="0">
                <a:solidFill>
                  <a:schemeClr val="tx1"/>
                </a:solidFill>
              </a:rPr>
              <a:t>Defects are not always bad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519" y="1477774"/>
            <a:ext cx="1995580" cy="149402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183949" y="1610410"/>
            <a:ext cx="12203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"/>
              </a:spcBef>
              <a:spcAft>
                <a:spcPts val="300"/>
              </a:spcAft>
            </a:pPr>
            <a:r>
              <a:rPr lang="en-US" sz="2200" i="1" dirty="0">
                <a:latin typeface="Arial" pitchFamily="34" charset="0"/>
                <a:cs typeface="Arial" pitchFamily="34" charset="0"/>
              </a:rPr>
              <a:t>Gas sensor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26987" y="1614857"/>
            <a:ext cx="96292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"/>
              </a:spcBef>
              <a:spcAft>
                <a:spcPts val="300"/>
              </a:spcAft>
            </a:pPr>
            <a:r>
              <a:rPr lang="en-US" sz="2200" i="1" dirty="0">
                <a:latin typeface="Arial" pitchFamily="34" charset="0"/>
                <a:cs typeface="Arial" pitchFamily="34" charset="0"/>
              </a:rPr>
              <a:t>Fuel cell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677" y="1322655"/>
            <a:ext cx="2297514" cy="180426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96" t="8378" r="9726" b="9578"/>
          <a:stretch/>
        </p:blipFill>
        <p:spPr>
          <a:xfrm>
            <a:off x="1012432" y="3845789"/>
            <a:ext cx="2307753" cy="192312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812848" y="5097959"/>
            <a:ext cx="15004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"/>
              </a:spcBef>
              <a:spcAft>
                <a:spcPts val="300"/>
              </a:spcAft>
            </a:pPr>
            <a:r>
              <a:rPr lang="en-US" sz="2200" i="1" dirty="0">
                <a:latin typeface="Arial" pitchFamily="34" charset="0"/>
                <a:cs typeface="Arial" pitchFamily="34" charset="0"/>
              </a:rPr>
              <a:t>Solid state battery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07473" y="5097958"/>
            <a:ext cx="150572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"/>
              </a:spcBef>
              <a:spcAft>
                <a:spcPts val="300"/>
              </a:spcAft>
            </a:pPr>
            <a:r>
              <a:rPr lang="en-US" sz="2200" i="1" dirty="0">
                <a:latin typeface="Arial" pitchFamily="34" charset="0"/>
                <a:cs typeface="Arial" pitchFamily="34" charset="0"/>
              </a:rPr>
              <a:t>The Midas touch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749" y="4549719"/>
            <a:ext cx="1219199" cy="121919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08099">
            <a:off x="5722032" y="3816055"/>
            <a:ext cx="1248904" cy="1148992"/>
          </a:xfrm>
          <a:prstGeom prst="rect">
            <a:avLst/>
          </a:prstGeom>
        </p:spPr>
      </p:pic>
      <p:sp>
        <p:nvSpPr>
          <p:cNvPr id="18" name="Freeform 17"/>
          <p:cNvSpPr/>
          <p:nvPr/>
        </p:nvSpPr>
        <p:spPr bwMode="auto">
          <a:xfrm flipH="1" flipV="1">
            <a:off x="6508868" y="4983095"/>
            <a:ext cx="322698" cy="308847"/>
          </a:xfrm>
          <a:custGeom>
            <a:avLst/>
            <a:gdLst>
              <a:gd name="connsiteX0" fmla="*/ 0 w 353465"/>
              <a:gd name="connsiteY0" fmla="*/ 0 h 391886"/>
              <a:gd name="connsiteX1" fmla="*/ 245889 w 353465"/>
              <a:gd name="connsiteY1" fmla="*/ 153681 h 391886"/>
              <a:gd name="connsiteX2" fmla="*/ 353465 w 353465"/>
              <a:gd name="connsiteY2" fmla="*/ 391886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3465" h="391886">
                <a:moveTo>
                  <a:pt x="0" y="0"/>
                </a:moveTo>
                <a:cubicBezTo>
                  <a:pt x="93489" y="44183"/>
                  <a:pt x="186978" y="88367"/>
                  <a:pt x="245889" y="153681"/>
                </a:cubicBezTo>
                <a:cubicBezTo>
                  <a:pt x="304800" y="218995"/>
                  <a:pt x="329132" y="305440"/>
                  <a:pt x="353465" y="391886"/>
                </a:cubicBezTo>
              </a:path>
            </a:pathLst>
          </a:custGeom>
          <a:noFill/>
          <a:ln w="38100" cap="flat" cmpd="sng" algn="ctr">
            <a:solidFill>
              <a:schemeClr val="accent4"/>
            </a:solidFill>
            <a:prstDash val="solid"/>
            <a:round/>
            <a:headEnd type="stealth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2">
            <a:extLst>
              <a:ext uri="{FF2B5EF4-FFF2-40B4-BE49-F238E27FC236}">
                <a16:creationId xmlns:a16="http://schemas.microsoft.com/office/drawing/2014/main" id="{176CC545-CC96-4EFB-B3C7-B30963A3993B}"/>
              </a:ext>
            </a:extLst>
          </p:cNvPr>
          <p:cNvSpPr txBox="1"/>
          <p:nvPr/>
        </p:nvSpPr>
        <p:spPr>
          <a:xfrm>
            <a:off x="837037" y="3150361"/>
            <a:ext cx="10070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© </a:t>
            </a:r>
            <a:r>
              <a:rPr lang="en-US" sz="1050" dirty="0" err="1"/>
              <a:t>safety.com</a:t>
            </a:r>
            <a:endParaRPr lang="en-US" sz="105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CDD981D-3AFD-41C0-ADAD-EA2DBFE4A7F7}"/>
              </a:ext>
            </a:extLst>
          </p:cNvPr>
          <p:cNvSpPr txBox="1"/>
          <p:nvPr/>
        </p:nvSpPr>
        <p:spPr>
          <a:xfrm>
            <a:off x="833246" y="3641965"/>
            <a:ext cx="15103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© Consumer Reports</a:t>
            </a:r>
          </a:p>
        </p:txBody>
      </p:sp>
      <p:sp>
        <p:nvSpPr>
          <p:cNvPr id="22" name="TextBox 3">
            <a:extLst>
              <a:ext uri="{FF2B5EF4-FFF2-40B4-BE49-F238E27FC236}">
                <a16:creationId xmlns:a16="http://schemas.microsoft.com/office/drawing/2014/main" id="{CB83F65C-7D82-4C2F-BCB3-51390CF65A71}"/>
              </a:ext>
            </a:extLst>
          </p:cNvPr>
          <p:cNvSpPr txBox="1"/>
          <p:nvPr/>
        </p:nvSpPr>
        <p:spPr>
          <a:xfrm>
            <a:off x="6941062" y="3139347"/>
            <a:ext cx="13346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By Peter </a:t>
            </a:r>
            <a:r>
              <a:rPr lang="en-US" sz="1050" dirty="0" err="1"/>
              <a:t>Welleman</a:t>
            </a:r>
            <a:endParaRPr lang="en-US" sz="105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214CB1-EF6C-4742-90DC-429A673EA521}"/>
              </a:ext>
            </a:extLst>
          </p:cNvPr>
          <p:cNvSpPr txBox="1"/>
          <p:nvPr/>
        </p:nvSpPr>
        <p:spPr>
          <a:xfrm>
            <a:off x="6862122" y="3636155"/>
            <a:ext cx="1479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© Butterfield </a:t>
            </a:r>
            <a:r>
              <a:rPr lang="en-US" sz="1050" dirty="0" err="1"/>
              <a:t>Jewlers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629859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>
                <a:solidFill>
                  <a:prstClr val="black"/>
                </a:solidFill>
              </a:rPr>
              <a:t>Brouwer</a:t>
            </a:r>
            <a:r>
              <a:rPr lang="en-US" sz="2800" dirty="0">
                <a:solidFill>
                  <a:prstClr val="black"/>
                </a:solidFill>
              </a:rPr>
              <a:t> diagram for doped crystals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200" dirty="0"/>
              <a:t>Example: Al-doped stoichiometric </a:t>
            </a:r>
            <a:r>
              <a:rPr lang="en-US" sz="2200" dirty="0" err="1"/>
              <a:t>MgO</a:t>
            </a:r>
            <a:endParaRPr lang="en-US" sz="2200" dirty="0"/>
          </a:p>
          <a:p>
            <a:pPr lvl="1">
              <a:spcBef>
                <a:spcPts val="1200"/>
              </a:spcBef>
            </a:pPr>
            <a:r>
              <a:rPr lang="en-US" sz="2200" dirty="0"/>
              <a:t>Neglect electronic carriers</a:t>
            </a:r>
          </a:p>
          <a:p>
            <a:pPr lvl="1">
              <a:spcBef>
                <a:spcPts val="1200"/>
              </a:spcBef>
            </a:pPr>
            <a:r>
              <a:rPr lang="en-US" sz="2200" dirty="0"/>
              <a:t>The primary defect in intrinsic </a:t>
            </a:r>
            <a:r>
              <a:rPr lang="en-US" sz="2200" dirty="0" err="1"/>
              <a:t>MgO</a:t>
            </a:r>
            <a:r>
              <a:rPr lang="en-US" sz="2200" dirty="0"/>
              <a:t> is </a:t>
            </a:r>
            <a:r>
              <a:rPr lang="en-US" sz="2200" dirty="0" err="1"/>
              <a:t>Schottky</a:t>
            </a:r>
            <a:r>
              <a:rPr lang="en-US" sz="2200" dirty="0"/>
              <a:t> defect</a:t>
            </a:r>
          </a:p>
          <a:p>
            <a:pPr lvl="1">
              <a:spcBef>
                <a:spcPts val="1200"/>
              </a:spcBef>
            </a:pPr>
            <a:r>
              <a:rPr lang="en-US" sz="2200" dirty="0"/>
              <a:t>Al-substitution of Mg dominates over interstitial formation</a:t>
            </a:r>
          </a:p>
          <a:p>
            <a:pPr lvl="1">
              <a:spcBef>
                <a:spcPts val="1200"/>
              </a:spcBef>
            </a:pPr>
            <a:endParaRPr lang="en-US" sz="3200" dirty="0"/>
          </a:p>
          <a:p>
            <a:pPr>
              <a:spcBef>
                <a:spcPts val="1200"/>
              </a:spcBef>
            </a:pPr>
            <a:r>
              <a:rPr lang="en-US" sz="2200" dirty="0"/>
              <a:t>Charge compensation regimes (dependent on Al concentration)</a:t>
            </a:r>
          </a:p>
          <a:p>
            <a:pPr lvl="1">
              <a:spcBef>
                <a:spcPts val="1200"/>
              </a:spcBef>
            </a:pPr>
            <a:r>
              <a:rPr lang="en-US" sz="2200" dirty="0"/>
              <a:t>Regime 1 (intrinsic):</a:t>
            </a:r>
          </a:p>
          <a:p>
            <a:pPr lvl="1">
              <a:spcBef>
                <a:spcPts val="1800"/>
              </a:spcBef>
            </a:pPr>
            <a:r>
              <a:rPr lang="en-US" sz="2200" dirty="0"/>
              <a:t>Regime 2 (extrinsic):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864152"/>
              </p:ext>
            </p:extLst>
          </p:nvPr>
        </p:nvGraphicFramePr>
        <p:xfrm>
          <a:off x="1280032" y="3475544"/>
          <a:ext cx="199548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3" imgW="1054080" imgH="253800" progId="Equation.DSMT4">
                  <p:embed/>
                </p:oleObj>
              </mc:Choice>
              <mc:Fallback>
                <p:oleObj name="Equation" r:id="rId3" imgW="1054080" imgH="2538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0032" y="3475544"/>
                        <a:ext cx="1995488" cy="469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422028"/>
              </p:ext>
            </p:extLst>
          </p:nvPr>
        </p:nvGraphicFramePr>
        <p:xfrm>
          <a:off x="4267200" y="3475544"/>
          <a:ext cx="322738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5" imgW="1701720" imgH="253800" progId="Equation.DSMT4">
                  <p:embed/>
                </p:oleObj>
              </mc:Choice>
              <mc:Fallback>
                <p:oleObj name="Equation" r:id="rId5" imgW="1701720" imgH="25380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475544"/>
                        <a:ext cx="3227388" cy="471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753839"/>
              </p:ext>
            </p:extLst>
          </p:nvPr>
        </p:nvGraphicFramePr>
        <p:xfrm>
          <a:off x="3956050" y="4823652"/>
          <a:ext cx="16827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7" imgW="888840" imgH="279360" progId="Equation.DSMT4">
                  <p:embed/>
                </p:oleObj>
              </mc:Choice>
              <mc:Fallback>
                <p:oleObj name="Equation" r:id="rId7" imgW="888840" imgH="27936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6050" y="4823652"/>
                        <a:ext cx="1682750" cy="517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872733"/>
              </p:ext>
            </p:extLst>
          </p:nvPr>
        </p:nvGraphicFramePr>
        <p:xfrm>
          <a:off x="4038600" y="5408613"/>
          <a:ext cx="204311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9" imgW="1079280" imgH="279360" progId="Equation.DSMT4">
                  <p:embed/>
                </p:oleObj>
              </mc:Choice>
              <mc:Fallback>
                <p:oleObj name="Equation" r:id="rId9" imgW="1079280" imgH="27936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408613"/>
                        <a:ext cx="2043112" cy="517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341806" y="350277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91610" y="350277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2006507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/>
          <p:cNvCxnSpPr/>
          <p:nvPr/>
        </p:nvCxnSpPr>
        <p:spPr bwMode="auto">
          <a:xfrm flipV="1">
            <a:off x="1214078" y="3392172"/>
            <a:ext cx="3500077" cy="1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1203832" y="807464"/>
            <a:ext cx="0" cy="4932428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203832" y="5734050"/>
            <a:ext cx="7086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1" name="TextBox 10"/>
          <p:cNvSpPr txBox="1"/>
          <p:nvPr/>
        </p:nvSpPr>
        <p:spPr>
          <a:xfrm rot="16200000">
            <a:off x="-695207" y="3017046"/>
            <a:ext cx="3074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log (defect concentration)</a:t>
            </a: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080371"/>
              </p:ext>
            </p:extLst>
          </p:nvPr>
        </p:nvGraphicFramePr>
        <p:xfrm>
          <a:off x="4111625" y="5860356"/>
          <a:ext cx="129857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685800" imgH="279360" progId="Equation.DSMT4">
                  <p:embed/>
                </p:oleObj>
              </mc:Choice>
              <mc:Fallback>
                <p:oleObj name="Equation" r:id="rId3" imgW="685800" imgH="279360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25" y="5860356"/>
                        <a:ext cx="1298575" cy="517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 bwMode="auto">
          <a:xfrm flipH="1">
            <a:off x="4724400" y="807464"/>
            <a:ext cx="0" cy="49189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483255"/>
              </p:ext>
            </p:extLst>
          </p:nvPr>
        </p:nvGraphicFramePr>
        <p:xfrm>
          <a:off x="1713960" y="2729181"/>
          <a:ext cx="250031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1320480" imgH="279360" progId="Equation.DSMT4">
                  <p:embed/>
                </p:oleObj>
              </mc:Choice>
              <mc:Fallback>
                <p:oleObj name="Equation" r:id="rId5" imgW="1320480" imgH="279360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3960" y="2729181"/>
                        <a:ext cx="2500312" cy="517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183653"/>
              </p:ext>
            </p:extLst>
          </p:nvPr>
        </p:nvGraphicFramePr>
        <p:xfrm>
          <a:off x="6131819" y="2510402"/>
          <a:ext cx="2041525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7" imgW="1079280" imgH="279360" progId="Equation.DSMT4">
                  <p:embed/>
                </p:oleObj>
              </mc:Choice>
              <mc:Fallback>
                <p:oleObj name="Equation" r:id="rId7" imgW="1079280" imgH="279360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1819" y="2510402"/>
                        <a:ext cx="2041525" cy="5191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620422"/>
              </p:ext>
            </p:extLst>
          </p:nvPr>
        </p:nvGraphicFramePr>
        <p:xfrm>
          <a:off x="6122580" y="3704304"/>
          <a:ext cx="2090737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9" imgW="1104840" imgH="279360" progId="Equation.DSMT4">
                  <p:embed/>
                </p:oleObj>
              </mc:Choice>
              <mc:Fallback>
                <p:oleObj name="Equation" r:id="rId9" imgW="1104840" imgH="279360" progId="Equation.DSMT4">
                  <p:embed/>
                  <p:pic>
                    <p:nvPicPr>
                      <p:cNvPr id="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2580" y="3704304"/>
                        <a:ext cx="2090737" cy="517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Connector 29"/>
          <p:cNvCxnSpPr/>
          <p:nvPr/>
        </p:nvCxnSpPr>
        <p:spPr bwMode="auto">
          <a:xfrm flipV="1">
            <a:off x="1203832" y="762000"/>
            <a:ext cx="6568568" cy="4969412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4734644" y="3384548"/>
            <a:ext cx="3037756" cy="21854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4724399" y="1007301"/>
            <a:ext cx="3143770" cy="238391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1203832" y="3385692"/>
            <a:ext cx="353081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5932117" y="5253739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Extrinsic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435278" y="5253739"/>
            <a:ext cx="1067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Intrinsic</a:t>
            </a:r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641287"/>
              </p:ext>
            </p:extLst>
          </p:nvPr>
        </p:nvGraphicFramePr>
        <p:xfrm>
          <a:off x="5639204" y="1060031"/>
          <a:ext cx="8890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11" imgW="469800" imgH="279360" progId="Equation.DSMT4">
                  <p:embed/>
                </p:oleObj>
              </mc:Choice>
              <mc:Fallback>
                <p:oleObj name="Equation" r:id="rId11" imgW="469800" imgH="279360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9204" y="1060031"/>
                        <a:ext cx="889000" cy="5191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833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can “see” ionic defects: F-centers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609600" y="3250692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252059" y="3250692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>
            <a:stCxn id="4" idx="6"/>
            <a:endCxn id="5" idx="2"/>
          </p:cNvCxnSpPr>
          <p:nvPr/>
        </p:nvCxnSpPr>
        <p:spPr bwMode="auto">
          <a:xfrm>
            <a:off x="976719" y="3434252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Oval 6"/>
          <p:cNvSpPr/>
          <p:nvPr/>
        </p:nvSpPr>
        <p:spPr bwMode="auto">
          <a:xfrm>
            <a:off x="609600" y="3801371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252059" y="3801371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Connector 8"/>
          <p:cNvCxnSpPr>
            <a:stCxn id="4" idx="4"/>
            <a:endCxn id="7" idx="0"/>
          </p:cNvCxnSpPr>
          <p:nvPr/>
        </p:nvCxnSpPr>
        <p:spPr bwMode="auto">
          <a:xfrm>
            <a:off x="793160" y="3617812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5" idx="4"/>
            <a:endCxn id="8" idx="0"/>
          </p:cNvCxnSpPr>
          <p:nvPr/>
        </p:nvCxnSpPr>
        <p:spPr bwMode="auto">
          <a:xfrm>
            <a:off x="1435619" y="3617812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7" idx="6"/>
            <a:endCxn id="8" idx="2"/>
          </p:cNvCxnSpPr>
          <p:nvPr/>
        </p:nvCxnSpPr>
        <p:spPr bwMode="auto">
          <a:xfrm>
            <a:off x="976719" y="3984931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1894518" y="3250692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>
            <a:endCxn id="12" idx="2"/>
          </p:cNvCxnSpPr>
          <p:nvPr/>
        </p:nvCxnSpPr>
        <p:spPr bwMode="auto">
          <a:xfrm>
            <a:off x="1619178" y="3434252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12" idx="4"/>
          </p:cNvCxnSpPr>
          <p:nvPr/>
        </p:nvCxnSpPr>
        <p:spPr bwMode="auto">
          <a:xfrm>
            <a:off x="2078078" y="3617812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1619178" y="3984931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7" idx="4"/>
          </p:cNvCxnSpPr>
          <p:nvPr/>
        </p:nvCxnSpPr>
        <p:spPr bwMode="auto">
          <a:xfrm>
            <a:off x="793160" y="4168491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8" idx="4"/>
          </p:cNvCxnSpPr>
          <p:nvPr/>
        </p:nvCxnSpPr>
        <p:spPr bwMode="auto">
          <a:xfrm>
            <a:off x="1435619" y="4168491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2078078" y="4168491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2536977" y="3250692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>
            <a:endCxn id="19" idx="2"/>
          </p:cNvCxnSpPr>
          <p:nvPr/>
        </p:nvCxnSpPr>
        <p:spPr bwMode="auto">
          <a:xfrm>
            <a:off x="2261637" y="3434252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9" idx="4"/>
            <a:endCxn id="101" idx="0"/>
          </p:cNvCxnSpPr>
          <p:nvPr/>
        </p:nvCxnSpPr>
        <p:spPr bwMode="auto">
          <a:xfrm>
            <a:off x="2720537" y="3617812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endCxn id="101" idx="2"/>
          </p:cNvCxnSpPr>
          <p:nvPr/>
        </p:nvCxnSpPr>
        <p:spPr bwMode="auto">
          <a:xfrm>
            <a:off x="2261637" y="3984931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904096" y="3434252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3362996" y="3617812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904096" y="3984931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01" idx="4"/>
          </p:cNvCxnSpPr>
          <p:nvPr/>
        </p:nvCxnSpPr>
        <p:spPr bwMode="auto">
          <a:xfrm>
            <a:off x="2720537" y="4168491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362996" y="4168491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609600" y="2702493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1252059" y="2702493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Cl</a:t>
            </a:r>
          </a:p>
        </p:txBody>
      </p:sp>
      <p:cxnSp>
        <p:nvCxnSpPr>
          <p:cNvPr id="32" name="Straight Connector 31"/>
          <p:cNvCxnSpPr>
            <a:stCxn id="30" idx="6"/>
            <a:endCxn id="31" idx="2"/>
          </p:cNvCxnSpPr>
          <p:nvPr/>
        </p:nvCxnSpPr>
        <p:spPr bwMode="auto">
          <a:xfrm>
            <a:off x="976719" y="2886053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30" idx="4"/>
          </p:cNvCxnSpPr>
          <p:nvPr/>
        </p:nvCxnSpPr>
        <p:spPr bwMode="auto">
          <a:xfrm>
            <a:off x="793160" y="3069612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31" idx="4"/>
          </p:cNvCxnSpPr>
          <p:nvPr/>
        </p:nvCxnSpPr>
        <p:spPr bwMode="auto">
          <a:xfrm>
            <a:off x="1435619" y="3069612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1894518" y="2702493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6" name="Straight Connector 35"/>
          <p:cNvCxnSpPr>
            <a:endCxn id="35" idx="2"/>
          </p:cNvCxnSpPr>
          <p:nvPr/>
        </p:nvCxnSpPr>
        <p:spPr bwMode="auto">
          <a:xfrm>
            <a:off x="1619178" y="2886053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35" idx="4"/>
          </p:cNvCxnSpPr>
          <p:nvPr/>
        </p:nvCxnSpPr>
        <p:spPr bwMode="auto">
          <a:xfrm>
            <a:off x="2078078" y="3069612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2536977" y="2702493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9" name="Straight Connector 38"/>
          <p:cNvCxnSpPr>
            <a:endCxn id="38" idx="2"/>
          </p:cNvCxnSpPr>
          <p:nvPr/>
        </p:nvCxnSpPr>
        <p:spPr bwMode="auto">
          <a:xfrm>
            <a:off x="2261637" y="2886053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38" idx="4"/>
          </p:cNvCxnSpPr>
          <p:nvPr/>
        </p:nvCxnSpPr>
        <p:spPr bwMode="auto">
          <a:xfrm>
            <a:off x="2720537" y="3069612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Oval 40"/>
          <p:cNvSpPr/>
          <p:nvPr/>
        </p:nvSpPr>
        <p:spPr bwMode="auto">
          <a:xfrm>
            <a:off x="3179436" y="2702493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2" name="Straight Connector 41"/>
          <p:cNvCxnSpPr>
            <a:endCxn id="41" idx="2"/>
          </p:cNvCxnSpPr>
          <p:nvPr/>
        </p:nvCxnSpPr>
        <p:spPr bwMode="auto">
          <a:xfrm>
            <a:off x="2904096" y="2886053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41" idx="4"/>
          </p:cNvCxnSpPr>
          <p:nvPr/>
        </p:nvCxnSpPr>
        <p:spPr bwMode="auto">
          <a:xfrm>
            <a:off x="3362996" y="3069612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Oval 43"/>
          <p:cNvSpPr/>
          <p:nvPr/>
        </p:nvSpPr>
        <p:spPr bwMode="auto">
          <a:xfrm>
            <a:off x="609600" y="4375617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252059" y="4375617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6" name="Straight Connector 45"/>
          <p:cNvCxnSpPr>
            <a:endCxn id="44" idx="0"/>
          </p:cNvCxnSpPr>
          <p:nvPr/>
        </p:nvCxnSpPr>
        <p:spPr bwMode="auto">
          <a:xfrm>
            <a:off x="793160" y="4192057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endCxn id="45" idx="0"/>
          </p:cNvCxnSpPr>
          <p:nvPr/>
        </p:nvCxnSpPr>
        <p:spPr bwMode="auto">
          <a:xfrm>
            <a:off x="1435619" y="4192057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44" idx="6"/>
            <a:endCxn id="45" idx="2"/>
          </p:cNvCxnSpPr>
          <p:nvPr/>
        </p:nvCxnSpPr>
        <p:spPr bwMode="auto">
          <a:xfrm>
            <a:off x="976719" y="4559177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Oval 48"/>
          <p:cNvSpPr/>
          <p:nvPr/>
        </p:nvSpPr>
        <p:spPr bwMode="auto">
          <a:xfrm>
            <a:off x="1894518" y="4375617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0" name="Straight Connector 49"/>
          <p:cNvCxnSpPr>
            <a:endCxn id="49" idx="0"/>
          </p:cNvCxnSpPr>
          <p:nvPr/>
        </p:nvCxnSpPr>
        <p:spPr bwMode="auto">
          <a:xfrm>
            <a:off x="2078078" y="4192057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49" idx="2"/>
          </p:cNvCxnSpPr>
          <p:nvPr/>
        </p:nvCxnSpPr>
        <p:spPr bwMode="auto">
          <a:xfrm>
            <a:off x="1619178" y="4559177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609600" y="4926296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4" name="Straight Connector 53"/>
          <p:cNvCxnSpPr>
            <a:stCxn id="44" idx="4"/>
            <a:endCxn id="52" idx="0"/>
          </p:cNvCxnSpPr>
          <p:nvPr/>
        </p:nvCxnSpPr>
        <p:spPr bwMode="auto">
          <a:xfrm>
            <a:off x="793160" y="4742737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45" idx="4"/>
          </p:cNvCxnSpPr>
          <p:nvPr/>
        </p:nvCxnSpPr>
        <p:spPr bwMode="auto">
          <a:xfrm>
            <a:off x="1435619" y="4742737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52" idx="6"/>
          </p:cNvCxnSpPr>
          <p:nvPr/>
        </p:nvCxnSpPr>
        <p:spPr bwMode="auto">
          <a:xfrm>
            <a:off x="976719" y="5109856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1894518" y="4926296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8" name="Straight Connector 57"/>
          <p:cNvCxnSpPr>
            <a:stCxn id="49" idx="4"/>
            <a:endCxn id="57" idx="0"/>
          </p:cNvCxnSpPr>
          <p:nvPr/>
        </p:nvCxnSpPr>
        <p:spPr bwMode="auto">
          <a:xfrm>
            <a:off x="2078078" y="4742737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endCxn id="57" idx="2"/>
          </p:cNvCxnSpPr>
          <p:nvPr/>
        </p:nvCxnSpPr>
        <p:spPr bwMode="auto">
          <a:xfrm>
            <a:off x="1619178" y="5109856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endCxn id="102" idx="0"/>
          </p:cNvCxnSpPr>
          <p:nvPr/>
        </p:nvCxnSpPr>
        <p:spPr bwMode="auto">
          <a:xfrm>
            <a:off x="2720537" y="4192057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endCxn id="102" idx="2"/>
          </p:cNvCxnSpPr>
          <p:nvPr/>
        </p:nvCxnSpPr>
        <p:spPr bwMode="auto">
          <a:xfrm>
            <a:off x="2261637" y="4559177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Oval 61"/>
          <p:cNvSpPr/>
          <p:nvPr/>
        </p:nvSpPr>
        <p:spPr bwMode="auto">
          <a:xfrm>
            <a:off x="3179436" y="4375617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3" name="Straight Connector 62"/>
          <p:cNvCxnSpPr>
            <a:endCxn id="62" idx="0"/>
          </p:cNvCxnSpPr>
          <p:nvPr/>
        </p:nvCxnSpPr>
        <p:spPr bwMode="auto">
          <a:xfrm>
            <a:off x="3362996" y="4192057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endCxn id="62" idx="2"/>
          </p:cNvCxnSpPr>
          <p:nvPr/>
        </p:nvCxnSpPr>
        <p:spPr bwMode="auto">
          <a:xfrm>
            <a:off x="2904096" y="4559177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102" idx="4"/>
            <a:endCxn id="103" idx="0"/>
          </p:cNvCxnSpPr>
          <p:nvPr/>
        </p:nvCxnSpPr>
        <p:spPr bwMode="auto">
          <a:xfrm>
            <a:off x="2720537" y="4742737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endCxn id="103" idx="2"/>
          </p:cNvCxnSpPr>
          <p:nvPr/>
        </p:nvCxnSpPr>
        <p:spPr bwMode="auto">
          <a:xfrm>
            <a:off x="2261637" y="5109856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62" idx="4"/>
            <a:endCxn id="104" idx="0"/>
          </p:cNvCxnSpPr>
          <p:nvPr/>
        </p:nvCxnSpPr>
        <p:spPr bwMode="auto">
          <a:xfrm>
            <a:off x="3362996" y="4742737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endCxn id="104" idx="2"/>
          </p:cNvCxnSpPr>
          <p:nvPr/>
        </p:nvCxnSpPr>
        <p:spPr bwMode="auto">
          <a:xfrm>
            <a:off x="2904096" y="5109856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614561" y="5491860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1257020" y="5491860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1" name="Straight Connector 70"/>
          <p:cNvCxnSpPr>
            <a:endCxn id="69" idx="0"/>
          </p:cNvCxnSpPr>
          <p:nvPr/>
        </p:nvCxnSpPr>
        <p:spPr bwMode="auto">
          <a:xfrm>
            <a:off x="798121" y="5308300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endCxn id="70" idx="0"/>
          </p:cNvCxnSpPr>
          <p:nvPr/>
        </p:nvCxnSpPr>
        <p:spPr bwMode="auto">
          <a:xfrm>
            <a:off x="1440580" y="5308300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69" idx="6"/>
            <a:endCxn id="70" idx="2"/>
          </p:cNvCxnSpPr>
          <p:nvPr/>
        </p:nvCxnSpPr>
        <p:spPr bwMode="auto">
          <a:xfrm>
            <a:off x="981681" y="5675420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Oval 73"/>
          <p:cNvSpPr/>
          <p:nvPr/>
        </p:nvSpPr>
        <p:spPr bwMode="auto">
          <a:xfrm>
            <a:off x="1899479" y="5491860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5" name="Straight Connector 74"/>
          <p:cNvCxnSpPr>
            <a:endCxn id="74" idx="0"/>
          </p:cNvCxnSpPr>
          <p:nvPr/>
        </p:nvCxnSpPr>
        <p:spPr bwMode="auto">
          <a:xfrm>
            <a:off x="2083039" y="5308300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endCxn id="74" idx="2"/>
          </p:cNvCxnSpPr>
          <p:nvPr/>
        </p:nvCxnSpPr>
        <p:spPr bwMode="auto">
          <a:xfrm>
            <a:off x="1624140" y="5675420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2541938" y="5491860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>
            <a:endCxn id="77" idx="0"/>
          </p:cNvCxnSpPr>
          <p:nvPr/>
        </p:nvCxnSpPr>
        <p:spPr bwMode="auto">
          <a:xfrm>
            <a:off x="2725498" y="5308300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endCxn id="77" idx="2"/>
          </p:cNvCxnSpPr>
          <p:nvPr/>
        </p:nvCxnSpPr>
        <p:spPr bwMode="auto">
          <a:xfrm>
            <a:off x="2266599" y="5675420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3184397" y="5491860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1" name="Straight Connector 80"/>
          <p:cNvCxnSpPr>
            <a:endCxn id="80" idx="0"/>
          </p:cNvCxnSpPr>
          <p:nvPr/>
        </p:nvCxnSpPr>
        <p:spPr bwMode="auto">
          <a:xfrm>
            <a:off x="3367957" y="5308300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endCxn id="80" idx="2"/>
          </p:cNvCxnSpPr>
          <p:nvPr/>
        </p:nvCxnSpPr>
        <p:spPr bwMode="auto">
          <a:xfrm>
            <a:off x="2909058" y="5675420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Oval 82"/>
          <p:cNvSpPr/>
          <p:nvPr/>
        </p:nvSpPr>
        <p:spPr bwMode="auto">
          <a:xfrm>
            <a:off x="3828630" y="3259113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4" name="Straight Connector 83"/>
          <p:cNvCxnSpPr>
            <a:endCxn id="83" idx="2"/>
          </p:cNvCxnSpPr>
          <p:nvPr/>
        </p:nvCxnSpPr>
        <p:spPr bwMode="auto">
          <a:xfrm>
            <a:off x="3553291" y="3442672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Oval 84"/>
          <p:cNvSpPr/>
          <p:nvPr/>
        </p:nvSpPr>
        <p:spPr bwMode="auto">
          <a:xfrm>
            <a:off x="3828630" y="3809792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6" name="Straight Connector 85"/>
          <p:cNvCxnSpPr>
            <a:stCxn id="83" idx="4"/>
            <a:endCxn id="85" idx="0"/>
          </p:cNvCxnSpPr>
          <p:nvPr/>
        </p:nvCxnSpPr>
        <p:spPr bwMode="auto">
          <a:xfrm>
            <a:off x="4012190" y="3626232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endCxn id="85" idx="2"/>
          </p:cNvCxnSpPr>
          <p:nvPr/>
        </p:nvCxnSpPr>
        <p:spPr bwMode="auto">
          <a:xfrm>
            <a:off x="3553291" y="3993352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>
            <a:stCxn id="85" idx="4"/>
          </p:cNvCxnSpPr>
          <p:nvPr/>
        </p:nvCxnSpPr>
        <p:spPr bwMode="auto">
          <a:xfrm>
            <a:off x="4012190" y="4176911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Oval 88"/>
          <p:cNvSpPr/>
          <p:nvPr/>
        </p:nvSpPr>
        <p:spPr bwMode="auto">
          <a:xfrm>
            <a:off x="3828630" y="2710913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0" name="Straight Connector 89"/>
          <p:cNvCxnSpPr>
            <a:endCxn id="89" idx="2"/>
          </p:cNvCxnSpPr>
          <p:nvPr/>
        </p:nvCxnSpPr>
        <p:spPr bwMode="auto">
          <a:xfrm>
            <a:off x="3553291" y="2894473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89" idx="4"/>
          </p:cNvCxnSpPr>
          <p:nvPr/>
        </p:nvCxnSpPr>
        <p:spPr bwMode="auto">
          <a:xfrm>
            <a:off x="4012190" y="3078033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Oval 91"/>
          <p:cNvSpPr/>
          <p:nvPr/>
        </p:nvSpPr>
        <p:spPr bwMode="auto">
          <a:xfrm>
            <a:off x="3828630" y="4384037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3" name="Straight Connector 92"/>
          <p:cNvCxnSpPr>
            <a:endCxn id="92" idx="0"/>
          </p:cNvCxnSpPr>
          <p:nvPr/>
        </p:nvCxnSpPr>
        <p:spPr bwMode="auto">
          <a:xfrm>
            <a:off x="4012190" y="4200478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endCxn id="92" idx="2"/>
          </p:cNvCxnSpPr>
          <p:nvPr/>
        </p:nvCxnSpPr>
        <p:spPr bwMode="auto">
          <a:xfrm>
            <a:off x="3553291" y="4567597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Oval 94"/>
          <p:cNvSpPr/>
          <p:nvPr/>
        </p:nvSpPr>
        <p:spPr bwMode="auto">
          <a:xfrm>
            <a:off x="3828630" y="4934717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>
            <a:stCxn id="92" idx="4"/>
            <a:endCxn id="95" idx="0"/>
          </p:cNvCxnSpPr>
          <p:nvPr/>
        </p:nvCxnSpPr>
        <p:spPr bwMode="auto">
          <a:xfrm>
            <a:off x="4012190" y="4751157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endCxn id="95" idx="2"/>
          </p:cNvCxnSpPr>
          <p:nvPr/>
        </p:nvCxnSpPr>
        <p:spPr bwMode="auto">
          <a:xfrm>
            <a:off x="3553291" y="5118276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Oval 97"/>
          <p:cNvSpPr/>
          <p:nvPr/>
        </p:nvSpPr>
        <p:spPr bwMode="auto">
          <a:xfrm>
            <a:off x="3833592" y="5500281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9" name="Straight Connector 98"/>
          <p:cNvCxnSpPr>
            <a:endCxn id="98" idx="0"/>
          </p:cNvCxnSpPr>
          <p:nvPr/>
        </p:nvCxnSpPr>
        <p:spPr bwMode="auto">
          <a:xfrm>
            <a:off x="4017151" y="5316721"/>
            <a:ext cx="0" cy="183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endCxn id="98" idx="2"/>
          </p:cNvCxnSpPr>
          <p:nvPr/>
        </p:nvCxnSpPr>
        <p:spPr bwMode="auto">
          <a:xfrm>
            <a:off x="3558252" y="5683840"/>
            <a:ext cx="2753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>
            <a:off x="2536977" y="3801371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2536977" y="4375617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2536977" y="4926296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3179436" y="4926296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1887783" y="3808813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849915" y="1498053"/>
            <a:ext cx="30987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F-centers in </a:t>
            </a:r>
            <a:r>
              <a:rPr lang="en-US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en-US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crystal: electron trapped at an anion (halide) vacancy</a:t>
            </a:r>
          </a:p>
        </p:txBody>
      </p:sp>
      <p:graphicFrame>
        <p:nvGraphicFramePr>
          <p:cNvPr id="1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735638"/>
              </p:ext>
            </p:extLst>
          </p:nvPr>
        </p:nvGraphicFramePr>
        <p:xfrm>
          <a:off x="1287789" y="4918765"/>
          <a:ext cx="2889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4" imgW="152280" imgH="203040" progId="Equation.DSMT4">
                  <p:embed/>
                </p:oleObj>
              </mc:Choice>
              <mc:Fallback>
                <p:oleObj name="Equation" r:id="rId4" imgW="152280" imgH="203040" progId="Equation.DSMT4">
                  <p:embed/>
                  <p:pic>
                    <p:nvPicPr>
                      <p:cNvPr id="1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789" y="4918765"/>
                        <a:ext cx="288925" cy="374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Oval 110"/>
          <p:cNvSpPr/>
          <p:nvPr/>
        </p:nvSpPr>
        <p:spPr bwMode="auto">
          <a:xfrm>
            <a:off x="3186170" y="3244539"/>
            <a:ext cx="367119" cy="3671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672045"/>
              </p:ext>
            </p:extLst>
          </p:nvPr>
        </p:nvGraphicFramePr>
        <p:xfrm>
          <a:off x="2537090" y="3775464"/>
          <a:ext cx="4572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6" imgW="241200" imgH="203040" progId="Equation.DSMT4">
                  <p:embed/>
                </p:oleObj>
              </mc:Choice>
              <mc:Fallback>
                <p:oleObj name="Equation" r:id="rId6" imgW="241200" imgH="203040" progId="Equation.DSMT4">
                  <p:embed/>
                  <p:pic>
                    <p:nvPicPr>
                      <p:cNvPr id="1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7090" y="3775464"/>
                        <a:ext cx="457200" cy="374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0" name="Group 119"/>
          <p:cNvGrpSpPr/>
          <p:nvPr/>
        </p:nvGrpSpPr>
        <p:grpSpPr>
          <a:xfrm>
            <a:off x="4548948" y="1601007"/>
            <a:ext cx="3829895" cy="4771992"/>
            <a:chOff x="4548948" y="1601007"/>
            <a:chExt cx="3829895" cy="4771992"/>
          </a:xfrm>
        </p:grpSpPr>
        <p:pic>
          <p:nvPicPr>
            <p:cNvPr id="114" name="Picture 11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9254" y="1601007"/>
              <a:ext cx="3395828" cy="3043929"/>
            </a:xfrm>
            <a:prstGeom prst="rect">
              <a:avLst/>
            </a:prstGeom>
          </p:spPr>
        </p:pic>
        <p:pic>
          <p:nvPicPr>
            <p:cNvPr id="115" name="Picture 114"/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039" b="25294"/>
            <a:stretch/>
          </p:blipFill>
          <p:spPr>
            <a:xfrm>
              <a:off x="5224030" y="4828792"/>
              <a:ext cx="3048000" cy="1099440"/>
            </a:xfrm>
            <a:prstGeom prst="rect">
              <a:avLst/>
            </a:prstGeom>
          </p:spPr>
        </p:pic>
        <p:sp>
          <p:nvSpPr>
            <p:cNvPr id="116" name="Rectangle 115"/>
            <p:cNvSpPr/>
            <p:nvPr/>
          </p:nvSpPr>
          <p:spPr>
            <a:xfrm>
              <a:off x="5354194" y="4903244"/>
              <a:ext cx="6976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NaCl</a:t>
              </a:r>
              <a:endParaRPr lang="en-US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499301" y="4903831"/>
              <a:ext cx="55656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KCl</a:t>
              </a:r>
              <a:endParaRPr lang="en-US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7582292" y="4903244"/>
              <a:ext cx="56938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KBr</a:t>
              </a:r>
              <a:endParaRPr lang="en-US" dirty="0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4548948" y="6096000"/>
              <a:ext cx="382989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>
                  <a:hlinkClick r:id="rId10"/>
                </a:rPr>
                <a:t>http://education.mrsec.wisc.edu/background/F_center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0278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2664"/>
            <a:ext cx="8153400" cy="990600"/>
          </a:xfrm>
        </p:spPr>
        <p:txBody>
          <a:bodyPr/>
          <a:lstStyle/>
          <a:p>
            <a:r>
              <a:rPr lang="en-US" sz="2800" dirty="0"/>
              <a:t>Q &amp; A about </a:t>
            </a:r>
            <a:r>
              <a:rPr lang="en-US" sz="2800" dirty="0">
                <a:latin typeface="Symbol" panose="05050102010706020507" pitchFamily="18" charset="2"/>
              </a:rPr>
              <a:t>g</a:t>
            </a:r>
            <a:r>
              <a:rPr lang="en-US" sz="2800" dirty="0"/>
              <a:t>-ray irradiated table salt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7052"/>
            <a:ext cx="8153400" cy="4495800"/>
          </a:xfrm>
        </p:spPr>
        <p:txBody>
          <a:bodyPr/>
          <a:lstStyle/>
          <a:p>
            <a:r>
              <a:rPr lang="en-US" sz="2000" u="sng" dirty="0"/>
              <a:t>Is it still edible?</a:t>
            </a:r>
          </a:p>
          <a:p>
            <a:pPr lvl="1"/>
            <a:r>
              <a:rPr lang="en-US" dirty="0"/>
              <a:t>Yes. First of all, I tried it. Tastes just like regular table salt.</a:t>
            </a:r>
          </a:p>
          <a:p>
            <a:pPr lvl="1"/>
            <a:r>
              <a:rPr lang="en-US" dirty="0"/>
              <a:t>Secondly, irradiated salt only contains a small fraction of vacancy defects [in the order of 10</a:t>
            </a:r>
            <a:r>
              <a:rPr lang="en-US" baseline="30000" dirty="0"/>
              <a:t>17</a:t>
            </a:r>
            <a:r>
              <a:rPr lang="en-US" dirty="0"/>
              <a:t> cm</a:t>
            </a:r>
            <a:r>
              <a:rPr lang="en-US" baseline="30000" dirty="0"/>
              <a:t>-3</a:t>
            </a:r>
            <a:r>
              <a:rPr lang="en-US" dirty="0"/>
              <a:t> according to </a:t>
            </a:r>
            <a:r>
              <a:rPr lang="en-US" i="1" dirty="0"/>
              <a:t>J. Appl. Phys.</a:t>
            </a:r>
            <a:r>
              <a:rPr lang="en-US" dirty="0"/>
              <a:t> </a:t>
            </a:r>
            <a:r>
              <a:rPr lang="en-US" b="1" dirty="0">
                <a:latin typeface="ArialUnicodeMS-Bold"/>
              </a:rPr>
              <a:t>31</a:t>
            </a:r>
            <a:r>
              <a:rPr lang="en-US" dirty="0">
                <a:latin typeface="ArialUnicodeMS"/>
              </a:rPr>
              <a:t>, 1688 (1960)</a:t>
            </a:r>
            <a:r>
              <a:rPr lang="en-US" dirty="0"/>
              <a:t>]. Since the crystal will ionize when dissolved, these point defects don’t make a difference.</a:t>
            </a:r>
          </a:p>
          <a:p>
            <a:pPr lvl="1"/>
            <a:r>
              <a:rPr lang="en-US" dirty="0"/>
              <a:t>Lastly, </a:t>
            </a:r>
            <a:r>
              <a:rPr lang="en-US" dirty="0">
                <a:latin typeface="Symbol" panose="05050102010706020507" pitchFamily="18" charset="2"/>
              </a:rPr>
              <a:t>g</a:t>
            </a:r>
            <a:r>
              <a:rPr lang="en-US" dirty="0"/>
              <a:t>-radiation normally does not trigger nuclear reactions [Nelson </a:t>
            </a:r>
            <a:r>
              <a:rPr lang="en-US" i="1" dirty="0"/>
              <a:t>et al.</a:t>
            </a:r>
            <a:r>
              <a:rPr lang="en-US" dirty="0"/>
              <a:t> “</a:t>
            </a:r>
            <a:r>
              <a:rPr lang="en-US" dirty="0">
                <a:hlinkClick r:id="rId2"/>
              </a:rPr>
              <a:t>Gamma-Ray Interactions with Matter</a:t>
            </a:r>
            <a:r>
              <a:rPr lang="en-US" dirty="0"/>
              <a:t>”], so we don’t need to worry about induced radioactivity.</a:t>
            </a:r>
          </a:p>
          <a:p>
            <a:r>
              <a:rPr lang="en-US" sz="2000" u="sng" dirty="0"/>
              <a:t>Okay, it is fun – but why do we need to care?</a:t>
            </a:r>
          </a:p>
          <a:p>
            <a:pPr lvl="1"/>
            <a:r>
              <a:rPr lang="en-US" dirty="0"/>
              <a:t>Table salt and doped salt are useful materials for radiation dosimetry. See for example: </a:t>
            </a:r>
            <a:r>
              <a:rPr lang="en-US" i="1" dirty="0" err="1"/>
              <a:t>Radiat</a:t>
            </a:r>
            <a:r>
              <a:rPr lang="en-US" i="1" dirty="0"/>
              <a:t>. Meas.</a:t>
            </a:r>
            <a:r>
              <a:rPr lang="en-US" dirty="0"/>
              <a:t> </a:t>
            </a:r>
            <a:r>
              <a:rPr lang="en-US" b="1" dirty="0"/>
              <a:t>46</a:t>
            </a:r>
            <a:r>
              <a:rPr lang="en-US" dirty="0"/>
              <a:t>, 1856 (2011).</a:t>
            </a:r>
          </a:p>
        </p:txBody>
      </p:sp>
    </p:spTree>
    <p:extLst>
      <p:ext uri="{BB962C8B-B14F-4D97-AF65-F5344CB8AC3E}">
        <p14:creationId xmlns:p14="http://schemas.microsoft.com/office/powerpoint/2010/main" val="333006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33400" y="381000"/>
            <a:ext cx="80772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bg1"/>
                </a:solidFill>
                <a:latin typeface="Arial" charset="0"/>
              </a:rPr>
              <a:t>Understanding d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efect reactions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533400" y="1371600"/>
            <a:ext cx="2590800" cy="502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1524000"/>
            <a:ext cx="228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Site ratio conservation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3276600" y="1371600"/>
            <a:ext cx="2590800" cy="502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81400" y="1524000"/>
            <a:ext cx="1981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Charge neutrality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6019800" y="1371600"/>
            <a:ext cx="2590800" cy="502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72200" y="1524000"/>
            <a:ext cx="228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Arial" charset="0"/>
              </a:rPr>
              <a:t>Equilibrium constant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1802026" y="2443921"/>
            <a:ext cx="2794667" cy="5859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Kroger-</a:t>
            </a:r>
            <a:r>
              <a:rPr lang="en-US" dirty="0" err="1">
                <a:solidFill>
                  <a:schemeClr val="bg1"/>
                </a:solidFill>
                <a:latin typeface="Arial" charset="0"/>
              </a:rPr>
              <a:t>Vink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 notation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3467100" y="4448191"/>
            <a:ext cx="2209800" cy="7955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solidFill>
                  <a:schemeClr val="bg1"/>
                </a:solidFill>
                <a:latin typeface="Arial" charset="0"/>
              </a:rPr>
              <a:t>Brouwer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 approximation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6210300" y="2438493"/>
            <a:ext cx="2209800" cy="7955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solidFill>
                  <a:schemeClr val="bg1"/>
                </a:solidFill>
                <a:latin typeface="Arial" charset="0"/>
              </a:rPr>
              <a:t>Frenkel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 &amp; </a:t>
            </a:r>
            <a:r>
              <a:rPr lang="en-US" dirty="0" err="1">
                <a:solidFill>
                  <a:schemeClr val="bg1"/>
                </a:solidFill>
                <a:latin typeface="Arial" charset="0"/>
              </a:rPr>
              <a:t>Schottky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 concentrations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1802025" y="3235783"/>
            <a:ext cx="2794667" cy="7989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Doping &amp; non-stoichiometric defects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4972050" y="3446056"/>
            <a:ext cx="1943100" cy="7955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  <a:latin typeface="Arial" charset="0"/>
              </a:rPr>
              <a:t>Defect concentration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4544346" y="5450326"/>
            <a:ext cx="2794667" cy="5859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chemeClr val="bg1"/>
                </a:solidFill>
                <a:latin typeface="Arial" charset="0"/>
              </a:rPr>
              <a:t>Brouwer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 diagram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94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/>
              <a:t> – electric charge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/>
              <a:t> – capacitance (note the difference 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/>
              <a:t>, Coulomb, unit of electric charge)</a:t>
            </a:r>
          </a:p>
          <a:p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e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/>
              <a:t> – vacuum permittivity (</a:t>
            </a:r>
            <a:r>
              <a:rPr lang="sv-SE" dirty="0"/>
              <a:t>8.85 </a:t>
            </a:r>
            <a:r>
              <a:rPr lang="en-US" dirty="0"/>
              <a:t>×</a:t>
            </a:r>
            <a:r>
              <a:rPr lang="sv-SE" dirty="0"/>
              <a:t> 10</a:t>
            </a:r>
            <a:r>
              <a:rPr lang="sv-SE" baseline="30000" dirty="0"/>
              <a:t>-12</a:t>
            </a:r>
            <a:r>
              <a:rPr lang="sv-SE" dirty="0"/>
              <a:t> F/m)</a:t>
            </a:r>
            <a:endParaRPr lang="en-US" dirty="0"/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/>
              <a:t> – elementary charge (1.602 × 10</a:t>
            </a:r>
            <a:r>
              <a:rPr lang="en-US" baseline="30000" dirty="0"/>
              <a:t>-19</a:t>
            </a:r>
            <a:r>
              <a:rPr lang="en-US" dirty="0"/>
              <a:t>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/>
              <a:t>)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/>
              <a:t> – energy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/>
              <a:t> – temperature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/>
              <a:t> – Boltzmann constant (1.38 × 10</a:t>
            </a:r>
            <a:r>
              <a:rPr lang="en-US" baseline="30000" dirty="0"/>
              <a:t>-23</a:t>
            </a:r>
            <a:r>
              <a:rPr lang="en-US" dirty="0"/>
              <a:t> m</a:t>
            </a:r>
            <a:r>
              <a:rPr lang="en-US" baseline="30000" dirty="0"/>
              <a:t>2</a:t>
            </a:r>
            <a:r>
              <a:rPr lang="en-US" dirty="0"/>
              <a:t> kg s</a:t>
            </a:r>
            <a:r>
              <a:rPr lang="en-US" baseline="30000" dirty="0"/>
              <a:t>-2</a:t>
            </a:r>
            <a:r>
              <a:rPr lang="en-US" dirty="0"/>
              <a:t> K</a:t>
            </a:r>
            <a:r>
              <a:rPr lang="en-US" baseline="30000" dirty="0"/>
              <a:t>-1</a:t>
            </a:r>
            <a:r>
              <a:rPr lang="en-US" dirty="0"/>
              <a:t>)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– number of point defects in a solid (slide 7) or free electron concentration (in the discussion of defect equilibrium)</a:t>
            </a:r>
          </a:p>
        </p:txBody>
      </p:sp>
    </p:spTree>
    <p:extLst>
      <p:ext uri="{BB962C8B-B14F-4D97-AF65-F5344CB8AC3E}">
        <p14:creationId xmlns:p14="http://schemas.microsoft.com/office/powerpoint/2010/main" val="1551225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/>
              <a:t> – configurational entropy change due to formation of a point defect</a:t>
            </a: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/>
              <a:t> – fractional of lattice sites populated with Frenkel defects</a:t>
            </a:r>
          </a:p>
          <a:p>
            <a:r>
              <a:rPr lang="en-US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/>
              <a:t> – Gibbs free energy change due to formation of a Frenkel defect minus the configurational entropy contribution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/>
              <a:t> – equilibrium constant of a defect reaction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/>
              <a:t> – hole concentration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/>
              <a:t> /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/>
              <a:t> – effective density of states of conduction / valence band</a:t>
            </a:r>
          </a:p>
        </p:txBody>
      </p:sp>
    </p:spTree>
    <p:extLst>
      <p:ext uri="{BB962C8B-B14F-4D97-AF65-F5344CB8AC3E}">
        <p14:creationId xmlns:p14="http://schemas.microsoft.com/office/powerpoint/2010/main" val="3381144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/>
              <a:t> – band gap energy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– number of atoms in a solid</a:t>
            </a:r>
          </a:p>
        </p:txBody>
      </p:sp>
    </p:spTree>
    <p:extLst>
      <p:ext uri="{BB962C8B-B14F-4D97-AF65-F5344CB8AC3E}">
        <p14:creationId xmlns:p14="http://schemas.microsoft.com/office/powerpoint/2010/main" val="508013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3886200" cy="990600"/>
          </a:xfrm>
        </p:spPr>
        <p:txBody>
          <a:bodyPr/>
          <a:lstStyle/>
          <a:p>
            <a:r>
              <a:rPr lang="en-US" sz="2800" dirty="0"/>
              <a:t>Charge neutrality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886200" cy="4800600"/>
          </a:xfrm>
        </p:spPr>
        <p:txBody>
          <a:bodyPr/>
          <a:lstStyle/>
          <a:p>
            <a:r>
              <a:rPr lang="en-US" sz="2000" dirty="0">
                <a:solidFill>
                  <a:srgbClr val="FF0000"/>
                </a:solidFill>
              </a:rPr>
              <a:t>Macroscopic</a:t>
            </a:r>
            <a:r>
              <a:rPr lang="en-US" sz="2000" dirty="0"/>
              <a:t> </a:t>
            </a:r>
            <a:r>
              <a:rPr lang="en-US" sz="2000" dirty="0" err="1"/>
              <a:t>electroneutrality</a:t>
            </a:r>
            <a:endParaRPr lang="en-US" sz="2000" dirty="0"/>
          </a:p>
          <a:p>
            <a:r>
              <a:rPr lang="en-US" sz="2000" dirty="0"/>
              <a:t>Consider a sphere made of sodium with radius </a:t>
            </a:r>
            <a:r>
              <a:rPr lang="en-US" sz="2000" i="1" dirty="0"/>
              <a:t>R</a:t>
            </a:r>
            <a:r>
              <a:rPr lang="en-US" sz="2000" dirty="0"/>
              <a:t> = 1 cm. What is the energy needed to remove 0.01% of valence electrons from the sphere?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648200" y="4572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kern="0" dirty="0"/>
              <a:t>Site ratio conservation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648200" y="1447800"/>
            <a:ext cx="3886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5338" indent="-338138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The ratio of the number of regular cation sites to the number of regular anion sites remains constant</a:t>
            </a:r>
          </a:p>
          <a:p>
            <a:r>
              <a:rPr lang="en-US" sz="2000" b="1" kern="0" dirty="0" err="1">
                <a:solidFill>
                  <a:srgbClr val="EB2228"/>
                </a:solidFill>
              </a:rPr>
              <a:t>Mg</a:t>
            </a:r>
            <a:r>
              <a:rPr lang="en-US" sz="2000" b="1" kern="0" dirty="0" err="1">
                <a:solidFill>
                  <a:srgbClr val="178FAA"/>
                </a:solidFill>
              </a:rPr>
              <a:t>O</a:t>
            </a:r>
            <a:r>
              <a:rPr lang="en-US" sz="2000" kern="0" dirty="0"/>
              <a:t> crystal</a:t>
            </a:r>
            <a:endParaRPr lang="en-US" sz="1600" kern="0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506171"/>
              </p:ext>
            </p:extLst>
          </p:nvPr>
        </p:nvGraphicFramePr>
        <p:xfrm>
          <a:off x="838200" y="3547428"/>
          <a:ext cx="19716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3" imgW="1041120" imgH="241200" progId="Equation.DSMT4">
                  <p:embed/>
                </p:oleObj>
              </mc:Choice>
              <mc:Fallback>
                <p:oleObj name="Equation" r:id="rId3" imgW="1041120" imgH="24120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547428"/>
                        <a:ext cx="1971675" cy="444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076875"/>
              </p:ext>
            </p:extLst>
          </p:nvPr>
        </p:nvGraphicFramePr>
        <p:xfrm>
          <a:off x="838200" y="4130819"/>
          <a:ext cx="310038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5" imgW="1638000" imgH="228600" progId="Equation.DSMT4">
                  <p:embed/>
                </p:oleObj>
              </mc:Choice>
              <mc:Fallback>
                <p:oleObj name="Equation" r:id="rId5" imgW="1638000" imgH="22860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130819"/>
                        <a:ext cx="3100388" cy="4206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060962"/>
              </p:ext>
            </p:extLst>
          </p:nvPr>
        </p:nvGraphicFramePr>
        <p:xfrm>
          <a:off x="838200" y="4714374"/>
          <a:ext cx="22828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7" imgW="1206360" imgH="228600" progId="Equation.DSMT4">
                  <p:embed/>
                </p:oleObj>
              </mc:Choice>
              <mc:Fallback>
                <p:oleObj name="Equation" r:id="rId7" imgW="1206360" imgH="22860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714374"/>
                        <a:ext cx="2282825" cy="4206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40418"/>
              </p:ext>
            </p:extLst>
          </p:nvPr>
        </p:nvGraphicFramePr>
        <p:xfrm>
          <a:off x="838200" y="5297929"/>
          <a:ext cx="29559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9" imgW="1562040" imgH="419040" progId="Equation.DSMT4">
                  <p:embed/>
                </p:oleObj>
              </mc:Choice>
              <mc:Fallback>
                <p:oleObj name="Equation" r:id="rId9" imgW="1562040" imgH="41904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297929"/>
                        <a:ext cx="2955925" cy="771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822C4F95-CAE2-426E-9C25-E1A6D8965545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56"/>
          <a:stretch/>
        </p:blipFill>
        <p:spPr>
          <a:xfrm>
            <a:off x="5867400" y="3692881"/>
            <a:ext cx="2438400" cy="238849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2F0322-0F89-4749-9601-D3DE8D0FD691}"/>
              </a:ext>
            </a:extLst>
          </p:cNvPr>
          <p:cNvSpPr txBox="1"/>
          <p:nvPr/>
        </p:nvSpPr>
        <p:spPr>
          <a:xfrm>
            <a:off x="4997380" y="3224490"/>
            <a:ext cx="1410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EB2228"/>
                </a:solidFill>
              </a:rPr>
              <a:t>#</a:t>
            </a:r>
            <a:r>
              <a:rPr lang="en-US" sz="1100" dirty="0">
                <a:solidFill>
                  <a:srgbClr val="EB2228"/>
                </a:solidFill>
              </a:rPr>
              <a:t> </a:t>
            </a:r>
            <a:r>
              <a:rPr lang="en-US" sz="2400" b="1" baseline="-25000" dirty="0">
                <a:solidFill>
                  <a:srgbClr val="EB2228"/>
                </a:solidFill>
              </a:rPr>
              <a:t>Mg</a:t>
            </a:r>
            <a:r>
              <a:rPr lang="en-US" sz="2400" dirty="0">
                <a:solidFill>
                  <a:srgbClr val="EB2228"/>
                </a:solidFill>
              </a:rPr>
              <a:t> </a:t>
            </a:r>
            <a:r>
              <a:rPr lang="en-US" sz="2400" dirty="0"/>
              <a:t>= </a:t>
            </a:r>
            <a:r>
              <a:rPr lang="en-US" sz="2400" dirty="0">
                <a:solidFill>
                  <a:srgbClr val="178FAA"/>
                </a:solidFill>
              </a:rPr>
              <a:t>#</a:t>
            </a:r>
            <a:r>
              <a:rPr lang="en-US" sz="1100" dirty="0">
                <a:solidFill>
                  <a:srgbClr val="EB2228"/>
                </a:solidFill>
              </a:rPr>
              <a:t> </a:t>
            </a:r>
            <a:r>
              <a:rPr lang="en-US" sz="2400" b="1" baseline="-25000" dirty="0">
                <a:solidFill>
                  <a:srgbClr val="178FAA"/>
                </a:solidFill>
              </a:rPr>
              <a:t>O</a:t>
            </a:r>
            <a:endParaRPr lang="en-US" sz="2400" b="1" dirty="0">
              <a:solidFill>
                <a:srgbClr val="178F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0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defect types</a:t>
            </a:r>
          </a:p>
        </p:txBody>
      </p:sp>
      <p:cxnSp>
        <p:nvCxnSpPr>
          <p:cNvPr id="108" name="Straight Connector 107"/>
          <p:cNvCxnSpPr>
            <a:stCxn id="184" idx="6"/>
            <a:endCxn id="185" idx="2"/>
          </p:cNvCxnSpPr>
          <p:nvPr/>
        </p:nvCxnSpPr>
        <p:spPr bwMode="auto">
          <a:xfrm>
            <a:off x="1391474" y="2133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1924874" y="2133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184" idx="4"/>
          </p:cNvCxnSpPr>
          <p:nvPr/>
        </p:nvCxnSpPr>
        <p:spPr bwMode="auto">
          <a:xfrm>
            <a:off x="1239074" y="2286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185" idx="4"/>
          </p:cNvCxnSpPr>
          <p:nvPr/>
        </p:nvCxnSpPr>
        <p:spPr bwMode="auto">
          <a:xfrm>
            <a:off x="1772474" y="2286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>
            <a:off x="2305874" y="2286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endCxn id="210" idx="2"/>
          </p:cNvCxnSpPr>
          <p:nvPr/>
        </p:nvCxnSpPr>
        <p:spPr bwMode="auto">
          <a:xfrm>
            <a:off x="2458274" y="2133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endCxn id="189" idx="2"/>
          </p:cNvCxnSpPr>
          <p:nvPr/>
        </p:nvCxnSpPr>
        <p:spPr bwMode="auto">
          <a:xfrm>
            <a:off x="2991674" y="2133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210" idx="4"/>
          </p:cNvCxnSpPr>
          <p:nvPr/>
        </p:nvCxnSpPr>
        <p:spPr bwMode="auto">
          <a:xfrm>
            <a:off x="2839274" y="2286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189" idx="4"/>
          </p:cNvCxnSpPr>
          <p:nvPr/>
        </p:nvCxnSpPr>
        <p:spPr bwMode="auto">
          <a:xfrm>
            <a:off x="3372674" y="2286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endCxn id="195" idx="0"/>
          </p:cNvCxnSpPr>
          <p:nvPr/>
        </p:nvCxnSpPr>
        <p:spPr bwMode="auto">
          <a:xfrm>
            <a:off x="1239074" y="230556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>
            <a:endCxn id="196" idx="0"/>
          </p:cNvCxnSpPr>
          <p:nvPr/>
        </p:nvCxnSpPr>
        <p:spPr bwMode="auto">
          <a:xfrm>
            <a:off x="1772474" y="230556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95" idx="6"/>
            <a:endCxn id="196" idx="2"/>
          </p:cNvCxnSpPr>
          <p:nvPr/>
        </p:nvCxnSpPr>
        <p:spPr bwMode="auto">
          <a:xfrm>
            <a:off x="1391474" y="261036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endCxn id="197" idx="0"/>
          </p:cNvCxnSpPr>
          <p:nvPr/>
        </p:nvCxnSpPr>
        <p:spPr bwMode="auto">
          <a:xfrm>
            <a:off x="2305874" y="230556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/>
          <p:cNvCxnSpPr>
            <a:endCxn id="197" idx="2"/>
          </p:cNvCxnSpPr>
          <p:nvPr/>
        </p:nvCxnSpPr>
        <p:spPr bwMode="auto">
          <a:xfrm>
            <a:off x="1924874" y="261036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>
            <a:stCxn id="195" idx="4"/>
          </p:cNvCxnSpPr>
          <p:nvPr/>
        </p:nvCxnSpPr>
        <p:spPr bwMode="auto">
          <a:xfrm>
            <a:off x="1239074" y="276276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>
            <a:stCxn id="196" idx="4"/>
            <a:endCxn id="198" idx="0"/>
          </p:cNvCxnSpPr>
          <p:nvPr/>
        </p:nvCxnSpPr>
        <p:spPr bwMode="auto">
          <a:xfrm>
            <a:off x="1772474" y="276276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endCxn id="198" idx="2"/>
          </p:cNvCxnSpPr>
          <p:nvPr/>
        </p:nvCxnSpPr>
        <p:spPr bwMode="auto">
          <a:xfrm>
            <a:off x="1391474" y="306756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>
            <a:stCxn id="197" idx="4"/>
            <a:endCxn id="199" idx="0"/>
          </p:cNvCxnSpPr>
          <p:nvPr/>
        </p:nvCxnSpPr>
        <p:spPr bwMode="auto">
          <a:xfrm>
            <a:off x="2305874" y="276276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endCxn id="199" idx="2"/>
          </p:cNvCxnSpPr>
          <p:nvPr/>
        </p:nvCxnSpPr>
        <p:spPr bwMode="auto">
          <a:xfrm>
            <a:off x="1924874" y="306756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>
            <a:endCxn id="211" idx="0"/>
          </p:cNvCxnSpPr>
          <p:nvPr/>
        </p:nvCxnSpPr>
        <p:spPr bwMode="auto">
          <a:xfrm>
            <a:off x="2839274" y="230556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/>
          <p:cNvCxnSpPr>
            <a:endCxn id="211" idx="2"/>
          </p:cNvCxnSpPr>
          <p:nvPr/>
        </p:nvCxnSpPr>
        <p:spPr bwMode="auto">
          <a:xfrm>
            <a:off x="2458274" y="261036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/>
          <p:nvPr/>
        </p:nvCxnSpPr>
        <p:spPr bwMode="auto">
          <a:xfrm>
            <a:off x="3372674" y="230556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>
            <a:stCxn id="211" idx="6"/>
            <a:endCxn id="241" idx="2"/>
          </p:cNvCxnSpPr>
          <p:nvPr/>
        </p:nvCxnSpPr>
        <p:spPr bwMode="auto">
          <a:xfrm>
            <a:off x="2991674" y="2610366"/>
            <a:ext cx="232458" cy="9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>
            <a:stCxn id="211" idx="4"/>
            <a:endCxn id="212" idx="0"/>
          </p:cNvCxnSpPr>
          <p:nvPr/>
        </p:nvCxnSpPr>
        <p:spPr bwMode="auto">
          <a:xfrm>
            <a:off x="2839274" y="276276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endCxn id="212" idx="2"/>
          </p:cNvCxnSpPr>
          <p:nvPr/>
        </p:nvCxnSpPr>
        <p:spPr bwMode="auto">
          <a:xfrm>
            <a:off x="2458274" y="306756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endCxn id="213" idx="2"/>
          </p:cNvCxnSpPr>
          <p:nvPr/>
        </p:nvCxnSpPr>
        <p:spPr bwMode="auto">
          <a:xfrm>
            <a:off x="2991674" y="306756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Connector 149"/>
          <p:cNvCxnSpPr>
            <a:endCxn id="200" idx="0"/>
          </p:cNvCxnSpPr>
          <p:nvPr/>
        </p:nvCxnSpPr>
        <p:spPr bwMode="auto">
          <a:xfrm>
            <a:off x="1243193" y="3232324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endCxn id="201" idx="0"/>
          </p:cNvCxnSpPr>
          <p:nvPr/>
        </p:nvCxnSpPr>
        <p:spPr bwMode="auto">
          <a:xfrm>
            <a:off x="1776593" y="3232324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200" idx="6"/>
            <a:endCxn id="201" idx="2"/>
          </p:cNvCxnSpPr>
          <p:nvPr/>
        </p:nvCxnSpPr>
        <p:spPr bwMode="auto">
          <a:xfrm>
            <a:off x="1395593" y="3537124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>
            <a:endCxn id="202" idx="0"/>
          </p:cNvCxnSpPr>
          <p:nvPr/>
        </p:nvCxnSpPr>
        <p:spPr bwMode="auto">
          <a:xfrm>
            <a:off x="2309993" y="3232324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/>
          <p:cNvCxnSpPr>
            <a:endCxn id="202" idx="2"/>
          </p:cNvCxnSpPr>
          <p:nvPr/>
        </p:nvCxnSpPr>
        <p:spPr bwMode="auto">
          <a:xfrm>
            <a:off x="1928993" y="3537124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>
            <a:endCxn id="203" idx="0"/>
          </p:cNvCxnSpPr>
          <p:nvPr/>
        </p:nvCxnSpPr>
        <p:spPr bwMode="auto">
          <a:xfrm>
            <a:off x="2843393" y="3232324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Straight Connector 155"/>
          <p:cNvCxnSpPr>
            <a:endCxn id="203" idx="2"/>
          </p:cNvCxnSpPr>
          <p:nvPr/>
        </p:nvCxnSpPr>
        <p:spPr bwMode="auto">
          <a:xfrm>
            <a:off x="2462393" y="3537124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>
            <a:endCxn id="204" idx="0"/>
          </p:cNvCxnSpPr>
          <p:nvPr/>
        </p:nvCxnSpPr>
        <p:spPr bwMode="auto">
          <a:xfrm>
            <a:off x="3376793" y="3232324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>
            <a:endCxn id="204" idx="2"/>
          </p:cNvCxnSpPr>
          <p:nvPr/>
        </p:nvCxnSpPr>
        <p:spPr bwMode="auto">
          <a:xfrm>
            <a:off x="2995793" y="3537124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>
            <a:endCxn id="206" idx="2"/>
          </p:cNvCxnSpPr>
          <p:nvPr/>
        </p:nvCxnSpPr>
        <p:spPr bwMode="auto">
          <a:xfrm>
            <a:off x="3530666" y="2140591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Straight Connector 161"/>
          <p:cNvCxnSpPr>
            <a:stCxn id="206" idx="4"/>
          </p:cNvCxnSpPr>
          <p:nvPr/>
        </p:nvCxnSpPr>
        <p:spPr bwMode="auto">
          <a:xfrm>
            <a:off x="3911666" y="2292991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/>
          <p:cNvCxnSpPr>
            <a:endCxn id="208" idx="0"/>
          </p:cNvCxnSpPr>
          <p:nvPr/>
        </p:nvCxnSpPr>
        <p:spPr bwMode="auto">
          <a:xfrm>
            <a:off x="3911666" y="231255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Straight Connector 165"/>
          <p:cNvCxnSpPr>
            <a:endCxn id="208" idx="2"/>
          </p:cNvCxnSpPr>
          <p:nvPr/>
        </p:nvCxnSpPr>
        <p:spPr bwMode="auto">
          <a:xfrm>
            <a:off x="3530666" y="261735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Straight Connector 166"/>
          <p:cNvCxnSpPr>
            <a:stCxn id="208" idx="4"/>
            <a:endCxn id="209" idx="0"/>
          </p:cNvCxnSpPr>
          <p:nvPr/>
        </p:nvCxnSpPr>
        <p:spPr bwMode="auto">
          <a:xfrm>
            <a:off x="3911666" y="276975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/>
          <p:cNvCxnSpPr>
            <a:endCxn id="209" idx="2"/>
          </p:cNvCxnSpPr>
          <p:nvPr/>
        </p:nvCxnSpPr>
        <p:spPr bwMode="auto">
          <a:xfrm>
            <a:off x="3530666" y="307455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Straight Connector 168"/>
          <p:cNvCxnSpPr/>
          <p:nvPr/>
        </p:nvCxnSpPr>
        <p:spPr bwMode="auto">
          <a:xfrm>
            <a:off x="3915785" y="3239315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0" name="Straight Connector 169"/>
          <p:cNvCxnSpPr/>
          <p:nvPr/>
        </p:nvCxnSpPr>
        <p:spPr bwMode="auto">
          <a:xfrm>
            <a:off x="3534785" y="3544115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>
            <a:endCxn id="214" idx="0"/>
          </p:cNvCxnSpPr>
          <p:nvPr/>
        </p:nvCxnSpPr>
        <p:spPr bwMode="auto">
          <a:xfrm>
            <a:off x="1239074" y="369148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>
            <a:endCxn id="215" idx="0"/>
          </p:cNvCxnSpPr>
          <p:nvPr/>
        </p:nvCxnSpPr>
        <p:spPr bwMode="auto">
          <a:xfrm>
            <a:off x="1772474" y="369148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Straight Connector 172"/>
          <p:cNvCxnSpPr>
            <a:stCxn id="214" idx="6"/>
            <a:endCxn id="215" idx="2"/>
          </p:cNvCxnSpPr>
          <p:nvPr/>
        </p:nvCxnSpPr>
        <p:spPr bwMode="auto">
          <a:xfrm>
            <a:off x="1391474" y="399628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Straight Connector 173"/>
          <p:cNvCxnSpPr>
            <a:endCxn id="216" idx="0"/>
          </p:cNvCxnSpPr>
          <p:nvPr/>
        </p:nvCxnSpPr>
        <p:spPr bwMode="auto">
          <a:xfrm>
            <a:off x="2305874" y="369148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Straight Connector 174"/>
          <p:cNvCxnSpPr>
            <a:endCxn id="216" idx="2"/>
          </p:cNvCxnSpPr>
          <p:nvPr/>
        </p:nvCxnSpPr>
        <p:spPr bwMode="auto">
          <a:xfrm>
            <a:off x="1924874" y="399628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Straight Connector 175"/>
          <p:cNvCxnSpPr>
            <a:endCxn id="217" idx="0"/>
          </p:cNvCxnSpPr>
          <p:nvPr/>
        </p:nvCxnSpPr>
        <p:spPr bwMode="auto">
          <a:xfrm>
            <a:off x="2839274" y="369148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/>
          <p:cNvCxnSpPr>
            <a:endCxn id="217" idx="2"/>
          </p:cNvCxnSpPr>
          <p:nvPr/>
        </p:nvCxnSpPr>
        <p:spPr bwMode="auto">
          <a:xfrm>
            <a:off x="2458274" y="399628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8" name="Straight Connector 177"/>
          <p:cNvCxnSpPr>
            <a:endCxn id="218" idx="0"/>
          </p:cNvCxnSpPr>
          <p:nvPr/>
        </p:nvCxnSpPr>
        <p:spPr bwMode="auto">
          <a:xfrm>
            <a:off x="3372674" y="369148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endCxn id="218" idx="2"/>
          </p:cNvCxnSpPr>
          <p:nvPr/>
        </p:nvCxnSpPr>
        <p:spPr bwMode="auto">
          <a:xfrm>
            <a:off x="2991674" y="399628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endCxn id="219" idx="0"/>
          </p:cNvCxnSpPr>
          <p:nvPr/>
        </p:nvCxnSpPr>
        <p:spPr bwMode="auto">
          <a:xfrm>
            <a:off x="3911666" y="3698478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endCxn id="219" idx="2"/>
          </p:cNvCxnSpPr>
          <p:nvPr/>
        </p:nvCxnSpPr>
        <p:spPr bwMode="auto">
          <a:xfrm>
            <a:off x="3530666" y="4003278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Oval 183"/>
          <p:cNvSpPr/>
          <p:nvPr/>
        </p:nvSpPr>
        <p:spPr bwMode="auto">
          <a:xfrm>
            <a:off x="1086674" y="1981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Oval 184"/>
          <p:cNvSpPr/>
          <p:nvPr/>
        </p:nvSpPr>
        <p:spPr bwMode="auto">
          <a:xfrm>
            <a:off x="1620074" y="1981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Oval 188"/>
          <p:cNvSpPr/>
          <p:nvPr/>
        </p:nvSpPr>
        <p:spPr bwMode="auto">
          <a:xfrm>
            <a:off x="3220274" y="1981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5" name="Oval 194"/>
          <p:cNvSpPr/>
          <p:nvPr/>
        </p:nvSpPr>
        <p:spPr bwMode="auto">
          <a:xfrm>
            <a:off x="1086674" y="245796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6" name="Oval 195"/>
          <p:cNvSpPr/>
          <p:nvPr/>
        </p:nvSpPr>
        <p:spPr bwMode="auto">
          <a:xfrm>
            <a:off x="1620074" y="245796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7" name="Oval 196"/>
          <p:cNvSpPr/>
          <p:nvPr/>
        </p:nvSpPr>
        <p:spPr bwMode="auto">
          <a:xfrm>
            <a:off x="2153474" y="245796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Oval 197"/>
          <p:cNvSpPr/>
          <p:nvPr/>
        </p:nvSpPr>
        <p:spPr bwMode="auto">
          <a:xfrm>
            <a:off x="1620074" y="291516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9" name="Oval 198"/>
          <p:cNvSpPr/>
          <p:nvPr/>
        </p:nvSpPr>
        <p:spPr bwMode="auto">
          <a:xfrm>
            <a:off x="2153474" y="291516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0" name="Oval 199"/>
          <p:cNvSpPr/>
          <p:nvPr/>
        </p:nvSpPr>
        <p:spPr bwMode="auto">
          <a:xfrm>
            <a:off x="1090793" y="3384724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1" name="Oval 200"/>
          <p:cNvSpPr/>
          <p:nvPr/>
        </p:nvSpPr>
        <p:spPr bwMode="auto">
          <a:xfrm>
            <a:off x="1624193" y="3384724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2" name="Oval 201"/>
          <p:cNvSpPr/>
          <p:nvPr/>
        </p:nvSpPr>
        <p:spPr bwMode="auto">
          <a:xfrm>
            <a:off x="2157593" y="3384724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3" name="Oval 202"/>
          <p:cNvSpPr/>
          <p:nvPr/>
        </p:nvSpPr>
        <p:spPr bwMode="auto">
          <a:xfrm>
            <a:off x="2690993" y="3384724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4" name="Oval 203"/>
          <p:cNvSpPr/>
          <p:nvPr/>
        </p:nvSpPr>
        <p:spPr bwMode="auto">
          <a:xfrm>
            <a:off x="3224393" y="3384724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20274" y="1524000"/>
            <a:ext cx="843792" cy="464191"/>
            <a:chOff x="3220274" y="1905000"/>
            <a:chExt cx="843792" cy="464191"/>
          </a:xfrm>
        </p:grpSpPr>
        <p:cxnSp>
          <p:nvCxnSpPr>
            <p:cNvPr id="119" name="Straight Connector 118"/>
            <p:cNvCxnSpPr>
              <a:stCxn id="188" idx="4"/>
              <a:endCxn id="189" idx="0"/>
            </p:cNvCxnSpPr>
            <p:nvPr/>
          </p:nvCxnSpPr>
          <p:spPr bwMode="auto">
            <a:xfrm>
              <a:off x="3372674" y="2209800"/>
              <a:ext cx="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>
              <a:endCxn id="205" idx="2"/>
            </p:cNvCxnSpPr>
            <p:nvPr/>
          </p:nvCxnSpPr>
          <p:spPr bwMode="auto">
            <a:xfrm>
              <a:off x="3530666" y="2064391"/>
              <a:ext cx="228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/>
            <p:cNvCxnSpPr>
              <a:stCxn id="205" idx="4"/>
              <a:endCxn id="206" idx="0"/>
            </p:cNvCxnSpPr>
            <p:nvPr/>
          </p:nvCxnSpPr>
          <p:spPr bwMode="auto">
            <a:xfrm>
              <a:off x="3911666" y="2216791"/>
              <a:ext cx="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8" name="Oval 187"/>
            <p:cNvSpPr/>
            <p:nvPr/>
          </p:nvSpPr>
          <p:spPr bwMode="auto">
            <a:xfrm>
              <a:off x="3220274" y="1905000"/>
              <a:ext cx="304800" cy="304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5" name="Oval 204"/>
            <p:cNvSpPr/>
            <p:nvPr/>
          </p:nvSpPr>
          <p:spPr bwMode="auto">
            <a:xfrm>
              <a:off x="3759266" y="1911991"/>
              <a:ext cx="304800" cy="304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06" name="Oval 205"/>
          <p:cNvSpPr/>
          <p:nvPr/>
        </p:nvSpPr>
        <p:spPr bwMode="auto">
          <a:xfrm>
            <a:off x="3759266" y="1988191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8" name="Oval 207"/>
          <p:cNvSpPr/>
          <p:nvPr/>
        </p:nvSpPr>
        <p:spPr bwMode="auto">
          <a:xfrm>
            <a:off x="3759266" y="246495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9" name="Oval 208"/>
          <p:cNvSpPr/>
          <p:nvPr/>
        </p:nvSpPr>
        <p:spPr bwMode="auto">
          <a:xfrm>
            <a:off x="3759266" y="292215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0" name="Oval 209"/>
          <p:cNvSpPr/>
          <p:nvPr/>
        </p:nvSpPr>
        <p:spPr bwMode="auto">
          <a:xfrm>
            <a:off x="2686874" y="1981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1" name="Oval 210"/>
          <p:cNvSpPr/>
          <p:nvPr/>
        </p:nvSpPr>
        <p:spPr bwMode="auto">
          <a:xfrm>
            <a:off x="2686874" y="245796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2" name="Oval 211"/>
          <p:cNvSpPr/>
          <p:nvPr/>
        </p:nvSpPr>
        <p:spPr bwMode="auto">
          <a:xfrm>
            <a:off x="2686874" y="291516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4" name="Oval 213"/>
          <p:cNvSpPr/>
          <p:nvPr/>
        </p:nvSpPr>
        <p:spPr bwMode="auto">
          <a:xfrm>
            <a:off x="1086674" y="384388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5" name="Oval 214"/>
          <p:cNvSpPr/>
          <p:nvPr/>
        </p:nvSpPr>
        <p:spPr bwMode="auto">
          <a:xfrm>
            <a:off x="1620074" y="384388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6" name="Oval 215"/>
          <p:cNvSpPr/>
          <p:nvPr/>
        </p:nvSpPr>
        <p:spPr bwMode="auto">
          <a:xfrm>
            <a:off x="2153474" y="384388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7" name="Oval 216"/>
          <p:cNvSpPr/>
          <p:nvPr/>
        </p:nvSpPr>
        <p:spPr bwMode="auto">
          <a:xfrm>
            <a:off x="2686874" y="384388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8" name="Oval 217"/>
          <p:cNvSpPr/>
          <p:nvPr/>
        </p:nvSpPr>
        <p:spPr bwMode="auto">
          <a:xfrm>
            <a:off x="3220274" y="384388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9" name="Oval 218"/>
          <p:cNvSpPr/>
          <p:nvPr/>
        </p:nvSpPr>
        <p:spPr bwMode="auto">
          <a:xfrm>
            <a:off x="3759266" y="3850878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2" name="Straight Connector 221"/>
          <p:cNvCxnSpPr/>
          <p:nvPr/>
        </p:nvCxnSpPr>
        <p:spPr bwMode="auto">
          <a:xfrm>
            <a:off x="863287" y="2140591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/>
          <p:cNvCxnSpPr>
            <a:stCxn id="235" idx="4"/>
          </p:cNvCxnSpPr>
          <p:nvPr/>
        </p:nvCxnSpPr>
        <p:spPr bwMode="auto">
          <a:xfrm>
            <a:off x="710887" y="2292991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6" name="Straight Connector 225"/>
          <p:cNvCxnSpPr>
            <a:endCxn id="237" idx="0"/>
          </p:cNvCxnSpPr>
          <p:nvPr/>
        </p:nvCxnSpPr>
        <p:spPr bwMode="auto">
          <a:xfrm>
            <a:off x="710887" y="231255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7" name="Straight Connector 226"/>
          <p:cNvCxnSpPr/>
          <p:nvPr/>
        </p:nvCxnSpPr>
        <p:spPr bwMode="auto">
          <a:xfrm>
            <a:off x="863287" y="261735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Straight Connector 227"/>
          <p:cNvCxnSpPr>
            <a:stCxn id="237" idx="4"/>
            <a:endCxn id="238" idx="0"/>
          </p:cNvCxnSpPr>
          <p:nvPr/>
        </p:nvCxnSpPr>
        <p:spPr bwMode="auto">
          <a:xfrm>
            <a:off x="710887" y="276975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9" name="Straight Connector 228"/>
          <p:cNvCxnSpPr/>
          <p:nvPr/>
        </p:nvCxnSpPr>
        <p:spPr bwMode="auto">
          <a:xfrm>
            <a:off x="863287" y="307455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Straight Connector 229"/>
          <p:cNvCxnSpPr>
            <a:endCxn id="239" idx="0"/>
          </p:cNvCxnSpPr>
          <p:nvPr/>
        </p:nvCxnSpPr>
        <p:spPr bwMode="auto">
          <a:xfrm>
            <a:off x="715006" y="3239315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Straight Connector 230"/>
          <p:cNvCxnSpPr/>
          <p:nvPr/>
        </p:nvCxnSpPr>
        <p:spPr bwMode="auto">
          <a:xfrm>
            <a:off x="867406" y="3544115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2" name="Straight Connector 231"/>
          <p:cNvCxnSpPr>
            <a:endCxn id="240" idx="0"/>
          </p:cNvCxnSpPr>
          <p:nvPr/>
        </p:nvCxnSpPr>
        <p:spPr bwMode="auto">
          <a:xfrm>
            <a:off x="708852" y="3716071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3" name="Straight Connector 232"/>
          <p:cNvCxnSpPr/>
          <p:nvPr/>
        </p:nvCxnSpPr>
        <p:spPr bwMode="auto">
          <a:xfrm>
            <a:off x="863287" y="4003278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5" name="Oval 234"/>
          <p:cNvSpPr/>
          <p:nvPr/>
        </p:nvSpPr>
        <p:spPr bwMode="auto">
          <a:xfrm>
            <a:off x="558487" y="1988191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7" name="Oval 236"/>
          <p:cNvSpPr/>
          <p:nvPr/>
        </p:nvSpPr>
        <p:spPr bwMode="auto">
          <a:xfrm>
            <a:off x="558487" y="246495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8" name="Oval 237"/>
          <p:cNvSpPr/>
          <p:nvPr/>
        </p:nvSpPr>
        <p:spPr bwMode="auto">
          <a:xfrm>
            <a:off x="558487" y="292215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9" name="Oval 238"/>
          <p:cNvSpPr/>
          <p:nvPr/>
        </p:nvSpPr>
        <p:spPr bwMode="auto">
          <a:xfrm>
            <a:off x="562606" y="3391715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0" name="Oval 239"/>
          <p:cNvSpPr/>
          <p:nvPr/>
        </p:nvSpPr>
        <p:spPr bwMode="auto">
          <a:xfrm>
            <a:off x="556452" y="3868471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220274" y="2458886"/>
            <a:ext cx="308658" cy="761080"/>
            <a:chOff x="3220274" y="2839886"/>
            <a:chExt cx="308658" cy="761080"/>
          </a:xfrm>
        </p:grpSpPr>
        <p:cxnSp>
          <p:nvCxnSpPr>
            <p:cNvPr id="148" name="Straight Connector 147"/>
            <p:cNvCxnSpPr>
              <a:endCxn id="213" idx="0"/>
            </p:cNvCxnSpPr>
            <p:nvPr/>
          </p:nvCxnSpPr>
          <p:spPr bwMode="auto">
            <a:xfrm>
              <a:off x="3372674" y="3143766"/>
              <a:ext cx="0" cy="152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3" name="Oval 212"/>
            <p:cNvSpPr/>
            <p:nvPr/>
          </p:nvSpPr>
          <p:spPr bwMode="auto">
            <a:xfrm>
              <a:off x="3220274" y="3296166"/>
              <a:ext cx="304800" cy="304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1" name="Oval 240"/>
            <p:cNvSpPr/>
            <p:nvPr/>
          </p:nvSpPr>
          <p:spPr bwMode="auto">
            <a:xfrm>
              <a:off x="3224132" y="2839886"/>
              <a:ext cx="304800" cy="304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242" name="Straight Connector 241"/>
          <p:cNvCxnSpPr>
            <a:endCxn id="253" idx="0"/>
          </p:cNvCxnSpPr>
          <p:nvPr/>
        </p:nvCxnSpPr>
        <p:spPr bwMode="auto">
          <a:xfrm>
            <a:off x="1239074" y="415292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3" name="Straight Connector 242"/>
          <p:cNvCxnSpPr>
            <a:endCxn id="254" idx="0"/>
          </p:cNvCxnSpPr>
          <p:nvPr/>
        </p:nvCxnSpPr>
        <p:spPr bwMode="auto">
          <a:xfrm>
            <a:off x="1772474" y="415292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4" name="Straight Connector 243"/>
          <p:cNvCxnSpPr>
            <a:stCxn id="253" idx="6"/>
            <a:endCxn id="254" idx="2"/>
          </p:cNvCxnSpPr>
          <p:nvPr/>
        </p:nvCxnSpPr>
        <p:spPr bwMode="auto">
          <a:xfrm>
            <a:off x="1391474" y="445772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5" name="Straight Connector 244"/>
          <p:cNvCxnSpPr>
            <a:endCxn id="255" idx="0"/>
          </p:cNvCxnSpPr>
          <p:nvPr/>
        </p:nvCxnSpPr>
        <p:spPr bwMode="auto">
          <a:xfrm>
            <a:off x="2305874" y="415292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6" name="Straight Connector 245"/>
          <p:cNvCxnSpPr>
            <a:endCxn id="255" idx="2"/>
          </p:cNvCxnSpPr>
          <p:nvPr/>
        </p:nvCxnSpPr>
        <p:spPr bwMode="auto">
          <a:xfrm>
            <a:off x="1924874" y="445772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7" name="Straight Connector 246"/>
          <p:cNvCxnSpPr>
            <a:endCxn id="256" idx="0"/>
          </p:cNvCxnSpPr>
          <p:nvPr/>
        </p:nvCxnSpPr>
        <p:spPr bwMode="auto">
          <a:xfrm>
            <a:off x="2839274" y="415292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8" name="Straight Connector 247"/>
          <p:cNvCxnSpPr>
            <a:endCxn id="256" idx="2"/>
          </p:cNvCxnSpPr>
          <p:nvPr/>
        </p:nvCxnSpPr>
        <p:spPr bwMode="auto">
          <a:xfrm>
            <a:off x="2458274" y="445772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9" name="Straight Connector 248"/>
          <p:cNvCxnSpPr>
            <a:endCxn id="257" idx="0"/>
          </p:cNvCxnSpPr>
          <p:nvPr/>
        </p:nvCxnSpPr>
        <p:spPr bwMode="auto">
          <a:xfrm>
            <a:off x="3372674" y="415292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0" name="Straight Connector 249"/>
          <p:cNvCxnSpPr>
            <a:endCxn id="257" idx="2"/>
          </p:cNvCxnSpPr>
          <p:nvPr/>
        </p:nvCxnSpPr>
        <p:spPr bwMode="auto">
          <a:xfrm>
            <a:off x="2991674" y="445772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1" name="Straight Connector 250"/>
          <p:cNvCxnSpPr>
            <a:endCxn id="258" idx="0"/>
          </p:cNvCxnSpPr>
          <p:nvPr/>
        </p:nvCxnSpPr>
        <p:spPr bwMode="auto">
          <a:xfrm>
            <a:off x="3911666" y="415991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2" name="Straight Connector 251"/>
          <p:cNvCxnSpPr>
            <a:endCxn id="258" idx="2"/>
          </p:cNvCxnSpPr>
          <p:nvPr/>
        </p:nvCxnSpPr>
        <p:spPr bwMode="auto">
          <a:xfrm>
            <a:off x="3530666" y="446471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3" name="Oval 252"/>
          <p:cNvSpPr/>
          <p:nvPr/>
        </p:nvSpPr>
        <p:spPr bwMode="auto">
          <a:xfrm>
            <a:off x="1086674" y="430532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4" name="Oval 253"/>
          <p:cNvSpPr/>
          <p:nvPr/>
        </p:nvSpPr>
        <p:spPr bwMode="auto">
          <a:xfrm>
            <a:off x="1620074" y="430532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5" name="Oval 254"/>
          <p:cNvSpPr/>
          <p:nvPr/>
        </p:nvSpPr>
        <p:spPr bwMode="auto">
          <a:xfrm>
            <a:off x="2153474" y="430532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" name="Oval 255"/>
          <p:cNvSpPr/>
          <p:nvPr/>
        </p:nvSpPr>
        <p:spPr bwMode="auto">
          <a:xfrm>
            <a:off x="2686874" y="430532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7" name="Oval 256"/>
          <p:cNvSpPr/>
          <p:nvPr/>
        </p:nvSpPr>
        <p:spPr bwMode="auto">
          <a:xfrm>
            <a:off x="3220274" y="430532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8" name="Oval 257"/>
          <p:cNvSpPr/>
          <p:nvPr/>
        </p:nvSpPr>
        <p:spPr bwMode="auto">
          <a:xfrm>
            <a:off x="3759266" y="431231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9" name="Straight Connector 258"/>
          <p:cNvCxnSpPr>
            <a:endCxn id="261" idx="0"/>
          </p:cNvCxnSpPr>
          <p:nvPr/>
        </p:nvCxnSpPr>
        <p:spPr bwMode="auto">
          <a:xfrm>
            <a:off x="710887" y="415991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0" name="Straight Connector 259"/>
          <p:cNvCxnSpPr/>
          <p:nvPr/>
        </p:nvCxnSpPr>
        <p:spPr bwMode="auto">
          <a:xfrm>
            <a:off x="863287" y="446471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1" name="Oval 260"/>
          <p:cNvSpPr/>
          <p:nvPr/>
        </p:nvSpPr>
        <p:spPr bwMode="auto">
          <a:xfrm>
            <a:off x="558487" y="431231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2" name="Oval 261"/>
          <p:cNvSpPr/>
          <p:nvPr/>
        </p:nvSpPr>
        <p:spPr bwMode="auto">
          <a:xfrm>
            <a:off x="2147882" y="1976961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3" name="Oval 262"/>
          <p:cNvSpPr/>
          <p:nvPr/>
        </p:nvSpPr>
        <p:spPr bwMode="auto">
          <a:xfrm>
            <a:off x="1089280" y="2915165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4" name="Oval 263"/>
          <p:cNvSpPr/>
          <p:nvPr/>
        </p:nvSpPr>
        <p:spPr bwMode="auto">
          <a:xfrm>
            <a:off x="3760589" y="3388069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7" name="Straight Connector 266"/>
          <p:cNvCxnSpPr>
            <a:endCxn id="280" idx="2"/>
          </p:cNvCxnSpPr>
          <p:nvPr/>
        </p:nvCxnSpPr>
        <p:spPr bwMode="auto">
          <a:xfrm>
            <a:off x="4073777" y="2140591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8" name="Straight Connector 267"/>
          <p:cNvCxnSpPr>
            <a:stCxn id="280" idx="4"/>
          </p:cNvCxnSpPr>
          <p:nvPr/>
        </p:nvCxnSpPr>
        <p:spPr bwMode="auto">
          <a:xfrm>
            <a:off x="4454777" y="2292991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1" name="Straight Connector 270"/>
          <p:cNvCxnSpPr>
            <a:endCxn id="282" idx="0"/>
          </p:cNvCxnSpPr>
          <p:nvPr/>
        </p:nvCxnSpPr>
        <p:spPr bwMode="auto">
          <a:xfrm>
            <a:off x="4454777" y="231255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2" name="Straight Connector 271"/>
          <p:cNvCxnSpPr>
            <a:endCxn id="282" idx="2"/>
          </p:cNvCxnSpPr>
          <p:nvPr/>
        </p:nvCxnSpPr>
        <p:spPr bwMode="auto">
          <a:xfrm>
            <a:off x="4073777" y="261735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3" name="Straight Connector 272"/>
          <p:cNvCxnSpPr>
            <a:stCxn id="282" idx="4"/>
            <a:endCxn id="283" idx="0"/>
          </p:cNvCxnSpPr>
          <p:nvPr/>
        </p:nvCxnSpPr>
        <p:spPr bwMode="auto">
          <a:xfrm>
            <a:off x="4454777" y="276975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4" name="Straight Connector 273"/>
          <p:cNvCxnSpPr>
            <a:endCxn id="283" idx="2"/>
          </p:cNvCxnSpPr>
          <p:nvPr/>
        </p:nvCxnSpPr>
        <p:spPr bwMode="auto">
          <a:xfrm>
            <a:off x="4073777" y="307455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5" name="Straight Connector 274"/>
          <p:cNvCxnSpPr/>
          <p:nvPr/>
        </p:nvCxnSpPr>
        <p:spPr bwMode="auto">
          <a:xfrm>
            <a:off x="4458896" y="3239315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6" name="Straight Connector 275"/>
          <p:cNvCxnSpPr>
            <a:stCxn id="264" idx="6"/>
          </p:cNvCxnSpPr>
          <p:nvPr/>
        </p:nvCxnSpPr>
        <p:spPr bwMode="auto">
          <a:xfrm>
            <a:off x="4065389" y="3540469"/>
            <a:ext cx="241107" cy="36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7" name="Straight Connector 276"/>
          <p:cNvCxnSpPr>
            <a:endCxn id="284" idx="0"/>
          </p:cNvCxnSpPr>
          <p:nvPr/>
        </p:nvCxnSpPr>
        <p:spPr bwMode="auto">
          <a:xfrm>
            <a:off x="4454777" y="3698478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8" name="Straight Connector 277"/>
          <p:cNvCxnSpPr>
            <a:endCxn id="284" idx="2"/>
          </p:cNvCxnSpPr>
          <p:nvPr/>
        </p:nvCxnSpPr>
        <p:spPr bwMode="auto">
          <a:xfrm>
            <a:off x="4073777" y="4003278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0" name="Oval 279"/>
          <p:cNvSpPr/>
          <p:nvPr/>
        </p:nvSpPr>
        <p:spPr bwMode="auto">
          <a:xfrm>
            <a:off x="4302377" y="1988191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2" name="Oval 281"/>
          <p:cNvSpPr/>
          <p:nvPr/>
        </p:nvSpPr>
        <p:spPr bwMode="auto">
          <a:xfrm>
            <a:off x="4302377" y="246495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3" name="Oval 282"/>
          <p:cNvSpPr/>
          <p:nvPr/>
        </p:nvSpPr>
        <p:spPr bwMode="auto">
          <a:xfrm>
            <a:off x="4302377" y="292215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4" name="Oval 283"/>
          <p:cNvSpPr/>
          <p:nvPr/>
        </p:nvSpPr>
        <p:spPr bwMode="auto">
          <a:xfrm>
            <a:off x="4302377" y="3850878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5" name="Straight Connector 284"/>
          <p:cNvCxnSpPr>
            <a:endCxn id="287" idx="0"/>
          </p:cNvCxnSpPr>
          <p:nvPr/>
        </p:nvCxnSpPr>
        <p:spPr bwMode="auto">
          <a:xfrm>
            <a:off x="4454777" y="415991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6" name="Straight Connector 285"/>
          <p:cNvCxnSpPr>
            <a:endCxn id="287" idx="2"/>
          </p:cNvCxnSpPr>
          <p:nvPr/>
        </p:nvCxnSpPr>
        <p:spPr bwMode="auto">
          <a:xfrm>
            <a:off x="4073777" y="446471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7" name="Oval 286"/>
          <p:cNvSpPr/>
          <p:nvPr/>
        </p:nvSpPr>
        <p:spPr bwMode="auto">
          <a:xfrm>
            <a:off x="4302377" y="431231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8" name="Oval 287"/>
          <p:cNvSpPr/>
          <p:nvPr/>
        </p:nvSpPr>
        <p:spPr bwMode="auto">
          <a:xfrm>
            <a:off x="4296786" y="339870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9" name="Straight Connector 288"/>
          <p:cNvCxnSpPr>
            <a:endCxn id="300" idx="0"/>
          </p:cNvCxnSpPr>
          <p:nvPr/>
        </p:nvCxnSpPr>
        <p:spPr bwMode="auto">
          <a:xfrm>
            <a:off x="1243193" y="462718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0" name="Straight Connector 289"/>
          <p:cNvCxnSpPr>
            <a:endCxn id="301" idx="0"/>
          </p:cNvCxnSpPr>
          <p:nvPr/>
        </p:nvCxnSpPr>
        <p:spPr bwMode="auto">
          <a:xfrm>
            <a:off x="1776593" y="462718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1" name="Straight Connector 290"/>
          <p:cNvCxnSpPr>
            <a:stCxn id="300" idx="6"/>
            <a:endCxn id="301" idx="2"/>
          </p:cNvCxnSpPr>
          <p:nvPr/>
        </p:nvCxnSpPr>
        <p:spPr bwMode="auto">
          <a:xfrm>
            <a:off x="1395593" y="493198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2" name="Straight Connector 291"/>
          <p:cNvCxnSpPr>
            <a:endCxn id="302" idx="0"/>
          </p:cNvCxnSpPr>
          <p:nvPr/>
        </p:nvCxnSpPr>
        <p:spPr bwMode="auto">
          <a:xfrm>
            <a:off x="2309993" y="462718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3" name="Straight Connector 292"/>
          <p:cNvCxnSpPr>
            <a:endCxn id="302" idx="2"/>
          </p:cNvCxnSpPr>
          <p:nvPr/>
        </p:nvCxnSpPr>
        <p:spPr bwMode="auto">
          <a:xfrm>
            <a:off x="1928993" y="493198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4" name="Straight Connector 293"/>
          <p:cNvCxnSpPr>
            <a:endCxn id="303" idx="0"/>
          </p:cNvCxnSpPr>
          <p:nvPr/>
        </p:nvCxnSpPr>
        <p:spPr bwMode="auto">
          <a:xfrm>
            <a:off x="2843393" y="462718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5" name="Straight Connector 294"/>
          <p:cNvCxnSpPr>
            <a:endCxn id="303" idx="2"/>
          </p:cNvCxnSpPr>
          <p:nvPr/>
        </p:nvCxnSpPr>
        <p:spPr bwMode="auto">
          <a:xfrm>
            <a:off x="2462393" y="493198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6" name="Straight Connector 295"/>
          <p:cNvCxnSpPr>
            <a:endCxn id="304" idx="0"/>
          </p:cNvCxnSpPr>
          <p:nvPr/>
        </p:nvCxnSpPr>
        <p:spPr bwMode="auto">
          <a:xfrm>
            <a:off x="3376793" y="462718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7" name="Straight Connector 296"/>
          <p:cNvCxnSpPr>
            <a:endCxn id="304" idx="2"/>
          </p:cNvCxnSpPr>
          <p:nvPr/>
        </p:nvCxnSpPr>
        <p:spPr bwMode="auto">
          <a:xfrm>
            <a:off x="2995793" y="493198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8" name="Straight Connector 297"/>
          <p:cNvCxnSpPr>
            <a:endCxn id="305" idx="0"/>
          </p:cNvCxnSpPr>
          <p:nvPr/>
        </p:nvCxnSpPr>
        <p:spPr bwMode="auto">
          <a:xfrm>
            <a:off x="3915785" y="4634178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9" name="Straight Connector 298"/>
          <p:cNvCxnSpPr>
            <a:endCxn id="305" idx="2"/>
          </p:cNvCxnSpPr>
          <p:nvPr/>
        </p:nvCxnSpPr>
        <p:spPr bwMode="auto">
          <a:xfrm>
            <a:off x="3534785" y="4938978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0" name="Oval 299"/>
          <p:cNvSpPr/>
          <p:nvPr/>
        </p:nvSpPr>
        <p:spPr bwMode="auto">
          <a:xfrm>
            <a:off x="1090793" y="477958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1" name="Oval 300"/>
          <p:cNvSpPr/>
          <p:nvPr/>
        </p:nvSpPr>
        <p:spPr bwMode="auto">
          <a:xfrm>
            <a:off x="1624193" y="477958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2" name="Oval 301"/>
          <p:cNvSpPr/>
          <p:nvPr/>
        </p:nvSpPr>
        <p:spPr bwMode="auto">
          <a:xfrm>
            <a:off x="2157593" y="477958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3" name="Oval 302"/>
          <p:cNvSpPr/>
          <p:nvPr/>
        </p:nvSpPr>
        <p:spPr bwMode="auto">
          <a:xfrm>
            <a:off x="2690993" y="477958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4" name="Oval 303"/>
          <p:cNvSpPr/>
          <p:nvPr/>
        </p:nvSpPr>
        <p:spPr bwMode="auto">
          <a:xfrm>
            <a:off x="3224393" y="477958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5" name="Oval 304"/>
          <p:cNvSpPr/>
          <p:nvPr/>
        </p:nvSpPr>
        <p:spPr bwMode="auto">
          <a:xfrm>
            <a:off x="3763385" y="4786578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06" name="Straight Connector 305"/>
          <p:cNvCxnSpPr>
            <a:endCxn id="308" idx="0"/>
          </p:cNvCxnSpPr>
          <p:nvPr/>
        </p:nvCxnSpPr>
        <p:spPr bwMode="auto">
          <a:xfrm>
            <a:off x="712971" y="4651771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7" name="Straight Connector 306"/>
          <p:cNvCxnSpPr/>
          <p:nvPr/>
        </p:nvCxnSpPr>
        <p:spPr bwMode="auto">
          <a:xfrm>
            <a:off x="867406" y="4938978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8" name="Oval 307"/>
          <p:cNvSpPr/>
          <p:nvPr/>
        </p:nvSpPr>
        <p:spPr bwMode="auto">
          <a:xfrm>
            <a:off x="560571" y="4804171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09" name="Straight Connector 308"/>
          <p:cNvCxnSpPr>
            <a:endCxn id="320" idx="0"/>
          </p:cNvCxnSpPr>
          <p:nvPr/>
        </p:nvCxnSpPr>
        <p:spPr bwMode="auto">
          <a:xfrm>
            <a:off x="1243193" y="508862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0" name="Straight Connector 309"/>
          <p:cNvCxnSpPr>
            <a:endCxn id="321" idx="0"/>
          </p:cNvCxnSpPr>
          <p:nvPr/>
        </p:nvCxnSpPr>
        <p:spPr bwMode="auto">
          <a:xfrm>
            <a:off x="1776593" y="508862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1" name="Straight Connector 310"/>
          <p:cNvCxnSpPr>
            <a:stCxn id="320" idx="6"/>
            <a:endCxn id="321" idx="2"/>
          </p:cNvCxnSpPr>
          <p:nvPr/>
        </p:nvCxnSpPr>
        <p:spPr bwMode="auto">
          <a:xfrm>
            <a:off x="1395593" y="539342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2" name="Straight Connector 311"/>
          <p:cNvCxnSpPr>
            <a:endCxn id="322" idx="0"/>
          </p:cNvCxnSpPr>
          <p:nvPr/>
        </p:nvCxnSpPr>
        <p:spPr bwMode="auto">
          <a:xfrm>
            <a:off x="2309993" y="508862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3" name="Straight Connector 312"/>
          <p:cNvCxnSpPr>
            <a:endCxn id="322" idx="2"/>
          </p:cNvCxnSpPr>
          <p:nvPr/>
        </p:nvCxnSpPr>
        <p:spPr bwMode="auto">
          <a:xfrm>
            <a:off x="1928993" y="539342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4" name="Straight Connector 313"/>
          <p:cNvCxnSpPr>
            <a:endCxn id="323" idx="0"/>
          </p:cNvCxnSpPr>
          <p:nvPr/>
        </p:nvCxnSpPr>
        <p:spPr bwMode="auto">
          <a:xfrm>
            <a:off x="2843393" y="508862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5" name="Straight Connector 314"/>
          <p:cNvCxnSpPr>
            <a:endCxn id="323" idx="2"/>
          </p:cNvCxnSpPr>
          <p:nvPr/>
        </p:nvCxnSpPr>
        <p:spPr bwMode="auto">
          <a:xfrm>
            <a:off x="2462393" y="539342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6" name="Straight Connector 315"/>
          <p:cNvCxnSpPr>
            <a:endCxn id="324" idx="0"/>
          </p:cNvCxnSpPr>
          <p:nvPr/>
        </p:nvCxnSpPr>
        <p:spPr bwMode="auto">
          <a:xfrm>
            <a:off x="3376793" y="5088626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7" name="Straight Connector 316"/>
          <p:cNvCxnSpPr>
            <a:endCxn id="324" idx="2"/>
          </p:cNvCxnSpPr>
          <p:nvPr/>
        </p:nvCxnSpPr>
        <p:spPr bwMode="auto">
          <a:xfrm>
            <a:off x="2995793" y="5393426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8" name="Straight Connector 317"/>
          <p:cNvCxnSpPr>
            <a:endCxn id="325" idx="0"/>
          </p:cNvCxnSpPr>
          <p:nvPr/>
        </p:nvCxnSpPr>
        <p:spPr bwMode="auto">
          <a:xfrm>
            <a:off x="3915785" y="509561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9" name="Straight Connector 318"/>
          <p:cNvCxnSpPr>
            <a:endCxn id="325" idx="2"/>
          </p:cNvCxnSpPr>
          <p:nvPr/>
        </p:nvCxnSpPr>
        <p:spPr bwMode="auto">
          <a:xfrm>
            <a:off x="3534785" y="540041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0" name="Oval 319"/>
          <p:cNvSpPr/>
          <p:nvPr/>
        </p:nvSpPr>
        <p:spPr bwMode="auto">
          <a:xfrm>
            <a:off x="1090793" y="524102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1" name="Oval 320"/>
          <p:cNvSpPr/>
          <p:nvPr/>
        </p:nvSpPr>
        <p:spPr bwMode="auto">
          <a:xfrm>
            <a:off x="1624193" y="524102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2" name="Oval 321"/>
          <p:cNvSpPr/>
          <p:nvPr/>
        </p:nvSpPr>
        <p:spPr bwMode="auto">
          <a:xfrm>
            <a:off x="2157593" y="524102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3" name="Oval 322"/>
          <p:cNvSpPr/>
          <p:nvPr/>
        </p:nvSpPr>
        <p:spPr bwMode="auto">
          <a:xfrm>
            <a:off x="2690993" y="524102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4" name="Oval 323"/>
          <p:cNvSpPr/>
          <p:nvPr/>
        </p:nvSpPr>
        <p:spPr bwMode="auto">
          <a:xfrm>
            <a:off x="3224393" y="5241026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5" name="Oval 324"/>
          <p:cNvSpPr/>
          <p:nvPr/>
        </p:nvSpPr>
        <p:spPr bwMode="auto">
          <a:xfrm>
            <a:off x="3763385" y="524801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6" name="Straight Connector 325"/>
          <p:cNvCxnSpPr>
            <a:endCxn id="328" idx="0"/>
          </p:cNvCxnSpPr>
          <p:nvPr/>
        </p:nvCxnSpPr>
        <p:spPr bwMode="auto">
          <a:xfrm>
            <a:off x="715006" y="509561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7" name="Straight Connector 326"/>
          <p:cNvCxnSpPr/>
          <p:nvPr/>
        </p:nvCxnSpPr>
        <p:spPr bwMode="auto">
          <a:xfrm>
            <a:off x="867406" y="540041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8" name="Oval 327"/>
          <p:cNvSpPr/>
          <p:nvPr/>
        </p:nvSpPr>
        <p:spPr bwMode="auto">
          <a:xfrm>
            <a:off x="562606" y="524801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9" name="Straight Connector 328"/>
          <p:cNvCxnSpPr>
            <a:endCxn id="331" idx="0"/>
          </p:cNvCxnSpPr>
          <p:nvPr/>
        </p:nvCxnSpPr>
        <p:spPr bwMode="auto">
          <a:xfrm>
            <a:off x="4458896" y="4634178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0" name="Straight Connector 329"/>
          <p:cNvCxnSpPr>
            <a:endCxn id="331" idx="2"/>
          </p:cNvCxnSpPr>
          <p:nvPr/>
        </p:nvCxnSpPr>
        <p:spPr bwMode="auto">
          <a:xfrm>
            <a:off x="4077896" y="4938978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1" name="Oval 330"/>
          <p:cNvSpPr/>
          <p:nvPr/>
        </p:nvSpPr>
        <p:spPr bwMode="auto">
          <a:xfrm>
            <a:off x="4306496" y="4786578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32" name="Straight Connector 331"/>
          <p:cNvCxnSpPr>
            <a:endCxn id="334" idx="0"/>
          </p:cNvCxnSpPr>
          <p:nvPr/>
        </p:nvCxnSpPr>
        <p:spPr bwMode="auto">
          <a:xfrm>
            <a:off x="4458896" y="5095617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3" name="Straight Connector 332"/>
          <p:cNvCxnSpPr>
            <a:endCxn id="334" idx="2"/>
          </p:cNvCxnSpPr>
          <p:nvPr/>
        </p:nvCxnSpPr>
        <p:spPr bwMode="auto">
          <a:xfrm>
            <a:off x="4077896" y="5400417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4" name="Oval 333"/>
          <p:cNvSpPr/>
          <p:nvPr/>
        </p:nvSpPr>
        <p:spPr bwMode="auto">
          <a:xfrm>
            <a:off x="4306496" y="5248017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382092" y="1724425"/>
            <a:ext cx="550049" cy="1121869"/>
            <a:chOff x="3382092" y="2105425"/>
            <a:chExt cx="550049" cy="1121869"/>
          </a:xfrm>
        </p:grpSpPr>
        <p:sp>
          <p:nvSpPr>
            <p:cNvPr id="5" name="Freeform 4"/>
            <p:cNvSpPr/>
            <p:nvPr/>
          </p:nvSpPr>
          <p:spPr bwMode="auto">
            <a:xfrm>
              <a:off x="3382092" y="2105425"/>
              <a:ext cx="267824" cy="1121869"/>
            </a:xfrm>
            <a:custGeom>
              <a:avLst/>
              <a:gdLst>
                <a:gd name="connsiteX0" fmla="*/ 0 w 315045"/>
                <a:gd name="connsiteY0" fmla="*/ 1121869 h 1121869"/>
                <a:gd name="connsiteX1" fmla="*/ 238205 w 315045"/>
                <a:gd name="connsiteY1" fmla="*/ 630091 h 1121869"/>
                <a:gd name="connsiteX2" fmla="*/ 315045 w 315045"/>
                <a:gd name="connsiteY2" fmla="*/ 0 h 1121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5045" h="1121869">
                  <a:moveTo>
                    <a:pt x="0" y="1121869"/>
                  </a:moveTo>
                  <a:cubicBezTo>
                    <a:pt x="92849" y="969469"/>
                    <a:pt x="185698" y="817069"/>
                    <a:pt x="238205" y="630091"/>
                  </a:cubicBezTo>
                  <a:cubicBezTo>
                    <a:pt x="290712" y="443113"/>
                    <a:pt x="302878" y="221556"/>
                    <a:pt x="315045" y="0"/>
                  </a:cubicBezTo>
                </a:path>
              </a:pathLst>
            </a:cu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561527" y="2541617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A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5105400" y="1944469"/>
            <a:ext cx="3200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Clr>
                <a:srgbClr val="FF0000"/>
              </a:buClr>
              <a:buFont typeface="+mj-lt"/>
              <a:buAutoNum type="alphaUcPeriod"/>
            </a:pPr>
            <a:r>
              <a:rPr lang="en-US" sz="2200" kern="0" dirty="0" err="1">
                <a:solidFill>
                  <a:prstClr val="black"/>
                </a:solidFill>
              </a:rPr>
              <a:t>Schottky</a:t>
            </a:r>
            <a:r>
              <a:rPr lang="en-US" sz="2200" kern="0" dirty="0">
                <a:solidFill>
                  <a:prstClr val="black"/>
                </a:solidFill>
              </a:rPr>
              <a:t> defect (vacancy)</a:t>
            </a:r>
            <a:endParaRPr lang="en-US" sz="2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2333461" y="4015064"/>
            <a:ext cx="504383" cy="824662"/>
            <a:chOff x="2333461" y="4319864"/>
            <a:chExt cx="504383" cy="824662"/>
          </a:xfrm>
        </p:grpSpPr>
        <p:sp>
          <p:nvSpPr>
            <p:cNvPr id="336" name="Oval 335"/>
            <p:cNvSpPr/>
            <p:nvPr/>
          </p:nvSpPr>
          <p:spPr bwMode="auto">
            <a:xfrm>
              <a:off x="2421464" y="4839726"/>
              <a:ext cx="304800" cy="304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5" name="Freeform 334"/>
            <p:cNvSpPr/>
            <p:nvPr/>
          </p:nvSpPr>
          <p:spPr bwMode="auto">
            <a:xfrm flipV="1">
              <a:off x="2333461" y="4334532"/>
              <a:ext cx="236767" cy="610435"/>
            </a:xfrm>
            <a:custGeom>
              <a:avLst/>
              <a:gdLst>
                <a:gd name="connsiteX0" fmla="*/ 0 w 315045"/>
                <a:gd name="connsiteY0" fmla="*/ 1121869 h 1121869"/>
                <a:gd name="connsiteX1" fmla="*/ 238205 w 315045"/>
                <a:gd name="connsiteY1" fmla="*/ 630091 h 1121869"/>
                <a:gd name="connsiteX2" fmla="*/ 315045 w 315045"/>
                <a:gd name="connsiteY2" fmla="*/ 0 h 1121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5045" h="1121869">
                  <a:moveTo>
                    <a:pt x="0" y="1121869"/>
                  </a:moveTo>
                  <a:cubicBezTo>
                    <a:pt x="92849" y="969469"/>
                    <a:pt x="185698" y="817069"/>
                    <a:pt x="238205" y="630091"/>
                  </a:cubicBezTo>
                  <a:cubicBezTo>
                    <a:pt x="290712" y="443113"/>
                    <a:pt x="302878" y="221556"/>
                    <a:pt x="315045" y="0"/>
                  </a:cubicBezTo>
                </a:path>
              </a:pathLst>
            </a:cu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7" name="TextBox 336"/>
            <p:cNvSpPr txBox="1"/>
            <p:nvPr/>
          </p:nvSpPr>
          <p:spPr>
            <a:xfrm>
              <a:off x="2467230" y="4319864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B</a:t>
              </a:r>
            </a:p>
          </p:txBody>
        </p:sp>
      </p:grpSp>
      <p:sp>
        <p:nvSpPr>
          <p:cNvPr id="338" name="Rectangle 337"/>
          <p:cNvSpPr/>
          <p:nvPr/>
        </p:nvSpPr>
        <p:spPr>
          <a:xfrm>
            <a:off x="5105400" y="2811959"/>
            <a:ext cx="3200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Clr>
                <a:srgbClr val="FF0000"/>
              </a:buClr>
              <a:buFont typeface="+mj-lt"/>
              <a:buAutoNum type="alphaUcPeriod" startAt="2"/>
            </a:pPr>
            <a:r>
              <a:rPr lang="en-US" sz="2200" kern="0" dirty="0">
                <a:solidFill>
                  <a:prstClr val="black"/>
                </a:solidFill>
              </a:rPr>
              <a:t>Frenkel defect (self-interstitial)</a:t>
            </a:r>
            <a:endParaRPr lang="en-US" sz="2200" dirty="0"/>
          </a:p>
        </p:txBody>
      </p:sp>
      <p:cxnSp>
        <p:nvCxnSpPr>
          <p:cNvPr id="339" name="Straight Connector 338"/>
          <p:cNvCxnSpPr>
            <a:endCxn id="350" idx="0"/>
          </p:cNvCxnSpPr>
          <p:nvPr/>
        </p:nvCxnSpPr>
        <p:spPr bwMode="auto">
          <a:xfrm>
            <a:off x="1243193" y="5557858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0" name="Straight Connector 339"/>
          <p:cNvCxnSpPr>
            <a:endCxn id="351" idx="0"/>
          </p:cNvCxnSpPr>
          <p:nvPr/>
        </p:nvCxnSpPr>
        <p:spPr bwMode="auto">
          <a:xfrm>
            <a:off x="1776593" y="5557858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1" name="Straight Connector 340"/>
          <p:cNvCxnSpPr>
            <a:stCxn id="350" idx="6"/>
            <a:endCxn id="351" idx="2"/>
          </p:cNvCxnSpPr>
          <p:nvPr/>
        </p:nvCxnSpPr>
        <p:spPr bwMode="auto">
          <a:xfrm>
            <a:off x="1395593" y="5862658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2" name="Straight Connector 341"/>
          <p:cNvCxnSpPr>
            <a:endCxn id="352" idx="0"/>
          </p:cNvCxnSpPr>
          <p:nvPr/>
        </p:nvCxnSpPr>
        <p:spPr bwMode="auto">
          <a:xfrm>
            <a:off x="2309993" y="5557858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3" name="Straight Connector 342"/>
          <p:cNvCxnSpPr>
            <a:endCxn id="352" idx="2"/>
          </p:cNvCxnSpPr>
          <p:nvPr/>
        </p:nvCxnSpPr>
        <p:spPr bwMode="auto">
          <a:xfrm>
            <a:off x="1928993" y="5862658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4" name="Straight Connector 343"/>
          <p:cNvCxnSpPr>
            <a:endCxn id="353" idx="0"/>
          </p:cNvCxnSpPr>
          <p:nvPr/>
        </p:nvCxnSpPr>
        <p:spPr bwMode="auto">
          <a:xfrm>
            <a:off x="2843393" y="5557858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5" name="Straight Connector 344"/>
          <p:cNvCxnSpPr>
            <a:endCxn id="353" idx="2"/>
          </p:cNvCxnSpPr>
          <p:nvPr/>
        </p:nvCxnSpPr>
        <p:spPr bwMode="auto">
          <a:xfrm>
            <a:off x="2462393" y="5862658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6" name="Straight Connector 345"/>
          <p:cNvCxnSpPr>
            <a:endCxn id="354" idx="0"/>
          </p:cNvCxnSpPr>
          <p:nvPr/>
        </p:nvCxnSpPr>
        <p:spPr bwMode="auto">
          <a:xfrm>
            <a:off x="3376793" y="5557858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7" name="Straight Connector 346"/>
          <p:cNvCxnSpPr>
            <a:endCxn id="354" idx="2"/>
          </p:cNvCxnSpPr>
          <p:nvPr/>
        </p:nvCxnSpPr>
        <p:spPr bwMode="auto">
          <a:xfrm>
            <a:off x="2995793" y="5862658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8" name="Straight Connector 347"/>
          <p:cNvCxnSpPr>
            <a:endCxn id="355" idx="0"/>
          </p:cNvCxnSpPr>
          <p:nvPr/>
        </p:nvCxnSpPr>
        <p:spPr bwMode="auto">
          <a:xfrm>
            <a:off x="3915785" y="5564849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9" name="Straight Connector 348"/>
          <p:cNvCxnSpPr>
            <a:endCxn id="355" idx="2"/>
          </p:cNvCxnSpPr>
          <p:nvPr/>
        </p:nvCxnSpPr>
        <p:spPr bwMode="auto">
          <a:xfrm>
            <a:off x="3534785" y="5869649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0" name="Oval 349"/>
          <p:cNvSpPr/>
          <p:nvPr/>
        </p:nvSpPr>
        <p:spPr bwMode="auto">
          <a:xfrm>
            <a:off x="1090793" y="5710258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1" name="Oval 350"/>
          <p:cNvSpPr/>
          <p:nvPr/>
        </p:nvSpPr>
        <p:spPr bwMode="auto">
          <a:xfrm>
            <a:off x="1624193" y="5710258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2" name="Oval 351"/>
          <p:cNvSpPr/>
          <p:nvPr/>
        </p:nvSpPr>
        <p:spPr bwMode="auto">
          <a:xfrm>
            <a:off x="2157593" y="5710258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3" name="Oval 352"/>
          <p:cNvSpPr/>
          <p:nvPr/>
        </p:nvSpPr>
        <p:spPr bwMode="auto">
          <a:xfrm>
            <a:off x="2690993" y="5710258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4" name="Oval 353"/>
          <p:cNvSpPr/>
          <p:nvPr/>
        </p:nvSpPr>
        <p:spPr bwMode="auto">
          <a:xfrm>
            <a:off x="3224393" y="5710258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5" name="Oval 354"/>
          <p:cNvSpPr/>
          <p:nvPr/>
        </p:nvSpPr>
        <p:spPr bwMode="auto">
          <a:xfrm>
            <a:off x="3763385" y="5717249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56" name="Straight Connector 355"/>
          <p:cNvCxnSpPr>
            <a:endCxn id="358" idx="0"/>
          </p:cNvCxnSpPr>
          <p:nvPr/>
        </p:nvCxnSpPr>
        <p:spPr bwMode="auto">
          <a:xfrm>
            <a:off x="715006" y="5564849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7" name="Straight Connector 356"/>
          <p:cNvCxnSpPr/>
          <p:nvPr/>
        </p:nvCxnSpPr>
        <p:spPr bwMode="auto">
          <a:xfrm>
            <a:off x="867406" y="5869649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8" name="Oval 357"/>
          <p:cNvSpPr/>
          <p:nvPr/>
        </p:nvSpPr>
        <p:spPr bwMode="auto">
          <a:xfrm>
            <a:off x="562606" y="5717249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59" name="Straight Connector 358"/>
          <p:cNvCxnSpPr>
            <a:endCxn id="361" idx="0"/>
          </p:cNvCxnSpPr>
          <p:nvPr/>
        </p:nvCxnSpPr>
        <p:spPr bwMode="auto">
          <a:xfrm>
            <a:off x="4458896" y="5564849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0" name="Straight Connector 359"/>
          <p:cNvCxnSpPr>
            <a:endCxn id="361" idx="2"/>
          </p:cNvCxnSpPr>
          <p:nvPr/>
        </p:nvCxnSpPr>
        <p:spPr bwMode="auto">
          <a:xfrm>
            <a:off x="4077896" y="5869649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1" name="Oval 360"/>
          <p:cNvSpPr/>
          <p:nvPr/>
        </p:nvSpPr>
        <p:spPr bwMode="auto">
          <a:xfrm>
            <a:off x="4306496" y="5717249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580412" y="2876529"/>
            <a:ext cx="391805" cy="402863"/>
            <a:chOff x="1580649" y="2881818"/>
            <a:chExt cx="391805" cy="402863"/>
          </a:xfrm>
        </p:grpSpPr>
        <p:sp>
          <p:nvSpPr>
            <p:cNvPr id="385" name="Oval 384"/>
            <p:cNvSpPr/>
            <p:nvPr/>
          </p:nvSpPr>
          <p:spPr bwMode="auto">
            <a:xfrm>
              <a:off x="1580649" y="2881818"/>
              <a:ext cx="391805" cy="39319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6" name="TextBox 385"/>
            <p:cNvSpPr txBox="1"/>
            <p:nvPr/>
          </p:nvSpPr>
          <p:spPr>
            <a:xfrm>
              <a:off x="1589869" y="2884571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</a:rPr>
                <a:t>C</a:t>
              </a:r>
            </a:p>
          </p:txBody>
        </p:sp>
      </p:grpSp>
      <p:sp>
        <p:nvSpPr>
          <p:cNvPr id="387" name="Rectangle 386"/>
          <p:cNvSpPr/>
          <p:nvPr/>
        </p:nvSpPr>
        <p:spPr>
          <a:xfrm>
            <a:off x="5103160" y="3679449"/>
            <a:ext cx="3200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Clr>
                <a:srgbClr val="FF0000"/>
              </a:buClr>
              <a:buFont typeface="+mj-lt"/>
              <a:buAutoNum type="alphaUcPeriod" startAt="3"/>
            </a:pPr>
            <a:r>
              <a:rPr lang="en-US" sz="2200" kern="0" dirty="0">
                <a:solidFill>
                  <a:prstClr val="black"/>
                </a:solidFill>
              </a:rPr>
              <a:t>Substitutional atom</a:t>
            </a:r>
            <a:endParaRPr lang="en-US" sz="22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3768114" y="4880742"/>
            <a:ext cx="532128" cy="400110"/>
            <a:chOff x="3768114" y="4880742"/>
            <a:chExt cx="532128" cy="400110"/>
          </a:xfrm>
        </p:grpSpPr>
        <p:sp>
          <p:nvSpPr>
            <p:cNvPr id="388" name="Oval 387"/>
            <p:cNvSpPr/>
            <p:nvPr/>
          </p:nvSpPr>
          <p:spPr bwMode="auto">
            <a:xfrm>
              <a:off x="4071642" y="5051501"/>
              <a:ext cx="228600" cy="228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9" name="TextBox 388"/>
            <p:cNvSpPr txBox="1"/>
            <p:nvPr/>
          </p:nvSpPr>
          <p:spPr>
            <a:xfrm>
              <a:off x="3768114" y="4880742"/>
              <a:ext cx="3706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</a:rPr>
                <a:t>D</a:t>
              </a:r>
            </a:p>
          </p:txBody>
        </p:sp>
      </p:grpSp>
      <p:sp>
        <p:nvSpPr>
          <p:cNvPr id="390" name="Rectangle 389"/>
          <p:cNvSpPr/>
          <p:nvPr/>
        </p:nvSpPr>
        <p:spPr>
          <a:xfrm>
            <a:off x="5105400" y="4208385"/>
            <a:ext cx="3200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Clr>
                <a:srgbClr val="FF0000"/>
              </a:buClr>
              <a:buFont typeface="+mj-lt"/>
              <a:buAutoNum type="alphaUcPeriod" startAt="4"/>
            </a:pPr>
            <a:r>
              <a:rPr lang="en-US" sz="2200" kern="0" dirty="0">
                <a:solidFill>
                  <a:prstClr val="black"/>
                </a:solidFill>
              </a:rPr>
              <a:t>Foreign interstitial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6019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 animBg="1"/>
      <p:bldP spid="216" grpId="0" animBg="1"/>
      <p:bldP spid="11" grpId="0"/>
      <p:bldP spid="338" grpId="0"/>
      <p:bldP spid="387" grpId="0"/>
      <p:bldP spid="3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84"/>
            <a:ext cx="8153400" cy="990600"/>
          </a:xfrm>
        </p:spPr>
        <p:txBody>
          <a:bodyPr/>
          <a:lstStyle/>
          <a:p>
            <a:r>
              <a:rPr lang="en-US" dirty="0"/>
              <a:t>Kroger-</a:t>
            </a:r>
            <a:r>
              <a:rPr lang="en-US" dirty="0" err="1"/>
              <a:t>Vink</a:t>
            </a:r>
            <a:r>
              <a:rPr lang="en-US" dirty="0"/>
              <a:t>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5484"/>
            <a:ext cx="8153400" cy="4800600"/>
          </a:xfrm>
        </p:spPr>
        <p:txBody>
          <a:bodyPr/>
          <a:lstStyle/>
          <a:p>
            <a:r>
              <a:rPr lang="en-US" sz="2200" dirty="0"/>
              <a:t>General form:</a:t>
            </a:r>
          </a:p>
          <a:p>
            <a:r>
              <a:rPr lang="en-US" sz="2200" i="1" dirty="0"/>
              <a:t>M –</a:t>
            </a:r>
            <a:r>
              <a:rPr lang="en-US" sz="2200" dirty="0"/>
              <a:t> atom type; “</a:t>
            </a:r>
            <a:r>
              <a:rPr lang="en-US" sz="2200" i="1" dirty="0"/>
              <a:t>V </a:t>
            </a:r>
            <a:r>
              <a:rPr lang="en-US" sz="2200" dirty="0"/>
              <a:t>” denotes vacancy</a:t>
            </a:r>
          </a:p>
          <a:p>
            <a:r>
              <a:rPr lang="en-US" sz="2200" i="1" dirty="0"/>
              <a:t>L</a:t>
            </a:r>
            <a:r>
              <a:rPr lang="en-US" sz="2200" dirty="0"/>
              <a:t> – site in the original perfect lattice; “</a:t>
            </a:r>
            <a:r>
              <a:rPr lang="en-US" sz="2200" i="1" dirty="0" err="1"/>
              <a:t>i</a:t>
            </a:r>
            <a:r>
              <a:rPr lang="en-US" sz="2200" i="1" dirty="0"/>
              <a:t> </a:t>
            </a:r>
            <a:r>
              <a:rPr lang="en-US" sz="2200" dirty="0"/>
              <a:t>” denotes interstitial</a:t>
            </a:r>
          </a:p>
          <a:p>
            <a:r>
              <a:rPr lang="en-US" sz="2200" i="1" dirty="0"/>
              <a:t>C</a:t>
            </a:r>
            <a:r>
              <a:rPr lang="en-US" sz="2200" dirty="0"/>
              <a:t> – effective charge (or relative charge), equaling to the difference in valence between the species on the site </a:t>
            </a:r>
            <a:r>
              <a:rPr lang="en-US" sz="2200" i="1" dirty="0"/>
              <a:t>L</a:t>
            </a:r>
            <a:r>
              <a:rPr lang="en-US" sz="2200" dirty="0"/>
              <a:t> and the atom that occupies the site in a perfect crystal</a:t>
            </a:r>
          </a:p>
          <a:p>
            <a:pPr lvl="1"/>
            <a:r>
              <a:rPr lang="en-US" sz="2200" dirty="0"/>
              <a:t>Positive effective charge</a:t>
            </a:r>
          </a:p>
          <a:p>
            <a:pPr lvl="1"/>
            <a:r>
              <a:rPr lang="en-US" sz="2200" dirty="0"/>
              <a:t>Negative effective charge</a:t>
            </a:r>
          </a:p>
          <a:p>
            <a:pPr lvl="1"/>
            <a:r>
              <a:rPr lang="en-US" sz="2200" dirty="0"/>
              <a:t>Neutral defect</a:t>
            </a:r>
          </a:p>
          <a:p>
            <a:r>
              <a:rPr lang="en-US" sz="2200" dirty="0"/>
              <a:t>Quasi-free electron is denoted by     ; hole is denoted by</a:t>
            </a:r>
          </a:p>
          <a:p>
            <a:r>
              <a:rPr lang="en-US" sz="2200" dirty="0"/>
              <a:t>Square brackets denotes defect fraction, e.g.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287889"/>
              </p:ext>
            </p:extLst>
          </p:nvPr>
        </p:nvGraphicFramePr>
        <p:xfrm>
          <a:off x="2659316" y="1464449"/>
          <a:ext cx="5048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266400" imgH="241200" progId="Equation.DSMT4">
                  <p:embed/>
                </p:oleObj>
              </mc:Choice>
              <mc:Fallback>
                <p:oleObj name="Equation" r:id="rId3" imgW="266400" imgH="2412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9316" y="1464449"/>
                        <a:ext cx="504825" cy="444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706006"/>
              </p:ext>
            </p:extLst>
          </p:nvPr>
        </p:nvGraphicFramePr>
        <p:xfrm>
          <a:off x="4433634" y="3977768"/>
          <a:ext cx="215900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5" imgW="114120" imgH="126720" progId="Equation.DSMT4">
                  <p:embed/>
                </p:oleObj>
              </mc:Choice>
              <mc:Fallback>
                <p:oleObj name="Equation" r:id="rId5" imgW="114120" imgH="12672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634" y="3977768"/>
                        <a:ext cx="215900" cy="2333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52998"/>
              </p:ext>
            </p:extLst>
          </p:nvPr>
        </p:nvGraphicFramePr>
        <p:xfrm>
          <a:off x="4568858" y="4374136"/>
          <a:ext cx="192088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7" imgW="101520" imgH="177480" progId="Equation.DSMT4">
                  <p:embed/>
                </p:oleObj>
              </mc:Choice>
              <mc:Fallback>
                <p:oleObj name="Equation" r:id="rId7" imgW="101520" imgH="17748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8858" y="4374136"/>
                        <a:ext cx="192088" cy="327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170554"/>
              </p:ext>
            </p:extLst>
          </p:nvPr>
        </p:nvGraphicFramePr>
        <p:xfrm>
          <a:off x="3182070" y="4854388"/>
          <a:ext cx="215900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9" imgW="114120" imgH="126720" progId="Equation.DSMT4">
                  <p:embed/>
                </p:oleObj>
              </mc:Choice>
              <mc:Fallback>
                <p:oleObj name="Equation" r:id="rId9" imgW="114120" imgH="12672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070" y="4854388"/>
                        <a:ext cx="215900" cy="2333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174058"/>
              </p:ext>
            </p:extLst>
          </p:nvPr>
        </p:nvGraphicFramePr>
        <p:xfrm>
          <a:off x="5089779" y="5181600"/>
          <a:ext cx="2889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11" imgW="152280" imgH="203040" progId="Equation.DSMT4">
                  <p:embed/>
                </p:oleObj>
              </mc:Choice>
              <mc:Fallback>
                <p:oleObj name="Equation" r:id="rId11" imgW="152280" imgH="20304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779" y="5181600"/>
                        <a:ext cx="288925" cy="374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069664"/>
              </p:ext>
            </p:extLst>
          </p:nvPr>
        </p:nvGraphicFramePr>
        <p:xfrm>
          <a:off x="7893811" y="5181600"/>
          <a:ext cx="312737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13" imgW="164880" imgH="203040" progId="Equation.DSMT4">
                  <p:embed/>
                </p:oleObj>
              </mc:Choice>
              <mc:Fallback>
                <p:oleObj name="Equation" r:id="rId13" imgW="164880" imgH="203040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3811" y="5181600"/>
                        <a:ext cx="312737" cy="374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572508"/>
              </p:ext>
            </p:extLst>
          </p:nvPr>
        </p:nvGraphicFramePr>
        <p:xfrm>
          <a:off x="6547104" y="5597525"/>
          <a:ext cx="1757362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15" imgW="927000" imgH="279360" progId="Equation.DSMT4">
                  <p:embed/>
                </p:oleObj>
              </mc:Choice>
              <mc:Fallback>
                <p:oleObj name="Equation" r:id="rId15" imgW="927000" imgH="27936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7104" y="5597525"/>
                        <a:ext cx="1757362" cy="51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3399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Examples of Kroger-</a:t>
            </a:r>
            <a:r>
              <a:rPr lang="en-US" sz="2800" dirty="0" err="1"/>
              <a:t>Vink</a:t>
            </a:r>
            <a:r>
              <a:rPr lang="en-US" sz="2800" dirty="0"/>
              <a:t>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500"/>
              </a:spcBef>
            </a:pPr>
            <a:r>
              <a:rPr lang="en-US" dirty="0">
                <a:solidFill>
                  <a:prstClr val="black"/>
                </a:solidFill>
              </a:rPr>
              <a:t>Frenkel defect</a:t>
            </a:r>
          </a:p>
          <a:p>
            <a:pPr>
              <a:spcBef>
                <a:spcPts val="1500"/>
              </a:spcBef>
            </a:pPr>
            <a:endParaRPr lang="en-US" dirty="0">
              <a:solidFill>
                <a:prstClr val="black"/>
              </a:solidFill>
            </a:endParaRPr>
          </a:p>
          <a:p>
            <a:pPr>
              <a:spcBef>
                <a:spcPts val="1500"/>
              </a:spcBef>
            </a:pPr>
            <a:r>
              <a:rPr lang="en-US" dirty="0" err="1">
                <a:solidFill>
                  <a:prstClr val="black"/>
                </a:solidFill>
              </a:rPr>
              <a:t>Schottky</a:t>
            </a:r>
            <a:r>
              <a:rPr lang="en-US" dirty="0">
                <a:solidFill>
                  <a:prstClr val="black"/>
                </a:solidFill>
              </a:rPr>
              <a:t> defect</a:t>
            </a:r>
          </a:p>
          <a:p>
            <a:pPr>
              <a:spcBef>
                <a:spcPts val="1500"/>
              </a:spcBef>
            </a:pPr>
            <a:endParaRPr lang="en-US" dirty="0">
              <a:solidFill>
                <a:prstClr val="black"/>
              </a:solidFill>
            </a:endParaRPr>
          </a:p>
          <a:p>
            <a:pPr>
              <a:spcBef>
                <a:spcPts val="1500"/>
              </a:spcBef>
            </a:pPr>
            <a:r>
              <a:rPr lang="en-US" dirty="0">
                <a:solidFill>
                  <a:prstClr val="black"/>
                </a:solidFill>
              </a:rPr>
              <a:t>Substitutional atom</a:t>
            </a:r>
          </a:p>
          <a:p>
            <a:pPr>
              <a:spcBef>
                <a:spcPts val="1500"/>
              </a:spcBef>
            </a:pPr>
            <a:endParaRPr lang="en-US" dirty="0">
              <a:solidFill>
                <a:prstClr val="black"/>
              </a:solidFill>
            </a:endParaRPr>
          </a:p>
          <a:p>
            <a:pPr>
              <a:spcBef>
                <a:spcPts val="1500"/>
              </a:spcBef>
            </a:pPr>
            <a:r>
              <a:rPr lang="en-US" dirty="0">
                <a:solidFill>
                  <a:prstClr val="black"/>
                </a:solidFill>
              </a:rPr>
              <a:t>Foreign interstitial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806730"/>
              </p:ext>
            </p:extLst>
          </p:nvPr>
        </p:nvGraphicFramePr>
        <p:xfrm>
          <a:off x="830516" y="3109472"/>
          <a:ext cx="19986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3" imgW="1054080" imgH="253800" progId="Equation.DSMT4">
                  <p:embed/>
                </p:oleObj>
              </mc:Choice>
              <mc:Fallback>
                <p:oleObj name="Equation" r:id="rId3" imgW="1054080" imgH="2538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16" y="3109472"/>
                        <a:ext cx="1998663" cy="469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380061"/>
              </p:ext>
            </p:extLst>
          </p:nvPr>
        </p:nvGraphicFramePr>
        <p:xfrm>
          <a:off x="830516" y="1983868"/>
          <a:ext cx="219233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5" imgW="1155600" imgH="253800" progId="Equation.DSMT4">
                  <p:embed/>
                </p:oleObj>
              </mc:Choice>
              <mc:Fallback>
                <p:oleObj name="Equation" r:id="rId5" imgW="1155600" imgH="2538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16" y="1983868"/>
                        <a:ext cx="2192337" cy="469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765776"/>
              </p:ext>
            </p:extLst>
          </p:nvPr>
        </p:nvGraphicFramePr>
        <p:xfrm>
          <a:off x="3351212" y="3121378"/>
          <a:ext cx="2287588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7" imgW="1206360" imgH="241200" progId="Equation.DSMT4">
                  <p:embed/>
                </p:oleObj>
              </mc:Choice>
              <mc:Fallback>
                <p:oleObj name="Equation" r:id="rId7" imgW="1206360" imgH="24120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1212" y="3121378"/>
                        <a:ext cx="2287588" cy="446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021125"/>
              </p:ext>
            </p:extLst>
          </p:nvPr>
        </p:nvGraphicFramePr>
        <p:xfrm>
          <a:off x="830516" y="4228032"/>
          <a:ext cx="337185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9" imgW="1777680" imgH="241200" progId="Equation.DSMT4">
                  <p:embed/>
                </p:oleObj>
              </mc:Choice>
              <mc:Fallback>
                <p:oleObj name="Equation" r:id="rId9" imgW="1777680" imgH="24120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16" y="4228032"/>
                        <a:ext cx="3371850" cy="446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90910"/>
              </p:ext>
            </p:extLst>
          </p:nvPr>
        </p:nvGraphicFramePr>
        <p:xfrm>
          <a:off x="830516" y="5342371"/>
          <a:ext cx="34925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11" imgW="1841400" imgH="241200" progId="Equation.DSMT4">
                  <p:embed/>
                </p:oleObj>
              </mc:Choice>
              <mc:Fallback>
                <p:oleObj name="Equation" r:id="rId11" imgW="1841400" imgH="24120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16" y="5342371"/>
                        <a:ext cx="3492500" cy="446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" name="Right Brace 240"/>
          <p:cNvSpPr/>
          <p:nvPr/>
        </p:nvSpPr>
        <p:spPr bwMode="auto">
          <a:xfrm>
            <a:off x="4423282" y="4442652"/>
            <a:ext cx="304800" cy="11430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1258"/>
              </p:ext>
            </p:extLst>
          </p:nvPr>
        </p:nvGraphicFramePr>
        <p:xfrm>
          <a:off x="4869116" y="4815208"/>
          <a:ext cx="165893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13" imgW="876240" imgH="228600" progId="Equation.DSMT4">
                  <p:embed/>
                </p:oleObj>
              </mc:Choice>
              <mc:Fallback>
                <p:oleObj name="Equation" r:id="rId13" imgW="876240" imgH="228600" progId="Equation.DSMT4">
                  <p:embed/>
                  <p:pic>
                    <p:nvPicPr>
                      <p:cNvPr id="2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9116" y="4815208"/>
                        <a:ext cx="1658938" cy="420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7330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Concentration of Frenkel defects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2432"/>
            <a:ext cx="81534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prstClr val="black"/>
                </a:solidFill>
              </a:rPr>
              <a:t>Configurational entropy</a:t>
            </a:r>
          </a:p>
          <a:p>
            <a:pPr>
              <a:spcBef>
                <a:spcPts val="1200"/>
              </a:spcBef>
            </a:pPr>
            <a:endParaRPr lang="en-US" dirty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</a:pPr>
            <a:endParaRPr lang="en-US" dirty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</a:pPr>
            <a:endParaRPr lang="en-US" dirty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</a:pPr>
            <a:endParaRPr lang="en-US" dirty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</a:pPr>
            <a:endParaRPr lang="en-US" sz="1800" dirty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prstClr val="black"/>
                </a:solidFill>
              </a:rPr>
              <a:t>Gibbs free energy</a:t>
            </a: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prstClr val="black"/>
                </a:solidFill>
              </a:rPr>
              <a:t>Equilibrium fraction of Frenkel defects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060019"/>
              </p:ext>
            </p:extLst>
          </p:nvPr>
        </p:nvGraphicFramePr>
        <p:xfrm>
          <a:off x="838200" y="1979900"/>
          <a:ext cx="3127375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3" imgW="1701720" imgH="444240" progId="Equation.DSMT4">
                  <p:embed/>
                </p:oleObj>
              </mc:Choice>
              <mc:Fallback>
                <p:oleObj name="Equation" r:id="rId3" imgW="1701720" imgH="44424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79900"/>
                        <a:ext cx="3127375" cy="7985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806798"/>
              </p:ext>
            </p:extLst>
          </p:nvPr>
        </p:nvGraphicFramePr>
        <p:xfrm>
          <a:off x="838200" y="3637583"/>
          <a:ext cx="4294188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5" imgW="2336760" imgH="444240" progId="Equation.DSMT4">
                  <p:embed/>
                </p:oleObj>
              </mc:Choice>
              <mc:Fallback>
                <p:oleObj name="Equation" r:id="rId5" imgW="2336760" imgH="44424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637583"/>
                        <a:ext cx="4294188" cy="7985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>
            <a:off x="1295400" y="2809148"/>
            <a:ext cx="12954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2677859" y="2812343"/>
            <a:ext cx="12954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85800" y="2886927"/>
            <a:ext cx="1982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Dislodge </a:t>
            </a:r>
            <a:r>
              <a:rPr lang="en-US" i="1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 atoms from their sites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90800" y="2886926"/>
            <a:ext cx="1982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Place the atoms into </a:t>
            </a:r>
            <a:r>
              <a:rPr lang="en-US" i="1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 interstitials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67200" y="205599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Assume that there is one interstitial per lattice site</a:t>
            </a: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098091"/>
              </p:ext>
            </p:extLst>
          </p:nvPr>
        </p:nvGraphicFramePr>
        <p:xfrm>
          <a:off x="3412838" y="4509376"/>
          <a:ext cx="34083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7" imgW="1854000" imgH="241200" progId="Equation.DSMT4">
                  <p:embed/>
                </p:oleObj>
              </mc:Choice>
              <mc:Fallback>
                <p:oleObj name="Equation" r:id="rId7" imgW="1854000" imgH="241200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2838" y="4509376"/>
                        <a:ext cx="3408363" cy="4333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90510"/>
              </p:ext>
            </p:extLst>
          </p:nvPr>
        </p:nvGraphicFramePr>
        <p:xfrm>
          <a:off x="844804" y="5462588"/>
          <a:ext cx="364331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9" imgW="1981080" imgH="482400" progId="Equation.DSMT4">
                  <p:embed/>
                </p:oleObj>
              </mc:Choice>
              <mc:Fallback>
                <p:oleObj name="Equation" r:id="rId9" imgW="1981080" imgH="482400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804" y="5462588"/>
                        <a:ext cx="3643312" cy="866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2764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Equilibrium constant of defect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Frenkel defect formation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General defect reactions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051846"/>
              </p:ext>
            </p:extLst>
          </p:nvPr>
        </p:nvGraphicFramePr>
        <p:xfrm>
          <a:off x="838200" y="2614325"/>
          <a:ext cx="392430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tion" r:id="rId3" imgW="2070000" imgH="482400" progId="Equation.DSMT4">
                  <p:embed/>
                </p:oleObj>
              </mc:Choice>
              <mc:Fallback>
                <p:oleObj name="Equation" r:id="rId3" imgW="2070000" imgH="4824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614325"/>
                        <a:ext cx="3924300" cy="8937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642906"/>
              </p:ext>
            </p:extLst>
          </p:nvPr>
        </p:nvGraphicFramePr>
        <p:xfrm>
          <a:off x="838200" y="2027238"/>
          <a:ext cx="219233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5" imgW="1155600" imgH="253800" progId="Equation.DSMT4">
                  <p:embed/>
                </p:oleObj>
              </mc:Choice>
              <mc:Fallback>
                <p:oleObj name="Equation" r:id="rId5" imgW="1155600" imgH="2538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27238"/>
                        <a:ext cx="2192337" cy="469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933525"/>
              </p:ext>
            </p:extLst>
          </p:nvPr>
        </p:nvGraphicFramePr>
        <p:xfrm>
          <a:off x="3527425" y="1828800"/>
          <a:ext cx="401637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Equation" r:id="rId7" imgW="2184120" imgH="482400" progId="Equation.DSMT4">
                  <p:embed/>
                </p:oleObj>
              </mc:Choice>
              <mc:Fallback>
                <p:oleObj name="Equation" r:id="rId7" imgW="2184120" imgH="48240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1828800"/>
                        <a:ext cx="4016375" cy="866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577101"/>
              </p:ext>
            </p:extLst>
          </p:nvPr>
        </p:nvGraphicFramePr>
        <p:xfrm>
          <a:off x="1477279" y="4796344"/>
          <a:ext cx="34925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9" imgW="1841400" imgH="241200" progId="Equation.DSMT4">
                  <p:embed/>
                </p:oleObj>
              </mc:Choice>
              <mc:Fallback>
                <p:oleObj name="Equation" r:id="rId9" imgW="1841400" imgH="24120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279" y="4796344"/>
                        <a:ext cx="3492500" cy="446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800507"/>
              </p:ext>
            </p:extLst>
          </p:nvPr>
        </p:nvGraphicFramePr>
        <p:xfrm>
          <a:off x="789815" y="5319713"/>
          <a:ext cx="4332287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Equation" r:id="rId11" imgW="2286000" imgH="482400" progId="Equation.DSMT4">
                  <p:embed/>
                </p:oleObj>
              </mc:Choice>
              <mc:Fallback>
                <p:oleObj name="Equation" r:id="rId11" imgW="2286000" imgH="482400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815" y="5319713"/>
                        <a:ext cx="4332287" cy="892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033655"/>
              </p:ext>
            </p:extLst>
          </p:nvPr>
        </p:nvGraphicFramePr>
        <p:xfrm>
          <a:off x="838200" y="4114800"/>
          <a:ext cx="190182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13" imgW="1002960" imgH="342720" progId="Equation.DSMT4">
                  <p:embed/>
                </p:oleObj>
              </mc:Choice>
              <mc:Fallback>
                <p:oleObj name="Equation" r:id="rId13" imgW="1002960" imgH="34272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114800"/>
                        <a:ext cx="1901825" cy="6334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241293"/>
              </p:ext>
            </p:extLst>
          </p:nvPr>
        </p:nvGraphicFramePr>
        <p:xfrm>
          <a:off x="3063875" y="3917950"/>
          <a:ext cx="353853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quation" r:id="rId15" imgW="1866600" imgH="482400" progId="Equation.DSMT4">
                  <p:embed/>
                </p:oleObj>
              </mc:Choice>
              <mc:Fallback>
                <p:oleObj name="Equation" r:id="rId15" imgW="1866600" imgH="482400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75" y="3917950"/>
                        <a:ext cx="3538538" cy="892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771968" y="4743561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>
                <a:solidFill>
                  <a:prstClr val="black"/>
                </a:solidFill>
              </a:rPr>
              <a:t>e.g.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350957" y="5303594"/>
            <a:ext cx="32750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 err="1">
                <a:solidFill>
                  <a:prstClr val="black"/>
                </a:solidFill>
                <a:latin typeface="Symbol" panose="05050102010706020507" pitchFamily="18" charset="2"/>
              </a:rPr>
              <a:t>D</a:t>
            </a:r>
            <a:r>
              <a:rPr lang="en-US" i="1" kern="0" dirty="0" err="1">
                <a:solidFill>
                  <a:prstClr val="black"/>
                </a:solidFill>
              </a:rPr>
              <a:t>G</a:t>
            </a:r>
            <a:r>
              <a:rPr lang="en-US" i="1" kern="0" baseline="-25000" dirty="0" err="1">
                <a:solidFill>
                  <a:prstClr val="black"/>
                </a:solidFill>
              </a:rPr>
              <a:t>f</a:t>
            </a:r>
            <a:r>
              <a:rPr lang="en-US" i="1" kern="0" baseline="-25000" dirty="0">
                <a:solidFill>
                  <a:prstClr val="black"/>
                </a:solidFill>
              </a:rPr>
              <a:t> </a:t>
            </a:r>
            <a:r>
              <a:rPr lang="en-US" kern="0" dirty="0">
                <a:solidFill>
                  <a:prstClr val="black"/>
                </a:solidFill>
              </a:rPr>
              <a:t>: Gibbs free energy of defect formation minus the configurational entropy term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94024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Charge compensation in ionic solids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116"/>
            <a:ext cx="8153400" cy="4800600"/>
          </a:xfrm>
        </p:spPr>
        <p:txBody>
          <a:bodyPr/>
          <a:lstStyle/>
          <a:p>
            <a:r>
              <a:rPr lang="en-US" sz="2200" dirty="0"/>
              <a:t>List all possible defect reactions when TiO</a:t>
            </a:r>
            <a:r>
              <a:rPr lang="en-US" sz="2200" baseline="-25000" dirty="0"/>
              <a:t>2</a:t>
            </a:r>
            <a:r>
              <a:rPr lang="en-US" sz="2200" dirty="0"/>
              <a:t> is doped into Al</a:t>
            </a:r>
            <a:r>
              <a:rPr lang="en-US" sz="2200" baseline="-25000" dirty="0"/>
              <a:t>2</a:t>
            </a:r>
            <a:r>
              <a:rPr lang="en-US" sz="2200" dirty="0"/>
              <a:t>O</a:t>
            </a:r>
            <a:r>
              <a:rPr lang="en-US" sz="2200" baseline="-25000" dirty="0"/>
              <a:t>3</a:t>
            </a:r>
            <a:r>
              <a:rPr lang="en-US" sz="2200" dirty="0"/>
              <a:t> and determine the defect concentrations</a:t>
            </a:r>
          </a:p>
          <a:p>
            <a:pPr marL="346075" indent="-346075">
              <a:spcBef>
                <a:spcPts val="1200"/>
              </a:spcBef>
              <a:buSzPct val="100000"/>
              <a:buFont typeface="+mj-lt"/>
              <a:buAutoNum type="arabicParenR"/>
            </a:pPr>
            <a:r>
              <a:rPr lang="en-US" sz="2200" u="sng" dirty="0"/>
              <a:t>List all charged species</a:t>
            </a:r>
          </a:p>
          <a:p>
            <a:pPr marL="346075" indent="-346075">
              <a:buSzPct val="100000"/>
              <a:buFont typeface="+mj-lt"/>
              <a:buAutoNum type="arabicParenR"/>
            </a:pPr>
            <a:endParaRPr lang="en-US" sz="2200" dirty="0"/>
          </a:p>
          <a:p>
            <a:pPr marL="346075" indent="-346075">
              <a:buSzPct val="100000"/>
              <a:buFont typeface="+mj-lt"/>
              <a:buAutoNum type="arabicParenR"/>
            </a:pPr>
            <a:endParaRPr lang="en-US" dirty="0"/>
          </a:p>
          <a:p>
            <a:pPr marL="346075" indent="-346075">
              <a:buSzPct val="100000"/>
              <a:buFont typeface="+mj-lt"/>
              <a:buAutoNum type="arabicParenR"/>
            </a:pPr>
            <a:endParaRPr lang="en-US" sz="3200" dirty="0"/>
          </a:p>
          <a:p>
            <a:pPr marL="346075" indent="-346075">
              <a:buSzPct val="100000"/>
              <a:buFont typeface="+mj-lt"/>
              <a:buAutoNum type="arabicParenR"/>
            </a:pPr>
            <a:r>
              <a:rPr lang="en-US" sz="2200" u="sng" dirty="0"/>
              <a:t>List defect reactions based on charge compensation pairs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5738" y="2743840"/>
            <a:ext cx="4120812" cy="1388776"/>
            <a:chOff x="795738" y="2743840"/>
            <a:chExt cx="4120812" cy="1388776"/>
          </a:xfrm>
        </p:grpSpPr>
        <p:graphicFrame>
          <p:nvGraphicFramePr>
            <p:cNvPr id="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0656980"/>
                </p:ext>
              </p:extLst>
            </p:nvPr>
          </p:nvGraphicFramePr>
          <p:xfrm>
            <a:off x="3201160" y="2747269"/>
            <a:ext cx="433388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0" name="Equation" r:id="rId4" imgW="228600" imgH="241200" progId="Equation.DSMT4">
                    <p:embed/>
                  </p:oleObj>
                </mc:Choice>
                <mc:Fallback>
                  <p:oleObj name="Equation" r:id="rId4" imgW="228600" imgH="241200" progId="Equation.DSMT4">
                    <p:embed/>
                    <p:pic>
                      <p:nvPicPr>
                        <p:cNvPr id="4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1160" y="2747269"/>
                          <a:ext cx="433388" cy="4460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8099748"/>
                </p:ext>
              </p:extLst>
            </p:nvPr>
          </p:nvGraphicFramePr>
          <p:xfrm>
            <a:off x="4435538" y="3217856"/>
            <a:ext cx="481012" cy="446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1" name="Equation" r:id="rId6" imgW="253800" imgH="241200" progId="Equation.DSMT4">
                    <p:embed/>
                  </p:oleObj>
                </mc:Choice>
                <mc:Fallback>
                  <p:oleObj name="Equation" r:id="rId6" imgW="253800" imgH="241200" progId="Equation.DSMT4">
                    <p:embed/>
                    <p:pic>
                      <p:nvPicPr>
                        <p:cNvPr id="5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35538" y="3217856"/>
                          <a:ext cx="481012" cy="44608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795738" y="2743840"/>
              <a:ext cx="239681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/>
                <a:t>Native vacancies:</a:t>
              </a:r>
            </a:p>
          </p:txBody>
        </p:sp>
        <p:graphicFrame>
          <p:nvGraphicFramePr>
            <p:cNvPr id="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5325473"/>
                </p:ext>
              </p:extLst>
            </p:nvPr>
          </p:nvGraphicFramePr>
          <p:xfrm>
            <a:off x="3710748" y="2758155"/>
            <a:ext cx="482600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2" name="Equation" r:id="rId8" imgW="253800" imgH="241200" progId="Equation.DSMT4">
                    <p:embed/>
                  </p:oleObj>
                </mc:Choice>
                <mc:Fallback>
                  <p:oleObj name="Equation" r:id="rId8" imgW="253800" imgH="241200" progId="Equation.DSMT4">
                    <p:embed/>
                    <p:pic>
                      <p:nvPicPr>
                        <p:cNvPr id="8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0748" y="2758155"/>
                          <a:ext cx="482600" cy="4460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795738" y="3211926"/>
              <a:ext cx="365516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/>
                <a:t>Foreign substitutional atom: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95738" y="3690286"/>
              <a:ext cx="161294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/>
                <a:t>Interstitials:</a:t>
              </a:r>
            </a:p>
          </p:txBody>
        </p:sp>
        <p:graphicFrame>
          <p:nvGraphicFramePr>
            <p:cNvPr id="11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3570194"/>
                </p:ext>
              </p:extLst>
            </p:nvPr>
          </p:nvGraphicFramePr>
          <p:xfrm>
            <a:off x="3107565" y="3686528"/>
            <a:ext cx="649287" cy="446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3" name="Equation" r:id="rId10" imgW="342720" imgH="241200" progId="Equation.DSMT4">
                    <p:embed/>
                  </p:oleObj>
                </mc:Choice>
                <mc:Fallback>
                  <p:oleObj name="Equation" r:id="rId10" imgW="342720" imgH="241200" progId="Equation.DSMT4">
                    <p:embed/>
                    <p:pic>
                      <p:nvPicPr>
                        <p:cNvPr id="11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7565" y="3686528"/>
                          <a:ext cx="649287" cy="44608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0546991"/>
                </p:ext>
              </p:extLst>
            </p:nvPr>
          </p:nvGraphicFramePr>
          <p:xfrm>
            <a:off x="2385252" y="3686529"/>
            <a:ext cx="625475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4" name="Equation" r:id="rId12" imgW="330120" imgH="241200" progId="Equation.DSMT4">
                    <p:embed/>
                  </p:oleObj>
                </mc:Choice>
                <mc:Fallback>
                  <p:oleObj name="Equation" r:id="rId12" imgW="330120" imgH="241200" progId="Equation.DSMT4">
                    <p:embed/>
                    <p:pic>
                      <p:nvPicPr>
                        <p:cNvPr id="12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5252" y="3686529"/>
                          <a:ext cx="625475" cy="4460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oup 17"/>
          <p:cNvGrpSpPr/>
          <p:nvPr/>
        </p:nvGrpSpPr>
        <p:grpSpPr>
          <a:xfrm>
            <a:off x="795738" y="4740812"/>
            <a:ext cx="6091409" cy="1111190"/>
            <a:chOff x="795738" y="4740812"/>
            <a:chExt cx="6091409" cy="1111190"/>
          </a:xfrm>
        </p:grpSpPr>
        <p:graphicFrame>
          <p:nvGraphicFramePr>
            <p:cNvPr id="1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44196797"/>
                </p:ext>
              </p:extLst>
            </p:nvPr>
          </p:nvGraphicFramePr>
          <p:xfrm>
            <a:off x="854328" y="4740812"/>
            <a:ext cx="433388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5" name="Equation" r:id="rId14" imgW="228600" imgH="241200" progId="Equation.DSMT4">
                    <p:embed/>
                  </p:oleObj>
                </mc:Choice>
                <mc:Fallback>
                  <p:oleObj name="Equation" r:id="rId14" imgW="228600" imgH="241200" progId="Equation.DSMT4">
                    <p:embed/>
                    <p:pic>
                      <p:nvPicPr>
                        <p:cNvPr id="13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4328" y="4740812"/>
                          <a:ext cx="433388" cy="4460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77625940"/>
                </p:ext>
              </p:extLst>
            </p:nvPr>
          </p:nvGraphicFramePr>
          <p:xfrm>
            <a:off x="1363916" y="4751698"/>
            <a:ext cx="482600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6" name="Equation" r:id="rId15" imgW="253800" imgH="241200" progId="Equation.DSMT4">
                    <p:embed/>
                  </p:oleObj>
                </mc:Choice>
                <mc:Fallback>
                  <p:oleObj name="Equation" r:id="rId15" imgW="253800" imgH="241200" progId="Equation.DSMT4">
                    <p:embed/>
                    <p:pic>
                      <p:nvPicPr>
                        <p:cNvPr id="14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3916" y="4751698"/>
                          <a:ext cx="482600" cy="4460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8810960"/>
                </p:ext>
              </p:extLst>
            </p:nvPr>
          </p:nvGraphicFramePr>
          <p:xfrm>
            <a:off x="2288414" y="4767706"/>
            <a:ext cx="2287588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7" name="Equation" r:id="rId17" imgW="1206360" imgH="241200" progId="Equation.DSMT4">
                    <p:embed/>
                  </p:oleObj>
                </mc:Choice>
                <mc:Fallback>
                  <p:oleObj name="Equation" r:id="rId17" imgW="1206360" imgH="241200" progId="Equation.DSMT4">
                    <p:embed/>
                    <p:pic>
                      <p:nvPicPr>
                        <p:cNvPr id="15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8414" y="4767706"/>
                          <a:ext cx="2287588" cy="446087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7214081"/>
                </p:ext>
              </p:extLst>
            </p:nvPr>
          </p:nvGraphicFramePr>
          <p:xfrm>
            <a:off x="795738" y="5288439"/>
            <a:ext cx="4452937" cy="563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8" name="Equation" r:id="rId19" imgW="2349360" imgH="304560" progId="Equation.DSMT4">
                    <p:embed/>
                  </p:oleObj>
                </mc:Choice>
                <mc:Fallback>
                  <p:oleObj name="Equation" r:id="rId19" imgW="2349360" imgH="304560" progId="Equation.DSMT4">
                    <p:embed/>
                    <p:pic>
                      <p:nvPicPr>
                        <p:cNvPr id="16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5738" y="5288439"/>
                          <a:ext cx="4452937" cy="56356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Rectangle 16"/>
            <p:cNvSpPr/>
            <p:nvPr/>
          </p:nvSpPr>
          <p:spPr>
            <a:xfrm>
              <a:off x="4953000" y="4774686"/>
              <a:ext cx="193414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kern="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Schottky</a:t>
              </a:r>
              <a:r>
                <a:rPr lang="en-US" sz="2000" kern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defect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148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Guided Wave Optics</Template>
  <TotalTime>25950</TotalTime>
  <Words>1259</Words>
  <Application>Microsoft Office PowerPoint</Application>
  <PresentationFormat>On-screen Show (4:3)</PresentationFormat>
  <Paragraphs>292</Paragraphs>
  <Slides>27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ArialUnicodeMS</vt:lpstr>
      <vt:lpstr>ArialUnicodeMS-Bold</vt:lpstr>
      <vt:lpstr>Arial</vt:lpstr>
      <vt:lpstr>Arial Black</vt:lpstr>
      <vt:lpstr>Calibri</vt:lpstr>
      <vt:lpstr>Symbol</vt:lpstr>
      <vt:lpstr>Times New Roman</vt:lpstr>
      <vt:lpstr>Wingdings</vt:lpstr>
      <vt:lpstr>Pixel</vt:lpstr>
      <vt:lpstr>Equation</vt:lpstr>
      <vt:lpstr>MIT 3.022 Microstructural Evolution in Materials  7: Ionic Defects</vt:lpstr>
      <vt:lpstr>PowerPoint Presentation</vt:lpstr>
      <vt:lpstr>Charge neutrality</vt:lpstr>
      <vt:lpstr>Ionic defect types</vt:lpstr>
      <vt:lpstr>Kroger-Vink notation</vt:lpstr>
      <vt:lpstr>Examples of Kroger-Vink notation</vt:lpstr>
      <vt:lpstr>Concentration of Frenkel defects</vt:lpstr>
      <vt:lpstr>Equilibrium constant of defect reactions</vt:lpstr>
      <vt:lpstr>Charge compensation in ionic solids</vt:lpstr>
      <vt:lpstr>Charge compensation in ionic solids (cont’d)</vt:lpstr>
      <vt:lpstr>Charge compensation in ionic solids (cont’d)</vt:lpstr>
      <vt:lpstr>Charge compensation in non-stoichiometric solids</vt:lpstr>
      <vt:lpstr>Charge compensation in non-stoichiometric solids</vt:lpstr>
      <vt:lpstr>Defect concentration: examples</vt:lpstr>
      <vt:lpstr>Defect concentration: examples</vt:lpstr>
      <vt:lpstr>The Brouwer approximation</vt:lpstr>
      <vt:lpstr>The Brouwer approximation (cont’d)</vt:lpstr>
      <vt:lpstr>The Brouwer approximation (cont’d)</vt:lpstr>
      <vt:lpstr>PowerPoint Presentation</vt:lpstr>
      <vt:lpstr>Brouwer diagram for doped crystals</vt:lpstr>
      <vt:lpstr>PowerPoint Presentation</vt:lpstr>
      <vt:lpstr>You can “see” ionic defects: F-centers</vt:lpstr>
      <vt:lpstr>Q &amp; A about g-ray irradiated table salt</vt:lpstr>
      <vt:lpstr>PowerPoint Presentation</vt:lpstr>
      <vt:lpstr>List of symbols</vt:lpstr>
      <vt:lpstr>List of symbols</vt:lpstr>
      <vt:lpstr>List of symbols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MSEG 803 Equilibria in Material Systems</dc:title>
  <dc:creator>hjj</dc:creator>
  <cp:lastModifiedBy>JJ HU</cp:lastModifiedBy>
  <cp:revision>3329</cp:revision>
  <dcterms:created xsi:type="dcterms:W3CDTF">2006-08-16T00:00:00Z</dcterms:created>
  <dcterms:modified xsi:type="dcterms:W3CDTF">2019-03-14T20:08:14Z</dcterms:modified>
</cp:coreProperties>
</file>