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87" r:id="rId4"/>
    <p:sldId id="286" r:id="rId5"/>
    <p:sldId id="288" r:id="rId6"/>
    <p:sldId id="258" r:id="rId7"/>
    <p:sldId id="259" r:id="rId8"/>
    <p:sldId id="261" r:id="rId9"/>
    <p:sldId id="260" r:id="rId10"/>
    <p:sldId id="262" r:id="rId11"/>
    <p:sldId id="270" r:id="rId12"/>
    <p:sldId id="272" r:id="rId13"/>
    <p:sldId id="271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4" r:id="rId25"/>
    <p:sldId id="283" r:id="rId26"/>
    <p:sldId id="289" r:id="rId27"/>
    <p:sldId id="285" r:id="rId28"/>
    <p:sldId id="290" r:id="rId29"/>
    <p:sldId id="292" r:id="rId30"/>
    <p:sldId id="291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920000"/>
    <a:srgbClr val="0000FF"/>
    <a:srgbClr val="00CC00"/>
    <a:srgbClr val="89CC40"/>
    <a:srgbClr val="D1E1FF"/>
    <a:srgbClr val="ABC7FF"/>
    <a:srgbClr val="8FB7FF"/>
    <a:srgbClr val="F7FAFF"/>
    <a:srgbClr val="E1E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35" autoAdjust="0"/>
    <p:restoredTop sz="93945" autoAdjust="0"/>
  </p:normalViewPr>
  <p:slideViewPr>
    <p:cSldViewPr>
      <p:cViewPr varScale="1">
        <p:scale>
          <a:sx n="62" d="100"/>
          <a:sy n="62" d="100"/>
        </p:scale>
        <p:origin x="801" y="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J HU" userId="f9cbafaa3520ff22" providerId="LiveId" clId="{6C884BB3-2520-44D4-A28C-B7A3DEA7B7AF}"/>
    <pc:docChg chg="undo redo custSel addSld modSld sldOrd">
      <pc:chgData name="JJ HU" userId="f9cbafaa3520ff22" providerId="LiveId" clId="{6C884BB3-2520-44D4-A28C-B7A3DEA7B7AF}" dt="2018-03-11T00:01:11.030" v="1340"/>
      <pc:docMkLst>
        <pc:docMk/>
      </pc:docMkLst>
      <pc:sldChg chg="addSp delSp modSp">
        <pc:chgData name="JJ HU" userId="f9cbafaa3520ff22" providerId="LiveId" clId="{6C884BB3-2520-44D4-A28C-B7A3DEA7B7AF}" dt="2018-02-15T04:24:16.068" v="841" actId="1035"/>
        <pc:sldMkLst>
          <pc:docMk/>
          <pc:sldMk cId="3523050321" sldId="257"/>
        </pc:sldMkLst>
        <pc:spChg chg="mod">
          <ac:chgData name="JJ HU" userId="f9cbafaa3520ff22" providerId="LiveId" clId="{6C884BB3-2520-44D4-A28C-B7A3DEA7B7AF}" dt="2018-02-15T04:23:36.680" v="833" actId="1035"/>
          <ac:spMkLst>
            <pc:docMk/>
            <pc:sldMk cId="3523050321" sldId="257"/>
            <ac:spMk id="211" creationId="{00000000-0000-0000-0000-000000000000}"/>
          </ac:spMkLst>
        </pc:spChg>
        <pc:picChg chg="del">
          <ac:chgData name="JJ HU" userId="f9cbafaa3520ff22" providerId="LiveId" clId="{6C884BB3-2520-44D4-A28C-B7A3DEA7B7AF}" dt="2018-02-11T01:46:35.696" v="0" actId="478"/>
          <ac:picMkLst>
            <pc:docMk/>
            <pc:sldMk cId="3523050321" sldId="257"/>
            <ac:picMk id="2" creationId="{00000000-0000-0000-0000-000000000000}"/>
          </ac:picMkLst>
        </pc:picChg>
        <pc:picChg chg="add mod">
          <ac:chgData name="JJ HU" userId="f9cbafaa3520ff22" providerId="LiveId" clId="{6C884BB3-2520-44D4-A28C-B7A3DEA7B7AF}" dt="2018-02-15T04:24:16.068" v="841" actId="1035"/>
          <ac:picMkLst>
            <pc:docMk/>
            <pc:sldMk cId="3523050321" sldId="257"/>
            <ac:picMk id="5" creationId="{EC561983-3358-4336-A016-CF976E420D51}"/>
          </ac:picMkLst>
        </pc:picChg>
      </pc:sldChg>
      <pc:sldChg chg="addSp delSp modSp">
        <pc:chgData name="JJ HU" userId="f9cbafaa3520ff22" providerId="LiveId" clId="{6C884BB3-2520-44D4-A28C-B7A3DEA7B7AF}" dt="2018-03-07T02:10:53.436" v="1339"/>
        <pc:sldMkLst>
          <pc:docMk/>
          <pc:sldMk cId="1554935202" sldId="258"/>
        </pc:sldMkLst>
        <pc:graphicFrameChg chg="del mod">
          <ac:chgData name="JJ HU" userId="f9cbafaa3520ff22" providerId="LiveId" clId="{6C884BB3-2520-44D4-A28C-B7A3DEA7B7AF}" dt="2018-03-07T02:10:53.151" v="1338" actId="478"/>
          <ac:graphicFrameMkLst>
            <pc:docMk/>
            <pc:sldMk cId="1554935202" sldId="258"/>
            <ac:graphicFrameMk id="179" creationId="{00000000-0000-0000-0000-000000000000}"/>
          </ac:graphicFrameMkLst>
        </pc:graphicFrameChg>
        <pc:graphicFrameChg chg="add">
          <ac:chgData name="JJ HU" userId="f9cbafaa3520ff22" providerId="LiveId" clId="{6C884BB3-2520-44D4-A28C-B7A3DEA7B7AF}" dt="2018-03-07T02:10:53.436" v="1339"/>
          <ac:graphicFrameMkLst>
            <pc:docMk/>
            <pc:sldMk cId="1554935202" sldId="258"/>
            <ac:graphicFrameMk id="181" creationId="{0AD61852-3DC7-4A69-8C61-F00513B6255A}"/>
          </ac:graphicFrameMkLst>
        </pc:graphicFrameChg>
      </pc:sldChg>
      <pc:sldChg chg="modSp">
        <pc:chgData name="JJ HU" userId="f9cbafaa3520ff22" providerId="LiveId" clId="{6C884BB3-2520-44D4-A28C-B7A3DEA7B7AF}" dt="2018-03-07T02:08:20.959" v="1264" actId="1076"/>
        <pc:sldMkLst>
          <pc:docMk/>
          <pc:sldMk cId="1853410449" sldId="261"/>
        </pc:sldMkLst>
        <pc:graphicFrameChg chg="mod">
          <ac:chgData name="JJ HU" userId="f9cbafaa3520ff22" providerId="LiveId" clId="{6C884BB3-2520-44D4-A28C-B7A3DEA7B7AF}" dt="2018-03-07T02:07:21.342" v="1245" actId="1037"/>
          <ac:graphicFrameMkLst>
            <pc:docMk/>
            <pc:sldMk cId="1853410449" sldId="261"/>
            <ac:graphicFrameMk id="179" creationId="{00000000-0000-0000-0000-000000000000}"/>
          </ac:graphicFrameMkLst>
        </pc:graphicFrameChg>
        <pc:graphicFrameChg chg="mod">
          <ac:chgData name="JJ HU" userId="f9cbafaa3520ff22" providerId="LiveId" clId="{6C884BB3-2520-44D4-A28C-B7A3DEA7B7AF}" dt="2018-03-07T02:08:20.959" v="1264" actId="1076"/>
          <ac:graphicFrameMkLst>
            <pc:docMk/>
            <pc:sldMk cId="1853410449" sldId="261"/>
            <ac:graphicFrameMk id="214" creationId="{00000000-0000-0000-0000-000000000000}"/>
          </ac:graphicFrameMkLst>
        </pc:graphicFrameChg>
        <pc:graphicFrameChg chg="mod">
          <ac:chgData name="JJ HU" userId="f9cbafaa3520ff22" providerId="LiveId" clId="{6C884BB3-2520-44D4-A28C-B7A3DEA7B7AF}" dt="2018-03-07T02:08:14.598" v="1262" actId="1076"/>
          <ac:graphicFrameMkLst>
            <pc:docMk/>
            <pc:sldMk cId="1853410449" sldId="261"/>
            <ac:graphicFrameMk id="216" creationId="{00000000-0000-0000-0000-000000000000}"/>
          </ac:graphicFrameMkLst>
        </pc:graphicFrameChg>
      </pc:sldChg>
      <pc:sldChg chg="modSp">
        <pc:chgData name="JJ HU" userId="f9cbafaa3520ff22" providerId="LiveId" clId="{6C884BB3-2520-44D4-A28C-B7A3DEA7B7AF}" dt="2018-03-07T02:08:36.966" v="1268" actId="20577"/>
        <pc:sldMkLst>
          <pc:docMk/>
          <pc:sldMk cId="1300350259" sldId="262"/>
        </pc:sldMkLst>
        <pc:spChg chg="mod">
          <ac:chgData name="JJ HU" userId="f9cbafaa3520ff22" providerId="LiveId" clId="{6C884BB3-2520-44D4-A28C-B7A3DEA7B7AF}" dt="2018-02-21T05:04:10.979" v="999" actId="1036"/>
          <ac:spMkLst>
            <pc:docMk/>
            <pc:sldMk cId="1300350259" sldId="262"/>
            <ac:spMk id="85" creationId="{00000000-0000-0000-0000-000000000000}"/>
          </ac:spMkLst>
        </pc:spChg>
        <pc:graphicFrameChg chg="mod">
          <ac:chgData name="JJ HU" userId="f9cbafaa3520ff22" providerId="LiveId" clId="{6C884BB3-2520-44D4-A28C-B7A3DEA7B7AF}" dt="2018-03-07T02:08:36.966" v="1268" actId="20577"/>
          <ac:graphicFrameMkLst>
            <pc:docMk/>
            <pc:sldMk cId="1300350259" sldId="262"/>
            <ac:graphicFrameMk id="82" creationId="{00000000-0000-0000-0000-000000000000}"/>
          </ac:graphicFrameMkLst>
        </pc:graphicFrameChg>
      </pc:sldChg>
      <pc:sldChg chg="modSp">
        <pc:chgData name="JJ HU" userId="f9cbafaa3520ff22" providerId="LiveId" clId="{6C884BB3-2520-44D4-A28C-B7A3DEA7B7AF}" dt="2018-02-21T02:12:10.588" v="954" actId="1035"/>
        <pc:sldMkLst>
          <pc:docMk/>
          <pc:sldMk cId="2729006294" sldId="272"/>
        </pc:sldMkLst>
        <pc:spChg chg="mod">
          <ac:chgData name="JJ HU" userId="f9cbafaa3520ff22" providerId="LiveId" clId="{6C884BB3-2520-44D4-A28C-B7A3DEA7B7AF}" dt="2018-02-21T02:12:00.128" v="952" actId="1076"/>
          <ac:spMkLst>
            <pc:docMk/>
            <pc:sldMk cId="2729006294" sldId="272"/>
            <ac:spMk id="3" creationId="{00000000-0000-0000-0000-000000000000}"/>
          </ac:spMkLst>
        </pc:spChg>
        <pc:spChg chg="mod">
          <ac:chgData name="JJ HU" userId="f9cbafaa3520ff22" providerId="LiveId" clId="{6C884BB3-2520-44D4-A28C-B7A3DEA7B7AF}" dt="2018-02-21T02:12:10.588" v="954" actId="1035"/>
          <ac:spMkLst>
            <pc:docMk/>
            <pc:sldMk cId="2729006294" sldId="272"/>
            <ac:spMk id="37" creationId="{00000000-0000-0000-0000-000000000000}"/>
          </ac:spMkLst>
        </pc:spChg>
        <pc:cxnChg chg="mod">
          <ac:chgData name="JJ HU" userId="f9cbafaa3520ff22" providerId="LiveId" clId="{6C884BB3-2520-44D4-A28C-B7A3DEA7B7AF}" dt="2018-02-21T02:12:10.588" v="954" actId="1035"/>
          <ac:cxnSpMkLst>
            <pc:docMk/>
            <pc:sldMk cId="2729006294" sldId="272"/>
            <ac:cxnSpMk id="31" creationId="{00000000-0000-0000-0000-000000000000}"/>
          </ac:cxnSpMkLst>
        </pc:cxnChg>
      </pc:sldChg>
      <pc:sldChg chg="addSp delSp modSp">
        <pc:chgData name="JJ HU" userId="f9cbafaa3520ff22" providerId="LiveId" clId="{6C884BB3-2520-44D4-A28C-B7A3DEA7B7AF}" dt="2018-02-23T02:38:10.450" v="1029" actId="1038"/>
        <pc:sldMkLst>
          <pc:docMk/>
          <pc:sldMk cId="1686657627" sldId="274"/>
        </pc:sldMkLst>
        <pc:spChg chg="mod">
          <ac:chgData name="JJ HU" userId="f9cbafaa3520ff22" providerId="LiveId" clId="{6C884BB3-2520-44D4-A28C-B7A3DEA7B7AF}" dt="2018-02-11T02:31:02.747" v="734" actId="2711"/>
          <ac:spMkLst>
            <pc:docMk/>
            <pc:sldMk cId="1686657627" sldId="274"/>
            <ac:spMk id="3" creationId="{00000000-0000-0000-0000-000000000000}"/>
          </ac:spMkLst>
        </pc:spChg>
        <pc:graphicFrameChg chg="mod">
          <ac:chgData name="JJ HU" userId="f9cbafaa3520ff22" providerId="LiveId" clId="{6C884BB3-2520-44D4-A28C-B7A3DEA7B7AF}" dt="2018-02-23T02:38:10.450" v="1029" actId="1038"/>
          <ac:graphicFrameMkLst>
            <pc:docMk/>
            <pc:sldMk cId="1686657627" sldId="274"/>
            <ac:graphicFrameMk id="7" creationId="{00000000-0000-0000-0000-000000000000}"/>
          </ac:graphicFrameMkLst>
        </pc:graphicFrameChg>
        <pc:picChg chg="del">
          <ac:chgData name="JJ HU" userId="f9cbafaa3520ff22" providerId="LiveId" clId="{6C884BB3-2520-44D4-A28C-B7A3DEA7B7AF}" dt="2018-02-11T01:55:27.459" v="9" actId="478"/>
          <ac:picMkLst>
            <pc:docMk/>
            <pc:sldMk cId="1686657627" sldId="274"/>
            <ac:picMk id="5" creationId="{00000000-0000-0000-0000-000000000000}"/>
          </ac:picMkLst>
        </pc:picChg>
        <pc:picChg chg="add mod ord">
          <ac:chgData name="JJ HU" userId="f9cbafaa3520ff22" providerId="LiveId" clId="{6C884BB3-2520-44D4-A28C-B7A3DEA7B7AF}" dt="2018-02-23T02:38:03.191" v="1022" actId="167"/>
          <ac:picMkLst>
            <pc:docMk/>
            <pc:sldMk cId="1686657627" sldId="274"/>
            <ac:picMk id="8" creationId="{A5BD37BC-965E-4C0F-8799-85BD6803CF38}"/>
          </ac:picMkLst>
        </pc:picChg>
      </pc:sldChg>
      <pc:sldChg chg="addSp delSp modSp">
        <pc:chgData name="JJ HU" userId="f9cbafaa3520ff22" providerId="LiveId" clId="{6C884BB3-2520-44D4-A28C-B7A3DEA7B7AF}" dt="2018-02-11T01:55:50.012" v="20" actId="1036"/>
        <pc:sldMkLst>
          <pc:docMk/>
          <pc:sldMk cId="32877706" sldId="275"/>
        </pc:sldMkLst>
        <pc:picChg chg="del">
          <ac:chgData name="JJ HU" userId="f9cbafaa3520ff22" providerId="LiveId" clId="{6C884BB3-2520-44D4-A28C-B7A3DEA7B7AF}" dt="2018-02-11T01:55:42.228" v="12" actId="478"/>
          <ac:picMkLst>
            <pc:docMk/>
            <pc:sldMk cId="32877706" sldId="275"/>
            <ac:picMk id="8" creationId="{00000000-0000-0000-0000-000000000000}"/>
          </ac:picMkLst>
        </pc:picChg>
        <pc:picChg chg="add mod">
          <ac:chgData name="JJ HU" userId="f9cbafaa3520ff22" providerId="LiveId" clId="{6C884BB3-2520-44D4-A28C-B7A3DEA7B7AF}" dt="2018-02-11T01:55:50.012" v="20" actId="1036"/>
          <ac:picMkLst>
            <pc:docMk/>
            <pc:sldMk cId="32877706" sldId="275"/>
            <ac:picMk id="13" creationId="{D38CE45C-228D-42C6-8B8B-4989A5487FAD}"/>
          </ac:picMkLst>
        </pc:picChg>
      </pc:sldChg>
      <pc:sldChg chg="addSp delSp modSp">
        <pc:chgData name="JJ HU" userId="f9cbafaa3520ff22" providerId="LiveId" clId="{6C884BB3-2520-44D4-A28C-B7A3DEA7B7AF}" dt="2018-02-11T01:56:23.962" v="24" actId="1076"/>
        <pc:sldMkLst>
          <pc:docMk/>
          <pc:sldMk cId="4235914749" sldId="276"/>
        </pc:sldMkLst>
        <pc:picChg chg="del">
          <ac:chgData name="JJ HU" userId="f9cbafaa3520ff22" providerId="LiveId" clId="{6C884BB3-2520-44D4-A28C-B7A3DEA7B7AF}" dt="2018-02-11T01:56:17.712" v="21" actId="478"/>
          <ac:picMkLst>
            <pc:docMk/>
            <pc:sldMk cId="4235914749" sldId="276"/>
            <ac:picMk id="7" creationId="{00000000-0000-0000-0000-000000000000}"/>
          </ac:picMkLst>
        </pc:picChg>
        <pc:picChg chg="add mod">
          <ac:chgData name="JJ HU" userId="f9cbafaa3520ff22" providerId="LiveId" clId="{6C884BB3-2520-44D4-A28C-B7A3DEA7B7AF}" dt="2018-02-11T01:56:23.962" v="24" actId="1076"/>
          <ac:picMkLst>
            <pc:docMk/>
            <pc:sldMk cId="4235914749" sldId="276"/>
            <ac:picMk id="8" creationId="{E2E5F5E6-EB97-47CE-8346-C5CCF9BD85D5}"/>
          </ac:picMkLst>
        </pc:picChg>
      </pc:sldChg>
      <pc:sldChg chg="addSp delSp modSp">
        <pc:chgData name="JJ HU" userId="f9cbafaa3520ff22" providerId="LiveId" clId="{6C884BB3-2520-44D4-A28C-B7A3DEA7B7AF}" dt="2018-02-11T01:56:49.762" v="31" actId="1036"/>
        <pc:sldMkLst>
          <pc:docMk/>
          <pc:sldMk cId="1281837727" sldId="279"/>
        </pc:sldMkLst>
        <pc:picChg chg="del">
          <ac:chgData name="JJ HU" userId="f9cbafaa3520ff22" providerId="LiveId" clId="{6C884BB3-2520-44D4-A28C-B7A3DEA7B7AF}" dt="2018-02-11T01:56:43.328" v="25" actId="478"/>
          <ac:picMkLst>
            <pc:docMk/>
            <pc:sldMk cId="1281837727" sldId="279"/>
            <ac:picMk id="8" creationId="{00000000-0000-0000-0000-000000000000}"/>
          </ac:picMkLst>
        </pc:picChg>
        <pc:picChg chg="add mod">
          <ac:chgData name="JJ HU" userId="f9cbafaa3520ff22" providerId="LiveId" clId="{6C884BB3-2520-44D4-A28C-B7A3DEA7B7AF}" dt="2018-02-11T01:56:49.762" v="31" actId="1036"/>
          <ac:picMkLst>
            <pc:docMk/>
            <pc:sldMk cId="1281837727" sldId="279"/>
            <ac:picMk id="9" creationId="{CD4EC1A9-5CB9-4D81-A40C-80DE18B6C0A7}"/>
          </ac:picMkLst>
        </pc:picChg>
      </pc:sldChg>
      <pc:sldChg chg="addSp delSp modSp modAnim">
        <pc:chgData name="JJ HU" userId="f9cbafaa3520ff22" providerId="LiveId" clId="{6C884BB3-2520-44D4-A28C-B7A3DEA7B7AF}" dt="2018-02-23T03:03:23.035" v="1034" actId="1036"/>
        <pc:sldMkLst>
          <pc:docMk/>
          <pc:sldMk cId="1895218096" sldId="280"/>
        </pc:sldMkLst>
        <pc:spChg chg="mod">
          <ac:chgData name="JJ HU" userId="f9cbafaa3520ff22" providerId="LiveId" clId="{6C884BB3-2520-44D4-A28C-B7A3DEA7B7AF}" dt="2018-02-11T02:31:35.758" v="736" actId="20577"/>
          <ac:spMkLst>
            <pc:docMk/>
            <pc:sldMk cId="1895218096" sldId="280"/>
            <ac:spMk id="3" creationId="{00000000-0000-0000-0000-000000000000}"/>
          </ac:spMkLst>
        </pc:spChg>
        <pc:spChg chg="mod topLvl">
          <ac:chgData name="JJ HU" userId="f9cbafaa3520ff22" providerId="LiveId" clId="{6C884BB3-2520-44D4-A28C-B7A3DEA7B7AF}" dt="2018-02-21T02:35:59.037" v="956" actId="164"/>
          <ac:spMkLst>
            <pc:docMk/>
            <pc:sldMk cId="1895218096" sldId="280"/>
            <ac:spMk id="7" creationId="{00000000-0000-0000-0000-000000000000}"/>
          </ac:spMkLst>
        </pc:spChg>
        <pc:spChg chg="mod topLvl">
          <ac:chgData name="JJ HU" userId="f9cbafaa3520ff22" providerId="LiveId" clId="{6C884BB3-2520-44D4-A28C-B7A3DEA7B7AF}" dt="2018-02-21T02:35:59.037" v="956" actId="164"/>
          <ac:spMkLst>
            <pc:docMk/>
            <pc:sldMk cId="1895218096" sldId="280"/>
            <ac:spMk id="8" creationId="{00000000-0000-0000-0000-000000000000}"/>
          </ac:spMkLst>
        </pc:spChg>
        <pc:spChg chg="add mod">
          <ac:chgData name="JJ HU" userId="f9cbafaa3520ff22" providerId="LiveId" clId="{6C884BB3-2520-44D4-A28C-B7A3DEA7B7AF}" dt="2018-02-21T02:35:59.037" v="956" actId="164"/>
          <ac:spMkLst>
            <pc:docMk/>
            <pc:sldMk cId="1895218096" sldId="280"/>
            <ac:spMk id="10" creationId="{5496CA73-80DB-41D7-AF99-716A6FBF0DF5}"/>
          </ac:spMkLst>
        </pc:spChg>
        <pc:grpChg chg="del">
          <ac:chgData name="JJ HU" userId="f9cbafaa3520ff22" providerId="LiveId" clId="{6C884BB3-2520-44D4-A28C-B7A3DEA7B7AF}" dt="2018-02-21T02:35:56.234" v="955" actId="165"/>
          <ac:grpSpMkLst>
            <pc:docMk/>
            <pc:sldMk cId="1895218096" sldId="280"/>
            <ac:grpSpMk id="9" creationId="{00000000-0000-0000-0000-000000000000}"/>
          </ac:grpSpMkLst>
        </pc:grpChg>
        <pc:grpChg chg="add mod">
          <ac:chgData name="JJ HU" userId="f9cbafaa3520ff22" providerId="LiveId" clId="{6C884BB3-2520-44D4-A28C-B7A3DEA7B7AF}" dt="2018-02-21T02:35:59.037" v="956" actId="164"/>
          <ac:grpSpMkLst>
            <pc:docMk/>
            <pc:sldMk cId="1895218096" sldId="280"/>
            <ac:grpSpMk id="11" creationId="{1EFE8FE2-6D6A-4936-ABD1-FA9FDA939133}"/>
          </ac:grpSpMkLst>
        </pc:grpChg>
        <pc:graphicFrameChg chg="mod">
          <ac:chgData name="JJ HU" userId="f9cbafaa3520ff22" providerId="LiveId" clId="{6C884BB3-2520-44D4-A28C-B7A3DEA7B7AF}" dt="2018-02-23T03:03:23.035" v="1034" actId="1036"/>
          <ac:graphicFrameMkLst>
            <pc:docMk/>
            <pc:sldMk cId="1895218096" sldId="280"/>
            <ac:graphicFrameMk id="6" creationId="{00000000-0000-0000-0000-000000000000}"/>
          </ac:graphicFrameMkLst>
        </pc:graphicFrameChg>
        <pc:picChg chg="mod topLvl">
          <ac:chgData name="JJ HU" userId="f9cbafaa3520ff22" providerId="LiveId" clId="{6C884BB3-2520-44D4-A28C-B7A3DEA7B7AF}" dt="2018-02-21T02:35:59.037" v="956" actId="164"/>
          <ac:picMkLst>
            <pc:docMk/>
            <pc:sldMk cId="1895218096" sldId="280"/>
            <ac:picMk id="4" creationId="{00000000-0000-0000-0000-000000000000}"/>
          </ac:picMkLst>
        </pc:picChg>
        <pc:picChg chg="mod topLvl">
          <ac:chgData name="JJ HU" userId="f9cbafaa3520ff22" providerId="LiveId" clId="{6C884BB3-2520-44D4-A28C-B7A3DEA7B7AF}" dt="2018-02-21T02:35:59.037" v="956" actId="164"/>
          <ac:picMkLst>
            <pc:docMk/>
            <pc:sldMk cId="1895218096" sldId="280"/>
            <ac:picMk id="5" creationId="{00000000-0000-0000-0000-000000000000}"/>
          </ac:picMkLst>
        </pc:picChg>
      </pc:sldChg>
      <pc:sldChg chg="addSp delSp modSp ord">
        <pc:chgData name="JJ HU" userId="f9cbafaa3520ff22" providerId="LiveId" clId="{6C884BB3-2520-44D4-A28C-B7A3DEA7B7AF}" dt="2018-03-11T00:01:11.030" v="1340"/>
        <pc:sldMkLst>
          <pc:docMk/>
          <pc:sldMk cId="2747769432" sldId="281"/>
        </pc:sldMkLst>
        <pc:spChg chg="mod">
          <ac:chgData name="JJ HU" userId="f9cbafaa3520ff22" providerId="LiveId" clId="{6C884BB3-2520-44D4-A28C-B7A3DEA7B7AF}" dt="2018-02-11T01:57:54.480" v="71" actId="403"/>
          <ac:spMkLst>
            <pc:docMk/>
            <pc:sldMk cId="2747769432" sldId="281"/>
            <ac:spMk id="5" creationId="{00000000-0000-0000-0000-000000000000}"/>
          </ac:spMkLst>
        </pc:spChg>
        <pc:spChg chg="mod">
          <ac:chgData name="JJ HU" userId="f9cbafaa3520ff22" providerId="LiveId" clId="{6C884BB3-2520-44D4-A28C-B7A3DEA7B7AF}" dt="2018-02-11T01:58:03.162" v="78" actId="1035"/>
          <ac:spMkLst>
            <pc:docMk/>
            <pc:sldMk cId="2747769432" sldId="281"/>
            <ac:spMk id="25" creationId="{00000000-0000-0000-0000-000000000000}"/>
          </ac:spMkLst>
        </pc:spChg>
        <pc:spChg chg="mod">
          <ac:chgData name="JJ HU" userId="f9cbafaa3520ff22" providerId="LiveId" clId="{6C884BB3-2520-44D4-A28C-B7A3DEA7B7AF}" dt="2018-02-11T01:58:03.162" v="78" actId="1035"/>
          <ac:spMkLst>
            <pc:docMk/>
            <pc:sldMk cId="2747769432" sldId="281"/>
            <ac:spMk id="26" creationId="{00000000-0000-0000-0000-000000000000}"/>
          </ac:spMkLst>
        </pc:spChg>
        <pc:spChg chg="del">
          <ac:chgData name="JJ HU" userId="f9cbafaa3520ff22" providerId="LiveId" clId="{6C884BB3-2520-44D4-A28C-B7A3DEA7B7AF}" dt="2018-02-11T01:57:34.050" v="36" actId="478"/>
          <ac:spMkLst>
            <pc:docMk/>
            <pc:sldMk cId="2747769432" sldId="281"/>
            <ac:spMk id="39" creationId="{00000000-0000-0000-0000-000000000000}"/>
          </ac:spMkLst>
        </pc:spChg>
        <pc:grpChg chg="mod">
          <ac:chgData name="JJ HU" userId="f9cbafaa3520ff22" providerId="LiveId" clId="{6C884BB3-2520-44D4-A28C-B7A3DEA7B7AF}" dt="2018-02-11T01:58:03.162" v="78" actId="1035"/>
          <ac:grpSpMkLst>
            <pc:docMk/>
            <pc:sldMk cId="2747769432" sldId="281"/>
            <ac:grpSpMk id="31" creationId="{00000000-0000-0000-0000-000000000000}"/>
          </ac:grpSpMkLst>
        </pc:grpChg>
        <pc:grpChg chg="mod">
          <ac:chgData name="JJ HU" userId="f9cbafaa3520ff22" providerId="LiveId" clId="{6C884BB3-2520-44D4-A28C-B7A3DEA7B7AF}" dt="2018-02-11T01:58:03.162" v="78" actId="1035"/>
          <ac:grpSpMkLst>
            <pc:docMk/>
            <pc:sldMk cId="2747769432" sldId="281"/>
            <ac:grpSpMk id="38" creationId="{00000000-0000-0000-0000-000000000000}"/>
          </ac:grpSpMkLst>
        </pc:grpChg>
        <pc:grpChg chg="mod">
          <ac:chgData name="JJ HU" userId="f9cbafaa3520ff22" providerId="LiveId" clId="{6C884BB3-2520-44D4-A28C-B7A3DEA7B7AF}" dt="2018-02-11T01:58:03.162" v="78" actId="1035"/>
          <ac:grpSpMkLst>
            <pc:docMk/>
            <pc:sldMk cId="2747769432" sldId="281"/>
            <ac:grpSpMk id="41" creationId="{00000000-0000-0000-0000-000000000000}"/>
          </ac:grpSpMkLst>
        </pc:grpChg>
        <pc:picChg chg="del">
          <ac:chgData name="JJ HU" userId="f9cbafaa3520ff22" providerId="LiveId" clId="{6C884BB3-2520-44D4-A28C-B7A3DEA7B7AF}" dt="2018-02-11T01:57:31.463" v="34" actId="478"/>
          <ac:picMkLst>
            <pc:docMk/>
            <pc:sldMk cId="2747769432" sldId="281"/>
            <ac:picMk id="6" creationId="{00000000-0000-0000-0000-000000000000}"/>
          </ac:picMkLst>
        </pc:picChg>
        <pc:picChg chg="del">
          <ac:chgData name="JJ HU" userId="f9cbafaa3520ff22" providerId="LiveId" clId="{6C884BB3-2520-44D4-A28C-B7A3DEA7B7AF}" dt="2018-02-11T01:57:31.463" v="34" actId="478"/>
          <ac:picMkLst>
            <pc:docMk/>
            <pc:sldMk cId="2747769432" sldId="281"/>
            <ac:picMk id="24" creationId="{00000000-0000-0000-0000-000000000000}"/>
          </ac:picMkLst>
        </pc:picChg>
        <pc:picChg chg="add mod">
          <ac:chgData name="JJ HU" userId="f9cbafaa3520ff22" providerId="LiveId" clId="{6C884BB3-2520-44D4-A28C-B7A3DEA7B7AF}" dt="2018-02-11T01:57:42.166" v="67" actId="1036"/>
          <ac:picMkLst>
            <pc:docMk/>
            <pc:sldMk cId="2747769432" sldId="281"/>
            <ac:picMk id="42" creationId="{2CFB42F2-D90D-4ABE-B5D3-31D6EE7DA0D8}"/>
          </ac:picMkLst>
        </pc:picChg>
        <pc:picChg chg="add mod">
          <ac:chgData name="JJ HU" userId="f9cbafaa3520ff22" providerId="LiveId" clId="{6C884BB3-2520-44D4-A28C-B7A3DEA7B7AF}" dt="2018-02-11T01:57:57.046" v="74" actId="1036"/>
          <ac:picMkLst>
            <pc:docMk/>
            <pc:sldMk cId="2747769432" sldId="281"/>
            <ac:picMk id="43" creationId="{F410BD6B-FD3A-4A73-8A1A-75732B96D79D}"/>
          </ac:picMkLst>
        </pc:picChg>
      </pc:sldChg>
      <pc:sldChg chg="addSp delSp modSp">
        <pc:chgData name="JJ HU" userId="f9cbafaa3520ff22" providerId="LiveId" clId="{6C884BB3-2520-44D4-A28C-B7A3DEA7B7AF}" dt="2018-02-11T02:00:56.908" v="137" actId="732"/>
        <pc:sldMkLst>
          <pc:docMk/>
          <pc:sldMk cId="4156185490" sldId="283"/>
        </pc:sldMkLst>
        <pc:picChg chg="add mod modCrop">
          <ac:chgData name="JJ HU" userId="f9cbafaa3520ff22" providerId="LiveId" clId="{6C884BB3-2520-44D4-A28C-B7A3DEA7B7AF}" dt="2018-02-11T02:00:56.908" v="137" actId="732"/>
          <ac:picMkLst>
            <pc:docMk/>
            <pc:sldMk cId="4156185490" sldId="283"/>
            <ac:picMk id="10" creationId="{23B60368-8020-4855-8220-299E730991AF}"/>
          </ac:picMkLst>
        </pc:picChg>
        <pc:picChg chg="del">
          <ac:chgData name="JJ HU" userId="f9cbafaa3520ff22" providerId="LiveId" clId="{6C884BB3-2520-44D4-A28C-B7A3DEA7B7AF}" dt="2018-02-11T02:00:07.236" v="129" actId="478"/>
          <ac:picMkLst>
            <pc:docMk/>
            <pc:sldMk cId="4156185490" sldId="283"/>
            <ac:picMk id="11" creationId="{00000000-0000-0000-0000-000000000000}"/>
          </ac:picMkLst>
        </pc:picChg>
      </pc:sldChg>
      <pc:sldChg chg="addSp delSp modSp">
        <pc:chgData name="JJ HU" userId="f9cbafaa3520ff22" providerId="LiveId" clId="{6C884BB3-2520-44D4-A28C-B7A3DEA7B7AF}" dt="2018-02-11T01:59:54.041" v="128" actId="1035"/>
        <pc:sldMkLst>
          <pc:docMk/>
          <pc:sldMk cId="390732116" sldId="284"/>
        </pc:sldMkLst>
        <pc:spChg chg="add mod">
          <ac:chgData name="JJ HU" userId="f9cbafaa3520ff22" providerId="LiveId" clId="{6C884BB3-2520-44D4-A28C-B7A3DEA7B7AF}" dt="2018-02-11T01:59:46.487" v="118" actId="1035"/>
          <ac:spMkLst>
            <pc:docMk/>
            <pc:sldMk cId="390732116" sldId="284"/>
            <ac:spMk id="7" creationId="{F0C28A27-ED63-43F5-AB29-D173636B9BAA}"/>
          </ac:spMkLst>
        </pc:spChg>
        <pc:spChg chg="mod">
          <ac:chgData name="JJ HU" userId="f9cbafaa3520ff22" providerId="LiveId" clId="{6C884BB3-2520-44D4-A28C-B7A3DEA7B7AF}" dt="2018-02-11T01:59:54.041" v="128" actId="1035"/>
          <ac:spMkLst>
            <pc:docMk/>
            <pc:sldMk cId="390732116" sldId="284"/>
            <ac:spMk id="18" creationId="{00000000-0000-0000-0000-000000000000}"/>
          </ac:spMkLst>
        </pc:spChg>
        <pc:picChg chg="mod">
          <ac:chgData name="JJ HU" userId="f9cbafaa3520ff22" providerId="LiveId" clId="{6C884BB3-2520-44D4-A28C-B7A3DEA7B7AF}" dt="2018-02-11T01:59:46.487" v="118" actId="1035"/>
          <ac:picMkLst>
            <pc:docMk/>
            <pc:sldMk cId="390732116" sldId="284"/>
            <ac:picMk id="4" creationId="{00000000-0000-0000-0000-000000000000}"/>
          </ac:picMkLst>
        </pc:picChg>
        <pc:picChg chg="mod">
          <ac:chgData name="JJ HU" userId="f9cbafaa3520ff22" providerId="LiveId" clId="{6C884BB3-2520-44D4-A28C-B7A3DEA7B7AF}" dt="2018-02-11T01:59:46.487" v="118" actId="1035"/>
          <ac:picMkLst>
            <pc:docMk/>
            <pc:sldMk cId="390732116" sldId="284"/>
            <ac:picMk id="5" creationId="{00000000-0000-0000-0000-000000000000}"/>
          </ac:picMkLst>
        </pc:picChg>
        <pc:picChg chg="add mod">
          <ac:chgData name="JJ HU" userId="f9cbafaa3520ff22" providerId="LiveId" clId="{6C884BB3-2520-44D4-A28C-B7A3DEA7B7AF}" dt="2018-02-11T01:59:50.932" v="122" actId="1036"/>
          <ac:picMkLst>
            <pc:docMk/>
            <pc:sldMk cId="390732116" sldId="284"/>
            <ac:picMk id="8" creationId="{0A5F53C5-2A36-43D6-99B0-B196DA09C5C7}"/>
          </ac:picMkLst>
        </pc:picChg>
        <pc:picChg chg="del">
          <ac:chgData name="JJ HU" userId="f9cbafaa3520ff22" providerId="LiveId" clId="{6C884BB3-2520-44D4-A28C-B7A3DEA7B7AF}" dt="2018-02-11T01:59:20.782" v="80" actId="478"/>
          <ac:picMkLst>
            <pc:docMk/>
            <pc:sldMk cId="390732116" sldId="284"/>
            <ac:picMk id="19" creationId="{00000000-0000-0000-0000-000000000000}"/>
          </ac:picMkLst>
        </pc:picChg>
      </pc:sldChg>
      <pc:sldChg chg="addSp delSp modSp">
        <pc:chgData name="JJ HU" userId="f9cbafaa3520ff22" providerId="LiveId" clId="{6C884BB3-2520-44D4-A28C-B7A3DEA7B7AF}" dt="2018-02-20T02:24:17.003" v="943" actId="20577"/>
        <pc:sldMkLst>
          <pc:docMk/>
          <pc:sldMk cId="2703933917" sldId="287"/>
        </pc:sldMkLst>
        <pc:spChg chg="mod">
          <ac:chgData name="JJ HU" userId="f9cbafaa3520ff22" providerId="LiveId" clId="{6C884BB3-2520-44D4-A28C-B7A3DEA7B7AF}" dt="2018-02-20T02:24:17.003" v="943" actId="20577"/>
          <ac:spMkLst>
            <pc:docMk/>
            <pc:sldMk cId="2703933917" sldId="287"/>
            <ac:spMk id="3" creationId="{00000000-0000-0000-0000-000000000000}"/>
          </ac:spMkLst>
        </pc:spChg>
        <pc:picChg chg="del">
          <ac:chgData name="JJ HU" userId="f9cbafaa3520ff22" providerId="LiveId" clId="{6C884BB3-2520-44D4-A28C-B7A3DEA7B7AF}" dt="2018-02-11T01:46:55.795" v="5" actId="478"/>
          <ac:picMkLst>
            <pc:docMk/>
            <pc:sldMk cId="2703933917" sldId="287"/>
            <ac:picMk id="4" creationId="{00000000-0000-0000-0000-000000000000}"/>
          </ac:picMkLst>
        </pc:picChg>
        <pc:picChg chg="add mod">
          <ac:chgData name="JJ HU" userId="f9cbafaa3520ff22" providerId="LiveId" clId="{6C884BB3-2520-44D4-A28C-B7A3DEA7B7AF}" dt="2018-02-11T01:47:05.600" v="8" actId="1076"/>
          <ac:picMkLst>
            <pc:docMk/>
            <pc:sldMk cId="2703933917" sldId="287"/>
            <ac:picMk id="5" creationId="{EA256FBA-58D2-4F8E-BC3C-A6A59033C6A6}"/>
          </ac:picMkLst>
        </pc:picChg>
      </pc:sldChg>
      <pc:sldChg chg="modSp add">
        <pc:chgData name="JJ HU" userId="f9cbafaa3520ff22" providerId="LiveId" clId="{6C884BB3-2520-44D4-A28C-B7A3DEA7B7AF}" dt="2018-02-21T04:48:15.874" v="970" actId="20577"/>
        <pc:sldMkLst>
          <pc:docMk/>
          <pc:sldMk cId="155122568" sldId="290"/>
        </pc:sldMkLst>
        <pc:spChg chg="mod">
          <ac:chgData name="JJ HU" userId="f9cbafaa3520ff22" providerId="LiveId" clId="{6C884BB3-2520-44D4-A28C-B7A3DEA7B7AF}" dt="2018-02-21T04:48:15.874" v="970" actId="20577"/>
          <ac:spMkLst>
            <pc:docMk/>
            <pc:sldMk cId="155122568" sldId="290"/>
            <ac:spMk id="3" creationId="{00000000-0000-0000-0000-000000000000}"/>
          </ac:spMkLst>
        </pc:spChg>
      </pc:sldChg>
      <pc:sldChg chg="addSp modSp add">
        <pc:chgData name="JJ HU" userId="f9cbafaa3520ff22" providerId="LiveId" clId="{6C884BB3-2520-44D4-A28C-B7A3DEA7B7AF}" dt="2018-02-23T04:06:58.498" v="1229" actId="6549"/>
        <pc:sldMkLst>
          <pc:docMk/>
          <pc:sldMk cId="3008542525" sldId="291"/>
        </pc:sldMkLst>
        <pc:spChg chg="mod">
          <ac:chgData name="JJ HU" userId="f9cbafaa3520ff22" providerId="LiveId" clId="{6C884BB3-2520-44D4-A28C-B7A3DEA7B7AF}" dt="2018-02-23T04:06:58.498" v="1229" actId="6549"/>
          <ac:spMkLst>
            <pc:docMk/>
            <pc:sldMk cId="3008542525" sldId="291"/>
            <ac:spMk id="3" creationId="{00000000-0000-0000-0000-000000000000}"/>
          </ac:spMkLst>
        </pc:spChg>
        <pc:spChg chg="add mod">
          <ac:chgData name="JJ HU" userId="f9cbafaa3520ff22" providerId="LiveId" clId="{6C884BB3-2520-44D4-A28C-B7A3DEA7B7AF}" dt="2018-02-17T20:50:18.358" v="934" actId="571"/>
          <ac:spMkLst>
            <pc:docMk/>
            <pc:sldMk cId="3008542525" sldId="291"/>
            <ac:spMk id="6" creationId="{100633F1-260D-495D-B167-BB8DA1C18B66}"/>
          </ac:spMkLst>
        </pc:spChg>
        <pc:graphicFrameChg chg="add mod">
          <ac:chgData name="JJ HU" userId="f9cbafaa3520ff22" providerId="LiveId" clId="{6C884BB3-2520-44D4-A28C-B7A3DEA7B7AF}" dt="2018-02-21T04:49:16.633" v="992" actId="1036"/>
          <ac:graphicFrameMkLst>
            <pc:docMk/>
            <pc:sldMk cId="3008542525" sldId="291"/>
            <ac:graphicFrameMk id="4" creationId="{D9A1C337-D674-47E5-9F27-C31292E44F1F}"/>
          </ac:graphicFrameMkLst>
        </pc:graphicFrameChg>
        <pc:graphicFrameChg chg="add mod">
          <ac:chgData name="JJ HU" userId="f9cbafaa3520ff22" providerId="LiveId" clId="{6C884BB3-2520-44D4-A28C-B7A3DEA7B7AF}" dt="2018-02-21T04:49:07.502" v="988" actId="1038"/>
          <ac:graphicFrameMkLst>
            <pc:docMk/>
            <pc:sldMk cId="3008542525" sldId="291"/>
            <ac:graphicFrameMk id="5" creationId="{8936918E-F784-4657-902D-DC90C9FC1B4B}"/>
          </ac:graphicFrameMkLst>
        </pc:graphicFrameChg>
        <pc:graphicFrameChg chg="add mod">
          <ac:chgData name="JJ HU" userId="f9cbafaa3520ff22" providerId="LiveId" clId="{6C884BB3-2520-44D4-A28C-B7A3DEA7B7AF}" dt="2018-02-17T20:50:18.358" v="934" actId="571"/>
          <ac:graphicFrameMkLst>
            <pc:docMk/>
            <pc:sldMk cId="3008542525" sldId="291"/>
            <ac:graphicFrameMk id="7" creationId="{0CE73EA0-F9EC-4327-8AB2-998994AB5653}"/>
          </ac:graphicFrameMkLst>
        </pc:graphicFrameChg>
      </pc:sldChg>
      <pc:sldChg chg="delSp modSp add ord">
        <pc:chgData name="JJ HU" userId="f9cbafaa3520ff22" providerId="LiveId" clId="{6C884BB3-2520-44D4-A28C-B7A3DEA7B7AF}" dt="2018-03-07T02:09:52.291" v="1325" actId="20577"/>
        <pc:sldMkLst>
          <pc:docMk/>
          <pc:sldMk cId="2008630398" sldId="292"/>
        </pc:sldMkLst>
        <pc:spChg chg="mod">
          <ac:chgData name="JJ HU" userId="f9cbafaa3520ff22" providerId="LiveId" clId="{6C884BB3-2520-44D4-A28C-B7A3DEA7B7AF}" dt="2018-03-07T02:09:52.291" v="1325" actId="20577"/>
          <ac:spMkLst>
            <pc:docMk/>
            <pc:sldMk cId="2008630398" sldId="292"/>
            <ac:spMk id="3" creationId="{00000000-0000-0000-0000-000000000000}"/>
          </ac:spMkLst>
        </pc:spChg>
        <pc:graphicFrameChg chg="del">
          <ac:chgData name="JJ HU" userId="f9cbafaa3520ff22" providerId="LiveId" clId="{6C884BB3-2520-44D4-A28C-B7A3DEA7B7AF}" dt="2018-02-21T04:48:40.425" v="975" actId="478"/>
          <ac:graphicFrameMkLst>
            <pc:docMk/>
            <pc:sldMk cId="2008630398" sldId="292"/>
            <ac:graphicFrameMk id="4" creationId="{D9A1C337-D674-47E5-9F27-C31292E44F1F}"/>
          </ac:graphicFrameMkLst>
        </pc:graphicFrameChg>
        <pc:graphicFrameChg chg="del">
          <ac:chgData name="JJ HU" userId="f9cbafaa3520ff22" providerId="LiveId" clId="{6C884BB3-2520-44D4-A28C-B7A3DEA7B7AF}" dt="2018-02-21T04:48:41.379" v="976" actId="478"/>
          <ac:graphicFrameMkLst>
            <pc:docMk/>
            <pc:sldMk cId="2008630398" sldId="292"/>
            <ac:graphicFrameMk id="5" creationId="{8936918E-F784-4657-902D-DC90C9FC1B4B}"/>
          </ac:graphicFrameMkLst>
        </pc:graphicFrame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4" Type="http://schemas.openxmlformats.org/officeDocument/2006/relationships/image" Target="../media/image33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36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5" Type="http://schemas.openxmlformats.org/officeDocument/2006/relationships/image" Target="../media/image61.wmf"/><Relationship Id="rId4" Type="http://schemas.openxmlformats.org/officeDocument/2006/relationships/image" Target="../media/image60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62.wmf"/><Relationship Id="rId1" Type="http://schemas.openxmlformats.org/officeDocument/2006/relationships/image" Target="../media/image10.wmf"/><Relationship Id="rId4" Type="http://schemas.openxmlformats.org/officeDocument/2006/relationships/image" Target="../media/image63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4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0.wmf"/><Relationship Id="rId1" Type="http://schemas.openxmlformats.org/officeDocument/2006/relationships/image" Target="../media/image21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FE0D9-2BC5-420E-AE18-5CCDBA16B200}" type="datetimeFigureOut">
              <a:rPr lang="en-US" smtClean="0"/>
              <a:pPr/>
              <a:t>2/19/2019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C7721-B3EF-4204-A06C-7038155095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6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568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probability of an harmonic oscillator having energy greater than </a:t>
            </a:r>
            <a:r>
              <a:rPr lang="en-US" dirty="0" err="1"/>
              <a:t>E_a</a:t>
            </a:r>
            <a:r>
              <a:rPr lang="en-US" dirty="0"/>
              <a:t> is given by summing up the occupation probabilities over</a:t>
            </a:r>
            <a:r>
              <a:rPr lang="en-US" baseline="0" dirty="0"/>
              <a:t> all levels with higher energy, which gives</a:t>
            </a:r>
            <a:r>
              <a:rPr lang="en-US" dirty="0"/>
              <a:t> </a:t>
            </a:r>
            <a:r>
              <a:rPr lang="en-US" dirty="0" err="1"/>
              <a:t>exp</a:t>
            </a:r>
            <a:r>
              <a:rPr lang="en-US" dirty="0"/>
              <a:t>(-</a:t>
            </a:r>
            <a:r>
              <a:rPr lang="en-US" dirty="0" err="1"/>
              <a:t>E_a</a:t>
            </a:r>
            <a:r>
              <a:rPr lang="en-US" dirty="0"/>
              <a:t>/</a:t>
            </a:r>
            <a:r>
              <a:rPr lang="en-US" dirty="0" err="1"/>
              <a:t>kT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11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While the model</a:t>
            </a:r>
            <a:r>
              <a:rPr lang="en-US" baseline="0" dirty="0"/>
              <a:t> here assumes a simple cubic structure, it applies to octahedral interstitial diffusion in FCC as well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71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95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 in gamma-iron is an example of octahedral interstitial diffusion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314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28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1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8" name="Rectangle 16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115F476-2262-4491-A563-2831ECB37951}" type="datetime1">
              <a:rPr lang="en-US" smtClean="0"/>
              <a:t>2/19/2019</a:t>
            </a:fld>
            <a:endParaRPr lang="en-US"/>
          </a:p>
        </p:txBody>
      </p:sp>
      <p:sp>
        <p:nvSpPr>
          <p:cNvPr id="8209" name="Rectangle 1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210" name="Rectangle 1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211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12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97EDDFDC-F12E-47FB-B1A6-B08099EA5254}" type="datetime1">
              <a:rPr lang="en-US" smtClean="0"/>
              <a:t>2/19/2019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FECECB13-9709-4F8C-80DA-15B8C827468A}" type="datetime1">
              <a:rPr lang="en-US" smtClean="0"/>
              <a:t>2/19/2019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1534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153400" cy="4800600"/>
          </a:xfrm>
        </p:spPr>
        <p:txBody>
          <a:bodyPr/>
          <a:lstStyle>
            <a:lvl1pPr>
              <a:spcBef>
                <a:spcPts val="800"/>
              </a:spcBef>
              <a:buClr>
                <a:schemeClr val="tx2"/>
              </a:buClr>
              <a:defRPr/>
            </a:lvl1pPr>
            <a:lvl2pPr>
              <a:spcBef>
                <a:spcPts val="800"/>
              </a:spcBef>
              <a:defRPr/>
            </a:lvl2pPr>
            <a:lvl3pPr>
              <a:spcBef>
                <a:spcPts val="800"/>
              </a:spcBef>
              <a:defRPr/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F1513FF-5FD6-45A2-AD54-5F27523095BD}" type="datetime1">
              <a:rPr lang="en-US" smtClean="0"/>
              <a:t>2/19/2019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A5D5D6D2-D0CB-4A89-A968-2DF12039F5F5}" type="datetime1">
              <a:rPr lang="en-US" smtClean="0"/>
              <a:t>2/19/2019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C0C8CFAF-D467-4349-BE2F-3953F2F26A67}" type="datetime1">
              <a:rPr lang="en-US" smtClean="0"/>
              <a:t>2/19/2019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9261F6C4-1237-4C22-9609-0D0E587A90E5}" type="datetime1">
              <a:rPr lang="en-US" smtClean="0"/>
              <a:t>2/19/2019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D733DA8-1462-415A-9906-F273CBDA6551}" type="datetime1">
              <a:rPr lang="en-US" smtClean="0"/>
              <a:t>2/19/2019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088B070-B314-4E60-81F8-021A6E7D7285}" type="datetime1">
              <a:rPr lang="en-US" smtClean="0"/>
              <a:t>2/19/2019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ABA6145-F2C8-45A2-9EED-79C31987D4B3}" type="datetime1">
              <a:rPr lang="en-US" smtClean="0"/>
              <a:t>2/19/2019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ntitled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52843" cy="685800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182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153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18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53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184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fld id="{8BEA4FA0-9020-47B0-804C-22B8871EB603}" type="datetime1">
              <a:rPr lang="en-US" smtClean="0"/>
              <a:t>2/19/2019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95338" indent="-3381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ujuejun@mit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9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20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2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0.wmf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23.wmf"/><Relationship Id="rId4" Type="http://schemas.openxmlformats.org/officeDocument/2006/relationships/image" Target="../media/image21.wmf"/><Relationship Id="rId9" Type="http://schemas.openxmlformats.org/officeDocument/2006/relationships/oleObject" Target="../embeddings/oleObject19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2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27.wmf"/><Relationship Id="rId4" Type="http://schemas.openxmlformats.org/officeDocument/2006/relationships/oleObject" Target="../embeddings/oleObject24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1.wmf"/><Relationship Id="rId11" Type="http://schemas.openxmlformats.org/officeDocument/2006/relationships/image" Target="../media/image34.png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33.wmf"/><Relationship Id="rId4" Type="http://schemas.openxmlformats.org/officeDocument/2006/relationships/image" Target="../media/image30.wmf"/><Relationship Id="rId9" Type="http://schemas.openxmlformats.org/officeDocument/2006/relationships/oleObject" Target="../embeddings/oleObject29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oleObject" Target="../embeddings/oleObject30.bin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36.wmf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thworks.com/matlabcentral/fileexchange/38088-diffusion-in-1d-and-2d" TargetMode="External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hyperlink" Target="http://www.mathworks.com/matlabcentral/fileexchange/38088-diffusion-in-1d-and-2d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36.wmf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secpv.com/en-global/solar_knowledge/index/zero_house_02" TargetMode="Externa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7" Type="http://schemas.openxmlformats.org/officeDocument/2006/relationships/image" Target="../media/image5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38.bin"/><Relationship Id="rId4" Type="http://schemas.openxmlformats.org/officeDocument/2006/relationships/image" Target="../media/image54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oleObject" Target="../embeddings/oleObject39.bin"/><Relationship Id="rId7" Type="http://schemas.openxmlformats.org/officeDocument/2006/relationships/oleObject" Target="../embeddings/oleObject41.bin"/><Relationship Id="rId12" Type="http://schemas.openxmlformats.org/officeDocument/2006/relationships/image" Target="../media/image6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8.wmf"/><Relationship Id="rId11" Type="http://schemas.openxmlformats.org/officeDocument/2006/relationships/oleObject" Target="../embeddings/oleObject43.bin"/><Relationship Id="rId5" Type="http://schemas.openxmlformats.org/officeDocument/2006/relationships/oleObject" Target="../embeddings/oleObject40.bin"/><Relationship Id="rId10" Type="http://schemas.openxmlformats.org/officeDocument/2006/relationships/image" Target="../media/image60.wmf"/><Relationship Id="rId4" Type="http://schemas.openxmlformats.org/officeDocument/2006/relationships/image" Target="../media/image57.wmf"/><Relationship Id="rId9" Type="http://schemas.openxmlformats.org/officeDocument/2006/relationships/oleObject" Target="../embeddings/oleObject42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44.bin"/><Relationship Id="rId10" Type="http://schemas.openxmlformats.org/officeDocument/2006/relationships/image" Target="../media/image63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45.bin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65.wmf"/><Relationship Id="rId5" Type="http://schemas.openxmlformats.org/officeDocument/2006/relationships/oleObject" Target="../embeddings/oleObject47.bin"/><Relationship Id="rId4" Type="http://schemas.openxmlformats.org/officeDocument/2006/relationships/image" Target="../media/image64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0.wmf"/><Relationship Id="rId5" Type="http://schemas.openxmlformats.org/officeDocument/2006/relationships/image" Target="../media/image7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9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13" Type="http://schemas.openxmlformats.org/officeDocument/2006/relationships/image" Target="../media/image13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7.bin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wmf"/><Relationship Id="rId11" Type="http://schemas.openxmlformats.org/officeDocument/2006/relationships/image" Target="../media/image15.gif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4.wmf"/><Relationship Id="rId10" Type="http://schemas.openxmlformats.org/officeDocument/2006/relationships/image" Target="../media/image12.wmf"/><Relationship Id="rId4" Type="http://schemas.openxmlformats.org/officeDocument/2006/relationships/image" Target="../media/image5.wmf"/><Relationship Id="rId9" Type="http://schemas.openxmlformats.org/officeDocument/2006/relationships/oleObject" Target="../embeddings/oleObject8.bin"/><Relationship Id="rId14" Type="http://schemas.openxmlformats.org/officeDocument/2006/relationships/oleObject" Target="../embeddings/oleObject10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1828800"/>
            <a:ext cx="5791200" cy="220980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2600" dirty="0"/>
              <a:t>MIT 3.022</a:t>
            </a:r>
            <a:br>
              <a:rPr lang="en-US" sz="2600" dirty="0"/>
            </a:br>
            <a:r>
              <a:rPr lang="en-US" sz="2600" dirty="0"/>
              <a:t>Microstructural Evolution in Materials</a:t>
            </a:r>
            <a:br>
              <a:rPr lang="en-US" sz="2600" dirty="0"/>
            </a:br>
            <a:r>
              <a:rPr lang="en-US" sz="2600" dirty="0"/>
              <a:t/>
            </a:r>
            <a:br>
              <a:rPr lang="en-US" sz="2600" dirty="0"/>
            </a:br>
            <a:r>
              <a:rPr lang="en-US" sz="2500" dirty="0"/>
              <a:t>5: Diffusion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4200" y="4267200"/>
            <a:ext cx="5867400" cy="1752600"/>
          </a:xfrm>
        </p:spPr>
        <p:txBody>
          <a:bodyPr/>
          <a:lstStyle/>
          <a:p>
            <a:endParaRPr lang="en-US" sz="2400" dirty="0"/>
          </a:p>
          <a:p>
            <a:r>
              <a:rPr lang="en-US" sz="2400" dirty="0"/>
              <a:t>Juejun (JJ) Hu</a:t>
            </a:r>
          </a:p>
          <a:p>
            <a:r>
              <a:rPr lang="en-US" sz="2400" dirty="0">
                <a:hlinkClick r:id="rId3"/>
              </a:rPr>
              <a:t>hujuejun@mit.edu</a:t>
            </a:r>
            <a:endParaRPr 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5400000" flipH="1" flipV="1">
            <a:off x="5075578" y="4343400"/>
            <a:ext cx="2133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117" idx="3"/>
          </p:cNvCxnSpPr>
          <p:nvPr/>
        </p:nvCxnSpPr>
        <p:spPr bwMode="auto">
          <a:xfrm flipV="1">
            <a:off x="5594857" y="3592725"/>
            <a:ext cx="1170683" cy="120660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2" name="Straight Connector 231"/>
          <p:cNvCxnSpPr>
            <a:stCxn id="117" idx="3"/>
            <a:endCxn id="36" idx="3"/>
          </p:cNvCxnSpPr>
          <p:nvPr/>
        </p:nvCxnSpPr>
        <p:spPr bwMode="auto">
          <a:xfrm flipV="1">
            <a:off x="5594857" y="3717781"/>
            <a:ext cx="1054268" cy="108154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21" name="Straight Connector 220"/>
          <p:cNvCxnSpPr/>
          <p:nvPr/>
        </p:nvCxnSpPr>
        <p:spPr bwMode="auto">
          <a:xfrm flipV="1">
            <a:off x="4650192" y="2519024"/>
            <a:ext cx="1038387" cy="110998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2" name="Straight Connector 221"/>
          <p:cNvCxnSpPr/>
          <p:nvPr/>
        </p:nvCxnSpPr>
        <p:spPr bwMode="auto">
          <a:xfrm flipH="1" flipV="1">
            <a:off x="5688579" y="2503588"/>
            <a:ext cx="1062891" cy="110227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3" name="Straight Connector 222"/>
          <p:cNvCxnSpPr/>
          <p:nvPr/>
        </p:nvCxnSpPr>
        <p:spPr bwMode="auto">
          <a:xfrm>
            <a:off x="5202448" y="3947708"/>
            <a:ext cx="533400" cy="7620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4" name="Straight Connector 223"/>
          <p:cNvCxnSpPr/>
          <p:nvPr/>
        </p:nvCxnSpPr>
        <p:spPr bwMode="auto">
          <a:xfrm flipV="1">
            <a:off x="5200437" y="3602479"/>
            <a:ext cx="1574907" cy="36208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5" name="Straight Connector 224"/>
          <p:cNvCxnSpPr/>
          <p:nvPr/>
        </p:nvCxnSpPr>
        <p:spPr bwMode="auto">
          <a:xfrm flipV="1">
            <a:off x="5209080" y="2535680"/>
            <a:ext cx="465493" cy="140512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6" name="Straight Connector 225"/>
          <p:cNvCxnSpPr/>
          <p:nvPr/>
        </p:nvCxnSpPr>
        <p:spPr bwMode="auto">
          <a:xfrm flipV="1">
            <a:off x="4705753" y="3278169"/>
            <a:ext cx="1459991" cy="34999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27" name="Straight Connector 226"/>
          <p:cNvCxnSpPr/>
          <p:nvPr/>
        </p:nvCxnSpPr>
        <p:spPr bwMode="auto">
          <a:xfrm>
            <a:off x="4669225" y="3622125"/>
            <a:ext cx="1022556" cy="105621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8" name="Straight Connector 227"/>
          <p:cNvCxnSpPr/>
          <p:nvPr/>
        </p:nvCxnSpPr>
        <p:spPr bwMode="auto">
          <a:xfrm>
            <a:off x="4653394" y="3602479"/>
            <a:ext cx="681348" cy="46686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9" name="Straight Connector 228"/>
          <p:cNvCxnSpPr/>
          <p:nvPr/>
        </p:nvCxnSpPr>
        <p:spPr bwMode="auto">
          <a:xfrm>
            <a:off x="5672731" y="2511264"/>
            <a:ext cx="493013" cy="77252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30" name="Straight Connector 229"/>
          <p:cNvCxnSpPr/>
          <p:nvPr/>
        </p:nvCxnSpPr>
        <p:spPr bwMode="auto">
          <a:xfrm>
            <a:off x="6155432" y="3263750"/>
            <a:ext cx="602228" cy="33867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Spacing between octahedral sites:</a:t>
            </a:r>
          </a:p>
        </p:txBody>
      </p:sp>
      <p:cxnSp>
        <p:nvCxnSpPr>
          <p:cNvPr id="17" name="Straight Connector 16"/>
          <p:cNvCxnSpPr/>
          <p:nvPr/>
        </p:nvCxnSpPr>
        <p:spPr>
          <a:xfrm rot="10800000">
            <a:off x="6142378" y="5410200"/>
            <a:ext cx="2133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 bwMode="auto">
          <a:xfrm flipH="1" flipV="1">
            <a:off x="6765540" y="3577288"/>
            <a:ext cx="1062891" cy="110227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6279409" y="5021408"/>
            <a:ext cx="533400" cy="7620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flipV="1">
            <a:off x="6277398" y="4676179"/>
            <a:ext cx="1574907" cy="36208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Interstitials in FCC crystals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10800000" flipV="1">
            <a:off x="5227978" y="3276600"/>
            <a:ext cx="914400" cy="6858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0800000">
            <a:off x="6142378" y="3276600"/>
            <a:ext cx="2133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0800000" flipV="1">
            <a:off x="7361578" y="3276600"/>
            <a:ext cx="914400" cy="6858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0800000" flipV="1">
            <a:off x="7361578" y="5410200"/>
            <a:ext cx="914400" cy="6858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 flipH="1" flipV="1">
            <a:off x="4161178" y="5029200"/>
            <a:ext cx="2133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7209178" y="4343400"/>
            <a:ext cx="2133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0800000">
            <a:off x="5227978" y="6096000"/>
            <a:ext cx="2133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0800000" flipV="1">
            <a:off x="5227978" y="5410200"/>
            <a:ext cx="914400" cy="6858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8094082" y="5257800"/>
            <a:ext cx="338328" cy="33832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975230" y="5257800"/>
            <a:ext cx="338328" cy="33832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 bwMode="auto">
          <a:xfrm flipV="1">
            <a:off x="6286041" y="3609380"/>
            <a:ext cx="465493" cy="140512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flipV="1">
            <a:off x="5782714" y="4351869"/>
            <a:ext cx="1459991" cy="34999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66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5746186" y="4695825"/>
            <a:ext cx="1022556" cy="105621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>
            <a:endCxn id="34" idx="5"/>
          </p:cNvCxnSpPr>
          <p:nvPr/>
        </p:nvCxnSpPr>
        <p:spPr bwMode="auto">
          <a:xfrm>
            <a:off x="5730355" y="4676179"/>
            <a:ext cx="681348" cy="46686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Oval 33"/>
          <p:cNvSpPr/>
          <p:nvPr/>
        </p:nvSpPr>
        <p:spPr>
          <a:xfrm>
            <a:off x="6122922" y="4854260"/>
            <a:ext cx="338328" cy="33832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 rot="10800000">
            <a:off x="5227978" y="3962400"/>
            <a:ext cx="2133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 bwMode="auto">
          <a:xfrm flipV="1">
            <a:off x="6747244" y="4676178"/>
            <a:ext cx="1088298" cy="105271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Oval 4"/>
          <p:cNvSpPr/>
          <p:nvPr/>
        </p:nvSpPr>
        <p:spPr>
          <a:xfrm>
            <a:off x="6582370" y="5547852"/>
            <a:ext cx="338328" cy="33832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/>
          <p:nvPr/>
        </p:nvCxnSpPr>
        <p:spPr bwMode="auto">
          <a:xfrm>
            <a:off x="6749692" y="3584964"/>
            <a:ext cx="493013" cy="77252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66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>
            <a:off x="7232393" y="4337450"/>
            <a:ext cx="602228" cy="33867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66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Oval 23"/>
          <p:cNvSpPr/>
          <p:nvPr/>
        </p:nvSpPr>
        <p:spPr>
          <a:xfrm>
            <a:off x="7666378" y="4510548"/>
            <a:ext cx="338328" cy="33832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/>
          <p:cNvGrpSpPr/>
          <p:nvPr/>
        </p:nvGrpSpPr>
        <p:grpSpPr>
          <a:xfrm>
            <a:off x="6687219" y="4603041"/>
            <a:ext cx="189674" cy="189042"/>
            <a:chOff x="3574606" y="2476434"/>
            <a:chExt cx="189674" cy="189042"/>
          </a:xfrm>
        </p:grpSpPr>
        <p:cxnSp>
          <p:nvCxnSpPr>
            <p:cNvPr id="67" name="Straight Connector 66"/>
            <p:cNvCxnSpPr/>
            <p:nvPr/>
          </p:nvCxnSpPr>
          <p:spPr bwMode="auto">
            <a:xfrm>
              <a:off x="3581400" y="2482596"/>
              <a:ext cx="182880" cy="18288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 bwMode="auto">
            <a:xfrm flipH="1">
              <a:off x="3574606" y="2476434"/>
              <a:ext cx="182880" cy="18288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06" name="Oval 105"/>
          <p:cNvSpPr/>
          <p:nvPr/>
        </p:nvSpPr>
        <p:spPr>
          <a:xfrm>
            <a:off x="4478510" y="3428999"/>
            <a:ext cx="338328" cy="33832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5545310" y="4510547"/>
            <a:ext cx="338328" cy="33832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1" name="Group 120"/>
          <p:cNvGrpSpPr/>
          <p:nvPr/>
        </p:nvGrpSpPr>
        <p:grpSpPr>
          <a:xfrm>
            <a:off x="5610609" y="3518971"/>
            <a:ext cx="189674" cy="189042"/>
            <a:chOff x="3574606" y="2476434"/>
            <a:chExt cx="189674" cy="189042"/>
          </a:xfrm>
        </p:grpSpPr>
        <p:cxnSp>
          <p:nvCxnSpPr>
            <p:cNvPr id="122" name="Straight Connector 121"/>
            <p:cNvCxnSpPr/>
            <p:nvPr/>
          </p:nvCxnSpPr>
          <p:spPr bwMode="auto">
            <a:xfrm>
              <a:off x="3581400" y="2482596"/>
              <a:ext cx="182880" cy="18288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3" name="Straight Connector 122"/>
            <p:cNvCxnSpPr/>
            <p:nvPr/>
          </p:nvCxnSpPr>
          <p:spPr bwMode="auto">
            <a:xfrm flipH="1">
              <a:off x="3574606" y="2476434"/>
              <a:ext cx="182880" cy="18288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9" name="Oval 18"/>
          <p:cNvSpPr/>
          <p:nvPr/>
        </p:nvSpPr>
        <p:spPr>
          <a:xfrm>
            <a:off x="5075578" y="5910072"/>
            <a:ext cx="338328" cy="33832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108830" y="3124200"/>
            <a:ext cx="338328" cy="33832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599578" y="3429000"/>
            <a:ext cx="338328" cy="33832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989978" y="3124200"/>
            <a:ext cx="338328" cy="33832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056778" y="4176252"/>
            <a:ext cx="338328" cy="33832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 rot="5400000" flipH="1" flipV="1">
            <a:off x="6294778" y="5029200"/>
            <a:ext cx="2133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7209178" y="5910072"/>
            <a:ext cx="338328" cy="33832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209178" y="3776472"/>
            <a:ext cx="338328" cy="33832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5062027" y="3776471"/>
            <a:ext cx="338328" cy="33832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5528705" y="2359615"/>
            <a:ext cx="338328" cy="33832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Arrow Connector 76"/>
          <p:cNvCxnSpPr/>
          <p:nvPr/>
        </p:nvCxnSpPr>
        <p:spPr bwMode="auto">
          <a:xfrm flipV="1">
            <a:off x="4836458" y="3969444"/>
            <a:ext cx="0" cy="2133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sp>
        <p:nvSpPr>
          <p:cNvPr id="80" name="TextBox 79"/>
          <p:cNvSpPr txBox="1"/>
          <p:nvPr/>
        </p:nvSpPr>
        <p:spPr>
          <a:xfrm>
            <a:off x="4667594" y="4780767"/>
            <a:ext cx="338554" cy="461665"/>
          </a:xfrm>
          <a:prstGeom prst="rect">
            <a:avLst/>
          </a:prstGeom>
          <a:solidFill>
            <a:schemeClr val="bg1"/>
          </a:solidFill>
        </p:spPr>
        <p:txBody>
          <a:bodyPr wrap="none" tIns="0" bIns="91440" rtlCol="0" anchor="ctr" anchorCtr="0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400" i="1" dirty="0">
              <a:latin typeface="Symbol" panose="05050102010706020507" pitchFamily="18" charset="2"/>
            </a:endParaRPr>
          </a:p>
        </p:txBody>
      </p:sp>
      <p:graphicFrame>
        <p:nvGraphicFramePr>
          <p:cNvPr id="8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8782560"/>
              </p:ext>
            </p:extLst>
          </p:nvPr>
        </p:nvGraphicFramePr>
        <p:xfrm>
          <a:off x="5650271" y="1319213"/>
          <a:ext cx="2066925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4" imgW="1091880" imgH="419040" progId="Equation.DSMT4">
                  <p:embed/>
                </p:oleObj>
              </mc:Choice>
              <mc:Fallback>
                <p:oleObj name="Equation" r:id="rId4" imgW="1091880" imgH="419040" progId="Equation.DSMT4">
                  <p:embed/>
                  <p:pic>
                    <p:nvPicPr>
                      <p:cNvPr id="8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0271" y="1319213"/>
                        <a:ext cx="2066925" cy="7715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813151" y="1994661"/>
            <a:ext cx="4240850" cy="725487"/>
            <a:chOff x="813151" y="1994661"/>
            <a:chExt cx="4240850" cy="725487"/>
          </a:xfrm>
        </p:grpSpPr>
        <p:graphicFrame>
          <p:nvGraphicFramePr>
            <p:cNvPr id="82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26826404"/>
                </p:ext>
              </p:extLst>
            </p:nvPr>
          </p:nvGraphicFramePr>
          <p:xfrm>
            <a:off x="813151" y="1994661"/>
            <a:ext cx="2840037" cy="7254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6" name="Equation" r:id="rId6" imgW="1498320" imgH="393480" progId="Equation.DSMT4">
                    <p:embed/>
                  </p:oleObj>
                </mc:Choice>
                <mc:Fallback>
                  <p:oleObj name="Equation" r:id="rId6" imgW="1498320" imgH="393480" progId="Equation.DSMT4">
                    <p:embed/>
                    <p:pic>
                      <p:nvPicPr>
                        <p:cNvPr id="82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3151" y="1994661"/>
                          <a:ext cx="2840037" cy="725487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5" name="Rectangle 84"/>
            <p:cNvSpPr/>
            <p:nvPr/>
          </p:nvSpPr>
          <p:spPr>
            <a:xfrm>
              <a:off x="3711967" y="2164823"/>
              <a:ext cx="13420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at 1,000 °C</a:t>
              </a:r>
            </a:p>
          </p:txBody>
        </p:sp>
      </p:grpSp>
      <p:cxnSp>
        <p:nvCxnSpPr>
          <p:cNvPr id="86" name="Straight Arrow Connector 85"/>
          <p:cNvCxnSpPr/>
          <p:nvPr/>
        </p:nvCxnSpPr>
        <p:spPr bwMode="auto">
          <a:xfrm flipH="1" flipV="1">
            <a:off x="4616137" y="6103044"/>
            <a:ext cx="478010" cy="704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  <a:effectLst/>
        </p:spPr>
      </p:cxnSp>
      <p:cxnSp>
        <p:nvCxnSpPr>
          <p:cNvPr id="89" name="Straight Arrow Connector 88"/>
          <p:cNvCxnSpPr/>
          <p:nvPr/>
        </p:nvCxnSpPr>
        <p:spPr bwMode="auto">
          <a:xfrm flipH="1" flipV="1">
            <a:off x="4597546" y="3965069"/>
            <a:ext cx="478010" cy="704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  <a:effectLst/>
        </p:spPr>
      </p:cxnSp>
      <p:grpSp>
        <p:nvGrpSpPr>
          <p:cNvPr id="7" name="Group 6"/>
          <p:cNvGrpSpPr/>
          <p:nvPr/>
        </p:nvGrpSpPr>
        <p:grpSpPr>
          <a:xfrm>
            <a:off x="762000" y="2948255"/>
            <a:ext cx="3368442" cy="3269409"/>
            <a:chOff x="762000" y="2948255"/>
            <a:chExt cx="3368442" cy="3269409"/>
          </a:xfrm>
        </p:grpSpPr>
        <p:pic>
          <p:nvPicPr>
            <p:cNvPr id="234" name="Picture 23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150" y="2948255"/>
              <a:ext cx="3217561" cy="2705913"/>
            </a:xfrm>
            <a:prstGeom prst="rect">
              <a:avLst/>
            </a:prstGeom>
          </p:spPr>
        </p:pic>
        <p:sp>
          <p:nvSpPr>
            <p:cNvPr id="144" name="Rectangle 1030"/>
            <p:cNvSpPr>
              <a:spLocks noChangeArrowheads="1"/>
            </p:cNvSpPr>
            <p:nvPr/>
          </p:nvSpPr>
          <p:spPr bwMode="auto">
            <a:xfrm>
              <a:off x="762000" y="5848332"/>
              <a:ext cx="336844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latin typeface="Arial" charset="0"/>
                </a:rPr>
                <a:t>Data from E.A. </a:t>
              </a:r>
              <a:r>
                <a:rPr lang="en-US" sz="1200" dirty="0" err="1">
                  <a:solidFill>
                    <a:srgbClr val="000000"/>
                  </a:solidFill>
                  <a:latin typeface="Arial" charset="0"/>
                </a:rPr>
                <a:t>Brandes</a:t>
              </a:r>
              <a:r>
                <a:rPr lang="en-US" sz="1200" dirty="0">
                  <a:solidFill>
                    <a:srgbClr val="000000"/>
                  </a:solidFill>
                  <a:latin typeface="Arial" charset="0"/>
                </a:rPr>
                <a:t> and G.B. Brook (Ed.) </a:t>
              </a:r>
              <a:r>
                <a:rPr lang="en-US" sz="1200" dirty="0" err="1">
                  <a:solidFill>
                    <a:srgbClr val="000000"/>
                  </a:solidFill>
                  <a:latin typeface="Arial" charset="0"/>
                </a:rPr>
                <a:t>Smithells</a:t>
              </a:r>
              <a:r>
                <a:rPr lang="en-US" sz="1200" dirty="0">
                  <a:solidFill>
                    <a:srgbClr val="000000"/>
                  </a:solidFill>
                  <a:latin typeface="Arial" charset="0"/>
                </a:rPr>
                <a:t> Metals Reference Book, 7th ed., 1992.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035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Deriving Fick’s 2</a:t>
            </a:r>
            <a:r>
              <a:rPr lang="en-US" baseline="30000" dirty="0"/>
              <a:t>nd</a:t>
            </a:r>
            <a:r>
              <a:rPr lang="en-US" dirty="0"/>
              <a:t> law from Fick’s 1</a:t>
            </a:r>
            <a:r>
              <a:rPr lang="en-US" baseline="30000" dirty="0"/>
              <a:t>st</a:t>
            </a:r>
            <a:r>
              <a:rPr lang="en-US" dirty="0"/>
              <a:t> law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1-d case: a rod with a constant cross-section area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Concentration of the diffusing atom: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/>
          </a:p>
          <a:p>
            <a:pPr lvl="1">
              <a:spcBef>
                <a:spcPts val="1200"/>
              </a:spcBef>
            </a:pPr>
            <a:r>
              <a:rPr lang="en-US" dirty="0"/>
              <a:t>Diffusion flux:</a:t>
            </a: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8284568"/>
              </p:ext>
            </p:extLst>
          </p:nvPr>
        </p:nvGraphicFramePr>
        <p:xfrm>
          <a:off x="1286490" y="2914900"/>
          <a:ext cx="2022475" cy="72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Equation" r:id="rId3" imgW="1066680" imgH="393480" progId="Equation.DSMT4">
                  <p:embed/>
                </p:oleObj>
              </mc:Choice>
              <mc:Fallback>
                <p:oleObj name="Equation" r:id="rId3" imgW="1066680" imgH="393480" progId="Equation.DSMT4">
                  <p:embed/>
                  <p:pic>
                    <p:nvPicPr>
                      <p:cNvPr id="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6490" y="2914900"/>
                        <a:ext cx="2022475" cy="72548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 bwMode="auto">
          <a:xfrm>
            <a:off x="1974716" y="4173060"/>
            <a:ext cx="5029200" cy="1400783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0"/>
          </a:gradFill>
          <a:ln w="9525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6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rot="5400000">
            <a:off x="1108953" y="4863726"/>
            <a:ext cx="1410514" cy="973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1317866" y="4508668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3429000" y="3898892"/>
            <a:ext cx="1974714" cy="972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5413934" y="3568153"/>
            <a:ext cx="367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86200" y="4572000"/>
            <a:ext cx="11015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27699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Deriving Fick’s 2</a:t>
            </a:r>
            <a:r>
              <a:rPr lang="en-US" baseline="30000" dirty="0"/>
              <a:t>nd</a:t>
            </a:r>
            <a:r>
              <a:rPr lang="en-US" dirty="0"/>
              <a:t> law from Fick’s 1</a:t>
            </a:r>
            <a:r>
              <a:rPr lang="en-US" baseline="30000" dirty="0"/>
              <a:t>st</a:t>
            </a:r>
            <a:r>
              <a:rPr lang="en-US" dirty="0"/>
              <a:t> law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153400" cy="48006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Divide the rod into many small (virtual) sections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dx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Diffusion flux at the junctions between sections: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1974716" y="4173060"/>
            <a:ext cx="5029200" cy="1400783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0"/>
          </a:gradFill>
          <a:ln w="9525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6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rot="5400000">
            <a:off x="1108953" y="4863726"/>
            <a:ext cx="1410514" cy="973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1317866" y="4508668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rot="5400000">
            <a:off x="1447800" y="4870632"/>
            <a:ext cx="1391055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rot="5400000">
            <a:off x="1765576" y="4867384"/>
            <a:ext cx="1391055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rot="5400000">
            <a:off x="2067128" y="4867390"/>
            <a:ext cx="1391055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rot="5400000">
            <a:off x="2384904" y="4864142"/>
            <a:ext cx="1391055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rot="5400000">
            <a:off x="2679970" y="4867390"/>
            <a:ext cx="1391055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rot="5400000">
            <a:off x="2997746" y="4864142"/>
            <a:ext cx="1391055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rot="5400000">
            <a:off x="3299298" y="4864148"/>
            <a:ext cx="1391055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rot="5400000">
            <a:off x="3617074" y="4860900"/>
            <a:ext cx="1391055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5400000">
            <a:off x="3915385" y="4867390"/>
            <a:ext cx="1391055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rot="5400000">
            <a:off x="4233161" y="4864142"/>
            <a:ext cx="1391055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rot="5400000">
            <a:off x="4534713" y="4864148"/>
            <a:ext cx="1391055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rot="5400000">
            <a:off x="4852489" y="4860900"/>
            <a:ext cx="1391055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rot="5400000">
            <a:off x="5147555" y="4864148"/>
            <a:ext cx="1391055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rot="5400000">
            <a:off x="5465331" y="4860900"/>
            <a:ext cx="1391055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rot="5400000">
            <a:off x="5766883" y="4860906"/>
            <a:ext cx="1391055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rot="5400000">
            <a:off x="6084659" y="4867386"/>
            <a:ext cx="1391055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V="1">
            <a:off x="3693817" y="5577886"/>
            <a:ext cx="0" cy="27432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flipV="1">
            <a:off x="3992596" y="5574643"/>
            <a:ext cx="0" cy="27432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accent2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37" name="Rectangle 36"/>
          <p:cNvSpPr/>
          <p:nvPr/>
        </p:nvSpPr>
        <p:spPr>
          <a:xfrm>
            <a:off x="3542504" y="5796384"/>
            <a:ext cx="287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840820" y="5802868"/>
            <a:ext cx="7777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</a:t>
            </a:r>
            <a:r>
              <a:rPr lang="en-US" i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dx</a:t>
            </a:r>
            <a:endParaRPr lang="en-US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62256" y="2599241"/>
            <a:ext cx="6657744" cy="1577065"/>
            <a:chOff x="962256" y="2599241"/>
            <a:chExt cx="6657744" cy="1577065"/>
          </a:xfrm>
        </p:grpSpPr>
        <p:cxnSp>
          <p:nvCxnSpPr>
            <p:cNvPr id="29" name="Straight Arrow Connector 28"/>
            <p:cNvCxnSpPr/>
            <p:nvPr/>
          </p:nvCxnSpPr>
          <p:spPr bwMode="auto">
            <a:xfrm rot="16200000" flipH="1">
              <a:off x="3556110" y="4039144"/>
              <a:ext cx="274320" cy="4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30" name="Rectangle 29"/>
            <p:cNvSpPr/>
            <p:nvPr/>
          </p:nvSpPr>
          <p:spPr bwMode="auto">
            <a:xfrm>
              <a:off x="1142999" y="3059788"/>
              <a:ext cx="2618815" cy="846306"/>
            </a:xfrm>
            <a:prstGeom prst="rect">
              <a:avLst/>
            </a:prstGeom>
            <a:noFill/>
            <a:ln w="222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6" charset="0"/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 bwMode="auto">
            <a:xfrm rot="16200000" flipH="1">
              <a:off x="3854426" y="4035901"/>
              <a:ext cx="274320" cy="4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36" name="Rectangle 35"/>
            <p:cNvSpPr/>
            <p:nvPr/>
          </p:nvSpPr>
          <p:spPr bwMode="auto">
            <a:xfrm>
              <a:off x="3896449" y="3058333"/>
              <a:ext cx="3723551" cy="846306"/>
            </a:xfrm>
            <a:prstGeom prst="rect">
              <a:avLst/>
            </a:prstGeom>
            <a:noFill/>
            <a:ln w="222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6" charset="0"/>
              </a:endParaRPr>
            </a:p>
          </p:txBody>
        </p:sp>
        <p:graphicFrame>
          <p:nvGraphicFramePr>
            <p:cNvPr id="42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6274313"/>
                </p:ext>
              </p:extLst>
            </p:nvPr>
          </p:nvGraphicFramePr>
          <p:xfrm>
            <a:off x="3984625" y="3094846"/>
            <a:ext cx="3560763" cy="771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15" name="Equation" r:id="rId3" imgW="1879560" imgH="419040" progId="Equation.DSMT4">
                    <p:embed/>
                  </p:oleObj>
                </mc:Choice>
                <mc:Fallback>
                  <p:oleObj name="Equation" r:id="rId3" imgW="1879560" imgH="419040" progId="Equation.DSMT4">
                    <p:embed/>
                    <p:pic>
                      <p:nvPicPr>
                        <p:cNvPr id="42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84625" y="3094846"/>
                          <a:ext cx="3560763" cy="771525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3" name="TextBox 42"/>
            <p:cNvSpPr txBox="1"/>
            <p:nvPr/>
          </p:nvSpPr>
          <p:spPr>
            <a:xfrm>
              <a:off x="962256" y="2599241"/>
              <a:ext cx="2980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Flux entering the section </a:t>
              </a:r>
              <a:r>
                <a:rPr lang="en-US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dx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351430" y="2599241"/>
              <a:ext cx="2813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920000"/>
                  </a:solidFill>
                </a:rPr>
                <a:t>Flux exiting the section </a:t>
              </a:r>
              <a:r>
                <a:rPr lang="en-US" i="1" dirty="0">
                  <a:solidFill>
                    <a:srgbClr val="92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dx</a:t>
              </a:r>
            </a:p>
          </p:txBody>
        </p:sp>
        <p:graphicFrame>
          <p:nvGraphicFramePr>
            <p:cNvPr id="39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80067946"/>
                </p:ext>
              </p:extLst>
            </p:nvPr>
          </p:nvGraphicFramePr>
          <p:xfrm>
            <a:off x="1219454" y="3095625"/>
            <a:ext cx="2479675" cy="7731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16" name="Equation" r:id="rId5" imgW="1307880" imgH="419040" progId="Equation.DSMT4">
                    <p:embed/>
                  </p:oleObj>
                </mc:Choice>
                <mc:Fallback>
                  <p:oleObj name="Equation" r:id="rId5" imgW="1307880" imgH="419040" progId="Equation.DSMT4">
                    <p:embed/>
                    <p:pic>
                      <p:nvPicPr>
                        <p:cNvPr id="39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9454" y="3095625"/>
                          <a:ext cx="2479675" cy="773113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72900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 bwMode="auto">
          <a:xfrm>
            <a:off x="3693267" y="4173160"/>
            <a:ext cx="291358" cy="1400783"/>
          </a:xfrm>
          <a:prstGeom prst="rect">
            <a:avLst/>
          </a:prstGeom>
          <a:solidFill>
            <a:srgbClr val="05B8CB"/>
          </a:solidFill>
          <a:ln w="9525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Deriving Fick’s 2</a:t>
            </a:r>
            <a:r>
              <a:rPr lang="en-US" baseline="30000" dirty="0"/>
              <a:t>nd</a:t>
            </a:r>
            <a:r>
              <a:rPr lang="en-US" dirty="0"/>
              <a:t> law from Fick’s 1</a:t>
            </a:r>
            <a:r>
              <a:rPr lang="en-US" baseline="30000" dirty="0"/>
              <a:t>st</a:t>
            </a:r>
            <a:r>
              <a:rPr lang="en-US" dirty="0"/>
              <a:t> law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Net change of the amount of </a:t>
            </a:r>
            <a:r>
              <a:rPr lang="en-US" dirty="0" err="1"/>
              <a:t>diffusant</a:t>
            </a:r>
            <a:r>
              <a:rPr lang="en-US" dirty="0"/>
              <a:t> in the section over a period of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/>
              <a:t>: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 rot="5400000">
            <a:off x="2997746" y="4864142"/>
            <a:ext cx="1391055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rot="5400000">
            <a:off x="3299298" y="4864148"/>
            <a:ext cx="1391055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V="1">
            <a:off x="3693817" y="5577886"/>
            <a:ext cx="0" cy="27432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flipV="1">
            <a:off x="3992596" y="5574643"/>
            <a:ext cx="0" cy="27432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accent2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37" name="Rectangle 36"/>
          <p:cNvSpPr/>
          <p:nvPr/>
        </p:nvSpPr>
        <p:spPr>
          <a:xfrm>
            <a:off x="3542504" y="5796384"/>
            <a:ext cx="287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840820" y="5802868"/>
            <a:ext cx="7777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</a:t>
            </a:r>
            <a:r>
              <a:rPr lang="en-US" i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dx</a:t>
            </a:r>
            <a:endParaRPr lang="en-US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7357464"/>
              </p:ext>
            </p:extLst>
          </p:nvPr>
        </p:nvGraphicFramePr>
        <p:xfrm>
          <a:off x="1219454" y="3095625"/>
          <a:ext cx="2479675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6" name="Equation" r:id="rId3" imgW="1307880" imgH="419040" progId="Equation.DSMT4">
                  <p:embed/>
                </p:oleObj>
              </mc:Choice>
              <mc:Fallback>
                <p:oleObj name="Equation" r:id="rId3" imgW="1307880" imgH="419040" progId="Equation.DSMT4">
                  <p:embed/>
                  <p:pic>
                    <p:nvPicPr>
                      <p:cNvPr id="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454" y="3095625"/>
                        <a:ext cx="2479675" cy="7731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Straight Arrow Connector 28"/>
          <p:cNvCxnSpPr/>
          <p:nvPr/>
        </p:nvCxnSpPr>
        <p:spPr bwMode="auto">
          <a:xfrm rot="16200000" flipH="1">
            <a:off x="3556110" y="4039144"/>
            <a:ext cx="274320" cy="4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30" name="Rectangle 29"/>
          <p:cNvSpPr/>
          <p:nvPr/>
        </p:nvSpPr>
        <p:spPr bwMode="auto">
          <a:xfrm>
            <a:off x="1142999" y="3059788"/>
            <a:ext cx="2618815" cy="846306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6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 bwMode="auto">
          <a:xfrm rot="16200000" flipH="1">
            <a:off x="3854426" y="4035901"/>
            <a:ext cx="274320" cy="4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accent2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36" name="Rectangle 35"/>
          <p:cNvSpPr/>
          <p:nvPr/>
        </p:nvSpPr>
        <p:spPr bwMode="auto">
          <a:xfrm>
            <a:off x="3896449" y="3058333"/>
            <a:ext cx="3723551" cy="846306"/>
          </a:xfrm>
          <a:prstGeom prst="rect">
            <a:avLst/>
          </a:prstGeom>
          <a:noFill/>
          <a:ln w="222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6" charset="0"/>
            </a:endParaRPr>
          </a:p>
        </p:txBody>
      </p:sp>
      <p:graphicFrame>
        <p:nvGraphicFramePr>
          <p:cNvPr id="4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6911780"/>
              </p:ext>
            </p:extLst>
          </p:nvPr>
        </p:nvGraphicFramePr>
        <p:xfrm>
          <a:off x="3984625" y="3094846"/>
          <a:ext cx="3560763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7" name="Equation" r:id="rId5" imgW="1879560" imgH="419040" progId="Equation.DSMT4">
                  <p:embed/>
                </p:oleObj>
              </mc:Choice>
              <mc:Fallback>
                <p:oleObj name="Equation" r:id="rId5" imgW="1879560" imgH="419040" progId="Equation.DSMT4">
                  <p:embed/>
                  <p:pic>
                    <p:nvPicPr>
                      <p:cNvPr id="4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4625" y="3094846"/>
                        <a:ext cx="3560763" cy="7715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Right Arrow 46"/>
          <p:cNvSpPr/>
          <p:nvPr/>
        </p:nvSpPr>
        <p:spPr bwMode="auto">
          <a:xfrm>
            <a:off x="3286848" y="4538735"/>
            <a:ext cx="515566" cy="651753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6" charset="0"/>
            </a:endParaRPr>
          </a:p>
        </p:txBody>
      </p:sp>
      <p:sp>
        <p:nvSpPr>
          <p:cNvPr id="48" name="Right Arrow 47"/>
          <p:cNvSpPr/>
          <p:nvPr/>
        </p:nvSpPr>
        <p:spPr bwMode="auto">
          <a:xfrm>
            <a:off x="3896449" y="4545221"/>
            <a:ext cx="515566" cy="651753"/>
          </a:xfrm>
          <a:prstGeom prst="rightArrow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6" charset="0"/>
            </a:endParaRPr>
          </a:p>
        </p:txBody>
      </p:sp>
      <p:graphicFrame>
        <p:nvGraphicFramePr>
          <p:cNvPr id="5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5852242"/>
              </p:ext>
            </p:extLst>
          </p:nvPr>
        </p:nvGraphicFramePr>
        <p:xfrm>
          <a:off x="1803400" y="4659992"/>
          <a:ext cx="1397000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8" name="Equation" r:id="rId7" imgW="736560" imgH="253800" progId="Equation.DSMT4">
                  <p:embed/>
                </p:oleObj>
              </mc:Choice>
              <mc:Fallback>
                <p:oleObj name="Equation" r:id="rId7" imgW="736560" imgH="253800" progId="Equation.DSMT4">
                  <p:embed/>
                  <p:pic>
                    <p:nvPicPr>
                      <p:cNvPr id="5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3400" y="4659992"/>
                        <a:ext cx="1397000" cy="4683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4059607"/>
              </p:ext>
            </p:extLst>
          </p:nvPr>
        </p:nvGraphicFramePr>
        <p:xfrm>
          <a:off x="4513094" y="4659992"/>
          <a:ext cx="1927225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9" name="Equation" r:id="rId9" imgW="1015920" imgH="253800" progId="Equation.DSMT4">
                  <p:embed/>
                </p:oleObj>
              </mc:Choice>
              <mc:Fallback>
                <p:oleObj name="Equation" r:id="rId9" imgW="1015920" imgH="253800" progId="Equation.DSMT4">
                  <p:embed/>
                  <p:pic>
                    <p:nvPicPr>
                      <p:cNvPr id="5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3094" y="4659992"/>
                        <a:ext cx="1927225" cy="46831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TextBox 53"/>
          <p:cNvSpPr txBox="1"/>
          <p:nvPr/>
        </p:nvSpPr>
        <p:spPr>
          <a:xfrm>
            <a:off x="732330" y="5158394"/>
            <a:ext cx="2468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Amount of </a:t>
            </a:r>
            <a:r>
              <a:rPr lang="en-US" dirty="0" err="1">
                <a:solidFill>
                  <a:srgbClr val="FF0000"/>
                </a:solidFill>
              </a:rPr>
              <a:t>diffusant</a:t>
            </a:r>
            <a:r>
              <a:rPr lang="en-US" dirty="0">
                <a:solidFill>
                  <a:srgbClr val="FF0000"/>
                </a:solidFill>
              </a:rPr>
              <a:t> entering the section 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dx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495800" y="5128304"/>
            <a:ext cx="2553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20000"/>
                </a:solidFill>
              </a:rPr>
              <a:t>Amount of </a:t>
            </a:r>
            <a:r>
              <a:rPr lang="en-US" dirty="0" err="1">
                <a:solidFill>
                  <a:srgbClr val="920000"/>
                </a:solidFill>
              </a:rPr>
              <a:t>diffusant</a:t>
            </a:r>
            <a:r>
              <a:rPr lang="en-US" dirty="0">
                <a:solidFill>
                  <a:srgbClr val="920000"/>
                </a:solidFill>
              </a:rPr>
              <a:t> exiting the section </a:t>
            </a:r>
            <a:r>
              <a:rPr lang="en-US" i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dx</a:t>
            </a:r>
          </a:p>
        </p:txBody>
      </p:sp>
      <p:graphicFrame>
        <p:nvGraphicFramePr>
          <p:cNvPr id="5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571497"/>
              </p:ext>
            </p:extLst>
          </p:nvPr>
        </p:nvGraphicFramePr>
        <p:xfrm>
          <a:off x="872081" y="2220279"/>
          <a:ext cx="5370513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0" name="Equation" r:id="rId11" imgW="2831760" imgH="393480" progId="Equation.DSMT4">
                  <p:embed/>
                </p:oleObj>
              </mc:Choice>
              <mc:Fallback>
                <p:oleObj name="Equation" r:id="rId11" imgW="2831760" imgH="393480" progId="Equation.DSMT4">
                  <p:embed/>
                  <p:pic>
                    <p:nvPicPr>
                      <p:cNvPr id="5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2081" y="2220279"/>
                        <a:ext cx="5370513" cy="7254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6132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Deriving Fick’s 2</a:t>
            </a:r>
            <a:r>
              <a:rPr lang="en-US" baseline="30000" dirty="0"/>
              <a:t>nd</a:t>
            </a:r>
            <a:r>
              <a:rPr lang="en-US" dirty="0"/>
              <a:t> law from Fick’s 1</a:t>
            </a:r>
            <a:r>
              <a:rPr lang="en-US" baseline="30000" dirty="0"/>
              <a:t>st</a:t>
            </a:r>
            <a:r>
              <a:rPr lang="en-US" dirty="0"/>
              <a:t> law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Net change of the amount of </a:t>
            </a:r>
            <a:r>
              <a:rPr lang="en-US" dirty="0" err="1"/>
              <a:t>diffusant</a:t>
            </a:r>
            <a:r>
              <a:rPr lang="en-US" dirty="0"/>
              <a:t> in the section over a period of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/>
              <a:t>:</a:t>
            </a:r>
          </a:p>
          <a:p>
            <a:pPr>
              <a:spcBef>
                <a:spcPts val="1200"/>
              </a:spcBef>
            </a:pPr>
            <a:endParaRPr lang="en-US" sz="2800" dirty="0"/>
          </a:p>
          <a:p>
            <a:pPr>
              <a:spcBef>
                <a:spcPts val="1200"/>
              </a:spcBef>
            </a:pPr>
            <a:r>
              <a:rPr lang="en-US" dirty="0"/>
              <a:t>Concentration change rate of the diffusing species:</a:t>
            </a:r>
          </a:p>
        </p:txBody>
      </p:sp>
      <p:graphicFrame>
        <p:nvGraphicFramePr>
          <p:cNvPr id="5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429506"/>
              </p:ext>
            </p:extLst>
          </p:nvPr>
        </p:nvGraphicFramePr>
        <p:xfrm>
          <a:off x="872081" y="2220279"/>
          <a:ext cx="5370513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Equation" r:id="rId3" imgW="2831760" imgH="393480" progId="Equation.DSMT4">
                  <p:embed/>
                </p:oleObj>
              </mc:Choice>
              <mc:Fallback>
                <p:oleObj name="Equation" r:id="rId3" imgW="2831760" imgH="393480" progId="Equation.DSMT4">
                  <p:embed/>
                  <p:pic>
                    <p:nvPicPr>
                      <p:cNvPr id="5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2081" y="2220279"/>
                        <a:ext cx="5370513" cy="7254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3741278"/>
              </p:ext>
            </p:extLst>
          </p:nvPr>
        </p:nvGraphicFramePr>
        <p:xfrm>
          <a:off x="872081" y="3461543"/>
          <a:ext cx="4429125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Equation" r:id="rId5" imgW="2336760" imgH="419040" progId="Equation.DSMT4">
                  <p:embed/>
                </p:oleObj>
              </mc:Choice>
              <mc:Fallback>
                <p:oleObj name="Equation" r:id="rId5" imgW="2336760" imgH="419040" progId="Equation.DSMT4">
                  <p:embed/>
                  <p:pic>
                    <p:nvPicPr>
                      <p:cNvPr id="2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2081" y="3461543"/>
                        <a:ext cx="4429125" cy="7731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/>
          <p:cNvSpPr/>
          <p:nvPr/>
        </p:nvSpPr>
        <p:spPr>
          <a:xfrm>
            <a:off x="4191000" y="4796119"/>
            <a:ext cx="39036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ts val="1200"/>
              </a:spcBef>
              <a:spcAft>
                <a:spcPct val="0"/>
              </a:spcAft>
              <a:buClr>
                <a:srgbClr val="1F497D"/>
              </a:buClr>
              <a:buSzPct val="75000"/>
            </a:pPr>
            <a:r>
              <a:rPr lang="en-US" sz="2000" kern="0" dirty="0">
                <a:solidFill>
                  <a:prstClr val="black"/>
                </a:solidFill>
              </a:rPr>
              <a:t>Fick’s second law (note the sign)</a:t>
            </a:r>
          </a:p>
        </p:txBody>
      </p:sp>
      <p:graphicFrame>
        <p:nvGraphicFramePr>
          <p:cNvPr id="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4980195"/>
              </p:ext>
            </p:extLst>
          </p:nvPr>
        </p:nvGraphicFramePr>
        <p:xfrm>
          <a:off x="996427" y="4596918"/>
          <a:ext cx="2841625" cy="79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Equation" r:id="rId7" imgW="1498320" imgH="431640" progId="Equation.DSMT4">
                  <p:embed/>
                </p:oleObj>
              </mc:Choice>
              <mc:Fallback>
                <p:oleObj name="Equation" r:id="rId7" imgW="1498320" imgH="431640" progId="Equation.DSMT4">
                  <p:embed/>
                  <p:pic>
                    <p:nvPicPr>
                      <p:cNvPr id="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6427" y="4596918"/>
                        <a:ext cx="2841625" cy="79851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/>
          <p:cNvSpPr/>
          <p:nvPr/>
        </p:nvSpPr>
        <p:spPr bwMode="auto">
          <a:xfrm>
            <a:off x="872081" y="4505949"/>
            <a:ext cx="3090319" cy="980451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6632" y="5721460"/>
            <a:ext cx="62808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ts val="1200"/>
              </a:spcBef>
              <a:spcAft>
                <a:spcPct val="0"/>
              </a:spcAft>
              <a:buClr>
                <a:srgbClr val="1F497D"/>
              </a:buClr>
              <a:buSzPct val="75000"/>
            </a:pPr>
            <a:r>
              <a:rPr lang="en-US" sz="2000" kern="0" dirty="0">
                <a:solidFill>
                  <a:prstClr val="black"/>
                </a:solidFill>
              </a:rPr>
              <a:t>Useful for solving non-steady-state diffusion problems</a:t>
            </a:r>
          </a:p>
        </p:txBody>
      </p:sp>
    </p:spTree>
    <p:extLst>
      <p:ext uri="{BB962C8B-B14F-4D97-AF65-F5344CB8AC3E}">
        <p14:creationId xmlns:p14="http://schemas.microsoft.com/office/powerpoint/2010/main" val="1760349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BD37BC-965E-4C0F-8799-85BD6803C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589" y="2819400"/>
            <a:ext cx="5614011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 source diffusion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</a:t>
            </a:r>
            <a:r>
              <a:rPr lang="en-US" i="1" dirty="0"/>
              <a:t>t</a:t>
            </a:r>
            <a:r>
              <a:rPr lang="en-US" dirty="0"/>
              <a:t> = 0, an amount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dirty="0"/>
              <a:t> of diffusing species is placed on a plane of unit area at </a:t>
            </a:r>
            <a:r>
              <a:rPr lang="en-US" i="1" dirty="0"/>
              <a:t>x</a:t>
            </a:r>
            <a:r>
              <a:rPr lang="en-US" dirty="0"/>
              <a:t> = 0</a:t>
            </a:r>
          </a:p>
          <a:p>
            <a:endParaRPr lang="en-US" dirty="0"/>
          </a:p>
          <a:p>
            <a:endParaRPr lang="en-US" sz="3200" dirty="0"/>
          </a:p>
          <a:p>
            <a:r>
              <a:rPr lang="en-US" dirty="0"/>
              <a:t>Diffusion length</a:t>
            </a: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1414479"/>
              </p:ext>
            </p:extLst>
          </p:nvPr>
        </p:nvGraphicFramePr>
        <p:xfrm>
          <a:off x="829463" y="2331464"/>
          <a:ext cx="3684587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Equation" r:id="rId4" imgW="1942920" imgH="482400" progId="Equation.DSMT4">
                  <p:embed/>
                </p:oleObj>
              </mc:Choice>
              <mc:Fallback>
                <p:oleObj name="Equation" r:id="rId4" imgW="1942920" imgH="482400" progId="Equation.DSMT4">
                  <p:embed/>
                  <p:pic>
                    <p:nvPicPr>
                      <p:cNvPr id="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9463" y="2331464"/>
                        <a:ext cx="3684587" cy="8921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4835960"/>
              </p:ext>
            </p:extLst>
          </p:nvPr>
        </p:nvGraphicFramePr>
        <p:xfrm>
          <a:off x="3055693" y="3344863"/>
          <a:ext cx="1227137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Equation" r:id="rId6" imgW="647640" imgH="228600" progId="Equation.DSMT4">
                  <p:embed/>
                </p:oleObj>
              </mc:Choice>
              <mc:Fallback>
                <p:oleObj name="Equation" r:id="rId6" imgW="647640" imgH="228600" progId="Equation.DSMT4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5693" y="3344863"/>
                        <a:ext cx="1227137" cy="4222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454639" y="3865202"/>
            <a:ext cx="42697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4213" lvl="1" indent="-338138" fontAlgn="base">
              <a:spcBef>
                <a:spcPts val="800"/>
              </a:spcBef>
              <a:spcAft>
                <a:spcPct val="0"/>
              </a:spcAft>
              <a:buClr>
                <a:srgbClr val="C0504D"/>
              </a:buClr>
              <a:buSzPct val="80000"/>
              <a:buFont typeface="Wingdings" pitchFamily="2" charset="2"/>
              <a:buChar char="¨"/>
            </a:pPr>
            <a:r>
              <a:rPr lang="en-US" sz="2000" kern="0" dirty="0">
                <a:solidFill>
                  <a:prstClr val="black"/>
                </a:solidFill>
              </a:rPr>
              <a:t>A measure of how far the diffusing species has propagated in time </a:t>
            </a:r>
            <a:r>
              <a:rPr lang="en-US" sz="2000" i="1" kern="0" dirty="0">
                <a:solidFill>
                  <a:prstClr val="black"/>
                </a:solidFill>
              </a:rPr>
              <a:t>t</a:t>
            </a:r>
            <a:endParaRPr lang="en-US" sz="20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657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concentration diffusion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Initial concentration distribution:</a:t>
            </a:r>
          </a:p>
          <a:p>
            <a:pPr>
              <a:spcBef>
                <a:spcPts val="1200"/>
              </a:spcBef>
            </a:pPr>
            <a:endParaRPr lang="en-US" sz="3200" dirty="0"/>
          </a:p>
          <a:p>
            <a:pPr>
              <a:spcBef>
                <a:spcPts val="1200"/>
              </a:spcBef>
            </a:pPr>
            <a:r>
              <a:rPr lang="en-US" dirty="0"/>
              <a:t>Solution:</a:t>
            </a: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6638328"/>
              </p:ext>
            </p:extLst>
          </p:nvPr>
        </p:nvGraphicFramePr>
        <p:xfrm>
          <a:off x="822832" y="2017806"/>
          <a:ext cx="2600325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3" imgW="1371600" imgH="253800" progId="Equation.DSMT4">
                  <p:embed/>
                </p:oleObj>
              </mc:Choice>
              <mc:Fallback>
                <p:oleObj name="Equation" r:id="rId3" imgW="1371600" imgH="253800" progId="Equation.DSMT4">
                  <p:embed/>
                  <p:pic>
                    <p:nvPicPr>
                      <p:cNvPr id="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832" y="2017806"/>
                        <a:ext cx="2600325" cy="4699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2840796"/>
              </p:ext>
            </p:extLst>
          </p:nvPr>
        </p:nvGraphicFramePr>
        <p:xfrm>
          <a:off x="4267200" y="2017806"/>
          <a:ext cx="2455863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5" imgW="1295280" imgH="253800" progId="Equation.DSMT4">
                  <p:embed/>
                </p:oleObj>
              </mc:Choice>
              <mc:Fallback>
                <p:oleObj name="Equation" r:id="rId5" imgW="1295280" imgH="253800" progId="Equation.DSMT4">
                  <p:embed/>
                  <p:pic>
                    <p:nvPicPr>
                      <p:cNvPr id="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2017806"/>
                        <a:ext cx="2455863" cy="4699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850687"/>
              </p:ext>
            </p:extLst>
          </p:nvPr>
        </p:nvGraphicFramePr>
        <p:xfrm>
          <a:off x="2153501" y="2569509"/>
          <a:ext cx="4094163" cy="61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7" imgW="2158920" imgH="330120" progId="Equation.DSMT4">
                  <p:embed/>
                </p:oleObj>
              </mc:Choice>
              <mc:Fallback>
                <p:oleObj name="Equation" r:id="rId7" imgW="2158920" imgH="330120" progId="Equation.DSMT4">
                  <p:embed/>
                  <p:pic>
                    <p:nvPicPr>
                      <p:cNvPr id="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3501" y="2569509"/>
                        <a:ext cx="4094163" cy="61118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4471498"/>
              </p:ext>
            </p:extLst>
          </p:nvPr>
        </p:nvGraphicFramePr>
        <p:xfrm>
          <a:off x="1695383" y="3178116"/>
          <a:ext cx="3394075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9" imgW="1790640" imgH="419040" progId="Equation.DSMT4">
                  <p:embed/>
                </p:oleObj>
              </mc:Choice>
              <mc:Fallback>
                <p:oleObj name="Equation" r:id="rId9" imgW="1790640" imgH="419040" progId="Equation.DSMT4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5383" y="3178116"/>
                        <a:ext cx="3394075" cy="7747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07464" y="3342359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25219" y="3342359"/>
            <a:ext cx="1721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Error function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1" y="3939250"/>
            <a:ext cx="3373769" cy="23616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34200" y="5265303"/>
            <a:ext cx="1228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Error function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8CE45C-228D-42C6-8B8B-4989A5487FA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95" y="4128781"/>
            <a:ext cx="4122303" cy="223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Diffusion from an extended source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Initial concentration distribution:</a:t>
            </a:r>
          </a:p>
          <a:p>
            <a:pPr>
              <a:spcBef>
                <a:spcPts val="1200"/>
              </a:spcBef>
            </a:pPr>
            <a:endParaRPr lang="en-US" sz="3200" dirty="0"/>
          </a:p>
          <a:p>
            <a:pPr>
              <a:spcBef>
                <a:spcPts val="1200"/>
              </a:spcBef>
            </a:pPr>
            <a:r>
              <a:rPr lang="en-US" dirty="0"/>
              <a:t>Solution:</a:t>
            </a: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9838304"/>
              </p:ext>
            </p:extLst>
          </p:nvPr>
        </p:nvGraphicFramePr>
        <p:xfrm>
          <a:off x="813561" y="2025397"/>
          <a:ext cx="3201987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" name="Equation" r:id="rId3" imgW="1688760" imgH="253800" progId="Equation.DSMT4">
                  <p:embed/>
                </p:oleObj>
              </mc:Choice>
              <mc:Fallback>
                <p:oleObj name="Equation" r:id="rId3" imgW="1688760" imgH="253800" progId="Equation.DSMT4">
                  <p:embed/>
                  <p:pic>
                    <p:nvPicPr>
                      <p:cNvPr id="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3561" y="2025397"/>
                        <a:ext cx="3201987" cy="4699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9904975"/>
              </p:ext>
            </p:extLst>
          </p:nvPr>
        </p:nvGraphicFramePr>
        <p:xfrm>
          <a:off x="4648200" y="2025397"/>
          <a:ext cx="358775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9" name="Equation" r:id="rId5" imgW="1892160" imgH="253800" progId="Equation.DSMT4">
                  <p:embed/>
                </p:oleObj>
              </mc:Choice>
              <mc:Fallback>
                <p:oleObj name="Equation" r:id="rId5" imgW="1892160" imgH="253800" progId="Equation.DSMT4">
                  <p:embed/>
                  <p:pic>
                    <p:nvPicPr>
                      <p:cNvPr id="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025397"/>
                        <a:ext cx="3587750" cy="4699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3603879"/>
              </p:ext>
            </p:extLst>
          </p:nvPr>
        </p:nvGraphicFramePr>
        <p:xfrm>
          <a:off x="815328" y="3057526"/>
          <a:ext cx="4984750" cy="89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0" name="Equation" r:id="rId7" imgW="2628720" imgH="482400" progId="Equation.DSMT4">
                  <p:embed/>
                </p:oleObj>
              </mc:Choice>
              <mc:Fallback>
                <p:oleObj name="Equation" r:id="rId7" imgW="2628720" imgH="482400" progId="Equation.DSMT4">
                  <p:embed/>
                  <p:pic>
                    <p:nvPicPr>
                      <p:cNvPr id="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328" y="3057526"/>
                        <a:ext cx="4984750" cy="89376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E2E5F5E6-EB97-47CE-8346-C5CCF9BD85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61" y="4166456"/>
            <a:ext cx="5715000" cy="223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147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Diffusion from an extended source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19250"/>
            <a:ext cx="6172200" cy="46291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58000" y="5348728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http://www.mathworks.com/matlabcentral/fileexchange/38088-diffusion-in-1d-and-2d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6994826" y="3048000"/>
            <a:ext cx="16313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1-D diffusion from an extended “box” source</a:t>
            </a:r>
          </a:p>
        </p:txBody>
      </p:sp>
    </p:spTree>
    <p:extLst>
      <p:ext uri="{BB962C8B-B14F-4D97-AF65-F5344CB8AC3E}">
        <p14:creationId xmlns:p14="http://schemas.microsoft.com/office/powerpoint/2010/main" val="24515853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Diffusion from an extended source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8000" y="5348728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2"/>
              </a:rPr>
              <a:t>http://www.mathworks.com/matlabcentral/fileexchange/38088-diffusion-in-1d-and-2d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6994826" y="3048000"/>
            <a:ext cx="16313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2-D diffusion from an extended “box” source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36" y="1634618"/>
            <a:ext cx="61722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30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077200" cy="1066800"/>
          </a:xfrm>
        </p:spPr>
        <p:txBody>
          <a:bodyPr/>
          <a:lstStyle/>
          <a:p>
            <a:r>
              <a:rPr lang="en-US" dirty="0"/>
              <a:t>(Inter)diffusion</a:t>
            </a:r>
          </a:p>
        </p:txBody>
      </p:sp>
      <p:sp>
        <p:nvSpPr>
          <p:cNvPr id="211" name="Rectangle 210"/>
          <p:cNvSpPr/>
          <p:nvPr/>
        </p:nvSpPr>
        <p:spPr>
          <a:xfrm>
            <a:off x="457200" y="1510321"/>
            <a:ext cx="8077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252525"/>
                </a:solidFill>
                <a:latin typeface="Arial" panose="020B0604020202020204" pitchFamily="34" charset="0"/>
              </a:rPr>
              <a:t>“Diffusion is the net movement of molecules or atoms from a region of high concentration (or high chemical potential) to a region of low concentration (or low chemical potential) as a result of random motion of the molecules or atoms.” – Wikipedia (after my </a:t>
            </a:r>
            <a:r>
              <a:rPr lang="en-US" dirty="0" smtClean="0">
                <a:solidFill>
                  <a:srgbClr val="252525"/>
                </a:solidFill>
                <a:latin typeface="Arial" panose="020B0604020202020204" pitchFamily="34" charset="0"/>
              </a:rPr>
              <a:t>edits</a:t>
            </a:r>
            <a:r>
              <a:rPr lang="en-US" dirty="0" smtClean="0">
                <a:solidFill>
                  <a:srgbClr val="252525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dirty="0" smtClean="0">
                <a:solidFill>
                  <a:srgbClr val="252525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</a:t>
            </a:r>
            <a:r>
              <a:rPr lang="en-US" dirty="0" smtClean="0">
                <a:solidFill>
                  <a:srgbClr val="252525"/>
                </a:solidFill>
                <a:latin typeface="Arial" panose="020B0604020202020204" pitchFamily="34" charset="0"/>
              </a:rPr>
              <a:t>)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561983-3358-4336-A016-CF976E420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882336"/>
            <a:ext cx="6705600" cy="353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50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Diffusion into a plate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3953741" cy="48006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Initial concentration distribution: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sz="3200" dirty="0"/>
          </a:p>
          <a:p>
            <a:pPr>
              <a:spcBef>
                <a:spcPts val="1200"/>
              </a:spcBef>
            </a:pPr>
            <a:r>
              <a:rPr lang="en-US" dirty="0"/>
              <a:t>Solution:</a:t>
            </a: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2221226"/>
              </p:ext>
            </p:extLst>
          </p:nvPr>
        </p:nvGraphicFramePr>
        <p:xfrm>
          <a:off x="821245" y="2366836"/>
          <a:ext cx="3201987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3" imgW="1688760" imgH="253800" progId="Equation.DSMT4">
                  <p:embed/>
                </p:oleObj>
              </mc:Choice>
              <mc:Fallback>
                <p:oleObj name="Equation" r:id="rId3" imgW="1688760" imgH="253800" progId="Equation.DSMT4">
                  <p:embed/>
                  <p:pic>
                    <p:nvPicPr>
                      <p:cNvPr id="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1245" y="2366836"/>
                        <a:ext cx="3201987" cy="4699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8978757"/>
              </p:ext>
            </p:extLst>
          </p:nvPr>
        </p:nvGraphicFramePr>
        <p:xfrm>
          <a:off x="805877" y="2921320"/>
          <a:ext cx="2697163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5" imgW="1422360" imgH="253800" progId="Equation.DSMT4">
                  <p:embed/>
                </p:oleObj>
              </mc:Choice>
              <mc:Fallback>
                <p:oleObj name="Equation" r:id="rId5" imgW="1422360" imgH="253800" progId="Equation.DSMT4">
                  <p:embed/>
                  <p:pic>
                    <p:nvPicPr>
                      <p:cNvPr id="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5877" y="2921320"/>
                        <a:ext cx="2697163" cy="4699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1297420"/>
              </p:ext>
            </p:extLst>
          </p:nvPr>
        </p:nvGraphicFramePr>
        <p:xfrm>
          <a:off x="821245" y="4091626"/>
          <a:ext cx="6189155" cy="172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7" imgW="3377880" imgH="965160" progId="Equation.DSMT4">
                  <p:embed/>
                </p:oleObj>
              </mc:Choice>
              <mc:Fallback>
                <p:oleObj name="Equation" r:id="rId7" imgW="3377880" imgH="965160" progId="Equation.DSMT4">
                  <p:embed/>
                  <p:pic>
                    <p:nvPicPr>
                      <p:cNvPr id="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1245" y="4091626"/>
                        <a:ext cx="6189155" cy="17268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CD4EC1A9-5CB9-4D81-A40C-80DE18B6C0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62000"/>
            <a:ext cx="4038600" cy="400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377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1: making hams and bacons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Diffusion coefficient of salt in pork ~ 10</a:t>
            </a:r>
            <a:r>
              <a:rPr lang="en-US" baseline="30000" dirty="0"/>
              <a:t>-9</a:t>
            </a:r>
            <a:r>
              <a:rPr lang="en-US" dirty="0"/>
              <a:t> m</a:t>
            </a:r>
            <a:r>
              <a:rPr lang="en-US" baseline="30000" dirty="0"/>
              <a:t>2</a:t>
            </a:r>
            <a:r>
              <a:rPr lang="en-US" dirty="0"/>
              <a:t>/s</a:t>
            </a:r>
          </a:p>
          <a:p>
            <a:r>
              <a:rPr lang="en-US" dirty="0"/>
              <a:t>How long does it take to salt a meat slice of 3 mm thickness?</a:t>
            </a: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2895485"/>
              </p:ext>
            </p:extLst>
          </p:nvPr>
        </p:nvGraphicFramePr>
        <p:xfrm>
          <a:off x="842995" y="2796751"/>
          <a:ext cx="428307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Equation" r:id="rId3" imgW="2260440" imgH="228600" progId="Equation.DSMT4">
                  <p:embed/>
                </p:oleObj>
              </mc:Choice>
              <mc:Fallback>
                <p:oleObj name="Equation" r:id="rId3" imgW="2260440" imgH="228600" progId="Equation.DSMT4">
                  <p:embed/>
                  <p:pic>
                    <p:nvPicPr>
                      <p:cNvPr id="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995" y="2796751"/>
                        <a:ext cx="4283075" cy="42386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1EFE8FE2-6D6A-4936-ABD1-FA9FDA939133}"/>
              </a:ext>
            </a:extLst>
          </p:cNvPr>
          <p:cNvGrpSpPr/>
          <p:nvPr/>
        </p:nvGrpSpPr>
        <p:grpSpPr>
          <a:xfrm>
            <a:off x="862533" y="3535936"/>
            <a:ext cx="7527151" cy="2396332"/>
            <a:chOff x="862533" y="3535936"/>
            <a:chExt cx="7527151" cy="2396332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41484" y="3535936"/>
              <a:ext cx="2792412" cy="2373313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62533" y="3535937"/>
              <a:ext cx="2597203" cy="2373313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6393116" y="5386029"/>
              <a:ext cx="19912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i="1" dirty="0"/>
                <a:t>J. Agric. Food Chem.</a:t>
              </a:r>
              <a:r>
                <a:rPr lang="en-US" sz="1400" dirty="0"/>
                <a:t> </a:t>
              </a:r>
              <a:r>
                <a:rPr lang="en-US" sz="1400" b="1" dirty="0"/>
                <a:t>53</a:t>
              </a:r>
              <a:r>
                <a:rPr lang="en-US" sz="1400" dirty="0"/>
                <a:t>, 7814 (2005).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637084" y="3867163"/>
              <a:ext cx="17526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Finite element modeling of salt diffusion using Fick’s 2</a:t>
              </a:r>
              <a:r>
                <a:rPr lang="en-US" sz="1600" baseline="30000" dirty="0"/>
                <a:t>nd</a:t>
              </a:r>
              <a:r>
                <a:rPr lang="en-US" sz="1600" dirty="0"/>
                <a:t> law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496CA73-80DB-41D7-AF99-716A6FBF0DF5}"/>
                </a:ext>
              </a:extLst>
            </p:cNvPr>
            <p:cNvSpPr txBox="1"/>
            <p:nvPr/>
          </p:nvSpPr>
          <p:spPr>
            <a:xfrm>
              <a:off x="3741484" y="5686047"/>
              <a:ext cx="82426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© unknown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521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2: doping semiconductors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Diffusion doping</a:t>
            </a:r>
          </a:p>
          <a:p>
            <a:endParaRPr lang="en-US" dirty="0"/>
          </a:p>
          <a:p>
            <a:endParaRPr lang="en-US" dirty="0"/>
          </a:p>
          <a:p>
            <a:endParaRPr lang="en-US" sz="4800" dirty="0"/>
          </a:p>
          <a:p>
            <a:r>
              <a:rPr lang="en-US" dirty="0"/>
              <a:t>Ion implantation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6173481" y="2811018"/>
            <a:ext cx="2057400" cy="574129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81165" y="3029655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p-Si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172200" y="2065102"/>
            <a:ext cx="2057400" cy="745853"/>
            <a:chOff x="6247119" y="2065102"/>
            <a:chExt cx="2057400" cy="745853"/>
          </a:xfrm>
        </p:grpSpPr>
        <p:sp>
          <p:nvSpPr>
            <p:cNvPr id="18" name="Rectangle 17"/>
            <p:cNvSpPr/>
            <p:nvPr/>
          </p:nvSpPr>
          <p:spPr bwMode="auto">
            <a:xfrm>
              <a:off x="6247119" y="2065102"/>
              <a:ext cx="2057400" cy="74585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259993" y="2095333"/>
              <a:ext cx="9845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</a:t>
              </a:r>
              <a:r>
                <a:rPr lang="en-US" sz="1400" baseline="-25000" dirty="0"/>
                <a:t>4</a:t>
              </a:r>
              <a:r>
                <a:rPr lang="en-US" sz="1400" dirty="0"/>
                <a:t>O</a:t>
              </a:r>
              <a:r>
                <a:rPr lang="en-US" sz="1400" baseline="-25000" dirty="0"/>
                <a:t>10</a:t>
              </a:r>
              <a:r>
                <a:rPr lang="en-US" sz="1400" dirty="0"/>
                <a:t> gas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173481" y="2533221"/>
            <a:ext cx="2057400" cy="314629"/>
            <a:chOff x="6248400" y="2533221"/>
            <a:chExt cx="2057400" cy="314629"/>
          </a:xfrm>
        </p:grpSpPr>
        <p:sp>
          <p:nvSpPr>
            <p:cNvPr id="9" name="Rectangle 8"/>
            <p:cNvSpPr/>
            <p:nvPr/>
          </p:nvSpPr>
          <p:spPr bwMode="auto">
            <a:xfrm>
              <a:off x="6248400" y="2571220"/>
              <a:ext cx="685800" cy="238758"/>
            </a:xfrm>
            <a:prstGeom prst="rect">
              <a:avLst/>
            </a:prstGeom>
            <a:solidFill>
              <a:srgbClr val="0066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286247" y="2533221"/>
              <a:ext cx="6126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Mask</a:t>
              </a: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20000" y="2576904"/>
              <a:ext cx="685800" cy="238758"/>
            </a:xfrm>
            <a:prstGeom prst="rect">
              <a:avLst/>
            </a:prstGeom>
            <a:solidFill>
              <a:srgbClr val="0066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55285" y="2540073"/>
              <a:ext cx="6126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Mask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730239" y="2764125"/>
            <a:ext cx="970137" cy="352391"/>
            <a:chOff x="6730239" y="2771809"/>
            <a:chExt cx="970137" cy="352391"/>
          </a:xfrm>
        </p:grpSpPr>
        <p:sp>
          <p:nvSpPr>
            <p:cNvPr id="15" name="Round Same Side Corner Rectangle 14"/>
            <p:cNvSpPr/>
            <p:nvPr/>
          </p:nvSpPr>
          <p:spPr bwMode="auto">
            <a:xfrm>
              <a:off x="6859281" y="2815662"/>
              <a:ext cx="683238" cy="308538"/>
            </a:xfrm>
            <a:prstGeom prst="round2SameRect">
              <a:avLst>
                <a:gd name="adj1" fmla="val 0"/>
                <a:gd name="adj2" fmla="val 50000"/>
              </a:avLst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730239" y="2771809"/>
              <a:ext cx="9701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n-channel</a:t>
              </a: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6181165" y="5170053"/>
            <a:ext cx="2057400" cy="574129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88849" y="5388690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p-Si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6181165" y="4892256"/>
            <a:ext cx="2057400" cy="314629"/>
            <a:chOff x="6248400" y="2533221"/>
            <a:chExt cx="2057400" cy="314629"/>
          </a:xfrm>
        </p:grpSpPr>
        <p:sp>
          <p:nvSpPr>
            <p:cNvPr id="32" name="Rectangle 31"/>
            <p:cNvSpPr/>
            <p:nvPr/>
          </p:nvSpPr>
          <p:spPr bwMode="auto">
            <a:xfrm>
              <a:off x="6248400" y="2578904"/>
              <a:ext cx="685800" cy="238758"/>
            </a:xfrm>
            <a:prstGeom prst="rect">
              <a:avLst/>
            </a:prstGeom>
            <a:solidFill>
              <a:srgbClr val="0066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286247" y="2533221"/>
              <a:ext cx="6126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Mask</a:t>
              </a: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7620000" y="2576904"/>
              <a:ext cx="685800" cy="238758"/>
            </a:xfrm>
            <a:prstGeom prst="rect">
              <a:avLst/>
            </a:prstGeom>
            <a:solidFill>
              <a:srgbClr val="0066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655285" y="2540073"/>
              <a:ext cx="6126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Mask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730238" y="5112436"/>
            <a:ext cx="970137" cy="307777"/>
            <a:chOff x="6730238" y="4967720"/>
            <a:chExt cx="970137" cy="307777"/>
          </a:xfrm>
        </p:grpSpPr>
        <p:sp>
          <p:nvSpPr>
            <p:cNvPr id="27" name="Round Same Side Corner Rectangle 26"/>
            <p:cNvSpPr/>
            <p:nvPr/>
          </p:nvSpPr>
          <p:spPr bwMode="auto">
            <a:xfrm>
              <a:off x="6866965" y="5022297"/>
              <a:ext cx="683238" cy="213993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730238" y="4967720"/>
              <a:ext cx="9701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n-channel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909294" y="4419600"/>
            <a:ext cx="590162" cy="634060"/>
            <a:chOff x="6984213" y="4634915"/>
            <a:chExt cx="590162" cy="634060"/>
          </a:xfrm>
        </p:grpSpPr>
        <p:sp>
          <p:nvSpPr>
            <p:cNvPr id="37" name="Down Arrow 36"/>
            <p:cNvSpPr/>
            <p:nvPr/>
          </p:nvSpPr>
          <p:spPr bwMode="auto">
            <a:xfrm>
              <a:off x="7005689" y="4634915"/>
              <a:ext cx="537950" cy="634060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984213" y="4702366"/>
              <a:ext cx="5901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P ion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2CFB42F2-D90D-4ABE-B5D3-31D6EE7DA0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53489"/>
            <a:ext cx="5168900" cy="146843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410BD6B-FD3A-4A73-8A1A-75732B96D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56089"/>
            <a:ext cx="5054600" cy="204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6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2: doping semiconductors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68715"/>
            <a:ext cx="5486400" cy="45609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6250321" y="1721864"/>
            <a:ext cx="2207879" cy="3857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/>
              <a:t>Emitter diffusion</a:t>
            </a:r>
          </a:p>
          <a:p>
            <a:pPr>
              <a:spcAft>
                <a:spcPts val="800"/>
              </a:spcAft>
            </a:pPr>
            <a:r>
              <a:rPr lang="en-US" u="sng" dirty="0"/>
              <a:t>Furnace anneal:</a:t>
            </a:r>
          </a:p>
          <a:p>
            <a:pPr>
              <a:spcAft>
                <a:spcPts val="800"/>
              </a:spcAft>
            </a:pPr>
            <a:r>
              <a:rPr lang="en-US" dirty="0"/>
              <a:t>4POCl</a:t>
            </a:r>
            <a:r>
              <a:rPr lang="en-US" baseline="-25000" dirty="0"/>
              <a:t>3</a:t>
            </a:r>
            <a:r>
              <a:rPr lang="en-US" dirty="0"/>
              <a:t> + 3O</a:t>
            </a:r>
            <a:r>
              <a:rPr lang="en-US" baseline="-25000" dirty="0"/>
              <a:t>2</a:t>
            </a:r>
            <a:r>
              <a:rPr lang="en-US" dirty="0"/>
              <a:t> → 2P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5</a:t>
            </a:r>
            <a:r>
              <a:rPr lang="en-US" dirty="0"/>
              <a:t> + 6Cl</a:t>
            </a:r>
            <a:r>
              <a:rPr lang="en-US" baseline="-25000" dirty="0"/>
              <a:t>2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dirty="0"/>
              <a:t>2P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5</a:t>
            </a:r>
            <a:r>
              <a:rPr lang="en-US" dirty="0"/>
              <a:t> + 5Si → 5SiO</a:t>
            </a:r>
            <a:r>
              <a:rPr lang="en-US" baseline="-25000" dirty="0"/>
              <a:t>2</a:t>
            </a:r>
            <a:r>
              <a:rPr lang="en-US" dirty="0"/>
              <a:t> + 4P</a:t>
            </a:r>
          </a:p>
          <a:p>
            <a:pPr>
              <a:spcAft>
                <a:spcPts val="800"/>
              </a:spcAft>
            </a:pPr>
            <a:r>
              <a:rPr lang="en-US" u="sng" dirty="0"/>
              <a:t>In-line process:</a:t>
            </a:r>
          </a:p>
          <a:p>
            <a:pPr>
              <a:spcAft>
                <a:spcPts val="800"/>
              </a:spcAft>
            </a:pPr>
            <a:r>
              <a:rPr lang="en-US" dirty="0"/>
              <a:t>2H</a:t>
            </a:r>
            <a:r>
              <a:rPr lang="en-US" baseline="-25000" dirty="0"/>
              <a:t>3</a:t>
            </a:r>
            <a:r>
              <a:rPr lang="en-US" dirty="0"/>
              <a:t>PO</a:t>
            </a:r>
            <a:r>
              <a:rPr lang="en-US" baseline="-25000" dirty="0"/>
              <a:t>4</a:t>
            </a:r>
            <a:r>
              <a:rPr lang="en-US" dirty="0"/>
              <a:t> → P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5</a:t>
            </a:r>
            <a:r>
              <a:rPr lang="en-US" dirty="0"/>
              <a:t> + 3H</a:t>
            </a:r>
            <a:r>
              <a:rPr lang="en-US" baseline="-25000" dirty="0"/>
              <a:t>2</a:t>
            </a:r>
            <a:r>
              <a:rPr lang="en-US" dirty="0"/>
              <a:t>O</a:t>
            </a:r>
          </a:p>
          <a:p>
            <a:pPr>
              <a:spcAft>
                <a:spcPts val="800"/>
              </a:spcAft>
            </a:pPr>
            <a:r>
              <a:rPr lang="en-US" dirty="0"/>
              <a:t>2P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5</a:t>
            </a:r>
            <a:r>
              <a:rPr lang="en-US" dirty="0"/>
              <a:t> + 5Si → 5SiO</a:t>
            </a:r>
            <a:r>
              <a:rPr lang="en-US" baseline="-25000" dirty="0"/>
              <a:t>2</a:t>
            </a:r>
            <a:r>
              <a:rPr lang="en-US" dirty="0"/>
              <a:t> + 4P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09052" y="5075304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3"/>
              </a:rPr>
              <a:t>Standard silicon solar cell manufacturing process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41661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3: chemical strengthening of glass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400735" y="5741333"/>
            <a:ext cx="23778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Adv. Mater.</a:t>
            </a:r>
            <a:r>
              <a:rPr lang="en-US" sz="1400" dirty="0"/>
              <a:t> </a:t>
            </a:r>
            <a:r>
              <a:rPr lang="en-US" sz="1400" b="1" dirty="0"/>
              <a:t>23</a:t>
            </a:r>
            <a:r>
              <a:rPr lang="en-US" sz="1400" dirty="0"/>
              <a:t>, 4578 (2011)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4" y="1676400"/>
            <a:ext cx="3276600" cy="1845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4" y="3886200"/>
            <a:ext cx="3276600" cy="17158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28A27-ED63-43F5-AB29-D173636B9BAA}"/>
              </a:ext>
            </a:extLst>
          </p:cNvPr>
          <p:cNvSpPr txBox="1"/>
          <p:nvPr/>
        </p:nvSpPr>
        <p:spPr>
          <a:xfrm>
            <a:off x="533400" y="5638800"/>
            <a:ext cx="7617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© Corning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5F53C5-2A36-43D6-99B0-B196DA09C5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690" y="1674986"/>
            <a:ext cx="5481725" cy="395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21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3: chemical strengthening of glass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554095"/>
            <a:ext cx="3810001" cy="3165815"/>
          </a:xfrm>
        </p:spPr>
        <p:txBody>
          <a:bodyPr/>
          <a:lstStyle/>
          <a:p>
            <a:r>
              <a:rPr lang="en-US" sz="2000" dirty="0"/>
              <a:t>Ion exchange in salt bath</a:t>
            </a:r>
          </a:p>
          <a:p>
            <a:r>
              <a:rPr lang="en-US" sz="2000" dirty="0" err="1"/>
              <a:t>Interdiffusion</a:t>
            </a:r>
            <a:r>
              <a:rPr lang="en-US" sz="2000" dirty="0"/>
              <a:t> process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4400" dirty="0"/>
          </a:p>
          <a:p>
            <a:pPr marL="684213" lvl="1"/>
            <a:r>
              <a:rPr lang="en-US" dirty="0"/>
              <a:t>Kinetics limited by slow-moving ion species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6580986"/>
              </p:ext>
            </p:extLst>
          </p:nvPr>
        </p:nvGraphicFramePr>
        <p:xfrm>
          <a:off x="838200" y="2430162"/>
          <a:ext cx="2611438" cy="78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Equation" r:id="rId3" imgW="1346040" imgH="431640" progId="Equation.DSMT4">
                  <p:embed/>
                </p:oleObj>
              </mc:Choice>
              <mc:Fallback>
                <p:oleObj name="Equation" r:id="rId3" imgW="1346040" imgH="43164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430162"/>
                        <a:ext cx="2611438" cy="782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457200" y="4691448"/>
            <a:ext cx="51366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4213" lvl="1" indent="-338138" fontAlgn="base">
              <a:spcBef>
                <a:spcPts val="800"/>
              </a:spcBef>
              <a:spcAft>
                <a:spcPct val="0"/>
              </a:spcAft>
              <a:buClr>
                <a:srgbClr val="C0504D"/>
              </a:buClr>
              <a:buSzPct val="80000"/>
              <a:buFont typeface="Wingdings" pitchFamily="2" charset="2"/>
              <a:buChar char="¨"/>
            </a:pPr>
            <a:r>
              <a:rPr lang="en-US" sz="2000" kern="0" dirty="0">
                <a:solidFill>
                  <a:prstClr val="black"/>
                </a:solidFill>
              </a:rPr>
              <a:t>Compressive strain impedes diffusion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1908074"/>
              </p:ext>
            </p:extLst>
          </p:nvPr>
        </p:nvGraphicFramePr>
        <p:xfrm>
          <a:off x="833691" y="3365500"/>
          <a:ext cx="1331913" cy="48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name="Equation" r:id="rId5" imgW="685800" imgH="266400" progId="Equation.DSMT4">
                  <p:embed/>
                </p:oleObj>
              </mc:Choice>
              <mc:Fallback>
                <p:oleObj name="Equation" r:id="rId5" imgW="685800" imgH="26640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3691" y="3365500"/>
                        <a:ext cx="1331913" cy="484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457200" y="5155189"/>
            <a:ext cx="6290505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fontAlgn="base">
              <a:spcBef>
                <a:spcPts val="800"/>
              </a:spcBef>
              <a:spcAft>
                <a:spcPct val="0"/>
              </a:spcAft>
              <a:buClr>
                <a:srgbClr val="1F497D"/>
              </a:buClr>
              <a:buSzPct val="75000"/>
              <a:buFont typeface="Wingdings" pitchFamily="2" charset="2"/>
              <a:buChar char="n"/>
            </a:pPr>
            <a:r>
              <a:rPr lang="en-US" sz="2000" kern="0" dirty="0">
                <a:solidFill>
                  <a:prstClr val="black"/>
                </a:solidFill>
              </a:rPr>
              <a:t>Typical case depth in soda-lime glass: 25 to 35 </a:t>
            </a:r>
            <a:r>
              <a:rPr lang="en-US" sz="2000" kern="0" dirty="0">
                <a:solidFill>
                  <a:prstClr val="black"/>
                </a:solidFill>
                <a:latin typeface="Symbol" panose="05050102010706020507" pitchFamily="18" charset="2"/>
              </a:rPr>
              <a:t>m</a:t>
            </a:r>
            <a:r>
              <a:rPr lang="en-US" sz="2000" kern="0" dirty="0">
                <a:solidFill>
                  <a:prstClr val="black"/>
                </a:solidFill>
              </a:rPr>
              <a:t>m</a:t>
            </a:r>
          </a:p>
          <a:p>
            <a:pPr marL="342900" lvl="0" indent="-342900" fontAlgn="base">
              <a:spcBef>
                <a:spcPts val="800"/>
              </a:spcBef>
              <a:spcAft>
                <a:spcPct val="0"/>
              </a:spcAft>
              <a:buClr>
                <a:srgbClr val="1F497D"/>
              </a:buClr>
              <a:buSzPct val="75000"/>
              <a:buFont typeface="Wingdings" pitchFamily="2" charset="2"/>
              <a:buChar char="n"/>
            </a:pPr>
            <a:r>
              <a:rPr lang="en-US" sz="2000" kern="0" dirty="0">
                <a:solidFill>
                  <a:prstClr val="black"/>
                </a:solidFill>
              </a:rPr>
              <a:t>Only applies to alkali/alkali earth glasses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375190" y="6098059"/>
            <a:ext cx="30441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/>
              <a:t>Int. J. Appl. Glass Sci.</a:t>
            </a:r>
            <a:r>
              <a:rPr lang="en-US" sz="1400" dirty="0"/>
              <a:t> </a:t>
            </a:r>
            <a:r>
              <a:rPr lang="en-US" sz="1400" b="1" dirty="0"/>
              <a:t>1</a:t>
            </a:r>
            <a:r>
              <a:rPr lang="en-US" sz="1400" dirty="0"/>
              <a:t>, 131 (2010)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B60368-8020-4855-8220-299E730991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8"/>
          <a:stretch/>
        </p:blipFill>
        <p:spPr>
          <a:xfrm>
            <a:off x="4267200" y="1554095"/>
            <a:ext cx="4267200" cy="294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1854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Thermodynamic driving force for diffusion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Average velocity of a diffusing species A</a:t>
            </a:r>
          </a:p>
          <a:p>
            <a:pPr>
              <a:spcBef>
                <a:spcPts val="1200"/>
              </a:spcBef>
            </a:pPr>
            <a:endParaRPr lang="en-US" sz="2800" dirty="0"/>
          </a:p>
          <a:p>
            <a:pPr>
              <a:spcBef>
                <a:spcPts val="1200"/>
              </a:spcBef>
            </a:pPr>
            <a:r>
              <a:rPr lang="en-US" dirty="0"/>
              <a:t>Thermodynamic driving force</a:t>
            </a:r>
          </a:p>
          <a:p>
            <a:pPr>
              <a:spcBef>
                <a:spcPts val="1200"/>
              </a:spcBef>
            </a:pPr>
            <a:endParaRPr lang="en-US" sz="3200" dirty="0"/>
          </a:p>
          <a:p>
            <a:pPr>
              <a:spcBef>
                <a:spcPts val="1200"/>
              </a:spcBef>
            </a:pPr>
            <a:endParaRPr lang="en-US" sz="4000" dirty="0"/>
          </a:p>
          <a:p>
            <a:pPr>
              <a:spcBef>
                <a:spcPts val="1200"/>
              </a:spcBef>
            </a:pPr>
            <a:r>
              <a:rPr lang="en-US" dirty="0"/>
              <a:t>For an ideal solution of A</a:t>
            </a: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5212208"/>
              </p:ext>
            </p:extLst>
          </p:nvPr>
        </p:nvGraphicFramePr>
        <p:xfrm>
          <a:off x="838200" y="2035872"/>
          <a:ext cx="1266825" cy="402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Equation" r:id="rId3" imgW="698400" imgH="228600" progId="Equation.DSMT4">
                  <p:embed/>
                </p:oleObj>
              </mc:Choice>
              <mc:Fallback>
                <p:oleObj name="Equation" r:id="rId3" imgW="698400" imgH="228600" progId="Equation.DSMT4">
                  <p:embed/>
                  <p:pic>
                    <p:nvPicPr>
                      <p:cNvPr id="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035872"/>
                        <a:ext cx="1266825" cy="40252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2531608"/>
              </p:ext>
            </p:extLst>
          </p:nvPr>
        </p:nvGraphicFramePr>
        <p:xfrm>
          <a:off x="2590800" y="2046557"/>
          <a:ext cx="1143000" cy="391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Equation" r:id="rId5" imgW="647640" imgH="228600" progId="Equation.DSMT4">
                  <p:embed/>
                </p:oleObj>
              </mc:Choice>
              <mc:Fallback>
                <p:oleObj name="Equation" r:id="rId5" imgW="647640" imgH="228600" progId="Equation.DSMT4">
                  <p:embed/>
                  <p:pic>
                    <p:nvPicPr>
                      <p:cNvPr id="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2046557"/>
                        <a:ext cx="1143000" cy="39184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9554793"/>
              </p:ext>
            </p:extLst>
          </p:nvPr>
        </p:nvGraphicFramePr>
        <p:xfrm>
          <a:off x="837800" y="3106422"/>
          <a:ext cx="4332287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Equation" r:id="rId7" imgW="2387520" imgH="228600" progId="Equation.DSMT4">
                  <p:embed/>
                </p:oleObj>
              </mc:Choice>
              <mc:Fallback>
                <p:oleObj name="Equation" r:id="rId7" imgW="2387520" imgH="228600" progId="Equation.DSMT4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7800" y="3106422"/>
                        <a:ext cx="4332287" cy="4016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5645803"/>
              </p:ext>
            </p:extLst>
          </p:nvPr>
        </p:nvGraphicFramePr>
        <p:xfrm>
          <a:off x="837800" y="3649729"/>
          <a:ext cx="6992938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" name="Equation" r:id="rId9" imgW="3962160" imgH="431640" progId="Equation.DSMT4">
                  <p:embed/>
                </p:oleObj>
              </mc:Choice>
              <mc:Fallback>
                <p:oleObj name="Equation" r:id="rId9" imgW="3962160" imgH="431640" progId="Equation.DSMT4">
                  <p:embed/>
                  <p:pic>
                    <p:nvPicPr>
                      <p:cNvPr id="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7800" y="3649729"/>
                        <a:ext cx="6992938" cy="7397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5803701"/>
              </p:ext>
            </p:extLst>
          </p:nvPr>
        </p:nvGraphicFramePr>
        <p:xfrm>
          <a:off x="837800" y="4941902"/>
          <a:ext cx="5268913" cy="74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Equation" r:id="rId11" imgW="2984400" imgH="431640" progId="Equation.DSMT4">
                  <p:embed/>
                </p:oleObj>
              </mc:Choice>
              <mc:Fallback>
                <p:oleObj name="Equation" r:id="rId11" imgW="2984400" imgH="431640" progId="Equation.DSMT4">
                  <p:embed/>
                  <p:pic>
                    <p:nvPicPr>
                      <p:cNvPr id="1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7800" y="4941902"/>
                        <a:ext cx="5268913" cy="7413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6310511" y="5089476"/>
            <a:ext cx="20104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Einstein relation</a:t>
            </a:r>
          </a:p>
        </p:txBody>
      </p:sp>
    </p:spTree>
    <p:extLst>
      <p:ext uri="{BB962C8B-B14F-4D97-AF65-F5344CB8AC3E}">
        <p14:creationId xmlns:p14="http://schemas.microsoft.com/office/powerpoint/2010/main" val="18782143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Mechanisms of diffusion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Vacancy &amp; interstitial mechanisms</a:t>
            </a:r>
          </a:p>
          <a:p>
            <a:pPr>
              <a:spcBef>
                <a:spcPts val="1200"/>
              </a:spcBef>
            </a:pPr>
            <a:r>
              <a:rPr lang="en-US" dirty="0"/>
              <a:t>Microscopic model of diffusion:</a:t>
            </a:r>
          </a:p>
          <a:p>
            <a:pPr>
              <a:spcBef>
                <a:spcPts val="1200"/>
              </a:spcBef>
            </a:pPr>
            <a:r>
              <a:rPr lang="en-US" dirty="0"/>
              <a:t>Fick’s 1</a:t>
            </a:r>
            <a:r>
              <a:rPr lang="en-US" baseline="30000" dirty="0"/>
              <a:t>st</a:t>
            </a:r>
            <a:r>
              <a:rPr lang="en-US" dirty="0"/>
              <a:t> law and 2</a:t>
            </a:r>
            <a:r>
              <a:rPr lang="en-US" baseline="30000" dirty="0"/>
              <a:t>nd</a:t>
            </a:r>
            <a:r>
              <a:rPr lang="en-US" dirty="0"/>
              <a:t> law</a:t>
            </a:r>
          </a:p>
          <a:p>
            <a:pPr>
              <a:spcBef>
                <a:spcPts val="1200"/>
              </a:spcBef>
            </a:pPr>
            <a:endParaRPr lang="en-US" sz="4400" dirty="0"/>
          </a:p>
          <a:p>
            <a:pPr>
              <a:spcBef>
                <a:spcPts val="1200"/>
              </a:spcBef>
            </a:pPr>
            <a:r>
              <a:rPr lang="en-US" dirty="0"/>
              <a:t>Solutions to common diffusion problems</a:t>
            </a:r>
          </a:p>
          <a:p>
            <a:pPr>
              <a:spcBef>
                <a:spcPts val="1200"/>
              </a:spcBef>
            </a:pPr>
            <a:r>
              <a:rPr lang="en-US" dirty="0"/>
              <a:t>Examples of diffusion process</a:t>
            </a:r>
          </a:p>
          <a:p>
            <a:pPr>
              <a:spcBef>
                <a:spcPts val="1800"/>
              </a:spcBef>
            </a:pPr>
            <a:r>
              <a:rPr lang="en-US" dirty="0"/>
              <a:t>Einstein relation</a:t>
            </a: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7803249"/>
              </p:ext>
            </p:extLst>
          </p:nvPr>
        </p:nvGraphicFramePr>
        <p:xfrm>
          <a:off x="5113084" y="2323780"/>
          <a:ext cx="1347787" cy="72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Equation" r:id="rId3" imgW="711000" imgH="393480" progId="Equation.DSMT4">
                  <p:embed/>
                </p:oleObj>
              </mc:Choice>
              <mc:Fallback>
                <p:oleObj name="Equation" r:id="rId3" imgW="711000" imgH="393480" progId="Equation.DSMT4">
                  <p:embed/>
                  <p:pic>
                    <p:nvPicPr>
                      <p:cNvPr id="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3084" y="2323780"/>
                        <a:ext cx="1347787" cy="72548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4468301"/>
              </p:ext>
            </p:extLst>
          </p:nvPr>
        </p:nvGraphicFramePr>
        <p:xfrm>
          <a:off x="830516" y="3485356"/>
          <a:ext cx="1397000" cy="72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Equation" r:id="rId5" imgW="736560" imgH="393480" progId="Equation.DSMT4">
                  <p:embed/>
                </p:oleObj>
              </mc:Choice>
              <mc:Fallback>
                <p:oleObj name="Equation" r:id="rId5" imgW="736560" imgH="393480" progId="Equation.DSMT4">
                  <p:embed/>
                  <p:pic>
                    <p:nvPicPr>
                      <p:cNvPr id="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516" y="3485356"/>
                        <a:ext cx="1397000" cy="72548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593851"/>
              </p:ext>
            </p:extLst>
          </p:nvPr>
        </p:nvGraphicFramePr>
        <p:xfrm>
          <a:off x="2895600" y="3452842"/>
          <a:ext cx="2703784" cy="759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Equation" r:id="rId7" imgW="1498320" imgH="431640" progId="Equation.DSMT4">
                  <p:embed/>
                </p:oleObj>
              </mc:Choice>
              <mc:Fallback>
                <p:oleObj name="Equation" r:id="rId7" imgW="1498320" imgH="431640" progId="Equation.DSMT4">
                  <p:embed/>
                  <p:pic>
                    <p:nvPicPr>
                      <p:cNvPr id="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3452842"/>
                        <a:ext cx="2703784" cy="75977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1520563"/>
              </p:ext>
            </p:extLst>
          </p:nvPr>
        </p:nvGraphicFramePr>
        <p:xfrm>
          <a:off x="3146612" y="5310188"/>
          <a:ext cx="2801937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Equation" r:id="rId9" imgW="1587240" imgH="431640" progId="Equation.DSMT4">
                  <p:embed/>
                </p:oleObj>
              </mc:Choice>
              <mc:Fallback>
                <p:oleObj name="Equation" r:id="rId9" imgW="1587240" imgH="431640" progId="Equation.DSMT4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6612" y="5310188"/>
                        <a:ext cx="2801937" cy="7397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6065264" y="5456989"/>
            <a:ext cx="1864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for ideal solution</a:t>
            </a:r>
          </a:p>
        </p:txBody>
      </p:sp>
    </p:spTree>
    <p:extLst>
      <p:ext uri="{BB962C8B-B14F-4D97-AF65-F5344CB8AC3E}">
        <p14:creationId xmlns:p14="http://schemas.microsoft.com/office/powerpoint/2010/main" val="15694167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symbols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/>
              <a:t> – temperature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/>
              <a:t> – Boltzmann constant (1.38 × 10</a:t>
            </a:r>
            <a:r>
              <a:rPr lang="en-US" baseline="30000" dirty="0"/>
              <a:t>-23</a:t>
            </a:r>
            <a:r>
              <a:rPr lang="en-US" dirty="0"/>
              <a:t> m</a:t>
            </a:r>
            <a:r>
              <a:rPr lang="en-US" baseline="30000" dirty="0"/>
              <a:t>2</a:t>
            </a:r>
            <a:r>
              <a:rPr lang="en-US" dirty="0"/>
              <a:t> kg s</a:t>
            </a:r>
            <a:r>
              <a:rPr lang="en-US" baseline="30000" dirty="0"/>
              <a:t>-2</a:t>
            </a:r>
            <a:r>
              <a:rPr lang="en-US" dirty="0"/>
              <a:t> K</a:t>
            </a:r>
            <a:r>
              <a:rPr lang="en-US" baseline="30000" dirty="0"/>
              <a:t>-1</a:t>
            </a:r>
            <a:r>
              <a:rPr lang="en-US" dirty="0"/>
              <a:t>)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/>
              <a:t> – mass of an atom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/>
              <a:t> – effective spring constant of the potential well where an atom is located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/>
              <a:t> – Planck constant (6.626 × 10</a:t>
            </a:r>
            <a:r>
              <a:rPr lang="en-US" baseline="30000" dirty="0"/>
              <a:t>−34</a:t>
            </a:r>
            <a:r>
              <a:rPr lang="en-US" dirty="0"/>
              <a:t> J·s)</a:t>
            </a:r>
          </a:p>
          <a:p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n</a:t>
            </a:r>
            <a:r>
              <a:rPr lang="en-US" dirty="0"/>
              <a:t> – vibrational frequency of an atom</a:t>
            </a:r>
          </a:p>
          <a:p>
            <a:r>
              <a:rPr lang="en-US" i="1" dirty="0" err="1">
                <a:latin typeface="Symbol" panose="05050102010706020507" pitchFamily="18" charset="2"/>
                <a:cs typeface="Times New Roman" panose="02020603050405020304" pitchFamily="18" charset="0"/>
              </a:rPr>
              <a:t>n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/>
              <a:t> – frequency of successful hops of an atom</a:t>
            </a: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/>
              <a:t> – activation energy of atomic hopping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dirty="0"/>
              <a:t> – diffusion flux of atoms</a:t>
            </a:r>
          </a:p>
        </p:txBody>
      </p:sp>
    </p:spTree>
    <p:extLst>
      <p:ext uri="{BB962C8B-B14F-4D97-AF65-F5344CB8AC3E}">
        <p14:creationId xmlns:p14="http://schemas.microsoft.com/office/powerpoint/2010/main" val="1551225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symbols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/>
              <a:t> /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/>
              <a:t> – number of atoms per unit area on plane 1/2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/>
              <a:t> – coordinate along the x-axis</a:t>
            </a:r>
          </a:p>
          <a:p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dirty="0"/>
              <a:t> – hopping distance (distance between neighboring interstitial sites for interstitial diffusion)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/>
              <a:t> – number concentration of atoms (i.e. number of atoms per unit volume in 1/m</a:t>
            </a:r>
            <a:r>
              <a:rPr lang="en-US" baseline="30000" dirty="0"/>
              <a:t>3</a:t>
            </a:r>
            <a:r>
              <a:rPr lang="en-US" dirty="0"/>
              <a:t>)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/>
              <a:t> – diffusivity, diffusion coefficient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dirty="0"/>
              <a:t> – number of nearest neighboring </a:t>
            </a:r>
            <a:r>
              <a:rPr lang="en-US"/>
              <a:t>interstitial sites</a:t>
            </a:r>
            <a:endParaRPr lang="en-US" dirty="0"/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/>
              <a:t> – lattice constant (note the difference with </a:t>
            </a:r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i="1" baseline="-25000" dirty="0"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dirty="0"/>
              <a:t>)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/>
              <a:t> – time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/>
              <a:t> – cross-sectional area</a:t>
            </a:r>
          </a:p>
        </p:txBody>
      </p:sp>
    </p:spTree>
    <p:extLst>
      <p:ext uri="{BB962C8B-B14F-4D97-AF65-F5344CB8AC3E}">
        <p14:creationId xmlns:p14="http://schemas.microsoft.com/office/powerpoint/2010/main" val="2008630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Self-diffusion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Migration of atoms in the absence of concentration gradient</a:t>
            </a:r>
          </a:p>
          <a:p>
            <a:r>
              <a:rPr lang="en-US" dirty="0"/>
              <a:t>Can be characterized using radioactive tracing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256FBA-58D2-4F8E-BC3C-A6A59033C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3048000"/>
            <a:ext cx="7848600" cy="310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933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symbols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/>
              <a:t> – diffusion length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dirty="0"/>
              <a:t> – </a:t>
            </a:r>
            <a:r>
              <a:rPr lang="en-US" dirty="0" err="1"/>
              <a:t>interdiffusion</a:t>
            </a:r>
            <a:r>
              <a:rPr lang="en-US" dirty="0"/>
              <a:t> coefficient</a:t>
            </a: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/>
              <a:t> – average velocity of diffusing species A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/>
              <a:t> – mobility of diffusing species A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/>
              <a:t> – driving force of diffusion acting on species A</a:t>
            </a:r>
          </a:p>
          <a:p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/>
              <a:t> – chemical potential of diffusing species A</a:t>
            </a:r>
          </a:p>
          <a:p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/>
              <a:t> – chemical potential of diffusing species A at a standard reference state</a:t>
            </a: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/>
              <a:t> – atomic fraction of species A</a:t>
            </a:r>
          </a:p>
        </p:txBody>
      </p:sp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D9A1C337-D674-47E5-9F27-C31292E44F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8782794"/>
              </p:ext>
            </p:extLst>
          </p:nvPr>
        </p:nvGraphicFramePr>
        <p:xfrm>
          <a:off x="3489570" y="1455615"/>
          <a:ext cx="125095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4" name="Equation" r:id="rId3" imgW="660240" imgH="228600" progId="Equation.DSMT4">
                  <p:embed/>
                </p:oleObj>
              </mc:Choice>
              <mc:Fallback>
                <p:oleObj name="Equation" r:id="rId3" imgW="660240" imgH="228600" progId="Equation.DSMT4">
                  <p:embed/>
                  <p:pic>
                    <p:nvPicPr>
                      <p:cNvPr id="4" name="Object 2">
                        <a:extLst>
                          <a:ext uri="{FF2B5EF4-FFF2-40B4-BE49-F238E27FC236}">
                            <a16:creationId xmlns:a16="http://schemas.microsoft.com/office/drawing/2014/main" id="{D9A1C337-D674-47E5-9F27-C31292E44F1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9570" y="1455615"/>
                        <a:ext cx="1250950" cy="4222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936918E-F784-4657-902D-DC90C9FC1B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4029140"/>
              </p:ext>
            </p:extLst>
          </p:nvPr>
        </p:nvGraphicFramePr>
        <p:xfrm>
          <a:off x="838200" y="1942125"/>
          <a:ext cx="320675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5" name="Equation" r:id="rId5" imgW="164880" imgH="203040" progId="Equation.DSMT4">
                  <p:embed/>
                </p:oleObj>
              </mc:Choice>
              <mc:Fallback>
                <p:oleObj name="Equation" r:id="rId5" imgW="164880" imgH="2030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8936918E-F784-4657-902D-DC90C9FC1B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942125"/>
                        <a:ext cx="320675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8542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Straight Connector 66"/>
          <p:cNvCxnSpPr>
            <a:endCxn id="209" idx="2"/>
          </p:cNvCxnSpPr>
          <p:nvPr/>
        </p:nvCxnSpPr>
        <p:spPr bwMode="auto">
          <a:xfrm>
            <a:off x="2209800" y="3903707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077200" cy="1066800"/>
          </a:xfrm>
        </p:spPr>
        <p:txBody>
          <a:bodyPr/>
          <a:lstStyle/>
          <a:p>
            <a:r>
              <a:rPr lang="en-US" dirty="0"/>
              <a:t>Microscopic diffusion mechanisms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838200" y="2360141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1371600" y="2360141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" name="Straight Connector 6"/>
          <p:cNvCxnSpPr>
            <a:stCxn id="5" idx="6"/>
            <a:endCxn id="6" idx="2"/>
          </p:cNvCxnSpPr>
          <p:nvPr/>
        </p:nvCxnSpPr>
        <p:spPr bwMode="auto">
          <a:xfrm>
            <a:off x="1143000" y="2512541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Oval 7"/>
          <p:cNvSpPr/>
          <p:nvPr/>
        </p:nvSpPr>
        <p:spPr bwMode="auto">
          <a:xfrm>
            <a:off x="838200" y="2817341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1371600" y="2817341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0" name="Straight Connector 9"/>
          <p:cNvCxnSpPr>
            <a:stCxn id="5" idx="4"/>
            <a:endCxn id="8" idx="0"/>
          </p:cNvCxnSpPr>
          <p:nvPr/>
        </p:nvCxnSpPr>
        <p:spPr bwMode="auto">
          <a:xfrm>
            <a:off x="990600" y="2664941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>
            <a:stCxn id="6" idx="4"/>
            <a:endCxn id="9" idx="0"/>
          </p:cNvCxnSpPr>
          <p:nvPr/>
        </p:nvCxnSpPr>
        <p:spPr bwMode="auto">
          <a:xfrm>
            <a:off x="1524000" y="2664941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>
            <a:stCxn id="8" idx="6"/>
            <a:endCxn id="9" idx="2"/>
          </p:cNvCxnSpPr>
          <p:nvPr/>
        </p:nvCxnSpPr>
        <p:spPr bwMode="auto">
          <a:xfrm>
            <a:off x="1143000" y="2969741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Oval 12"/>
          <p:cNvSpPr/>
          <p:nvPr/>
        </p:nvSpPr>
        <p:spPr bwMode="auto">
          <a:xfrm>
            <a:off x="1905000" y="2360141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Straight Connector 13"/>
          <p:cNvCxnSpPr>
            <a:endCxn id="13" idx="2"/>
          </p:cNvCxnSpPr>
          <p:nvPr/>
        </p:nvCxnSpPr>
        <p:spPr bwMode="auto">
          <a:xfrm>
            <a:off x="1676400" y="2512541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>
            <a:stCxn id="13" idx="4"/>
          </p:cNvCxnSpPr>
          <p:nvPr/>
        </p:nvCxnSpPr>
        <p:spPr bwMode="auto">
          <a:xfrm>
            <a:off x="2057400" y="2664941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1676400" y="2969741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>
            <a:stCxn id="8" idx="4"/>
          </p:cNvCxnSpPr>
          <p:nvPr/>
        </p:nvCxnSpPr>
        <p:spPr bwMode="auto">
          <a:xfrm>
            <a:off x="990600" y="3122141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>
            <a:stCxn id="9" idx="4"/>
          </p:cNvCxnSpPr>
          <p:nvPr/>
        </p:nvCxnSpPr>
        <p:spPr bwMode="auto">
          <a:xfrm>
            <a:off x="1524000" y="3122141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2057400" y="3122141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Oval 19"/>
          <p:cNvSpPr/>
          <p:nvPr/>
        </p:nvSpPr>
        <p:spPr bwMode="auto">
          <a:xfrm>
            <a:off x="2438400" y="2360141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1" name="Straight Connector 20"/>
          <p:cNvCxnSpPr>
            <a:endCxn id="20" idx="2"/>
          </p:cNvCxnSpPr>
          <p:nvPr/>
        </p:nvCxnSpPr>
        <p:spPr bwMode="auto">
          <a:xfrm>
            <a:off x="2209800" y="2512541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>
            <a:stCxn id="20" idx="4"/>
            <a:endCxn id="207" idx="0"/>
          </p:cNvCxnSpPr>
          <p:nvPr/>
        </p:nvCxnSpPr>
        <p:spPr bwMode="auto">
          <a:xfrm>
            <a:off x="2590800" y="2664941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>
            <a:endCxn id="207" idx="2"/>
          </p:cNvCxnSpPr>
          <p:nvPr/>
        </p:nvCxnSpPr>
        <p:spPr bwMode="auto">
          <a:xfrm>
            <a:off x="2209800" y="2969741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Oval 23"/>
          <p:cNvSpPr/>
          <p:nvPr/>
        </p:nvSpPr>
        <p:spPr bwMode="auto">
          <a:xfrm>
            <a:off x="2971800" y="2360141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5" name="Straight Connector 24"/>
          <p:cNvCxnSpPr>
            <a:endCxn id="24" idx="2"/>
          </p:cNvCxnSpPr>
          <p:nvPr/>
        </p:nvCxnSpPr>
        <p:spPr bwMode="auto">
          <a:xfrm>
            <a:off x="2743200" y="2512541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Oval 25"/>
          <p:cNvSpPr/>
          <p:nvPr/>
        </p:nvSpPr>
        <p:spPr bwMode="auto">
          <a:xfrm>
            <a:off x="2971800" y="2817341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7" name="Straight Connector 26"/>
          <p:cNvCxnSpPr>
            <a:stCxn id="24" idx="4"/>
            <a:endCxn id="26" idx="0"/>
          </p:cNvCxnSpPr>
          <p:nvPr/>
        </p:nvCxnSpPr>
        <p:spPr bwMode="auto">
          <a:xfrm>
            <a:off x="3124200" y="2664941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endCxn id="26" idx="2"/>
          </p:cNvCxnSpPr>
          <p:nvPr/>
        </p:nvCxnSpPr>
        <p:spPr bwMode="auto">
          <a:xfrm>
            <a:off x="2743200" y="2969741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>
            <a:stCxn id="207" idx="4"/>
          </p:cNvCxnSpPr>
          <p:nvPr/>
        </p:nvCxnSpPr>
        <p:spPr bwMode="auto">
          <a:xfrm>
            <a:off x="2590800" y="3122141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26" idx="4"/>
          </p:cNvCxnSpPr>
          <p:nvPr/>
        </p:nvCxnSpPr>
        <p:spPr bwMode="auto">
          <a:xfrm>
            <a:off x="3124200" y="3122141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Oval 30"/>
          <p:cNvSpPr/>
          <p:nvPr/>
        </p:nvSpPr>
        <p:spPr bwMode="auto">
          <a:xfrm>
            <a:off x="838200" y="1905000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1371600" y="1905000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3" name="Straight Connector 32"/>
          <p:cNvCxnSpPr>
            <a:stCxn id="31" idx="6"/>
            <a:endCxn id="32" idx="2"/>
          </p:cNvCxnSpPr>
          <p:nvPr/>
        </p:nvCxnSpPr>
        <p:spPr bwMode="auto">
          <a:xfrm>
            <a:off x="1143000" y="20574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>
            <a:stCxn id="31" idx="4"/>
          </p:cNvCxnSpPr>
          <p:nvPr/>
        </p:nvCxnSpPr>
        <p:spPr bwMode="auto">
          <a:xfrm>
            <a:off x="990600" y="2209800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>
            <a:stCxn id="32" idx="4"/>
          </p:cNvCxnSpPr>
          <p:nvPr/>
        </p:nvCxnSpPr>
        <p:spPr bwMode="auto">
          <a:xfrm>
            <a:off x="1524000" y="2209800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Oval 35"/>
          <p:cNvSpPr/>
          <p:nvPr/>
        </p:nvSpPr>
        <p:spPr bwMode="auto">
          <a:xfrm>
            <a:off x="1905000" y="1905000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7" name="Straight Connector 36"/>
          <p:cNvCxnSpPr>
            <a:endCxn id="36" idx="2"/>
          </p:cNvCxnSpPr>
          <p:nvPr/>
        </p:nvCxnSpPr>
        <p:spPr bwMode="auto">
          <a:xfrm>
            <a:off x="1676400" y="20574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>
            <a:stCxn id="36" idx="4"/>
          </p:cNvCxnSpPr>
          <p:nvPr/>
        </p:nvCxnSpPr>
        <p:spPr bwMode="auto">
          <a:xfrm>
            <a:off x="2057400" y="2209800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" name="Oval 38"/>
          <p:cNvSpPr/>
          <p:nvPr/>
        </p:nvSpPr>
        <p:spPr bwMode="auto">
          <a:xfrm>
            <a:off x="2438400" y="1905000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0" name="Straight Connector 39"/>
          <p:cNvCxnSpPr>
            <a:endCxn id="39" idx="2"/>
          </p:cNvCxnSpPr>
          <p:nvPr/>
        </p:nvCxnSpPr>
        <p:spPr bwMode="auto">
          <a:xfrm>
            <a:off x="2209800" y="20574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>
            <a:stCxn id="39" idx="4"/>
          </p:cNvCxnSpPr>
          <p:nvPr/>
        </p:nvCxnSpPr>
        <p:spPr bwMode="auto">
          <a:xfrm>
            <a:off x="2590800" y="2209800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Oval 41"/>
          <p:cNvSpPr/>
          <p:nvPr/>
        </p:nvSpPr>
        <p:spPr bwMode="auto">
          <a:xfrm>
            <a:off x="2971800" y="1905000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3" name="Straight Connector 42"/>
          <p:cNvCxnSpPr>
            <a:endCxn id="42" idx="2"/>
          </p:cNvCxnSpPr>
          <p:nvPr/>
        </p:nvCxnSpPr>
        <p:spPr bwMode="auto">
          <a:xfrm>
            <a:off x="2743200" y="20574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>
            <a:stCxn id="42" idx="4"/>
          </p:cNvCxnSpPr>
          <p:nvPr/>
        </p:nvCxnSpPr>
        <p:spPr bwMode="auto">
          <a:xfrm>
            <a:off x="3124200" y="2209800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Oval 44"/>
          <p:cNvSpPr/>
          <p:nvPr/>
        </p:nvSpPr>
        <p:spPr bwMode="auto">
          <a:xfrm>
            <a:off x="838200" y="3294107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1371600" y="3294107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7" name="Straight Connector 46"/>
          <p:cNvCxnSpPr>
            <a:endCxn id="45" idx="0"/>
          </p:cNvCxnSpPr>
          <p:nvPr/>
        </p:nvCxnSpPr>
        <p:spPr bwMode="auto">
          <a:xfrm>
            <a:off x="990600" y="3141707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>
            <a:endCxn id="46" idx="0"/>
          </p:cNvCxnSpPr>
          <p:nvPr/>
        </p:nvCxnSpPr>
        <p:spPr bwMode="auto">
          <a:xfrm>
            <a:off x="1524000" y="3141707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>
            <a:stCxn id="45" idx="6"/>
            <a:endCxn id="46" idx="2"/>
          </p:cNvCxnSpPr>
          <p:nvPr/>
        </p:nvCxnSpPr>
        <p:spPr bwMode="auto">
          <a:xfrm>
            <a:off x="1143000" y="3446507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Oval 49"/>
          <p:cNvSpPr/>
          <p:nvPr/>
        </p:nvSpPr>
        <p:spPr bwMode="auto">
          <a:xfrm>
            <a:off x="1905000" y="3294107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51" name="Straight Connector 50"/>
          <p:cNvCxnSpPr>
            <a:endCxn id="50" idx="0"/>
          </p:cNvCxnSpPr>
          <p:nvPr/>
        </p:nvCxnSpPr>
        <p:spPr bwMode="auto">
          <a:xfrm>
            <a:off x="2057400" y="3141707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>
            <a:endCxn id="50" idx="2"/>
          </p:cNvCxnSpPr>
          <p:nvPr/>
        </p:nvCxnSpPr>
        <p:spPr bwMode="auto">
          <a:xfrm>
            <a:off x="1676400" y="3446507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3" name="Oval 52"/>
          <p:cNvSpPr/>
          <p:nvPr/>
        </p:nvSpPr>
        <p:spPr bwMode="auto">
          <a:xfrm>
            <a:off x="838200" y="3751307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1371600" y="3751307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55" name="Straight Connector 54"/>
          <p:cNvCxnSpPr>
            <a:stCxn id="45" idx="4"/>
            <a:endCxn id="53" idx="0"/>
          </p:cNvCxnSpPr>
          <p:nvPr/>
        </p:nvCxnSpPr>
        <p:spPr bwMode="auto">
          <a:xfrm>
            <a:off x="990600" y="3598907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>
            <a:stCxn id="46" idx="4"/>
            <a:endCxn id="54" idx="0"/>
          </p:cNvCxnSpPr>
          <p:nvPr/>
        </p:nvCxnSpPr>
        <p:spPr bwMode="auto">
          <a:xfrm>
            <a:off x="1524000" y="3598907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>
            <a:stCxn id="53" idx="6"/>
            <a:endCxn id="54" idx="2"/>
          </p:cNvCxnSpPr>
          <p:nvPr/>
        </p:nvCxnSpPr>
        <p:spPr bwMode="auto">
          <a:xfrm>
            <a:off x="1143000" y="3903707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Oval 57"/>
          <p:cNvSpPr/>
          <p:nvPr/>
        </p:nvSpPr>
        <p:spPr bwMode="auto">
          <a:xfrm>
            <a:off x="1905000" y="3751307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59" name="Straight Connector 58"/>
          <p:cNvCxnSpPr>
            <a:stCxn id="50" idx="4"/>
            <a:endCxn id="58" idx="0"/>
          </p:cNvCxnSpPr>
          <p:nvPr/>
        </p:nvCxnSpPr>
        <p:spPr bwMode="auto">
          <a:xfrm>
            <a:off x="2057400" y="3598907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>
            <a:endCxn id="58" idx="2"/>
          </p:cNvCxnSpPr>
          <p:nvPr/>
        </p:nvCxnSpPr>
        <p:spPr bwMode="auto">
          <a:xfrm>
            <a:off x="1676400" y="3903707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>
            <a:endCxn id="208" idx="0"/>
          </p:cNvCxnSpPr>
          <p:nvPr/>
        </p:nvCxnSpPr>
        <p:spPr bwMode="auto">
          <a:xfrm>
            <a:off x="2590800" y="3141707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/>
          <p:cNvCxnSpPr>
            <a:endCxn id="208" idx="2"/>
          </p:cNvCxnSpPr>
          <p:nvPr/>
        </p:nvCxnSpPr>
        <p:spPr bwMode="auto">
          <a:xfrm>
            <a:off x="2209800" y="3446507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3" name="Oval 62"/>
          <p:cNvSpPr/>
          <p:nvPr/>
        </p:nvSpPr>
        <p:spPr bwMode="auto">
          <a:xfrm>
            <a:off x="2971800" y="3294107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4" name="Straight Connector 63"/>
          <p:cNvCxnSpPr>
            <a:endCxn id="63" idx="0"/>
          </p:cNvCxnSpPr>
          <p:nvPr/>
        </p:nvCxnSpPr>
        <p:spPr bwMode="auto">
          <a:xfrm>
            <a:off x="3124200" y="3141707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>
            <a:endCxn id="63" idx="2"/>
          </p:cNvCxnSpPr>
          <p:nvPr/>
        </p:nvCxnSpPr>
        <p:spPr bwMode="auto">
          <a:xfrm>
            <a:off x="2743200" y="3446507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>
            <a:stCxn id="208" idx="4"/>
            <a:endCxn id="209" idx="0"/>
          </p:cNvCxnSpPr>
          <p:nvPr/>
        </p:nvCxnSpPr>
        <p:spPr bwMode="auto">
          <a:xfrm>
            <a:off x="2590800" y="3598907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>
            <a:stCxn id="63" idx="4"/>
            <a:endCxn id="210" idx="0"/>
          </p:cNvCxnSpPr>
          <p:nvPr/>
        </p:nvCxnSpPr>
        <p:spPr bwMode="auto">
          <a:xfrm>
            <a:off x="3124200" y="3598907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>
            <a:endCxn id="210" idx="2"/>
          </p:cNvCxnSpPr>
          <p:nvPr/>
        </p:nvCxnSpPr>
        <p:spPr bwMode="auto">
          <a:xfrm>
            <a:off x="2743200" y="3903707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0" name="Oval 69"/>
          <p:cNvSpPr/>
          <p:nvPr/>
        </p:nvSpPr>
        <p:spPr bwMode="auto">
          <a:xfrm>
            <a:off x="842319" y="4220865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1" name="Oval 70"/>
          <p:cNvSpPr/>
          <p:nvPr/>
        </p:nvSpPr>
        <p:spPr bwMode="auto">
          <a:xfrm>
            <a:off x="1375719" y="4220865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2" name="Straight Connector 71"/>
          <p:cNvCxnSpPr>
            <a:endCxn id="70" idx="0"/>
          </p:cNvCxnSpPr>
          <p:nvPr/>
        </p:nvCxnSpPr>
        <p:spPr bwMode="auto">
          <a:xfrm>
            <a:off x="994719" y="4068465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>
            <a:endCxn id="71" idx="0"/>
          </p:cNvCxnSpPr>
          <p:nvPr/>
        </p:nvCxnSpPr>
        <p:spPr bwMode="auto">
          <a:xfrm>
            <a:off x="1528119" y="4068465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>
            <a:stCxn id="70" idx="6"/>
            <a:endCxn id="71" idx="2"/>
          </p:cNvCxnSpPr>
          <p:nvPr/>
        </p:nvCxnSpPr>
        <p:spPr bwMode="auto">
          <a:xfrm>
            <a:off x="1147119" y="4373265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5" name="Oval 74"/>
          <p:cNvSpPr/>
          <p:nvPr/>
        </p:nvSpPr>
        <p:spPr bwMode="auto">
          <a:xfrm>
            <a:off x="1909119" y="4220865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6" name="Straight Connector 75"/>
          <p:cNvCxnSpPr>
            <a:endCxn id="75" idx="0"/>
          </p:cNvCxnSpPr>
          <p:nvPr/>
        </p:nvCxnSpPr>
        <p:spPr bwMode="auto">
          <a:xfrm>
            <a:off x="2061519" y="4068465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>
            <a:endCxn id="75" idx="2"/>
          </p:cNvCxnSpPr>
          <p:nvPr/>
        </p:nvCxnSpPr>
        <p:spPr bwMode="auto">
          <a:xfrm>
            <a:off x="1680519" y="4373265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8" name="Oval 77"/>
          <p:cNvSpPr/>
          <p:nvPr/>
        </p:nvSpPr>
        <p:spPr bwMode="auto">
          <a:xfrm>
            <a:off x="2442519" y="4220865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9" name="Straight Connector 78"/>
          <p:cNvCxnSpPr>
            <a:endCxn id="78" idx="0"/>
          </p:cNvCxnSpPr>
          <p:nvPr/>
        </p:nvCxnSpPr>
        <p:spPr bwMode="auto">
          <a:xfrm>
            <a:off x="2594919" y="4068465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>
            <a:endCxn id="78" idx="2"/>
          </p:cNvCxnSpPr>
          <p:nvPr/>
        </p:nvCxnSpPr>
        <p:spPr bwMode="auto">
          <a:xfrm>
            <a:off x="2213919" y="4373265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1" name="Oval 80"/>
          <p:cNvSpPr/>
          <p:nvPr/>
        </p:nvSpPr>
        <p:spPr bwMode="auto">
          <a:xfrm>
            <a:off x="2975919" y="4220865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2" name="Straight Connector 81"/>
          <p:cNvCxnSpPr>
            <a:endCxn id="81" idx="0"/>
          </p:cNvCxnSpPr>
          <p:nvPr/>
        </p:nvCxnSpPr>
        <p:spPr bwMode="auto">
          <a:xfrm>
            <a:off x="3128319" y="4068465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Straight Connector 82"/>
          <p:cNvCxnSpPr>
            <a:endCxn id="81" idx="2"/>
          </p:cNvCxnSpPr>
          <p:nvPr/>
        </p:nvCxnSpPr>
        <p:spPr bwMode="auto">
          <a:xfrm>
            <a:off x="2747319" y="4373265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4" name="Oval 83"/>
          <p:cNvSpPr/>
          <p:nvPr/>
        </p:nvSpPr>
        <p:spPr bwMode="auto">
          <a:xfrm>
            <a:off x="3510792" y="2367132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5" name="Straight Connector 84"/>
          <p:cNvCxnSpPr>
            <a:endCxn id="84" idx="2"/>
          </p:cNvCxnSpPr>
          <p:nvPr/>
        </p:nvCxnSpPr>
        <p:spPr bwMode="auto">
          <a:xfrm>
            <a:off x="3282192" y="2519532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6" name="Oval 85"/>
          <p:cNvSpPr/>
          <p:nvPr/>
        </p:nvSpPr>
        <p:spPr bwMode="auto">
          <a:xfrm>
            <a:off x="3510792" y="2824332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7" name="Straight Connector 86"/>
          <p:cNvCxnSpPr>
            <a:stCxn id="84" idx="4"/>
            <a:endCxn id="86" idx="0"/>
          </p:cNvCxnSpPr>
          <p:nvPr/>
        </p:nvCxnSpPr>
        <p:spPr bwMode="auto">
          <a:xfrm>
            <a:off x="3663192" y="2671932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>
            <a:endCxn id="86" idx="2"/>
          </p:cNvCxnSpPr>
          <p:nvPr/>
        </p:nvCxnSpPr>
        <p:spPr bwMode="auto">
          <a:xfrm>
            <a:off x="3282192" y="2976732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>
            <a:stCxn id="86" idx="4"/>
          </p:cNvCxnSpPr>
          <p:nvPr/>
        </p:nvCxnSpPr>
        <p:spPr bwMode="auto">
          <a:xfrm>
            <a:off x="3663192" y="3129132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0" name="Oval 89"/>
          <p:cNvSpPr/>
          <p:nvPr/>
        </p:nvSpPr>
        <p:spPr bwMode="auto">
          <a:xfrm>
            <a:off x="3510792" y="1911991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1" name="Straight Connector 90"/>
          <p:cNvCxnSpPr>
            <a:endCxn id="90" idx="2"/>
          </p:cNvCxnSpPr>
          <p:nvPr/>
        </p:nvCxnSpPr>
        <p:spPr bwMode="auto">
          <a:xfrm>
            <a:off x="3282192" y="2064391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Connector 91"/>
          <p:cNvCxnSpPr>
            <a:stCxn id="90" idx="4"/>
          </p:cNvCxnSpPr>
          <p:nvPr/>
        </p:nvCxnSpPr>
        <p:spPr bwMode="auto">
          <a:xfrm>
            <a:off x="3663192" y="2216791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3" name="Oval 92"/>
          <p:cNvSpPr/>
          <p:nvPr/>
        </p:nvSpPr>
        <p:spPr bwMode="auto">
          <a:xfrm>
            <a:off x="3510792" y="3301098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4" name="Straight Connector 93"/>
          <p:cNvCxnSpPr>
            <a:endCxn id="93" idx="0"/>
          </p:cNvCxnSpPr>
          <p:nvPr/>
        </p:nvCxnSpPr>
        <p:spPr bwMode="auto">
          <a:xfrm>
            <a:off x="3663192" y="3148698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5" name="Straight Connector 94"/>
          <p:cNvCxnSpPr>
            <a:endCxn id="93" idx="2"/>
          </p:cNvCxnSpPr>
          <p:nvPr/>
        </p:nvCxnSpPr>
        <p:spPr bwMode="auto">
          <a:xfrm>
            <a:off x="3282192" y="3453498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6" name="Oval 95"/>
          <p:cNvSpPr/>
          <p:nvPr/>
        </p:nvSpPr>
        <p:spPr bwMode="auto">
          <a:xfrm>
            <a:off x="3510792" y="3758298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7" name="Straight Connector 96"/>
          <p:cNvCxnSpPr>
            <a:stCxn id="93" idx="4"/>
            <a:endCxn id="96" idx="0"/>
          </p:cNvCxnSpPr>
          <p:nvPr/>
        </p:nvCxnSpPr>
        <p:spPr bwMode="auto">
          <a:xfrm>
            <a:off x="3663192" y="3605898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Straight Connector 97"/>
          <p:cNvCxnSpPr>
            <a:endCxn id="96" idx="2"/>
          </p:cNvCxnSpPr>
          <p:nvPr/>
        </p:nvCxnSpPr>
        <p:spPr bwMode="auto">
          <a:xfrm>
            <a:off x="3282192" y="3910698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9" name="Oval 98"/>
          <p:cNvSpPr/>
          <p:nvPr/>
        </p:nvSpPr>
        <p:spPr bwMode="auto">
          <a:xfrm>
            <a:off x="3514911" y="4227856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00" name="Straight Connector 99"/>
          <p:cNvCxnSpPr>
            <a:endCxn id="99" idx="0"/>
          </p:cNvCxnSpPr>
          <p:nvPr/>
        </p:nvCxnSpPr>
        <p:spPr bwMode="auto">
          <a:xfrm>
            <a:off x="3667311" y="4075456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>
            <a:endCxn id="99" idx="2"/>
          </p:cNvCxnSpPr>
          <p:nvPr/>
        </p:nvCxnSpPr>
        <p:spPr bwMode="auto">
          <a:xfrm>
            <a:off x="3286311" y="4380256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2" name="Oval 101"/>
          <p:cNvSpPr/>
          <p:nvPr/>
        </p:nvSpPr>
        <p:spPr bwMode="auto">
          <a:xfrm>
            <a:off x="5105400" y="2379707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3" name="Oval 102"/>
          <p:cNvSpPr/>
          <p:nvPr/>
        </p:nvSpPr>
        <p:spPr bwMode="auto">
          <a:xfrm>
            <a:off x="5638800" y="2379707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04" name="Straight Connector 103"/>
          <p:cNvCxnSpPr>
            <a:stCxn id="102" idx="6"/>
            <a:endCxn id="103" idx="2"/>
          </p:cNvCxnSpPr>
          <p:nvPr/>
        </p:nvCxnSpPr>
        <p:spPr bwMode="auto">
          <a:xfrm>
            <a:off x="5410200" y="2532107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5" name="Oval 104"/>
          <p:cNvSpPr/>
          <p:nvPr/>
        </p:nvSpPr>
        <p:spPr bwMode="auto">
          <a:xfrm>
            <a:off x="5105400" y="2836907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6" name="Oval 105"/>
          <p:cNvSpPr/>
          <p:nvPr/>
        </p:nvSpPr>
        <p:spPr bwMode="auto">
          <a:xfrm>
            <a:off x="5638800" y="2836907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07" name="Straight Connector 106"/>
          <p:cNvCxnSpPr>
            <a:stCxn id="102" idx="4"/>
            <a:endCxn id="105" idx="0"/>
          </p:cNvCxnSpPr>
          <p:nvPr/>
        </p:nvCxnSpPr>
        <p:spPr bwMode="auto">
          <a:xfrm>
            <a:off x="5257800" y="2684507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8" name="Straight Connector 107"/>
          <p:cNvCxnSpPr>
            <a:stCxn id="103" idx="4"/>
            <a:endCxn id="106" idx="0"/>
          </p:cNvCxnSpPr>
          <p:nvPr/>
        </p:nvCxnSpPr>
        <p:spPr bwMode="auto">
          <a:xfrm>
            <a:off x="5791200" y="2684507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9" name="Straight Connector 108"/>
          <p:cNvCxnSpPr>
            <a:stCxn id="105" idx="6"/>
            <a:endCxn id="106" idx="2"/>
          </p:cNvCxnSpPr>
          <p:nvPr/>
        </p:nvCxnSpPr>
        <p:spPr bwMode="auto">
          <a:xfrm>
            <a:off x="5410200" y="2989307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0" name="Oval 109"/>
          <p:cNvSpPr/>
          <p:nvPr/>
        </p:nvSpPr>
        <p:spPr bwMode="auto">
          <a:xfrm>
            <a:off x="6172200" y="2379707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1" name="Straight Connector 110"/>
          <p:cNvCxnSpPr>
            <a:endCxn id="110" idx="2"/>
          </p:cNvCxnSpPr>
          <p:nvPr/>
        </p:nvCxnSpPr>
        <p:spPr bwMode="auto">
          <a:xfrm>
            <a:off x="5943600" y="2532107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>
            <a:stCxn id="110" idx="4"/>
          </p:cNvCxnSpPr>
          <p:nvPr/>
        </p:nvCxnSpPr>
        <p:spPr bwMode="auto">
          <a:xfrm>
            <a:off x="6324600" y="2684507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3" name="Straight Connector 112"/>
          <p:cNvCxnSpPr/>
          <p:nvPr/>
        </p:nvCxnSpPr>
        <p:spPr bwMode="auto">
          <a:xfrm>
            <a:off x="5943600" y="2989307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4" name="Straight Connector 113"/>
          <p:cNvCxnSpPr>
            <a:stCxn id="105" idx="4"/>
          </p:cNvCxnSpPr>
          <p:nvPr/>
        </p:nvCxnSpPr>
        <p:spPr bwMode="auto">
          <a:xfrm>
            <a:off x="5257800" y="3141707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>
            <a:stCxn id="106" idx="4"/>
          </p:cNvCxnSpPr>
          <p:nvPr/>
        </p:nvCxnSpPr>
        <p:spPr bwMode="auto">
          <a:xfrm>
            <a:off x="5791200" y="3141707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6" name="Straight Connector 115"/>
          <p:cNvCxnSpPr/>
          <p:nvPr/>
        </p:nvCxnSpPr>
        <p:spPr bwMode="auto">
          <a:xfrm>
            <a:off x="6324600" y="3141707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7" name="Oval 116"/>
          <p:cNvSpPr/>
          <p:nvPr/>
        </p:nvSpPr>
        <p:spPr bwMode="auto">
          <a:xfrm>
            <a:off x="6705600" y="2379707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8" name="Straight Connector 117"/>
          <p:cNvCxnSpPr>
            <a:endCxn id="117" idx="2"/>
          </p:cNvCxnSpPr>
          <p:nvPr/>
        </p:nvCxnSpPr>
        <p:spPr bwMode="auto">
          <a:xfrm>
            <a:off x="6477000" y="2532107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9" name="Oval 118"/>
          <p:cNvSpPr/>
          <p:nvPr/>
        </p:nvSpPr>
        <p:spPr bwMode="auto">
          <a:xfrm>
            <a:off x="6705600" y="2836907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20" name="Straight Connector 119"/>
          <p:cNvCxnSpPr>
            <a:stCxn id="117" idx="4"/>
            <a:endCxn id="119" idx="0"/>
          </p:cNvCxnSpPr>
          <p:nvPr/>
        </p:nvCxnSpPr>
        <p:spPr bwMode="auto">
          <a:xfrm>
            <a:off x="6858000" y="2684507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Straight Connector 120"/>
          <p:cNvCxnSpPr>
            <a:endCxn id="119" idx="2"/>
          </p:cNvCxnSpPr>
          <p:nvPr/>
        </p:nvCxnSpPr>
        <p:spPr bwMode="auto">
          <a:xfrm>
            <a:off x="6477000" y="2989307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2" name="Oval 121"/>
          <p:cNvSpPr/>
          <p:nvPr/>
        </p:nvSpPr>
        <p:spPr bwMode="auto">
          <a:xfrm>
            <a:off x="7239000" y="2379707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23" name="Straight Connector 122"/>
          <p:cNvCxnSpPr>
            <a:endCxn id="122" idx="2"/>
          </p:cNvCxnSpPr>
          <p:nvPr/>
        </p:nvCxnSpPr>
        <p:spPr bwMode="auto">
          <a:xfrm>
            <a:off x="7010400" y="2532107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4" name="Oval 123"/>
          <p:cNvSpPr/>
          <p:nvPr/>
        </p:nvSpPr>
        <p:spPr bwMode="auto">
          <a:xfrm>
            <a:off x="7239000" y="2836907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25" name="Straight Connector 124"/>
          <p:cNvCxnSpPr>
            <a:stCxn id="122" idx="4"/>
            <a:endCxn id="124" idx="0"/>
          </p:cNvCxnSpPr>
          <p:nvPr/>
        </p:nvCxnSpPr>
        <p:spPr bwMode="auto">
          <a:xfrm>
            <a:off x="7391400" y="2684507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6" name="Straight Connector 125"/>
          <p:cNvCxnSpPr>
            <a:endCxn id="124" idx="2"/>
          </p:cNvCxnSpPr>
          <p:nvPr/>
        </p:nvCxnSpPr>
        <p:spPr bwMode="auto">
          <a:xfrm>
            <a:off x="7010400" y="2989307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7" name="Straight Connector 126"/>
          <p:cNvCxnSpPr>
            <a:stCxn id="119" idx="4"/>
          </p:cNvCxnSpPr>
          <p:nvPr/>
        </p:nvCxnSpPr>
        <p:spPr bwMode="auto">
          <a:xfrm>
            <a:off x="6858000" y="3141707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8" name="Straight Connector 127"/>
          <p:cNvCxnSpPr>
            <a:stCxn id="124" idx="4"/>
          </p:cNvCxnSpPr>
          <p:nvPr/>
        </p:nvCxnSpPr>
        <p:spPr bwMode="auto">
          <a:xfrm>
            <a:off x="7391400" y="3141707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9" name="Oval 128"/>
          <p:cNvSpPr/>
          <p:nvPr/>
        </p:nvSpPr>
        <p:spPr bwMode="auto">
          <a:xfrm>
            <a:off x="5105400" y="1924566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0" name="Oval 129"/>
          <p:cNvSpPr/>
          <p:nvPr/>
        </p:nvSpPr>
        <p:spPr bwMode="auto">
          <a:xfrm>
            <a:off x="5638800" y="1924566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31" name="Straight Connector 130"/>
          <p:cNvCxnSpPr>
            <a:stCxn id="129" idx="6"/>
            <a:endCxn id="130" idx="2"/>
          </p:cNvCxnSpPr>
          <p:nvPr/>
        </p:nvCxnSpPr>
        <p:spPr bwMode="auto">
          <a:xfrm>
            <a:off x="5410200" y="2076966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2" name="Straight Connector 131"/>
          <p:cNvCxnSpPr>
            <a:stCxn id="129" idx="4"/>
          </p:cNvCxnSpPr>
          <p:nvPr/>
        </p:nvCxnSpPr>
        <p:spPr bwMode="auto">
          <a:xfrm>
            <a:off x="5257800" y="2229366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3" name="Straight Connector 132"/>
          <p:cNvCxnSpPr>
            <a:stCxn id="130" idx="4"/>
          </p:cNvCxnSpPr>
          <p:nvPr/>
        </p:nvCxnSpPr>
        <p:spPr bwMode="auto">
          <a:xfrm>
            <a:off x="5791200" y="2229366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4" name="Oval 133"/>
          <p:cNvSpPr/>
          <p:nvPr/>
        </p:nvSpPr>
        <p:spPr bwMode="auto">
          <a:xfrm>
            <a:off x="6172200" y="1924566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35" name="Straight Connector 134"/>
          <p:cNvCxnSpPr>
            <a:endCxn id="134" idx="2"/>
          </p:cNvCxnSpPr>
          <p:nvPr/>
        </p:nvCxnSpPr>
        <p:spPr bwMode="auto">
          <a:xfrm>
            <a:off x="5943600" y="2076966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6" name="Straight Connector 135"/>
          <p:cNvCxnSpPr>
            <a:stCxn id="134" idx="4"/>
          </p:cNvCxnSpPr>
          <p:nvPr/>
        </p:nvCxnSpPr>
        <p:spPr bwMode="auto">
          <a:xfrm>
            <a:off x="6324600" y="2229366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7" name="Oval 136"/>
          <p:cNvSpPr/>
          <p:nvPr/>
        </p:nvSpPr>
        <p:spPr bwMode="auto">
          <a:xfrm>
            <a:off x="6705600" y="1924566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38" name="Straight Connector 137"/>
          <p:cNvCxnSpPr>
            <a:endCxn id="137" idx="2"/>
          </p:cNvCxnSpPr>
          <p:nvPr/>
        </p:nvCxnSpPr>
        <p:spPr bwMode="auto">
          <a:xfrm>
            <a:off x="6477000" y="2076966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9" name="Straight Connector 138"/>
          <p:cNvCxnSpPr>
            <a:stCxn id="137" idx="4"/>
          </p:cNvCxnSpPr>
          <p:nvPr/>
        </p:nvCxnSpPr>
        <p:spPr bwMode="auto">
          <a:xfrm>
            <a:off x="6858000" y="2229366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0" name="Oval 139"/>
          <p:cNvSpPr/>
          <p:nvPr/>
        </p:nvSpPr>
        <p:spPr bwMode="auto">
          <a:xfrm>
            <a:off x="7239000" y="1924566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1" name="Straight Connector 140"/>
          <p:cNvCxnSpPr>
            <a:endCxn id="140" idx="2"/>
          </p:cNvCxnSpPr>
          <p:nvPr/>
        </p:nvCxnSpPr>
        <p:spPr bwMode="auto">
          <a:xfrm>
            <a:off x="7010400" y="2076966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2" name="Straight Connector 141"/>
          <p:cNvCxnSpPr>
            <a:stCxn id="140" idx="4"/>
          </p:cNvCxnSpPr>
          <p:nvPr/>
        </p:nvCxnSpPr>
        <p:spPr bwMode="auto">
          <a:xfrm>
            <a:off x="7391400" y="2229366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3" name="Oval 142"/>
          <p:cNvSpPr/>
          <p:nvPr/>
        </p:nvSpPr>
        <p:spPr bwMode="auto">
          <a:xfrm>
            <a:off x="5105400" y="3313673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4" name="Oval 143"/>
          <p:cNvSpPr/>
          <p:nvPr/>
        </p:nvSpPr>
        <p:spPr bwMode="auto">
          <a:xfrm>
            <a:off x="5638800" y="3313673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5" name="Straight Connector 144"/>
          <p:cNvCxnSpPr>
            <a:endCxn id="143" idx="0"/>
          </p:cNvCxnSpPr>
          <p:nvPr/>
        </p:nvCxnSpPr>
        <p:spPr bwMode="auto">
          <a:xfrm>
            <a:off x="5257800" y="3161273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6" name="Straight Connector 145"/>
          <p:cNvCxnSpPr>
            <a:endCxn id="144" idx="0"/>
          </p:cNvCxnSpPr>
          <p:nvPr/>
        </p:nvCxnSpPr>
        <p:spPr bwMode="auto">
          <a:xfrm>
            <a:off x="5791200" y="3161273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7" name="Straight Connector 146"/>
          <p:cNvCxnSpPr>
            <a:stCxn id="143" idx="6"/>
            <a:endCxn id="144" idx="2"/>
          </p:cNvCxnSpPr>
          <p:nvPr/>
        </p:nvCxnSpPr>
        <p:spPr bwMode="auto">
          <a:xfrm>
            <a:off x="5410200" y="3466073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8" name="Oval 147"/>
          <p:cNvSpPr/>
          <p:nvPr/>
        </p:nvSpPr>
        <p:spPr bwMode="auto">
          <a:xfrm>
            <a:off x="6172200" y="3313673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9" name="Straight Connector 148"/>
          <p:cNvCxnSpPr>
            <a:endCxn id="148" idx="0"/>
          </p:cNvCxnSpPr>
          <p:nvPr/>
        </p:nvCxnSpPr>
        <p:spPr bwMode="auto">
          <a:xfrm>
            <a:off x="6324600" y="3161273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0" name="Straight Connector 149"/>
          <p:cNvCxnSpPr>
            <a:endCxn id="148" idx="2"/>
          </p:cNvCxnSpPr>
          <p:nvPr/>
        </p:nvCxnSpPr>
        <p:spPr bwMode="auto">
          <a:xfrm>
            <a:off x="5943600" y="3466073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1" name="Oval 150"/>
          <p:cNvSpPr/>
          <p:nvPr/>
        </p:nvSpPr>
        <p:spPr bwMode="auto">
          <a:xfrm>
            <a:off x="5105400" y="3770873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2" name="Oval 151"/>
          <p:cNvSpPr/>
          <p:nvPr/>
        </p:nvSpPr>
        <p:spPr bwMode="auto">
          <a:xfrm>
            <a:off x="5638800" y="3770873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53" name="Straight Connector 152"/>
          <p:cNvCxnSpPr>
            <a:stCxn id="143" idx="4"/>
            <a:endCxn id="151" idx="0"/>
          </p:cNvCxnSpPr>
          <p:nvPr/>
        </p:nvCxnSpPr>
        <p:spPr bwMode="auto">
          <a:xfrm>
            <a:off x="5257800" y="3618473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4" name="Straight Connector 153"/>
          <p:cNvCxnSpPr>
            <a:stCxn id="144" idx="4"/>
            <a:endCxn id="152" idx="0"/>
          </p:cNvCxnSpPr>
          <p:nvPr/>
        </p:nvCxnSpPr>
        <p:spPr bwMode="auto">
          <a:xfrm>
            <a:off x="5791200" y="3618473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5" name="Straight Connector 154"/>
          <p:cNvCxnSpPr>
            <a:stCxn id="151" idx="6"/>
            <a:endCxn id="152" idx="2"/>
          </p:cNvCxnSpPr>
          <p:nvPr/>
        </p:nvCxnSpPr>
        <p:spPr bwMode="auto">
          <a:xfrm>
            <a:off x="5410200" y="3923273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6" name="Oval 155"/>
          <p:cNvSpPr/>
          <p:nvPr/>
        </p:nvSpPr>
        <p:spPr bwMode="auto">
          <a:xfrm>
            <a:off x="6172200" y="3770873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57" name="Straight Connector 156"/>
          <p:cNvCxnSpPr>
            <a:stCxn id="148" idx="4"/>
            <a:endCxn id="156" idx="0"/>
          </p:cNvCxnSpPr>
          <p:nvPr/>
        </p:nvCxnSpPr>
        <p:spPr bwMode="auto">
          <a:xfrm>
            <a:off x="6324600" y="3618473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8" name="Straight Connector 157"/>
          <p:cNvCxnSpPr>
            <a:endCxn id="156" idx="2"/>
          </p:cNvCxnSpPr>
          <p:nvPr/>
        </p:nvCxnSpPr>
        <p:spPr bwMode="auto">
          <a:xfrm>
            <a:off x="5943600" y="3923273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9" name="Oval 158"/>
          <p:cNvSpPr/>
          <p:nvPr/>
        </p:nvSpPr>
        <p:spPr bwMode="auto">
          <a:xfrm>
            <a:off x="6705600" y="3313673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60" name="Straight Connector 159"/>
          <p:cNvCxnSpPr>
            <a:endCxn id="159" idx="0"/>
          </p:cNvCxnSpPr>
          <p:nvPr/>
        </p:nvCxnSpPr>
        <p:spPr bwMode="auto">
          <a:xfrm>
            <a:off x="6858000" y="3161273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1" name="Straight Connector 160"/>
          <p:cNvCxnSpPr>
            <a:endCxn id="159" idx="2"/>
          </p:cNvCxnSpPr>
          <p:nvPr/>
        </p:nvCxnSpPr>
        <p:spPr bwMode="auto">
          <a:xfrm>
            <a:off x="6477000" y="3466073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2" name="Oval 161"/>
          <p:cNvSpPr/>
          <p:nvPr/>
        </p:nvSpPr>
        <p:spPr bwMode="auto">
          <a:xfrm>
            <a:off x="7239000" y="3313673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63" name="Straight Connector 162"/>
          <p:cNvCxnSpPr>
            <a:endCxn id="162" idx="0"/>
          </p:cNvCxnSpPr>
          <p:nvPr/>
        </p:nvCxnSpPr>
        <p:spPr bwMode="auto">
          <a:xfrm>
            <a:off x="7391400" y="3161273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4" name="Straight Connector 163"/>
          <p:cNvCxnSpPr>
            <a:endCxn id="162" idx="2"/>
          </p:cNvCxnSpPr>
          <p:nvPr/>
        </p:nvCxnSpPr>
        <p:spPr bwMode="auto">
          <a:xfrm>
            <a:off x="7010400" y="3466073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5" name="Oval 164"/>
          <p:cNvSpPr/>
          <p:nvPr/>
        </p:nvSpPr>
        <p:spPr bwMode="auto">
          <a:xfrm>
            <a:off x="6705600" y="3770873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66" name="Straight Connector 165"/>
          <p:cNvCxnSpPr>
            <a:stCxn id="159" idx="4"/>
            <a:endCxn id="165" idx="0"/>
          </p:cNvCxnSpPr>
          <p:nvPr/>
        </p:nvCxnSpPr>
        <p:spPr bwMode="auto">
          <a:xfrm>
            <a:off x="6858000" y="3618473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7" name="Straight Connector 166"/>
          <p:cNvCxnSpPr>
            <a:endCxn id="165" idx="2"/>
          </p:cNvCxnSpPr>
          <p:nvPr/>
        </p:nvCxnSpPr>
        <p:spPr bwMode="auto">
          <a:xfrm>
            <a:off x="6477000" y="3923273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8" name="Oval 167"/>
          <p:cNvSpPr/>
          <p:nvPr/>
        </p:nvSpPr>
        <p:spPr bwMode="auto">
          <a:xfrm>
            <a:off x="7239000" y="3770873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69" name="Straight Connector 168"/>
          <p:cNvCxnSpPr>
            <a:stCxn id="162" idx="4"/>
            <a:endCxn id="168" idx="0"/>
          </p:cNvCxnSpPr>
          <p:nvPr/>
        </p:nvCxnSpPr>
        <p:spPr bwMode="auto">
          <a:xfrm>
            <a:off x="7391400" y="3618473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0" name="Straight Connector 169"/>
          <p:cNvCxnSpPr>
            <a:endCxn id="168" idx="2"/>
          </p:cNvCxnSpPr>
          <p:nvPr/>
        </p:nvCxnSpPr>
        <p:spPr bwMode="auto">
          <a:xfrm>
            <a:off x="7010400" y="3923273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1" name="Oval 170"/>
          <p:cNvSpPr/>
          <p:nvPr/>
        </p:nvSpPr>
        <p:spPr bwMode="auto">
          <a:xfrm>
            <a:off x="5109519" y="4240431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2" name="Oval 171"/>
          <p:cNvSpPr/>
          <p:nvPr/>
        </p:nvSpPr>
        <p:spPr bwMode="auto">
          <a:xfrm>
            <a:off x="5642919" y="4240431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3" name="Straight Connector 172"/>
          <p:cNvCxnSpPr>
            <a:endCxn id="171" idx="0"/>
          </p:cNvCxnSpPr>
          <p:nvPr/>
        </p:nvCxnSpPr>
        <p:spPr bwMode="auto">
          <a:xfrm>
            <a:off x="5261919" y="4088031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4" name="Straight Connector 173"/>
          <p:cNvCxnSpPr>
            <a:endCxn id="172" idx="0"/>
          </p:cNvCxnSpPr>
          <p:nvPr/>
        </p:nvCxnSpPr>
        <p:spPr bwMode="auto">
          <a:xfrm>
            <a:off x="5795319" y="4088031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5" name="Straight Connector 174"/>
          <p:cNvCxnSpPr>
            <a:stCxn id="171" idx="6"/>
            <a:endCxn id="172" idx="2"/>
          </p:cNvCxnSpPr>
          <p:nvPr/>
        </p:nvCxnSpPr>
        <p:spPr bwMode="auto">
          <a:xfrm>
            <a:off x="5414319" y="4392831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6" name="Oval 175"/>
          <p:cNvSpPr/>
          <p:nvPr/>
        </p:nvSpPr>
        <p:spPr bwMode="auto">
          <a:xfrm>
            <a:off x="6176319" y="4240431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7" name="Straight Connector 176"/>
          <p:cNvCxnSpPr>
            <a:endCxn id="176" idx="0"/>
          </p:cNvCxnSpPr>
          <p:nvPr/>
        </p:nvCxnSpPr>
        <p:spPr bwMode="auto">
          <a:xfrm>
            <a:off x="6328719" y="4088031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8" name="Straight Connector 177"/>
          <p:cNvCxnSpPr>
            <a:endCxn id="176" idx="2"/>
          </p:cNvCxnSpPr>
          <p:nvPr/>
        </p:nvCxnSpPr>
        <p:spPr bwMode="auto">
          <a:xfrm>
            <a:off x="5947719" y="4392831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9" name="Oval 178"/>
          <p:cNvSpPr/>
          <p:nvPr/>
        </p:nvSpPr>
        <p:spPr bwMode="auto">
          <a:xfrm>
            <a:off x="6709719" y="4240431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80" name="Straight Connector 179"/>
          <p:cNvCxnSpPr>
            <a:endCxn id="179" idx="0"/>
          </p:cNvCxnSpPr>
          <p:nvPr/>
        </p:nvCxnSpPr>
        <p:spPr bwMode="auto">
          <a:xfrm>
            <a:off x="6862119" y="4088031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1" name="Straight Connector 180"/>
          <p:cNvCxnSpPr>
            <a:endCxn id="179" idx="2"/>
          </p:cNvCxnSpPr>
          <p:nvPr/>
        </p:nvCxnSpPr>
        <p:spPr bwMode="auto">
          <a:xfrm>
            <a:off x="6481119" y="4392831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2" name="Oval 181"/>
          <p:cNvSpPr/>
          <p:nvPr/>
        </p:nvSpPr>
        <p:spPr bwMode="auto">
          <a:xfrm>
            <a:off x="7243119" y="4240431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83" name="Straight Connector 182"/>
          <p:cNvCxnSpPr>
            <a:endCxn id="182" idx="0"/>
          </p:cNvCxnSpPr>
          <p:nvPr/>
        </p:nvCxnSpPr>
        <p:spPr bwMode="auto">
          <a:xfrm>
            <a:off x="7395519" y="4088031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4" name="Straight Connector 183"/>
          <p:cNvCxnSpPr>
            <a:endCxn id="182" idx="2"/>
          </p:cNvCxnSpPr>
          <p:nvPr/>
        </p:nvCxnSpPr>
        <p:spPr bwMode="auto">
          <a:xfrm>
            <a:off x="7014519" y="4392831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5" name="Oval 184"/>
          <p:cNvSpPr/>
          <p:nvPr/>
        </p:nvSpPr>
        <p:spPr bwMode="auto">
          <a:xfrm>
            <a:off x="7777992" y="2386698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86" name="Straight Connector 185"/>
          <p:cNvCxnSpPr>
            <a:endCxn id="185" idx="2"/>
          </p:cNvCxnSpPr>
          <p:nvPr/>
        </p:nvCxnSpPr>
        <p:spPr bwMode="auto">
          <a:xfrm>
            <a:off x="7549392" y="2539098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7" name="Oval 186"/>
          <p:cNvSpPr/>
          <p:nvPr/>
        </p:nvSpPr>
        <p:spPr bwMode="auto">
          <a:xfrm>
            <a:off x="7777992" y="2843898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88" name="Straight Connector 187"/>
          <p:cNvCxnSpPr>
            <a:stCxn id="185" idx="4"/>
            <a:endCxn id="187" idx="0"/>
          </p:cNvCxnSpPr>
          <p:nvPr/>
        </p:nvCxnSpPr>
        <p:spPr bwMode="auto">
          <a:xfrm>
            <a:off x="7930392" y="2691498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9" name="Straight Connector 188"/>
          <p:cNvCxnSpPr>
            <a:endCxn id="187" idx="2"/>
          </p:cNvCxnSpPr>
          <p:nvPr/>
        </p:nvCxnSpPr>
        <p:spPr bwMode="auto">
          <a:xfrm>
            <a:off x="7549392" y="2996298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0" name="Straight Connector 189"/>
          <p:cNvCxnSpPr>
            <a:stCxn id="187" idx="4"/>
          </p:cNvCxnSpPr>
          <p:nvPr/>
        </p:nvCxnSpPr>
        <p:spPr bwMode="auto">
          <a:xfrm>
            <a:off x="7930392" y="3148698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1" name="Oval 190"/>
          <p:cNvSpPr/>
          <p:nvPr/>
        </p:nvSpPr>
        <p:spPr bwMode="auto">
          <a:xfrm>
            <a:off x="7777992" y="1931557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92" name="Straight Connector 191"/>
          <p:cNvCxnSpPr>
            <a:endCxn id="191" idx="2"/>
          </p:cNvCxnSpPr>
          <p:nvPr/>
        </p:nvCxnSpPr>
        <p:spPr bwMode="auto">
          <a:xfrm>
            <a:off x="7549392" y="2083957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3" name="Straight Connector 192"/>
          <p:cNvCxnSpPr>
            <a:stCxn id="191" idx="4"/>
          </p:cNvCxnSpPr>
          <p:nvPr/>
        </p:nvCxnSpPr>
        <p:spPr bwMode="auto">
          <a:xfrm>
            <a:off x="7930392" y="2236357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4" name="Oval 193"/>
          <p:cNvSpPr/>
          <p:nvPr/>
        </p:nvSpPr>
        <p:spPr bwMode="auto">
          <a:xfrm>
            <a:off x="7777992" y="3320664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95" name="Straight Connector 194"/>
          <p:cNvCxnSpPr>
            <a:endCxn id="194" idx="0"/>
          </p:cNvCxnSpPr>
          <p:nvPr/>
        </p:nvCxnSpPr>
        <p:spPr bwMode="auto">
          <a:xfrm>
            <a:off x="7930392" y="3168264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6" name="Straight Connector 195"/>
          <p:cNvCxnSpPr>
            <a:endCxn id="194" idx="2"/>
          </p:cNvCxnSpPr>
          <p:nvPr/>
        </p:nvCxnSpPr>
        <p:spPr bwMode="auto">
          <a:xfrm>
            <a:off x="7549392" y="3473064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7" name="Oval 196"/>
          <p:cNvSpPr/>
          <p:nvPr/>
        </p:nvSpPr>
        <p:spPr bwMode="auto">
          <a:xfrm>
            <a:off x="7777992" y="3777864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98" name="Straight Connector 197"/>
          <p:cNvCxnSpPr>
            <a:stCxn id="194" idx="4"/>
            <a:endCxn id="197" idx="0"/>
          </p:cNvCxnSpPr>
          <p:nvPr/>
        </p:nvCxnSpPr>
        <p:spPr bwMode="auto">
          <a:xfrm>
            <a:off x="7930392" y="3625464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9" name="Straight Connector 198"/>
          <p:cNvCxnSpPr>
            <a:endCxn id="197" idx="2"/>
          </p:cNvCxnSpPr>
          <p:nvPr/>
        </p:nvCxnSpPr>
        <p:spPr bwMode="auto">
          <a:xfrm>
            <a:off x="7549392" y="3930264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0" name="Oval 199"/>
          <p:cNvSpPr/>
          <p:nvPr/>
        </p:nvSpPr>
        <p:spPr bwMode="auto">
          <a:xfrm>
            <a:off x="7782111" y="4247422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01" name="Straight Connector 200"/>
          <p:cNvCxnSpPr>
            <a:endCxn id="200" idx="0"/>
          </p:cNvCxnSpPr>
          <p:nvPr/>
        </p:nvCxnSpPr>
        <p:spPr bwMode="auto">
          <a:xfrm>
            <a:off x="7934511" y="4095022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2" name="Straight Connector 201"/>
          <p:cNvCxnSpPr>
            <a:endCxn id="200" idx="2"/>
          </p:cNvCxnSpPr>
          <p:nvPr/>
        </p:nvCxnSpPr>
        <p:spPr bwMode="auto">
          <a:xfrm>
            <a:off x="7553511" y="4399822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3" name="Oval 202"/>
          <p:cNvSpPr/>
          <p:nvPr/>
        </p:nvSpPr>
        <p:spPr bwMode="auto">
          <a:xfrm>
            <a:off x="6166608" y="2838965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4" name="TextBox 203"/>
          <p:cNvSpPr txBox="1"/>
          <p:nvPr/>
        </p:nvSpPr>
        <p:spPr>
          <a:xfrm>
            <a:off x="623859" y="4807803"/>
            <a:ext cx="340048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/>
              <a:t>Vacancy mechanism</a:t>
            </a:r>
          </a:p>
          <a:p>
            <a:pPr algn="ctr">
              <a:spcAft>
                <a:spcPts val="600"/>
              </a:spcAft>
            </a:pPr>
            <a:r>
              <a:rPr lang="en-US" sz="2000" dirty="0"/>
              <a:t>(Substitutional self-diffusion)</a:t>
            </a:r>
          </a:p>
        </p:txBody>
      </p:sp>
      <p:sp>
        <p:nvSpPr>
          <p:cNvPr id="205" name="TextBox 204"/>
          <p:cNvSpPr txBox="1"/>
          <p:nvPr/>
        </p:nvSpPr>
        <p:spPr>
          <a:xfrm>
            <a:off x="5257201" y="4812952"/>
            <a:ext cx="2662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Interstitial mechanism</a:t>
            </a:r>
          </a:p>
        </p:txBody>
      </p:sp>
      <p:sp>
        <p:nvSpPr>
          <p:cNvPr id="206" name="Oval 205"/>
          <p:cNvSpPr/>
          <p:nvPr/>
        </p:nvSpPr>
        <p:spPr bwMode="auto">
          <a:xfrm>
            <a:off x="5977617" y="2677924"/>
            <a:ext cx="173736" cy="171966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7" name="Oval 206"/>
          <p:cNvSpPr/>
          <p:nvPr/>
        </p:nvSpPr>
        <p:spPr bwMode="auto">
          <a:xfrm>
            <a:off x="2438400" y="2817341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8" name="Oval 207"/>
          <p:cNvSpPr/>
          <p:nvPr/>
        </p:nvSpPr>
        <p:spPr bwMode="auto">
          <a:xfrm>
            <a:off x="2438400" y="3294107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9" name="Oval 208"/>
          <p:cNvSpPr/>
          <p:nvPr/>
        </p:nvSpPr>
        <p:spPr bwMode="auto">
          <a:xfrm>
            <a:off x="2438400" y="3751307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0" name="Oval 209"/>
          <p:cNvSpPr/>
          <p:nvPr/>
        </p:nvSpPr>
        <p:spPr bwMode="auto">
          <a:xfrm>
            <a:off x="2971800" y="3751307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16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-0.05902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4.16667E-6 -0.0694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3.33333E-6 -0.0666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96296E-6 L 0.05833 -2.96296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7 L 0.06181 3.7037E-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81 3.7037E-7 L 0.06112 0.0634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12 0.06343 L 0.12014 0.0678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1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14 0.06782 L 0.17848 0.0699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206" grpId="0" animBg="1"/>
      <p:bldP spid="206" grpId="1" animBg="1"/>
      <p:bldP spid="206" grpId="2" animBg="1"/>
      <p:bldP spid="206" grpId="3" animBg="1"/>
      <p:bldP spid="207" grpId="0" animBg="1"/>
      <p:bldP spid="208" grpId="0" animBg="1"/>
      <p:bldP spid="20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Straight Connector 66"/>
          <p:cNvCxnSpPr>
            <a:endCxn id="209" idx="2"/>
          </p:cNvCxnSpPr>
          <p:nvPr/>
        </p:nvCxnSpPr>
        <p:spPr bwMode="auto">
          <a:xfrm>
            <a:off x="2209800" y="3903707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077200" cy="1066800"/>
          </a:xfrm>
        </p:spPr>
        <p:txBody>
          <a:bodyPr/>
          <a:lstStyle/>
          <a:p>
            <a:r>
              <a:rPr lang="en-US" dirty="0"/>
              <a:t>Microscopic diffusion mechanisms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838200" y="2360141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1371600" y="2360141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" name="Straight Connector 6"/>
          <p:cNvCxnSpPr>
            <a:stCxn id="5" idx="6"/>
            <a:endCxn id="6" idx="2"/>
          </p:cNvCxnSpPr>
          <p:nvPr/>
        </p:nvCxnSpPr>
        <p:spPr bwMode="auto">
          <a:xfrm>
            <a:off x="1143000" y="2512541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Oval 7"/>
          <p:cNvSpPr/>
          <p:nvPr/>
        </p:nvSpPr>
        <p:spPr bwMode="auto">
          <a:xfrm>
            <a:off x="838200" y="2817341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1371600" y="2817341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0" name="Straight Connector 9"/>
          <p:cNvCxnSpPr>
            <a:stCxn id="5" idx="4"/>
            <a:endCxn id="8" idx="0"/>
          </p:cNvCxnSpPr>
          <p:nvPr/>
        </p:nvCxnSpPr>
        <p:spPr bwMode="auto">
          <a:xfrm>
            <a:off x="990600" y="2664941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>
            <a:stCxn id="6" idx="4"/>
            <a:endCxn id="9" idx="0"/>
          </p:cNvCxnSpPr>
          <p:nvPr/>
        </p:nvCxnSpPr>
        <p:spPr bwMode="auto">
          <a:xfrm>
            <a:off x="1524000" y="2664941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>
            <a:stCxn id="8" idx="6"/>
            <a:endCxn id="9" idx="2"/>
          </p:cNvCxnSpPr>
          <p:nvPr/>
        </p:nvCxnSpPr>
        <p:spPr bwMode="auto">
          <a:xfrm>
            <a:off x="1143000" y="2969741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Oval 12"/>
          <p:cNvSpPr/>
          <p:nvPr/>
        </p:nvSpPr>
        <p:spPr bwMode="auto">
          <a:xfrm>
            <a:off x="1905000" y="2360141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Straight Connector 13"/>
          <p:cNvCxnSpPr>
            <a:endCxn id="13" idx="2"/>
          </p:cNvCxnSpPr>
          <p:nvPr/>
        </p:nvCxnSpPr>
        <p:spPr bwMode="auto">
          <a:xfrm>
            <a:off x="1676400" y="2512541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>
            <a:stCxn id="13" idx="4"/>
          </p:cNvCxnSpPr>
          <p:nvPr/>
        </p:nvCxnSpPr>
        <p:spPr bwMode="auto">
          <a:xfrm>
            <a:off x="2057400" y="2664941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1676400" y="2969741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>
            <a:stCxn id="8" idx="4"/>
          </p:cNvCxnSpPr>
          <p:nvPr/>
        </p:nvCxnSpPr>
        <p:spPr bwMode="auto">
          <a:xfrm>
            <a:off x="990600" y="3122141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>
            <a:stCxn id="9" idx="4"/>
          </p:cNvCxnSpPr>
          <p:nvPr/>
        </p:nvCxnSpPr>
        <p:spPr bwMode="auto">
          <a:xfrm>
            <a:off x="1524000" y="3122141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2057400" y="3122141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Oval 19"/>
          <p:cNvSpPr/>
          <p:nvPr/>
        </p:nvSpPr>
        <p:spPr bwMode="auto">
          <a:xfrm>
            <a:off x="2438400" y="2360141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1" name="Straight Connector 20"/>
          <p:cNvCxnSpPr>
            <a:endCxn id="20" idx="2"/>
          </p:cNvCxnSpPr>
          <p:nvPr/>
        </p:nvCxnSpPr>
        <p:spPr bwMode="auto">
          <a:xfrm>
            <a:off x="2209800" y="2512541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>
            <a:stCxn id="20" idx="4"/>
            <a:endCxn id="207" idx="0"/>
          </p:cNvCxnSpPr>
          <p:nvPr/>
        </p:nvCxnSpPr>
        <p:spPr bwMode="auto">
          <a:xfrm>
            <a:off x="2590800" y="2664941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>
            <a:endCxn id="207" idx="2"/>
          </p:cNvCxnSpPr>
          <p:nvPr/>
        </p:nvCxnSpPr>
        <p:spPr bwMode="auto">
          <a:xfrm>
            <a:off x="2209800" y="2969741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Oval 23"/>
          <p:cNvSpPr/>
          <p:nvPr/>
        </p:nvSpPr>
        <p:spPr bwMode="auto">
          <a:xfrm>
            <a:off x="2971800" y="2360141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5" name="Straight Connector 24"/>
          <p:cNvCxnSpPr>
            <a:endCxn id="24" idx="2"/>
          </p:cNvCxnSpPr>
          <p:nvPr/>
        </p:nvCxnSpPr>
        <p:spPr bwMode="auto">
          <a:xfrm>
            <a:off x="2743200" y="2512541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Oval 25"/>
          <p:cNvSpPr/>
          <p:nvPr/>
        </p:nvSpPr>
        <p:spPr bwMode="auto">
          <a:xfrm>
            <a:off x="2971800" y="2817341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7" name="Straight Connector 26"/>
          <p:cNvCxnSpPr>
            <a:stCxn id="24" idx="4"/>
            <a:endCxn id="26" idx="0"/>
          </p:cNvCxnSpPr>
          <p:nvPr/>
        </p:nvCxnSpPr>
        <p:spPr bwMode="auto">
          <a:xfrm>
            <a:off x="3124200" y="2664941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endCxn id="26" idx="2"/>
          </p:cNvCxnSpPr>
          <p:nvPr/>
        </p:nvCxnSpPr>
        <p:spPr bwMode="auto">
          <a:xfrm>
            <a:off x="2743200" y="2969741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>
            <a:stCxn id="207" idx="4"/>
          </p:cNvCxnSpPr>
          <p:nvPr/>
        </p:nvCxnSpPr>
        <p:spPr bwMode="auto">
          <a:xfrm>
            <a:off x="2590800" y="3122141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26" idx="4"/>
          </p:cNvCxnSpPr>
          <p:nvPr/>
        </p:nvCxnSpPr>
        <p:spPr bwMode="auto">
          <a:xfrm>
            <a:off x="3124200" y="3122141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Oval 30"/>
          <p:cNvSpPr/>
          <p:nvPr/>
        </p:nvSpPr>
        <p:spPr bwMode="auto">
          <a:xfrm>
            <a:off x="838200" y="1905000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1371600" y="1905000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3" name="Straight Connector 32"/>
          <p:cNvCxnSpPr>
            <a:stCxn id="31" idx="6"/>
            <a:endCxn id="32" idx="2"/>
          </p:cNvCxnSpPr>
          <p:nvPr/>
        </p:nvCxnSpPr>
        <p:spPr bwMode="auto">
          <a:xfrm>
            <a:off x="1143000" y="20574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>
            <a:stCxn id="31" idx="4"/>
          </p:cNvCxnSpPr>
          <p:nvPr/>
        </p:nvCxnSpPr>
        <p:spPr bwMode="auto">
          <a:xfrm>
            <a:off x="990600" y="2209800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>
            <a:stCxn id="32" idx="4"/>
          </p:cNvCxnSpPr>
          <p:nvPr/>
        </p:nvCxnSpPr>
        <p:spPr bwMode="auto">
          <a:xfrm>
            <a:off x="1524000" y="2209800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Oval 35"/>
          <p:cNvSpPr/>
          <p:nvPr/>
        </p:nvSpPr>
        <p:spPr bwMode="auto">
          <a:xfrm>
            <a:off x="1905000" y="1905000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7" name="Straight Connector 36"/>
          <p:cNvCxnSpPr>
            <a:endCxn id="36" idx="2"/>
          </p:cNvCxnSpPr>
          <p:nvPr/>
        </p:nvCxnSpPr>
        <p:spPr bwMode="auto">
          <a:xfrm>
            <a:off x="1676400" y="20574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>
            <a:stCxn id="36" idx="4"/>
          </p:cNvCxnSpPr>
          <p:nvPr/>
        </p:nvCxnSpPr>
        <p:spPr bwMode="auto">
          <a:xfrm>
            <a:off x="2057400" y="2209800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" name="Oval 38"/>
          <p:cNvSpPr/>
          <p:nvPr/>
        </p:nvSpPr>
        <p:spPr bwMode="auto">
          <a:xfrm>
            <a:off x="2438400" y="1905000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0" name="Straight Connector 39"/>
          <p:cNvCxnSpPr>
            <a:endCxn id="39" idx="2"/>
          </p:cNvCxnSpPr>
          <p:nvPr/>
        </p:nvCxnSpPr>
        <p:spPr bwMode="auto">
          <a:xfrm>
            <a:off x="2209800" y="20574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>
            <a:stCxn id="39" idx="4"/>
          </p:cNvCxnSpPr>
          <p:nvPr/>
        </p:nvCxnSpPr>
        <p:spPr bwMode="auto">
          <a:xfrm>
            <a:off x="2590800" y="2209800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Oval 41"/>
          <p:cNvSpPr/>
          <p:nvPr/>
        </p:nvSpPr>
        <p:spPr bwMode="auto">
          <a:xfrm>
            <a:off x="2971800" y="1905000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3" name="Straight Connector 42"/>
          <p:cNvCxnSpPr>
            <a:endCxn id="42" idx="2"/>
          </p:cNvCxnSpPr>
          <p:nvPr/>
        </p:nvCxnSpPr>
        <p:spPr bwMode="auto">
          <a:xfrm>
            <a:off x="2743200" y="20574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>
            <a:stCxn id="42" idx="4"/>
          </p:cNvCxnSpPr>
          <p:nvPr/>
        </p:nvCxnSpPr>
        <p:spPr bwMode="auto">
          <a:xfrm>
            <a:off x="3124200" y="2209800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Oval 44"/>
          <p:cNvSpPr/>
          <p:nvPr/>
        </p:nvSpPr>
        <p:spPr bwMode="auto">
          <a:xfrm>
            <a:off x="838200" y="3294107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1371600" y="3294107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7" name="Straight Connector 46"/>
          <p:cNvCxnSpPr>
            <a:endCxn id="45" idx="0"/>
          </p:cNvCxnSpPr>
          <p:nvPr/>
        </p:nvCxnSpPr>
        <p:spPr bwMode="auto">
          <a:xfrm>
            <a:off x="990600" y="3141707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>
            <a:endCxn id="46" idx="0"/>
          </p:cNvCxnSpPr>
          <p:nvPr/>
        </p:nvCxnSpPr>
        <p:spPr bwMode="auto">
          <a:xfrm>
            <a:off x="1524000" y="3141707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>
            <a:stCxn id="45" idx="6"/>
            <a:endCxn id="46" idx="2"/>
          </p:cNvCxnSpPr>
          <p:nvPr/>
        </p:nvCxnSpPr>
        <p:spPr bwMode="auto">
          <a:xfrm>
            <a:off x="1143000" y="3446507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Oval 49"/>
          <p:cNvSpPr/>
          <p:nvPr/>
        </p:nvSpPr>
        <p:spPr bwMode="auto">
          <a:xfrm>
            <a:off x="1905000" y="3294107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51" name="Straight Connector 50"/>
          <p:cNvCxnSpPr>
            <a:endCxn id="50" idx="0"/>
          </p:cNvCxnSpPr>
          <p:nvPr/>
        </p:nvCxnSpPr>
        <p:spPr bwMode="auto">
          <a:xfrm>
            <a:off x="2057400" y="3141707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>
            <a:endCxn id="50" idx="2"/>
          </p:cNvCxnSpPr>
          <p:nvPr/>
        </p:nvCxnSpPr>
        <p:spPr bwMode="auto">
          <a:xfrm>
            <a:off x="1676400" y="3446507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3" name="Oval 52"/>
          <p:cNvSpPr/>
          <p:nvPr/>
        </p:nvSpPr>
        <p:spPr bwMode="auto">
          <a:xfrm>
            <a:off x="838200" y="3751307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1371600" y="3751307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55" name="Straight Connector 54"/>
          <p:cNvCxnSpPr>
            <a:stCxn id="45" idx="4"/>
            <a:endCxn id="53" idx="0"/>
          </p:cNvCxnSpPr>
          <p:nvPr/>
        </p:nvCxnSpPr>
        <p:spPr bwMode="auto">
          <a:xfrm>
            <a:off x="990600" y="3598907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>
            <a:stCxn id="46" idx="4"/>
            <a:endCxn id="54" idx="0"/>
          </p:cNvCxnSpPr>
          <p:nvPr/>
        </p:nvCxnSpPr>
        <p:spPr bwMode="auto">
          <a:xfrm>
            <a:off x="1524000" y="3598907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>
            <a:stCxn id="53" idx="6"/>
            <a:endCxn id="54" idx="2"/>
          </p:cNvCxnSpPr>
          <p:nvPr/>
        </p:nvCxnSpPr>
        <p:spPr bwMode="auto">
          <a:xfrm>
            <a:off x="1143000" y="3903707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Oval 57"/>
          <p:cNvSpPr/>
          <p:nvPr/>
        </p:nvSpPr>
        <p:spPr bwMode="auto">
          <a:xfrm>
            <a:off x="1905000" y="3751307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59" name="Straight Connector 58"/>
          <p:cNvCxnSpPr>
            <a:stCxn id="50" idx="4"/>
            <a:endCxn id="58" idx="0"/>
          </p:cNvCxnSpPr>
          <p:nvPr/>
        </p:nvCxnSpPr>
        <p:spPr bwMode="auto">
          <a:xfrm>
            <a:off x="2057400" y="3598907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>
            <a:endCxn id="58" idx="2"/>
          </p:cNvCxnSpPr>
          <p:nvPr/>
        </p:nvCxnSpPr>
        <p:spPr bwMode="auto">
          <a:xfrm>
            <a:off x="1676400" y="3903707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>
            <a:endCxn id="208" idx="0"/>
          </p:cNvCxnSpPr>
          <p:nvPr/>
        </p:nvCxnSpPr>
        <p:spPr bwMode="auto">
          <a:xfrm>
            <a:off x="2590800" y="3141707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/>
          <p:cNvCxnSpPr>
            <a:endCxn id="208" idx="2"/>
          </p:cNvCxnSpPr>
          <p:nvPr/>
        </p:nvCxnSpPr>
        <p:spPr bwMode="auto">
          <a:xfrm>
            <a:off x="2209800" y="3446507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3" name="Oval 62"/>
          <p:cNvSpPr/>
          <p:nvPr/>
        </p:nvSpPr>
        <p:spPr bwMode="auto">
          <a:xfrm>
            <a:off x="2971800" y="3294107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4" name="Straight Connector 63"/>
          <p:cNvCxnSpPr>
            <a:endCxn id="63" idx="0"/>
          </p:cNvCxnSpPr>
          <p:nvPr/>
        </p:nvCxnSpPr>
        <p:spPr bwMode="auto">
          <a:xfrm>
            <a:off x="3124200" y="3141707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>
            <a:endCxn id="63" idx="2"/>
          </p:cNvCxnSpPr>
          <p:nvPr/>
        </p:nvCxnSpPr>
        <p:spPr bwMode="auto">
          <a:xfrm>
            <a:off x="2743200" y="3446507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>
            <a:stCxn id="208" idx="4"/>
            <a:endCxn id="209" idx="0"/>
          </p:cNvCxnSpPr>
          <p:nvPr/>
        </p:nvCxnSpPr>
        <p:spPr bwMode="auto">
          <a:xfrm>
            <a:off x="2590800" y="3598907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>
            <a:stCxn id="63" idx="4"/>
            <a:endCxn id="210" idx="0"/>
          </p:cNvCxnSpPr>
          <p:nvPr/>
        </p:nvCxnSpPr>
        <p:spPr bwMode="auto">
          <a:xfrm>
            <a:off x="3124200" y="3598907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>
            <a:endCxn id="210" idx="2"/>
          </p:cNvCxnSpPr>
          <p:nvPr/>
        </p:nvCxnSpPr>
        <p:spPr bwMode="auto">
          <a:xfrm>
            <a:off x="2743200" y="3903707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0" name="Oval 69"/>
          <p:cNvSpPr/>
          <p:nvPr/>
        </p:nvSpPr>
        <p:spPr bwMode="auto">
          <a:xfrm>
            <a:off x="842319" y="4220865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1" name="Oval 70"/>
          <p:cNvSpPr/>
          <p:nvPr/>
        </p:nvSpPr>
        <p:spPr bwMode="auto">
          <a:xfrm>
            <a:off x="1375719" y="4220865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2" name="Straight Connector 71"/>
          <p:cNvCxnSpPr>
            <a:endCxn id="70" idx="0"/>
          </p:cNvCxnSpPr>
          <p:nvPr/>
        </p:nvCxnSpPr>
        <p:spPr bwMode="auto">
          <a:xfrm>
            <a:off x="994719" y="4068465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>
            <a:endCxn id="71" idx="0"/>
          </p:cNvCxnSpPr>
          <p:nvPr/>
        </p:nvCxnSpPr>
        <p:spPr bwMode="auto">
          <a:xfrm>
            <a:off x="1528119" y="4068465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>
            <a:stCxn id="70" idx="6"/>
            <a:endCxn id="71" idx="2"/>
          </p:cNvCxnSpPr>
          <p:nvPr/>
        </p:nvCxnSpPr>
        <p:spPr bwMode="auto">
          <a:xfrm>
            <a:off x="1147119" y="4373265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5" name="Oval 74"/>
          <p:cNvSpPr/>
          <p:nvPr/>
        </p:nvSpPr>
        <p:spPr bwMode="auto">
          <a:xfrm>
            <a:off x="1909119" y="4220865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6" name="Straight Connector 75"/>
          <p:cNvCxnSpPr>
            <a:endCxn id="75" idx="0"/>
          </p:cNvCxnSpPr>
          <p:nvPr/>
        </p:nvCxnSpPr>
        <p:spPr bwMode="auto">
          <a:xfrm>
            <a:off x="2061519" y="4068465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>
            <a:endCxn id="75" idx="2"/>
          </p:cNvCxnSpPr>
          <p:nvPr/>
        </p:nvCxnSpPr>
        <p:spPr bwMode="auto">
          <a:xfrm>
            <a:off x="1680519" y="4373265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8" name="Oval 77"/>
          <p:cNvSpPr/>
          <p:nvPr/>
        </p:nvSpPr>
        <p:spPr bwMode="auto">
          <a:xfrm>
            <a:off x="2442519" y="4220865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9" name="Straight Connector 78"/>
          <p:cNvCxnSpPr>
            <a:endCxn id="78" idx="0"/>
          </p:cNvCxnSpPr>
          <p:nvPr/>
        </p:nvCxnSpPr>
        <p:spPr bwMode="auto">
          <a:xfrm>
            <a:off x="2594919" y="4068465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>
            <a:endCxn id="78" idx="2"/>
          </p:cNvCxnSpPr>
          <p:nvPr/>
        </p:nvCxnSpPr>
        <p:spPr bwMode="auto">
          <a:xfrm>
            <a:off x="2213919" y="4373265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1" name="Oval 80"/>
          <p:cNvSpPr/>
          <p:nvPr/>
        </p:nvSpPr>
        <p:spPr bwMode="auto">
          <a:xfrm>
            <a:off x="2975919" y="4220865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2" name="Straight Connector 81"/>
          <p:cNvCxnSpPr>
            <a:endCxn id="81" idx="0"/>
          </p:cNvCxnSpPr>
          <p:nvPr/>
        </p:nvCxnSpPr>
        <p:spPr bwMode="auto">
          <a:xfrm>
            <a:off x="3128319" y="4068465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Straight Connector 82"/>
          <p:cNvCxnSpPr>
            <a:endCxn id="81" idx="2"/>
          </p:cNvCxnSpPr>
          <p:nvPr/>
        </p:nvCxnSpPr>
        <p:spPr bwMode="auto">
          <a:xfrm>
            <a:off x="2747319" y="4373265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4" name="Oval 83"/>
          <p:cNvSpPr/>
          <p:nvPr/>
        </p:nvSpPr>
        <p:spPr bwMode="auto">
          <a:xfrm>
            <a:off x="3510792" y="2367132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5" name="Straight Connector 84"/>
          <p:cNvCxnSpPr>
            <a:endCxn id="84" idx="2"/>
          </p:cNvCxnSpPr>
          <p:nvPr/>
        </p:nvCxnSpPr>
        <p:spPr bwMode="auto">
          <a:xfrm>
            <a:off x="3282192" y="2519532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6" name="Oval 85"/>
          <p:cNvSpPr/>
          <p:nvPr/>
        </p:nvSpPr>
        <p:spPr bwMode="auto">
          <a:xfrm>
            <a:off x="3510792" y="2824332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7" name="Straight Connector 86"/>
          <p:cNvCxnSpPr>
            <a:stCxn id="84" idx="4"/>
            <a:endCxn id="86" idx="0"/>
          </p:cNvCxnSpPr>
          <p:nvPr/>
        </p:nvCxnSpPr>
        <p:spPr bwMode="auto">
          <a:xfrm>
            <a:off x="3663192" y="2671932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>
            <a:endCxn id="86" idx="2"/>
          </p:cNvCxnSpPr>
          <p:nvPr/>
        </p:nvCxnSpPr>
        <p:spPr bwMode="auto">
          <a:xfrm>
            <a:off x="3282192" y="2976732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>
            <a:stCxn id="86" idx="4"/>
          </p:cNvCxnSpPr>
          <p:nvPr/>
        </p:nvCxnSpPr>
        <p:spPr bwMode="auto">
          <a:xfrm>
            <a:off x="3663192" y="3129132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0" name="Oval 89"/>
          <p:cNvSpPr/>
          <p:nvPr/>
        </p:nvSpPr>
        <p:spPr bwMode="auto">
          <a:xfrm>
            <a:off x="3510792" y="1911991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1" name="Straight Connector 90"/>
          <p:cNvCxnSpPr>
            <a:endCxn id="90" idx="2"/>
          </p:cNvCxnSpPr>
          <p:nvPr/>
        </p:nvCxnSpPr>
        <p:spPr bwMode="auto">
          <a:xfrm>
            <a:off x="3282192" y="2064391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Connector 91"/>
          <p:cNvCxnSpPr>
            <a:stCxn id="90" idx="4"/>
          </p:cNvCxnSpPr>
          <p:nvPr/>
        </p:nvCxnSpPr>
        <p:spPr bwMode="auto">
          <a:xfrm>
            <a:off x="3663192" y="2216791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3" name="Oval 92"/>
          <p:cNvSpPr/>
          <p:nvPr/>
        </p:nvSpPr>
        <p:spPr bwMode="auto">
          <a:xfrm>
            <a:off x="3510792" y="3301098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4" name="Straight Connector 93"/>
          <p:cNvCxnSpPr>
            <a:endCxn id="93" idx="0"/>
          </p:cNvCxnSpPr>
          <p:nvPr/>
        </p:nvCxnSpPr>
        <p:spPr bwMode="auto">
          <a:xfrm>
            <a:off x="3663192" y="3148698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5" name="Straight Connector 94"/>
          <p:cNvCxnSpPr>
            <a:endCxn id="93" idx="2"/>
          </p:cNvCxnSpPr>
          <p:nvPr/>
        </p:nvCxnSpPr>
        <p:spPr bwMode="auto">
          <a:xfrm>
            <a:off x="3282192" y="3453498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6" name="Oval 95"/>
          <p:cNvSpPr/>
          <p:nvPr/>
        </p:nvSpPr>
        <p:spPr bwMode="auto">
          <a:xfrm>
            <a:off x="3510792" y="3758298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7" name="Straight Connector 96"/>
          <p:cNvCxnSpPr>
            <a:stCxn id="93" idx="4"/>
            <a:endCxn id="96" idx="0"/>
          </p:cNvCxnSpPr>
          <p:nvPr/>
        </p:nvCxnSpPr>
        <p:spPr bwMode="auto">
          <a:xfrm>
            <a:off x="3663192" y="3605898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Straight Connector 97"/>
          <p:cNvCxnSpPr>
            <a:endCxn id="96" idx="2"/>
          </p:cNvCxnSpPr>
          <p:nvPr/>
        </p:nvCxnSpPr>
        <p:spPr bwMode="auto">
          <a:xfrm>
            <a:off x="3282192" y="3910698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9" name="Oval 98"/>
          <p:cNvSpPr/>
          <p:nvPr/>
        </p:nvSpPr>
        <p:spPr bwMode="auto">
          <a:xfrm>
            <a:off x="3514911" y="4227856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00" name="Straight Connector 99"/>
          <p:cNvCxnSpPr>
            <a:endCxn id="99" idx="0"/>
          </p:cNvCxnSpPr>
          <p:nvPr/>
        </p:nvCxnSpPr>
        <p:spPr bwMode="auto">
          <a:xfrm>
            <a:off x="3667311" y="4075456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>
            <a:endCxn id="99" idx="2"/>
          </p:cNvCxnSpPr>
          <p:nvPr/>
        </p:nvCxnSpPr>
        <p:spPr bwMode="auto">
          <a:xfrm>
            <a:off x="3286311" y="4380256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2" name="Oval 101"/>
          <p:cNvSpPr/>
          <p:nvPr/>
        </p:nvSpPr>
        <p:spPr bwMode="auto">
          <a:xfrm>
            <a:off x="5105400" y="2379707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3" name="Oval 102"/>
          <p:cNvSpPr/>
          <p:nvPr/>
        </p:nvSpPr>
        <p:spPr bwMode="auto">
          <a:xfrm>
            <a:off x="5638800" y="2379707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04" name="Straight Connector 103"/>
          <p:cNvCxnSpPr>
            <a:stCxn id="102" idx="6"/>
            <a:endCxn id="103" idx="2"/>
          </p:cNvCxnSpPr>
          <p:nvPr/>
        </p:nvCxnSpPr>
        <p:spPr bwMode="auto">
          <a:xfrm>
            <a:off x="5410200" y="2532107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5" name="Oval 104"/>
          <p:cNvSpPr/>
          <p:nvPr/>
        </p:nvSpPr>
        <p:spPr bwMode="auto">
          <a:xfrm>
            <a:off x="5105400" y="2836907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6" name="Oval 105"/>
          <p:cNvSpPr/>
          <p:nvPr/>
        </p:nvSpPr>
        <p:spPr bwMode="auto">
          <a:xfrm>
            <a:off x="5638800" y="2836907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07" name="Straight Connector 106"/>
          <p:cNvCxnSpPr>
            <a:stCxn id="102" idx="4"/>
            <a:endCxn id="105" idx="0"/>
          </p:cNvCxnSpPr>
          <p:nvPr/>
        </p:nvCxnSpPr>
        <p:spPr bwMode="auto">
          <a:xfrm>
            <a:off x="5257800" y="2684507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8" name="Straight Connector 107"/>
          <p:cNvCxnSpPr>
            <a:stCxn id="103" idx="4"/>
            <a:endCxn id="106" idx="0"/>
          </p:cNvCxnSpPr>
          <p:nvPr/>
        </p:nvCxnSpPr>
        <p:spPr bwMode="auto">
          <a:xfrm>
            <a:off x="5791200" y="2684507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9" name="Straight Connector 108"/>
          <p:cNvCxnSpPr>
            <a:stCxn id="105" idx="6"/>
            <a:endCxn id="106" idx="2"/>
          </p:cNvCxnSpPr>
          <p:nvPr/>
        </p:nvCxnSpPr>
        <p:spPr bwMode="auto">
          <a:xfrm>
            <a:off x="5410200" y="2989307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0" name="Oval 109"/>
          <p:cNvSpPr/>
          <p:nvPr/>
        </p:nvSpPr>
        <p:spPr bwMode="auto">
          <a:xfrm>
            <a:off x="6172200" y="2379707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1" name="Straight Connector 110"/>
          <p:cNvCxnSpPr>
            <a:endCxn id="110" idx="2"/>
          </p:cNvCxnSpPr>
          <p:nvPr/>
        </p:nvCxnSpPr>
        <p:spPr bwMode="auto">
          <a:xfrm>
            <a:off x="5943600" y="2532107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>
            <a:stCxn id="110" idx="4"/>
          </p:cNvCxnSpPr>
          <p:nvPr/>
        </p:nvCxnSpPr>
        <p:spPr bwMode="auto">
          <a:xfrm>
            <a:off x="6324600" y="2684507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3" name="Straight Connector 112"/>
          <p:cNvCxnSpPr/>
          <p:nvPr/>
        </p:nvCxnSpPr>
        <p:spPr bwMode="auto">
          <a:xfrm>
            <a:off x="5943600" y="2989307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4" name="Straight Connector 113"/>
          <p:cNvCxnSpPr>
            <a:stCxn id="105" idx="4"/>
          </p:cNvCxnSpPr>
          <p:nvPr/>
        </p:nvCxnSpPr>
        <p:spPr bwMode="auto">
          <a:xfrm>
            <a:off x="5257800" y="3141707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>
            <a:stCxn id="106" idx="4"/>
          </p:cNvCxnSpPr>
          <p:nvPr/>
        </p:nvCxnSpPr>
        <p:spPr bwMode="auto">
          <a:xfrm>
            <a:off x="5791200" y="3141707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6" name="Straight Connector 115"/>
          <p:cNvCxnSpPr/>
          <p:nvPr/>
        </p:nvCxnSpPr>
        <p:spPr bwMode="auto">
          <a:xfrm>
            <a:off x="6324600" y="3141707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7" name="Oval 116"/>
          <p:cNvSpPr/>
          <p:nvPr/>
        </p:nvSpPr>
        <p:spPr bwMode="auto">
          <a:xfrm>
            <a:off x="6705600" y="2379707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8" name="Straight Connector 117"/>
          <p:cNvCxnSpPr>
            <a:endCxn id="117" idx="2"/>
          </p:cNvCxnSpPr>
          <p:nvPr/>
        </p:nvCxnSpPr>
        <p:spPr bwMode="auto">
          <a:xfrm>
            <a:off x="6477000" y="2532107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9" name="Oval 118"/>
          <p:cNvSpPr/>
          <p:nvPr/>
        </p:nvSpPr>
        <p:spPr bwMode="auto">
          <a:xfrm>
            <a:off x="6705600" y="2836907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20" name="Straight Connector 119"/>
          <p:cNvCxnSpPr>
            <a:stCxn id="117" idx="4"/>
            <a:endCxn id="119" idx="0"/>
          </p:cNvCxnSpPr>
          <p:nvPr/>
        </p:nvCxnSpPr>
        <p:spPr bwMode="auto">
          <a:xfrm>
            <a:off x="6858000" y="2684507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Straight Connector 120"/>
          <p:cNvCxnSpPr>
            <a:endCxn id="119" idx="2"/>
          </p:cNvCxnSpPr>
          <p:nvPr/>
        </p:nvCxnSpPr>
        <p:spPr bwMode="auto">
          <a:xfrm>
            <a:off x="6477000" y="2989307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2" name="Oval 121"/>
          <p:cNvSpPr/>
          <p:nvPr/>
        </p:nvSpPr>
        <p:spPr bwMode="auto">
          <a:xfrm>
            <a:off x="7239000" y="2379707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23" name="Straight Connector 122"/>
          <p:cNvCxnSpPr>
            <a:endCxn id="122" idx="2"/>
          </p:cNvCxnSpPr>
          <p:nvPr/>
        </p:nvCxnSpPr>
        <p:spPr bwMode="auto">
          <a:xfrm>
            <a:off x="7010400" y="2532107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4" name="Oval 123"/>
          <p:cNvSpPr/>
          <p:nvPr/>
        </p:nvSpPr>
        <p:spPr bwMode="auto">
          <a:xfrm>
            <a:off x="7239000" y="2836907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25" name="Straight Connector 124"/>
          <p:cNvCxnSpPr>
            <a:stCxn id="122" idx="4"/>
            <a:endCxn id="124" idx="0"/>
          </p:cNvCxnSpPr>
          <p:nvPr/>
        </p:nvCxnSpPr>
        <p:spPr bwMode="auto">
          <a:xfrm>
            <a:off x="7391400" y="2684507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6" name="Straight Connector 125"/>
          <p:cNvCxnSpPr>
            <a:endCxn id="124" idx="2"/>
          </p:cNvCxnSpPr>
          <p:nvPr/>
        </p:nvCxnSpPr>
        <p:spPr bwMode="auto">
          <a:xfrm>
            <a:off x="7010400" y="2989307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7" name="Straight Connector 126"/>
          <p:cNvCxnSpPr>
            <a:stCxn id="119" idx="4"/>
          </p:cNvCxnSpPr>
          <p:nvPr/>
        </p:nvCxnSpPr>
        <p:spPr bwMode="auto">
          <a:xfrm>
            <a:off x="6858000" y="3141707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8" name="Straight Connector 127"/>
          <p:cNvCxnSpPr>
            <a:stCxn id="124" idx="4"/>
          </p:cNvCxnSpPr>
          <p:nvPr/>
        </p:nvCxnSpPr>
        <p:spPr bwMode="auto">
          <a:xfrm>
            <a:off x="7391400" y="3141707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9" name="Oval 128"/>
          <p:cNvSpPr/>
          <p:nvPr/>
        </p:nvSpPr>
        <p:spPr bwMode="auto">
          <a:xfrm>
            <a:off x="5105400" y="1924566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0" name="Oval 129"/>
          <p:cNvSpPr/>
          <p:nvPr/>
        </p:nvSpPr>
        <p:spPr bwMode="auto">
          <a:xfrm>
            <a:off x="5638800" y="1924566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31" name="Straight Connector 130"/>
          <p:cNvCxnSpPr>
            <a:stCxn id="129" idx="6"/>
            <a:endCxn id="130" idx="2"/>
          </p:cNvCxnSpPr>
          <p:nvPr/>
        </p:nvCxnSpPr>
        <p:spPr bwMode="auto">
          <a:xfrm>
            <a:off x="5410200" y="2076966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2" name="Straight Connector 131"/>
          <p:cNvCxnSpPr>
            <a:stCxn id="129" idx="4"/>
          </p:cNvCxnSpPr>
          <p:nvPr/>
        </p:nvCxnSpPr>
        <p:spPr bwMode="auto">
          <a:xfrm>
            <a:off x="5257800" y="2229366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3" name="Straight Connector 132"/>
          <p:cNvCxnSpPr>
            <a:stCxn id="130" idx="4"/>
          </p:cNvCxnSpPr>
          <p:nvPr/>
        </p:nvCxnSpPr>
        <p:spPr bwMode="auto">
          <a:xfrm>
            <a:off x="5791200" y="2229366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4" name="Oval 133"/>
          <p:cNvSpPr/>
          <p:nvPr/>
        </p:nvSpPr>
        <p:spPr bwMode="auto">
          <a:xfrm>
            <a:off x="6172200" y="1924566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35" name="Straight Connector 134"/>
          <p:cNvCxnSpPr>
            <a:endCxn id="134" idx="2"/>
          </p:cNvCxnSpPr>
          <p:nvPr/>
        </p:nvCxnSpPr>
        <p:spPr bwMode="auto">
          <a:xfrm>
            <a:off x="5943600" y="2076966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6" name="Straight Connector 135"/>
          <p:cNvCxnSpPr>
            <a:stCxn id="134" idx="4"/>
          </p:cNvCxnSpPr>
          <p:nvPr/>
        </p:nvCxnSpPr>
        <p:spPr bwMode="auto">
          <a:xfrm>
            <a:off x="6324600" y="2229366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7" name="Oval 136"/>
          <p:cNvSpPr/>
          <p:nvPr/>
        </p:nvSpPr>
        <p:spPr bwMode="auto">
          <a:xfrm>
            <a:off x="6705600" y="1924566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38" name="Straight Connector 137"/>
          <p:cNvCxnSpPr>
            <a:endCxn id="137" idx="2"/>
          </p:cNvCxnSpPr>
          <p:nvPr/>
        </p:nvCxnSpPr>
        <p:spPr bwMode="auto">
          <a:xfrm>
            <a:off x="6477000" y="2076966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9" name="Straight Connector 138"/>
          <p:cNvCxnSpPr>
            <a:stCxn id="137" idx="4"/>
          </p:cNvCxnSpPr>
          <p:nvPr/>
        </p:nvCxnSpPr>
        <p:spPr bwMode="auto">
          <a:xfrm>
            <a:off x="6858000" y="2229366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0" name="Oval 139"/>
          <p:cNvSpPr/>
          <p:nvPr/>
        </p:nvSpPr>
        <p:spPr bwMode="auto">
          <a:xfrm>
            <a:off x="7239000" y="1924566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1" name="Straight Connector 140"/>
          <p:cNvCxnSpPr>
            <a:endCxn id="140" idx="2"/>
          </p:cNvCxnSpPr>
          <p:nvPr/>
        </p:nvCxnSpPr>
        <p:spPr bwMode="auto">
          <a:xfrm>
            <a:off x="7010400" y="2076966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2" name="Straight Connector 141"/>
          <p:cNvCxnSpPr>
            <a:stCxn id="140" idx="4"/>
          </p:cNvCxnSpPr>
          <p:nvPr/>
        </p:nvCxnSpPr>
        <p:spPr bwMode="auto">
          <a:xfrm>
            <a:off x="7391400" y="2229366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3" name="Oval 142"/>
          <p:cNvSpPr/>
          <p:nvPr/>
        </p:nvSpPr>
        <p:spPr bwMode="auto">
          <a:xfrm>
            <a:off x="5105400" y="3313673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4" name="Oval 143"/>
          <p:cNvSpPr/>
          <p:nvPr/>
        </p:nvSpPr>
        <p:spPr bwMode="auto">
          <a:xfrm>
            <a:off x="5638800" y="3313673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5" name="Straight Connector 144"/>
          <p:cNvCxnSpPr>
            <a:endCxn id="143" idx="0"/>
          </p:cNvCxnSpPr>
          <p:nvPr/>
        </p:nvCxnSpPr>
        <p:spPr bwMode="auto">
          <a:xfrm>
            <a:off x="5257800" y="3161273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6" name="Straight Connector 145"/>
          <p:cNvCxnSpPr>
            <a:endCxn id="144" idx="0"/>
          </p:cNvCxnSpPr>
          <p:nvPr/>
        </p:nvCxnSpPr>
        <p:spPr bwMode="auto">
          <a:xfrm>
            <a:off x="5791200" y="3161273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7" name="Straight Connector 146"/>
          <p:cNvCxnSpPr>
            <a:stCxn id="143" idx="6"/>
            <a:endCxn id="144" idx="2"/>
          </p:cNvCxnSpPr>
          <p:nvPr/>
        </p:nvCxnSpPr>
        <p:spPr bwMode="auto">
          <a:xfrm>
            <a:off x="5410200" y="3466073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8" name="Oval 147"/>
          <p:cNvSpPr/>
          <p:nvPr/>
        </p:nvSpPr>
        <p:spPr bwMode="auto">
          <a:xfrm>
            <a:off x="6172200" y="3313673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9" name="Straight Connector 148"/>
          <p:cNvCxnSpPr>
            <a:endCxn id="148" idx="0"/>
          </p:cNvCxnSpPr>
          <p:nvPr/>
        </p:nvCxnSpPr>
        <p:spPr bwMode="auto">
          <a:xfrm>
            <a:off x="6324600" y="3161273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0" name="Straight Connector 149"/>
          <p:cNvCxnSpPr>
            <a:endCxn id="148" idx="2"/>
          </p:cNvCxnSpPr>
          <p:nvPr/>
        </p:nvCxnSpPr>
        <p:spPr bwMode="auto">
          <a:xfrm>
            <a:off x="5943600" y="3466073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1" name="Oval 150"/>
          <p:cNvSpPr/>
          <p:nvPr/>
        </p:nvSpPr>
        <p:spPr bwMode="auto">
          <a:xfrm>
            <a:off x="5105400" y="3770873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2" name="Oval 151"/>
          <p:cNvSpPr/>
          <p:nvPr/>
        </p:nvSpPr>
        <p:spPr bwMode="auto">
          <a:xfrm>
            <a:off x="5638800" y="3770873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53" name="Straight Connector 152"/>
          <p:cNvCxnSpPr>
            <a:stCxn id="143" idx="4"/>
            <a:endCxn id="151" idx="0"/>
          </p:cNvCxnSpPr>
          <p:nvPr/>
        </p:nvCxnSpPr>
        <p:spPr bwMode="auto">
          <a:xfrm>
            <a:off x="5257800" y="3618473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4" name="Straight Connector 153"/>
          <p:cNvCxnSpPr>
            <a:stCxn id="144" idx="4"/>
            <a:endCxn id="152" idx="0"/>
          </p:cNvCxnSpPr>
          <p:nvPr/>
        </p:nvCxnSpPr>
        <p:spPr bwMode="auto">
          <a:xfrm>
            <a:off x="5791200" y="3618473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5" name="Straight Connector 154"/>
          <p:cNvCxnSpPr>
            <a:stCxn id="151" idx="6"/>
            <a:endCxn id="152" idx="2"/>
          </p:cNvCxnSpPr>
          <p:nvPr/>
        </p:nvCxnSpPr>
        <p:spPr bwMode="auto">
          <a:xfrm>
            <a:off x="5410200" y="3923273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6" name="Oval 155"/>
          <p:cNvSpPr/>
          <p:nvPr/>
        </p:nvSpPr>
        <p:spPr bwMode="auto">
          <a:xfrm>
            <a:off x="6172200" y="3770873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57" name="Straight Connector 156"/>
          <p:cNvCxnSpPr>
            <a:stCxn id="148" idx="4"/>
            <a:endCxn id="156" idx="0"/>
          </p:cNvCxnSpPr>
          <p:nvPr/>
        </p:nvCxnSpPr>
        <p:spPr bwMode="auto">
          <a:xfrm>
            <a:off x="6324600" y="3618473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8" name="Straight Connector 157"/>
          <p:cNvCxnSpPr>
            <a:endCxn id="156" idx="2"/>
          </p:cNvCxnSpPr>
          <p:nvPr/>
        </p:nvCxnSpPr>
        <p:spPr bwMode="auto">
          <a:xfrm>
            <a:off x="5943600" y="3923273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9" name="Oval 158"/>
          <p:cNvSpPr/>
          <p:nvPr/>
        </p:nvSpPr>
        <p:spPr bwMode="auto">
          <a:xfrm>
            <a:off x="6705600" y="3313673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60" name="Straight Connector 159"/>
          <p:cNvCxnSpPr>
            <a:endCxn id="159" idx="0"/>
          </p:cNvCxnSpPr>
          <p:nvPr/>
        </p:nvCxnSpPr>
        <p:spPr bwMode="auto">
          <a:xfrm>
            <a:off x="6858000" y="3161273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1" name="Straight Connector 160"/>
          <p:cNvCxnSpPr>
            <a:endCxn id="159" idx="2"/>
          </p:cNvCxnSpPr>
          <p:nvPr/>
        </p:nvCxnSpPr>
        <p:spPr bwMode="auto">
          <a:xfrm>
            <a:off x="6477000" y="3466073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2" name="Oval 161"/>
          <p:cNvSpPr/>
          <p:nvPr/>
        </p:nvSpPr>
        <p:spPr bwMode="auto">
          <a:xfrm>
            <a:off x="7239000" y="3313673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63" name="Straight Connector 162"/>
          <p:cNvCxnSpPr>
            <a:endCxn id="162" idx="0"/>
          </p:cNvCxnSpPr>
          <p:nvPr/>
        </p:nvCxnSpPr>
        <p:spPr bwMode="auto">
          <a:xfrm>
            <a:off x="7391400" y="3161273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4" name="Straight Connector 163"/>
          <p:cNvCxnSpPr>
            <a:endCxn id="162" idx="2"/>
          </p:cNvCxnSpPr>
          <p:nvPr/>
        </p:nvCxnSpPr>
        <p:spPr bwMode="auto">
          <a:xfrm>
            <a:off x="7010400" y="3466073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5" name="Oval 164"/>
          <p:cNvSpPr/>
          <p:nvPr/>
        </p:nvSpPr>
        <p:spPr bwMode="auto">
          <a:xfrm>
            <a:off x="6705600" y="3770873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66" name="Straight Connector 165"/>
          <p:cNvCxnSpPr>
            <a:stCxn id="159" idx="4"/>
            <a:endCxn id="165" idx="0"/>
          </p:cNvCxnSpPr>
          <p:nvPr/>
        </p:nvCxnSpPr>
        <p:spPr bwMode="auto">
          <a:xfrm>
            <a:off x="6858000" y="3618473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7" name="Straight Connector 166"/>
          <p:cNvCxnSpPr>
            <a:endCxn id="165" idx="2"/>
          </p:cNvCxnSpPr>
          <p:nvPr/>
        </p:nvCxnSpPr>
        <p:spPr bwMode="auto">
          <a:xfrm>
            <a:off x="6477000" y="3923273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8" name="Oval 167"/>
          <p:cNvSpPr/>
          <p:nvPr/>
        </p:nvSpPr>
        <p:spPr bwMode="auto">
          <a:xfrm>
            <a:off x="7239000" y="3770873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69" name="Straight Connector 168"/>
          <p:cNvCxnSpPr>
            <a:stCxn id="162" idx="4"/>
            <a:endCxn id="168" idx="0"/>
          </p:cNvCxnSpPr>
          <p:nvPr/>
        </p:nvCxnSpPr>
        <p:spPr bwMode="auto">
          <a:xfrm>
            <a:off x="7391400" y="3618473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0" name="Straight Connector 169"/>
          <p:cNvCxnSpPr>
            <a:endCxn id="168" idx="2"/>
          </p:cNvCxnSpPr>
          <p:nvPr/>
        </p:nvCxnSpPr>
        <p:spPr bwMode="auto">
          <a:xfrm>
            <a:off x="7010400" y="3923273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1" name="Oval 170"/>
          <p:cNvSpPr/>
          <p:nvPr/>
        </p:nvSpPr>
        <p:spPr bwMode="auto">
          <a:xfrm>
            <a:off x="5109519" y="4240431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2" name="Oval 171"/>
          <p:cNvSpPr/>
          <p:nvPr/>
        </p:nvSpPr>
        <p:spPr bwMode="auto">
          <a:xfrm>
            <a:off x="5642919" y="4240431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3" name="Straight Connector 172"/>
          <p:cNvCxnSpPr>
            <a:endCxn id="171" idx="0"/>
          </p:cNvCxnSpPr>
          <p:nvPr/>
        </p:nvCxnSpPr>
        <p:spPr bwMode="auto">
          <a:xfrm>
            <a:off x="5261919" y="4088031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4" name="Straight Connector 173"/>
          <p:cNvCxnSpPr>
            <a:endCxn id="172" idx="0"/>
          </p:cNvCxnSpPr>
          <p:nvPr/>
        </p:nvCxnSpPr>
        <p:spPr bwMode="auto">
          <a:xfrm>
            <a:off x="5795319" y="4088031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5" name="Straight Connector 174"/>
          <p:cNvCxnSpPr>
            <a:stCxn id="171" idx="6"/>
            <a:endCxn id="172" idx="2"/>
          </p:cNvCxnSpPr>
          <p:nvPr/>
        </p:nvCxnSpPr>
        <p:spPr bwMode="auto">
          <a:xfrm>
            <a:off x="5414319" y="4392831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6" name="Oval 175"/>
          <p:cNvSpPr/>
          <p:nvPr/>
        </p:nvSpPr>
        <p:spPr bwMode="auto">
          <a:xfrm>
            <a:off x="6176319" y="4240431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7" name="Straight Connector 176"/>
          <p:cNvCxnSpPr>
            <a:endCxn id="176" idx="0"/>
          </p:cNvCxnSpPr>
          <p:nvPr/>
        </p:nvCxnSpPr>
        <p:spPr bwMode="auto">
          <a:xfrm>
            <a:off x="6328719" y="4088031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8" name="Straight Connector 177"/>
          <p:cNvCxnSpPr>
            <a:endCxn id="176" idx="2"/>
          </p:cNvCxnSpPr>
          <p:nvPr/>
        </p:nvCxnSpPr>
        <p:spPr bwMode="auto">
          <a:xfrm>
            <a:off x="5947719" y="4392831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9" name="Oval 178"/>
          <p:cNvSpPr/>
          <p:nvPr/>
        </p:nvSpPr>
        <p:spPr bwMode="auto">
          <a:xfrm>
            <a:off x="6709719" y="4240431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80" name="Straight Connector 179"/>
          <p:cNvCxnSpPr>
            <a:endCxn id="179" idx="0"/>
          </p:cNvCxnSpPr>
          <p:nvPr/>
        </p:nvCxnSpPr>
        <p:spPr bwMode="auto">
          <a:xfrm>
            <a:off x="6862119" y="4088031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1" name="Straight Connector 180"/>
          <p:cNvCxnSpPr>
            <a:endCxn id="179" idx="2"/>
          </p:cNvCxnSpPr>
          <p:nvPr/>
        </p:nvCxnSpPr>
        <p:spPr bwMode="auto">
          <a:xfrm>
            <a:off x="6481119" y="4392831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2" name="Oval 181"/>
          <p:cNvSpPr/>
          <p:nvPr/>
        </p:nvSpPr>
        <p:spPr bwMode="auto">
          <a:xfrm>
            <a:off x="7243119" y="4240431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83" name="Straight Connector 182"/>
          <p:cNvCxnSpPr>
            <a:endCxn id="182" idx="0"/>
          </p:cNvCxnSpPr>
          <p:nvPr/>
        </p:nvCxnSpPr>
        <p:spPr bwMode="auto">
          <a:xfrm>
            <a:off x="7395519" y="4088031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4" name="Straight Connector 183"/>
          <p:cNvCxnSpPr>
            <a:endCxn id="182" idx="2"/>
          </p:cNvCxnSpPr>
          <p:nvPr/>
        </p:nvCxnSpPr>
        <p:spPr bwMode="auto">
          <a:xfrm>
            <a:off x="7014519" y="4392831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5" name="Oval 184"/>
          <p:cNvSpPr/>
          <p:nvPr/>
        </p:nvSpPr>
        <p:spPr bwMode="auto">
          <a:xfrm>
            <a:off x="7777992" y="2386698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86" name="Straight Connector 185"/>
          <p:cNvCxnSpPr>
            <a:endCxn id="185" idx="2"/>
          </p:cNvCxnSpPr>
          <p:nvPr/>
        </p:nvCxnSpPr>
        <p:spPr bwMode="auto">
          <a:xfrm>
            <a:off x="7549392" y="2539098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7" name="Oval 186"/>
          <p:cNvSpPr/>
          <p:nvPr/>
        </p:nvSpPr>
        <p:spPr bwMode="auto">
          <a:xfrm>
            <a:off x="7777992" y="2843898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88" name="Straight Connector 187"/>
          <p:cNvCxnSpPr>
            <a:stCxn id="185" idx="4"/>
            <a:endCxn id="187" idx="0"/>
          </p:cNvCxnSpPr>
          <p:nvPr/>
        </p:nvCxnSpPr>
        <p:spPr bwMode="auto">
          <a:xfrm>
            <a:off x="7930392" y="2691498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9" name="Straight Connector 188"/>
          <p:cNvCxnSpPr>
            <a:endCxn id="187" idx="2"/>
          </p:cNvCxnSpPr>
          <p:nvPr/>
        </p:nvCxnSpPr>
        <p:spPr bwMode="auto">
          <a:xfrm>
            <a:off x="7549392" y="2996298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0" name="Straight Connector 189"/>
          <p:cNvCxnSpPr>
            <a:stCxn id="187" idx="4"/>
          </p:cNvCxnSpPr>
          <p:nvPr/>
        </p:nvCxnSpPr>
        <p:spPr bwMode="auto">
          <a:xfrm>
            <a:off x="7930392" y="3148698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1" name="Oval 190"/>
          <p:cNvSpPr/>
          <p:nvPr/>
        </p:nvSpPr>
        <p:spPr bwMode="auto">
          <a:xfrm>
            <a:off x="7777992" y="1931557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92" name="Straight Connector 191"/>
          <p:cNvCxnSpPr>
            <a:endCxn id="191" idx="2"/>
          </p:cNvCxnSpPr>
          <p:nvPr/>
        </p:nvCxnSpPr>
        <p:spPr bwMode="auto">
          <a:xfrm>
            <a:off x="7549392" y="2083957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3" name="Straight Connector 192"/>
          <p:cNvCxnSpPr>
            <a:stCxn id="191" idx="4"/>
          </p:cNvCxnSpPr>
          <p:nvPr/>
        </p:nvCxnSpPr>
        <p:spPr bwMode="auto">
          <a:xfrm>
            <a:off x="7930392" y="2236357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4" name="Oval 193"/>
          <p:cNvSpPr/>
          <p:nvPr/>
        </p:nvSpPr>
        <p:spPr bwMode="auto">
          <a:xfrm>
            <a:off x="7777992" y="3320664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95" name="Straight Connector 194"/>
          <p:cNvCxnSpPr>
            <a:endCxn id="194" idx="0"/>
          </p:cNvCxnSpPr>
          <p:nvPr/>
        </p:nvCxnSpPr>
        <p:spPr bwMode="auto">
          <a:xfrm>
            <a:off x="7930392" y="3168264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6" name="Straight Connector 195"/>
          <p:cNvCxnSpPr>
            <a:endCxn id="194" idx="2"/>
          </p:cNvCxnSpPr>
          <p:nvPr/>
        </p:nvCxnSpPr>
        <p:spPr bwMode="auto">
          <a:xfrm>
            <a:off x="7549392" y="3473064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7" name="Oval 196"/>
          <p:cNvSpPr/>
          <p:nvPr/>
        </p:nvSpPr>
        <p:spPr bwMode="auto">
          <a:xfrm>
            <a:off x="7777992" y="3777864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98" name="Straight Connector 197"/>
          <p:cNvCxnSpPr>
            <a:stCxn id="194" idx="4"/>
            <a:endCxn id="197" idx="0"/>
          </p:cNvCxnSpPr>
          <p:nvPr/>
        </p:nvCxnSpPr>
        <p:spPr bwMode="auto">
          <a:xfrm>
            <a:off x="7930392" y="3625464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9" name="Straight Connector 198"/>
          <p:cNvCxnSpPr>
            <a:endCxn id="197" idx="2"/>
          </p:cNvCxnSpPr>
          <p:nvPr/>
        </p:nvCxnSpPr>
        <p:spPr bwMode="auto">
          <a:xfrm>
            <a:off x="7549392" y="3930264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0" name="Oval 199"/>
          <p:cNvSpPr/>
          <p:nvPr/>
        </p:nvSpPr>
        <p:spPr bwMode="auto">
          <a:xfrm>
            <a:off x="7782111" y="4247422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01" name="Straight Connector 200"/>
          <p:cNvCxnSpPr>
            <a:endCxn id="200" idx="0"/>
          </p:cNvCxnSpPr>
          <p:nvPr/>
        </p:nvCxnSpPr>
        <p:spPr bwMode="auto">
          <a:xfrm>
            <a:off x="7934511" y="4095022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2" name="Straight Connector 201"/>
          <p:cNvCxnSpPr>
            <a:endCxn id="200" idx="2"/>
          </p:cNvCxnSpPr>
          <p:nvPr/>
        </p:nvCxnSpPr>
        <p:spPr bwMode="auto">
          <a:xfrm>
            <a:off x="7553511" y="4399822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3" name="Oval 202"/>
          <p:cNvSpPr/>
          <p:nvPr/>
        </p:nvSpPr>
        <p:spPr bwMode="auto">
          <a:xfrm>
            <a:off x="6166608" y="2838965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4" name="TextBox 203"/>
          <p:cNvSpPr txBox="1"/>
          <p:nvPr/>
        </p:nvSpPr>
        <p:spPr>
          <a:xfrm>
            <a:off x="616646" y="4807803"/>
            <a:ext cx="341490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/>
              <a:t>Vacancy mechanism</a:t>
            </a:r>
          </a:p>
          <a:p>
            <a:pPr algn="ctr">
              <a:spcAft>
                <a:spcPts val="600"/>
              </a:spcAft>
            </a:pPr>
            <a:r>
              <a:rPr lang="en-US" sz="2000" dirty="0"/>
              <a:t>(Substitutional </a:t>
            </a:r>
            <a:r>
              <a:rPr lang="en-US" sz="2000" dirty="0" err="1"/>
              <a:t>interdiffusion</a:t>
            </a:r>
            <a:r>
              <a:rPr lang="en-US" sz="2000" dirty="0"/>
              <a:t>)</a:t>
            </a:r>
          </a:p>
        </p:txBody>
      </p:sp>
      <p:sp>
        <p:nvSpPr>
          <p:cNvPr id="205" name="TextBox 204"/>
          <p:cNvSpPr txBox="1"/>
          <p:nvPr/>
        </p:nvSpPr>
        <p:spPr>
          <a:xfrm>
            <a:off x="5257201" y="4812952"/>
            <a:ext cx="2662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Interstitial mechanism</a:t>
            </a:r>
          </a:p>
        </p:txBody>
      </p:sp>
      <p:sp>
        <p:nvSpPr>
          <p:cNvPr id="206" name="Oval 205"/>
          <p:cNvSpPr/>
          <p:nvPr/>
        </p:nvSpPr>
        <p:spPr bwMode="auto">
          <a:xfrm>
            <a:off x="5977617" y="2677924"/>
            <a:ext cx="173736" cy="171966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7" name="Oval 206"/>
          <p:cNvSpPr/>
          <p:nvPr/>
        </p:nvSpPr>
        <p:spPr bwMode="auto">
          <a:xfrm>
            <a:off x="2438400" y="2817341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8" name="Oval 207"/>
          <p:cNvSpPr/>
          <p:nvPr/>
        </p:nvSpPr>
        <p:spPr bwMode="auto">
          <a:xfrm>
            <a:off x="2438400" y="3294107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9" name="Oval 208"/>
          <p:cNvSpPr/>
          <p:nvPr/>
        </p:nvSpPr>
        <p:spPr bwMode="auto">
          <a:xfrm>
            <a:off x="2438400" y="3751307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0" name="Oval 209"/>
          <p:cNvSpPr/>
          <p:nvPr/>
        </p:nvSpPr>
        <p:spPr bwMode="auto">
          <a:xfrm>
            <a:off x="2971800" y="3751307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13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-0.05902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4.16667E-6 -0.0694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3.33333E-6 -0.0666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96296E-6 L 0.05833 -2.96296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7 L 0.06181 3.7037E-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81 3.7037E-7 L 0.06112 0.0634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12 0.06343 L 0.12014 0.0678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1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14 0.06782 L 0.17848 0.0699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206" grpId="0" animBg="1"/>
      <p:bldP spid="206" grpId="1" animBg="1"/>
      <p:bldP spid="206" grpId="2" animBg="1"/>
      <p:bldP spid="206" grpId="3" animBg="1"/>
      <p:bldP spid="207" grpId="0" animBg="1"/>
      <p:bldP spid="208" grpId="0" animBg="1"/>
      <p:bldP spid="20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Interstitial diffusion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Atom vibration frequency:</a:t>
            </a:r>
          </a:p>
          <a:p>
            <a:pPr>
              <a:spcBef>
                <a:spcPts val="1200"/>
              </a:spcBef>
            </a:pPr>
            <a:r>
              <a:rPr lang="en-US" dirty="0"/>
              <a:t>Frequency of successful hops:</a:t>
            </a:r>
          </a:p>
        </p:txBody>
      </p:sp>
      <p:grpSp>
        <p:nvGrpSpPr>
          <p:cNvPr id="178" name="Group 177"/>
          <p:cNvGrpSpPr/>
          <p:nvPr/>
        </p:nvGrpSpPr>
        <p:grpSpPr>
          <a:xfrm>
            <a:off x="762000" y="3392144"/>
            <a:ext cx="2981511" cy="2627656"/>
            <a:chOff x="5019489" y="2971800"/>
            <a:chExt cx="2981511" cy="2627656"/>
          </a:xfrm>
        </p:grpSpPr>
        <p:sp>
          <p:nvSpPr>
            <p:cNvPr id="4" name="Oval 3"/>
            <p:cNvSpPr/>
            <p:nvPr/>
          </p:nvSpPr>
          <p:spPr bwMode="auto">
            <a:xfrm>
              <a:off x="5019489" y="3426941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Oval 4"/>
            <p:cNvSpPr/>
            <p:nvPr/>
          </p:nvSpPr>
          <p:spPr bwMode="auto">
            <a:xfrm>
              <a:off x="5552889" y="3426941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6" name="Straight Connector 5"/>
            <p:cNvCxnSpPr>
              <a:stCxn id="4" idx="6"/>
              <a:endCxn id="5" idx="2"/>
            </p:cNvCxnSpPr>
            <p:nvPr/>
          </p:nvCxnSpPr>
          <p:spPr bwMode="auto">
            <a:xfrm>
              <a:off x="5324289" y="3579341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" name="Oval 6"/>
            <p:cNvSpPr/>
            <p:nvPr/>
          </p:nvSpPr>
          <p:spPr bwMode="auto">
            <a:xfrm>
              <a:off x="5019489" y="3884141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5552889" y="3884141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9" name="Straight Connector 8"/>
            <p:cNvCxnSpPr>
              <a:stCxn id="4" idx="4"/>
              <a:endCxn id="7" idx="0"/>
            </p:cNvCxnSpPr>
            <p:nvPr/>
          </p:nvCxnSpPr>
          <p:spPr bwMode="auto">
            <a:xfrm>
              <a:off x="5171889" y="3731741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>
              <a:stCxn id="5" idx="4"/>
              <a:endCxn id="8" idx="0"/>
            </p:cNvCxnSpPr>
            <p:nvPr/>
          </p:nvCxnSpPr>
          <p:spPr bwMode="auto">
            <a:xfrm>
              <a:off x="5705289" y="3731741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>
              <a:stCxn id="7" idx="6"/>
              <a:endCxn id="8" idx="2"/>
            </p:cNvCxnSpPr>
            <p:nvPr/>
          </p:nvCxnSpPr>
          <p:spPr bwMode="auto">
            <a:xfrm>
              <a:off x="5324289" y="4036541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Oval 11"/>
            <p:cNvSpPr/>
            <p:nvPr/>
          </p:nvSpPr>
          <p:spPr bwMode="auto">
            <a:xfrm>
              <a:off x="6086289" y="3426941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3" name="Straight Connector 12"/>
            <p:cNvCxnSpPr>
              <a:endCxn id="12" idx="2"/>
            </p:cNvCxnSpPr>
            <p:nvPr/>
          </p:nvCxnSpPr>
          <p:spPr bwMode="auto">
            <a:xfrm>
              <a:off x="5857689" y="3579341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>
              <a:stCxn id="12" idx="4"/>
            </p:cNvCxnSpPr>
            <p:nvPr/>
          </p:nvCxnSpPr>
          <p:spPr bwMode="auto">
            <a:xfrm>
              <a:off x="6238689" y="3731741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5857689" y="4036541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>
              <a:stCxn id="7" idx="4"/>
            </p:cNvCxnSpPr>
            <p:nvPr/>
          </p:nvCxnSpPr>
          <p:spPr bwMode="auto">
            <a:xfrm>
              <a:off x="5171889" y="4188941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>
              <a:stCxn id="8" idx="4"/>
            </p:cNvCxnSpPr>
            <p:nvPr/>
          </p:nvCxnSpPr>
          <p:spPr bwMode="auto">
            <a:xfrm>
              <a:off x="5705289" y="4188941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6238689" y="4188941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" name="Oval 18"/>
            <p:cNvSpPr/>
            <p:nvPr/>
          </p:nvSpPr>
          <p:spPr bwMode="auto">
            <a:xfrm>
              <a:off x="6619689" y="3426941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0" name="Straight Connector 19"/>
            <p:cNvCxnSpPr>
              <a:endCxn id="19" idx="2"/>
            </p:cNvCxnSpPr>
            <p:nvPr/>
          </p:nvCxnSpPr>
          <p:spPr bwMode="auto">
            <a:xfrm>
              <a:off x="6391089" y="3579341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" name="Oval 20"/>
            <p:cNvSpPr/>
            <p:nvPr/>
          </p:nvSpPr>
          <p:spPr bwMode="auto">
            <a:xfrm>
              <a:off x="6619689" y="3884141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2" name="Straight Connector 21"/>
            <p:cNvCxnSpPr>
              <a:stCxn id="19" idx="4"/>
              <a:endCxn id="21" idx="0"/>
            </p:cNvCxnSpPr>
            <p:nvPr/>
          </p:nvCxnSpPr>
          <p:spPr bwMode="auto">
            <a:xfrm>
              <a:off x="6772089" y="3731741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>
              <a:endCxn id="21" idx="2"/>
            </p:cNvCxnSpPr>
            <p:nvPr/>
          </p:nvCxnSpPr>
          <p:spPr bwMode="auto">
            <a:xfrm>
              <a:off x="6391089" y="4036541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" name="Oval 23"/>
            <p:cNvSpPr/>
            <p:nvPr/>
          </p:nvSpPr>
          <p:spPr bwMode="auto">
            <a:xfrm>
              <a:off x="7153089" y="3426941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5" name="Straight Connector 24"/>
            <p:cNvCxnSpPr>
              <a:endCxn id="24" idx="2"/>
            </p:cNvCxnSpPr>
            <p:nvPr/>
          </p:nvCxnSpPr>
          <p:spPr bwMode="auto">
            <a:xfrm>
              <a:off x="6924489" y="3579341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" name="Oval 25"/>
            <p:cNvSpPr/>
            <p:nvPr/>
          </p:nvSpPr>
          <p:spPr bwMode="auto">
            <a:xfrm>
              <a:off x="7153089" y="3884141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7" name="Straight Connector 26"/>
            <p:cNvCxnSpPr>
              <a:stCxn id="24" idx="4"/>
              <a:endCxn id="26" idx="0"/>
            </p:cNvCxnSpPr>
            <p:nvPr/>
          </p:nvCxnSpPr>
          <p:spPr bwMode="auto">
            <a:xfrm>
              <a:off x="7305489" y="3731741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>
              <a:endCxn id="26" idx="2"/>
            </p:cNvCxnSpPr>
            <p:nvPr/>
          </p:nvCxnSpPr>
          <p:spPr bwMode="auto">
            <a:xfrm>
              <a:off x="6924489" y="4036541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>
              <a:stCxn id="21" idx="4"/>
            </p:cNvCxnSpPr>
            <p:nvPr/>
          </p:nvCxnSpPr>
          <p:spPr bwMode="auto">
            <a:xfrm>
              <a:off x="6772089" y="4188941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>
              <a:stCxn id="26" idx="4"/>
            </p:cNvCxnSpPr>
            <p:nvPr/>
          </p:nvCxnSpPr>
          <p:spPr bwMode="auto">
            <a:xfrm>
              <a:off x="7305489" y="4188941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1" name="Oval 30"/>
            <p:cNvSpPr/>
            <p:nvPr/>
          </p:nvSpPr>
          <p:spPr bwMode="auto">
            <a:xfrm>
              <a:off x="5019489" y="2971800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5552889" y="2971800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33" name="Straight Connector 32"/>
            <p:cNvCxnSpPr>
              <a:stCxn id="31" idx="6"/>
              <a:endCxn id="32" idx="2"/>
            </p:cNvCxnSpPr>
            <p:nvPr/>
          </p:nvCxnSpPr>
          <p:spPr bwMode="auto">
            <a:xfrm>
              <a:off x="5324289" y="3124200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>
              <a:stCxn id="31" idx="4"/>
            </p:cNvCxnSpPr>
            <p:nvPr/>
          </p:nvCxnSpPr>
          <p:spPr bwMode="auto">
            <a:xfrm>
              <a:off x="5171889" y="3276600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>
              <a:stCxn id="32" idx="4"/>
            </p:cNvCxnSpPr>
            <p:nvPr/>
          </p:nvCxnSpPr>
          <p:spPr bwMode="auto">
            <a:xfrm>
              <a:off x="5705289" y="3276600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Oval 35"/>
            <p:cNvSpPr/>
            <p:nvPr/>
          </p:nvSpPr>
          <p:spPr bwMode="auto">
            <a:xfrm>
              <a:off x="6086289" y="2971800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37" name="Straight Connector 36"/>
            <p:cNvCxnSpPr>
              <a:endCxn id="36" idx="2"/>
            </p:cNvCxnSpPr>
            <p:nvPr/>
          </p:nvCxnSpPr>
          <p:spPr bwMode="auto">
            <a:xfrm>
              <a:off x="5857689" y="3124200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>
              <a:stCxn id="36" idx="4"/>
            </p:cNvCxnSpPr>
            <p:nvPr/>
          </p:nvCxnSpPr>
          <p:spPr bwMode="auto">
            <a:xfrm>
              <a:off x="6238689" y="3276600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9" name="Oval 38"/>
            <p:cNvSpPr/>
            <p:nvPr/>
          </p:nvSpPr>
          <p:spPr bwMode="auto">
            <a:xfrm>
              <a:off x="6619689" y="2971800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40" name="Straight Connector 39"/>
            <p:cNvCxnSpPr>
              <a:endCxn id="39" idx="2"/>
            </p:cNvCxnSpPr>
            <p:nvPr/>
          </p:nvCxnSpPr>
          <p:spPr bwMode="auto">
            <a:xfrm>
              <a:off x="6391089" y="3124200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/>
            <p:cNvCxnSpPr>
              <a:stCxn id="39" idx="4"/>
            </p:cNvCxnSpPr>
            <p:nvPr/>
          </p:nvCxnSpPr>
          <p:spPr bwMode="auto">
            <a:xfrm>
              <a:off x="6772089" y="3276600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2" name="Oval 41"/>
            <p:cNvSpPr/>
            <p:nvPr/>
          </p:nvSpPr>
          <p:spPr bwMode="auto">
            <a:xfrm>
              <a:off x="7153089" y="2971800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43" name="Straight Connector 42"/>
            <p:cNvCxnSpPr>
              <a:endCxn id="42" idx="2"/>
            </p:cNvCxnSpPr>
            <p:nvPr/>
          </p:nvCxnSpPr>
          <p:spPr bwMode="auto">
            <a:xfrm>
              <a:off x="6924489" y="3124200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/>
            <p:cNvCxnSpPr>
              <a:stCxn id="42" idx="4"/>
            </p:cNvCxnSpPr>
            <p:nvPr/>
          </p:nvCxnSpPr>
          <p:spPr bwMode="auto">
            <a:xfrm>
              <a:off x="7305489" y="3276600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5" name="Oval 44"/>
            <p:cNvSpPr/>
            <p:nvPr/>
          </p:nvSpPr>
          <p:spPr bwMode="auto">
            <a:xfrm>
              <a:off x="5019489" y="4360907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Oval 45"/>
            <p:cNvSpPr/>
            <p:nvPr/>
          </p:nvSpPr>
          <p:spPr bwMode="auto">
            <a:xfrm>
              <a:off x="5552889" y="4360907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47" name="Straight Connector 46"/>
            <p:cNvCxnSpPr>
              <a:endCxn id="45" idx="0"/>
            </p:cNvCxnSpPr>
            <p:nvPr/>
          </p:nvCxnSpPr>
          <p:spPr bwMode="auto">
            <a:xfrm>
              <a:off x="5171889" y="4208507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>
              <a:endCxn id="46" idx="0"/>
            </p:cNvCxnSpPr>
            <p:nvPr/>
          </p:nvCxnSpPr>
          <p:spPr bwMode="auto">
            <a:xfrm>
              <a:off x="5705289" y="4208507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/>
            <p:cNvCxnSpPr>
              <a:stCxn id="45" idx="6"/>
              <a:endCxn id="46" idx="2"/>
            </p:cNvCxnSpPr>
            <p:nvPr/>
          </p:nvCxnSpPr>
          <p:spPr bwMode="auto">
            <a:xfrm>
              <a:off x="5324289" y="4513307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0" name="Oval 49"/>
            <p:cNvSpPr/>
            <p:nvPr/>
          </p:nvSpPr>
          <p:spPr bwMode="auto">
            <a:xfrm>
              <a:off x="6086289" y="4360907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51" name="Straight Connector 50"/>
            <p:cNvCxnSpPr>
              <a:endCxn id="50" idx="0"/>
            </p:cNvCxnSpPr>
            <p:nvPr/>
          </p:nvCxnSpPr>
          <p:spPr bwMode="auto">
            <a:xfrm>
              <a:off x="6238689" y="4208507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/>
            <p:cNvCxnSpPr>
              <a:endCxn id="50" idx="2"/>
            </p:cNvCxnSpPr>
            <p:nvPr/>
          </p:nvCxnSpPr>
          <p:spPr bwMode="auto">
            <a:xfrm>
              <a:off x="5857689" y="4513307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3" name="Oval 52"/>
            <p:cNvSpPr/>
            <p:nvPr/>
          </p:nvSpPr>
          <p:spPr bwMode="auto">
            <a:xfrm>
              <a:off x="5019489" y="4818107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4" name="Oval 53"/>
            <p:cNvSpPr/>
            <p:nvPr/>
          </p:nvSpPr>
          <p:spPr bwMode="auto">
            <a:xfrm>
              <a:off x="5552889" y="4818107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55" name="Straight Connector 54"/>
            <p:cNvCxnSpPr>
              <a:stCxn id="45" idx="4"/>
              <a:endCxn id="53" idx="0"/>
            </p:cNvCxnSpPr>
            <p:nvPr/>
          </p:nvCxnSpPr>
          <p:spPr bwMode="auto">
            <a:xfrm>
              <a:off x="5171889" y="4665707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46" idx="4"/>
              <a:endCxn id="54" idx="0"/>
            </p:cNvCxnSpPr>
            <p:nvPr/>
          </p:nvCxnSpPr>
          <p:spPr bwMode="auto">
            <a:xfrm>
              <a:off x="5705289" y="4665707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>
              <a:stCxn id="53" idx="6"/>
              <a:endCxn id="54" idx="2"/>
            </p:cNvCxnSpPr>
            <p:nvPr/>
          </p:nvCxnSpPr>
          <p:spPr bwMode="auto">
            <a:xfrm>
              <a:off x="5324289" y="4970507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8" name="Oval 57"/>
            <p:cNvSpPr/>
            <p:nvPr/>
          </p:nvSpPr>
          <p:spPr bwMode="auto">
            <a:xfrm>
              <a:off x="6086289" y="4818107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59" name="Straight Connector 58"/>
            <p:cNvCxnSpPr>
              <a:stCxn id="50" idx="4"/>
              <a:endCxn id="58" idx="0"/>
            </p:cNvCxnSpPr>
            <p:nvPr/>
          </p:nvCxnSpPr>
          <p:spPr bwMode="auto">
            <a:xfrm>
              <a:off x="6238689" y="4665707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>
              <a:endCxn id="58" idx="2"/>
            </p:cNvCxnSpPr>
            <p:nvPr/>
          </p:nvCxnSpPr>
          <p:spPr bwMode="auto">
            <a:xfrm>
              <a:off x="5857689" y="4970507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1" name="Oval 60"/>
            <p:cNvSpPr/>
            <p:nvPr/>
          </p:nvSpPr>
          <p:spPr bwMode="auto">
            <a:xfrm>
              <a:off x="6619689" y="4360907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62" name="Straight Connector 61"/>
            <p:cNvCxnSpPr>
              <a:endCxn id="61" idx="0"/>
            </p:cNvCxnSpPr>
            <p:nvPr/>
          </p:nvCxnSpPr>
          <p:spPr bwMode="auto">
            <a:xfrm>
              <a:off x="6772089" y="4208507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>
              <a:endCxn id="61" idx="2"/>
            </p:cNvCxnSpPr>
            <p:nvPr/>
          </p:nvCxnSpPr>
          <p:spPr bwMode="auto">
            <a:xfrm>
              <a:off x="6391089" y="4513307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4" name="Oval 63"/>
            <p:cNvSpPr/>
            <p:nvPr/>
          </p:nvSpPr>
          <p:spPr bwMode="auto">
            <a:xfrm>
              <a:off x="7153089" y="4360907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65" name="Straight Connector 64"/>
            <p:cNvCxnSpPr>
              <a:endCxn id="64" idx="0"/>
            </p:cNvCxnSpPr>
            <p:nvPr/>
          </p:nvCxnSpPr>
          <p:spPr bwMode="auto">
            <a:xfrm>
              <a:off x="7305489" y="4208507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>
              <a:endCxn id="64" idx="2"/>
            </p:cNvCxnSpPr>
            <p:nvPr/>
          </p:nvCxnSpPr>
          <p:spPr bwMode="auto">
            <a:xfrm>
              <a:off x="6924489" y="4513307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7" name="Oval 66"/>
            <p:cNvSpPr/>
            <p:nvPr/>
          </p:nvSpPr>
          <p:spPr bwMode="auto">
            <a:xfrm>
              <a:off x="6619689" y="4818107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68" name="Straight Connector 67"/>
            <p:cNvCxnSpPr>
              <a:stCxn id="61" idx="4"/>
              <a:endCxn id="67" idx="0"/>
            </p:cNvCxnSpPr>
            <p:nvPr/>
          </p:nvCxnSpPr>
          <p:spPr bwMode="auto">
            <a:xfrm>
              <a:off x="6772089" y="4665707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>
              <a:endCxn id="67" idx="2"/>
            </p:cNvCxnSpPr>
            <p:nvPr/>
          </p:nvCxnSpPr>
          <p:spPr bwMode="auto">
            <a:xfrm>
              <a:off x="6391089" y="4970507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0" name="Oval 69"/>
            <p:cNvSpPr/>
            <p:nvPr/>
          </p:nvSpPr>
          <p:spPr bwMode="auto">
            <a:xfrm>
              <a:off x="7153089" y="4818107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71" name="Straight Connector 70"/>
            <p:cNvCxnSpPr>
              <a:stCxn id="64" idx="4"/>
              <a:endCxn id="70" idx="0"/>
            </p:cNvCxnSpPr>
            <p:nvPr/>
          </p:nvCxnSpPr>
          <p:spPr bwMode="auto">
            <a:xfrm>
              <a:off x="7305489" y="4665707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Straight Connector 71"/>
            <p:cNvCxnSpPr>
              <a:endCxn id="70" idx="2"/>
            </p:cNvCxnSpPr>
            <p:nvPr/>
          </p:nvCxnSpPr>
          <p:spPr bwMode="auto">
            <a:xfrm>
              <a:off x="6924489" y="4970507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3" name="Oval 72"/>
            <p:cNvSpPr/>
            <p:nvPr/>
          </p:nvSpPr>
          <p:spPr bwMode="auto">
            <a:xfrm>
              <a:off x="5023608" y="5287665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4" name="Oval 73"/>
            <p:cNvSpPr/>
            <p:nvPr/>
          </p:nvSpPr>
          <p:spPr bwMode="auto">
            <a:xfrm>
              <a:off x="5557008" y="5287665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75" name="Straight Connector 74"/>
            <p:cNvCxnSpPr>
              <a:endCxn id="73" idx="0"/>
            </p:cNvCxnSpPr>
            <p:nvPr/>
          </p:nvCxnSpPr>
          <p:spPr bwMode="auto">
            <a:xfrm>
              <a:off x="5176008" y="5135265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" name="Straight Connector 75"/>
            <p:cNvCxnSpPr>
              <a:endCxn id="74" idx="0"/>
            </p:cNvCxnSpPr>
            <p:nvPr/>
          </p:nvCxnSpPr>
          <p:spPr bwMode="auto">
            <a:xfrm>
              <a:off x="5709408" y="5135265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Straight Connector 76"/>
            <p:cNvCxnSpPr>
              <a:stCxn id="73" idx="6"/>
              <a:endCxn id="74" idx="2"/>
            </p:cNvCxnSpPr>
            <p:nvPr/>
          </p:nvCxnSpPr>
          <p:spPr bwMode="auto">
            <a:xfrm>
              <a:off x="5328408" y="5440065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8" name="Oval 77"/>
            <p:cNvSpPr/>
            <p:nvPr/>
          </p:nvSpPr>
          <p:spPr bwMode="auto">
            <a:xfrm>
              <a:off x="6090408" y="5287665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79" name="Straight Connector 78"/>
            <p:cNvCxnSpPr>
              <a:endCxn id="78" idx="0"/>
            </p:cNvCxnSpPr>
            <p:nvPr/>
          </p:nvCxnSpPr>
          <p:spPr bwMode="auto">
            <a:xfrm>
              <a:off x="6242808" y="5135265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/>
            <p:cNvCxnSpPr>
              <a:endCxn id="78" idx="2"/>
            </p:cNvCxnSpPr>
            <p:nvPr/>
          </p:nvCxnSpPr>
          <p:spPr bwMode="auto">
            <a:xfrm>
              <a:off x="5861808" y="5440065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1" name="Oval 80"/>
            <p:cNvSpPr/>
            <p:nvPr/>
          </p:nvSpPr>
          <p:spPr bwMode="auto">
            <a:xfrm>
              <a:off x="6623808" y="5287665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82" name="Straight Connector 81"/>
            <p:cNvCxnSpPr>
              <a:endCxn id="81" idx="0"/>
            </p:cNvCxnSpPr>
            <p:nvPr/>
          </p:nvCxnSpPr>
          <p:spPr bwMode="auto">
            <a:xfrm>
              <a:off x="6776208" y="5135265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>
              <a:endCxn id="81" idx="2"/>
            </p:cNvCxnSpPr>
            <p:nvPr/>
          </p:nvCxnSpPr>
          <p:spPr bwMode="auto">
            <a:xfrm>
              <a:off x="6395208" y="5440065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4" name="Oval 83"/>
            <p:cNvSpPr/>
            <p:nvPr/>
          </p:nvSpPr>
          <p:spPr bwMode="auto">
            <a:xfrm>
              <a:off x="7157208" y="5287665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85" name="Straight Connector 84"/>
            <p:cNvCxnSpPr>
              <a:endCxn id="84" idx="0"/>
            </p:cNvCxnSpPr>
            <p:nvPr/>
          </p:nvCxnSpPr>
          <p:spPr bwMode="auto">
            <a:xfrm>
              <a:off x="7309608" y="5135265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/>
            <p:cNvCxnSpPr>
              <a:endCxn id="84" idx="2"/>
            </p:cNvCxnSpPr>
            <p:nvPr/>
          </p:nvCxnSpPr>
          <p:spPr bwMode="auto">
            <a:xfrm>
              <a:off x="6928608" y="5440065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7" name="Oval 86"/>
            <p:cNvSpPr/>
            <p:nvPr/>
          </p:nvSpPr>
          <p:spPr bwMode="auto">
            <a:xfrm>
              <a:off x="7692081" y="3433932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88" name="Straight Connector 87"/>
            <p:cNvCxnSpPr>
              <a:endCxn id="87" idx="2"/>
            </p:cNvCxnSpPr>
            <p:nvPr/>
          </p:nvCxnSpPr>
          <p:spPr bwMode="auto">
            <a:xfrm>
              <a:off x="7463481" y="3586332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9" name="Oval 88"/>
            <p:cNvSpPr/>
            <p:nvPr/>
          </p:nvSpPr>
          <p:spPr bwMode="auto">
            <a:xfrm>
              <a:off x="7692081" y="3891132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90" name="Straight Connector 89"/>
            <p:cNvCxnSpPr>
              <a:stCxn id="87" idx="4"/>
              <a:endCxn id="89" idx="0"/>
            </p:cNvCxnSpPr>
            <p:nvPr/>
          </p:nvCxnSpPr>
          <p:spPr bwMode="auto">
            <a:xfrm>
              <a:off x="7844481" y="3738732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Straight Connector 90"/>
            <p:cNvCxnSpPr>
              <a:endCxn id="89" idx="2"/>
            </p:cNvCxnSpPr>
            <p:nvPr/>
          </p:nvCxnSpPr>
          <p:spPr bwMode="auto">
            <a:xfrm>
              <a:off x="7463481" y="4043532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Straight Connector 91"/>
            <p:cNvCxnSpPr>
              <a:stCxn id="89" idx="4"/>
            </p:cNvCxnSpPr>
            <p:nvPr/>
          </p:nvCxnSpPr>
          <p:spPr bwMode="auto">
            <a:xfrm>
              <a:off x="7844481" y="4195932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3" name="Oval 92"/>
            <p:cNvSpPr/>
            <p:nvPr/>
          </p:nvSpPr>
          <p:spPr bwMode="auto">
            <a:xfrm>
              <a:off x="7692081" y="2978791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94" name="Straight Connector 93"/>
            <p:cNvCxnSpPr>
              <a:endCxn id="93" idx="2"/>
            </p:cNvCxnSpPr>
            <p:nvPr/>
          </p:nvCxnSpPr>
          <p:spPr bwMode="auto">
            <a:xfrm>
              <a:off x="7463481" y="3131191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Connector 94"/>
            <p:cNvCxnSpPr>
              <a:stCxn id="93" idx="4"/>
            </p:cNvCxnSpPr>
            <p:nvPr/>
          </p:nvCxnSpPr>
          <p:spPr bwMode="auto">
            <a:xfrm>
              <a:off x="7844481" y="3283591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6" name="Oval 95"/>
            <p:cNvSpPr/>
            <p:nvPr/>
          </p:nvSpPr>
          <p:spPr bwMode="auto">
            <a:xfrm>
              <a:off x="7692081" y="4367898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97" name="Straight Connector 96"/>
            <p:cNvCxnSpPr>
              <a:endCxn id="96" idx="0"/>
            </p:cNvCxnSpPr>
            <p:nvPr/>
          </p:nvCxnSpPr>
          <p:spPr bwMode="auto">
            <a:xfrm>
              <a:off x="7844481" y="4215498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8" name="Straight Connector 97"/>
            <p:cNvCxnSpPr>
              <a:endCxn id="96" idx="2"/>
            </p:cNvCxnSpPr>
            <p:nvPr/>
          </p:nvCxnSpPr>
          <p:spPr bwMode="auto">
            <a:xfrm>
              <a:off x="7463481" y="4520298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9" name="Oval 98"/>
            <p:cNvSpPr/>
            <p:nvPr/>
          </p:nvSpPr>
          <p:spPr bwMode="auto">
            <a:xfrm>
              <a:off x="7692081" y="4825098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00" name="Straight Connector 99"/>
            <p:cNvCxnSpPr>
              <a:stCxn id="96" idx="4"/>
              <a:endCxn id="99" idx="0"/>
            </p:cNvCxnSpPr>
            <p:nvPr/>
          </p:nvCxnSpPr>
          <p:spPr bwMode="auto">
            <a:xfrm>
              <a:off x="7844481" y="4672698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1" name="Straight Connector 100"/>
            <p:cNvCxnSpPr>
              <a:endCxn id="99" idx="2"/>
            </p:cNvCxnSpPr>
            <p:nvPr/>
          </p:nvCxnSpPr>
          <p:spPr bwMode="auto">
            <a:xfrm>
              <a:off x="7463481" y="4977498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2" name="Oval 101"/>
            <p:cNvSpPr/>
            <p:nvPr/>
          </p:nvSpPr>
          <p:spPr bwMode="auto">
            <a:xfrm>
              <a:off x="7696200" y="5294656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03" name="Straight Connector 102"/>
            <p:cNvCxnSpPr>
              <a:endCxn id="102" idx="0"/>
            </p:cNvCxnSpPr>
            <p:nvPr/>
          </p:nvCxnSpPr>
          <p:spPr bwMode="auto">
            <a:xfrm>
              <a:off x="7848600" y="5142256"/>
              <a:ext cx="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" name="Straight Connector 103"/>
            <p:cNvCxnSpPr>
              <a:endCxn id="102" idx="2"/>
            </p:cNvCxnSpPr>
            <p:nvPr/>
          </p:nvCxnSpPr>
          <p:spPr bwMode="auto">
            <a:xfrm>
              <a:off x="7467600" y="5447056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5" name="Oval 104"/>
            <p:cNvSpPr/>
            <p:nvPr/>
          </p:nvSpPr>
          <p:spPr bwMode="auto">
            <a:xfrm>
              <a:off x="6080697" y="3886199"/>
              <a:ext cx="304800" cy="3048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6" name="Oval 105"/>
            <p:cNvSpPr/>
            <p:nvPr/>
          </p:nvSpPr>
          <p:spPr bwMode="auto">
            <a:xfrm>
              <a:off x="5891706" y="3725158"/>
              <a:ext cx="173736" cy="171966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4164119" y="2745111"/>
            <a:ext cx="3470275" cy="3274689"/>
            <a:chOff x="663575" y="2282826"/>
            <a:chExt cx="3470275" cy="3274689"/>
          </a:xfrm>
        </p:grpSpPr>
        <p:grpSp>
          <p:nvGrpSpPr>
            <p:cNvPr id="110" name="Group 7"/>
            <p:cNvGrpSpPr>
              <a:grpSpLocks/>
            </p:cNvGrpSpPr>
            <p:nvPr/>
          </p:nvGrpSpPr>
          <p:grpSpPr bwMode="auto">
            <a:xfrm>
              <a:off x="2343150" y="2282826"/>
              <a:ext cx="114300" cy="3206750"/>
              <a:chOff x="1476" y="1438"/>
              <a:chExt cx="72" cy="2020"/>
            </a:xfrm>
          </p:grpSpPr>
          <p:sp>
            <p:nvSpPr>
              <p:cNvPr id="174" name="Line 5"/>
              <p:cNvSpPr>
                <a:spLocks noChangeShapeType="1"/>
              </p:cNvSpPr>
              <p:nvPr/>
            </p:nvSpPr>
            <p:spPr bwMode="auto">
              <a:xfrm flipV="1">
                <a:off x="1511" y="1543"/>
                <a:ext cx="0" cy="191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Freeform 6"/>
              <p:cNvSpPr>
                <a:spLocks/>
              </p:cNvSpPr>
              <p:nvPr/>
            </p:nvSpPr>
            <p:spPr bwMode="auto">
              <a:xfrm>
                <a:off x="1476" y="1438"/>
                <a:ext cx="72" cy="157"/>
              </a:xfrm>
              <a:custGeom>
                <a:avLst/>
                <a:gdLst>
                  <a:gd name="T0" fmla="*/ 72 w 72"/>
                  <a:gd name="T1" fmla="*/ 157 h 157"/>
                  <a:gd name="T2" fmla="*/ 35 w 72"/>
                  <a:gd name="T3" fmla="*/ 0 h 157"/>
                  <a:gd name="T4" fmla="*/ 0 w 72"/>
                  <a:gd name="T5" fmla="*/ 157 h 157"/>
                  <a:gd name="T6" fmla="*/ 35 w 72"/>
                  <a:gd name="T7" fmla="*/ 108 h 157"/>
                  <a:gd name="T8" fmla="*/ 72 w 72"/>
                  <a:gd name="T9" fmla="*/ 157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157">
                    <a:moveTo>
                      <a:pt x="72" y="157"/>
                    </a:moveTo>
                    <a:lnTo>
                      <a:pt x="35" y="0"/>
                    </a:lnTo>
                    <a:lnTo>
                      <a:pt x="0" y="157"/>
                    </a:lnTo>
                    <a:lnTo>
                      <a:pt x="35" y="108"/>
                    </a:lnTo>
                    <a:lnTo>
                      <a:pt x="72" y="15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2" name="Group 55"/>
            <p:cNvGrpSpPr>
              <a:grpSpLocks/>
            </p:cNvGrpSpPr>
            <p:nvPr/>
          </p:nvGrpSpPr>
          <p:grpSpPr bwMode="auto">
            <a:xfrm>
              <a:off x="1455738" y="3074988"/>
              <a:ext cx="1885950" cy="2422525"/>
              <a:chOff x="917" y="1937"/>
              <a:chExt cx="1188" cy="1526"/>
            </a:xfrm>
          </p:grpSpPr>
          <p:sp>
            <p:nvSpPr>
              <p:cNvPr id="128" name="Freeform 9"/>
              <p:cNvSpPr>
                <a:spLocks/>
              </p:cNvSpPr>
              <p:nvPr/>
            </p:nvSpPr>
            <p:spPr bwMode="auto">
              <a:xfrm>
                <a:off x="917" y="1937"/>
                <a:ext cx="21" cy="51"/>
              </a:xfrm>
              <a:custGeom>
                <a:avLst/>
                <a:gdLst>
                  <a:gd name="T0" fmla="*/ 10 w 21"/>
                  <a:gd name="T1" fmla="*/ 6 h 51"/>
                  <a:gd name="T2" fmla="*/ 9 w 21"/>
                  <a:gd name="T3" fmla="*/ 4 h 51"/>
                  <a:gd name="T4" fmla="*/ 7 w 21"/>
                  <a:gd name="T5" fmla="*/ 2 h 51"/>
                  <a:gd name="T6" fmla="*/ 5 w 21"/>
                  <a:gd name="T7" fmla="*/ 0 h 51"/>
                  <a:gd name="T8" fmla="*/ 5 w 21"/>
                  <a:gd name="T9" fmla="*/ 0 h 51"/>
                  <a:gd name="T10" fmla="*/ 3 w 21"/>
                  <a:gd name="T11" fmla="*/ 2 h 51"/>
                  <a:gd name="T12" fmla="*/ 2 w 21"/>
                  <a:gd name="T13" fmla="*/ 4 h 51"/>
                  <a:gd name="T14" fmla="*/ 0 w 21"/>
                  <a:gd name="T15" fmla="*/ 6 h 51"/>
                  <a:gd name="T16" fmla="*/ 0 w 21"/>
                  <a:gd name="T17" fmla="*/ 7 h 51"/>
                  <a:gd name="T18" fmla="*/ 10 w 21"/>
                  <a:gd name="T19" fmla="*/ 48 h 51"/>
                  <a:gd name="T20" fmla="*/ 12 w 21"/>
                  <a:gd name="T21" fmla="*/ 49 h 51"/>
                  <a:gd name="T22" fmla="*/ 14 w 21"/>
                  <a:gd name="T23" fmla="*/ 51 h 51"/>
                  <a:gd name="T24" fmla="*/ 16 w 21"/>
                  <a:gd name="T25" fmla="*/ 51 h 51"/>
                  <a:gd name="T26" fmla="*/ 17 w 21"/>
                  <a:gd name="T27" fmla="*/ 51 h 51"/>
                  <a:gd name="T28" fmla="*/ 19 w 21"/>
                  <a:gd name="T29" fmla="*/ 51 h 51"/>
                  <a:gd name="T30" fmla="*/ 21 w 21"/>
                  <a:gd name="T31" fmla="*/ 49 h 51"/>
                  <a:gd name="T32" fmla="*/ 21 w 21"/>
                  <a:gd name="T33" fmla="*/ 48 h 51"/>
                  <a:gd name="T34" fmla="*/ 21 w 21"/>
                  <a:gd name="T35" fmla="*/ 46 h 51"/>
                  <a:gd name="T36" fmla="*/ 10 w 21"/>
                  <a:gd name="T37" fmla="*/ 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" h="51">
                    <a:moveTo>
                      <a:pt x="10" y="6"/>
                    </a:moveTo>
                    <a:lnTo>
                      <a:pt x="9" y="4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0" y="48"/>
                    </a:lnTo>
                    <a:lnTo>
                      <a:pt x="12" y="49"/>
                    </a:lnTo>
                    <a:lnTo>
                      <a:pt x="14" y="51"/>
                    </a:lnTo>
                    <a:lnTo>
                      <a:pt x="16" y="51"/>
                    </a:lnTo>
                    <a:lnTo>
                      <a:pt x="17" y="51"/>
                    </a:lnTo>
                    <a:lnTo>
                      <a:pt x="19" y="51"/>
                    </a:lnTo>
                    <a:lnTo>
                      <a:pt x="21" y="49"/>
                    </a:lnTo>
                    <a:lnTo>
                      <a:pt x="21" y="48"/>
                    </a:lnTo>
                    <a:lnTo>
                      <a:pt x="21" y="4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Freeform 10"/>
              <p:cNvSpPr>
                <a:spLocks/>
              </p:cNvSpPr>
              <p:nvPr/>
            </p:nvSpPr>
            <p:spPr bwMode="auto">
              <a:xfrm>
                <a:off x="936" y="2009"/>
                <a:ext cx="21" cy="51"/>
              </a:xfrm>
              <a:custGeom>
                <a:avLst/>
                <a:gdLst>
                  <a:gd name="T0" fmla="*/ 11 w 21"/>
                  <a:gd name="T1" fmla="*/ 4 h 51"/>
                  <a:gd name="T2" fmla="*/ 9 w 21"/>
                  <a:gd name="T3" fmla="*/ 2 h 51"/>
                  <a:gd name="T4" fmla="*/ 7 w 21"/>
                  <a:gd name="T5" fmla="*/ 0 h 51"/>
                  <a:gd name="T6" fmla="*/ 5 w 21"/>
                  <a:gd name="T7" fmla="*/ 0 h 51"/>
                  <a:gd name="T8" fmla="*/ 4 w 21"/>
                  <a:gd name="T9" fmla="*/ 0 h 51"/>
                  <a:gd name="T10" fmla="*/ 2 w 21"/>
                  <a:gd name="T11" fmla="*/ 0 h 51"/>
                  <a:gd name="T12" fmla="*/ 0 w 21"/>
                  <a:gd name="T13" fmla="*/ 2 h 51"/>
                  <a:gd name="T14" fmla="*/ 0 w 21"/>
                  <a:gd name="T15" fmla="*/ 4 h 51"/>
                  <a:gd name="T16" fmla="*/ 0 w 21"/>
                  <a:gd name="T17" fmla="*/ 6 h 51"/>
                  <a:gd name="T18" fmla="*/ 11 w 21"/>
                  <a:gd name="T19" fmla="*/ 46 h 51"/>
                  <a:gd name="T20" fmla="*/ 11 w 21"/>
                  <a:gd name="T21" fmla="*/ 48 h 51"/>
                  <a:gd name="T22" fmla="*/ 12 w 21"/>
                  <a:gd name="T23" fmla="*/ 49 h 51"/>
                  <a:gd name="T24" fmla="*/ 14 w 21"/>
                  <a:gd name="T25" fmla="*/ 51 h 51"/>
                  <a:gd name="T26" fmla="*/ 16 w 21"/>
                  <a:gd name="T27" fmla="*/ 51 h 51"/>
                  <a:gd name="T28" fmla="*/ 18 w 21"/>
                  <a:gd name="T29" fmla="*/ 49 h 51"/>
                  <a:gd name="T30" fmla="*/ 19 w 21"/>
                  <a:gd name="T31" fmla="*/ 48 h 51"/>
                  <a:gd name="T32" fmla="*/ 21 w 21"/>
                  <a:gd name="T33" fmla="*/ 46 h 51"/>
                  <a:gd name="T34" fmla="*/ 21 w 21"/>
                  <a:gd name="T35" fmla="*/ 44 h 51"/>
                  <a:gd name="T36" fmla="*/ 11 w 21"/>
                  <a:gd name="T37" fmla="*/ 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" h="51">
                    <a:moveTo>
                      <a:pt x="11" y="4"/>
                    </a:moveTo>
                    <a:lnTo>
                      <a:pt x="9" y="2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1" y="46"/>
                    </a:lnTo>
                    <a:lnTo>
                      <a:pt x="11" y="48"/>
                    </a:lnTo>
                    <a:lnTo>
                      <a:pt x="12" y="49"/>
                    </a:lnTo>
                    <a:lnTo>
                      <a:pt x="14" y="51"/>
                    </a:lnTo>
                    <a:lnTo>
                      <a:pt x="16" y="51"/>
                    </a:lnTo>
                    <a:lnTo>
                      <a:pt x="18" y="49"/>
                    </a:lnTo>
                    <a:lnTo>
                      <a:pt x="19" y="48"/>
                    </a:lnTo>
                    <a:lnTo>
                      <a:pt x="21" y="46"/>
                    </a:lnTo>
                    <a:lnTo>
                      <a:pt x="21" y="44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Freeform 11"/>
              <p:cNvSpPr>
                <a:spLocks/>
              </p:cNvSpPr>
              <p:nvPr/>
            </p:nvSpPr>
            <p:spPr bwMode="auto">
              <a:xfrm>
                <a:off x="954" y="2079"/>
                <a:ext cx="21" cy="53"/>
              </a:xfrm>
              <a:custGeom>
                <a:avLst/>
                <a:gdLst>
                  <a:gd name="T0" fmla="*/ 10 w 21"/>
                  <a:gd name="T1" fmla="*/ 6 h 53"/>
                  <a:gd name="T2" fmla="*/ 10 w 21"/>
                  <a:gd name="T3" fmla="*/ 4 h 53"/>
                  <a:gd name="T4" fmla="*/ 9 w 21"/>
                  <a:gd name="T5" fmla="*/ 2 h 53"/>
                  <a:gd name="T6" fmla="*/ 7 w 21"/>
                  <a:gd name="T7" fmla="*/ 0 h 53"/>
                  <a:gd name="T8" fmla="*/ 5 w 21"/>
                  <a:gd name="T9" fmla="*/ 0 h 53"/>
                  <a:gd name="T10" fmla="*/ 3 w 21"/>
                  <a:gd name="T11" fmla="*/ 2 h 53"/>
                  <a:gd name="T12" fmla="*/ 1 w 21"/>
                  <a:gd name="T13" fmla="*/ 4 h 53"/>
                  <a:gd name="T14" fmla="*/ 0 w 21"/>
                  <a:gd name="T15" fmla="*/ 6 h 53"/>
                  <a:gd name="T16" fmla="*/ 0 w 21"/>
                  <a:gd name="T17" fmla="*/ 7 h 53"/>
                  <a:gd name="T18" fmla="*/ 10 w 21"/>
                  <a:gd name="T19" fmla="*/ 48 h 53"/>
                  <a:gd name="T20" fmla="*/ 12 w 21"/>
                  <a:gd name="T21" fmla="*/ 50 h 53"/>
                  <a:gd name="T22" fmla="*/ 14 w 21"/>
                  <a:gd name="T23" fmla="*/ 51 h 53"/>
                  <a:gd name="T24" fmla="*/ 16 w 21"/>
                  <a:gd name="T25" fmla="*/ 53 h 53"/>
                  <a:gd name="T26" fmla="*/ 17 w 21"/>
                  <a:gd name="T27" fmla="*/ 53 h 53"/>
                  <a:gd name="T28" fmla="*/ 19 w 21"/>
                  <a:gd name="T29" fmla="*/ 51 h 53"/>
                  <a:gd name="T30" fmla="*/ 21 w 21"/>
                  <a:gd name="T31" fmla="*/ 50 h 53"/>
                  <a:gd name="T32" fmla="*/ 21 w 21"/>
                  <a:gd name="T33" fmla="*/ 48 h 53"/>
                  <a:gd name="T34" fmla="*/ 21 w 21"/>
                  <a:gd name="T35" fmla="*/ 46 h 53"/>
                  <a:gd name="T36" fmla="*/ 10 w 21"/>
                  <a:gd name="T37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" h="53">
                    <a:moveTo>
                      <a:pt x="10" y="6"/>
                    </a:moveTo>
                    <a:lnTo>
                      <a:pt x="10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0" y="48"/>
                    </a:lnTo>
                    <a:lnTo>
                      <a:pt x="12" y="50"/>
                    </a:lnTo>
                    <a:lnTo>
                      <a:pt x="14" y="51"/>
                    </a:lnTo>
                    <a:lnTo>
                      <a:pt x="16" y="53"/>
                    </a:lnTo>
                    <a:lnTo>
                      <a:pt x="17" y="53"/>
                    </a:lnTo>
                    <a:lnTo>
                      <a:pt x="19" y="51"/>
                    </a:lnTo>
                    <a:lnTo>
                      <a:pt x="21" y="50"/>
                    </a:lnTo>
                    <a:lnTo>
                      <a:pt x="21" y="48"/>
                    </a:lnTo>
                    <a:lnTo>
                      <a:pt x="21" y="4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Freeform 12"/>
              <p:cNvSpPr>
                <a:spLocks/>
              </p:cNvSpPr>
              <p:nvPr/>
            </p:nvSpPr>
            <p:spPr bwMode="auto">
              <a:xfrm>
                <a:off x="973" y="2151"/>
                <a:ext cx="21" cy="51"/>
              </a:xfrm>
              <a:custGeom>
                <a:avLst/>
                <a:gdLst>
                  <a:gd name="T0" fmla="*/ 11 w 21"/>
                  <a:gd name="T1" fmla="*/ 4 h 51"/>
                  <a:gd name="T2" fmla="*/ 9 w 21"/>
                  <a:gd name="T3" fmla="*/ 2 h 51"/>
                  <a:gd name="T4" fmla="*/ 7 w 21"/>
                  <a:gd name="T5" fmla="*/ 0 h 51"/>
                  <a:gd name="T6" fmla="*/ 5 w 21"/>
                  <a:gd name="T7" fmla="*/ 0 h 51"/>
                  <a:gd name="T8" fmla="*/ 4 w 21"/>
                  <a:gd name="T9" fmla="*/ 0 h 51"/>
                  <a:gd name="T10" fmla="*/ 2 w 21"/>
                  <a:gd name="T11" fmla="*/ 0 h 51"/>
                  <a:gd name="T12" fmla="*/ 0 w 21"/>
                  <a:gd name="T13" fmla="*/ 2 h 51"/>
                  <a:gd name="T14" fmla="*/ 0 w 21"/>
                  <a:gd name="T15" fmla="*/ 4 h 51"/>
                  <a:gd name="T16" fmla="*/ 0 w 21"/>
                  <a:gd name="T17" fmla="*/ 6 h 51"/>
                  <a:gd name="T18" fmla="*/ 11 w 21"/>
                  <a:gd name="T19" fmla="*/ 48 h 51"/>
                  <a:gd name="T20" fmla="*/ 11 w 21"/>
                  <a:gd name="T21" fmla="*/ 49 h 51"/>
                  <a:gd name="T22" fmla="*/ 12 w 21"/>
                  <a:gd name="T23" fmla="*/ 51 h 51"/>
                  <a:gd name="T24" fmla="*/ 14 w 21"/>
                  <a:gd name="T25" fmla="*/ 51 h 51"/>
                  <a:gd name="T26" fmla="*/ 16 w 21"/>
                  <a:gd name="T27" fmla="*/ 51 h 51"/>
                  <a:gd name="T28" fmla="*/ 18 w 21"/>
                  <a:gd name="T29" fmla="*/ 51 h 51"/>
                  <a:gd name="T30" fmla="*/ 19 w 21"/>
                  <a:gd name="T31" fmla="*/ 49 h 51"/>
                  <a:gd name="T32" fmla="*/ 21 w 21"/>
                  <a:gd name="T33" fmla="*/ 48 h 51"/>
                  <a:gd name="T34" fmla="*/ 21 w 21"/>
                  <a:gd name="T35" fmla="*/ 46 h 51"/>
                  <a:gd name="T36" fmla="*/ 11 w 21"/>
                  <a:gd name="T37" fmla="*/ 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" h="51">
                    <a:moveTo>
                      <a:pt x="11" y="4"/>
                    </a:moveTo>
                    <a:lnTo>
                      <a:pt x="9" y="2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1" y="48"/>
                    </a:lnTo>
                    <a:lnTo>
                      <a:pt x="11" y="49"/>
                    </a:lnTo>
                    <a:lnTo>
                      <a:pt x="12" y="51"/>
                    </a:lnTo>
                    <a:lnTo>
                      <a:pt x="14" y="51"/>
                    </a:lnTo>
                    <a:lnTo>
                      <a:pt x="16" y="51"/>
                    </a:lnTo>
                    <a:lnTo>
                      <a:pt x="18" y="51"/>
                    </a:lnTo>
                    <a:lnTo>
                      <a:pt x="19" y="49"/>
                    </a:lnTo>
                    <a:lnTo>
                      <a:pt x="21" y="48"/>
                    </a:lnTo>
                    <a:lnTo>
                      <a:pt x="21" y="46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Freeform 13"/>
              <p:cNvSpPr>
                <a:spLocks/>
              </p:cNvSpPr>
              <p:nvPr/>
            </p:nvSpPr>
            <p:spPr bwMode="auto">
              <a:xfrm>
                <a:off x="991" y="2223"/>
                <a:ext cx="22" cy="51"/>
              </a:xfrm>
              <a:custGeom>
                <a:avLst/>
                <a:gdLst>
                  <a:gd name="T0" fmla="*/ 10 w 22"/>
                  <a:gd name="T1" fmla="*/ 4 h 51"/>
                  <a:gd name="T2" fmla="*/ 10 w 22"/>
                  <a:gd name="T3" fmla="*/ 2 h 51"/>
                  <a:gd name="T4" fmla="*/ 8 w 22"/>
                  <a:gd name="T5" fmla="*/ 0 h 51"/>
                  <a:gd name="T6" fmla="*/ 7 w 22"/>
                  <a:gd name="T7" fmla="*/ 0 h 51"/>
                  <a:gd name="T8" fmla="*/ 5 w 22"/>
                  <a:gd name="T9" fmla="*/ 0 h 51"/>
                  <a:gd name="T10" fmla="*/ 3 w 22"/>
                  <a:gd name="T11" fmla="*/ 0 h 51"/>
                  <a:gd name="T12" fmla="*/ 1 w 22"/>
                  <a:gd name="T13" fmla="*/ 2 h 51"/>
                  <a:gd name="T14" fmla="*/ 0 w 22"/>
                  <a:gd name="T15" fmla="*/ 4 h 51"/>
                  <a:gd name="T16" fmla="*/ 0 w 22"/>
                  <a:gd name="T17" fmla="*/ 6 h 51"/>
                  <a:gd name="T18" fmla="*/ 12 w 22"/>
                  <a:gd name="T19" fmla="*/ 46 h 51"/>
                  <a:gd name="T20" fmla="*/ 12 w 22"/>
                  <a:gd name="T21" fmla="*/ 48 h 51"/>
                  <a:gd name="T22" fmla="*/ 14 w 22"/>
                  <a:gd name="T23" fmla="*/ 49 h 51"/>
                  <a:gd name="T24" fmla="*/ 15 w 22"/>
                  <a:gd name="T25" fmla="*/ 51 h 51"/>
                  <a:gd name="T26" fmla="*/ 17 w 22"/>
                  <a:gd name="T27" fmla="*/ 51 h 51"/>
                  <a:gd name="T28" fmla="*/ 19 w 22"/>
                  <a:gd name="T29" fmla="*/ 49 h 51"/>
                  <a:gd name="T30" fmla="*/ 21 w 22"/>
                  <a:gd name="T31" fmla="*/ 48 h 51"/>
                  <a:gd name="T32" fmla="*/ 22 w 22"/>
                  <a:gd name="T33" fmla="*/ 46 h 51"/>
                  <a:gd name="T34" fmla="*/ 22 w 22"/>
                  <a:gd name="T35" fmla="*/ 44 h 51"/>
                  <a:gd name="T36" fmla="*/ 10 w 22"/>
                  <a:gd name="T37" fmla="*/ 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" h="51">
                    <a:moveTo>
                      <a:pt x="10" y="4"/>
                    </a:moveTo>
                    <a:lnTo>
                      <a:pt x="10" y="2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2" y="46"/>
                    </a:lnTo>
                    <a:lnTo>
                      <a:pt x="12" y="48"/>
                    </a:lnTo>
                    <a:lnTo>
                      <a:pt x="14" y="49"/>
                    </a:lnTo>
                    <a:lnTo>
                      <a:pt x="15" y="51"/>
                    </a:lnTo>
                    <a:lnTo>
                      <a:pt x="17" y="51"/>
                    </a:lnTo>
                    <a:lnTo>
                      <a:pt x="19" y="49"/>
                    </a:lnTo>
                    <a:lnTo>
                      <a:pt x="21" y="48"/>
                    </a:lnTo>
                    <a:lnTo>
                      <a:pt x="22" y="46"/>
                    </a:lnTo>
                    <a:lnTo>
                      <a:pt x="22" y="44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Freeform 14"/>
              <p:cNvSpPr>
                <a:spLocks/>
              </p:cNvSpPr>
              <p:nvPr/>
            </p:nvSpPr>
            <p:spPr bwMode="auto">
              <a:xfrm>
                <a:off x="1010" y="2293"/>
                <a:ext cx="21" cy="51"/>
              </a:xfrm>
              <a:custGeom>
                <a:avLst/>
                <a:gdLst>
                  <a:gd name="T0" fmla="*/ 10 w 21"/>
                  <a:gd name="T1" fmla="*/ 6 h 51"/>
                  <a:gd name="T2" fmla="*/ 10 w 21"/>
                  <a:gd name="T3" fmla="*/ 4 h 51"/>
                  <a:gd name="T4" fmla="*/ 9 w 21"/>
                  <a:gd name="T5" fmla="*/ 2 h 51"/>
                  <a:gd name="T6" fmla="*/ 7 w 21"/>
                  <a:gd name="T7" fmla="*/ 0 h 51"/>
                  <a:gd name="T8" fmla="*/ 5 w 21"/>
                  <a:gd name="T9" fmla="*/ 0 h 51"/>
                  <a:gd name="T10" fmla="*/ 3 w 21"/>
                  <a:gd name="T11" fmla="*/ 2 h 51"/>
                  <a:gd name="T12" fmla="*/ 2 w 21"/>
                  <a:gd name="T13" fmla="*/ 4 h 51"/>
                  <a:gd name="T14" fmla="*/ 0 w 21"/>
                  <a:gd name="T15" fmla="*/ 6 h 51"/>
                  <a:gd name="T16" fmla="*/ 0 w 21"/>
                  <a:gd name="T17" fmla="*/ 7 h 51"/>
                  <a:gd name="T18" fmla="*/ 10 w 21"/>
                  <a:gd name="T19" fmla="*/ 48 h 51"/>
                  <a:gd name="T20" fmla="*/ 12 w 21"/>
                  <a:gd name="T21" fmla="*/ 50 h 51"/>
                  <a:gd name="T22" fmla="*/ 14 w 21"/>
                  <a:gd name="T23" fmla="*/ 51 h 51"/>
                  <a:gd name="T24" fmla="*/ 16 w 21"/>
                  <a:gd name="T25" fmla="*/ 51 h 51"/>
                  <a:gd name="T26" fmla="*/ 17 w 21"/>
                  <a:gd name="T27" fmla="*/ 51 h 51"/>
                  <a:gd name="T28" fmla="*/ 19 w 21"/>
                  <a:gd name="T29" fmla="*/ 51 h 51"/>
                  <a:gd name="T30" fmla="*/ 21 w 21"/>
                  <a:gd name="T31" fmla="*/ 50 h 51"/>
                  <a:gd name="T32" fmla="*/ 21 w 21"/>
                  <a:gd name="T33" fmla="*/ 48 h 51"/>
                  <a:gd name="T34" fmla="*/ 21 w 21"/>
                  <a:gd name="T35" fmla="*/ 46 h 51"/>
                  <a:gd name="T36" fmla="*/ 10 w 21"/>
                  <a:gd name="T37" fmla="*/ 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" h="51">
                    <a:moveTo>
                      <a:pt x="10" y="6"/>
                    </a:moveTo>
                    <a:lnTo>
                      <a:pt x="10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0" y="48"/>
                    </a:lnTo>
                    <a:lnTo>
                      <a:pt x="12" y="50"/>
                    </a:lnTo>
                    <a:lnTo>
                      <a:pt x="14" y="51"/>
                    </a:lnTo>
                    <a:lnTo>
                      <a:pt x="16" y="51"/>
                    </a:lnTo>
                    <a:lnTo>
                      <a:pt x="17" y="51"/>
                    </a:lnTo>
                    <a:lnTo>
                      <a:pt x="19" y="51"/>
                    </a:lnTo>
                    <a:lnTo>
                      <a:pt x="21" y="50"/>
                    </a:lnTo>
                    <a:lnTo>
                      <a:pt x="21" y="48"/>
                    </a:lnTo>
                    <a:lnTo>
                      <a:pt x="21" y="4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Freeform 15"/>
              <p:cNvSpPr>
                <a:spLocks/>
              </p:cNvSpPr>
              <p:nvPr/>
            </p:nvSpPr>
            <p:spPr bwMode="auto">
              <a:xfrm>
                <a:off x="1029" y="2365"/>
                <a:ext cx="21" cy="51"/>
              </a:xfrm>
              <a:custGeom>
                <a:avLst/>
                <a:gdLst>
                  <a:gd name="T0" fmla="*/ 11 w 21"/>
                  <a:gd name="T1" fmla="*/ 4 h 51"/>
                  <a:gd name="T2" fmla="*/ 9 w 21"/>
                  <a:gd name="T3" fmla="*/ 2 h 51"/>
                  <a:gd name="T4" fmla="*/ 7 w 21"/>
                  <a:gd name="T5" fmla="*/ 0 h 51"/>
                  <a:gd name="T6" fmla="*/ 5 w 21"/>
                  <a:gd name="T7" fmla="*/ 0 h 51"/>
                  <a:gd name="T8" fmla="*/ 4 w 21"/>
                  <a:gd name="T9" fmla="*/ 0 h 51"/>
                  <a:gd name="T10" fmla="*/ 2 w 21"/>
                  <a:gd name="T11" fmla="*/ 0 h 51"/>
                  <a:gd name="T12" fmla="*/ 0 w 21"/>
                  <a:gd name="T13" fmla="*/ 2 h 51"/>
                  <a:gd name="T14" fmla="*/ 0 w 21"/>
                  <a:gd name="T15" fmla="*/ 4 h 51"/>
                  <a:gd name="T16" fmla="*/ 0 w 21"/>
                  <a:gd name="T17" fmla="*/ 6 h 51"/>
                  <a:gd name="T18" fmla="*/ 11 w 21"/>
                  <a:gd name="T19" fmla="*/ 46 h 51"/>
                  <a:gd name="T20" fmla="*/ 12 w 21"/>
                  <a:gd name="T21" fmla="*/ 48 h 51"/>
                  <a:gd name="T22" fmla="*/ 14 w 21"/>
                  <a:gd name="T23" fmla="*/ 49 h 51"/>
                  <a:gd name="T24" fmla="*/ 16 w 21"/>
                  <a:gd name="T25" fmla="*/ 51 h 51"/>
                  <a:gd name="T26" fmla="*/ 18 w 21"/>
                  <a:gd name="T27" fmla="*/ 51 h 51"/>
                  <a:gd name="T28" fmla="*/ 19 w 21"/>
                  <a:gd name="T29" fmla="*/ 49 h 51"/>
                  <a:gd name="T30" fmla="*/ 21 w 21"/>
                  <a:gd name="T31" fmla="*/ 48 h 51"/>
                  <a:gd name="T32" fmla="*/ 21 w 21"/>
                  <a:gd name="T33" fmla="*/ 46 h 51"/>
                  <a:gd name="T34" fmla="*/ 21 w 21"/>
                  <a:gd name="T35" fmla="*/ 44 h 51"/>
                  <a:gd name="T36" fmla="*/ 11 w 21"/>
                  <a:gd name="T37" fmla="*/ 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" h="51">
                    <a:moveTo>
                      <a:pt x="11" y="4"/>
                    </a:moveTo>
                    <a:lnTo>
                      <a:pt x="9" y="2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1" y="46"/>
                    </a:lnTo>
                    <a:lnTo>
                      <a:pt x="12" y="48"/>
                    </a:lnTo>
                    <a:lnTo>
                      <a:pt x="14" y="49"/>
                    </a:lnTo>
                    <a:lnTo>
                      <a:pt x="16" y="51"/>
                    </a:lnTo>
                    <a:lnTo>
                      <a:pt x="18" y="51"/>
                    </a:lnTo>
                    <a:lnTo>
                      <a:pt x="19" y="49"/>
                    </a:lnTo>
                    <a:lnTo>
                      <a:pt x="21" y="48"/>
                    </a:lnTo>
                    <a:lnTo>
                      <a:pt x="21" y="46"/>
                    </a:lnTo>
                    <a:lnTo>
                      <a:pt x="21" y="44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Freeform 16"/>
              <p:cNvSpPr>
                <a:spLocks/>
              </p:cNvSpPr>
              <p:nvPr/>
            </p:nvSpPr>
            <p:spPr bwMode="auto">
              <a:xfrm>
                <a:off x="1048" y="2436"/>
                <a:ext cx="21" cy="50"/>
              </a:xfrm>
              <a:custGeom>
                <a:avLst/>
                <a:gdLst>
                  <a:gd name="T0" fmla="*/ 11 w 21"/>
                  <a:gd name="T1" fmla="*/ 5 h 50"/>
                  <a:gd name="T2" fmla="*/ 11 w 21"/>
                  <a:gd name="T3" fmla="*/ 3 h 50"/>
                  <a:gd name="T4" fmla="*/ 9 w 21"/>
                  <a:gd name="T5" fmla="*/ 1 h 50"/>
                  <a:gd name="T6" fmla="*/ 7 w 21"/>
                  <a:gd name="T7" fmla="*/ 0 h 50"/>
                  <a:gd name="T8" fmla="*/ 6 w 21"/>
                  <a:gd name="T9" fmla="*/ 0 h 50"/>
                  <a:gd name="T10" fmla="*/ 4 w 21"/>
                  <a:gd name="T11" fmla="*/ 1 h 50"/>
                  <a:gd name="T12" fmla="*/ 2 w 21"/>
                  <a:gd name="T13" fmla="*/ 3 h 50"/>
                  <a:gd name="T14" fmla="*/ 0 w 21"/>
                  <a:gd name="T15" fmla="*/ 5 h 50"/>
                  <a:gd name="T16" fmla="*/ 0 w 21"/>
                  <a:gd name="T17" fmla="*/ 7 h 50"/>
                  <a:gd name="T18" fmla="*/ 11 w 21"/>
                  <a:gd name="T19" fmla="*/ 47 h 50"/>
                  <a:gd name="T20" fmla="*/ 13 w 21"/>
                  <a:gd name="T21" fmla="*/ 49 h 50"/>
                  <a:gd name="T22" fmla="*/ 14 w 21"/>
                  <a:gd name="T23" fmla="*/ 50 h 50"/>
                  <a:gd name="T24" fmla="*/ 16 w 21"/>
                  <a:gd name="T25" fmla="*/ 50 h 50"/>
                  <a:gd name="T26" fmla="*/ 18 w 21"/>
                  <a:gd name="T27" fmla="*/ 50 h 50"/>
                  <a:gd name="T28" fmla="*/ 20 w 21"/>
                  <a:gd name="T29" fmla="*/ 50 h 50"/>
                  <a:gd name="T30" fmla="*/ 21 w 21"/>
                  <a:gd name="T31" fmla="*/ 49 h 50"/>
                  <a:gd name="T32" fmla="*/ 21 w 21"/>
                  <a:gd name="T33" fmla="*/ 47 h 50"/>
                  <a:gd name="T34" fmla="*/ 21 w 21"/>
                  <a:gd name="T35" fmla="*/ 45 h 50"/>
                  <a:gd name="T36" fmla="*/ 11 w 21"/>
                  <a:gd name="T37" fmla="*/ 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" h="50">
                    <a:moveTo>
                      <a:pt x="11" y="5"/>
                    </a:moveTo>
                    <a:lnTo>
                      <a:pt x="11" y="3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1" y="47"/>
                    </a:lnTo>
                    <a:lnTo>
                      <a:pt x="13" y="49"/>
                    </a:lnTo>
                    <a:lnTo>
                      <a:pt x="14" y="50"/>
                    </a:lnTo>
                    <a:lnTo>
                      <a:pt x="16" y="50"/>
                    </a:lnTo>
                    <a:lnTo>
                      <a:pt x="18" y="50"/>
                    </a:lnTo>
                    <a:lnTo>
                      <a:pt x="20" y="50"/>
                    </a:lnTo>
                    <a:lnTo>
                      <a:pt x="21" y="49"/>
                    </a:lnTo>
                    <a:lnTo>
                      <a:pt x="21" y="47"/>
                    </a:lnTo>
                    <a:lnTo>
                      <a:pt x="21" y="45"/>
                    </a:lnTo>
                    <a:lnTo>
                      <a:pt x="11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Freeform 17"/>
              <p:cNvSpPr>
                <a:spLocks/>
              </p:cNvSpPr>
              <p:nvPr/>
            </p:nvSpPr>
            <p:spPr bwMode="auto">
              <a:xfrm>
                <a:off x="1068" y="2507"/>
                <a:ext cx="22" cy="51"/>
              </a:xfrm>
              <a:custGeom>
                <a:avLst/>
                <a:gdLst>
                  <a:gd name="T0" fmla="*/ 10 w 22"/>
                  <a:gd name="T1" fmla="*/ 4 h 51"/>
                  <a:gd name="T2" fmla="*/ 10 w 22"/>
                  <a:gd name="T3" fmla="*/ 2 h 51"/>
                  <a:gd name="T4" fmla="*/ 8 w 22"/>
                  <a:gd name="T5" fmla="*/ 0 h 51"/>
                  <a:gd name="T6" fmla="*/ 7 w 22"/>
                  <a:gd name="T7" fmla="*/ 0 h 51"/>
                  <a:gd name="T8" fmla="*/ 5 w 22"/>
                  <a:gd name="T9" fmla="*/ 0 h 51"/>
                  <a:gd name="T10" fmla="*/ 3 w 22"/>
                  <a:gd name="T11" fmla="*/ 0 h 51"/>
                  <a:gd name="T12" fmla="*/ 1 w 22"/>
                  <a:gd name="T13" fmla="*/ 2 h 51"/>
                  <a:gd name="T14" fmla="*/ 0 w 22"/>
                  <a:gd name="T15" fmla="*/ 4 h 51"/>
                  <a:gd name="T16" fmla="*/ 0 w 22"/>
                  <a:gd name="T17" fmla="*/ 6 h 51"/>
                  <a:gd name="T18" fmla="*/ 12 w 22"/>
                  <a:gd name="T19" fmla="*/ 46 h 51"/>
                  <a:gd name="T20" fmla="*/ 12 w 22"/>
                  <a:gd name="T21" fmla="*/ 48 h 51"/>
                  <a:gd name="T22" fmla="*/ 14 w 22"/>
                  <a:gd name="T23" fmla="*/ 50 h 51"/>
                  <a:gd name="T24" fmla="*/ 15 w 22"/>
                  <a:gd name="T25" fmla="*/ 51 h 51"/>
                  <a:gd name="T26" fmla="*/ 17 w 22"/>
                  <a:gd name="T27" fmla="*/ 51 h 51"/>
                  <a:gd name="T28" fmla="*/ 19 w 22"/>
                  <a:gd name="T29" fmla="*/ 50 h 51"/>
                  <a:gd name="T30" fmla="*/ 21 w 22"/>
                  <a:gd name="T31" fmla="*/ 48 h 51"/>
                  <a:gd name="T32" fmla="*/ 22 w 22"/>
                  <a:gd name="T33" fmla="*/ 46 h 51"/>
                  <a:gd name="T34" fmla="*/ 22 w 22"/>
                  <a:gd name="T35" fmla="*/ 44 h 51"/>
                  <a:gd name="T36" fmla="*/ 10 w 22"/>
                  <a:gd name="T37" fmla="*/ 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" h="51">
                    <a:moveTo>
                      <a:pt x="10" y="4"/>
                    </a:moveTo>
                    <a:lnTo>
                      <a:pt x="10" y="2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2" y="46"/>
                    </a:lnTo>
                    <a:lnTo>
                      <a:pt x="12" y="48"/>
                    </a:lnTo>
                    <a:lnTo>
                      <a:pt x="14" y="50"/>
                    </a:lnTo>
                    <a:lnTo>
                      <a:pt x="15" y="51"/>
                    </a:lnTo>
                    <a:lnTo>
                      <a:pt x="17" y="51"/>
                    </a:lnTo>
                    <a:lnTo>
                      <a:pt x="19" y="50"/>
                    </a:lnTo>
                    <a:lnTo>
                      <a:pt x="21" y="48"/>
                    </a:lnTo>
                    <a:lnTo>
                      <a:pt x="22" y="46"/>
                    </a:lnTo>
                    <a:lnTo>
                      <a:pt x="22" y="44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Freeform 18"/>
              <p:cNvSpPr>
                <a:spLocks/>
              </p:cNvSpPr>
              <p:nvPr/>
            </p:nvSpPr>
            <p:spPr bwMode="auto">
              <a:xfrm>
                <a:off x="1089" y="2578"/>
                <a:ext cx="21" cy="50"/>
              </a:xfrm>
              <a:custGeom>
                <a:avLst/>
                <a:gdLst>
                  <a:gd name="T0" fmla="*/ 10 w 21"/>
                  <a:gd name="T1" fmla="*/ 5 h 50"/>
                  <a:gd name="T2" fmla="*/ 8 w 21"/>
                  <a:gd name="T3" fmla="*/ 3 h 50"/>
                  <a:gd name="T4" fmla="*/ 7 w 21"/>
                  <a:gd name="T5" fmla="*/ 1 h 50"/>
                  <a:gd name="T6" fmla="*/ 5 w 21"/>
                  <a:gd name="T7" fmla="*/ 0 h 50"/>
                  <a:gd name="T8" fmla="*/ 3 w 21"/>
                  <a:gd name="T9" fmla="*/ 0 h 50"/>
                  <a:gd name="T10" fmla="*/ 1 w 21"/>
                  <a:gd name="T11" fmla="*/ 1 h 50"/>
                  <a:gd name="T12" fmla="*/ 0 w 21"/>
                  <a:gd name="T13" fmla="*/ 3 h 50"/>
                  <a:gd name="T14" fmla="*/ 0 w 21"/>
                  <a:gd name="T15" fmla="*/ 5 h 50"/>
                  <a:gd name="T16" fmla="*/ 0 w 21"/>
                  <a:gd name="T17" fmla="*/ 7 h 50"/>
                  <a:gd name="T18" fmla="*/ 10 w 21"/>
                  <a:gd name="T19" fmla="*/ 47 h 50"/>
                  <a:gd name="T20" fmla="*/ 12 w 21"/>
                  <a:gd name="T21" fmla="*/ 49 h 50"/>
                  <a:gd name="T22" fmla="*/ 14 w 21"/>
                  <a:gd name="T23" fmla="*/ 50 h 50"/>
                  <a:gd name="T24" fmla="*/ 15 w 21"/>
                  <a:gd name="T25" fmla="*/ 50 h 50"/>
                  <a:gd name="T26" fmla="*/ 17 w 21"/>
                  <a:gd name="T27" fmla="*/ 50 h 50"/>
                  <a:gd name="T28" fmla="*/ 19 w 21"/>
                  <a:gd name="T29" fmla="*/ 50 h 50"/>
                  <a:gd name="T30" fmla="*/ 21 w 21"/>
                  <a:gd name="T31" fmla="*/ 49 h 50"/>
                  <a:gd name="T32" fmla="*/ 21 w 21"/>
                  <a:gd name="T33" fmla="*/ 47 h 50"/>
                  <a:gd name="T34" fmla="*/ 21 w 21"/>
                  <a:gd name="T35" fmla="*/ 45 h 50"/>
                  <a:gd name="T36" fmla="*/ 10 w 21"/>
                  <a:gd name="T37" fmla="*/ 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" h="50">
                    <a:moveTo>
                      <a:pt x="10" y="5"/>
                    </a:moveTo>
                    <a:lnTo>
                      <a:pt x="8" y="3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0" y="47"/>
                    </a:lnTo>
                    <a:lnTo>
                      <a:pt x="12" y="49"/>
                    </a:lnTo>
                    <a:lnTo>
                      <a:pt x="14" y="50"/>
                    </a:lnTo>
                    <a:lnTo>
                      <a:pt x="15" y="50"/>
                    </a:lnTo>
                    <a:lnTo>
                      <a:pt x="17" y="50"/>
                    </a:lnTo>
                    <a:lnTo>
                      <a:pt x="19" y="50"/>
                    </a:lnTo>
                    <a:lnTo>
                      <a:pt x="21" y="49"/>
                    </a:lnTo>
                    <a:lnTo>
                      <a:pt x="21" y="47"/>
                    </a:lnTo>
                    <a:lnTo>
                      <a:pt x="21" y="45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Freeform 19"/>
              <p:cNvSpPr>
                <a:spLocks/>
              </p:cNvSpPr>
              <p:nvPr/>
            </p:nvSpPr>
            <p:spPr bwMode="auto">
              <a:xfrm>
                <a:off x="1108" y="2649"/>
                <a:ext cx="23" cy="51"/>
              </a:xfrm>
              <a:custGeom>
                <a:avLst/>
                <a:gdLst>
                  <a:gd name="T0" fmla="*/ 10 w 23"/>
                  <a:gd name="T1" fmla="*/ 4 h 51"/>
                  <a:gd name="T2" fmla="*/ 10 w 23"/>
                  <a:gd name="T3" fmla="*/ 2 h 51"/>
                  <a:gd name="T4" fmla="*/ 9 w 23"/>
                  <a:gd name="T5" fmla="*/ 0 h 51"/>
                  <a:gd name="T6" fmla="*/ 7 w 23"/>
                  <a:gd name="T7" fmla="*/ 0 h 51"/>
                  <a:gd name="T8" fmla="*/ 5 w 23"/>
                  <a:gd name="T9" fmla="*/ 0 h 51"/>
                  <a:gd name="T10" fmla="*/ 3 w 23"/>
                  <a:gd name="T11" fmla="*/ 0 h 51"/>
                  <a:gd name="T12" fmla="*/ 2 w 23"/>
                  <a:gd name="T13" fmla="*/ 2 h 51"/>
                  <a:gd name="T14" fmla="*/ 0 w 23"/>
                  <a:gd name="T15" fmla="*/ 4 h 51"/>
                  <a:gd name="T16" fmla="*/ 0 w 23"/>
                  <a:gd name="T17" fmla="*/ 6 h 51"/>
                  <a:gd name="T18" fmla="*/ 12 w 23"/>
                  <a:gd name="T19" fmla="*/ 46 h 51"/>
                  <a:gd name="T20" fmla="*/ 12 w 23"/>
                  <a:gd name="T21" fmla="*/ 48 h 51"/>
                  <a:gd name="T22" fmla="*/ 14 w 23"/>
                  <a:gd name="T23" fmla="*/ 50 h 51"/>
                  <a:gd name="T24" fmla="*/ 16 w 23"/>
                  <a:gd name="T25" fmla="*/ 51 h 51"/>
                  <a:gd name="T26" fmla="*/ 17 w 23"/>
                  <a:gd name="T27" fmla="*/ 51 h 51"/>
                  <a:gd name="T28" fmla="*/ 19 w 23"/>
                  <a:gd name="T29" fmla="*/ 50 h 51"/>
                  <a:gd name="T30" fmla="*/ 21 w 23"/>
                  <a:gd name="T31" fmla="*/ 48 h 51"/>
                  <a:gd name="T32" fmla="*/ 23 w 23"/>
                  <a:gd name="T33" fmla="*/ 46 h 51"/>
                  <a:gd name="T34" fmla="*/ 23 w 23"/>
                  <a:gd name="T35" fmla="*/ 44 h 51"/>
                  <a:gd name="T36" fmla="*/ 10 w 23"/>
                  <a:gd name="T37" fmla="*/ 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3" h="51">
                    <a:moveTo>
                      <a:pt x="10" y="4"/>
                    </a:move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2" y="46"/>
                    </a:lnTo>
                    <a:lnTo>
                      <a:pt x="12" y="48"/>
                    </a:lnTo>
                    <a:lnTo>
                      <a:pt x="14" y="50"/>
                    </a:lnTo>
                    <a:lnTo>
                      <a:pt x="16" y="51"/>
                    </a:lnTo>
                    <a:lnTo>
                      <a:pt x="17" y="51"/>
                    </a:lnTo>
                    <a:lnTo>
                      <a:pt x="19" y="50"/>
                    </a:lnTo>
                    <a:lnTo>
                      <a:pt x="21" y="48"/>
                    </a:lnTo>
                    <a:lnTo>
                      <a:pt x="23" y="46"/>
                    </a:lnTo>
                    <a:lnTo>
                      <a:pt x="23" y="44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Freeform 20"/>
              <p:cNvSpPr>
                <a:spLocks/>
              </p:cNvSpPr>
              <p:nvPr/>
            </p:nvSpPr>
            <p:spPr bwMode="auto">
              <a:xfrm>
                <a:off x="1129" y="2720"/>
                <a:ext cx="23" cy="50"/>
              </a:xfrm>
              <a:custGeom>
                <a:avLst/>
                <a:gdLst>
                  <a:gd name="T0" fmla="*/ 10 w 23"/>
                  <a:gd name="T1" fmla="*/ 3 h 50"/>
                  <a:gd name="T2" fmla="*/ 9 w 23"/>
                  <a:gd name="T3" fmla="*/ 1 h 50"/>
                  <a:gd name="T4" fmla="*/ 7 w 23"/>
                  <a:gd name="T5" fmla="*/ 0 h 50"/>
                  <a:gd name="T6" fmla="*/ 5 w 23"/>
                  <a:gd name="T7" fmla="*/ 0 h 50"/>
                  <a:gd name="T8" fmla="*/ 3 w 23"/>
                  <a:gd name="T9" fmla="*/ 0 h 50"/>
                  <a:gd name="T10" fmla="*/ 2 w 23"/>
                  <a:gd name="T11" fmla="*/ 0 h 50"/>
                  <a:gd name="T12" fmla="*/ 0 w 23"/>
                  <a:gd name="T13" fmla="*/ 1 h 50"/>
                  <a:gd name="T14" fmla="*/ 0 w 23"/>
                  <a:gd name="T15" fmla="*/ 3 h 50"/>
                  <a:gd name="T16" fmla="*/ 0 w 23"/>
                  <a:gd name="T17" fmla="*/ 5 h 50"/>
                  <a:gd name="T18" fmla="*/ 9 w 23"/>
                  <a:gd name="T19" fmla="*/ 36 h 50"/>
                  <a:gd name="T20" fmla="*/ 12 w 23"/>
                  <a:gd name="T21" fmla="*/ 45 h 50"/>
                  <a:gd name="T22" fmla="*/ 12 w 23"/>
                  <a:gd name="T23" fmla="*/ 47 h 50"/>
                  <a:gd name="T24" fmla="*/ 14 w 23"/>
                  <a:gd name="T25" fmla="*/ 49 h 50"/>
                  <a:gd name="T26" fmla="*/ 16 w 23"/>
                  <a:gd name="T27" fmla="*/ 50 h 50"/>
                  <a:gd name="T28" fmla="*/ 18 w 23"/>
                  <a:gd name="T29" fmla="*/ 50 h 50"/>
                  <a:gd name="T30" fmla="*/ 19 w 23"/>
                  <a:gd name="T31" fmla="*/ 49 h 50"/>
                  <a:gd name="T32" fmla="*/ 21 w 23"/>
                  <a:gd name="T33" fmla="*/ 47 h 50"/>
                  <a:gd name="T34" fmla="*/ 23 w 23"/>
                  <a:gd name="T35" fmla="*/ 45 h 50"/>
                  <a:gd name="T36" fmla="*/ 23 w 23"/>
                  <a:gd name="T37" fmla="*/ 43 h 50"/>
                  <a:gd name="T38" fmla="*/ 19 w 23"/>
                  <a:gd name="T39" fmla="*/ 35 h 50"/>
                  <a:gd name="T40" fmla="*/ 10 w 23"/>
                  <a:gd name="T41" fmla="*/ 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3" h="50">
                    <a:moveTo>
                      <a:pt x="10" y="3"/>
                    </a:moveTo>
                    <a:lnTo>
                      <a:pt x="9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9" y="36"/>
                    </a:lnTo>
                    <a:lnTo>
                      <a:pt x="12" y="45"/>
                    </a:lnTo>
                    <a:lnTo>
                      <a:pt x="12" y="47"/>
                    </a:lnTo>
                    <a:lnTo>
                      <a:pt x="14" y="49"/>
                    </a:lnTo>
                    <a:lnTo>
                      <a:pt x="16" y="50"/>
                    </a:lnTo>
                    <a:lnTo>
                      <a:pt x="18" y="50"/>
                    </a:lnTo>
                    <a:lnTo>
                      <a:pt x="19" y="49"/>
                    </a:lnTo>
                    <a:lnTo>
                      <a:pt x="21" y="47"/>
                    </a:lnTo>
                    <a:lnTo>
                      <a:pt x="23" y="45"/>
                    </a:lnTo>
                    <a:lnTo>
                      <a:pt x="23" y="43"/>
                    </a:lnTo>
                    <a:lnTo>
                      <a:pt x="19" y="35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Freeform 21"/>
              <p:cNvSpPr>
                <a:spLocks/>
              </p:cNvSpPr>
              <p:nvPr/>
            </p:nvSpPr>
            <p:spPr bwMode="auto">
              <a:xfrm>
                <a:off x="1150" y="2790"/>
                <a:ext cx="23" cy="51"/>
              </a:xfrm>
              <a:custGeom>
                <a:avLst/>
                <a:gdLst>
                  <a:gd name="T0" fmla="*/ 11 w 23"/>
                  <a:gd name="T1" fmla="*/ 5 h 51"/>
                  <a:gd name="T2" fmla="*/ 9 w 23"/>
                  <a:gd name="T3" fmla="*/ 3 h 51"/>
                  <a:gd name="T4" fmla="*/ 7 w 23"/>
                  <a:gd name="T5" fmla="*/ 2 h 51"/>
                  <a:gd name="T6" fmla="*/ 5 w 23"/>
                  <a:gd name="T7" fmla="*/ 0 h 51"/>
                  <a:gd name="T8" fmla="*/ 4 w 23"/>
                  <a:gd name="T9" fmla="*/ 0 h 51"/>
                  <a:gd name="T10" fmla="*/ 2 w 23"/>
                  <a:gd name="T11" fmla="*/ 2 h 51"/>
                  <a:gd name="T12" fmla="*/ 0 w 23"/>
                  <a:gd name="T13" fmla="*/ 3 h 51"/>
                  <a:gd name="T14" fmla="*/ 0 w 23"/>
                  <a:gd name="T15" fmla="*/ 5 h 51"/>
                  <a:gd name="T16" fmla="*/ 0 w 23"/>
                  <a:gd name="T17" fmla="*/ 7 h 51"/>
                  <a:gd name="T18" fmla="*/ 7 w 23"/>
                  <a:gd name="T19" fmla="*/ 26 h 51"/>
                  <a:gd name="T20" fmla="*/ 12 w 23"/>
                  <a:gd name="T21" fmla="*/ 47 h 51"/>
                  <a:gd name="T22" fmla="*/ 14 w 23"/>
                  <a:gd name="T23" fmla="*/ 49 h 51"/>
                  <a:gd name="T24" fmla="*/ 16 w 23"/>
                  <a:gd name="T25" fmla="*/ 51 h 51"/>
                  <a:gd name="T26" fmla="*/ 18 w 23"/>
                  <a:gd name="T27" fmla="*/ 51 h 51"/>
                  <a:gd name="T28" fmla="*/ 19 w 23"/>
                  <a:gd name="T29" fmla="*/ 51 h 51"/>
                  <a:gd name="T30" fmla="*/ 21 w 23"/>
                  <a:gd name="T31" fmla="*/ 51 h 51"/>
                  <a:gd name="T32" fmla="*/ 23 w 23"/>
                  <a:gd name="T33" fmla="*/ 49 h 51"/>
                  <a:gd name="T34" fmla="*/ 23 w 23"/>
                  <a:gd name="T35" fmla="*/ 47 h 51"/>
                  <a:gd name="T36" fmla="*/ 23 w 23"/>
                  <a:gd name="T37" fmla="*/ 45 h 51"/>
                  <a:gd name="T38" fmla="*/ 18 w 23"/>
                  <a:gd name="T39" fmla="*/ 24 h 51"/>
                  <a:gd name="T40" fmla="*/ 11 w 23"/>
                  <a:gd name="T41" fmla="*/ 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3" h="51">
                    <a:moveTo>
                      <a:pt x="11" y="5"/>
                    </a:moveTo>
                    <a:lnTo>
                      <a:pt x="9" y="3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7" y="26"/>
                    </a:lnTo>
                    <a:lnTo>
                      <a:pt x="12" y="47"/>
                    </a:lnTo>
                    <a:lnTo>
                      <a:pt x="14" y="49"/>
                    </a:lnTo>
                    <a:lnTo>
                      <a:pt x="16" y="51"/>
                    </a:lnTo>
                    <a:lnTo>
                      <a:pt x="18" y="51"/>
                    </a:lnTo>
                    <a:lnTo>
                      <a:pt x="19" y="51"/>
                    </a:lnTo>
                    <a:lnTo>
                      <a:pt x="21" y="51"/>
                    </a:lnTo>
                    <a:lnTo>
                      <a:pt x="23" y="49"/>
                    </a:lnTo>
                    <a:lnTo>
                      <a:pt x="23" y="47"/>
                    </a:lnTo>
                    <a:lnTo>
                      <a:pt x="23" y="45"/>
                    </a:lnTo>
                    <a:lnTo>
                      <a:pt x="18" y="24"/>
                    </a:lnTo>
                    <a:lnTo>
                      <a:pt x="11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Freeform 22"/>
              <p:cNvSpPr>
                <a:spLocks/>
              </p:cNvSpPr>
              <p:nvPr/>
            </p:nvSpPr>
            <p:spPr bwMode="auto">
              <a:xfrm>
                <a:off x="1173" y="2860"/>
                <a:ext cx="23" cy="51"/>
              </a:xfrm>
              <a:custGeom>
                <a:avLst/>
                <a:gdLst>
                  <a:gd name="T0" fmla="*/ 10 w 23"/>
                  <a:gd name="T1" fmla="*/ 5 h 51"/>
                  <a:gd name="T2" fmla="*/ 9 w 23"/>
                  <a:gd name="T3" fmla="*/ 3 h 51"/>
                  <a:gd name="T4" fmla="*/ 7 w 23"/>
                  <a:gd name="T5" fmla="*/ 2 h 51"/>
                  <a:gd name="T6" fmla="*/ 5 w 23"/>
                  <a:gd name="T7" fmla="*/ 0 h 51"/>
                  <a:gd name="T8" fmla="*/ 3 w 23"/>
                  <a:gd name="T9" fmla="*/ 0 h 51"/>
                  <a:gd name="T10" fmla="*/ 2 w 23"/>
                  <a:gd name="T11" fmla="*/ 2 h 51"/>
                  <a:gd name="T12" fmla="*/ 0 w 23"/>
                  <a:gd name="T13" fmla="*/ 3 h 51"/>
                  <a:gd name="T14" fmla="*/ 0 w 23"/>
                  <a:gd name="T15" fmla="*/ 5 h 51"/>
                  <a:gd name="T16" fmla="*/ 0 w 23"/>
                  <a:gd name="T17" fmla="*/ 7 h 51"/>
                  <a:gd name="T18" fmla="*/ 2 w 23"/>
                  <a:gd name="T19" fmla="*/ 14 h 51"/>
                  <a:gd name="T20" fmla="*/ 12 w 23"/>
                  <a:gd name="T21" fmla="*/ 47 h 51"/>
                  <a:gd name="T22" fmla="*/ 12 w 23"/>
                  <a:gd name="T23" fmla="*/ 49 h 51"/>
                  <a:gd name="T24" fmla="*/ 14 w 23"/>
                  <a:gd name="T25" fmla="*/ 51 h 51"/>
                  <a:gd name="T26" fmla="*/ 16 w 23"/>
                  <a:gd name="T27" fmla="*/ 51 h 51"/>
                  <a:gd name="T28" fmla="*/ 17 w 23"/>
                  <a:gd name="T29" fmla="*/ 51 h 51"/>
                  <a:gd name="T30" fmla="*/ 19 w 23"/>
                  <a:gd name="T31" fmla="*/ 51 h 51"/>
                  <a:gd name="T32" fmla="*/ 21 w 23"/>
                  <a:gd name="T33" fmla="*/ 49 h 51"/>
                  <a:gd name="T34" fmla="*/ 23 w 23"/>
                  <a:gd name="T35" fmla="*/ 47 h 51"/>
                  <a:gd name="T36" fmla="*/ 23 w 23"/>
                  <a:gd name="T37" fmla="*/ 46 h 51"/>
                  <a:gd name="T38" fmla="*/ 12 w 23"/>
                  <a:gd name="T39" fmla="*/ 12 h 51"/>
                  <a:gd name="T40" fmla="*/ 10 w 23"/>
                  <a:gd name="T41" fmla="*/ 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3" h="51">
                    <a:moveTo>
                      <a:pt x="10" y="5"/>
                    </a:moveTo>
                    <a:lnTo>
                      <a:pt x="9" y="3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2" y="14"/>
                    </a:lnTo>
                    <a:lnTo>
                      <a:pt x="12" y="47"/>
                    </a:lnTo>
                    <a:lnTo>
                      <a:pt x="12" y="49"/>
                    </a:lnTo>
                    <a:lnTo>
                      <a:pt x="14" y="51"/>
                    </a:lnTo>
                    <a:lnTo>
                      <a:pt x="16" y="51"/>
                    </a:lnTo>
                    <a:lnTo>
                      <a:pt x="17" y="51"/>
                    </a:lnTo>
                    <a:lnTo>
                      <a:pt x="19" y="51"/>
                    </a:lnTo>
                    <a:lnTo>
                      <a:pt x="21" y="49"/>
                    </a:lnTo>
                    <a:lnTo>
                      <a:pt x="23" y="47"/>
                    </a:lnTo>
                    <a:lnTo>
                      <a:pt x="23" y="46"/>
                    </a:lnTo>
                    <a:lnTo>
                      <a:pt x="12" y="12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Freeform 23"/>
              <p:cNvSpPr>
                <a:spLocks/>
              </p:cNvSpPr>
              <p:nvPr/>
            </p:nvSpPr>
            <p:spPr bwMode="auto">
              <a:xfrm>
                <a:off x="1196" y="2930"/>
                <a:ext cx="22" cy="51"/>
              </a:xfrm>
              <a:custGeom>
                <a:avLst/>
                <a:gdLst>
                  <a:gd name="T0" fmla="*/ 10 w 22"/>
                  <a:gd name="T1" fmla="*/ 5 h 51"/>
                  <a:gd name="T2" fmla="*/ 8 w 22"/>
                  <a:gd name="T3" fmla="*/ 4 h 51"/>
                  <a:gd name="T4" fmla="*/ 7 w 22"/>
                  <a:gd name="T5" fmla="*/ 2 h 51"/>
                  <a:gd name="T6" fmla="*/ 5 w 22"/>
                  <a:gd name="T7" fmla="*/ 0 h 51"/>
                  <a:gd name="T8" fmla="*/ 3 w 22"/>
                  <a:gd name="T9" fmla="*/ 0 h 51"/>
                  <a:gd name="T10" fmla="*/ 1 w 22"/>
                  <a:gd name="T11" fmla="*/ 2 h 51"/>
                  <a:gd name="T12" fmla="*/ 0 w 22"/>
                  <a:gd name="T13" fmla="*/ 4 h 51"/>
                  <a:gd name="T14" fmla="*/ 0 w 22"/>
                  <a:gd name="T15" fmla="*/ 5 h 51"/>
                  <a:gd name="T16" fmla="*/ 0 w 22"/>
                  <a:gd name="T17" fmla="*/ 7 h 51"/>
                  <a:gd name="T18" fmla="*/ 12 w 22"/>
                  <a:gd name="T19" fmla="*/ 46 h 51"/>
                  <a:gd name="T20" fmla="*/ 14 w 22"/>
                  <a:gd name="T21" fmla="*/ 47 h 51"/>
                  <a:gd name="T22" fmla="*/ 15 w 22"/>
                  <a:gd name="T23" fmla="*/ 49 h 51"/>
                  <a:gd name="T24" fmla="*/ 17 w 22"/>
                  <a:gd name="T25" fmla="*/ 51 h 51"/>
                  <a:gd name="T26" fmla="*/ 19 w 22"/>
                  <a:gd name="T27" fmla="*/ 51 h 51"/>
                  <a:gd name="T28" fmla="*/ 21 w 22"/>
                  <a:gd name="T29" fmla="*/ 49 h 51"/>
                  <a:gd name="T30" fmla="*/ 22 w 22"/>
                  <a:gd name="T31" fmla="*/ 47 h 51"/>
                  <a:gd name="T32" fmla="*/ 22 w 22"/>
                  <a:gd name="T33" fmla="*/ 46 h 51"/>
                  <a:gd name="T34" fmla="*/ 22 w 22"/>
                  <a:gd name="T35" fmla="*/ 44 h 51"/>
                  <a:gd name="T36" fmla="*/ 10 w 22"/>
                  <a:gd name="T37" fmla="*/ 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" h="51">
                    <a:moveTo>
                      <a:pt x="10" y="5"/>
                    </a:moveTo>
                    <a:lnTo>
                      <a:pt x="8" y="4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2" y="46"/>
                    </a:lnTo>
                    <a:lnTo>
                      <a:pt x="14" y="47"/>
                    </a:lnTo>
                    <a:lnTo>
                      <a:pt x="15" y="49"/>
                    </a:lnTo>
                    <a:lnTo>
                      <a:pt x="17" y="51"/>
                    </a:lnTo>
                    <a:lnTo>
                      <a:pt x="19" y="51"/>
                    </a:lnTo>
                    <a:lnTo>
                      <a:pt x="21" y="49"/>
                    </a:lnTo>
                    <a:lnTo>
                      <a:pt x="22" y="47"/>
                    </a:lnTo>
                    <a:lnTo>
                      <a:pt x="22" y="46"/>
                    </a:lnTo>
                    <a:lnTo>
                      <a:pt x="22" y="44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Freeform 24"/>
              <p:cNvSpPr>
                <a:spLocks/>
              </p:cNvSpPr>
              <p:nvPr/>
            </p:nvSpPr>
            <p:spPr bwMode="auto">
              <a:xfrm>
                <a:off x="1218" y="3000"/>
                <a:ext cx="25" cy="49"/>
              </a:xfrm>
              <a:custGeom>
                <a:avLst/>
                <a:gdLst>
                  <a:gd name="T0" fmla="*/ 11 w 25"/>
                  <a:gd name="T1" fmla="*/ 4 h 49"/>
                  <a:gd name="T2" fmla="*/ 11 w 25"/>
                  <a:gd name="T3" fmla="*/ 2 h 49"/>
                  <a:gd name="T4" fmla="*/ 9 w 25"/>
                  <a:gd name="T5" fmla="*/ 0 h 49"/>
                  <a:gd name="T6" fmla="*/ 7 w 25"/>
                  <a:gd name="T7" fmla="*/ 0 h 49"/>
                  <a:gd name="T8" fmla="*/ 6 w 25"/>
                  <a:gd name="T9" fmla="*/ 0 h 49"/>
                  <a:gd name="T10" fmla="*/ 4 w 25"/>
                  <a:gd name="T11" fmla="*/ 0 h 49"/>
                  <a:gd name="T12" fmla="*/ 2 w 25"/>
                  <a:gd name="T13" fmla="*/ 2 h 49"/>
                  <a:gd name="T14" fmla="*/ 0 w 25"/>
                  <a:gd name="T15" fmla="*/ 4 h 49"/>
                  <a:gd name="T16" fmla="*/ 0 w 25"/>
                  <a:gd name="T17" fmla="*/ 6 h 49"/>
                  <a:gd name="T18" fmla="*/ 13 w 25"/>
                  <a:gd name="T19" fmla="*/ 37 h 49"/>
                  <a:gd name="T20" fmla="*/ 14 w 25"/>
                  <a:gd name="T21" fmla="*/ 46 h 49"/>
                  <a:gd name="T22" fmla="*/ 16 w 25"/>
                  <a:gd name="T23" fmla="*/ 48 h 49"/>
                  <a:gd name="T24" fmla="*/ 18 w 25"/>
                  <a:gd name="T25" fmla="*/ 49 h 49"/>
                  <a:gd name="T26" fmla="*/ 20 w 25"/>
                  <a:gd name="T27" fmla="*/ 49 h 49"/>
                  <a:gd name="T28" fmla="*/ 21 w 25"/>
                  <a:gd name="T29" fmla="*/ 49 h 49"/>
                  <a:gd name="T30" fmla="*/ 23 w 25"/>
                  <a:gd name="T31" fmla="*/ 49 h 49"/>
                  <a:gd name="T32" fmla="*/ 25 w 25"/>
                  <a:gd name="T33" fmla="*/ 48 h 49"/>
                  <a:gd name="T34" fmla="*/ 25 w 25"/>
                  <a:gd name="T35" fmla="*/ 46 h 49"/>
                  <a:gd name="T36" fmla="*/ 25 w 25"/>
                  <a:gd name="T37" fmla="*/ 44 h 49"/>
                  <a:gd name="T38" fmla="*/ 23 w 25"/>
                  <a:gd name="T39" fmla="*/ 35 h 49"/>
                  <a:gd name="T40" fmla="*/ 11 w 25"/>
                  <a:gd name="T41" fmla="*/ 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5" h="49">
                    <a:moveTo>
                      <a:pt x="11" y="4"/>
                    </a:moveTo>
                    <a:lnTo>
                      <a:pt x="11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3" y="37"/>
                    </a:lnTo>
                    <a:lnTo>
                      <a:pt x="14" y="46"/>
                    </a:lnTo>
                    <a:lnTo>
                      <a:pt x="16" y="48"/>
                    </a:lnTo>
                    <a:lnTo>
                      <a:pt x="18" y="49"/>
                    </a:lnTo>
                    <a:lnTo>
                      <a:pt x="20" y="49"/>
                    </a:lnTo>
                    <a:lnTo>
                      <a:pt x="21" y="49"/>
                    </a:lnTo>
                    <a:lnTo>
                      <a:pt x="23" y="49"/>
                    </a:lnTo>
                    <a:lnTo>
                      <a:pt x="25" y="48"/>
                    </a:lnTo>
                    <a:lnTo>
                      <a:pt x="25" y="46"/>
                    </a:lnTo>
                    <a:lnTo>
                      <a:pt x="25" y="44"/>
                    </a:lnTo>
                    <a:lnTo>
                      <a:pt x="23" y="35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Freeform 25"/>
              <p:cNvSpPr>
                <a:spLocks/>
              </p:cNvSpPr>
              <p:nvPr/>
            </p:nvSpPr>
            <p:spPr bwMode="auto">
              <a:xfrm>
                <a:off x="1243" y="3069"/>
                <a:ext cx="26" cy="51"/>
              </a:xfrm>
              <a:custGeom>
                <a:avLst/>
                <a:gdLst>
                  <a:gd name="T0" fmla="*/ 10 w 26"/>
                  <a:gd name="T1" fmla="*/ 5 h 51"/>
                  <a:gd name="T2" fmla="*/ 10 w 26"/>
                  <a:gd name="T3" fmla="*/ 3 h 51"/>
                  <a:gd name="T4" fmla="*/ 9 w 26"/>
                  <a:gd name="T5" fmla="*/ 1 h 51"/>
                  <a:gd name="T6" fmla="*/ 7 w 26"/>
                  <a:gd name="T7" fmla="*/ 0 h 51"/>
                  <a:gd name="T8" fmla="*/ 5 w 26"/>
                  <a:gd name="T9" fmla="*/ 0 h 51"/>
                  <a:gd name="T10" fmla="*/ 3 w 26"/>
                  <a:gd name="T11" fmla="*/ 1 h 51"/>
                  <a:gd name="T12" fmla="*/ 2 w 26"/>
                  <a:gd name="T13" fmla="*/ 3 h 51"/>
                  <a:gd name="T14" fmla="*/ 0 w 26"/>
                  <a:gd name="T15" fmla="*/ 5 h 51"/>
                  <a:gd name="T16" fmla="*/ 0 w 26"/>
                  <a:gd name="T17" fmla="*/ 7 h 51"/>
                  <a:gd name="T18" fmla="*/ 5 w 26"/>
                  <a:gd name="T19" fmla="*/ 19 h 51"/>
                  <a:gd name="T20" fmla="*/ 16 w 26"/>
                  <a:gd name="T21" fmla="*/ 45 h 51"/>
                  <a:gd name="T22" fmla="*/ 17 w 26"/>
                  <a:gd name="T23" fmla="*/ 47 h 51"/>
                  <a:gd name="T24" fmla="*/ 19 w 26"/>
                  <a:gd name="T25" fmla="*/ 49 h 51"/>
                  <a:gd name="T26" fmla="*/ 21 w 26"/>
                  <a:gd name="T27" fmla="*/ 51 h 51"/>
                  <a:gd name="T28" fmla="*/ 23 w 26"/>
                  <a:gd name="T29" fmla="*/ 51 h 51"/>
                  <a:gd name="T30" fmla="*/ 24 w 26"/>
                  <a:gd name="T31" fmla="*/ 49 h 51"/>
                  <a:gd name="T32" fmla="*/ 26 w 26"/>
                  <a:gd name="T33" fmla="*/ 47 h 51"/>
                  <a:gd name="T34" fmla="*/ 26 w 26"/>
                  <a:gd name="T35" fmla="*/ 45 h 51"/>
                  <a:gd name="T36" fmla="*/ 26 w 26"/>
                  <a:gd name="T37" fmla="*/ 44 h 51"/>
                  <a:gd name="T38" fmla="*/ 16 w 26"/>
                  <a:gd name="T39" fmla="*/ 17 h 51"/>
                  <a:gd name="T40" fmla="*/ 10 w 26"/>
                  <a:gd name="T41" fmla="*/ 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51">
                    <a:moveTo>
                      <a:pt x="10" y="5"/>
                    </a:moveTo>
                    <a:lnTo>
                      <a:pt x="10" y="3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5" y="19"/>
                    </a:lnTo>
                    <a:lnTo>
                      <a:pt x="16" y="45"/>
                    </a:lnTo>
                    <a:lnTo>
                      <a:pt x="17" y="47"/>
                    </a:lnTo>
                    <a:lnTo>
                      <a:pt x="19" y="49"/>
                    </a:lnTo>
                    <a:lnTo>
                      <a:pt x="21" y="51"/>
                    </a:lnTo>
                    <a:lnTo>
                      <a:pt x="23" y="51"/>
                    </a:lnTo>
                    <a:lnTo>
                      <a:pt x="24" y="49"/>
                    </a:lnTo>
                    <a:lnTo>
                      <a:pt x="26" y="47"/>
                    </a:lnTo>
                    <a:lnTo>
                      <a:pt x="26" y="45"/>
                    </a:lnTo>
                    <a:lnTo>
                      <a:pt x="26" y="44"/>
                    </a:lnTo>
                    <a:lnTo>
                      <a:pt x="16" y="17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Freeform 26"/>
              <p:cNvSpPr>
                <a:spLocks/>
              </p:cNvSpPr>
              <p:nvPr/>
            </p:nvSpPr>
            <p:spPr bwMode="auto">
              <a:xfrm>
                <a:off x="1271" y="3137"/>
                <a:ext cx="26" cy="51"/>
              </a:xfrm>
              <a:custGeom>
                <a:avLst/>
                <a:gdLst>
                  <a:gd name="T0" fmla="*/ 10 w 26"/>
                  <a:gd name="T1" fmla="*/ 5 h 51"/>
                  <a:gd name="T2" fmla="*/ 9 w 26"/>
                  <a:gd name="T3" fmla="*/ 4 h 51"/>
                  <a:gd name="T4" fmla="*/ 7 w 26"/>
                  <a:gd name="T5" fmla="*/ 2 h 51"/>
                  <a:gd name="T6" fmla="*/ 5 w 26"/>
                  <a:gd name="T7" fmla="*/ 0 h 51"/>
                  <a:gd name="T8" fmla="*/ 3 w 26"/>
                  <a:gd name="T9" fmla="*/ 0 h 51"/>
                  <a:gd name="T10" fmla="*/ 2 w 26"/>
                  <a:gd name="T11" fmla="*/ 2 h 51"/>
                  <a:gd name="T12" fmla="*/ 0 w 26"/>
                  <a:gd name="T13" fmla="*/ 4 h 51"/>
                  <a:gd name="T14" fmla="*/ 0 w 26"/>
                  <a:gd name="T15" fmla="*/ 5 h 51"/>
                  <a:gd name="T16" fmla="*/ 0 w 26"/>
                  <a:gd name="T17" fmla="*/ 7 h 51"/>
                  <a:gd name="T18" fmla="*/ 14 w 26"/>
                  <a:gd name="T19" fmla="*/ 42 h 51"/>
                  <a:gd name="T20" fmla="*/ 16 w 26"/>
                  <a:gd name="T21" fmla="*/ 46 h 51"/>
                  <a:gd name="T22" fmla="*/ 16 w 26"/>
                  <a:gd name="T23" fmla="*/ 47 h 51"/>
                  <a:gd name="T24" fmla="*/ 17 w 26"/>
                  <a:gd name="T25" fmla="*/ 49 h 51"/>
                  <a:gd name="T26" fmla="*/ 19 w 26"/>
                  <a:gd name="T27" fmla="*/ 51 h 51"/>
                  <a:gd name="T28" fmla="*/ 21 w 26"/>
                  <a:gd name="T29" fmla="*/ 51 h 51"/>
                  <a:gd name="T30" fmla="*/ 23 w 26"/>
                  <a:gd name="T31" fmla="*/ 49 h 51"/>
                  <a:gd name="T32" fmla="*/ 24 w 26"/>
                  <a:gd name="T33" fmla="*/ 47 h 51"/>
                  <a:gd name="T34" fmla="*/ 26 w 26"/>
                  <a:gd name="T35" fmla="*/ 46 h 51"/>
                  <a:gd name="T36" fmla="*/ 26 w 26"/>
                  <a:gd name="T37" fmla="*/ 44 h 51"/>
                  <a:gd name="T38" fmla="*/ 24 w 26"/>
                  <a:gd name="T39" fmla="*/ 40 h 51"/>
                  <a:gd name="T40" fmla="*/ 10 w 26"/>
                  <a:gd name="T41" fmla="*/ 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51">
                    <a:moveTo>
                      <a:pt x="10" y="5"/>
                    </a:moveTo>
                    <a:lnTo>
                      <a:pt x="9" y="4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42"/>
                    </a:lnTo>
                    <a:lnTo>
                      <a:pt x="16" y="46"/>
                    </a:lnTo>
                    <a:lnTo>
                      <a:pt x="16" y="47"/>
                    </a:lnTo>
                    <a:lnTo>
                      <a:pt x="17" y="49"/>
                    </a:lnTo>
                    <a:lnTo>
                      <a:pt x="19" y="51"/>
                    </a:lnTo>
                    <a:lnTo>
                      <a:pt x="21" y="51"/>
                    </a:lnTo>
                    <a:lnTo>
                      <a:pt x="23" y="49"/>
                    </a:lnTo>
                    <a:lnTo>
                      <a:pt x="24" y="47"/>
                    </a:lnTo>
                    <a:lnTo>
                      <a:pt x="26" y="46"/>
                    </a:lnTo>
                    <a:lnTo>
                      <a:pt x="26" y="44"/>
                    </a:lnTo>
                    <a:lnTo>
                      <a:pt x="24" y="40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Freeform 27"/>
              <p:cNvSpPr>
                <a:spLocks/>
              </p:cNvSpPr>
              <p:nvPr/>
            </p:nvSpPr>
            <p:spPr bwMode="auto">
              <a:xfrm>
                <a:off x="1299" y="3205"/>
                <a:ext cx="28" cy="50"/>
              </a:xfrm>
              <a:custGeom>
                <a:avLst/>
                <a:gdLst>
                  <a:gd name="T0" fmla="*/ 10 w 28"/>
                  <a:gd name="T1" fmla="*/ 6 h 50"/>
                  <a:gd name="T2" fmla="*/ 10 w 28"/>
                  <a:gd name="T3" fmla="*/ 4 h 50"/>
                  <a:gd name="T4" fmla="*/ 9 w 28"/>
                  <a:gd name="T5" fmla="*/ 2 h 50"/>
                  <a:gd name="T6" fmla="*/ 7 w 28"/>
                  <a:gd name="T7" fmla="*/ 0 h 50"/>
                  <a:gd name="T8" fmla="*/ 5 w 28"/>
                  <a:gd name="T9" fmla="*/ 0 h 50"/>
                  <a:gd name="T10" fmla="*/ 3 w 28"/>
                  <a:gd name="T11" fmla="*/ 2 h 50"/>
                  <a:gd name="T12" fmla="*/ 2 w 28"/>
                  <a:gd name="T13" fmla="*/ 4 h 50"/>
                  <a:gd name="T14" fmla="*/ 0 w 28"/>
                  <a:gd name="T15" fmla="*/ 6 h 50"/>
                  <a:gd name="T16" fmla="*/ 0 w 28"/>
                  <a:gd name="T17" fmla="*/ 7 h 50"/>
                  <a:gd name="T18" fmla="*/ 5 w 28"/>
                  <a:gd name="T19" fmla="*/ 16 h 50"/>
                  <a:gd name="T20" fmla="*/ 17 w 28"/>
                  <a:gd name="T21" fmla="*/ 44 h 50"/>
                  <a:gd name="T22" fmla="*/ 19 w 28"/>
                  <a:gd name="T23" fmla="*/ 46 h 50"/>
                  <a:gd name="T24" fmla="*/ 21 w 28"/>
                  <a:gd name="T25" fmla="*/ 48 h 50"/>
                  <a:gd name="T26" fmla="*/ 23 w 28"/>
                  <a:gd name="T27" fmla="*/ 50 h 50"/>
                  <a:gd name="T28" fmla="*/ 24 w 28"/>
                  <a:gd name="T29" fmla="*/ 50 h 50"/>
                  <a:gd name="T30" fmla="*/ 26 w 28"/>
                  <a:gd name="T31" fmla="*/ 48 h 50"/>
                  <a:gd name="T32" fmla="*/ 28 w 28"/>
                  <a:gd name="T33" fmla="*/ 46 h 50"/>
                  <a:gd name="T34" fmla="*/ 28 w 28"/>
                  <a:gd name="T35" fmla="*/ 44 h 50"/>
                  <a:gd name="T36" fmla="*/ 28 w 28"/>
                  <a:gd name="T37" fmla="*/ 43 h 50"/>
                  <a:gd name="T38" fmla="*/ 16 w 28"/>
                  <a:gd name="T39" fmla="*/ 15 h 50"/>
                  <a:gd name="T40" fmla="*/ 10 w 28"/>
                  <a:gd name="T41" fmla="*/ 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8" h="50">
                    <a:moveTo>
                      <a:pt x="10" y="6"/>
                    </a:moveTo>
                    <a:lnTo>
                      <a:pt x="10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5" y="16"/>
                    </a:lnTo>
                    <a:lnTo>
                      <a:pt x="17" y="44"/>
                    </a:lnTo>
                    <a:lnTo>
                      <a:pt x="19" y="46"/>
                    </a:lnTo>
                    <a:lnTo>
                      <a:pt x="21" y="48"/>
                    </a:lnTo>
                    <a:lnTo>
                      <a:pt x="23" y="50"/>
                    </a:lnTo>
                    <a:lnTo>
                      <a:pt x="24" y="50"/>
                    </a:lnTo>
                    <a:lnTo>
                      <a:pt x="26" y="48"/>
                    </a:lnTo>
                    <a:lnTo>
                      <a:pt x="28" y="46"/>
                    </a:lnTo>
                    <a:lnTo>
                      <a:pt x="28" y="44"/>
                    </a:lnTo>
                    <a:lnTo>
                      <a:pt x="28" y="43"/>
                    </a:lnTo>
                    <a:lnTo>
                      <a:pt x="16" y="15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" name="Freeform 28"/>
              <p:cNvSpPr>
                <a:spLocks/>
              </p:cNvSpPr>
              <p:nvPr/>
            </p:nvSpPr>
            <p:spPr bwMode="auto">
              <a:xfrm>
                <a:off x="1331" y="3272"/>
                <a:ext cx="31" cy="47"/>
              </a:xfrm>
              <a:custGeom>
                <a:avLst/>
                <a:gdLst>
                  <a:gd name="T0" fmla="*/ 10 w 31"/>
                  <a:gd name="T1" fmla="*/ 2 h 47"/>
                  <a:gd name="T2" fmla="*/ 8 w 31"/>
                  <a:gd name="T3" fmla="*/ 0 h 47"/>
                  <a:gd name="T4" fmla="*/ 7 w 31"/>
                  <a:gd name="T5" fmla="*/ 0 h 47"/>
                  <a:gd name="T6" fmla="*/ 5 w 31"/>
                  <a:gd name="T7" fmla="*/ 0 h 47"/>
                  <a:gd name="T8" fmla="*/ 3 w 31"/>
                  <a:gd name="T9" fmla="*/ 0 h 47"/>
                  <a:gd name="T10" fmla="*/ 1 w 31"/>
                  <a:gd name="T11" fmla="*/ 2 h 47"/>
                  <a:gd name="T12" fmla="*/ 0 w 31"/>
                  <a:gd name="T13" fmla="*/ 4 h 47"/>
                  <a:gd name="T14" fmla="*/ 0 w 31"/>
                  <a:gd name="T15" fmla="*/ 5 h 47"/>
                  <a:gd name="T16" fmla="*/ 1 w 31"/>
                  <a:gd name="T17" fmla="*/ 7 h 47"/>
                  <a:gd name="T18" fmla="*/ 10 w 31"/>
                  <a:gd name="T19" fmla="*/ 26 h 47"/>
                  <a:gd name="T20" fmla="*/ 21 w 31"/>
                  <a:gd name="T21" fmla="*/ 46 h 47"/>
                  <a:gd name="T22" fmla="*/ 22 w 31"/>
                  <a:gd name="T23" fmla="*/ 47 h 47"/>
                  <a:gd name="T24" fmla="*/ 24 w 31"/>
                  <a:gd name="T25" fmla="*/ 47 h 47"/>
                  <a:gd name="T26" fmla="*/ 26 w 31"/>
                  <a:gd name="T27" fmla="*/ 47 h 47"/>
                  <a:gd name="T28" fmla="*/ 28 w 31"/>
                  <a:gd name="T29" fmla="*/ 47 h 47"/>
                  <a:gd name="T30" fmla="*/ 29 w 31"/>
                  <a:gd name="T31" fmla="*/ 46 h 47"/>
                  <a:gd name="T32" fmla="*/ 31 w 31"/>
                  <a:gd name="T33" fmla="*/ 44 h 47"/>
                  <a:gd name="T34" fmla="*/ 31 w 31"/>
                  <a:gd name="T35" fmla="*/ 42 h 47"/>
                  <a:gd name="T36" fmla="*/ 29 w 31"/>
                  <a:gd name="T37" fmla="*/ 40 h 47"/>
                  <a:gd name="T38" fmla="*/ 19 w 31"/>
                  <a:gd name="T39" fmla="*/ 21 h 47"/>
                  <a:gd name="T40" fmla="*/ 10 w 31"/>
                  <a:gd name="T41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1" h="47">
                    <a:moveTo>
                      <a:pt x="10" y="2"/>
                    </a:moveTo>
                    <a:lnTo>
                      <a:pt x="8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7"/>
                    </a:lnTo>
                    <a:lnTo>
                      <a:pt x="10" y="26"/>
                    </a:lnTo>
                    <a:lnTo>
                      <a:pt x="21" y="46"/>
                    </a:lnTo>
                    <a:lnTo>
                      <a:pt x="22" y="47"/>
                    </a:lnTo>
                    <a:lnTo>
                      <a:pt x="24" y="47"/>
                    </a:lnTo>
                    <a:lnTo>
                      <a:pt x="26" y="47"/>
                    </a:lnTo>
                    <a:lnTo>
                      <a:pt x="28" y="47"/>
                    </a:lnTo>
                    <a:lnTo>
                      <a:pt x="29" y="46"/>
                    </a:lnTo>
                    <a:lnTo>
                      <a:pt x="31" y="44"/>
                    </a:lnTo>
                    <a:lnTo>
                      <a:pt x="31" y="42"/>
                    </a:lnTo>
                    <a:lnTo>
                      <a:pt x="29" y="40"/>
                    </a:lnTo>
                    <a:lnTo>
                      <a:pt x="19" y="21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Freeform 29"/>
              <p:cNvSpPr>
                <a:spLocks/>
              </p:cNvSpPr>
              <p:nvPr/>
            </p:nvSpPr>
            <p:spPr bwMode="auto">
              <a:xfrm>
                <a:off x="1367" y="3337"/>
                <a:ext cx="34" cy="44"/>
              </a:xfrm>
              <a:custGeom>
                <a:avLst/>
                <a:gdLst>
                  <a:gd name="T0" fmla="*/ 9 w 34"/>
                  <a:gd name="T1" fmla="*/ 2 h 44"/>
                  <a:gd name="T2" fmla="*/ 7 w 34"/>
                  <a:gd name="T3" fmla="*/ 0 h 44"/>
                  <a:gd name="T4" fmla="*/ 6 w 34"/>
                  <a:gd name="T5" fmla="*/ 0 h 44"/>
                  <a:gd name="T6" fmla="*/ 4 w 34"/>
                  <a:gd name="T7" fmla="*/ 0 h 44"/>
                  <a:gd name="T8" fmla="*/ 2 w 34"/>
                  <a:gd name="T9" fmla="*/ 0 h 44"/>
                  <a:gd name="T10" fmla="*/ 0 w 34"/>
                  <a:gd name="T11" fmla="*/ 2 h 44"/>
                  <a:gd name="T12" fmla="*/ 0 w 34"/>
                  <a:gd name="T13" fmla="*/ 4 h 44"/>
                  <a:gd name="T14" fmla="*/ 0 w 34"/>
                  <a:gd name="T15" fmla="*/ 5 h 44"/>
                  <a:gd name="T16" fmla="*/ 0 w 34"/>
                  <a:gd name="T17" fmla="*/ 7 h 44"/>
                  <a:gd name="T18" fmla="*/ 11 w 34"/>
                  <a:gd name="T19" fmla="*/ 23 h 44"/>
                  <a:gd name="T20" fmla="*/ 25 w 34"/>
                  <a:gd name="T21" fmla="*/ 42 h 44"/>
                  <a:gd name="T22" fmla="*/ 27 w 34"/>
                  <a:gd name="T23" fmla="*/ 44 h 44"/>
                  <a:gd name="T24" fmla="*/ 28 w 34"/>
                  <a:gd name="T25" fmla="*/ 44 h 44"/>
                  <a:gd name="T26" fmla="*/ 30 w 34"/>
                  <a:gd name="T27" fmla="*/ 44 h 44"/>
                  <a:gd name="T28" fmla="*/ 32 w 34"/>
                  <a:gd name="T29" fmla="*/ 44 h 44"/>
                  <a:gd name="T30" fmla="*/ 34 w 34"/>
                  <a:gd name="T31" fmla="*/ 42 h 44"/>
                  <a:gd name="T32" fmla="*/ 34 w 34"/>
                  <a:gd name="T33" fmla="*/ 40 h 44"/>
                  <a:gd name="T34" fmla="*/ 34 w 34"/>
                  <a:gd name="T35" fmla="*/ 39 h 44"/>
                  <a:gd name="T36" fmla="*/ 34 w 34"/>
                  <a:gd name="T37" fmla="*/ 37 h 44"/>
                  <a:gd name="T38" fmla="*/ 20 w 34"/>
                  <a:gd name="T39" fmla="*/ 18 h 44"/>
                  <a:gd name="T40" fmla="*/ 9 w 34"/>
                  <a:gd name="T41" fmla="*/ 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4" h="44">
                    <a:moveTo>
                      <a:pt x="9" y="2"/>
                    </a:move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1" y="23"/>
                    </a:lnTo>
                    <a:lnTo>
                      <a:pt x="25" y="42"/>
                    </a:lnTo>
                    <a:lnTo>
                      <a:pt x="27" y="44"/>
                    </a:lnTo>
                    <a:lnTo>
                      <a:pt x="28" y="44"/>
                    </a:lnTo>
                    <a:lnTo>
                      <a:pt x="30" y="44"/>
                    </a:lnTo>
                    <a:lnTo>
                      <a:pt x="32" y="44"/>
                    </a:lnTo>
                    <a:lnTo>
                      <a:pt x="34" y="42"/>
                    </a:lnTo>
                    <a:lnTo>
                      <a:pt x="34" y="40"/>
                    </a:lnTo>
                    <a:lnTo>
                      <a:pt x="34" y="39"/>
                    </a:lnTo>
                    <a:lnTo>
                      <a:pt x="34" y="37"/>
                    </a:lnTo>
                    <a:lnTo>
                      <a:pt x="20" y="18"/>
                    </a:lnTo>
                    <a:lnTo>
                      <a:pt x="9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Freeform 30"/>
              <p:cNvSpPr>
                <a:spLocks/>
              </p:cNvSpPr>
              <p:nvPr/>
            </p:nvSpPr>
            <p:spPr bwMode="auto">
              <a:xfrm>
                <a:off x="1409" y="3397"/>
                <a:ext cx="42" cy="38"/>
              </a:xfrm>
              <a:custGeom>
                <a:avLst/>
                <a:gdLst>
                  <a:gd name="T0" fmla="*/ 11 w 42"/>
                  <a:gd name="T1" fmla="*/ 1 h 38"/>
                  <a:gd name="T2" fmla="*/ 9 w 42"/>
                  <a:gd name="T3" fmla="*/ 0 h 38"/>
                  <a:gd name="T4" fmla="*/ 7 w 42"/>
                  <a:gd name="T5" fmla="*/ 0 h 38"/>
                  <a:gd name="T6" fmla="*/ 6 w 42"/>
                  <a:gd name="T7" fmla="*/ 0 h 38"/>
                  <a:gd name="T8" fmla="*/ 4 w 42"/>
                  <a:gd name="T9" fmla="*/ 0 h 38"/>
                  <a:gd name="T10" fmla="*/ 2 w 42"/>
                  <a:gd name="T11" fmla="*/ 1 h 38"/>
                  <a:gd name="T12" fmla="*/ 0 w 42"/>
                  <a:gd name="T13" fmla="*/ 3 h 38"/>
                  <a:gd name="T14" fmla="*/ 0 w 42"/>
                  <a:gd name="T15" fmla="*/ 5 h 38"/>
                  <a:gd name="T16" fmla="*/ 2 w 42"/>
                  <a:gd name="T17" fmla="*/ 7 h 38"/>
                  <a:gd name="T18" fmla="*/ 6 w 42"/>
                  <a:gd name="T19" fmla="*/ 12 h 38"/>
                  <a:gd name="T20" fmla="*/ 25 w 42"/>
                  <a:gd name="T21" fmla="*/ 29 h 38"/>
                  <a:gd name="T22" fmla="*/ 27 w 42"/>
                  <a:gd name="T23" fmla="*/ 31 h 38"/>
                  <a:gd name="T24" fmla="*/ 34 w 42"/>
                  <a:gd name="T25" fmla="*/ 38 h 38"/>
                  <a:gd name="T26" fmla="*/ 35 w 42"/>
                  <a:gd name="T27" fmla="*/ 38 h 38"/>
                  <a:gd name="T28" fmla="*/ 37 w 42"/>
                  <a:gd name="T29" fmla="*/ 38 h 38"/>
                  <a:gd name="T30" fmla="*/ 39 w 42"/>
                  <a:gd name="T31" fmla="*/ 38 h 38"/>
                  <a:gd name="T32" fmla="*/ 41 w 42"/>
                  <a:gd name="T33" fmla="*/ 36 h 38"/>
                  <a:gd name="T34" fmla="*/ 42 w 42"/>
                  <a:gd name="T35" fmla="*/ 35 h 38"/>
                  <a:gd name="T36" fmla="*/ 42 w 42"/>
                  <a:gd name="T37" fmla="*/ 33 h 38"/>
                  <a:gd name="T38" fmla="*/ 41 w 42"/>
                  <a:gd name="T39" fmla="*/ 31 h 38"/>
                  <a:gd name="T40" fmla="*/ 39 w 42"/>
                  <a:gd name="T41" fmla="*/ 29 h 38"/>
                  <a:gd name="T42" fmla="*/ 32 w 42"/>
                  <a:gd name="T43" fmla="*/ 22 h 38"/>
                  <a:gd name="T44" fmla="*/ 28 w 42"/>
                  <a:gd name="T45" fmla="*/ 28 h 38"/>
                  <a:gd name="T46" fmla="*/ 34 w 42"/>
                  <a:gd name="T47" fmla="*/ 24 h 38"/>
                  <a:gd name="T48" fmla="*/ 14 w 42"/>
                  <a:gd name="T49" fmla="*/ 7 h 38"/>
                  <a:gd name="T50" fmla="*/ 11 w 42"/>
                  <a:gd name="T51" fmla="*/ 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2" h="38">
                    <a:moveTo>
                      <a:pt x="11" y="1"/>
                    </a:move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2" y="7"/>
                    </a:lnTo>
                    <a:lnTo>
                      <a:pt x="6" y="12"/>
                    </a:lnTo>
                    <a:lnTo>
                      <a:pt x="25" y="29"/>
                    </a:lnTo>
                    <a:lnTo>
                      <a:pt x="27" y="31"/>
                    </a:lnTo>
                    <a:lnTo>
                      <a:pt x="34" y="38"/>
                    </a:lnTo>
                    <a:lnTo>
                      <a:pt x="35" y="38"/>
                    </a:lnTo>
                    <a:lnTo>
                      <a:pt x="37" y="38"/>
                    </a:lnTo>
                    <a:lnTo>
                      <a:pt x="39" y="38"/>
                    </a:lnTo>
                    <a:lnTo>
                      <a:pt x="41" y="36"/>
                    </a:lnTo>
                    <a:lnTo>
                      <a:pt x="42" y="35"/>
                    </a:lnTo>
                    <a:lnTo>
                      <a:pt x="42" y="33"/>
                    </a:lnTo>
                    <a:lnTo>
                      <a:pt x="41" y="31"/>
                    </a:lnTo>
                    <a:lnTo>
                      <a:pt x="39" y="29"/>
                    </a:lnTo>
                    <a:lnTo>
                      <a:pt x="32" y="22"/>
                    </a:lnTo>
                    <a:lnTo>
                      <a:pt x="28" y="28"/>
                    </a:lnTo>
                    <a:lnTo>
                      <a:pt x="34" y="24"/>
                    </a:lnTo>
                    <a:lnTo>
                      <a:pt x="14" y="7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Freeform 31"/>
              <p:cNvSpPr>
                <a:spLocks/>
              </p:cNvSpPr>
              <p:nvPr/>
            </p:nvSpPr>
            <p:spPr bwMode="auto">
              <a:xfrm>
                <a:off x="1467" y="3442"/>
                <a:ext cx="51" cy="21"/>
              </a:xfrm>
              <a:custGeom>
                <a:avLst/>
                <a:gdLst>
                  <a:gd name="T0" fmla="*/ 7 w 51"/>
                  <a:gd name="T1" fmla="*/ 2 h 21"/>
                  <a:gd name="T2" fmla="*/ 5 w 51"/>
                  <a:gd name="T3" fmla="*/ 0 h 21"/>
                  <a:gd name="T4" fmla="*/ 4 w 51"/>
                  <a:gd name="T5" fmla="*/ 0 h 21"/>
                  <a:gd name="T6" fmla="*/ 2 w 51"/>
                  <a:gd name="T7" fmla="*/ 2 h 21"/>
                  <a:gd name="T8" fmla="*/ 0 w 51"/>
                  <a:gd name="T9" fmla="*/ 4 h 21"/>
                  <a:gd name="T10" fmla="*/ 0 w 51"/>
                  <a:gd name="T11" fmla="*/ 6 h 21"/>
                  <a:gd name="T12" fmla="*/ 0 w 51"/>
                  <a:gd name="T13" fmla="*/ 7 h 21"/>
                  <a:gd name="T14" fmla="*/ 0 w 51"/>
                  <a:gd name="T15" fmla="*/ 9 h 21"/>
                  <a:gd name="T16" fmla="*/ 2 w 51"/>
                  <a:gd name="T17" fmla="*/ 11 h 21"/>
                  <a:gd name="T18" fmla="*/ 5 w 51"/>
                  <a:gd name="T19" fmla="*/ 13 h 21"/>
                  <a:gd name="T20" fmla="*/ 7 w 51"/>
                  <a:gd name="T21" fmla="*/ 13 h 21"/>
                  <a:gd name="T22" fmla="*/ 25 w 51"/>
                  <a:gd name="T23" fmla="*/ 20 h 21"/>
                  <a:gd name="T24" fmla="*/ 44 w 51"/>
                  <a:gd name="T25" fmla="*/ 21 h 21"/>
                  <a:gd name="T26" fmla="*/ 44 w 51"/>
                  <a:gd name="T27" fmla="*/ 21 h 21"/>
                  <a:gd name="T28" fmla="*/ 46 w 51"/>
                  <a:gd name="T29" fmla="*/ 21 h 21"/>
                  <a:gd name="T30" fmla="*/ 48 w 51"/>
                  <a:gd name="T31" fmla="*/ 20 h 21"/>
                  <a:gd name="T32" fmla="*/ 49 w 51"/>
                  <a:gd name="T33" fmla="*/ 18 h 21"/>
                  <a:gd name="T34" fmla="*/ 51 w 51"/>
                  <a:gd name="T35" fmla="*/ 16 h 21"/>
                  <a:gd name="T36" fmla="*/ 51 w 51"/>
                  <a:gd name="T37" fmla="*/ 14 h 21"/>
                  <a:gd name="T38" fmla="*/ 49 w 51"/>
                  <a:gd name="T39" fmla="*/ 13 h 21"/>
                  <a:gd name="T40" fmla="*/ 48 w 51"/>
                  <a:gd name="T41" fmla="*/ 11 h 21"/>
                  <a:gd name="T42" fmla="*/ 46 w 51"/>
                  <a:gd name="T43" fmla="*/ 11 h 21"/>
                  <a:gd name="T44" fmla="*/ 46 w 51"/>
                  <a:gd name="T45" fmla="*/ 11 h 21"/>
                  <a:gd name="T46" fmla="*/ 26 w 51"/>
                  <a:gd name="T47" fmla="*/ 9 h 21"/>
                  <a:gd name="T48" fmla="*/ 9 w 51"/>
                  <a:gd name="T49" fmla="*/ 2 h 21"/>
                  <a:gd name="T50" fmla="*/ 7 w 51"/>
                  <a:gd name="T51" fmla="*/ 7 h 21"/>
                  <a:gd name="T52" fmla="*/ 11 w 51"/>
                  <a:gd name="T53" fmla="*/ 4 h 21"/>
                  <a:gd name="T54" fmla="*/ 7 w 51"/>
                  <a:gd name="T55" fmla="*/ 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1" h="21">
                    <a:moveTo>
                      <a:pt x="7" y="2"/>
                    </a:moveTo>
                    <a:lnTo>
                      <a:pt x="5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25" y="20"/>
                    </a:lnTo>
                    <a:lnTo>
                      <a:pt x="44" y="21"/>
                    </a:lnTo>
                    <a:lnTo>
                      <a:pt x="44" y="21"/>
                    </a:lnTo>
                    <a:lnTo>
                      <a:pt x="46" y="21"/>
                    </a:lnTo>
                    <a:lnTo>
                      <a:pt x="48" y="20"/>
                    </a:lnTo>
                    <a:lnTo>
                      <a:pt x="49" y="18"/>
                    </a:lnTo>
                    <a:lnTo>
                      <a:pt x="51" y="16"/>
                    </a:lnTo>
                    <a:lnTo>
                      <a:pt x="51" y="14"/>
                    </a:lnTo>
                    <a:lnTo>
                      <a:pt x="49" y="13"/>
                    </a:lnTo>
                    <a:lnTo>
                      <a:pt x="48" y="11"/>
                    </a:lnTo>
                    <a:lnTo>
                      <a:pt x="46" y="11"/>
                    </a:lnTo>
                    <a:lnTo>
                      <a:pt x="46" y="11"/>
                    </a:lnTo>
                    <a:lnTo>
                      <a:pt x="26" y="9"/>
                    </a:lnTo>
                    <a:lnTo>
                      <a:pt x="9" y="2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Freeform 32"/>
              <p:cNvSpPr>
                <a:spLocks/>
              </p:cNvSpPr>
              <p:nvPr/>
            </p:nvSpPr>
            <p:spPr bwMode="auto">
              <a:xfrm>
                <a:off x="1537" y="3423"/>
                <a:ext cx="46" cy="33"/>
              </a:xfrm>
              <a:custGeom>
                <a:avLst/>
                <a:gdLst>
                  <a:gd name="T0" fmla="*/ 6 w 46"/>
                  <a:gd name="T1" fmla="*/ 23 h 33"/>
                  <a:gd name="T2" fmla="*/ 4 w 46"/>
                  <a:gd name="T3" fmla="*/ 25 h 33"/>
                  <a:gd name="T4" fmla="*/ 2 w 46"/>
                  <a:gd name="T5" fmla="*/ 26 h 33"/>
                  <a:gd name="T6" fmla="*/ 0 w 46"/>
                  <a:gd name="T7" fmla="*/ 28 h 33"/>
                  <a:gd name="T8" fmla="*/ 0 w 46"/>
                  <a:gd name="T9" fmla="*/ 30 h 33"/>
                  <a:gd name="T10" fmla="*/ 2 w 46"/>
                  <a:gd name="T11" fmla="*/ 32 h 33"/>
                  <a:gd name="T12" fmla="*/ 4 w 46"/>
                  <a:gd name="T13" fmla="*/ 33 h 33"/>
                  <a:gd name="T14" fmla="*/ 6 w 46"/>
                  <a:gd name="T15" fmla="*/ 33 h 33"/>
                  <a:gd name="T16" fmla="*/ 7 w 46"/>
                  <a:gd name="T17" fmla="*/ 33 h 33"/>
                  <a:gd name="T18" fmla="*/ 13 w 46"/>
                  <a:gd name="T19" fmla="*/ 32 h 33"/>
                  <a:gd name="T20" fmla="*/ 14 w 46"/>
                  <a:gd name="T21" fmla="*/ 32 h 33"/>
                  <a:gd name="T22" fmla="*/ 32 w 46"/>
                  <a:gd name="T23" fmla="*/ 19 h 33"/>
                  <a:gd name="T24" fmla="*/ 44 w 46"/>
                  <a:gd name="T25" fmla="*/ 10 h 33"/>
                  <a:gd name="T26" fmla="*/ 46 w 46"/>
                  <a:gd name="T27" fmla="*/ 9 h 33"/>
                  <a:gd name="T28" fmla="*/ 46 w 46"/>
                  <a:gd name="T29" fmla="*/ 7 h 33"/>
                  <a:gd name="T30" fmla="*/ 46 w 46"/>
                  <a:gd name="T31" fmla="*/ 5 h 33"/>
                  <a:gd name="T32" fmla="*/ 46 w 46"/>
                  <a:gd name="T33" fmla="*/ 3 h 33"/>
                  <a:gd name="T34" fmla="*/ 44 w 46"/>
                  <a:gd name="T35" fmla="*/ 2 h 33"/>
                  <a:gd name="T36" fmla="*/ 42 w 46"/>
                  <a:gd name="T37" fmla="*/ 0 h 33"/>
                  <a:gd name="T38" fmla="*/ 41 w 46"/>
                  <a:gd name="T39" fmla="*/ 0 h 33"/>
                  <a:gd name="T40" fmla="*/ 39 w 46"/>
                  <a:gd name="T41" fmla="*/ 2 h 33"/>
                  <a:gd name="T42" fmla="*/ 27 w 46"/>
                  <a:gd name="T43" fmla="*/ 10 h 33"/>
                  <a:gd name="T44" fmla="*/ 9 w 46"/>
                  <a:gd name="T45" fmla="*/ 23 h 33"/>
                  <a:gd name="T46" fmla="*/ 11 w 46"/>
                  <a:gd name="T47" fmla="*/ 26 h 33"/>
                  <a:gd name="T48" fmla="*/ 11 w 46"/>
                  <a:gd name="T49" fmla="*/ 21 h 33"/>
                  <a:gd name="T50" fmla="*/ 6 w 46"/>
                  <a:gd name="T51" fmla="*/ 2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6" h="33">
                    <a:moveTo>
                      <a:pt x="6" y="23"/>
                    </a:moveTo>
                    <a:lnTo>
                      <a:pt x="4" y="25"/>
                    </a:lnTo>
                    <a:lnTo>
                      <a:pt x="2" y="26"/>
                    </a:lnTo>
                    <a:lnTo>
                      <a:pt x="0" y="28"/>
                    </a:lnTo>
                    <a:lnTo>
                      <a:pt x="0" y="30"/>
                    </a:lnTo>
                    <a:lnTo>
                      <a:pt x="2" y="32"/>
                    </a:lnTo>
                    <a:lnTo>
                      <a:pt x="4" y="33"/>
                    </a:lnTo>
                    <a:lnTo>
                      <a:pt x="6" y="33"/>
                    </a:lnTo>
                    <a:lnTo>
                      <a:pt x="7" y="33"/>
                    </a:lnTo>
                    <a:lnTo>
                      <a:pt x="13" y="32"/>
                    </a:lnTo>
                    <a:lnTo>
                      <a:pt x="14" y="32"/>
                    </a:lnTo>
                    <a:lnTo>
                      <a:pt x="32" y="19"/>
                    </a:lnTo>
                    <a:lnTo>
                      <a:pt x="44" y="10"/>
                    </a:lnTo>
                    <a:lnTo>
                      <a:pt x="46" y="9"/>
                    </a:lnTo>
                    <a:lnTo>
                      <a:pt x="46" y="7"/>
                    </a:lnTo>
                    <a:lnTo>
                      <a:pt x="46" y="5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41" y="0"/>
                    </a:lnTo>
                    <a:lnTo>
                      <a:pt x="39" y="2"/>
                    </a:lnTo>
                    <a:lnTo>
                      <a:pt x="27" y="10"/>
                    </a:lnTo>
                    <a:lnTo>
                      <a:pt x="9" y="23"/>
                    </a:lnTo>
                    <a:lnTo>
                      <a:pt x="11" y="26"/>
                    </a:lnTo>
                    <a:lnTo>
                      <a:pt x="11" y="21"/>
                    </a:lnTo>
                    <a:lnTo>
                      <a:pt x="6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Freeform 33"/>
              <p:cNvSpPr>
                <a:spLocks/>
              </p:cNvSpPr>
              <p:nvPr/>
            </p:nvSpPr>
            <p:spPr bwMode="auto">
              <a:xfrm>
                <a:off x="1595" y="3369"/>
                <a:ext cx="37" cy="43"/>
              </a:xfrm>
              <a:custGeom>
                <a:avLst/>
                <a:gdLst>
                  <a:gd name="T0" fmla="*/ 2 w 37"/>
                  <a:gd name="T1" fmla="*/ 36 h 43"/>
                  <a:gd name="T2" fmla="*/ 0 w 37"/>
                  <a:gd name="T3" fmla="*/ 38 h 43"/>
                  <a:gd name="T4" fmla="*/ 0 w 37"/>
                  <a:gd name="T5" fmla="*/ 40 h 43"/>
                  <a:gd name="T6" fmla="*/ 2 w 37"/>
                  <a:gd name="T7" fmla="*/ 42 h 43"/>
                  <a:gd name="T8" fmla="*/ 4 w 37"/>
                  <a:gd name="T9" fmla="*/ 43 h 43"/>
                  <a:gd name="T10" fmla="*/ 5 w 37"/>
                  <a:gd name="T11" fmla="*/ 43 h 43"/>
                  <a:gd name="T12" fmla="*/ 7 w 37"/>
                  <a:gd name="T13" fmla="*/ 43 h 43"/>
                  <a:gd name="T14" fmla="*/ 9 w 37"/>
                  <a:gd name="T15" fmla="*/ 43 h 43"/>
                  <a:gd name="T16" fmla="*/ 11 w 37"/>
                  <a:gd name="T17" fmla="*/ 42 h 43"/>
                  <a:gd name="T18" fmla="*/ 12 w 37"/>
                  <a:gd name="T19" fmla="*/ 40 h 43"/>
                  <a:gd name="T20" fmla="*/ 32 w 37"/>
                  <a:gd name="T21" fmla="*/ 17 h 43"/>
                  <a:gd name="T22" fmla="*/ 37 w 37"/>
                  <a:gd name="T23" fmla="*/ 8 h 43"/>
                  <a:gd name="T24" fmla="*/ 37 w 37"/>
                  <a:gd name="T25" fmla="*/ 7 h 43"/>
                  <a:gd name="T26" fmla="*/ 37 w 37"/>
                  <a:gd name="T27" fmla="*/ 5 h 43"/>
                  <a:gd name="T28" fmla="*/ 37 w 37"/>
                  <a:gd name="T29" fmla="*/ 3 h 43"/>
                  <a:gd name="T30" fmla="*/ 35 w 37"/>
                  <a:gd name="T31" fmla="*/ 1 h 43"/>
                  <a:gd name="T32" fmla="*/ 33 w 37"/>
                  <a:gd name="T33" fmla="*/ 0 h 43"/>
                  <a:gd name="T34" fmla="*/ 32 w 37"/>
                  <a:gd name="T35" fmla="*/ 0 h 43"/>
                  <a:gd name="T36" fmla="*/ 30 w 37"/>
                  <a:gd name="T37" fmla="*/ 1 h 43"/>
                  <a:gd name="T38" fmla="*/ 28 w 37"/>
                  <a:gd name="T39" fmla="*/ 3 h 43"/>
                  <a:gd name="T40" fmla="*/ 23 w 37"/>
                  <a:gd name="T41" fmla="*/ 12 h 43"/>
                  <a:gd name="T42" fmla="*/ 4 w 37"/>
                  <a:gd name="T43" fmla="*/ 35 h 43"/>
                  <a:gd name="T44" fmla="*/ 2 w 37"/>
                  <a:gd name="T45" fmla="*/ 36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7" h="43">
                    <a:moveTo>
                      <a:pt x="2" y="36"/>
                    </a:moveTo>
                    <a:lnTo>
                      <a:pt x="0" y="38"/>
                    </a:lnTo>
                    <a:lnTo>
                      <a:pt x="0" y="40"/>
                    </a:lnTo>
                    <a:lnTo>
                      <a:pt x="2" y="42"/>
                    </a:lnTo>
                    <a:lnTo>
                      <a:pt x="4" y="43"/>
                    </a:lnTo>
                    <a:lnTo>
                      <a:pt x="5" y="43"/>
                    </a:lnTo>
                    <a:lnTo>
                      <a:pt x="7" y="43"/>
                    </a:lnTo>
                    <a:lnTo>
                      <a:pt x="9" y="43"/>
                    </a:lnTo>
                    <a:lnTo>
                      <a:pt x="11" y="42"/>
                    </a:lnTo>
                    <a:lnTo>
                      <a:pt x="12" y="40"/>
                    </a:lnTo>
                    <a:lnTo>
                      <a:pt x="32" y="17"/>
                    </a:lnTo>
                    <a:lnTo>
                      <a:pt x="37" y="8"/>
                    </a:lnTo>
                    <a:lnTo>
                      <a:pt x="37" y="7"/>
                    </a:lnTo>
                    <a:lnTo>
                      <a:pt x="37" y="5"/>
                    </a:lnTo>
                    <a:lnTo>
                      <a:pt x="37" y="3"/>
                    </a:lnTo>
                    <a:lnTo>
                      <a:pt x="35" y="1"/>
                    </a:lnTo>
                    <a:lnTo>
                      <a:pt x="33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23" y="12"/>
                    </a:lnTo>
                    <a:lnTo>
                      <a:pt x="4" y="35"/>
                    </a:lnTo>
                    <a:lnTo>
                      <a:pt x="2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Freeform 34"/>
              <p:cNvSpPr>
                <a:spLocks/>
              </p:cNvSpPr>
              <p:nvPr/>
            </p:nvSpPr>
            <p:spPr bwMode="auto">
              <a:xfrm>
                <a:off x="1641" y="3307"/>
                <a:ext cx="31" cy="48"/>
              </a:xfrm>
              <a:custGeom>
                <a:avLst/>
                <a:gdLst>
                  <a:gd name="T0" fmla="*/ 0 w 31"/>
                  <a:gd name="T1" fmla="*/ 39 h 48"/>
                  <a:gd name="T2" fmla="*/ 0 w 31"/>
                  <a:gd name="T3" fmla="*/ 41 h 48"/>
                  <a:gd name="T4" fmla="*/ 0 w 31"/>
                  <a:gd name="T5" fmla="*/ 42 h 48"/>
                  <a:gd name="T6" fmla="*/ 0 w 31"/>
                  <a:gd name="T7" fmla="*/ 44 h 48"/>
                  <a:gd name="T8" fmla="*/ 1 w 31"/>
                  <a:gd name="T9" fmla="*/ 46 h 48"/>
                  <a:gd name="T10" fmla="*/ 3 w 31"/>
                  <a:gd name="T11" fmla="*/ 48 h 48"/>
                  <a:gd name="T12" fmla="*/ 5 w 31"/>
                  <a:gd name="T13" fmla="*/ 48 h 48"/>
                  <a:gd name="T14" fmla="*/ 7 w 31"/>
                  <a:gd name="T15" fmla="*/ 46 h 48"/>
                  <a:gd name="T16" fmla="*/ 8 w 31"/>
                  <a:gd name="T17" fmla="*/ 44 h 48"/>
                  <a:gd name="T18" fmla="*/ 22 w 31"/>
                  <a:gd name="T19" fmla="*/ 23 h 48"/>
                  <a:gd name="T20" fmla="*/ 29 w 31"/>
                  <a:gd name="T21" fmla="*/ 7 h 48"/>
                  <a:gd name="T22" fmla="*/ 31 w 31"/>
                  <a:gd name="T23" fmla="*/ 5 h 48"/>
                  <a:gd name="T24" fmla="*/ 31 w 31"/>
                  <a:gd name="T25" fmla="*/ 4 h 48"/>
                  <a:gd name="T26" fmla="*/ 29 w 31"/>
                  <a:gd name="T27" fmla="*/ 2 h 48"/>
                  <a:gd name="T28" fmla="*/ 28 w 31"/>
                  <a:gd name="T29" fmla="*/ 0 h 48"/>
                  <a:gd name="T30" fmla="*/ 26 w 31"/>
                  <a:gd name="T31" fmla="*/ 0 h 48"/>
                  <a:gd name="T32" fmla="*/ 24 w 31"/>
                  <a:gd name="T33" fmla="*/ 0 h 48"/>
                  <a:gd name="T34" fmla="*/ 22 w 31"/>
                  <a:gd name="T35" fmla="*/ 0 h 48"/>
                  <a:gd name="T36" fmla="*/ 21 w 31"/>
                  <a:gd name="T37" fmla="*/ 2 h 48"/>
                  <a:gd name="T38" fmla="*/ 14 w 31"/>
                  <a:gd name="T39" fmla="*/ 18 h 48"/>
                  <a:gd name="T40" fmla="*/ 0 w 31"/>
                  <a:gd name="T41" fmla="*/ 39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1" h="48">
                    <a:moveTo>
                      <a:pt x="0" y="39"/>
                    </a:moveTo>
                    <a:lnTo>
                      <a:pt x="0" y="41"/>
                    </a:lnTo>
                    <a:lnTo>
                      <a:pt x="0" y="42"/>
                    </a:lnTo>
                    <a:lnTo>
                      <a:pt x="0" y="44"/>
                    </a:lnTo>
                    <a:lnTo>
                      <a:pt x="1" y="46"/>
                    </a:lnTo>
                    <a:lnTo>
                      <a:pt x="3" y="48"/>
                    </a:lnTo>
                    <a:lnTo>
                      <a:pt x="5" y="48"/>
                    </a:lnTo>
                    <a:lnTo>
                      <a:pt x="7" y="46"/>
                    </a:lnTo>
                    <a:lnTo>
                      <a:pt x="8" y="44"/>
                    </a:lnTo>
                    <a:lnTo>
                      <a:pt x="22" y="23"/>
                    </a:lnTo>
                    <a:lnTo>
                      <a:pt x="29" y="7"/>
                    </a:lnTo>
                    <a:lnTo>
                      <a:pt x="31" y="5"/>
                    </a:lnTo>
                    <a:lnTo>
                      <a:pt x="31" y="4"/>
                    </a:lnTo>
                    <a:lnTo>
                      <a:pt x="29" y="2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14" y="18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" name="Freeform 35"/>
              <p:cNvSpPr>
                <a:spLocks/>
              </p:cNvSpPr>
              <p:nvPr/>
            </p:nvSpPr>
            <p:spPr bwMode="auto">
              <a:xfrm>
                <a:off x="1677" y="3242"/>
                <a:ext cx="29" cy="48"/>
              </a:xfrm>
              <a:custGeom>
                <a:avLst/>
                <a:gdLst>
                  <a:gd name="T0" fmla="*/ 0 w 29"/>
                  <a:gd name="T1" fmla="*/ 41 h 48"/>
                  <a:gd name="T2" fmla="*/ 0 w 29"/>
                  <a:gd name="T3" fmla="*/ 42 h 48"/>
                  <a:gd name="T4" fmla="*/ 0 w 29"/>
                  <a:gd name="T5" fmla="*/ 44 h 48"/>
                  <a:gd name="T6" fmla="*/ 0 w 29"/>
                  <a:gd name="T7" fmla="*/ 46 h 48"/>
                  <a:gd name="T8" fmla="*/ 2 w 29"/>
                  <a:gd name="T9" fmla="*/ 48 h 48"/>
                  <a:gd name="T10" fmla="*/ 4 w 29"/>
                  <a:gd name="T11" fmla="*/ 48 h 48"/>
                  <a:gd name="T12" fmla="*/ 6 w 29"/>
                  <a:gd name="T13" fmla="*/ 48 h 48"/>
                  <a:gd name="T14" fmla="*/ 7 w 29"/>
                  <a:gd name="T15" fmla="*/ 48 h 48"/>
                  <a:gd name="T16" fmla="*/ 9 w 29"/>
                  <a:gd name="T17" fmla="*/ 46 h 48"/>
                  <a:gd name="T18" fmla="*/ 23 w 29"/>
                  <a:gd name="T19" fmla="*/ 20 h 48"/>
                  <a:gd name="T20" fmla="*/ 23 w 29"/>
                  <a:gd name="T21" fmla="*/ 18 h 48"/>
                  <a:gd name="T22" fmla="*/ 29 w 29"/>
                  <a:gd name="T23" fmla="*/ 6 h 48"/>
                  <a:gd name="T24" fmla="*/ 29 w 29"/>
                  <a:gd name="T25" fmla="*/ 4 h 48"/>
                  <a:gd name="T26" fmla="*/ 29 w 29"/>
                  <a:gd name="T27" fmla="*/ 2 h 48"/>
                  <a:gd name="T28" fmla="*/ 27 w 29"/>
                  <a:gd name="T29" fmla="*/ 0 h 48"/>
                  <a:gd name="T30" fmla="*/ 25 w 29"/>
                  <a:gd name="T31" fmla="*/ 0 h 48"/>
                  <a:gd name="T32" fmla="*/ 23 w 29"/>
                  <a:gd name="T33" fmla="*/ 0 h 48"/>
                  <a:gd name="T34" fmla="*/ 22 w 29"/>
                  <a:gd name="T35" fmla="*/ 0 h 48"/>
                  <a:gd name="T36" fmla="*/ 20 w 29"/>
                  <a:gd name="T37" fmla="*/ 2 h 48"/>
                  <a:gd name="T38" fmla="*/ 18 w 29"/>
                  <a:gd name="T39" fmla="*/ 4 h 48"/>
                  <a:gd name="T40" fmla="*/ 13 w 29"/>
                  <a:gd name="T41" fmla="*/ 16 h 48"/>
                  <a:gd name="T42" fmla="*/ 18 w 29"/>
                  <a:gd name="T43" fmla="*/ 18 h 48"/>
                  <a:gd name="T44" fmla="*/ 14 w 29"/>
                  <a:gd name="T45" fmla="*/ 14 h 48"/>
                  <a:gd name="T46" fmla="*/ 0 w 29"/>
                  <a:gd name="T47" fmla="*/ 4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48">
                    <a:moveTo>
                      <a:pt x="0" y="41"/>
                    </a:moveTo>
                    <a:lnTo>
                      <a:pt x="0" y="42"/>
                    </a:lnTo>
                    <a:lnTo>
                      <a:pt x="0" y="44"/>
                    </a:lnTo>
                    <a:lnTo>
                      <a:pt x="0" y="46"/>
                    </a:lnTo>
                    <a:lnTo>
                      <a:pt x="2" y="48"/>
                    </a:lnTo>
                    <a:lnTo>
                      <a:pt x="4" y="48"/>
                    </a:lnTo>
                    <a:lnTo>
                      <a:pt x="6" y="48"/>
                    </a:lnTo>
                    <a:lnTo>
                      <a:pt x="7" y="48"/>
                    </a:lnTo>
                    <a:lnTo>
                      <a:pt x="9" y="46"/>
                    </a:lnTo>
                    <a:lnTo>
                      <a:pt x="23" y="20"/>
                    </a:lnTo>
                    <a:lnTo>
                      <a:pt x="23" y="18"/>
                    </a:lnTo>
                    <a:lnTo>
                      <a:pt x="29" y="6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2" y="0"/>
                    </a:lnTo>
                    <a:lnTo>
                      <a:pt x="20" y="2"/>
                    </a:lnTo>
                    <a:lnTo>
                      <a:pt x="18" y="4"/>
                    </a:lnTo>
                    <a:lnTo>
                      <a:pt x="13" y="16"/>
                    </a:lnTo>
                    <a:lnTo>
                      <a:pt x="18" y="18"/>
                    </a:lnTo>
                    <a:lnTo>
                      <a:pt x="14" y="14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Freeform 36"/>
              <p:cNvSpPr>
                <a:spLocks/>
              </p:cNvSpPr>
              <p:nvPr/>
            </p:nvSpPr>
            <p:spPr bwMode="auto">
              <a:xfrm>
                <a:off x="1709" y="3174"/>
                <a:ext cx="28" cy="49"/>
              </a:xfrm>
              <a:custGeom>
                <a:avLst/>
                <a:gdLst>
                  <a:gd name="T0" fmla="*/ 0 w 28"/>
                  <a:gd name="T1" fmla="*/ 44 h 49"/>
                  <a:gd name="T2" fmla="*/ 0 w 28"/>
                  <a:gd name="T3" fmla="*/ 46 h 49"/>
                  <a:gd name="T4" fmla="*/ 0 w 28"/>
                  <a:gd name="T5" fmla="*/ 47 h 49"/>
                  <a:gd name="T6" fmla="*/ 2 w 28"/>
                  <a:gd name="T7" fmla="*/ 49 h 49"/>
                  <a:gd name="T8" fmla="*/ 4 w 28"/>
                  <a:gd name="T9" fmla="*/ 49 h 49"/>
                  <a:gd name="T10" fmla="*/ 5 w 28"/>
                  <a:gd name="T11" fmla="*/ 49 h 49"/>
                  <a:gd name="T12" fmla="*/ 7 w 28"/>
                  <a:gd name="T13" fmla="*/ 49 h 49"/>
                  <a:gd name="T14" fmla="*/ 9 w 28"/>
                  <a:gd name="T15" fmla="*/ 47 h 49"/>
                  <a:gd name="T16" fmla="*/ 11 w 28"/>
                  <a:gd name="T17" fmla="*/ 46 h 49"/>
                  <a:gd name="T18" fmla="*/ 28 w 28"/>
                  <a:gd name="T19" fmla="*/ 7 h 49"/>
                  <a:gd name="T20" fmla="*/ 28 w 28"/>
                  <a:gd name="T21" fmla="*/ 5 h 49"/>
                  <a:gd name="T22" fmla="*/ 26 w 28"/>
                  <a:gd name="T23" fmla="*/ 3 h 49"/>
                  <a:gd name="T24" fmla="*/ 25 w 28"/>
                  <a:gd name="T25" fmla="*/ 2 h 49"/>
                  <a:gd name="T26" fmla="*/ 23 w 28"/>
                  <a:gd name="T27" fmla="*/ 0 h 49"/>
                  <a:gd name="T28" fmla="*/ 21 w 28"/>
                  <a:gd name="T29" fmla="*/ 0 h 49"/>
                  <a:gd name="T30" fmla="*/ 19 w 28"/>
                  <a:gd name="T31" fmla="*/ 2 h 49"/>
                  <a:gd name="T32" fmla="*/ 18 w 28"/>
                  <a:gd name="T33" fmla="*/ 3 h 49"/>
                  <a:gd name="T34" fmla="*/ 18 w 28"/>
                  <a:gd name="T35" fmla="*/ 5 h 49"/>
                  <a:gd name="T36" fmla="*/ 0 w 28"/>
                  <a:gd name="T37" fmla="*/ 4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8" h="49">
                    <a:moveTo>
                      <a:pt x="0" y="44"/>
                    </a:moveTo>
                    <a:lnTo>
                      <a:pt x="0" y="46"/>
                    </a:lnTo>
                    <a:lnTo>
                      <a:pt x="0" y="47"/>
                    </a:lnTo>
                    <a:lnTo>
                      <a:pt x="2" y="49"/>
                    </a:lnTo>
                    <a:lnTo>
                      <a:pt x="4" y="49"/>
                    </a:lnTo>
                    <a:lnTo>
                      <a:pt x="5" y="49"/>
                    </a:lnTo>
                    <a:lnTo>
                      <a:pt x="7" y="49"/>
                    </a:lnTo>
                    <a:lnTo>
                      <a:pt x="9" y="47"/>
                    </a:lnTo>
                    <a:lnTo>
                      <a:pt x="11" y="46"/>
                    </a:lnTo>
                    <a:lnTo>
                      <a:pt x="28" y="7"/>
                    </a:lnTo>
                    <a:lnTo>
                      <a:pt x="28" y="5"/>
                    </a:lnTo>
                    <a:lnTo>
                      <a:pt x="26" y="3"/>
                    </a:lnTo>
                    <a:lnTo>
                      <a:pt x="25" y="2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8" y="3"/>
                    </a:lnTo>
                    <a:lnTo>
                      <a:pt x="18" y="5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Freeform 37"/>
              <p:cNvSpPr>
                <a:spLocks/>
              </p:cNvSpPr>
              <p:nvPr/>
            </p:nvSpPr>
            <p:spPr bwMode="auto">
              <a:xfrm>
                <a:off x="1737" y="3107"/>
                <a:ext cx="26" cy="49"/>
              </a:xfrm>
              <a:custGeom>
                <a:avLst/>
                <a:gdLst>
                  <a:gd name="T0" fmla="*/ 0 w 26"/>
                  <a:gd name="T1" fmla="*/ 42 h 49"/>
                  <a:gd name="T2" fmla="*/ 0 w 26"/>
                  <a:gd name="T3" fmla="*/ 44 h 49"/>
                  <a:gd name="T4" fmla="*/ 2 w 26"/>
                  <a:gd name="T5" fmla="*/ 46 h 49"/>
                  <a:gd name="T6" fmla="*/ 4 w 26"/>
                  <a:gd name="T7" fmla="*/ 48 h 49"/>
                  <a:gd name="T8" fmla="*/ 5 w 26"/>
                  <a:gd name="T9" fmla="*/ 49 h 49"/>
                  <a:gd name="T10" fmla="*/ 7 w 26"/>
                  <a:gd name="T11" fmla="*/ 49 h 49"/>
                  <a:gd name="T12" fmla="*/ 9 w 26"/>
                  <a:gd name="T13" fmla="*/ 48 h 49"/>
                  <a:gd name="T14" fmla="*/ 11 w 26"/>
                  <a:gd name="T15" fmla="*/ 46 h 49"/>
                  <a:gd name="T16" fmla="*/ 11 w 26"/>
                  <a:gd name="T17" fmla="*/ 44 h 49"/>
                  <a:gd name="T18" fmla="*/ 19 w 26"/>
                  <a:gd name="T19" fmla="*/ 28 h 49"/>
                  <a:gd name="T20" fmla="*/ 26 w 26"/>
                  <a:gd name="T21" fmla="*/ 6 h 49"/>
                  <a:gd name="T22" fmla="*/ 26 w 26"/>
                  <a:gd name="T23" fmla="*/ 4 h 49"/>
                  <a:gd name="T24" fmla="*/ 26 w 26"/>
                  <a:gd name="T25" fmla="*/ 2 h 49"/>
                  <a:gd name="T26" fmla="*/ 25 w 26"/>
                  <a:gd name="T27" fmla="*/ 0 h 49"/>
                  <a:gd name="T28" fmla="*/ 23 w 26"/>
                  <a:gd name="T29" fmla="*/ 0 h 49"/>
                  <a:gd name="T30" fmla="*/ 21 w 26"/>
                  <a:gd name="T31" fmla="*/ 0 h 49"/>
                  <a:gd name="T32" fmla="*/ 19 w 26"/>
                  <a:gd name="T33" fmla="*/ 0 h 49"/>
                  <a:gd name="T34" fmla="*/ 18 w 26"/>
                  <a:gd name="T35" fmla="*/ 2 h 49"/>
                  <a:gd name="T36" fmla="*/ 16 w 26"/>
                  <a:gd name="T37" fmla="*/ 4 h 49"/>
                  <a:gd name="T38" fmla="*/ 9 w 26"/>
                  <a:gd name="T39" fmla="*/ 27 h 49"/>
                  <a:gd name="T40" fmla="*/ 0 w 26"/>
                  <a:gd name="T41" fmla="*/ 42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49">
                    <a:moveTo>
                      <a:pt x="0" y="42"/>
                    </a:moveTo>
                    <a:lnTo>
                      <a:pt x="0" y="44"/>
                    </a:lnTo>
                    <a:lnTo>
                      <a:pt x="2" y="46"/>
                    </a:lnTo>
                    <a:lnTo>
                      <a:pt x="4" y="48"/>
                    </a:lnTo>
                    <a:lnTo>
                      <a:pt x="5" y="49"/>
                    </a:lnTo>
                    <a:lnTo>
                      <a:pt x="7" y="49"/>
                    </a:lnTo>
                    <a:lnTo>
                      <a:pt x="9" y="48"/>
                    </a:lnTo>
                    <a:lnTo>
                      <a:pt x="11" y="46"/>
                    </a:lnTo>
                    <a:lnTo>
                      <a:pt x="11" y="44"/>
                    </a:lnTo>
                    <a:lnTo>
                      <a:pt x="19" y="28"/>
                    </a:lnTo>
                    <a:lnTo>
                      <a:pt x="26" y="6"/>
                    </a:lnTo>
                    <a:lnTo>
                      <a:pt x="26" y="4"/>
                    </a:lnTo>
                    <a:lnTo>
                      <a:pt x="26" y="2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8" y="2"/>
                    </a:lnTo>
                    <a:lnTo>
                      <a:pt x="16" y="4"/>
                    </a:lnTo>
                    <a:lnTo>
                      <a:pt x="9" y="27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Freeform 38"/>
              <p:cNvSpPr>
                <a:spLocks/>
              </p:cNvSpPr>
              <p:nvPr/>
            </p:nvSpPr>
            <p:spPr bwMode="auto">
              <a:xfrm>
                <a:off x="1765" y="3037"/>
                <a:ext cx="25" cy="51"/>
              </a:xfrm>
              <a:custGeom>
                <a:avLst/>
                <a:gdLst>
                  <a:gd name="T0" fmla="*/ 0 w 25"/>
                  <a:gd name="T1" fmla="*/ 44 h 51"/>
                  <a:gd name="T2" fmla="*/ 0 w 25"/>
                  <a:gd name="T3" fmla="*/ 46 h 51"/>
                  <a:gd name="T4" fmla="*/ 0 w 25"/>
                  <a:gd name="T5" fmla="*/ 47 h 51"/>
                  <a:gd name="T6" fmla="*/ 2 w 25"/>
                  <a:gd name="T7" fmla="*/ 49 h 51"/>
                  <a:gd name="T8" fmla="*/ 4 w 25"/>
                  <a:gd name="T9" fmla="*/ 51 h 51"/>
                  <a:gd name="T10" fmla="*/ 5 w 25"/>
                  <a:gd name="T11" fmla="*/ 51 h 51"/>
                  <a:gd name="T12" fmla="*/ 7 w 25"/>
                  <a:gd name="T13" fmla="*/ 49 h 51"/>
                  <a:gd name="T14" fmla="*/ 9 w 25"/>
                  <a:gd name="T15" fmla="*/ 47 h 51"/>
                  <a:gd name="T16" fmla="*/ 11 w 25"/>
                  <a:gd name="T17" fmla="*/ 46 h 51"/>
                  <a:gd name="T18" fmla="*/ 25 w 25"/>
                  <a:gd name="T19" fmla="*/ 7 h 51"/>
                  <a:gd name="T20" fmla="*/ 25 w 25"/>
                  <a:gd name="T21" fmla="*/ 5 h 51"/>
                  <a:gd name="T22" fmla="*/ 25 w 25"/>
                  <a:gd name="T23" fmla="*/ 4 h 51"/>
                  <a:gd name="T24" fmla="*/ 23 w 25"/>
                  <a:gd name="T25" fmla="*/ 2 h 51"/>
                  <a:gd name="T26" fmla="*/ 21 w 25"/>
                  <a:gd name="T27" fmla="*/ 0 h 51"/>
                  <a:gd name="T28" fmla="*/ 19 w 25"/>
                  <a:gd name="T29" fmla="*/ 0 h 51"/>
                  <a:gd name="T30" fmla="*/ 18 w 25"/>
                  <a:gd name="T31" fmla="*/ 2 h 51"/>
                  <a:gd name="T32" fmla="*/ 16 w 25"/>
                  <a:gd name="T33" fmla="*/ 4 h 51"/>
                  <a:gd name="T34" fmla="*/ 14 w 25"/>
                  <a:gd name="T35" fmla="*/ 5 h 51"/>
                  <a:gd name="T36" fmla="*/ 0 w 25"/>
                  <a:gd name="T3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51">
                    <a:moveTo>
                      <a:pt x="0" y="44"/>
                    </a:moveTo>
                    <a:lnTo>
                      <a:pt x="0" y="46"/>
                    </a:lnTo>
                    <a:lnTo>
                      <a:pt x="0" y="47"/>
                    </a:lnTo>
                    <a:lnTo>
                      <a:pt x="2" y="49"/>
                    </a:lnTo>
                    <a:lnTo>
                      <a:pt x="4" y="51"/>
                    </a:lnTo>
                    <a:lnTo>
                      <a:pt x="5" y="51"/>
                    </a:lnTo>
                    <a:lnTo>
                      <a:pt x="7" y="49"/>
                    </a:lnTo>
                    <a:lnTo>
                      <a:pt x="9" y="47"/>
                    </a:lnTo>
                    <a:lnTo>
                      <a:pt x="11" y="46"/>
                    </a:lnTo>
                    <a:lnTo>
                      <a:pt x="25" y="7"/>
                    </a:lnTo>
                    <a:lnTo>
                      <a:pt x="25" y="5"/>
                    </a:lnTo>
                    <a:lnTo>
                      <a:pt x="25" y="4"/>
                    </a:lnTo>
                    <a:lnTo>
                      <a:pt x="23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8" y="2"/>
                    </a:lnTo>
                    <a:lnTo>
                      <a:pt x="16" y="4"/>
                    </a:lnTo>
                    <a:lnTo>
                      <a:pt x="14" y="5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Freeform 39"/>
              <p:cNvSpPr>
                <a:spLocks/>
              </p:cNvSpPr>
              <p:nvPr/>
            </p:nvSpPr>
            <p:spPr bwMode="auto">
              <a:xfrm>
                <a:off x="1790" y="2969"/>
                <a:ext cx="24" cy="49"/>
              </a:xfrm>
              <a:custGeom>
                <a:avLst/>
                <a:gdLst>
                  <a:gd name="T0" fmla="*/ 0 w 24"/>
                  <a:gd name="T1" fmla="*/ 44 h 49"/>
                  <a:gd name="T2" fmla="*/ 0 w 24"/>
                  <a:gd name="T3" fmla="*/ 45 h 49"/>
                  <a:gd name="T4" fmla="*/ 1 w 24"/>
                  <a:gd name="T5" fmla="*/ 47 h 49"/>
                  <a:gd name="T6" fmla="*/ 3 w 24"/>
                  <a:gd name="T7" fmla="*/ 49 h 49"/>
                  <a:gd name="T8" fmla="*/ 5 w 24"/>
                  <a:gd name="T9" fmla="*/ 49 h 49"/>
                  <a:gd name="T10" fmla="*/ 7 w 24"/>
                  <a:gd name="T11" fmla="*/ 49 h 49"/>
                  <a:gd name="T12" fmla="*/ 8 w 24"/>
                  <a:gd name="T13" fmla="*/ 49 h 49"/>
                  <a:gd name="T14" fmla="*/ 10 w 24"/>
                  <a:gd name="T15" fmla="*/ 47 h 49"/>
                  <a:gd name="T16" fmla="*/ 10 w 24"/>
                  <a:gd name="T17" fmla="*/ 45 h 49"/>
                  <a:gd name="T18" fmla="*/ 21 w 24"/>
                  <a:gd name="T19" fmla="*/ 17 h 49"/>
                  <a:gd name="T20" fmla="*/ 24 w 24"/>
                  <a:gd name="T21" fmla="*/ 5 h 49"/>
                  <a:gd name="T22" fmla="*/ 24 w 24"/>
                  <a:gd name="T23" fmla="*/ 3 h 49"/>
                  <a:gd name="T24" fmla="*/ 24 w 24"/>
                  <a:gd name="T25" fmla="*/ 1 h 49"/>
                  <a:gd name="T26" fmla="*/ 22 w 24"/>
                  <a:gd name="T27" fmla="*/ 0 h 49"/>
                  <a:gd name="T28" fmla="*/ 21 w 24"/>
                  <a:gd name="T29" fmla="*/ 0 h 49"/>
                  <a:gd name="T30" fmla="*/ 19 w 24"/>
                  <a:gd name="T31" fmla="*/ 0 h 49"/>
                  <a:gd name="T32" fmla="*/ 17 w 24"/>
                  <a:gd name="T33" fmla="*/ 0 h 49"/>
                  <a:gd name="T34" fmla="*/ 15 w 24"/>
                  <a:gd name="T35" fmla="*/ 1 h 49"/>
                  <a:gd name="T36" fmla="*/ 14 w 24"/>
                  <a:gd name="T37" fmla="*/ 3 h 49"/>
                  <a:gd name="T38" fmla="*/ 10 w 24"/>
                  <a:gd name="T39" fmla="*/ 15 h 49"/>
                  <a:gd name="T40" fmla="*/ 0 w 24"/>
                  <a:gd name="T41" fmla="*/ 4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" h="49">
                    <a:moveTo>
                      <a:pt x="0" y="44"/>
                    </a:moveTo>
                    <a:lnTo>
                      <a:pt x="0" y="45"/>
                    </a:lnTo>
                    <a:lnTo>
                      <a:pt x="1" y="47"/>
                    </a:lnTo>
                    <a:lnTo>
                      <a:pt x="3" y="49"/>
                    </a:lnTo>
                    <a:lnTo>
                      <a:pt x="5" y="49"/>
                    </a:lnTo>
                    <a:lnTo>
                      <a:pt x="7" y="49"/>
                    </a:lnTo>
                    <a:lnTo>
                      <a:pt x="8" y="49"/>
                    </a:lnTo>
                    <a:lnTo>
                      <a:pt x="10" y="47"/>
                    </a:lnTo>
                    <a:lnTo>
                      <a:pt x="10" y="45"/>
                    </a:lnTo>
                    <a:lnTo>
                      <a:pt x="21" y="17"/>
                    </a:lnTo>
                    <a:lnTo>
                      <a:pt x="24" y="5"/>
                    </a:lnTo>
                    <a:lnTo>
                      <a:pt x="24" y="3"/>
                    </a:lnTo>
                    <a:lnTo>
                      <a:pt x="24" y="1"/>
                    </a:lnTo>
                    <a:lnTo>
                      <a:pt x="22" y="0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4" y="3"/>
                    </a:lnTo>
                    <a:lnTo>
                      <a:pt x="10" y="15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Freeform 40"/>
              <p:cNvSpPr>
                <a:spLocks/>
              </p:cNvSpPr>
              <p:nvPr/>
            </p:nvSpPr>
            <p:spPr bwMode="auto">
              <a:xfrm>
                <a:off x="1814" y="2899"/>
                <a:ext cx="23" cy="50"/>
              </a:xfrm>
              <a:custGeom>
                <a:avLst/>
                <a:gdLst>
                  <a:gd name="T0" fmla="*/ 0 w 23"/>
                  <a:gd name="T1" fmla="*/ 43 h 50"/>
                  <a:gd name="T2" fmla="*/ 0 w 23"/>
                  <a:gd name="T3" fmla="*/ 45 h 50"/>
                  <a:gd name="T4" fmla="*/ 0 w 23"/>
                  <a:gd name="T5" fmla="*/ 47 h 50"/>
                  <a:gd name="T6" fmla="*/ 2 w 23"/>
                  <a:gd name="T7" fmla="*/ 49 h 50"/>
                  <a:gd name="T8" fmla="*/ 4 w 23"/>
                  <a:gd name="T9" fmla="*/ 50 h 50"/>
                  <a:gd name="T10" fmla="*/ 5 w 23"/>
                  <a:gd name="T11" fmla="*/ 50 h 50"/>
                  <a:gd name="T12" fmla="*/ 7 w 23"/>
                  <a:gd name="T13" fmla="*/ 49 h 50"/>
                  <a:gd name="T14" fmla="*/ 9 w 23"/>
                  <a:gd name="T15" fmla="*/ 47 h 50"/>
                  <a:gd name="T16" fmla="*/ 11 w 23"/>
                  <a:gd name="T17" fmla="*/ 45 h 50"/>
                  <a:gd name="T18" fmla="*/ 16 w 23"/>
                  <a:gd name="T19" fmla="*/ 33 h 50"/>
                  <a:gd name="T20" fmla="*/ 23 w 23"/>
                  <a:gd name="T21" fmla="*/ 5 h 50"/>
                  <a:gd name="T22" fmla="*/ 23 w 23"/>
                  <a:gd name="T23" fmla="*/ 3 h 50"/>
                  <a:gd name="T24" fmla="*/ 23 w 23"/>
                  <a:gd name="T25" fmla="*/ 1 h 50"/>
                  <a:gd name="T26" fmla="*/ 21 w 23"/>
                  <a:gd name="T27" fmla="*/ 0 h 50"/>
                  <a:gd name="T28" fmla="*/ 19 w 23"/>
                  <a:gd name="T29" fmla="*/ 0 h 50"/>
                  <a:gd name="T30" fmla="*/ 18 w 23"/>
                  <a:gd name="T31" fmla="*/ 0 h 50"/>
                  <a:gd name="T32" fmla="*/ 16 w 23"/>
                  <a:gd name="T33" fmla="*/ 0 h 50"/>
                  <a:gd name="T34" fmla="*/ 14 w 23"/>
                  <a:gd name="T35" fmla="*/ 1 h 50"/>
                  <a:gd name="T36" fmla="*/ 12 w 23"/>
                  <a:gd name="T37" fmla="*/ 3 h 50"/>
                  <a:gd name="T38" fmla="*/ 5 w 23"/>
                  <a:gd name="T39" fmla="*/ 31 h 50"/>
                  <a:gd name="T40" fmla="*/ 0 w 23"/>
                  <a:gd name="T41" fmla="*/ 4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3" h="50">
                    <a:moveTo>
                      <a:pt x="0" y="43"/>
                    </a:moveTo>
                    <a:lnTo>
                      <a:pt x="0" y="45"/>
                    </a:lnTo>
                    <a:lnTo>
                      <a:pt x="0" y="47"/>
                    </a:lnTo>
                    <a:lnTo>
                      <a:pt x="2" y="49"/>
                    </a:lnTo>
                    <a:lnTo>
                      <a:pt x="4" y="50"/>
                    </a:lnTo>
                    <a:lnTo>
                      <a:pt x="5" y="50"/>
                    </a:lnTo>
                    <a:lnTo>
                      <a:pt x="7" y="49"/>
                    </a:lnTo>
                    <a:lnTo>
                      <a:pt x="9" y="47"/>
                    </a:lnTo>
                    <a:lnTo>
                      <a:pt x="11" y="45"/>
                    </a:lnTo>
                    <a:lnTo>
                      <a:pt x="16" y="33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1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4" y="1"/>
                    </a:lnTo>
                    <a:lnTo>
                      <a:pt x="12" y="3"/>
                    </a:lnTo>
                    <a:lnTo>
                      <a:pt x="5" y="31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Freeform 41"/>
              <p:cNvSpPr>
                <a:spLocks/>
              </p:cNvSpPr>
              <p:nvPr/>
            </p:nvSpPr>
            <p:spPr bwMode="auto">
              <a:xfrm>
                <a:off x="1837" y="2828"/>
                <a:ext cx="23" cy="51"/>
              </a:xfrm>
              <a:custGeom>
                <a:avLst/>
                <a:gdLst>
                  <a:gd name="T0" fmla="*/ 0 w 23"/>
                  <a:gd name="T1" fmla="*/ 44 h 51"/>
                  <a:gd name="T2" fmla="*/ 0 w 23"/>
                  <a:gd name="T3" fmla="*/ 46 h 51"/>
                  <a:gd name="T4" fmla="*/ 2 w 23"/>
                  <a:gd name="T5" fmla="*/ 48 h 51"/>
                  <a:gd name="T6" fmla="*/ 3 w 23"/>
                  <a:gd name="T7" fmla="*/ 49 h 51"/>
                  <a:gd name="T8" fmla="*/ 5 w 23"/>
                  <a:gd name="T9" fmla="*/ 51 h 51"/>
                  <a:gd name="T10" fmla="*/ 7 w 23"/>
                  <a:gd name="T11" fmla="*/ 51 h 51"/>
                  <a:gd name="T12" fmla="*/ 9 w 23"/>
                  <a:gd name="T13" fmla="*/ 49 h 51"/>
                  <a:gd name="T14" fmla="*/ 10 w 23"/>
                  <a:gd name="T15" fmla="*/ 48 h 51"/>
                  <a:gd name="T16" fmla="*/ 10 w 23"/>
                  <a:gd name="T17" fmla="*/ 46 h 51"/>
                  <a:gd name="T18" fmla="*/ 23 w 23"/>
                  <a:gd name="T19" fmla="*/ 6 h 51"/>
                  <a:gd name="T20" fmla="*/ 23 w 23"/>
                  <a:gd name="T21" fmla="*/ 4 h 51"/>
                  <a:gd name="T22" fmla="*/ 23 w 23"/>
                  <a:gd name="T23" fmla="*/ 2 h 51"/>
                  <a:gd name="T24" fmla="*/ 21 w 23"/>
                  <a:gd name="T25" fmla="*/ 0 h 51"/>
                  <a:gd name="T26" fmla="*/ 19 w 23"/>
                  <a:gd name="T27" fmla="*/ 0 h 51"/>
                  <a:gd name="T28" fmla="*/ 17 w 23"/>
                  <a:gd name="T29" fmla="*/ 0 h 51"/>
                  <a:gd name="T30" fmla="*/ 16 w 23"/>
                  <a:gd name="T31" fmla="*/ 0 h 51"/>
                  <a:gd name="T32" fmla="*/ 14 w 23"/>
                  <a:gd name="T33" fmla="*/ 2 h 51"/>
                  <a:gd name="T34" fmla="*/ 12 w 23"/>
                  <a:gd name="T35" fmla="*/ 4 h 51"/>
                  <a:gd name="T36" fmla="*/ 0 w 23"/>
                  <a:gd name="T3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3" h="51">
                    <a:moveTo>
                      <a:pt x="0" y="44"/>
                    </a:moveTo>
                    <a:lnTo>
                      <a:pt x="0" y="46"/>
                    </a:lnTo>
                    <a:lnTo>
                      <a:pt x="2" y="48"/>
                    </a:lnTo>
                    <a:lnTo>
                      <a:pt x="3" y="49"/>
                    </a:lnTo>
                    <a:lnTo>
                      <a:pt x="5" y="51"/>
                    </a:lnTo>
                    <a:lnTo>
                      <a:pt x="7" y="51"/>
                    </a:lnTo>
                    <a:lnTo>
                      <a:pt x="9" y="49"/>
                    </a:lnTo>
                    <a:lnTo>
                      <a:pt x="10" y="48"/>
                    </a:lnTo>
                    <a:lnTo>
                      <a:pt x="10" y="46"/>
                    </a:lnTo>
                    <a:lnTo>
                      <a:pt x="23" y="6"/>
                    </a:lnTo>
                    <a:lnTo>
                      <a:pt x="23" y="4"/>
                    </a:lnTo>
                    <a:lnTo>
                      <a:pt x="23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6" y="0"/>
                    </a:lnTo>
                    <a:lnTo>
                      <a:pt x="14" y="2"/>
                    </a:lnTo>
                    <a:lnTo>
                      <a:pt x="12" y="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Freeform 42"/>
              <p:cNvSpPr>
                <a:spLocks/>
              </p:cNvSpPr>
              <p:nvPr/>
            </p:nvSpPr>
            <p:spPr bwMode="auto">
              <a:xfrm>
                <a:off x="1860" y="2758"/>
                <a:ext cx="23" cy="51"/>
              </a:xfrm>
              <a:custGeom>
                <a:avLst/>
                <a:gdLst>
                  <a:gd name="T0" fmla="*/ 0 w 23"/>
                  <a:gd name="T1" fmla="*/ 44 h 51"/>
                  <a:gd name="T2" fmla="*/ 0 w 23"/>
                  <a:gd name="T3" fmla="*/ 46 h 51"/>
                  <a:gd name="T4" fmla="*/ 0 w 23"/>
                  <a:gd name="T5" fmla="*/ 48 h 51"/>
                  <a:gd name="T6" fmla="*/ 1 w 23"/>
                  <a:gd name="T7" fmla="*/ 49 h 51"/>
                  <a:gd name="T8" fmla="*/ 3 w 23"/>
                  <a:gd name="T9" fmla="*/ 51 h 51"/>
                  <a:gd name="T10" fmla="*/ 5 w 23"/>
                  <a:gd name="T11" fmla="*/ 51 h 51"/>
                  <a:gd name="T12" fmla="*/ 7 w 23"/>
                  <a:gd name="T13" fmla="*/ 49 h 51"/>
                  <a:gd name="T14" fmla="*/ 8 w 23"/>
                  <a:gd name="T15" fmla="*/ 48 h 51"/>
                  <a:gd name="T16" fmla="*/ 10 w 23"/>
                  <a:gd name="T17" fmla="*/ 46 h 51"/>
                  <a:gd name="T18" fmla="*/ 23 w 23"/>
                  <a:gd name="T19" fmla="*/ 5 h 51"/>
                  <a:gd name="T20" fmla="*/ 23 w 23"/>
                  <a:gd name="T21" fmla="*/ 4 h 51"/>
                  <a:gd name="T22" fmla="*/ 21 w 23"/>
                  <a:gd name="T23" fmla="*/ 2 h 51"/>
                  <a:gd name="T24" fmla="*/ 19 w 23"/>
                  <a:gd name="T25" fmla="*/ 0 h 51"/>
                  <a:gd name="T26" fmla="*/ 17 w 23"/>
                  <a:gd name="T27" fmla="*/ 0 h 51"/>
                  <a:gd name="T28" fmla="*/ 15 w 23"/>
                  <a:gd name="T29" fmla="*/ 0 h 51"/>
                  <a:gd name="T30" fmla="*/ 14 w 23"/>
                  <a:gd name="T31" fmla="*/ 0 h 51"/>
                  <a:gd name="T32" fmla="*/ 12 w 23"/>
                  <a:gd name="T33" fmla="*/ 2 h 51"/>
                  <a:gd name="T34" fmla="*/ 12 w 23"/>
                  <a:gd name="T35" fmla="*/ 4 h 51"/>
                  <a:gd name="T36" fmla="*/ 0 w 23"/>
                  <a:gd name="T3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3" h="51">
                    <a:moveTo>
                      <a:pt x="0" y="44"/>
                    </a:moveTo>
                    <a:lnTo>
                      <a:pt x="0" y="46"/>
                    </a:lnTo>
                    <a:lnTo>
                      <a:pt x="0" y="48"/>
                    </a:lnTo>
                    <a:lnTo>
                      <a:pt x="1" y="49"/>
                    </a:lnTo>
                    <a:lnTo>
                      <a:pt x="3" y="51"/>
                    </a:lnTo>
                    <a:lnTo>
                      <a:pt x="5" y="51"/>
                    </a:lnTo>
                    <a:lnTo>
                      <a:pt x="7" y="49"/>
                    </a:lnTo>
                    <a:lnTo>
                      <a:pt x="8" y="48"/>
                    </a:lnTo>
                    <a:lnTo>
                      <a:pt x="10" y="46"/>
                    </a:lnTo>
                    <a:lnTo>
                      <a:pt x="23" y="5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2" y="2"/>
                    </a:lnTo>
                    <a:lnTo>
                      <a:pt x="12" y="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Freeform 43"/>
              <p:cNvSpPr>
                <a:spLocks/>
              </p:cNvSpPr>
              <p:nvPr/>
            </p:nvSpPr>
            <p:spPr bwMode="auto">
              <a:xfrm>
                <a:off x="1881" y="2686"/>
                <a:ext cx="23" cy="51"/>
              </a:xfrm>
              <a:custGeom>
                <a:avLst/>
                <a:gdLst>
                  <a:gd name="T0" fmla="*/ 0 w 23"/>
                  <a:gd name="T1" fmla="*/ 46 h 51"/>
                  <a:gd name="T2" fmla="*/ 0 w 23"/>
                  <a:gd name="T3" fmla="*/ 48 h 51"/>
                  <a:gd name="T4" fmla="*/ 0 w 23"/>
                  <a:gd name="T5" fmla="*/ 49 h 51"/>
                  <a:gd name="T6" fmla="*/ 2 w 23"/>
                  <a:gd name="T7" fmla="*/ 51 h 51"/>
                  <a:gd name="T8" fmla="*/ 3 w 23"/>
                  <a:gd name="T9" fmla="*/ 51 h 51"/>
                  <a:gd name="T10" fmla="*/ 5 w 23"/>
                  <a:gd name="T11" fmla="*/ 51 h 51"/>
                  <a:gd name="T12" fmla="*/ 7 w 23"/>
                  <a:gd name="T13" fmla="*/ 51 h 51"/>
                  <a:gd name="T14" fmla="*/ 9 w 23"/>
                  <a:gd name="T15" fmla="*/ 49 h 51"/>
                  <a:gd name="T16" fmla="*/ 10 w 23"/>
                  <a:gd name="T17" fmla="*/ 48 h 51"/>
                  <a:gd name="T18" fmla="*/ 23 w 23"/>
                  <a:gd name="T19" fmla="*/ 7 h 51"/>
                  <a:gd name="T20" fmla="*/ 23 w 23"/>
                  <a:gd name="T21" fmla="*/ 6 h 51"/>
                  <a:gd name="T22" fmla="*/ 21 w 23"/>
                  <a:gd name="T23" fmla="*/ 4 h 51"/>
                  <a:gd name="T24" fmla="*/ 19 w 23"/>
                  <a:gd name="T25" fmla="*/ 2 h 51"/>
                  <a:gd name="T26" fmla="*/ 17 w 23"/>
                  <a:gd name="T27" fmla="*/ 0 h 51"/>
                  <a:gd name="T28" fmla="*/ 16 w 23"/>
                  <a:gd name="T29" fmla="*/ 0 h 51"/>
                  <a:gd name="T30" fmla="*/ 14 w 23"/>
                  <a:gd name="T31" fmla="*/ 2 h 51"/>
                  <a:gd name="T32" fmla="*/ 12 w 23"/>
                  <a:gd name="T33" fmla="*/ 4 h 51"/>
                  <a:gd name="T34" fmla="*/ 12 w 23"/>
                  <a:gd name="T35" fmla="*/ 6 h 51"/>
                  <a:gd name="T36" fmla="*/ 0 w 23"/>
                  <a:gd name="T37" fmla="*/ 4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3" h="51">
                    <a:moveTo>
                      <a:pt x="0" y="46"/>
                    </a:moveTo>
                    <a:lnTo>
                      <a:pt x="0" y="48"/>
                    </a:lnTo>
                    <a:lnTo>
                      <a:pt x="0" y="49"/>
                    </a:lnTo>
                    <a:lnTo>
                      <a:pt x="2" y="51"/>
                    </a:lnTo>
                    <a:lnTo>
                      <a:pt x="3" y="51"/>
                    </a:lnTo>
                    <a:lnTo>
                      <a:pt x="5" y="51"/>
                    </a:lnTo>
                    <a:lnTo>
                      <a:pt x="7" y="51"/>
                    </a:lnTo>
                    <a:lnTo>
                      <a:pt x="9" y="49"/>
                    </a:lnTo>
                    <a:lnTo>
                      <a:pt x="10" y="48"/>
                    </a:lnTo>
                    <a:lnTo>
                      <a:pt x="23" y="7"/>
                    </a:lnTo>
                    <a:lnTo>
                      <a:pt x="23" y="6"/>
                    </a:lnTo>
                    <a:lnTo>
                      <a:pt x="21" y="4"/>
                    </a:lnTo>
                    <a:lnTo>
                      <a:pt x="19" y="2"/>
                    </a:lnTo>
                    <a:lnTo>
                      <a:pt x="17" y="0"/>
                    </a:lnTo>
                    <a:lnTo>
                      <a:pt x="16" y="0"/>
                    </a:lnTo>
                    <a:lnTo>
                      <a:pt x="14" y="2"/>
                    </a:lnTo>
                    <a:lnTo>
                      <a:pt x="12" y="4"/>
                    </a:lnTo>
                    <a:lnTo>
                      <a:pt x="12" y="6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Freeform 44"/>
              <p:cNvSpPr>
                <a:spLocks/>
              </p:cNvSpPr>
              <p:nvPr/>
            </p:nvSpPr>
            <p:spPr bwMode="auto">
              <a:xfrm>
                <a:off x="1902" y="2616"/>
                <a:ext cx="21" cy="51"/>
              </a:xfrm>
              <a:custGeom>
                <a:avLst/>
                <a:gdLst>
                  <a:gd name="T0" fmla="*/ 0 w 21"/>
                  <a:gd name="T1" fmla="*/ 46 h 51"/>
                  <a:gd name="T2" fmla="*/ 0 w 21"/>
                  <a:gd name="T3" fmla="*/ 48 h 51"/>
                  <a:gd name="T4" fmla="*/ 0 w 21"/>
                  <a:gd name="T5" fmla="*/ 49 h 51"/>
                  <a:gd name="T6" fmla="*/ 2 w 21"/>
                  <a:gd name="T7" fmla="*/ 51 h 51"/>
                  <a:gd name="T8" fmla="*/ 3 w 21"/>
                  <a:gd name="T9" fmla="*/ 51 h 51"/>
                  <a:gd name="T10" fmla="*/ 5 w 21"/>
                  <a:gd name="T11" fmla="*/ 51 h 51"/>
                  <a:gd name="T12" fmla="*/ 7 w 21"/>
                  <a:gd name="T13" fmla="*/ 51 h 51"/>
                  <a:gd name="T14" fmla="*/ 9 w 21"/>
                  <a:gd name="T15" fmla="*/ 49 h 51"/>
                  <a:gd name="T16" fmla="*/ 10 w 21"/>
                  <a:gd name="T17" fmla="*/ 48 h 51"/>
                  <a:gd name="T18" fmla="*/ 19 w 21"/>
                  <a:gd name="T19" fmla="*/ 14 h 51"/>
                  <a:gd name="T20" fmla="*/ 21 w 21"/>
                  <a:gd name="T21" fmla="*/ 7 h 51"/>
                  <a:gd name="T22" fmla="*/ 21 w 21"/>
                  <a:gd name="T23" fmla="*/ 5 h 51"/>
                  <a:gd name="T24" fmla="*/ 21 w 21"/>
                  <a:gd name="T25" fmla="*/ 4 h 51"/>
                  <a:gd name="T26" fmla="*/ 19 w 21"/>
                  <a:gd name="T27" fmla="*/ 2 h 51"/>
                  <a:gd name="T28" fmla="*/ 17 w 21"/>
                  <a:gd name="T29" fmla="*/ 0 h 51"/>
                  <a:gd name="T30" fmla="*/ 16 w 21"/>
                  <a:gd name="T31" fmla="*/ 0 h 51"/>
                  <a:gd name="T32" fmla="*/ 14 w 21"/>
                  <a:gd name="T33" fmla="*/ 2 h 51"/>
                  <a:gd name="T34" fmla="*/ 12 w 21"/>
                  <a:gd name="T35" fmla="*/ 4 h 51"/>
                  <a:gd name="T36" fmla="*/ 10 w 21"/>
                  <a:gd name="T37" fmla="*/ 5 h 51"/>
                  <a:gd name="T38" fmla="*/ 9 w 21"/>
                  <a:gd name="T39" fmla="*/ 12 h 51"/>
                  <a:gd name="T40" fmla="*/ 0 w 21"/>
                  <a:gd name="T41" fmla="*/ 4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" h="51">
                    <a:moveTo>
                      <a:pt x="0" y="46"/>
                    </a:moveTo>
                    <a:lnTo>
                      <a:pt x="0" y="48"/>
                    </a:lnTo>
                    <a:lnTo>
                      <a:pt x="0" y="49"/>
                    </a:lnTo>
                    <a:lnTo>
                      <a:pt x="2" y="51"/>
                    </a:lnTo>
                    <a:lnTo>
                      <a:pt x="3" y="51"/>
                    </a:lnTo>
                    <a:lnTo>
                      <a:pt x="5" y="51"/>
                    </a:lnTo>
                    <a:lnTo>
                      <a:pt x="7" y="51"/>
                    </a:lnTo>
                    <a:lnTo>
                      <a:pt x="9" y="49"/>
                    </a:lnTo>
                    <a:lnTo>
                      <a:pt x="10" y="48"/>
                    </a:lnTo>
                    <a:lnTo>
                      <a:pt x="19" y="1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1" y="4"/>
                    </a:lnTo>
                    <a:lnTo>
                      <a:pt x="19" y="2"/>
                    </a:lnTo>
                    <a:lnTo>
                      <a:pt x="17" y="0"/>
                    </a:lnTo>
                    <a:lnTo>
                      <a:pt x="16" y="0"/>
                    </a:lnTo>
                    <a:lnTo>
                      <a:pt x="14" y="2"/>
                    </a:lnTo>
                    <a:lnTo>
                      <a:pt x="12" y="4"/>
                    </a:lnTo>
                    <a:lnTo>
                      <a:pt x="10" y="5"/>
                    </a:lnTo>
                    <a:lnTo>
                      <a:pt x="9" y="1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45"/>
              <p:cNvSpPr>
                <a:spLocks/>
              </p:cNvSpPr>
              <p:nvPr/>
            </p:nvSpPr>
            <p:spPr bwMode="auto">
              <a:xfrm>
                <a:off x="1921" y="2546"/>
                <a:ext cx="23" cy="51"/>
              </a:xfrm>
              <a:custGeom>
                <a:avLst/>
                <a:gdLst>
                  <a:gd name="T0" fmla="*/ 0 w 23"/>
                  <a:gd name="T1" fmla="*/ 44 h 51"/>
                  <a:gd name="T2" fmla="*/ 0 w 23"/>
                  <a:gd name="T3" fmla="*/ 46 h 51"/>
                  <a:gd name="T4" fmla="*/ 2 w 23"/>
                  <a:gd name="T5" fmla="*/ 47 h 51"/>
                  <a:gd name="T6" fmla="*/ 4 w 23"/>
                  <a:gd name="T7" fmla="*/ 49 h 51"/>
                  <a:gd name="T8" fmla="*/ 5 w 23"/>
                  <a:gd name="T9" fmla="*/ 51 h 51"/>
                  <a:gd name="T10" fmla="*/ 7 w 23"/>
                  <a:gd name="T11" fmla="*/ 51 h 51"/>
                  <a:gd name="T12" fmla="*/ 9 w 23"/>
                  <a:gd name="T13" fmla="*/ 49 h 51"/>
                  <a:gd name="T14" fmla="*/ 11 w 23"/>
                  <a:gd name="T15" fmla="*/ 47 h 51"/>
                  <a:gd name="T16" fmla="*/ 11 w 23"/>
                  <a:gd name="T17" fmla="*/ 46 h 51"/>
                  <a:gd name="T18" fmla="*/ 23 w 23"/>
                  <a:gd name="T19" fmla="*/ 5 h 51"/>
                  <a:gd name="T20" fmla="*/ 23 w 23"/>
                  <a:gd name="T21" fmla="*/ 4 h 51"/>
                  <a:gd name="T22" fmla="*/ 21 w 23"/>
                  <a:gd name="T23" fmla="*/ 2 h 51"/>
                  <a:gd name="T24" fmla="*/ 19 w 23"/>
                  <a:gd name="T25" fmla="*/ 0 h 51"/>
                  <a:gd name="T26" fmla="*/ 18 w 23"/>
                  <a:gd name="T27" fmla="*/ 0 h 51"/>
                  <a:gd name="T28" fmla="*/ 16 w 23"/>
                  <a:gd name="T29" fmla="*/ 0 h 51"/>
                  <a:gd name="T30" fmla="*/ 14 w 23"/>
                  <a:gd name="T31" fmla="*/ 0 h 51"/>
                  <a:gd name="T32" fmla="*/ 12 w 23"/>
                  <a:gd name="T33" fmla="*/ 2 h 51"/>
                  <a:gd name="T34" fmla="*/ 12 w 23"/>
                  <a:gd name="T35" fmla="*/ 4 h 51"/>
                  <a:gd name="T36" fmla="*/ 0 w 23"/>
                  <a:gd name="T3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3" h="51">
                    <a:moveTo>
                      <a:pt x="0" y="44"/>
                    </a:moveTo>
                    <a:lnTo>
                      <a:pt x="0" y="46"/>
                    </a:lnTo>
                    <a:lnTo>
                      <a:pt x="2" y="47"/>
                    </a:lnTo>
                    <a:lnTo>
                      <a:pt x="4" y="49"/>
                    </a:lnTo>
                    <a:lnTo>
                      <a:pt x="5" y="51"/>
                    </a:lnTo>
                    <a:lnTo>
                      <a:pt x="7" y="51"/>
                    </a:lnTo>
                    <a:lnTo>
                      <a:pt x="9" y="49"/>
                    </a:lnTo>
                    <a:lnTo>
                      <a:pt x="11" y="47"/>
                    </a:lnTo>
                    <a:lnTo>
                      <a:pt x="11" y="46"/>
                    </a:lnTo>
                    <a:lnTo>
                      <a:pt x="23" y="5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2" y="2"/>
                    </a:lnTo>
                    <a:lnTo>
                      <a:pt x="12" y="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46"/>
              <p:cNvSpPr>
                <a:spLocks/>
              </p:cNvSpPr>
              <p:nvPr/>
            </p:nvSpPr>
            <p:spPr bwMode="auto">
              <a:xfrm>
                <a:off x="1942" y="2474"/>
                <a:ext cx="21" cy="51"/>
              </a:xfrm>
              <a:custGeom>
                <a:avLst/>
                <a:gdLst>
                  <a:gd name="T0" fmla="*/ 0 w 21"/>
                  <a:gd name="T1" fmla="*/ 46 h 51"/>
                  <a:gd name="T2" fmla="*/ 0 w 21"/>
                  <a:gd name="T3" fmla="*/ 47 h 51"/>
                  <a:gd name="T4" fmla="*/ 0 w 21"/>
                  <a:gd name="T5" fmla="*/ 49 h 51"/>
                  <a:gd name="T6" fmla="*/ 2 w 21"/>
                  <a:gd name="T7" fmla="*/ 51 h 51"/>
                  <a:gd name="T8" fmla="*/ 4 w 21"/>
                  <a:gd name="T9" fmla="*/ 51 h 51"/>
                  <a:gd name="T10" fmla="*/ 5 w 21"/>
                  <a:gd name="T11" fmla="*/ 51 h 51"/>
                  <a:gd name="T12" fmla="*/ 7 w 21"/>
                  <a:gd name="T13" fmla="*/ 51 h 51"/>
                  <a:gd name="T14" fmla="*/ 9 w 21"/>
                  <a:gd name="T15" fmla="*/ 49 h 51"/>
                  <a:gd name="T16" fmla="*/ 11 w 21"/>
                  <a:gd name="T17" fmla="*/ 47 h 51"/>
                  <a:gd name="T18" fmla="*/ 16 w 21"/>
                  <a:gd name="T19" fmla="*/ 26 h 51"/>
                  <a:gd name="T20" fmla="*/ 21 w 21"/>
                  <a:gd name="T21" fmla="*/ 7 h 51"/>
                  <a:gd name="T22" fmla="*/ 21 w 21"/>
                  <a:gd name="T23" fmla="*/ 5 h 51"/>
                  <a:gd name="T24" fmla="*/ 21 w 21"/>
                  <a:gd name="T25" fmla="*/ 4 h 51"/>
                  <a:gd name="T26" fmla="*/ 19 w 21"/>
                  <a:gd name="T27" fmla="*/ 2 h 51"/>
                  <a:gd name="T28" fmla="*/ 18 w 21"/>
                  <a:gd name="T29" fmla="*/ 0 h 51"/>
                  <a:gd name="T30" fmla="*/ 16 w 21"/>
                  <a:gd name="T31" fmla="*/ 0 h 51"/>
                  <a:gd name="T32" fmla="*/ 14 w 21"/>
                  <a:gd name="T33" fmla="*/ 2 h 51"/>
                  <a:gd name="T34" fmla="*/ 12 w 21"/>
                  <a:gd name="T35" fmla="*/ 4 h 51"/>
                  <a:gd name="T36" fmla="*/ 11 w 21"/>
                  <a:gd name="T37" fmla="*/ 5 h 51"/>
                  <a:gd name="T38" fmla="*/ 5 w 21"/>
                  <a:gd name="T39" fmla="*/ 25 h 51"/>
                  <a:gd name="T40" fmla="*/ 0 w 21"/>
                  <a:gd name="T41" fmla="*/ 4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" h="51">
                    <a:moveTo>
                      <a:pt x="0" y="46"/>
                    </a:moveTo>
                    <a:lnTo>
                      <a:pt x="0" y="47"/>
                    </a:lnTo>
                    <a:lnTo>
                      <a:pt x="0" y="49"/>
                    </a:lnTo>
                    <a:lnTo>
                      <a:pt x="2" y="51"/>
                    </a:lnTo>
                    <a:lnTo>
                      <a:pt x="4" y="51"/>
                    </a:lnTo>
                    <a:lnTo>
                      <a:pt x="5" y="51"/>
                    </a:lnTo>
                    <a:lnTo>
                      <a:pt x="7" y="51"/>
                    </a:lnTo>
                    <a:lnTo>
                      <a:pt x="9" y="49"/>
                    </a:lnTo>
                    <a:lnTo>
                      <a:pt x="11" y="47"/>
                    </a:lnTo>
                    <a:lnTo>
                      <a:pt x="16" y="26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1" y="4"/>
                    </a:lnTo>
                    <a:lnTo>
                      <a:pt x="19" y="2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4" y="2"/>
                    </a:lnTo>
                    <a:lnTo>
                      <a:pt x="12" y="4"/>
                    </a:lnTo>
                    <a:lnTo>
                      <a:pt x="11" y="5"/>
                    </a:lnTo>
                    <a:lnTo>
                      <a:pt x="5" y="25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47"/>
              <p:cNvSpPr>
                <a:spLocks/>
              </p:cNvSpPr>
              <p:nvPr/>
            </p:nvSpPr>
            <p:spPr bwMode="auto">
              <a:xfrm>
                <a:off x="1961" y="2404"/>
                <a:ext cx="21" cy="51"/>
              </a:xfrm>
              <a:custGeom>
                <a:avLst/>
                <a:gdLst>
                  <a:gd name="T0" fmla="*/ 0 w 21"/>
                  <a:gd name="T1" fmla="*/ 44 h 51"/>
                  <a:gd name="T2" fmla="*/ 0 w 21"/>
                  <a:gd name="T3" fmla="*/ 46 h 51"/>
                  <a:gd name="T4" fmla="*/ 0 w 21"/>
                  <a:gd name="T5" fmla="*/ 47 h 51"/>
                  <a:gd name="T6" fmla="*/ 2 w 21"/>
                  <a:gd name="T7" fmla="*/ 49 h 51"/>
                  <a:gd name="T8" fmla="*/ 4 w 21"/>
                  <a:gd name="T9" fmla="*/ 51 h 51"/>
                  <a:gd name="T10" fmla="*/ 6 w 21"/>
                  <a:gd name="T11" fmla="*/ 51 h 51"/>
                  <a:gd name="T12" fmla="*/ 7 w 21"/>
                  <a:gd name="T13" fmla="*/ 49 h 51"/>
                  <a:gd name="T14" fmla="*/ 9 w 21"/>
                  <a:gd name="T15" fmla="*/ 47 h 51"/>
                  <a:gd name="T16" fmla="*/ 11 w 21"/>
                  <a:gd name="T17" fmla="*/ 46 h 51"/>
                  <a:gd name="T18" fmla="*/ 21 w 21"/>
                  <a:gd name="T19" fmla="*/ 5 h 51"/>
                  <a:gd name="T20" fmla="*/ 21 w 21"/>
                  <a:gd name="T21" fmla="*/ 3 h 51"/>
                  <a:gd name="T22" fmla="*/ 21 w 21"/>
                  <a:gd name="T23" fmla="*/ 2 h 51"/>
                  <a:gd name="T24" fmla="*/ 20 w 21"/>
                  <a:gd name="T25" fmla="*/ 0 h 51"/>
                  <a:gd name="T26" fmla="*/ 18 w 21"/>
                  <a:gd name="T27" fmla="*/ 0 h 51"/>
                  <a:gd name="T28" fmla="*/ 16 w 21"/>
                  <a:gd name="T29" fmla="*/ 0 h 51"/>
                  <a:gd name="T30" fmla="*/ 14 w 21"/>
                  <a:gd name="T31" fmla="*/ 0 h 51"/>
                  <a:gd name="T32" fmla="*/ 13 w 21"/>
                  <a:gd name="T33" fmla="*/ 2 h 51"/>
                  <a:gd name="T34" fmla="*/ 11 w 21"/>
                  <a:gd name="T35" fmla="*/ 3 h 51"/>
                  <a:gd name="T36" fmla="*/ 0 w 21"/>
                  <a:gd name="T3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" h="51">
                    <a:moveTo>
                      <a:pt x="0" y="44"/>
                    </a:moveTo>
                    <a:lnTo>
                      <a:pt x="0" y="46"/>
                    </a:lnTo>
                    <a:lnTo>
                      <a:pt x="0" y="47"/>
                    </a:lnTo>
                    <a:lnTo>
                      <a:pt x="2" y="49"/>
                    </a:lnTo>
                    <a:lnTo>
                      <a:pt x="4" y="51"/>
                    </a:lnTo>
                    <a:lnTo>
                      <a:pt x="6" y="51"/>
                    </a:lnTo>
                    <a:lnTo>
                      <a:pt x="7" y="49"/>
                    </a:lnTo>
                    <a:lnTo>
                      <a:pt x="9" y="47"/>
                    </a:lnTo>
                    <a:lnTo>
                      <a:pt x="11" y="46"/>
                    </a:lnTo>
                    <a:lnTo>
                      <a:pt x="21" y="5"/>
                    </a:lnTo>
                    <a:lnTo>
                      <a:pt x="21" y="3"/>
                    </a:lnTo>
                    <a:lnTo>
                      <a:pt x="21" y="2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3" y="2"/>
                    </a:lnTo>
                    <a:lnTo>
                      <a:pt x="11" y="3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48"/>
              <p:cNvSpPr>
                <a:spLocks/>
              </p:cNvSpPr>
              <p:nvPr/>
            </p:nvSpPr>
            <p:spPr bwMode="auto">
              <a:xfrm>
                <a:off x="1981" y="2332"/>
                <a:ext cx="21" cy="51"/>
              </a:xfrm>
              <a:custGeom>
                <a:avLst/>
                <a:gdLst>
                  <a:gd name="T0" fmla="*/ 0 w 21"/>
                  <a:gd name="T1" fmla="*/ 46 h 51"/>
                  <a:gd name="T2" fmla="*/ 0 w 21"/>
                  <a:gd name="T3" fmla="*/ 47 h 51"/>
                  <a:gd name="T4" fmla="*/ 0 w 21"/>
                  <a:gd name="T5" fmla="*/ 49 h 51"/>
                  <a:gd name="T6" fmla="*/ 1 w 21"/>
                  <a:gd name="T7" fmla="*/ 51 h 51"/>
                  <a:gd name="T8" fmla="*/ 3 w 21"/>
                  <a:gd name="T9" fmla="*/ 51 h 51"/>
                  <a:gd name="T10" fmla="*/ 5 w 21"/>
                  <a:gd name="T11" fmla="*/ 51 h 51"/>
                  <a:gd name="T12" fmla="*/ 7 w 21"/>
                  <a:gd name="T13" fmla="*/ 51 h 51"/>
                  <a:gd name="T14" fmla="*/ 8 w 21"/>
                  <a:gd name="T15" fmla="*/ 49 h 51"/>
                  <a:gd name="T16" fmla="*/ 10 w 21"/>
                  <a:gd name="T17" fmla="*/ 47 h 51"/>
                  <a:gd name="T18" fmla="*/ 14 w 21"/>
                  <a:gd name="T19" fmla="*/ 33 h 51"/>
                  <a:gd name="T20" fmla="*/ 21 w 21"/>
                  <a:gd name="T21" fmla="*/ 7 h 51"/>
                  <a:gd name="T22" fmla="*/ 21 w 21"/>
                  <a:gd name="T23" fmla="*/ 5 h 51"/>
                  <a:gd name="T24" fmla="*/ 19 w 21"/>
                  <a:gd name="T25" fmla="*/ 4 h 51"/>
                  <a:gd name="T26" fmla="*/ 17 w 21"/>
                  <a:gd name="T27" fmla="*/ 2 h 51"/>
                  <a:gd name="T28" fmla="*/ 15 w 21"/>
                  <a:gd name="T29" fmla="*/ 0 h 51"/>
                  <a:gd name="T30" fmla="*/ 14 w 21"/>
                  <a:gd name="T31" fmla="*/ 0 h 51"/>
                  <a:gd name="T32" fmla="*/ 12 w 21"/>
                  <a:gd name="T33" fmla="*/ 2 h 51"/>
                  <a:gd name="T34" fmla="*/ 10 w 21"/>
                  <a:gd name="T35" fmla="*/ 4 h 51"/>
                  <a:gd name="T36" fmla="*/ 10 w 21"/>
                  <a:gd name="T37" fmla="*/ 5 h 51"/>
                  <a:gd name="T38" fmla="*/ 3 w 21"/>
                  <a:gd name="T39" fmla="*/ 32 h 51"/>
                  <a:gd name="T40" fmla="*/ 0 w 21"/>
                  <a:gd name="T41" fmla="*/ 4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" h="51">
                    <a:moveTo>
                      <a:pt x="0" y="46"/>
                    </a:moveTo>
                    <a:lnTo>
                      <a:pt x="0" y="47"/>
                    </a:lnTo>
                    <a:lnTo>
                      <a:pt x="0" y="49"/>
                    </a:lnTo>
                    <a:lnTo>
                      <a:pt x="1" y="51"/>
                    </a:lnTo>
                    <a:lnTo>
                      <a:pt x="3" y="51"/>
                    </a:lnTo>
                    <a:lnTo>
                      <a:pt x="5" y="51"/>
                    </a:lnTo>
                    <a:lnTo>
                      <a:pt x="7" y="51"/>
                    </a:lnTo>
                    <a:lnTo>
                      <a:pt x="8" y="49"/>
                    </a:lnTo>
                    <a:lnTo>
                      <a:pt x="10" y="47"/>
                    </a:lnTo>
                    <a:lnTo>
                      <a:pt x="14" y="33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2" y="2"/>
                    </a:lnTo>
                    <a:lnTo>
                      <a:pt x="10" y="4"/>
                    </a:lnTo>
                    <a:lnTo>
                      <a:pt x="10" y="5"/>
                    </a:lnTo>
                    <a:lnTo>
                      <a:pt x="3" y="3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49"/>
              <p:cNvSpPr>
                <a:spLocks/>
              </p:cNvSpPr>
              <p:nvPr/>
            </p:nvSpPr>
            <p:spPr bwMode="auto">
              <a:xfrm>
                <a:off x="2000" y="2262"/>
                <a:ext cx="21" cy="51"/>
              </a:xfrm>
              <a:custGeom>
                <a:avLst/>
                <a:gdLst>
                  <a:gd name="T0" fmla="*/ 0 w 21"/>
                  <a:gd name="T1" fmla="*/ 44 h 51"/>
                  <a:gd name="T2" fmla="*/ 0 w 21"/>
                  <a:gd name="T3" fmla="*/ 45 h 51"/>
                  <a:gd name="T4" fmla="*/ 0 w 21"/>
                  <a:gd name="T5" fmla="*/ 47 h 51"/>
                  <a:gd name="T6" fmla="*/ 2 w 21"/>
                  <a:gd name="T7" fmla="*/ 49 h 51"/>
                  <a:gd name="T8" fmla="*/ 3 w 21"/>
                  <a:gd name="T9" fmla="*/ 51 h 51"/>
                  <a:gd name="T10" fmla="*/ 5 w 21"/>
                  <a:gd name="T11" fmla="*/ 51 h 51"/>
                  <a:gd name="T12" fmla="*/ 7 w 21"/>
                  <a:gd name="T13" fmla="*/ 49 h 51"/>
                  <a:gd name="T14" fmla="*/ 9 w 21"/>
                  <a:gd name="T15" fmla="*/ 47 h 51"/>
                  <a:gd name="T16" fmla="*/ 10 w 21"/>
                  <a:gd name="T17" fmla="*/ 45 h 51"/>
                  <a:gd name="T18" fmla="*/ 21 w 21"/>
                  <a:gd name="T19" fmla="*/ 5 h 51"/>
                  <a:gd name="T20" fmla="*/ 21 w 21"/>
                  <a:gd name="T21" fmla="*/ 3 h 51"/>
                  <a:gd name="T22" fmla="*/ 19 w 21"/>
                  <a:gd name="T23" fmla="*/ 2 h 51"/>
                  <a:gd name="T24" fmla="*/ 17 w 21"/>
                  <a:gd name="T25" fmla="*/ 0 h 51"/>
                  <a:gd name="T26" fmla="*/ 16 w 21"/>
                  <a:gd name="T27" fmla="*/ 0 h 51"/>
                  <a:gd name="T28" fmla="*/ 14 w 21"/>
                  <a:gd name="T29" fmla="*/ 0 h 51"/>
                  <a:gd name="T30" fmla="*/ 12 w 21"/>
                  <a:gd name="T31" fmla="*/ 0 h 51"/>
                  <a:gd name="T32" fmla="*/ 10 w 21"/>
                  <a:gd name="T33" fmla="*/ 2 h 51"/>
                  <a:gd name="T34" fmla="*/ 10 w 21"/>
                  <a:gd name="T35" fmla="*/ 3 h 51"/>
                  <a:gd name="T36" fmla="*/ 0 w 21"/>
                  <a:gd name="T3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" h="51">
                    <a:moveTo>
                      <a:pt x="0" y="44"/>
                    </a:moveTo>
                    <a:lnTo>
                      <a:pt x="0" y="45"/>
                    </a:lnTo>
                    <a:lnTo>
                      <a:pt x="0" y="47"/>
                    </a:lnTo>
                    <a:lnTo>
                      <a:pt x="2" y="49"/>
                    </a:lnTo>
                    <a:lnTo>
                      <a:pt x="3" y="51"/>
                    </a:lnTo>
                    <a:lnTo>
                      <a:pt x="5" y="51"/>
                    </a:lnTo>
                    <a:lnTo>
                      <a:pt x="7" y="49"/>
                    </a:lnTo>
                    <a:lnTo>
                      <a:pt x="9" y="47"/>
                    </a:lnTo>
                    <a:lnTo>
                      <a:pt x="10" y="45"/>
                    </a:lnTo>
                    <a:lnTo>
                      <a:pt x="21" y="5"/>
                    </a:lnTo>
                    <a:lnTo>
                      <a:pt x="21" y="3"/>
                    </a:lnTo>
                    <a:lnTo>
                      <a:pt x="19" y="2"/>
                    </a:lnTo>
                    <a:lnTo>
                      <a:pt x="17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Freeform 50"/>
              <p:cNvSpPr>
                <a:spLocks/>
              </p:cNvSpPr>
              <p:nvPr/>
            </p:nvSpPr>
            <p:spPr bwMode="auto">
              <a:xfrm>
                <a:off x="2017" y="2190"/>
                <a:ext cx="23" cy="51"/>
              </a:xfrm>
              <a:custGeom>
                <a:avLst/>
                <a:gdLst>
                  <a:gd name="T0" fmla="*/ 0 w 23"/>
                  <a:gd name="T1" fmla="*/ 46 h 51"/>
                  <a:gd name="T2" fmla="*/ 0 w 23"/>
                  <a:gd name="T3" fmla="*/ 47 h 51"/>
                  <a:gd name="T4" fmla="*/ 2 w 23"/>
                  <a:gd name="T5" fmla="*/ 49 h 51"/>
                  <a:gd name="T6" fmla="*/ 4 w 23"/>
                  <a:gd name="T7" fmla="*/ 51 h 51"/>
                  <a:gd name="T8" fmla="*/ 6 w 23"/>
                  <a:gd name="T9" fmla="*/ 51 h 51"/>
                  <a:gd name="T10" fmla="*/ 7 w 23"/>
                  <a:gd name="T11" fmla="*/ 51 h 51"/>
                  <a:gd name="T12" fmla="*/ 9 w 23"/>
                  <a:gd name="T13" fmla="*/ 51 h 51"/>
                  <a:gd name="T14" fmla="*/ 11 w 23"/>
                  <a:gd name="T15" fmla="*/ 49 h 51"/>
                  <a:gd name="T16" fmla="*/ 11 w 23"/>
                  <a:gd name="T17" fmla="*/ 47 h 51"/>
                  <a:gd name="T18" fmla="*/ 14 w 23"/>
                  <a:gd name="T19" fmla="*/ 37 h 51"/>
                  <a:gd name="T20" fmla="*/ 23 w 23"/>
                  <a:gd name="T21" fmla="*/ 5 h 51"/>
                  <a:gd name="T22" fmla="*/ 23 w 23"/>
                  <a:gd name="T23" fmla="*/ 3 h 51"/>
                  <a:gd name="T24" fmla="*/ 21 w 23"/>
                  <a:gd name="T25" fmla="*/ 2 h 51"/>
                  <a:gd name="T26" fmla="*/ 20 w 23"/>
                  <a:gd name="T27" fmla="*/ 0 h 51"/>
                  <a:gd name="T28" fmla="*/ 18 w 23"/>
                  <a:gd name="T29" fmla="*/ 0 h 51"/>
                  <a:gd name="T30" fmla="*/ 16 w 23"/>
                  <a:gd name="T31" fmla="*/ 0 h 51"/>
                  <a:gd name="T32" fmla="*/ 14 w 23"/>
                  <a:gd name="T33" fmla="*/ 0 h 51"/>
                  <a:gd name="T34" fmla="*/ 13 w 23"/>
                  <a:gd name="T35" fmla="*/ 2 h 51"/>
                  <a:gd name="T36" fmla="*/ 13 w 23"/>
                  <a:gd name="T37" fmla="*/ 3 h 51"/>
                  <a:gd name="T38" fmla="*/ 4 w 23"/>
                  <a:gd name="T39" fmla="*/ 35 h 51"/>
                  <a:gd name="T40" fmla="*/ 0 w 23"/>
                  <a:gd name="T41" fmla="*/ 4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3" h="51">
                    <a:moveTo>
                      <a:pt x="0" y="46"/>
                    </a:moveTo>
                    <a:lnTo>
                      <a:pt x="0" y="47"/>
                    </a:lnTo>
                    <a:lnTo>
                      <a:pt x="2" y="49"/>
                    </a:lnTo>
                    <a:lnTo>
                      <a:pt x="4" y="51"/>
                    </a:lnTo>
                    <a:lnTo>
                      <a:pt x="6" y="51"/>
                    </a:lnTo>
                    <a:lnTo>
                      <a:pt x="7" y="51"/>
                    </a:lnTo>
                    <a:lnTo>
                      <a:pt x="9" y="51"/>
                    </a:lnTo>
                    <a:lnTo>
                      <a:pt x="11" y="49"/>
                    </a:lnTo>
                    <a:lnTo>
                      <a:pt x="11" y="47"/>
                    </a:lnTo>
                    <a:lnTo>
                      <a:pt x="14" y="37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1" y="2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4" y="35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Freeform 51"/>
              <p:cNvSpPr>
                <a:spLocks/>
              </p:cNvSpPr>
              <p:nvPr/>
            </p:nvSpPr>
            <p:spPr bwMode="auto">
              <a:xfrm>
                <a:off x="2037" y="2118"/>
                <a:ext cx="21" cy="53"/>
              </a:xfrm>
              <a:custGeom>
                <a:avLst/>
                <a:gdLst>
                  <a:gd name="T0" fmla="*/ 0 w 21"/>
                  <a:gd name="T1" fmla="*/ 46 h 53"/>
                  <a:gd name="T2" fmla="*/ 0 w 21"/>
                  <a:gd name="T3" fmla="*/ 47 h 53"/>
                  <a:gd name="T4" fmla="*/ 1 w 21"/>
                  <a:gd name="T5" fmla="*/ 49 h 53"/>
                  <a:gd name="T6" fmla="*/ 3 w 21"/>
                  <a:gd name="T7" fmla="*/ 51 h 53"/>
                  <a:gd name="T8" fmla="*/ 5 w 21"/>
                  <a:gd name="T9" fmla="*/ 53 h 53"/>
                  <a:gd name="T10" fmla="*/ 7 w 21"/>
                  <a:gd name="T11" fmla="*/ 53 h 53"/>
                  <a:gd name="T12" fmla="*/ 8 w 21"/>
                  <a:gd name="T13" fmla="*/ 51 h 53"/>
                  <a:gd name="T14" fmla="*/ 10 w 21"/>
                  <a:gd name="T15" fmla="*/ 49 h 53"/>
                  <a:gd name="T16" fmla="*/ 10 w 21"/>
                  <a:gd name="T17" fmla="*/ 47 h 53"/>
                  <a:gd name="T18" fmla="*/ 21 w 21"/>
                  <a:gd name="T19" fmla="*/ 7 h 53"/>
                  <a:gd name="T20" fmla="*/ 21 w 21"/>
                  <a:gd name="T21" fmla="*/ 5 h 53"/>
                  <a:gd name="T22" fmla="*/ 21 w 21"/>
                  <a:gd name="T23" fmla="*/ 4 h 53"/>
                  <a:gd name="T24" fmla="*/ 19 w 21"/>
                  <a:gd name="T25" fmla="*/ 2 h 53"/>
                  <a:gd name="T26" fmla="*/ 17 w 21"/>
                  <a:gd name="T27" fmla="*/ 0 h 53"/>
                  <a:gd name="T28" fmla="*/ 15 w 21"/>
                  <a:gd name="T29" fmla="*/ 0 h 53"/>
                  <a:gd name="T30" fmla="*/ 14 w 21"/>
                  <a:gd name="T31" fmla="*/ 2 h 53"/>
                  <a:gd name="T32" fmla="*/ 12 w 21"/>
                  <a:gd name="T33" fmla="*/ 4 h 53"/>
                  <a:gd name="T34" fmla="*/ 10 w 21"/>
                  <a:gd name="T35" fmla="*/ 5 h 53"/>
                  <a:gd name="T36" fmla="*/ 0 w 21"/>
                  <a:gd name="T37" fmla="*/ 4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" h="53">
                    <a:moveTo>
                      <a:pt x="0" y="46"/>
                    </a:moveTo>
                    <a:lnTo>
                      <a:pt x="0" y="47"/>
                    </a:lnTo>
                    <a:lnTo>
                      <a:pt x="1" y="49"/>
                    </a:lnTo>
                    <a:lnTo>
                      <a:pt x="3" y="51"/>
                    </a:lnTo>
                    <a:lnTo>
                      <a:pt x="5" y="53"/>
                    </a:lnTo>
                    <a:lnTo>
                      <a:pt x="7" y="53"/>
                    </a:lnTo>
                    <a:lnTo>
                      <a:pt x="8" y="51"/>
                    </a:lnTo>
                    <a:lnTo>
                      <a:pt x="10" y="49"/>
                    </a:lnTo>
                    <a:lnTo>
                      <a:pt x="10" y="47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1" y="4"/>
                    </a:lnTo>
                    <a:lnTo>
                      <a:pt x="19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4" y="2"/>
                    </a:lnTo>
                    <a:lnTo>
                      <a:pt x="12" y="4"/>
                    </a:lnTo>
                    <a:lnTo>
                      <a:pt x="10" y="5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52"/>
              <p:cNvSpPr>
                <a:spLocks/>
              </p:cNvSpPr>
              <p:nvPr/>
            </p:nvSpPr>
            <p:spPr bwMode="auto">
              <a:xfrm>
                <a:off x="2056" y="2048"/>
                <a:ext cx="21" cy="51"/>
              </a:xfrm>
              <a:custGeom>
                <a:avLst/>
                <a:gdLst>
                  <a:gd name="T0" fmla="*/ 0 w 21"/>
                  <a:gd name="T1" fmla="*/ 44 h 51"/>
                  <a:gd name="T2" fmla="*/ 0 w 21"/>
                  <a:gd name="T3" fmla="*/ 45 h 51"/>
                  <a:gd name="T4" fmla="*/ 0 w 21"/>
                  <a:gd name="T5" fmla="*/ 47 h 51"/>
                  <a:gd name="T6" fmla="*/ 2 w 21"/>
                  <a:gd name="T7" fmla="*/ 49 h 51"/>
                  <a:gd name="T8" fmla="*/ 4 w 21"/>
                  <a:gd name="T9" fmla="*/ 51 h 51"/>
                  <a:gd name="T10" fmla="*/ 5 w 21"/>
                  <a:gd name="T11" fmla="*/ 51 h 51"/>
                  <a:gd name="T12" fmla="*/ 7 w 21"/>
                  <a:gd name="T13" fmla="*/ 49 h 51"/>
                  <a:gd name="T14" fmla="*/ 9 w 21"/>
                  <a:gd name="T15" fmla="*/ 47 h 51"/>
                  <a:gd name="T16" fmla="*/ 11 w 21"/>
                  <a:gd name="T17" fmla="*/ 45 h 51"/>
                  <a:gd name="T18" fmla="*/ 12 w 21"/>
                  <a:gd name="T19" fmla="*/ 37 h 51"/>
                  <a:gd name="T20" fmla="*/ 21 w 21"/>
                  <a:gd name="T21" fmla="*/ 5 h 51"/>
                  <a:gd name="T22" fmla="*/ 21 w 21"/>
                  <a:gd name="T23" fmla="*/ 3 h 51"/>
                  <a:gd name="T24" fmla="*/ 19 w 21"/>
                  <a:gd name="T25" fmla="*/ 2 h 51"/>
                  <a:gd name="T26" fmla="*/ 18 w 21"/>
                  <a:gd name="T27" fmla="*/ 0 h 51"/>
                  <a:gd name="T28" fmla="*/ 16 w 21"/>
                  <a:gd name="T29" fmla="*/ 0 h 51"/>
                  <a:gd name="T30" fmla="*/ 14 w 21"/>
                  <a:gd name="T31" fmla="*/ 0 h 51"/>
                  <a:gd name="T32" fmla="*/ 12 w 21"/>
                  <a:gd name="T33" fmla="*/ 0 h 51"/>
                  <a:gd name="T34" fmla="*/ 11 w 21"/>
                  <a:gd name="T35" fmla="*/ 2 h 51"/>
                  <a:gd name="T36" fmla="*/ 11 w 21"/>
                  <a:gd name="T37" fmla="*/ 3 h 51"/>
                  <a:gd name="T38" fmla="*/ 2 w 21"/>
                  <a:gd name="T39" fmla="*/ 35 h 51"/>
                  <a:gd name="T40" fmla="*/ 0 w 21"/>
                  <a:gd name="T41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" h="51">
                    <a:moveTo>
                      <a:pt x="0" y="44"/>
                    </a:moveTo>
                    <a:lnTo>
                      <a:pt x="0" y="45"/>
                    </a:lnTo>
                    <a:lnTo>
                      <a:pt x="0" y="47"/>
                    </a:lnTo>
                    <a:lnTo>
                      <a:pt x="2" y="49"/>
                    </a:lnTo>
                    <a:lnTo>
                      <a:pt x="4" y="51"/>
                    </a:lnTo>
                    <a:lnTo>
                      <a:pt x="5" y="51"/>
                    </a:lnTo>
                    <a:lnTo>
                      <a:pt x="7" y="49"/>
                    </a:lnTo>
                    <a:lnTo>
                      <a:pt x="9" y="47"/>
                    </a:lnTo>
                    <a:lnTo>
                      <a:pt x="11" y="45"/>
                    </a:lnTo>
                    <a:lnTo>
                      <a:pt x="12" y="37"/>
                    </a:lnTo>
                    <a:lnTo>
                      <a:pt x="21" y="5"/>
                    </a:lnTo>
                    <a:lnTo>
                      <a:pt x="21" y="3"/>
                    </a:lnTo>
                    <a:lnTo>
                      <a:pt x="19" y="2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1" y="2"/>
                    </a:lnTo>
                    <a:lnTo>
                      <a:pt x="11" y="3"/>
                    </a:lnTo>
                    <a:lnTo>
                      <a:pt x="2" y="35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Freeform 53"/>
              <p:cNvSpPr>
                <a:spLocks/>
              </p:cNvSpPr>
              <p:nvPr/>
            </p:nvSpPr>
            <p:spPr bwMode="auto">
              <a:xfrm>
                <a:off x="2074" y="1976"/>
                <a:ext cx="21" cy="51"/>
              </a:xfrm>
              <a:custGeom>
                <a:avLst/>
                <a:gdLst>
                  <a:gd name="T0" fmla="*/ 0 w 21"/>
                  <a:gd name="T1" fmla="*/ 46 h 51"/>
                  <a:gd name="T2" fmla="*/ 0 w 21"/>
                  <a:gd name="T3" fmla="*/ 47 h 51"/>
                  <a:gd name="T4" fmla="*/ 1 w 21"/>
                  <a:gd name="T5" fmla="*/ 49 h 51"/>
                  <a:gd name="T6" fmla="*/ 3 w 21"/>
                  <a:gd name="T7" fmla="*/ 51 h 51"/>
                  <a:gd name="T8" fmla="*/ 5 w 21"/>
                  <a:gd name="T9" fmla="*/ 51 h 51"/>
                  <a:gd name="T10" fmla="*/ 7 w 21"/>
                  <a:gd name="T11" fmla="*/ 51 h 51"/>
                  <a:gd name="T12" fmla="*/ 8 w 21"/>
                  <a:gd name="T13" fmla="*/ 51 h 51"/>
                  <a:gd name="T14" fmla="*/ 10 w 21"/>
                  <a:gd name="T15" fmla="*/ 49 h 51"/>
                  <a:gd name="T16" fmla="*/ 10 w 21"/>
                  <a:gd name="T17" fmla="*/ 47 h 51"/>
                  <a:gd name="T18" fmla="*/ 21 w 21"/>
                  <a:gd name="T19" fmla="*/ 7 h 51"/>
                  <a:gd name="T20" fmla="*/ 21 w 21"/>
                  <a:gd name="T21" fmla="*/ 5 h 51"/>
                  <a:gd name="T22" fmla="*/ 21 w 21"/>
                  <a:gd name="T23" fmla="*/ 3 h 51"/>
                  <a:gd name="T24" fmla="*/ 19 w 21"/>
                  <a:gd name="T25" fmla="*/ 2 h 51"/>
                  <a:gd name="T26" fmla="*/ 17 w 21"/>
                  <a:gd name="T27" fmla="*/ 0 h 51"/>
                  <a:gd name="T28" fmla="*/ 15 w 21"/>
                  <a:gd name="T29" fmla="*/ 0 h 51"/>
                  <a:gd name="T30" fmla="*/ 14 w 21"/>
                  <a:gd name="T31" fmla="*/ 2 h 51"/>
                  <a:gd name="T32" fmla="*/ 12 w 21"/>
                  <a:gd name="T33" fmla="*/ 3 h 51"/>
                  <a:gd name="T34" fmla="*/ 10 w 21"/>
                  <a:gd name="T35" fmla="*/ 5 h 51"/>
                  <a:gd name="T36" fmla="*/ 0 w 21"/>
                  <a:gd name="T37" fmla="*/ 4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" h="51">
                    <a:moveTo>
                      <a:pt x="0" y="46"/>
                    </a:moveTo>
                    <a:lnTo>
                      <a:pt x="0" y="47"/>
                    </a:lnTo>
                    <a:lnTo>
                      <a:pt x="1" y="49"/>
                    </a:lnTo>
                    <a:lnTo>
                      <a:pt x="3" y="51"/>
                    </a:lnTo>
                    <a:lnTo>
                      <a:pt x="5" y="51"/>
                    </a:lnTo>
                    <a:lnTo>
                      <a:pt x="7" y="51"/>
                    </a:lnTo>
                    <a:lnTo>
                      <a:pt x="8" y="51"/>
                    </a:lnTo>
                    <a:lnTo>
                      <a:pt x="10" y="49"/>
                    </a:lnTo>
                    <a:lnTo>
                      <a:pt x="10" y="47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1" y="3"/>
                    </a:lnTo>
                    <a:lnTo>
                      <a:pt x="19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4" y="2"/>
                    </a:lnTo>
                    <a:lnTo>
                      <a:pt x="12" y="3"/>
                    </a:lnTo>
                    <a:lnTo>
                      <a:pt x="10" y="5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54"/>
              <p:cNvSpPr>
                <a:spLocks/>
              </p:cNvSpPr>
              <p:nvPr/>
            </p:nvSpPr>
            <p:spPr bwMode="auto">
              <a:xfrm>
                <a:off x="2093" y="1937"/>
                <a:ext cx="12" cy="20"/>
              </a:xfrm>
              <a:custGeom>
                <a:avLst/>
                <a:gdLst>
                  <a:gd name="T0" fmla="*/ 0 w 12"/>
                  <a:gd name="T1" fmla="*/ 13 h 20"/>
                  <a:gd name="T2" fmla="*/ 0 w 12"/>
                  <a:gd name="T3" fmla="*/ 14 h 20"/>
                  <a:gd name="T4" fmla="*/ 0 w 12"/>
                  <a:gd name="T5" fmla="*/ 16 h 20"/>
                  <a:gd name="T6" fmla="*/ 2 w 12"/>
                  <a:gd name="T7" fmla="*/ 18 h 20"/>
                  <a:gd name="T8" fmla="*/ 3 w 12"/>
                  <a:gd name="T9" fmla="*/ 20 h 20"/>
                  <a:gd name="T10" fmla="*/ 5 w 12"/>
                  <a:gd name="T11" fmla="*/ 20 h 20"/>
                  <a:gd name="T12" fmla="*/ 7 w 12"/>
                  <a:gd name="T13" fmla="*/ 18 h 20"/>
                  <a:gd name="T14" fmla="*/ 9 w 12"/>
                  <a:gd name="T15" fmla="*/ 16 h 20"/>
                  <a:gd name="T16" fmla="*/ 10 w 12"/>
                  <a:gd name="T17" fmla="*/ 14 h 20"/>
                  <a:gd name="T18" fmla="*/ 12 w 12"/>
                  <a:gd name="T19" fmla="*/ 7 h 20"/>
                  <a:gd name="T20" fmla="*/ 12 w 12"/>
                  <a:gd name="T21" fmla="*/ 6 h 20"/>
                  <a:gd name="T22" fmla="*/ 10 w 12"/>
                  <a:gd name="T23" fmla="*/ 4 h 20"/>
                  <a:gd name="T24" fmla="*/ 9 w 12"/>
                  <a:gd name="T25" fmla="*/ 2 h 20"/>
                  <a:gd name="T26" fmla="*/ 7 w 12"/>
                  <a:gd name="T27" fmla="*/ 0 h 20"/>
                  <a:gd name="T28" fmla="*/ 7 w 12"/>
                  <a:gd name="T29" fmla="*/ 0 h 20"/>
                  <a:gd name="T30" fmla="*/ 5 w 12"/>
                  <a:gd name="T31" fmla="*/ 2 h 20"/>
                  <a:gd name="T32" fmla="*/ 3 w 12"/>
                  <a:gd name="T33" fmla="*/ 4 h 20"/>
                  <a:gd name="T34" fmla="*/ 2 w 12"/>
                  <a:gd name="T35" fmla="*/ 6 h 20"/>
                  <a:gd name="T36" fmla="*/ 0 w 12"/>
                  <a:gd name="T3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" h="20">
                    <a:moveTo>
                      <a:pt x="0" y="13"/>
                    </a:moveTo>
                    <a:lnTo>
                      <a:pt x="0" y="14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3" y="20"/>
                    </a:lnTo>
                    <a:lnTo>
                      <a:pt x="5" y="20"/>
                    </a:lnTo>
                    <a:lnTo>
                      <a:pt x="7" y="18"/>
                    </a:lnTo>
                    <a:lnTo>
                      <a:pt x="9" y="16"/>
                    </a:lnTo>
                    <a:lnTo>
                      <a:pt x="10" y="14"/>
                    </a:lnTo>
                    <a:lnTo>
                      <a:pt x="12" y="7"/>
                    </a:lnTo>
                    <a:lnTo>
                      <a:pt x="12" y="6"/>
                    </a:lnTo>
                    <a:lnTo>
                      <a:pt x="10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3" y="4"/>
                    </a:lnTo>
                    <a:lnTo>
                      <a:pt x="2" y="6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3" name="Freeform 56"/>
            <p:cNvSpPr>
              <a:spLocks/>
            </p:cNvSpPr>
            <p:nvPr/>
          </p:nvSpPr>
          <p:spPr bwMode="auto">
            <a:xfrm>
              <a:off x="1865313" y="4821238"/>
              <a:ext cx="1066800" cy="668338"/>
            </a:xfrm>
            <a:custGeom>
              <a:avLst/>
              <a:gdLst>
                <a:gd name="T0" fmla="*/ 0 w 672"/>
                <a:gd name="T1" fmla="*/ 0 h 421"/>
                <a:gd name="T2" fmla="*/ 42 w 672"/>
                <a:gd name="T3" fmla="*/ 79 h 421"/>
                <a:gd name="T4" fmla="*/ 84 w 672"/>
                <a:gd name="T5" fmla="*/ 154 h 421"/>
                <a:gd name="T6" fmla="*/ 105 w 672"/>
                <a:gd name="T7" fmla="*/ 191 h 421"/>
                <a:gd name="T8" fmla="*/ 126 w 672"/>
                <a:gd name="T9" fmla="*/ 226 h 421"/>
                <a:gd name="T10" fmla="*/ 147 w 672"/>
                <a:gd name="T11" fmla="*/ 258 h 421"/>
                <a:gd name="T12" fmla="*/ 168 w 672"/>
                <a:gd name="T13" fmla="*/ 289 h 421"/>
                <a:gd name="T14" fmla="*/ 189 w 672"/>
                <a:gd name="T15" fmla="*/ 318 h 421"/>
                <a:gd name="T16" fmla="*/ 210 w 672"/>
                <a:gd name="T17" fmla="*/ 344 h 421"/>
                <a:gd name="T18" fmla="*/ 231 w 672"/>
                <a:gd name="T19" fmla="*/ 367 h 421"/>
                <a:gd name="T20" fmla="*/ 252 w 672"/>
                <a:gd name="T21" fmla="*/ 384 h 421"/>
                <a:gd name="T22" fmla="*/ 273 w 672"/>
                <a:gd name="T23" fmla="*/ 400 h 421"/>
                <a:gd name="T24" fmla="*/ 294 w 672"/>
                <a:gd name="T25" fmla="*/ 412 h 421"/>
                <a:gd name="T26" fmla="*/ 315 w 672"/>
                <a:gd name="T27" fmla="*/ 419 h 421"/>
                <a:gd name="T28" fmla="*/ 336 w 672"/>
                <a:gd name="T29" fmla="*/ 421 h 421"/>
                <a:gd name="T30" fmla="*/ 357 w 672"/>
                <a:gd name="T31" fmla="*/ 419 h 421"/>
                <a:gd name="T32" fmla="*/ 378 w 672"/>
                <a:gd name="T33" fmla="*/ 412 h 421"/>
                <a:gd name="T34" fmla="*/ 399 w 672"/>
                <a:gd name="T35" fmla="*/ 400 h 421"/>
                <a:gd name="T36" fmla="*/ 420 w 672"/>
                <a:gd name="T37" fmla="*/ 384 h 421"/>
                <a:gd name="T38" fmla="*/ 441 w 672"/>
                <a:gd name="T39" fmla="*/ 367 h 421"/>
                <a:gd name="T40" fmla="*/ 462 w 672"/>
                <a:gd name="T41" fmla="*/ 344 h 421"/>
                <a:gd name="T42" fmla="*/ 483 w 672"/>
                <a:gd name="T43" fmla="*/ 318 h 421"/>
                <a:gd name="T44" fmla="*/ 504 w 672"/>
                <a:gd name="T45" fmla="*/ 289 h 421"/>
                <a:gd name="T46" fmla="*/ 525 w 672"/>
                <a:gd name="T47" fmla="*/ 258 h 421"/>
                <a:gd name="T48" fmla="*/ 546 w 672"/>
                <a:gd name="T49" fmla="*/ 226 h 421"/>
                <a:gd name="T50" fmla="*/ 567 w 672"/>
                <a:gd name="T51" fmla="*/ 191 h 421"/>
                <a:gd name="T52" fmla="*/ 588 w 672"/>
                <a:gd name="T53" fmla="*/ 154 h 421"/>
                <a:gd name="T54" fmla="*/ 630 w 672"/>
                <a:gd name="T55" fmla="*/ 79 h 421"/>
                <a:gd name="T56" fmla="*/ 672 w 672"/>
                <a:gd name="T57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72" h="421">
                  <a:moveTo>
                    <a:pt x="0" y="0"/>
                  </a:moveTo>
                  <a:lnTo>
                    <a:pt x="42" y="79"/>
                  </a:lnTo>
                  <a:lnTo>
                    <a:pt x="84" y="154"/>
                  </a:lnTo>
                  <a:lnTo>
                    <a:pt x="105" y="191"/>
                  </a:lnTo>
                  <a:lnTo>
                    <a:pt x="126" y="226"/>
                  </a:lnTo>
                  <a:lnTo>
                    <a:pt x="147" y="258"/>
                  </a:lnTo>
                  <a:lnTo>
                    <a:pt x="168" y="289"/>
                  </a:lnTo>
                  <a:lnTo>
                    <a:pt x="189" y="318"/>
                  </a:lnTo>
                  <a:lnTo>
                    <a:pt x="210" y="344"/>
                  </a:lnTo>
                  <a:lnTo>
                    <a:pt x="231" y="367"/>
                  </a:lnTo>
                  <a:lnTo>
                    <a:pt x="252" y="384"/>
                  </a:lnTo>
                  <a:lnTo>
                    <a:pt x="273" y="400"/>
                  </a:lnTo>
                  <a:lnTo>
                    <a:pt x="294" y="412"/>
                  </a:lnTo>
                  <a:lnTo>
                    <a:pt x="315" y="419"/>
                  </a:lnTo>
                  <a:lnTo>
                    <a:pt x="336" y="421"/>
                  </a:lnTo>
                  <a:lnTo>
                    <a:pt x="357" y="419"/>
                  </a:lnTo>
                  <a:lnTo>
                    <a:pt x="378" y="412"/>
                  </a:lnTo>
                  <a:lnTo>
                    <a:pt x="399" y="400"/>
                  </a:lnTo>
                  <a:lnTo>
                    <a:pt x="420" y="384"/>
                  </a:lnTo>
                  <a:lnTo>
                    <a:pt x="441" y="367"/>
                  </a:lnTo>
                  <a:lnTo>
                    <a:pt x="462" y="344"/>
                  </a:lnTo>
                  <a:lnTo>
                    <a:pt x="483" y="318"/>
                  </a:lnTo>
                  <a:lnTo>
                    <a:pt x="504" y="289"/>
                  </a:lnTo>
                  <a:lnTo>
                    <a:pt x="525" y="258"/>
                  </a:lnTo>
                  <a:lnTo>
                    <a:pt x="546" y="226"/>
                  </a:lnTo>
                  <a:lnTo>
                    <a:pt x="567" y="191"/>
                  </a:lnTo>
                  <a:lnTo>
                    <a:pt x="588" y="154"/>
                  </a:lnTo>
                  <a:lnTo>
                    <a:pt x="630" y="79"/>
                  </a:lnTo>
                  <a:lnTo>
                    <a:pt x="672" y="0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Oval 57"/>
            <p:cNvSpPr>
              <a:spLocks noChangeArrowheads="1"/>
            </p:cNvSpPr>
            <p:nvPr/>
          </p:nvSpPr>
          <p:spPr bwMode="auto">
            <a:xfrm>
              <a:off x="2932050" y="5249476"/>
              <a:ext cx="301752" cy="301752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58"/>
            <p:cNvSpPr>
              <a:spLocks/>
            </p:cNvSpPr>
            <p:nvPr/>
          </p:nvSpPr>
          <p:spPr bwMode="auto">
            <a:xfrm>
              <a:off x="2932113" y="4152901"/>
              <a:ext cx="1068388" cy="668338"/>
            </a:xfrm>
            <a:custGeom>
              <a:avLst/>
              <a:gdLst>
                <a:gd name="T0" fmla="*/ 0 w 673"/>
                <a:gd name="T1" fmla="*/ 421 h 421"/>
                <a:gd name="T2" fmla="*/ 43 w 673"/>
                <a:gd name="T3" fmla="*/ 342 h 421"/>
                <a:gd name="T4" fmla="*/ 85 w 673"/>
                <a:gd name="T5" fmla="*/ 267 h 421"/>
                <a:gd name="T6" fmla="*/ 106 w 673"/>
                <a:gd name="T7" fmla="*/ 230 h 421"/>
                <a:gd name="T8" fmla="*/ 127 w 673"/>
                <a:gd name="T9" fmla="*/ 195 h 421"/>
                <a:gd name="T10" fmla="*/ 148 w 673"/>
                <a:gd name="T11" fmla="*/ 163 h 421"/>
                <a:gd name="T12" fmla="*/ 169 w 673"/>
                <a:gd name="T13" fmla="*/ 132 h 421"/>
                <a:gd name="T14" fmla="*/ 190 w 673"/>
                <a:gd name="T15" fmla="*/ 104 h 421"/>
                <a:gd name="T16" fmla="*/ 211 w 673"/>
                <a:gd name="T17" fmla="*/ 77 h 421"/>
                <a:gd name="T18" fmla="*/ 232 w 673"/>
                <a:gd name="T19" fmla="*/ 56 h 421"/>
                <a:gd name="T20" fmla="*/ 253 w 673"/>
                <a:gd name="T21" fmla="*/ 37 h 421"/>
                <a:gd name="T22" fmla="*/ 274 w 673"/>
                <a:gd name="T23" fmla="*/ 21 h 421"/>
                <a:gd name="T24" fmla="*/ 295 w 673"/>
                <a:gd name="T25" fmla="*/ 9 h 421"/>
                <a:gd name="T26" fmla="*/ 316 w 673"/>
                <a:gd name="T27" fmla="*/ 2 h 421"/>
                <a:gd name="T28" fmla="*/ 337 w 673"/>
                <a:gd name="T29" fmla="*/ 0 h 421"/>
                <a:gd name="T30" fmla="*/ 358 w 673"/>
                <a:gd name="T31" fmla="*/ 2 h 421"/>
                <a:gd name="T32" fmla="*/ 379 w 673"/>
                <a:gd name="T33" fmla="*/ 9 h 421"/>
                <a:gd name="T34" fmla="*/ 400 w 673"/>
                <a:gd name="T35" fmla="*/ 21 h 421"/>
                <a:gd name="T36" fmla="*/ 421 w 673"/>
                <a:gd name="T37" fmla="*/ 37 h 421"/>
                <a:gd name="T38" fmla="*/ 442 w 673"/>
                <a:gd name="T39" fmla="*/ 56 h 421"/>
                <a:gd name="T40" fmla="*/ 463 w 673"/>
                <a:gd name="T41" fmla="*/ 77 h 421"/>
                <a:gd name="T42" fmla="*/ 484 w 673"/>
                <a:gd name="T43" fmla="*/ 104 h 421"/>
                <a:gd name="T44" fmla="*/ 505 w 673"/>
                <a:gd name="T45" fmla="*/ 132 h 421"/>
                <a:gd name="T46" fmla="*/ 526 w 673"/>
                <a:gd name="T47" fmla="*/ 163 h 421"/>
                <a:gd name="T48" fmla="*/ 547 w 673"/>
                <a:gd name="T49" fmla="*/ 195 h 421"/>
                <a:gd name="T50" fmla="*/ 568 w 673"/>
                <a:gd name="T51" fmla="*/ 230 h 421"/>
                <a:gd name="T52" fmla="*/ 589 w 673"/>
                <a:gd name="T53" fmla="*/ 267 h 421"/>
                <a:gd name="T54" fmla="*/ 631 w 673"/>
                <a:gd name="T55" fmla="*/ 342 h 421"/>
                <a:gd name="T56" fmla="*/ 673 w 673"/>
                <a:gd name="T57" fmla="*/ 421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73" h="421">
                  <a:moveTo>
                    <a:pt x="0" y="421"/>
                  </a:moveTo>
                  <a:lnTo>
                    <a:pt x="43" y="342"/>
                  </a:lnTo>
                  <a:lnTo>
                    <a:pt x="85" y="267"/>
                  </a:lnTo>
                  <a:lnTo>
                    <a:pt x="106" y="230"/>
                  </a:lnTo>
                  <a:lnTo>
                    <a:pt x="127" y="195"/>
                  </a:lnTo>
                  <a:lnTo>
                    <a:pt x="148" y="163"/>
                  </a:lnTo>
                  <a:lnTo>
                    <a:pt x="169" y="132"/>
                  </a:lnTo>
                  <a:lnTo>
                    <a:pt x="190" y="104"/>
                  </a:lnTo>
                  <a:lnTo>
                    <a:pt x="211" y="77"/>
                  </a:lnTo>
                  <a:lnTo>
                    <a:pt x="232" y="56"/>
                  </a:lnTo>
                  <a:lnTo>
                    <a:pt x="253" y="37"/>
                  </a:lnTo>
                  <a:lnTo>
                    <a:pt x="274" y="21"/>
                  </a:lnTo>
                  <a:lnTo>
                    <a:pt x="295" y="9"/>
                  </a:lnTo>
                  <a:lnTo>
                    <a:pt x="316" y="2"/>
                  </a:lnTo>
                  <a:lnTo>
                    <a:pt x="337" y="0"/>
                  </a:lnTo>
                  <a:lnTo>
                    <a:pt x="358" y="2"/>
                  </a:lnTo>
                  <a:lnTo>
                    <a:pt x="379" y="9"/>
                  </a:lnTo>
                  <a:lnTo>
                    <a:pt x="400" y="21"/>
                  </a:lnTo>
                  <a:lnTo>
                    <a:pt x="421" y="37"/>
                  </a:lnTo>
                  <a:lnTo>
                    <a:pt x="442" y="56"/>
                  </a:lnTo>
                  <a:lnTo>
                    <a:pt x="463" y="77"/>
                  </a:lnTo>
                  <a:lnTo>
                    <a:pt x="484" y="104"/>
                  </a:lnTo>
                  <a:lnTo>
                    <a:pt x="505" y="132"/>
                  </a:lnTo>
                  <a:lnTo>
                    <a:pt x="526" y="163"/>
                  </a:lnTo>
                  <a:lnTo>
                    <a:pt x="547" y="195"/>
                  </a:lnTo>
                  <a:lnTo>
                    <a:pt x="568" y="230"/>
                  </a:lnTo>
                  <a:lnTo>
                    <a:pt x="589" y="267"/>
                  </a:lnTo>
                  <a:lnTo>
                    <a:pt x="631" y="342"/>
                  </a:lnTo>
                  <a:lnTo>
                    <a:pt x="673" y="421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59"/>
            <p:cNvSpPr>
              <a:spLocks/>
            </p:cNvSpPr>
            <p:nvPr/>
          </p:nvSpPr>
          <p:spPr bwMode="auto">
            <a:xfrm>
              <a:off x="796925" y="4152901"/>
              <a:ext cx="1068388" cy="668338"/>
            </a:xfrm>
            <a:custGeom>
              <a:avLst/>
              <a:gdLst>
                <a:gd name="T0" fmla="*/ 0 w 673"/>
                <a:gd name="T1" fmla="*/ 421 h 421"/>
                <a:gd name="T2" fmla="*/ 42 w 673"/>
                <a:gd name="T3" fmla="*/ 342 h 421"/>
                <a:gd name="T4" fmla="*/ 84 w 673"/>
                <a:gd name="T5" fmla="*/ 267 h 421"/>
                <a:gd name="T6" fmla="*/ 105 w 673"/>
                <a:gd name="T7" fmla="*/ 230 h 421"/>
                <a:gd name="T8" fmla="*/ 126 w 673"/>
                <a:gd name="T9" fmla="*/ 195 h 421"/>
                <a:gd name="T10" fmla="*/ 147 w 673"/>
                <a:gd name="T11" fmla="*/ 163 h 421"/>
                <a:gd name="T12" fmla="*/ 168 w 673"/>
                <a:gd name="T13" fmla="*/ 132 h 421"/>
                <a:gd name="T14" fmla="*/ 189 w 673"/>
                <a:gd name="T15" fmla="*/ 104 h 421"/>
                <a:gd name="T16" fmla="*/ 210 w 673"/>
                <a:gd name="T17" fmla="*/ 77 h 421"/>
                <a:gd name="T18" fmla="*/ 231 w 673"/>
                <a:gd name="T19" fmla="*/ 56 h 421"/>
                <a:gd name="T20" fmla="*/ 252 w 673"/>
                <a:gd name="T21" fmla="*/ 37 h 421"/>
                <a:gd name="T22" fmla="*/ 273 w 673"/>
                <a:gd name="T23" fmla="*/ 21 h 421"/>
                <a:gd name="T24" fmla="*/ 294 w 673"/>
                <a:gd name="T25" fmla="*/ 9 h 421"/>
                <a:gd name="T26" fmla="*/ 315 w 673"/>
                <a:gd name="T27" fmla="*/ 2 h 421"/>
                <a:gd name="T28" fmla="*/ 336 w 673"/>
                <a:gd name="T29" fmla="*/ 0 h 421"/>
                <a:gd name="T30" fmla="*/ 357 w 673"/>
                <a:gd name="T31" fmla="*/ 2 h 421"/>
                <a:gd name="T32" fmla="*/ 378 w 673"/>
                <a:gd name="T33" fmla="*/ 9 h 421"/>
                <a:gd name="T34" fmla="*/ 399 w 673"/>
                <a:gd name="T35" fmla="*/ 21 h 421"/>
                <a:gd name="T36" fmla="*/ 420 w 673"/>
                <a:gd name="T37" fmla="*/ 37 h 421"/>
                <a:gd name="T38" fmla="*/ 441 w 673"/>
                <a:gd name="T39" fmla="*/ 56 h 421"/>
                <a:gd name="T40" fmla="*/ 462 w 673"/>
                <a:gd name="T41" fmla="*/ 77 h 421"/>
                <a:gd name="T42" fmla="*/ 483 w 673"/>
                <a:gd name="T43" fmla="*/ 104 h 421"/>
                <a:gd name="T44" fmla="*/ 504 w 673"/>
                <a:gd name="T45" fmla="*/ 132 h 421"/>
                <a:gd name="T46" fmla="*/ 525 w 673"/>
                <a:gd name="T47" fmla="*/ 163 h 421"/>
                <a:gd name="T48" fmla="*/ 546 w 673"/>
                <a:gd name="T49" fmla="*/ 195 h 421"/>
                <a:gd name="T50" fmla="*/ 567 w 673"/>
                <a:gd name="T51" fmla="*/ 230 h 421"/>
                <a:gd name="T52" fmla="*/ 588 w 673"/>
                <a:gd name="T53" fmla="*/ 267 h 421"/>
                <a:gd name="T54" fmla="*/ 630 w 673"/>
                <a:gd name="T55" fmla="*/ 342 h 421"/>
                <a:gd name="T56" fmla="*/ 673 w 673"/>
                <a:gd name="T57" fmla="*/ 421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73" h="421">
                  <a:moveTo>
                    <a:pt x="0" y="421"/>
                  </a:moveTo>
                  <a:lnTo>
                    <a:pt x="42" y="342"/>
                  </a:lnTo>
                  <a:lnTo>
                    <a:pt x="84" y="267"/>
                  </a:lnTo>
                  <a:lnTo>
                    <a:pt x="105" y="230"/>
                  </a:lnTo>
                  <a:lnTo>
                    <a:pt x="126" y="195"/>
                  </a:lnTo>
                  <a:lnTo>
                    <a:pt x="147" y="163"/>
                  </a:lnTo>
                  <a:lnTo>
                    <a:pt x="168" y="132"/>
                  </a:lnTo>
                  <a:lnTo>
                    <a:pt x="189" y="104"/>
                  </a:lnTo>
                  <a:lnTo>
                    <a:pt x="210" y="77"/>
                  </a:lnTo>
                  <a:lnTo>
                    <a:pt x="231" y="56"/>
                  </a:lnTo>
                  <a:lnTo>
                    <a:pt x="252" y="37"/>
                  </a:lnTo>
                  <a:lnTo>
                    <a:pt x="273" y="21"/>
                  </a:lnTo>
                  <a:lnTo>
                    <a:pt x="294" y="9"/>
                  </a:lnTo>
                  <a:lnTo>
                    <a:pt x="315" y="2"/>
                  </a:lnTo>
                  <a:lnTo>
                    <a:pt x="336" y="0"/>
                  </a:lnTo>
                  <a:lnTo>
                    <a:pt x="357" y="2"/>
                  </a:lnTo>
                  <a:lnTo>
                    <a:pt x="378" y="9"/>
                  </a:lnTo>
                  <a:lnTo>
                    <a:pt x="399" y="21"/>
                  </a:lnTo>
                  <a:lnTo>
                    <a:pt x="420" y="37"/>
                  </a:lnTo>
                  <a:lnTo>
                    <a:pt x="441" y="56"/>
                  </a:lnTo>
                  <a:lnTo>
                    <a:pt x="462" y="77"/>
                  </a:lnTo>
                  <a:lnTo>
                    <a:pt x="483" y="104"/>
                  </a:lnTo>
                  <a:lnTo>
                    <a:pt x="504" y="132"/>
                  </a:lnTo>
                  <a:lnTo>
                    <a:pt x="525" y="163"/>
                  </a:lnTo>
                  <a:lnTo>
                    <a:pt x="546" y="195"/>
                  </a:lnTo>
                  <a:lnTo>
                    <a:pt x="567" y="230"/>
                  </a:lnTo>
                  <a:lnTo>
                    <a:pt x="588" y="267"/>
                  </a:lnTo>
                  <a:lnTo>
                    <a:pt x="630" y="342"/>
                  </a:lnTo>
                  <a:lnTo>
                    <a:pt x="673" y="421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Oval 60"/>
            <p:cNvSpPr>
              <a:spLocks noChangeArrowheads="1"/>
            </p:cNvSpPr>
            <p:nvPr/>
          </p:nvSpPr>
          <p:spPr bwMode="auto">
            <a:xfrm>
              <a:off x="1563434" y="5255763"/>
              <a:ext cx="301752" cy="301752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" name="Rectangle 61"/>
            <p:cNvSpPr>
              <a:spLocks noChangeArrowheads="1"/>
            </p:cNvSpPr>
            <p:nvPr/>
          </p:nvSpPr>
          <p:spPr bwMode="auto">
            <a:xfrm>
              <a:off x="663575" y="4019551"/>
              <a:ext cx="666750" cy="9350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Rectangle 62"/>
            <p:cNvSpPr>
              <a:spLocks noChangeArrowheads="1"/>
            </p:cNvSpPr>
            <p:nvPr/>
          </p:nvSpPr>
          <p:spPr bwMode="auto">
            <a:xfrm>
              <a:off x="3467100" y="4019551"/>
              <a:ext cx="666750" cy="9350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Rectangle 69"/>
            <p:cNvSpPr>
              <a:spLocks noChangeArrowheads="1"/>
            </p:cNvSpPr>
            <p:nvPr/>
          </p:nvSpPr>
          <p:spPr bwMode="auto">
            <a:xfrm rot="16200000">
              <a:off x="1773651" y="2641121"/>
              <a:ext cx="73597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Energy</a:t>
              </a:r>
              <a:endPara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7" name="Rectangle 70"/>
            <p:cNvSpPr>
              <a:spLocks noChangeArrowheads="1"/>
            </p:cNvSpPr>
            <p:nvPr/>
          </p:nvSpPr>
          <p:spPr bwMode="auto">
            <a:xfrm rot="17100000">
              <a:off x="2030413" y="3594101"/>
              <a:ext cx="1804988" cy="31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harmonic potential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1" name="Oval 8"/>
            <p:cNvSpPr>
              <a:spLocks noChangeArrowheads="1"/>
            </p:cNvSpPr>
            <p:nvPr/>
          </p:nvSpPr>
          <p:spPr bwMode="auto">
            <a:xfrm>
              <a:off x="2308985" y="5319267"/>
              <a:ext cx="173736" cy="173736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17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7979772"/>
              </p:ext>
            </p:extLst>
          </p:nvPr>
        </p:nvGraphicFramePr>
        <p:xfrm>
          <a:off x="4444427" y="1266572"/>
          <a:ext cx="2382837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4" imgW="1257120" imgH="444240" progId="Equation.DSMT4">
                  <p:embed/>
                </p:oleObj>
              </mc:Choice>
              <mc:Fallback>
                <p:oleObj name="Equation" r:id="rId4" imgW="1257120" imgH="444240" progId="Equation.DSMT4">
                  <p:embed/>
                  <p:pic>
                    <p:nvPicPr>
                      <p:cNvPr id="17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4427" y="1266572"/>
                        <a:ext cx="2382837" cy="8191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0" name="Straight Arrow Connector 179"/>
          <p:cNvCxnSpPr>
            <a:stCxn id="106" idx="6"/>
          </p:cNvCxnSpPr>
          <p:nvPr/>
        </p:nvCxnSpPr>
        <p:spPr bwMode="auto">
          <a:xfrm>
            <a:off x="1807953" y="4231485"/>
            <a:ext cx="4572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graphicFrame>
        <p:nvGraphicFramePr>
          <p:cNvPr id="181" name="Object 2">
            <a:extLst>
              <a:ext uri="{FF2B5EF4-FFF2-40B4-BE49-F238E27FC236}">
                <a16:creationId xmlns:a16="http://schemas.microsoft.com/office/drawing/2014/main" id="{0AD61852-3DC7-4A69-8C61-F00513B625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8206001"/>
              </p:ext>
            </p:extLst>
          </p:nvPr>
        </p:nvGraphicFramePr>
        <p:xfrm>
          <a:off x="866412" y="2532063"/>
          <a:ext cx="2865438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Equation" r:id="rId6" imgW="1511280" imgH="253800" progId="Equation.DSMT4">
                  <p:embed/>
                </p:oleObj>
              </mc:Choice>
              <mc:Fallback>
                <p:oleObj name="Equation" r:id="rId6" imgW="1511280" imgH="253800" progId="Equation.DSMT4">
                  <p:embed/>
                  <p:pic>
                    <p:nvPicPr>
                      <p:cNvPr id="181" name="Object 2">
                        <a:extLst>
                          <a:ext uri="{FF2B5EF4-FFF2-40B4-BE49-F238E27FC236}">
                            <a16:creationId xmlns:a16="http://schemas.microsoft.com/office/drawing/2014/main" id="{0AD61852-3DC7-4A69-8C61-F00513B625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412" y="2532063"/>
                        <a:ext cx="2865438" cy="46831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4935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Interstitial diffusion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94" y="1447800"/>
            <a:ext cx="8153400" cy="48006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Number of atoms hopped from plane </a:t>
            </a:r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dirty="0"/>
              <a:t> to </a:t>
            </a:r>
            <a:r>
              <a:rPr lang="en-US" dirty="0">
                <a:solidFill>
                  <a:srgbClr val="006600"/>
                </a:solidFill>
              </a:rPr>
              <a:t>2</a:t>
            </a:r>
            <a:r>
              <a:rPr lang="en-US" dirty="0"/>
              <a:t> per unit time and per unit area: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762000" y="3847285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295400" y="3847285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" name="Straight Connector 5"/>
          <p:cNvCxnSpPr>
            <a:stCxn id="4" idx="6"/>
            <a:endCxn id="5" idx="2"/>
          </p:cNvCxnSpPr>
          <p:nvPr/>
        </p:nvCxnSpPr>
        <p:spPr bwMode="auto">
          <a:xfrm>
            <a:off x="1066800" y="3999685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Oval 6"/>
          <p:cNvSpPr/>
          <p:nvPr/>
        </p:nvSpPr>
        <p:spPr bwMode="auto">
          <a:xfrm>
            <a:off x="762000" y="4304485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1295400" y="4304485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" name="Straight Connector 8"/>
          <p:cNvCxnSpPr>
            <a:stCxn id="4" idx="4"/>
            <a:endCxn id="7" idx="0"/>
          </p:cNvCxnSpPr>
          <p:nvPr/>
        </p:nvCxnSpPr>
        <p:spPr bwMode="auto">
          <a:xfrm>
            <a:off x="914400" y="4152085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>
            <a:stCxn id="5" idx="4"/>
            <a:endCxn id="8" idx="0"/>
          </p:cNvCxnSpPr>
          <p:nvPr/>
        </p:nvCxnSpPr>
        <p:spPr bwMode="auto">
          <a:xfrm>
            <a:off x="1447800" y="4152085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>
            <a:stCxn id="7" idx="6"/>
            <a:endCxn id="8" idx="2"/>
          </p:cNvCxnSpPr>
          <p:nvPr/>
        </p:nvCxnSpPr>
        <p:spPr bwMode="auto">
          <a:xfrm>
            <a:off x="1066800" y="4456885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Oval 11"/>
          <p:cNvSpPr/>
          <p:nvPr/>
        </p:nvSpPr>
        <p:spPr bwMode="auto">
          <a:xfrm>
            <a:off x="1828800" y="3847285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3" name="Straight Connector 12"/>
          <p:cNvCxnSpPr>
            <a:endCxn id="12" idx="2"/>
          </p:cNvCxnSpPr>
          <p:nvPr/>
        </p:nvCxnSpPr>
        <p:spPr bwMode="auto">
          <a:xfrm>
            <a:off x="1600200" y="3999685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>
            <a:stCxn id="12" idx="4"/>
          </p:cNvCxnSpPr>
          <p:nvPr/>
        </p:nvCxnSpPr>
        <p:spPr bwMode="auto">
          <a:xfrm>
            <a:off x="1981200" y="4152085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1600200" y="4456885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>
            <a:stCxn id="7" idx="4"/>
          </p:cNvCxnSpPr>
          <p:nvPr/>
        </p:nvCxnSpPr>
        <p:spPr bwMode="auto">
          <a:xfrm>
            <a:off x="914400" y="4609285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>
            <a:stCxn id="8" idx="4"/>
          </p:cNvCxnSpPr>
          <p:nvPr/>
        </p:nvCxnSpPr>
        <p:spPr bwMode="auto">
          <a:xfrm>
            <a:off x="1447800" y="4609285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1981200" y="4609285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Oval 18"/>
          <p:cNvSpPr/>
          <p:nvPr/>
        </p:nvSpPr>
        <p:spPr bwMode="auto">
          <a:xfrm>
            <a:off x="2362200" y="3847285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0" name="Straight Connector 19"/>
          <p:cNvCxnSpPr>
            <a:endCxn id="19" idx="2"/>
          </p:cNvCxnSpPr>
          <p:nvPr/>
        </p:nvCxnSpPr>
        <p:spPr bwMode="auto">
          <a:xfrm>
            <a:off x="2133600" y="3999685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Oval 20"/>
          <p:cNvSpPr/>
          <p:nvPr/>
        </p:nvSpPr>
        <p:spPr bwMode="auto">
          <a:xfrm>
            <a:off x="2362200" y="4304485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2" name="Straight Connector 21"/>
          <p:cNvCxnSpPr>
            <a:stCxn id="19" idx="4"/>
            <a:endCxn id="21" idx="0"/>
          </p:cNvCxnSpPr>
          <p:nvPr/>
        </p:nvCxnSpPr>
        <p:spPr bwMode="auto">
          <a:xfrm>
            <a:off x="2514600" y="4152085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>
            <a:endCxn id="21" idx="2"/>
          </p:cNvCxnSpPr>
          <p:nvPr/>
        </p:nvCxnSpPr>
        <p:spPr bwMode="auto">
          <a:xfrm>
            <a:off x="2133600" y="4456885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Oval 23"/>
          <p:cNvSpPr/>
          <p:nvPr/>
        </p:nvSpPr>
        <p:spPr bwMode="auto">
          <a:xfrm>
            <a:off x="2895600" y="3847285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5" name="Straight Connector 24"/>
          <p:cNvCxnSpPr>
            <a:endCxn id="24" idx="2"/>
          </p:cNvCxnSpPr>
          <p:nvPr/>
        </p:nvCxnSpPr>
        <p:spPr bwMode="auto">
          <a:xfrm>
            <a:off x="2667000" y="3999685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Oval 25"/>
          <p:cNvSpPr/>
          <p:nvPr/>
        </p:nvSpPr>
        <p:spPr bwMode="auto">
          <a:xfrm>
            <a:off x="2895600" y="4304485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7" name="Straight Connector 26"/>
          <p:cNvCxnSpPr>
            <a:stCxn id="24" idx="4"/>
            <a:endCxn id="26" idx="0"/>
          </p:cNvCxnSpPr>
          <p:nvPr/>
        </p:nvCxnSpPr>
        <p:spPr bwMode="auto">
          <a:xfrm>
            <a:off x="3048000" y="4152085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endCxn id="26" idx="2"/>
          </p:cNvCxnSpPr>
          <p:nvPr/>
        </p:nvCxnSpPr>
        <p:spPr bwMode="auto">
          <a:xfrm>
            <a:off x="2667000" y="4456885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>
            <a:stCxn id="21" idx="4"/>
          </p:cNvCxnSpPr>
          <p:nvPr/>
        </p:nvCxnSpPr>
        <p:spPr bwMode="auto">
          <a:xfrm>
            <a:off x="2514600" y="4609285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26" idx="4"/>
          </p:cNvCxnSpPr>
          <p:nvPr/>
        </p:nvCxnSpPr>
        <p:spPr bwMode="auto">
          <a:xfrm>
            <a:off x="3048000" y="4609285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Oval 30"/>
          <p:cNvSpPr/>
          <p:nvPr/>
        </p:nvSpPr>
        <p:spPr bwMode="auto">
          <a:xfrm>
            <a:off x="762000" y="3392144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1295400" y="3392144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3" name="Straight Connector 32"/>
          <p:cNvCxnSpPr>
            <a:stCxn id="31" idx="6"/>
            <a:endCxn id="32" idx="2"/>
          </p:cNvCxnSpPr>
          <p:nvPr/>
        </p:nvCxnSpPr>
        <p:spPr bwMode="auto">
          <a:xfrm>
            <a:off x="1066800" y="3544544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>
            <a:stCxn id="31" idx="4"/>
          </p:cNvCxnSpPr>
          <p:nvPr/>
        </p:nvCxnSpPr>
        <p:spPr bwMode="auto">
          <a:xfrm>
            <a:off x="914400" y="3696944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>
            <a:stCxn id="32" idx="4"/>
          </p:cNvCxnSpPr>
          <p:nvPr/>
        </p:nvCxnSpPr>
        <p:spPr bwMode="auto">
          <a:xfrm>
            <a:off x="1447800" y="3696944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Oval 35"/>
          <p:cNvSpPr/>
          <p:nvPr/>
        </p:nvSpPr>
        <p:spPr bwMode="auto">
          <a:xfrm>
            <a:off x="1828800" y="3392144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7" name="Straight Connector 36"/>
          <p:cNvCxnSpPr>
            <a:endCxn id="36" idx="2"/>
          </p:cNvCxnSpPr>
          <p:nvPr/>
        </p:nvCxnSpPr>
        <p:spPr bwMode="auto">
          <a:xfrm>
            <a:off x="1600200" y="3544544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>
            <a:stCxn id="36" idx="4"/>
          </p:cNvCxnSpPr>
          <p:nvPr/>
        </p:nvCxnSpPr>
        <p:spPr bwMode="auto">
          <a:xfrm>
            <a:off x="1981200" y="3696944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" name="Oval 38"/>
          <p:cNvSpPr/>
          <p:nvPr/>
        </p:nvSpPr>
        <p:spPr bwMode="auto">
          <a:xfrm>
            <a:off x="2362200" y="3392144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0" name="Straight Connector 39"/>
          <p:cNvCxnSpPr>
            <a:endCxn id="39" idx="2"/>
          </p:cNvCxnSpPr>
          <p:nvPr/>
        </p:nvCxnSpPr>
        <p:spPr bwMode="auto">
          <a:xfrm>
            <a:off x="2133600" y="3544544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>
            <a:stCxn id="39" idx="4"/>
          </p:cNvCxnSpPr>
          <p:nvPr/>
        </p:nvCxnSpPr>
        <p:spPr bwMode="auto">
          <a:xfrm>
            <a:off x="2514600" y="3696944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Oval 41"/>
          <p:cNvSpPr/>
          <p:nvPr/>
        </p:nvSpPr>
        <p:spPr bwMode="auto">
          <a:xfrm>
            <a:off x="2895600" y="3392144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3" name="Straight Connector 42"/>
          <p:cNvCxnSpPr>
            <a:endCxn id="42" idx="2"/>
          </p:cNvCxnSpPr>
          <p:nvPr/>
        </p:nvCxnSpPr>
        <p:spPr bwMode="auto">
          <a:xfrm>
            <a:off x="2667000" y="3544544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>
            <a:stCxn id="42" idx="4"/>
          </p:cNvCxnSpPr>
          <p:nvPr/>
        </p:nvCxnSpPr>
        <p:spPr bwMode="auto">
          <a:xfrm>
            <a:off x="3048000" y="3696944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Oval 44"/>
          <p:cNvSpPr/>
          <p:nvPr/>
        </p:nvSpPr>
        <p:spPr bwMode="auto">
          <a:xfrm>
            <a:off x="762000" y="4781251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1295400" y="4781251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7" name="Straight Connector 46"/>
          <p:cNvCxnSpPr>
            <a:endCxn id="45" idx="0"/>
          </p:cNvCxnSpPr>
          <p:nvPr/>
        </p:nvCxnSpPr>
        <p:spPr bwMode="auto">
          <a:xfrm>
            <a:off x="914400" y="4628851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>
            <a:endCxn id="46" idx="0"/>
          </p:cNvCxnSpPr>
          <p:nvPr/>
        </p:nvCxnSpPr>
        <p:spPr bwMode="auto">
          <a:xfrm>
            <a:off x="1447800" y="4628851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>
            <a:stCxn id="45" idx="6"/>
            <a:endCxn id="46" idx="2"/>
          </p:cNvCxnSpPr>
          <p:nvPr/>
        </p:nvCxnSpPr>
        <p:spPr bwMode="auto">
          <a:xfrm>
            <a:off x="1066800" y="4933651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Oval 49"/>
          <p:cNvSpPr/>
          <p:nvPr/>
        </p:nvSpPr>
        <p:spPr bwMode="auto">
          <a:xfrm>
            <a:off x="1828800" y="4781251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51" name="Straight Connector 50"/>
          <p:cNvCxnSpPr>
            <a:endCxn id="50" idx="0"/>
          </p:cNvCxnSpPr>
          <p:nvPr/>
        </p:nvCxnSpPr>
        <p:spPr bwMode="auto">
          <a:xfrm>
            <a:off x="1981200" y="4628851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>
            <a:endCxn id="50" idx="2"/>
          </p:cNvCxnSpPr>
          <p:nvPr/>
        </p:nvCxnSpPr>
        <p:spPr bwMode="auto">
          <a:xfrm>
            <a:off x="1600200" y="4933651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3" name="Oval 52"/>
          <p:cNvSpPr/>
          <p:nvPr/>
        </p:nvSpPr>
        <p:spPr bwMode="auto">
          <a:xfrm>
            <a:off x="762000" y="5238451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1295400" y="5238451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55" name="Straight Connector 54"/>
          <p:cNvCxnSpPr>
            <a:stCxn id="45" idx="4"/>
            <a:endCxn id="53" idx="0"/>
          </p:cNvCxnSpPr>
          <p:nvPr/>
        </p:nvCxnSpPr>
        <p:spPr bwMode="auto">
          <a:xfrm>
            <a:off x="914400" y="5086051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>
            <a:stCxn id="46" idx="4"/>
            <a:endCxn id="54" idx="0"/>
          </p:cNvCxnSpPr>
          <p:nvPr/>
        </p:nvCxnSpPr>
        <p:spPr bwMode="auto">
          <a:xfrm>
            <a:off x="1447800" y="5086051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>
            <a:stCxn id="53" idx="6"/>
            <a:endCxn id="54" idx="2"/>
          </p:cNvCxnSpPr>
          <p:nvPr/>
        </p:nvCxnSpPr>
        <p:spPr bwMode="auto">
          <a:xfrm>
            <a:off x="1066800" y="5390851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Oval 57"/>
          <p:cNvSpPr/>
          <p:nvPr/>
        </p:nvSpPr>
        <p:spPr bwMode="auto">
          <a:xfrm>
            <a:off x="1828800" y="5238451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59" name="Straight Connector 58"/>
          <p:cNvCxnSpPr>
            <a:stCxn id="50" idx="4"/>
            <a:endCxn id="58" idx="0"/>
          </p:cNvCxnSpPr>
          <p:nvPr/>
        </p:nvCxnSpPr>
        <p:spPr bwMode="auto">
          <a:xfrm>
            <a:off x="1981200" y="5086051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>
            <a:endCxn id="58" idx="2"/>
          </p:cNvCxnSpPr>
          <p:nvPr/>
        </p:nvCxnSpPr>
        <p:spPr bwMode="auto">
          <a:xfrm>
            <a:off x="1600200" y="5390851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Oval 60"/>
          <p:cNvSpPr/>
          <p:nvPr/>
        </p:nvSpPr>
        <p:spPr bwMode="auto">
          <a:xfrm>
            <a:off x="2362200" y="4781251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2" name="Straight Connector 61"/>
          <p:cNvCxnSpPr>
            <a:endCxn id="61" idx="0"/>
          </p:cNvCxnSpPr>
          <p:nvPr/>
        </p:nvCxnSpPr>
        <p:spPr bwMode="auto">
          <a:xfrm>
            <a:off x="2514600" y="4628851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>
            <a:endCxn id="61" idx="2"/>
          </p:cNvCxnSpPr>
          <p:nvPr/>
        </p:nvCxnSpPr>
        <p:spPr bwMode="auto">
          <a:xfrm>
            <a:off x="2133600" y="4933651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4" name="Oval 63"/>
          <p:cNvSpPr/>
          <p:nvPr/>
        </p:nvSpPr>
        <p:spPr bwMode="auto">
          <a:xfrm>
            <a:off x="2895600" y="4781251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5" name="Straight Connector 64"/>
          <p:cNvCxnSpPr>
            <a:endCxn id="64" idx="0"/>
          </p:cNvCxnSpPr>
          <p:nvPr/>
        </p:nvCxnSpPr>
        <p:spPr bwMode="auto">
          <a:xfrm>
            <a:off x="3048000" y="4628851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>
            <a:endCxn id="64" idx="2"/>
          </p:cNvCxnSpPr>
          <p:nvPr/>
        </p:nvCxnSpPr>
        <p:spPr bwMode="auto">
          <a:xfrm>
            <a:off x="2667000" y="4933651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7" name="Oval 66"/>
          <p:cNvSpPr/>
          <p:nvPr/>
        </p:nvSpPr>
        <p:spPr bwMode="auto">
          <a:xfrm>
            <a:off x="2362200" y="5238451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8" name="Straight Connector 67"/>
          <p:cNvCxnSpPr>
            <a:stCxn id="61" idx="4"/>
            <a:endCxn id="67" idx="0"/>
          </p:cNvCxnSpPr>
          <p:nvPr/>
        </p:nvCxnSpPr>
        <p:spPr bwMode="auto">
          <a:xfrm>
            <a:off x="2514600" y="5086051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>
            <a:endCxn id="67" idx="2"/>
          </p:cNvCxnSpPr>
          <p:nvPr/>
        </p:nvCxnSpPr>
        <p:spPr bwMode="auto">
          <a:xfrm>
            <a:off x="2133600" y="5390851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0" name="Oval 69"/>
          <p:cNvSpPr/>
          <p:nvPr/>
        </p:nvSpPr>
        <p:spPr bwMode="auto">
          <a:xfrm>
            <a:off x="2895600" y="5238451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1" name="Straight Connector 70"/>
          <p:cNvCxnSpPr>
            <a:stCxn id="64" idx="4"/>
            <a:endCxn id="70" idx="0"/>
          </p:cNvCxnSpPr>
          <p:nvPr/>
        </p:nvCxnSpPr>
        <p:spPr bwMode="auto">
          <a:xfrm>
            <a:off x="3048000" y="5086051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>
            <a:endCxn id="70" idx="2"/>
          </p:cNvCxnSpPr>
          <p:nvPr/>
        </p:nvCxnSpPr>
        <p:spPr bwMode="auto">
          <a:xfrm>
            <a:off x="2667000" y="5390851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3" name="Oval 72"/>
          <p:cNvSpPr/>
          <p:nvPr/>
        </p:nvSpPr>
        <p:spPr bwMode="auto">
          <a:xfrm>
            <a:off x="766119" y="5708009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4" name="Oval 73"/>
          <p:cNvSpPr/>
          <p:nvPr/>
        </p:nvSpPr>
        <p:spPr bwMode="auto">
          <a:xfrm>
            <a:off x="1299519" y="5708009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5" name="Straight Connector 74"/>
          <p:cNvCxnSpPr>
            <a:endCxn id="73" idx="0"/>
          </p:cNvCxnSpPr>
          <p:nvPr/>
        </p:nvCxnSpPr>
        <p:spPr bwMode="auto">
          <a:xfrm>
            <a:off x="918519" y="5555609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>
            <a:endCxn id="74" idx="0"/>
          </p:cNvCxnSpPr>
          <p:nvPr/>
        </p:nvCxnSpPr>
        <p:spPr bwMode="auto">
          <a:xfrm>
            <a:off x="1451919" y="5555609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>
            <a:stCxn id="73" idx="6"/>
            <a:endCxn id="74" idx="2"/>
          </p:cNvCxnSpPr>
          <p:nvPr/>
        </p:nvCxnSpPr>
        <p:spPr bwMode="auto">
          <a:xfrm>
            <a:off x="1070919" y="5860409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8" name="Oval 77"/>
          <p:cNvSpPr/>
          <p:nvPr/>
        </p:nvSpPr>
        <p:spPr bwMode="auto">
          <a:xfrm>
            <a:off x="1832919" y="5708009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9" name="Straight Connector 78"/>
          <p:cNvCxnSpPr>
            <a:endCxn id="78" idx="0"/>
          </p:cNvCxnSpPr>
          <p:nvPr/>
        </p:nvCxnSpPr>
        <p:spPr bwMode="auto">
          <a:xfrm>
            <a:off x="1985319" y="5555609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>
            <a:endCxn id="78" idx="2"/>
          </p:cNvCxnSpPr>
          <p:nvPr/>
        </p:nvCxnSpPr>
        <p:spPr bwMode="auto">
          <a:xfrm>
            <a:off x="1604319" y="5860409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1" name="Oval 80"/>
          <p:cNvSpPr/>
          <p:nvPr/>
        </p:nvSpPr>
        <p:spPr bwMode="auto">
          <a:xfrm>
            <a:off x="2366319" y="5708009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2" name="Straight Connector 81"/>
          <p:cNvCxnSpPr>
            <a:endCxn id="81" idx="0"/>
          </p:cNvCxnSpPr>
          <p:nvPr/>
        </p:nvCxnSpPr>
        <p:spPr bwMode="auto">
          <a:xfrm>
            <a:off x="2518719" y="5555609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Straight Connector 82"/>
          <p:cNvCxnSpPr>
            <a:endCxn id="81" idx="2"/>
          </p:cNvCxnSpPr>
          <p:nvPr/>
        </p:nvCxnSpPr>
        <p:spPr bwMode="auto">
          <a:xfrm>
            <a:off x="2137719" y="5860409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4" name="Oval 83"/>
          <p:cNvSpPr/>
          <p:nvPr/>
        </p:nvSpPr>
        <p:spPr bwMode="auto">
          <a:xfrm>
            <a:off x="2899719" y="5708009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5" name="Straight Connector 84"/>
          <p:cNvCxnSpPr>
            <a:endCxn id="84" idx="0"/>
          </p:cNvCxnSpPr>
          <p:nvPr/>
        </p:nvCxnSpPr>
        <p:spPr bwMode="auto">
          <a:xfrm>
            <a:off x="3052119" y="5555609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>
            <a:endCxn id="84" idx="2"/>
          </p:cNvCxnSpPr>
          <p:nvPr/>
        </p:nvCxnSpPr>
        <p:spPr bwMode="auto">
          <a:xfrm>
            <a:off x="2671119" y="5860409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7" name="Oval 86"/>
          <p:cNvSpPr/>
          <p:nvPr/>
        </p:nvSpPr>
        <p:spPr bwMode="auto">
          <a:xfrm>
            <a:off x="3434592" y="3854276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8" name="Straight Connector 87"/>
          <p:cNvCxnSpPr>
            <a:endCxn id="87" idx="2"/>
          </p:cNvCxnSpPr>
          <p:nvPr/>
        </p:nvCxnSpPr>
        <p:spPr bwMode="auto">
          <a:xfrm>
            <a:off x="3205992" y="4006676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9" name="Oval 88"/>
          <p:cNvSpPr/>
          <p:nvPr/>
        </p:nvSpPr>
        <p:spPr bwMode="auto">
          <a:xfrm>
            <a:off x="3434592" y="4311476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0" name="Straight Connector 89"/>
          <p:cNvCxnSpPr>
            <a:stCxn id="87" idx="4"/>
            <a:endCxn id="89" idx="0"/>
          </p:cNvCxnSpPr>
          <p:nvPr/>
        </p:nvCxnSpPr>
        <p:spPr bwMode="auto">
          <a:xfrm>
            <a:off x="3586992" y="4159076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>
            <a:endCxn id="89" idx="2"/>
          </p:cNvCxnSpPr>
          <p:nvPr/>
        </p:nvCxnSpPr>
        <p:spPr bwMode="auto">
          <a:xfrm>
            <a:off x="3205992" y="4463876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Connector 91"/>
          <p:cNvCxnSpPr>
            <a:stCxn id="89" idx="4"/>
          </p:cNvCxnSpPr>
          <p:nvPr/>
        </p:nvCxnSpPr>
        <p:spPr bwMode="auto">
          <a:xfrm>
            <a:off x="3586992" y="4616276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3" name="Oval 92"/>
          <p:cNvSpPr/>
          <p:nvPr/>
        </p:nvSpPr>
        <p:spPr bwMode="auto">
          <a:xfrm>
            <a:off x="3434592" y="3399135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4" name="Straight Connector 93"/>
          <p:cNvCxnSpPr>
            <a:endCxn id="93" idx="2"/>
          </p:cNvCxnSpPr>
          <p:nvPr/>
        </p:nvCxnSpPr>
        <p:spPr bwMode="auto">
          <a:xfrm>
            <a:off x="3205992" y="3551535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5" name="Straight Connector 94"/>
          <p:cNvCxnSpPr>
            <a:stCxn id="93" idx="4"/>
          </p:cNvCxnSpPr>
          <p:nvPr/>
        </p:nvCxnSpPr>
        <p:spPr bwMode="auto">
          <a:xfrm>
            <a:off x="3586992" y="3703935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6" name="Oval 95"/>
          <p:cNvSpPr/>
          <p:nvPr/>
        </p:nvSpPr>
        <p:spPr bwMode="auto">
          <a:xfrm>
            <a:off x="3434592" y="4788242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7" name="Straight Connector 96"/>
          <p:cNvCxnSpPr>
            <a:endCxn id="96" idx="0"/>
          </p:cNvCxnSpPr>
          <p:nvPr/>
        </p:nvCxnSpPr>
        <p:spPr bwMode="auto">
          <a:xfrm>
            <a:off x="3586992" y="4635842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Straight Connector 97"/>
          <p:cNvCxnSpPr>
            <a:endCxn id="96" idx="2"/>
          </p:cNvCxnSpPr>
          <p:nvPr/>
        </p:nvCxnSpPr>
        <p:spPr bwMode="auto">
          <a:xfrm>
            <a:off x="3205992" y="4940642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9" name="Oval 98"/>
          <p:cNvSpPr/>
          <p:nvPr/>
        </p:nvSpPr>
        <p:spPr bwMode="auto">
          <a:xfrm>
            <a:off x="3434592" y="5245442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00" name="Straight Connector 99"/>
          <p:cNvCxnSpPr>
            <a:stCxn id="96" idx="4"/>
            <a:endCxn id="99" idx="0"/>
          </p:cNvCxnSpPr>
          <p:nvPr/>
        </p:nvCxnSpPr>
        <p:spPr bwMode="auto">
          <a:xfrm>
            <a:off x="3586992" y="5093042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>
            <a:endCxn id="99" idx="2"/>
          </p:cNvCxnSpPr>
          <p:nvPr/>
        </p:nvCxnSpPr>
        <p:spPr bwMode="auto">
          <a:xfrm>
            <a:off x="3205992" y="5397842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2" name="Oval 101"/>
          <p:cNvSpPr/>
          <p:nvPr/>
        </p:nvSpPr>
        <p:spPr bwMode="auto">
          <a:xfrm>
            <a:off x="3438711" y="5715000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03" name="Straight Connector 102"/>
          <p:cNvCxnSpPr>
            <a:endCxn id="102" idx="0"/>
          </p:cNvCxnSpPr>
          <p:nvPr/>
        </p:nvCxnSpPr>
        <p:spPr bwMode="auto">
          <a:xfrm>
            <a:off x="3591111" y="5562600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4" name="Straight Connector 103"/>
          <p:cNvCxnSpPr>
            <a:endCxn id="102" idx="2"/>
          </p:cNvCxnSpPr>
          <p:nvPr/>
        </p:nvCxnSpPr>
        <p:spPr bwMode="auto">
          <a:xfrm>
            <a:off x="3210111" y="58674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5" name="Oval 104"/>
          <p:cNvSpPr/>
          <p:nvPr/>
        </p:nvSpPr>
        <p:spPr bwMode="auto">
          <a:xfrm>
            <a:off x="1823208" y="4306543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6" name="Oval 105"/>
          <p:cNvSpPr/>
          <p:nvPr/>
        </p:nvSpPr>
        <p:spPr bwMode="auto">
          <a:xfrm>
            <a:off x="1634217" y="4145502"/>
            <a:ext cx="173736" cy="171966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17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9307004"/>
              </p:ext>
            </p:extLst>
          </p:nvPr>
        </p:nvGraphicFramePr>
        <p:xfrm>
          <a:off x="845311" y="2294258"/>
          <a:ext cx="1565275" cy="72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" name="Equation" r:id="rId4" imgW="825480" imgH="393480" progId="Equation.DSMT4">
                  <p:embed/>
                </p:oleObj>
              </mc:Choice>
              <mc:Fallback>
                <p:oleObj name="Equation" r:id="rId4" imgW="825480" imgH="393480" progId="Equation.DSMT4">
                  <p:embed/>
                  <p:pic>
                    <p:nvPicPr>
                      <p:cNvPr id="17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311" y="2294258"/>
                        <a:ext cx="1565275" cy="72548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0" name="Straight Arrow Connector 179"/>
          <p:cNvCxnSpPr>
            <a:stCxn id="106" idx="6"/>
          </p:cNvCxnSpPr>
          <p:nvPr/>
        </p:nvCxnSpPr>
        <p:spPr bwMode="auto">
          <a:xfrm>
            <a:off x="1807953" y="4231485"/>
            <a:ext cx="4572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81" name="Oval 180"/>
          <p:cNvSpPr/>
          <p:nvPr/>
        </p:nvSpPr>
        <p:spPr bwMode="auto">
          <a:xfrm>
            <a:off x="1634217" y="5080856"/>
            <a:ext cx="173736" cy="171966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82" name="Straight Arrow Connector 181"/>
          <p:cNvCxnSpPr>
            <a:stCxn id="181" idx="6"/>
          </p:cNvCxnSpPr>
          <p:nvPr/>
        </p:nvCxnSpPr>
        <p:spPr bwMode="auto">
          <a:xfrm>
            <a:off x="1807953" y="5166839"/>
            <a:ext cx="4572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83" name="Oval 182"/>
          <p:cNvSpPr/>
          <p:nvPr/>
        </p:nvSpPr>
        <p:spPr bwMode="auto">
          <a:xfrm>
            <a:off x="2162131" y="4609284"/>
            <a:ext cx="173736" cy="171966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84" name="Straight Arrow Connector 183"/>
          <p:cNvCxnSpPr>
            <a:stCxn id="183" idx="2"/>
          </p:cNvCxnSpPr>
          <p:nvPr/>
        </p:nvCxnSpPr>
        <p:spPr bwMode="auto">
          <a:xfrm flipH="1" flipV="1">
            <a:off x="1704931" y="4692475"/>
            <a:ext cx="457200" cy="279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85" name="Oval 184"/>
          <p:cNvSpPr/>
          <p:nvPr/>
        </p:nvSpPr>
        <p:spPr bwMode="auto">
          <a:xfrm>
            <a:off x="3237543" y="5552817"/>
            <a:ext cx="173736" cy="171966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86" name="Straight Arrow Connector 185"/>
          <p:cNvCxnSpPr/>
          <p:nvPr/>
        </p:nvCxnSpPr>
        <p:spPr bwMode="auto">
          <a:xfrm flipV="1">
            <a:off x="3324411" y="5112127"/>
            <a:ext cx="0" cy="4572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grpSp>
        <p:nvGrpSpPr>
          <p:cNvPr id="191" name="Group 190"/>
          <p:cNvGrpSpPr/>
          <p:nvPr/>
        </p:nvGrpSpPr>
        <p:grpSpPr>
          <a:xfrm>
            <a:off x="1417826" y="3268239"/>
            <a:ext cx="842187" cy="3094141"/>
            <a:chOff x="1486342" y="3268239"/>
            <a:chExt cx="842187" cy="3094141"/>
          </a:xfrm>
        </p:grpSpPr>
        <p:cxnSp>
          <p:nvCxnSpPr>
            <p:cNvPr id="187" name="Straight Arrow Connector 186"/>
            <p:cNvCxnSpPr/>
            <p:nvPr/>
          </p:nvCxnSpPr>
          <p:spPr bwMode="auto">
            <a:xfrm flipV="1">
              <a:off x="1788815" y="3276686"/>
              <a:ext cx="0" cy="283464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dashDot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88" name="Straight Arrow Connector 187"/>
            <p:cNvCxnSpPr/>
            <p:nvPr/>
          </p:nvCxnSpPr>
          <p:spPr bwMode="auto">
            <a:xfrm flipV="1">
              <a:off x="2310617" y="3268239"/>
              <a:ext cx="0" cy="283464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6600"/>
              </a:solidFill>
              <a:prstDash val="dashDot"/>
              <a:round/>
              <a:headEnd type="none" w="med" len="med"/>
              <a:tailEnd type="none" w="lg" len="lg"/>
            </a:ln>
            <a:effectLst/>
          </p:spPr>
        </p:cxnSp>
        <p:sp>
          <p:nvSpPr>
            <p:cNvPr id="189" name="TextBox 188"/>
            <p:cNvSpPr txBox="1"/>
            <p:nvPr/>
          </p:nvSpPr>
          <p:spPr>
            <a:xfrm>
              <a:off x="1486342" y="599304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2015623" y="599201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6600"/>
                  </a:solidFill>
                </a:rPr>
                <a:t>2</a:t>
              </a:r>
            </a:p>
          </p:txBody>
        </p:sp>
      </p:grpSp>
      <p:sp>
        <p:nvSpPr>
          <p:cNvPr id="193" name="Rectangle 192"/>
          <p:cNvSpPr/>
          <p:nvPr/>
        </p:nvSpPr>
        <p:spPr>
          <a:xfrm>
            <a:off x="2702040" y="2460600"/>
            <a:ext cx="37417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ts val="1200"/>
              </a:spcBef>
              <a:spcAft>
                <a:spcPct val="0"/>
              </a:spcAft>
              <a:buClr>
                <a:srgbClr val="1F497D"/>
              </a:buClr>
              <a:buSzPct val="75000"/>
            </a:pPr>
            <a:r>
              <a:rPr lang="en-US" sz="2000" kern="0" dirty="0">
                <a:solidFill>
                  <a:prstClr val="black"/>
                </a:solidFill>
              </a:rPr>
              <a:t>Similarly, the flux from </a:t>
            </a:r>
            <a:r>
              <a:rPr lang="en-US" sz="2000" kern="0" dirty="0">
                <a:solidFill>
                  <a:srgbClr val="006600"/>
                </a:solidFill>
              </a:rPr>
              <a:t>2</a:t>
            </a:r>
            <a:r>
              <a:rPr lang="en-US" sz="2000" kern="0" dirty="0">
                <a:solidFill>
                  <a:prstClr val="black"/>
                </a:solidFill>
              </a:rPr>
              <a:t> to </a:t>
            </a:r>
            <a:r>
              <a:rPr lang="en-US" sz="2000" kern="0" dirty="0">
                <a:solidFill>
                  <a:srgbClr val="FF0000"/>
                </a:solidFill>
              </a:rPr>
              <a:t>1</a:t>
            </a:r>
            <a:r>
              <a:rPr lang="en-US" sz="2000" kern="0" dirty="0">
                <a:solidFill>
                  <a:prstClr val="black"/>
                </a:solidFill>
              </a:rPr>
              <a:t> is:</a:t>
            </a:r>
          </a:p>
        </p:txBody>
      </p:sp>
      <p:graphicFrame>
        <p:nvGraphicFramePr>
          <p:cNvPr id="19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6757894"/>
              </p:ext>
            </p:extLst>
          </p:nvPr>
        </p:nvGraphicFramePr>
        <p:xfrm>
          <a:off x="6389688" y="2295525"/>
          <a:ext cx="1589087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" name="Equation" r:id="rId6" imgW="838080" imgH="393480" progId="Equation.DSMT4">
                  <p:embed/>
                </p:oleObj>
              </mc:Choice>
              <mc:Fallback>
                <p:oleObj name="Equation" r:id="rId6" imgW="838080" imgH="393480" progId="Equation.DSMT4">
                  <p:embed/>
                  <p:pic>
                    <p:nvPicPr>
                      <p:cNvPr id="19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9688" y="2295525"/>
                        <a:ext cx="1589087" cy="7254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5" name="Content Placeholder 2"/>
          <p:cNvSpPr txBox="1">
            <a:spLocks/>
          </p:cNvSpPr>
          <p:nvPr/>
        </p:nvSpPr>
        <p:spPr bwMode="auto">
          <a:xfrm>
            <a:off x="4160264" y="3147251"/>
            <a:ext cx="4407656" cy="2978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5338" indent="-338138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200"/>
              </a:spcBef>
            </a:pPr>
            <a:r>
              <a:rPr lang="en-US" kern="0" dirty="0"/>
              <a:t>The net diffusion flux is:</a:t>
            </a:r>
          </a:p>
        </p:txBody>
      </p:sp>
      <p:graphicFrame>
        <p:nvGraphicFramePr>
          <p:cNvPr id="19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4419390"/>
              </p:ext>
            </p:extLst>
          </p:nvPr>
        </p:nvGraphicFramePr>
        <p:xfrm>
          <a:off x="4219315" y="3638601"/>
          <a:ext cx="3395663" cy="1497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" name="Equation" r:id="rId8" imgW="1790640" imgH="812520" progId="Equation.DSMT4">
                  <p:embed/>
                </p:oleObj>
              </mc:Choice>
              <mc:Fallback>
                <p:oleObj name="Equation" r:id="rId8" imgW="1790640" imgH="812520" progId="Equation.DSMT4">
                  <p:embed/>
                  <p:pic>
                    <p:nvPicPr>
                      <p:cNvPr id="19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9315" y="3638601"/>
                        <a:ext cx="3395663" cy="149701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0533243"/>
              </p:ext>
            </p:extLst>
          </p:nvPr>
        </p:nvGraphicFramePr>
        <p:xfrm>
          <a:off x="4156145" y="5339881"/>
          <a:ext cx="1347787" cy="72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name="Equation" r:id="rId10" imgW="711000" imgH="393480" progId="Equation.DSMT4">
                  <p:embed/>
                </p:oleObj>
              </mc:Choice>
              <mc:Fallback>
                <p:oleObj name="Equation" r:id="rId10" imgW="711000" imgH="393480" progId="Equation.DSMT4">
                  <p:embed/>
                  <p:pic>
                    <p:nvPicPr>
                      <p:cNvPr id="19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6145" y="5339881"/>
                        <a:ext cx="1347787" cy="72548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8" name="Rectangle 197"/>
          <p:cNvSpPr/>
          <p:nvPr/>
        </p:nvSpPr>
        <p:spPr>
          <a:xfrm>
            <a:off x="7134866" y="4567274"/>
            <a:ext cx="16450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ts val="1200"/>
              </a:spcBef>
              <a:spcAft>
                <a:spcPct val="0"/>
              </a:spcAft>
              <a:buClr>
                <a:srgbClr val="1F497D"/>
              </a:buClr>
              <a:buSzPct val="75000"/>
            </a:pPr>
            <a:r>
              <a:rPr lang="en-US" sz="2000" kern="0" dirty="0">
                <a:solidFill>
                  <a:prstClr val="black"/>
                </a:solidFill>
              </a:rPr>
              <a:t>Fick’s 1</a:t>
            </a:r>
            <a:r>
              <a:rPr lang="en-US" sz="2000" kern="0" baseline="30000" dirty="0">
                <a:solidFill>
                  <a:prstClr val="black"/>
                </a:solidFill>
              </a:rPr>
              <a:t>st</a:t>
            </a:r>
            <a:r>
              <a:rPr lang="en-US" sz="2000" kern="0" dirty="0">
                <a:solidFill>
                  <a:prstClr val="black"/>
                </a:solidFill>
              </a:rPr>
              <a:t> law</a:t>
            </a:r>
          </a:p>
        </p:txBody>
      </p:sp>
      <p:sp>
        <p:nvSpPr>
          <p:cNvPr id="199" name="Rectangle 198"/>
          <p:cNvSpPr/>
          <p:nvPr/>
        </p:nvSpPr>
        <p:spPr>
          <a:xfrm>
            <a:off x="5696864" y="5502570"/>
            <a:ext cx="25843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ts val="1200"/>
              </a:spcBef>
              <a:spcAft>
                <a:spcPct val="0"/>
              </a:spcAft>
              <a:buClr>
                <a:srgbClr val="1F497D"/>
              </a:buClr>
              <a:buSzPct val="75000"/>
            </a:pPr>
            <a:r>
              <a:rPr lang="en-US" sz="2000" kern="0" dirty="0">
                <a:solidFill>
                  <a:prstClr val="black"/>
                </a:solidFill>
              </a:rPr>
              <a:t>Diffusivity (unit: m</a:t>
            </a:r>
            <a:r>
              <a:rPr lang="en-US" sz="2000" kern="0" baseline="30000" dirty="0">
                <a:solidFill>
                  <a:prstClr val="black"/>
                </a:solidFill>
              </a:rPr>
              <a:t>2</a:t>
            </a:r>
            <a:r>
              <a:rPr lang="en-US" sz="2000" kern="0" dirty="0">
                <a:solidFill>
                  <a:prstClr val="black"/>
                </a:solidFill>
              </a:rPr>
              <a:t>/s)</a:t>
            </a:r>
          </a:p>
        </p:txBody>
      </p:sp>
    </p:spTree>
    <p:extLst>
      <p:ext uri="{BB962C8B-B14F-4D97-AF65-F5344CB8AC3E}">
        <p14:creationId xmlns:p14="http://schemas.microsoft.com/office/powerpoint/2010/main" val="262149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Interstitial diffusion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777" y="1447800"/>
            <a:ext cx="8153400" cy="48006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Atom vibration frequency:</a:t>
            </a:r>
          </a:p>
          <a:p>
            <a:pPr>
              <a:spcBef>
                <a:spcPts val="1200"/>
              </a:spcBef>
            </a:pPr>
            <a:r>
              <a:rPr lang="en-US" dirty="0"/>
              <a:t>Frequency of successful hops:</a:t>
            </a:r>
          </a:p>
          <a:p>
            <a:pPr>
              <a:spcBef>
                <a:spcPts val="1200"/>
              </a:spcBef>
            </a:pPr>
            <a:endParaRPr lang="en-US" sz="3200" dirty="0"/>
          </a:p>
          <a:p>
            <a:pPr>
              <a:spcBef>
                <a:spcPts val="1200"/>
              </a:spcBef>
            </a:pPr>
            <a:r>
              <a:rPr lang="en-US" dirty="0"/>
              <a:t>Typical value estimation:</a:t>
            </a:r>
          </a:p>
        </p:txBody>
      </p:sp>
      <p:grpSp>
        <p:nvGrpSpPr>
          <p:cNvPr id="177" name="Group 176"/>
          <p:cNvGrpSpPr/>
          <p:nvPr/>
        </p:nvGrpSpPr>
        <p:grpSpPr>
          <a:xfrm>
            <a:off x="5521325" y="2667000"/>
            <a:ext cx="3470275" cy="3274689"/>
            <a:chOff x="663575" y="2282826"/>
            <a:chExt cx="3470275" cy="3274689"/>
          </a:xfrm>
        </p:grpSpPr>
        <p:grpSp>
          <p:nvGrpSpPr>
            <p:cNvPr id="110" name="Group 7"/>
            <p:cNvGrpSpPr>
              <a:grpSpLocks/>
            </p:cNvGrpSpPr>
            <p:nvPr/>
          </p:nvGrpSpPr>
          <p:grpSpPr bwMode="auto">
            <a:xfrm>
              <a:off x="2343150" y="2282826"/>
              <a:ext cx="114300" cy="3206750"/>
              <a:chOff x="1476" y="1438"/>
              <a:chExt cx="72" cy="2020"/>
            </a:xfrm>
          </p:grpSpPr>
          <p:sp>
            <p:nvSpPr>
              <p:cNvPr id="174" name="Line 5"/>
              <p:cNvSpPr>
                <a:spLocks noChangeShapeType="1"/>
              </p:cNvSpPr>
              <p:nvPr/>
            </p:nvSpPr>
            <p:spPr bwMode="auto">
              <a:xfrm flipV="1">
                <a:off x="1511" y="1543"/>
                <a:ext cx="0" cy="191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Freeform 6"/>
              <p:cNvSpPr>
                <a:spLocks/>
              </p:cNvSpPr>
              <p:nvPr/>
            </p:nvSpPr>
            <p:spPr bwMode="auto">
              <a:xfrm>
                <a:off x="1476" y="1438"/>
                <a:ext cx="72" cy="157"/>
              </a:xfrm>
              <a:custGeom>
                <a:avLst/>
                <a:gdLst>
                  <a:gd name="T0" fmla="*/ 72 w 72"/>
                  <a:gd name="T1" fmla="*/ 157 h 157"/>
                  <a:gd name="T2" fmla="*/ 35 w 72"/>
                  <a:gd name="T3" fmla="*/ 0 h 157"/>
                  <a:gd name="T4" fmla="*/ 0 w 72"/>
                  <a:gd name="T5" fmla="*/ 157 h 157"/>
                  <a:gd name="T6" fmla="*/ 35 w 72"/>
                  <a:gd name="T7" fmla="*/ 108 h 157"/>
                  <a:gd name="T8" fmla="*/ 72 w 72"/>
                  <a:gd name="T9" fmla="*/ 157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157">
                    <a:moveTo>
                      <a:pt x="72" y="157"/>
                    </a:moveTo>
                    <a:lnTo>
                      <a:pt x="35" y="0"/>
                    </a:lnTo>
                    <a:lnTo>
                      <a:pt x="0" y="157"/>
                    </a:lnTo>
                    <a:lnTo>
                      <a:pt x="35" y="108"/>
                    </a:lnTo>
                    <a:lnTo>
                      <a:pt x="72" y="15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2" name="Group 55"/>
            <p:cNvGrpSpPr>
              <a:grpSpLocks/>
            </p:cNvGrpSpPr>
            <p:nvPr/>
          </p:nvGrpSpPr>
          <p:grpSpPr bwMode="auto">
            <a:xfrm>
              <a:off x="1455738" y="3074988"/>
              <a:ext cx="1885950" cy="2422525"/>
              <a:chOff x="917" y="1937"/>
              <a:chExt cx="1188" cy="1526"/>
            </a:xfrm>
          </p:grpSpPr>
          <p:sp>
            <p:nvSpPr>
              <p:cNvPr id="128" name="Freeform 9"/>
              <p:cNvSpPr>
                <a:spLocks/>
              </p:cNvSpPr>
              <p:nvPr/>
            </p:nvSpPr>
            <p:spPr bwMode="auto">
              <a:xfrm>
                <a:off x="917" y="1937"/>
                <a:ext cx="21" cy="51"/>
              </a:xfrm>
              <a:custGeom>
                <a:avLst/>
                <a:gdLst>
                  <a:gd name="T0" fmla="*/ 10 w 21"/>
                  <a:gd name="T1" fmla="*/ 6 h 51"/>
                  <a:gd name="T2" fmla="*/ 9 w 21"/>
                  <a:gd name="T3" fmla="*/ 4 h 51"/>
                  <a:gd name="T4" fmla="*/ 7 w 21"/>
                  <a:gd name="T5" fmla="*/ 2 h 51"/>
                  <a:gd name="T6" fmla="*/ 5 w 21"/>
                  <a:gd name="T7" fmla="*/ 0 h 51"/>
                  <a:gd name="T8" fmla="*/ 5 w 21"/>
                  <a:gd name="T9" fmla="*/ 0 h 51"/>
                  <a:gd name="T10" fmla="*/ 3 w 21"/>
                  <a:gd name="T11" fmla="*/ 2 h 51"/>
                  <a:gd name="T12" fmla="*/ 2 w 21"/>
                  <a:gd name="T13" fmla="*/ 4 h 51"/>
                  <a:gd name="T14" fmla="*/ 0 w 21"/>
                  <a:gd name="T15" fmla="*/ 6 h 51"/>
                  <a:gd name="T16" fmla="*/ 0 w 21"/>
                  <a:gd name="T17" fmla="*/ 7 h 51"/>
                  <a:gd name="T18" fmla="*/ 10 w 21"/>
                  <a:gd name="T19" fmla="*/ 48 h 51"/>
                  <a:gd name="T20" fmla="*/ 12 w 21"/>
                  <a:gd name="T21" fmla="*/ 49 h 51"/>
                  <a:gd name="T22" fmla="*/ 14 w 21"/>
                  <a:gd name="T23" fmla="*/ 51 h 51"/>
                  <a:gd name="T24" fmla="*/ 16 w 21"/>
                  <a:gd name="T25" fmla="*/ 51 h 51"/>
                  <a:gd name="T26" fmla="*/ 17 w 21"/>
                  <a:gd name="T27" fmla="*/ 51 h 51"/>
                  <a:gd name="T28" fmla="*/ 19 w 21"/>
                  <a:gd name="T29" fmla="*/ 51 h 51"/>
                  <a:gd name="T30" fmla="*/ 21 w 21"/>
                  <a:gd name="T31" fmla="*/ 49 h 51"/>
                  <a:gd name="T32" fmla="*/ 21 w 21"/>
                  <a:gd name="T33" fmla="*/ 48 h 51"/>
                  <a:gd name="T34" fmla="*/ 21 w 21"/>
                  <a:gd name="T35" fmla="*/ 46 h 51"/>
                  <a:gd name="T36" fmla="*/ 10 w 21"/>
                  <a:gd name="T37" fmla="*/ 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" h="51">
                    <a:moveTo>
                      <a:pt x="10" y="6"/>
                    </a:moveTo>
                    <a:lnTo>
                      <a:pt x="9" y="4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0" y="48"/>
                    </a:lnTo>
                    <a:lnTo>
                      <a:pt x="12" y="49"/>
                    </a:lnTo>
                    <a:lnTo>
                      <a:pt x="14" y="51"/>
                    </a:lnTo>
                    <a:lnTo>
                      <a:pt x="16" y="51"/>
                    </a:lnTo>
                    <a:lnTo>
                      <a:pt x="17" y="51"/>
                    </a:lnTo>
                    <a:lnTo>
                      <a:pt x="19" y="51"/>
                    </a:lnTo>
                    <a:lnTo>
                      <a:pt x="21" y="49"/>
                    </a:lnTo>
                    <a:lnTo>
                      <a:pt x="21" y="48"/>
                    </a:lnTo>
                    <a:lnTo>
                      <a:pt x="21" y="4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Freeform 10"/>
              <p:cNvSpPr>
                <a:spLocks/>
              </p:cNvSpPr>
              <p:nvPr/>
            </p:nvSpPr>
            <p:spPr bwMode="auto">
              <a:xfrm>
                <a:off x="936" y="2009"/>
                <a:ext cx="21" cy="51"/>
              </a:xfrm>
              <a:custGeom>
                <a:avLst/>
                <a:gdLst>
                  <a:gd name="T0" fmla="*/ 11 w 21"/>
                  <a:gd name="T1" fmla="*/ 4 h 51"/>
                  <a:gd name="T2" fmla="*/ 9 w 21"/>
                  <a:gd name="T3" fmla="*/ 2 h 51"/>
                  <a:gd name="T4" fmla="*/ 7 w 21"/>
                  <a:gd name="T5" fmla="*/ 0 h 51"/>
                  <a:gd name="T6" fmla="*/ 5 w 21"/>
                  <a:gd name="T7" fmla="*/ 0 h 51"/>
                  <a:gd name="T8" fmla="*/ 4 w 21"/>
                  <a:gd name="T9" fmla="*/ 0 h 51"/>
                  <a:gd name="T10" fmla="*/ 2 w 21"/>
                  <a:gd name="T11" fmla="*/ 0 h 51"/>
                  <a:gd name="T12" fmla="*/ 0 w 21"/>
                  <a:gd name="T13" fmla="*/ 2 h 51"/>
                  <a:gd name="T14" fmla="*/ 0 w 21"/>
                  <a:gd name="T15" fmla="*/ 4 h 51"/>
                  <a:gd name="T16" fmla="*/ 0 w 21"/>
                  <a:gd name="T17" fmla="*/ 6 h 51"/>
                  <a:gd name="T18" fmla="*/ 11 w 21"/>
                  <a:gd name="T19" fmla="*/ 46 h 51"/>
                  <a:gd name="T20" fmla="*/ 11 w 21"/>
                  <a:gd name="T21" fmla="*/ 48 h 51"/>
                  <a:gd name="T22" fmla="*/ 12 w 21"/>
                  <a:gd name="T23" fmla="*/ 49 h 51"/>
                  <a:gd name="T24" fmla="*/ 14 w 21"/>
                  <a:gd name="T25" fmla="*/ 51 h 51"/>
                  <a:gd name="T26" fmla="*/ 16 w 21"/>
                  <a:gd name="T27" fmla="*/ 51 h 51"/>
                  <a:gd name="T28" fmla="*/ 18 w 21"/>
                  <a:gd name="T29" fmla="*/ 49 h 51"/>
                  <a:gd name="T30" fmla="*/ 19 w 21"/>
                  <a:gd name="T31" fmla="*/ 48 h 51"/>
                  <a:gd name="T32" fmla="*/ 21 w 21"/>
                  <a:gd name="T33" fmla="*/ 46 h 51"/>
                  <a:gd name="T34" fmla="*/ 21 w 21"/>
                  <a:gd name="T35" fmla="*/ 44 h 51"/>
                  <a:gd name="T36" fmla="*/ 11 w 21"/>
                  <a:gd name="T37" fmla="*/ 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" h="51">
                    <a:moveTo>
                      <a:pt x="11" y="4"/>
                    </a:moveTo>
                    <a:lnTo>
                      <a:pt x="9" y="2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1" y="46"/>
                    </a:lnTo>
                    <a:lnTo>
                      <a:pt x="11" y="48"/>
                    </a:lnTo>
                    <a:lnTo>
                      <a:pt x="12" y="49"/>
                    </a:lnTo>
                    <a:lnTo>
                      <a:pt x="14" y="51"/>
                    </a:lnTo>
                    <a:lnTo>
                      <a:pt x="16" y="51"/>
                    </a:lnTo>
                    <a:lnTo>
                      <a:pt x="18" y="49"/>
                    </a:lnTo>
                    <a:lnTo>
                      <a:pt x="19" y="48"/>
                    </a:lnTo>
                    <a:lnTo>
                      <a:pt x="21" y="46"/>
                    </a:lnTo>
                    <a:lnTo>
                      <a:pt x="21" y="44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Freeform 11"/>
              <p:cNvSpPr>
                <a:spLocks/>
              </p:cNvSpPr>
              <p:nvPr/>
            </p:nvSpPr>
            <p:spPr bwMode="auto">
              <a:xfrm>
                <a:off x="954" y="2079"/>
                <a:ext cx="21" cy="53"/>
              </a:xfrm>
              <a:custGeom>
                <a:avLst/>
                <a:gdLst>
                  <a:gd name="T0" fmla="*/ 10 w 21"/>
                  <a:gd name="T1" fmla="*/ 6 h 53"/>
                  <a:gd name="T2" fmla="*/ 10 w 21"/>
                  <a:gd name="T3" fmla="*/ 4 h 53"/>
                  <a:gd name="T4" fmla="*/ 9 w 21"/>
                  <a:gd name="T5" fmla="*/ 2 h 53"/>
                  <a:gd name="T6" fmla="*/ 7 w 21"/>
                  <a:gd name="T7" fmla="*/ 0 h 53"/>
                  <a:gd name="T8" fmla="*/ 5 w 21"/>
                  <a:gd name="T9" fmla="*/ 0 h 53"/>
                  <a:gd name="T10" fmla="*/ 3 w 21"/>
                  <a:gd name="T11" fmla="*/ 2 h 53"/>
                  <a:gd name="T12" fmla="*/ 1 w 21"/>
                  <a:gd name="T13" fmla="*/ 4 h 53"/>
                  <a:gd name="T14" fmla="*/ 0 w 21"/>
                  <a:gd name="T15" fmla="*/ 6 h 53"/>
                  <a:gd name="T16" fmla="*/ 0 w 21"/>
                  <a:gd name="T17" fmla="*/ 7 h 53"/>
                  <a:gd name="T18" fmla="*/ 10 w 21"/>
                  <a:gd name="T19" fmla="*/ 48 h 53"/>
                  <a:gd name="T20" fmla="*/ 12 w 21"/>
                  <a:gd name="T21" fmla="*/ 50 h 53"/>
                  <a:gd name="T22" fmla="*/ 14 w 21"/>
                  <a:gd name="T23" fmla="*/ 51 h 53"/>
                  <a:gd name="T24" fmla="*/ 16 w 21"/>
                  <a:gd name="T25" fmla="*/ 53 h 53"/>
                  <a:gd name="T26" fmla="*/ 17 w 21"/>
                  <a:gd name="T27" fmla="*/ 53 h 53"/>
                  <a:gd name="T28" fmla="*/ 19 w 21"/>
                  <a:gd name="T29" fmla="*/ 51 h 53"/>
                  <a:gd name="T30" fmla="*/ 21 w 21"/>
                  <a:gd name="T31" fmla="*/ 50 h 53"/>
                  <a:gd name="T32" fmla="*/ 21 w 21"/>
                  <a:gd name="T33" fmla="*/ 48 h 53"/>
                  <a:gd name="T34" fmla="*/ 21 w 21"/>
                  <a:gd name="T35" fmla="*/ 46 h 53"/>
                  <a:gd name="T36" fmla="*/ 10 w 21"/>
                  <a:gd name="T37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" h="53">
                    <a:moveTo>
                      <a:pt x="10" y="6"/>
                    </a:moveTo>
                    <a:lnTo>
                      <a:pt x="10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0" y="48"/>
                    </a:lnTo>
                    <a:lnTo>
                      <a:pt x="12" y="50"/>
                    </a:lnTo>
                    <a:lnTo>
                      <a:pt x="14" y="51"/>
                    </a:lnTo>
                    <a:lnTo>
                      <a:pt x="16" y="53"/>
                    </a:lnTo>
                    <a:lnTo>
                      <a:pt x="17" y="53"/>
                    </a:lnTo>
                    <a:lnTo>
                      <a:pt x="19" y="51"/>
                    </a:lnTo>
                    <a:lnTo>
                      <a:pt x="21" y="50"/>
                    </a:lnTo>
                    <a:lnTo>
                      <a:pt x="21" y="48"/>
                    </a:lnTo>
                    <a:lnTo>
                      <a:pt x="21" y="4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Freeform 12"/>
              <p:cNvSpPr>
                <a:spLocks/>
              </p:cNvSpPr>
              <p:nvPr/>
            </p:nvSpPr>
            <p:spPr bwMode="auto">
              <a:xfrm>
                <a:off x="973" y="2151"/>
                <a:ext cx="21" cy="51"/>
              </a:xfrm>
              <a:custGeom>
                <a:avLst/>
                <a:gdLst>
                  <a:gd name="T0" fmla="*/ 11 w 21"/>
                  <a:gd name="T1" fmla="*/ 4 h 51"/>
                  <a:gd name="T2" fmla="*/ 9 w 21"/>
                  <a:gd name="T3" fmla="*/ 2 h 51"/>
                  <a:gd name="T4" fmla="*/ 7 w 21"/>
                  <a:gd name="T5" fmla="*/ 0 h 51"/>
                  <a:gd name="T6" fmla="*/ 5 w 21"/>
                  <a:gd name="T7" fmla="*/ 0 h 51"/>
                  <a:gd name="T8" fmla="*/ 4 w 21"/>
                  <a:gd name="T9" fmla="*/ 0 h 51"/>
                  <a:gd name="T10" fmla="*/ 2 w 21"/>
                  <a:gd name="T11" fmla="*/ 0 h 51"/>
                  <a:gd name="T12" fmla="*/ 0 w 21"/>
                  <a:gd name="T13" fmla="*/ 2 h 51"/>
                  <a:gd name="T14" fmla="*/ 0 w 21"/>
                  <a:gd name="T15" fmla="*/ 4 h 51"/>
                  <a:gd name="T16" fmla="*/ 0 w 21"/>
                  <a:gd name="T17" fmla="*/ 6 h 51"/>
                  <a:gd name="T18" fmla="*/ 11 w 21"/>
                  <a:gd name="T19" fmla="*/ 48 h 51"/>
                  <a:gd name="T20" fmla="*/ 11 w 21"/>
                  <a:gd name="T21" fmla="*/ 49 h 51"/>
                  <a:gd name="T22" fmla="*/ 12 w 21"/>
                  <a:gd name="T23" fmla="*/ 51 h 51"/>
                  <a:gd name="T24" fmla="*/ 14 w 21"/>
                  <a:gd name="T25" fmla="*/ 51 h 51"/>
                  <a:gd name="T26" fmla="*/ 16 w 21"/>
                  <a:gd name="T27" fmla="*/ 51 h 51"/>
                  <a:gd name="T28" fmla="*/ 18 w 21"/>
                  <a:gd name="T29" fmla="*/ 51 h 51"/>
                  <a:gd name="T30" fmla="*/ 19 w 21"/>
                  <a:gd name="T31" fmla="*/ 49 h 51"/>
                  <a:gd name="T32" fmla="*/ 21 w 21"/>
                  <a:gd name="T33" fmla="*/ 48 h 51"/>
                  <a:gd name="T34" fmla="*/ 21 w 21"/>
                  <a:gd name="T35" fmla="*/ 46 h 51"/>
                  <a:gd name="T36" fmla="*/ 11 w 21"/>
                  <a:gd name="T37" fmla="*/ 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" h="51">
                    <a:moveTo>
                      <a:pt x="11" y="4"/>
                    </a:moveTo>
                    <a:lnTo>
                      <a:pt x="9" y="2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1" y="48"/>
                    </a:lnTo>
                    <a:lnTo>
                      <a:pt x="11" y="49"/>
                    </a:lnTo>
                    <a:lnTo>
                      <a:pt x="12" y="51"/>
                    </a:lnTo>
                    <a:lnTo>
                      <a:pt x="14" y="51"/>
                    </a:lnTo>
                    <a:lnTo>
                      <a:pt x="16" y="51"/>
                    </a:lnTo>
                    <a:lnTo>
                      <a:pt x="18" y="51"/>
                    </a:lnTo>
                    <a:lnTo>
                      <a:pt x="19" y="49"/>
                    </a:lnTo>
                    <a:lnTo>
                      <a:pt x="21" y="48"/>
                    </a:lnTo>
                    <a:lnTo>
                      <a:pt x="21" y="46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Freeform 13"/>
              <p:cNvSpPr>
                <a:spLocks/>
              </p:cNvSpPr>
              <p:nvPr/>
            </p:nvSpPr>
            <p:spPr bwMode="auto">
              <a:xfrm>
                <a:off x="991" y="2223"/>
                <a:ext cx="22" cy="51"/>
              </a:xfrm>
              <a:custGeom>
                <a:avLst/>
                <a:gdLst>
                  <a:gd name="T0" fmla="*/ 10 w 22"/>
                  <a:gd name="T1" fmla="*/ 4 h 51"/>
                  <a:gd name="T2" fmla="*/ 10 w 22"/>
                  <a:gd name="T3" fmla="*/ 2 h 51"/>
                  <a:gd name="T4" fmla="*/ 8 w 22"/>
                  <a:gd name="T5" fmla="*/ 0 h 51"/>
                  <a:gd name="T6" fmla="*/ 7 w 22"/>
                  <a:gd name="T7" fmla="*/ 0 h 51"/>
                  <a:gd name="T8" fmla="*/ 5 w 22"/>
                  <a:gd name="T9" fmla="*/ 0 h 51"/>
                  <a:gd name="T10" fmla="*/ 3 w 22"/>
                  <a:gd name="T11" fmla="*/ 0 h 51"/>
                  <a:gd name="T12" fmla="*/ 1 w 22"/>
                  <a:gd name="T13" fmla="*/ 2 h 51"/>
                  <a:gd name="T14" fmla="*/ 0 w 22"/>
                  <a:gd name="T15" fmla="*/ 4 h 51"/>
                  <a:gd name="T16" fmla="*/ 0 w 22"/>
                  <a:gd name="T17" fmla="*/ 6 h 51"/>
                  <a:gd name="T18" fmla="*/ 12 w 22"/>
                  <a:gd name="T19" fmla="*/ 46 h 51"/>
                  <a:gd name="T20" fmla="*/ 12 w 22"/>
                  <a:gd name="T21" fmla="*/ 48 h 51"/>
                  <a:gd name="T22" fmla="*/ 14 w 22"/>
                  <a:gd name="T23" fmla="*/ 49 h 51"/>
                  <a:gd name="T24" fmla="*/ 15 w 22"/>
                  <a:gd name="T25" fmla="*/ 51 h 51"/>
                  <a:gd name="T26" fmla="*/ 17 w 22"/>
                  <a:gd name="T27" fmla="*/ 51 h 51"/>
                  <a:gd name="T28" fmla="*/ 19 w 22"/>
                  <a:gd name="T29" fmla="*/ 49 h 51"/>
                  <a:gd name="T30" fmla="*/ 21 w 22"/>
                  <a:gd name="T31" fmla="*/ 48 h 51"/>
                  <a:gd name="T32" fmla="*/ 22 w 22"/>
                  <a:gd name="T33" fmla="*/ 46 h 51"/>
                  <a:gd name="T34" fmla="*/ 22 w 22"/>
                  <a:gd name="T35" fmla="*/ 44 h 51"/>
                  <a:gd name="T36" fmla="*/ 10 w 22"/>
                  <a:gd name="T37" fmla="*/ 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" h="51">
                    <a:moveTo>
                      <a:pt x="10" y="4"/>
                    </a:moveTo>
                    <a:lnTo>
                      <a:pt x="10" y="2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2" y="46"/>
                    </a:lnTo>
                    <a:lnTo>
                      <a:pt x="12" y="48"/>
                    </a:lnTo>
                    <a:lnTo>
                      <a:pt x="14" y="49"/>
                    </a:lnTo>
                    <a:lnTo>
                      <a:pt x="15" y="51"/>
                    </a:lnTo>
                    <a:lnTo>
                      <a:pt x="17" y="51"/>
                    </a:lnTo>
                    <a:lnTo>
                      <a:pt x="19" y="49"/>
                    </a:lnTo>
                    <a:lnTo>
                      <a:pt x="21" y="48"/>
                    </a:lnTo>
                    <a:lnTo>
                      <a:pt x="22" y="46"/>
                    </a:lnTo>
                    <a:lnTo>
                      <a:pt x="22" y="44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Freeform 14"/>
              <p:cNvSpPr>
                <a:spLocks/>
              </p:cNvSpPr>
              <p:nvPr/>
            </p:nvSpPr>
            <p:spPr bwMode="auto">
              <a:xfrm>
                <a:off x="1010" y="2293"/>
                <a:ext cx="21" cy="51"/>
              </a:xfrm>
              <a:custGeom>
                <a:avLst/>
                <a:gdLst>
                  <a:gd name="T0" fmla="*/ 10 w 21"/>
                  <a:gd name="T1" fmla="*/ 6 h 51"/>
                  <a:gd name="T2" fmla="*/ 10 w 21"/>
                  <a:gd name="T3" fmla="*/ 4 h 51"/>
                  <a:gd name="T4" fmla="*/ 9 w 21"/>
                  <a:gd name="T5" fmla="*/ 2 h 51"/>
                  <a:gd name="T6" fmla="*/ 7 w 21"/>
                  <a:gd name="T7" fmla="*/ 0 h 51"/>
                  <a:gd name="T8" fmla="*/ 5 w 21"/>
                  <a:gd name="T9" fmla="*/ 0 h 51"/>
                  <a:gd name="T10" fmla="*/ 3 w 21"/>
                  <a:gd name="T11" fmla="*/ 2 h 51"/>
                  <a:gd name="T12" fmla="*/ 2 w 21"/>
                  <a:gd name="T13" fmla="*/ 4 h 51"/>
                  <a:gd name="T14" fmla="*/ 0 w 21"/>
                  <a:gd name="T15" fmla="*/ 6 h 51"/>
                  <a:gd name="T16" fmla="*/ 0 w 21"/>
                  <a:gd name="T17" fmla="*/ 7 h 51"/>
                  <a:gd name="T18" fmla="*/ 10 w 21"/>
                  <a:gd name="T19" fmla="*/ 48 h 51"/>
                  <a:gd name="T20" fmla="*/ 12 w 21"/>
                  <a:gd name="T21" fmla="*/ 50 h 51"/>
                  <a:gd name="T22" fmla="*/ 14 w 21"/>
                  <a:gd name="T23" fmla="*/ 51 h 51"/>
                  <a:gd name="T24" fmla="*/ 16 w 21"/>
                  <a:gd name="T25" fmla="*/ 51 h 51"/>
                  <a:gd name="T26" fmla="*/ 17 w 21"/>
                  <a:gd name="T27" fmla="*/ 51 h 51"/>
                  <a:gd name="T28" fmla="*/ 19 w 21"/>
                  <a:gd name="T29" fmla="*/ 51 h 51"/>
                  <a:gd name="T30" fmla="*/ 21 w 21"/>
                  <a:gd name="T31" fmla="*/ 50 h 51"/>
                  <a:gd name="T32" fmla="*/ 21 w 21"/>
                  <a:gd name="T33" fmla="*/ 48 h 51"/>
                  <a:gd name="T34" fmla="*/ 21 w 21"/>
                  <a:gd name="T35" fmla="*/ 46 h 51"/>
                  <a:gd name="T36" fmla="*/ 10 w 21"/>
                  <a:gd name="T37" fmla="*/ 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" h="51">
                    <a:moveTo>
                      <a:pt x="10" y="6"/>
                    </a:moveTo>
                    <a:lnTo>
                      <a:pt x="10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0" y="48"/>
                    </a:lnTo>
                    <a:lnTo>
                      <a:pt x="12" y="50"/>
                    </a:lnTo>
                    <a:lnTo>
                      <a:pt x="14" y="51"/>
                    </a:lnTo>
                    <a:lnTo>
                      <a:pt x="16" y="51"/>
                    </a:lnTo>
                    <a:lnTo>
                      <a:pt x="17" y="51"/>
                    </a:lnTo>
                    <a:lnTo>
                      <a:pt x="19" y="51"/>
                    </a:lnTo>
                    <a:lnTo>
                      <a:pt x="21" y="50"/>
                    </a:lnTo>
                    <a:lnTo>
                      <a:pt x="21" y="48"/>
                    </a:lnTo>
                    <a:lnTo>
                      <a:pt x="21" y="4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Freeform 15"/>
              <p:cNvSpPr>
                <a:spLocks/>
              </p:cNvSpPr>
              <p:nvPr/>
            </p:nvSpPr>
            <p:spPr bwMode="auto">
              <a:xfrm>
                <a:off x="1029" y="2365"/>
                <a:ext cx="21" cy="51"/>
              </a:xfrm>
              <a:custGeom>
                <a:avLst/>
                <a:gdLst>
                  <a:gd name="T0" fmla="*/ 11 w 21"/>
                  <a:gd name="T1" fmla="*/ 4 h 51"/>
                  <a:gd name="T2" fmla="*/ 9 w 21"/>
                  <a:gd name="T3" fmla="*/ 2 h 51"/>
                  <a:gd name="T4" fmla="*/ 7 w 21"/>
                  <a:gd name="T5" fmla="*/ 0 h 51"/>
                  <a:gd name="T6" fmla="*/ 5 w 21"/>
                  <a:gd name="T7" fmla="*/ 0 h 51"/>
                  <a:gd name="T8" fmla="*/ 4 w 21"/>
                  <a:gd name="T9" fmla="*/ 0 h 51"/>
                  <a:gd name="T10" fmla="*/ 2 w 21"/>
                  <a:gd name="T11" fmla="*/ 0 h 51"/>
                  <a:gd name="T12" fmla="*/ 0 w 21"/>
                  <a:gd name="T13" fmla="*/ 2 h 51"/>
                  <a:gd name="T14" fmla="*/ 0 w 21"/>
                  <a:gd name="T15" fmla="*/ 4 h 51"/>
                  <a:gd name="T16" fmla="*/ 0 w 21"/>
                  <a:gd name="T17" fmla="*/ 6 h 51"/>
                  <a:gd name="T18" fmla="*/ 11 w 21"/>
                  <a:gd name="T19" fmla="*/ 46 h 51"/>
                  <a:gd name="T20" fmla="*/ 12 w 21"/>
                  <a:gd name="T21" fmla="*/ 48 h 51"/>
                  <a:gd name="T22" fmla="*/ 14 w 21"/>
                  <a:gd name="T23" fmla="*/ 49 h 51"/>
                  <a:gd name="T24" fmla="*/ 16 w 21"/>
                  <a:gd name="T25" fmla="*/ 51 h 51"/>
                  <a:gd name="T26" fmla="*/ 18 w 21"/>
                  <a:gd name="T27" fmla="*/ 51 h 51"/>
                  <a:gd name="T28" fmla="*/ 19 w 21"/>
                  <a:gd name="T29" fmla="*/ 49 h 51"/>
                  <a:gd name="T30" fmla="*/ 21 w 21"/>
                  <a:gd name="T31" fmla="*/ 48 h 51"/>
                  <a:gd name="T32" fmla="*/ 21 w 21"/>
                  <a:gd name="T33" fmla="*/ 46 h 51"/>
                  <a:gd name="T34" fmla="*/ 21 w 21"/>
                  <a:gd name="T35" fmla="*/ 44 h 51"/>
                  <a:gd name="T36" fmla="*/ 11 w 21"/>
                  <a:gd name="T37" fmla="*/ 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" h="51">
                    <a:moveTo>
                      <a:pt x="11" y="4"/>
                    </a:moveTo>
                    <a:lnTo>
                      <a:pt x="9" y="2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1" y="46"/>
                    </a:lnTo>
                    <a:lnTo>
                      <a:pt x="12" y="48"/>
                    </a:lnTo>
                    <a:lnTo>
                      <a:pt x="14" y="49"/>
                    </a:lnTo>
                    <a:lnTo>
                      <a:pt x="16" y="51"/>
                    </a:lnTo>
                    <a:lnTo>
                      <a:pt x="18" y="51"/>
                    </a:lnTo>
                    <a:lnTo>
                      <a:pt x="19" y="49"/>
                    </a:lnTo>
                    <a:lnTo>
                      <a:pt x="21" y="48"/>
                    </a:lnTo>
                    <a:lnTo>
                      <a:pt x="21" y="46"/>
                    </a:lnTo>
                    <a:lnTo>
                      <a:pt x="21" y="44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Freeform 16"/>
              <p:cNvSpPr>
                <a:spLocks/>
              </p:cNvSpPr>
              <p:nvPr/>
            </p:nvSpPr>
            <p:spPr bwMode="auto">
              <a:xfrm>
                <a:off x="1048" y="2436"/>
                <a:ext cx="21" cy="50"/>
              </a:xfrm>
              <a:custGeom>
                <a:avLst/>
                <a:gdLst>
                  <a:gd name="T0" fmla="*/ 11 w 21"/>
                  <a:gd name="T1" fmla="*/ 5 h 50"/>
                  <a:gd name="T2" fmla="*/ 11 w 21"/>
                  <a:gd name="T3" fmla="*/ 3 h 50"/>
                  <a:gd name="T4" fmla="*/ 9 w 21"/>
                  <a:gd name="T5" fmla="*/ 1 h 50"/>
                  <a:gd name="T6" fmla="*/ 7 w 21"/>
                  <a:gd name="T7" fmla="*/ 0 h 50"/>
                  <a:gd name="T8" fmla="*/ 6 w 21"/>
                  <a:gd name="T9" fmla="*/ 0 h 50"/>
                  <a:gd name="T10" fmla="*/ 4 w 21"/>
                  <a:gd name="T11" fmla="*/ 1 h 50"/>
                  <a:gd name="T12" fmla="*/ 2 w 21"/>
                  <a:gd name="T13" fmla="*/ 3 h 50"/>
                  <a:gd name="T14" fmla="*/ 0 w 21"/>
                  <a:gd name="T15" fmla="*/ 5 h 50"/>
                  <a:gd name="T16" fmla="*/ 0 w 21"/>
                  <a:gd name="T17" fmla="*/ 7 h 50"/>
                  <a:gd name="T18" fmla="*/ 11 w 21"/>
                  <a:gd name="T19" fmla="*/ 47 h 50"/>
                  <a:gd name="T20" fmla="*/ 13 w 21"/>
                  <a:gd name="T21" fmla="*/ 49 h 50"/>
                  <a:gd name="T22" fmla="*/ 14 w 21"/>
                  <a:gd name="T23" fmla="*/ 50 h 50"/>
                  <a:gd name="T24" fmla="*/ 16 w 21"/>
                  <a:gd name="T25" fmla="*/ 50 h 50"/>
                  <a:gd name="T26" fmla="*/ 18 w 21"/>
                  <a:gd name="T27" fmla="*/ 50 h 50"/>
                  <a:gd name="T28" fmla="*/ 20 w 21"/>
                  <a:gd name="T29" fmla="*/ 50 h 50"/>
                  <a:gd name="T30" fmla="*/ 21 w 21"/>
                  <a:gd name="T31" fmla="*/ 49 h 50"/>
                  <a:gd name="T32" fmla="*/ 21 w 21"/>
                  <a:gd name="T33" fmla="*/ 47 h 50"/>
                  <a:gd name="T34" fmla="*/ 21 w 21"/>
                  <a:gd name="T35" fmla="*/ 45 h 50"/>
                  <a:gd name="T36" fmla="*/ 11 w 21"/>
                  <a:gd name="T37" fmla="*/ 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" h="50">
                    <a:moveTo>
                      <a:pt x="11" y="5"/>
                    </a:moveTo>
                    <a:lnTo>
                      <a:pt x="11" y="3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1" y="47"/>
                    </a:lnTo>
                    <a:lnTo>
                      <a:pt x="13" y="49"/>
                    </a:lnTo>
                    <a:lnTo>
                      <a:pt x="14" y="50"/>
                    </a:lnTo>
                    <a:lnTo>
                      <a:pt x="16" y="50"/>
                    </a:lnTo>
                    <a:lnTo>
                      <a:pt x="18" y="50"/>
                    </a:lnTo>
                    <a:lnTo>
                      <a:pt x="20" y="50"/>
                    </a:lnTo>
                    <a:lnTo>
                      <a:pt x="21" y="49"/>
                    </a:lnTo>
                    <a:lnTo>
                      <a:pt x="21" y="47"/>
                    </a:lnTo>
                    <a:lnTo>
                      <a:pt x="21" y="45"/>
                    </a:lnTo>
                    <a:lnTo>
                      <a:pt x="11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Freeform 17"/>
              <p:cNvSpPr>
                <a:spLocks/>
              </p:cNvSpPr>
              <p:nvPr/>
            </p:nvSpPr>
            <p:spPr bwMode="auto">
              <a:xfrm>
                <a:off x="1068" y="2507"/>
                <a:ext cx="22" cy="51"/>
              </a:xfrm>
              <a:custGeom>
                <a:avLst/>
                <a:gdLst>
                  <a:gd name="T0" fmla="*/ 10 w 22"/>
                  <a:gd name="T1" fmla="*/ 4 h 51"/>
                  <a:gd name="T2" fmla="*/ 10 w 22"/>
                  <a:gd name="T3" fmla="*/ 2 h 51"/>
                  <a:gd name="T4" fmla="*/ 8 w 22"/>
                  <a:gd name="T5" fmla="*/ 0 h 51"/>
                  <a:gd name="T6" fmla="*/ 7 w 22"/>
                  <a:gd name="T7" fmla="*/ 0 h 51"/>
                  <a:gd name="T8" fmla="*/ 5 w 22"/>
                  <a:gd name="T9" fmla="*/ 0 h 51"/>
                  <a:gd name="T10" fmla="*/ 3 w 22"/>
                  <a:gd name="T11" fmla="*/ 0 h 51"/>
                  <a:gd name="T12" fmla="*/ 1 w 22"/>
                  <a:gd name="T13" fmla="*/ 2 h 51"/>
                  <a:gd name="T14" fmla="*/ 0 w 22"/>
                  <a:gd name="T15" fmla="*/ 4 h 51"/>
                  <a:gd name="T16" fmla="*/ 0 w 22"/>
                  <a:gd name="T17" fmla="*/ 6 h 51"/>
                  <a:gd name="T18" fmla="*/ 12 w 22"/>
                  <a:gd name="T19" fmla="*/ 46 h 51"/>
                  <a:gd name="T20" fmla="*/ 12 w 22"/>
                  <a:gd name="T21" fmla="*/ 48 h 51"/>
                  <a:gd name="T22" fmla="*/ 14 w 22"/>
                  <a:gd name="T23" fmla="*/ 50 h 51"/>
                  <a:gd name="T24" fmla="*/ 15 w 22"/>
                  <a:gd name="T25" fmla="*/ 51 h 51"/>
                  <a:gd name="T26" fmla="*/ 17 w 22"/>
                  <a:gd name="T27" fmla="*/ 51 h 51"/>
                  <a:gd name="T28" fmla="*/ 19 w 22"/>
                  <a:gd name="T29" fmla="*/ 50 h 51"/>
                  <a:gd name="T30" fmla="*/ 21 w 22"/>
                  <a:gd name="T31" fmla="*/ 48 h 51"/>
                  <a:gd name="T32" fmla="*/ 22 w 22"/>
                  <a:gd name="T33" fmla="*/ 46 h 51"/>
                  <a:gd name="T34" fmla="*/ 22 w 22"/>
                  <a:gd name="T35" fmla="*/ 44 h 51"/>
                  <a:gd name="T36" fmla="*/ 10 w 22"/>
                  <a:gd name="T37" fmla="*/ 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" h="51">
                    <a:moveTo>
                      <a:pt x="10" y="4"/>
                    </a:moveTo>
                    <a:lnTo>
                      <a:pt x="10" y="2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2" y="46"/>
                    </a:lnTo>
                    <a:lnTo>
                      <a:pt x="12" y="48"/>
                    </a:lnTo>
                    <a:lnTo>
                      <a:pt x="14" y="50"/>
                    </a:lnTo>
                    <a:lnTo>
                      <a:pt x="15" y="51"/>
                    </a:lnTo>
                    <a:lnTo>
                      <a:pt x="17" y="51"/>
                    </a:lnTo>
                    <a:lnTo>
                      <a:pt x="19" y="50"/>
                    </a:lnTo>
                    <a:lnTo>
                      <a:pt x="21" y="48"/>
                    </a:lnTo>
                    <a:lnTo>
                      <a:pt x="22" y="46"/>
                    </a:lnTo>
                    <a:lnTo>
                      <a:pt x="22" y="44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Freeform 18"/>
              <p:cNvSpPr>
                <a:spLocks/>
              </p:cNvSpPr>
              <p:nvPr/>
            </p:nvSpPr>
            <p:spPr bwMode="auto">
              <a:xfrm>
                <a:off x="1089" y="2578"/>
                <a:ext cx="21" cy="50"/>
              </a:xfrm>
              <a:custGeom>
                <a:avLst/>
                <a:gdLst>
                  <a:gd name="T0" fmla="*/ 10 w 21"/>
                  <a:gd name="T1" fmla="*/ 5 h 50"/>
                  <a:gd name="T2" fmla="*/ 8 w 21"/>
                  <a:gd name="T3" fmla="*/ 3 h 50"/>
                  <a:gd name="T4" fmla="*/ 7 w 21"/>
                  <a:gd name="T5" fmla="*/ 1 h 50"/>
                  <a:gd name="T6" fmla="*/ 5 w 21"/>
                  <a:gd name="T7" fmla="*/ 0 h 50"/>
                  <a:gd name="T8" fmla="*/ 3 w 21"/>
                  <a:gd name="T9" fmla="*/ 0 h 50"/>
                  <a:gd name="T10" fmla="*/ 1 w 21"/>
                  <a:gd name="T11" fmla="*/ 1 h 50"/>
                  <a:gd name="T12" fmla="*/ 0 w 21"/>
                  <a:gd name="T13" fmla="*/ 3 h 50"/>
                  <a:gd name="T14" fmla="*/ 0 w 21"/>
                  <a:gd name="T15" fmla="*/ 5 h 50"/>
                  <a:gd name="T16" fmla="*/ 0 w 21"/>
                  <a:gd name="T17" fmla="*/ 7 h 50"/>
                  <a:gd name="T18" fmla="*/ 10 w 21"/>
                  <a:gd name="T19" fmla="*/ 47 h 50"/>
                  <a:gd name="T20" fmla="*/ 12 w 21"/>
                  <a:gd name="T21" fmla="*/ 49 h 50"/>
                  <a:gd name="T22" fmla="*/ 14 w 21"/>
                  <a:gd name="T23" fmla="*/ 50 h 50"/>
                  <a:gd name="T24" fmla="*/ 15 w 21"/>
                  <a:gd name="T25" fmla="*/ 50 h 50"/>
                  <a:gd name="T26" fmla="*/ 17 w 21"/>
                  <a:gd name="T27" fmla="*/ 50 h 50"/>
                  <a:gd name="T28" fmla="*/ 19 w 21"/>
                  <a:gd name="T29" fmla="*/ 50 h 50"/>
                  <a:gd name="T30" fmla="*/ 21 w 21"/>
                  <a:gd name="T31" fmla="*/ 49 h 50"/>
                  <a:gd name="T32" fmla="*/ 21 w 21"/>
                  <a:gd name="T33" fmla="*/ 47 h 50"/>
                  <a:gd name="T34" fmla="*/ 21 w 21"/>
                  <a:gd name="T35" fmla="*/ 45 h 50"/>
                  <a:gd name="T36" fmla="*/ 10 w 21"/>
                  <a:gd name="T37" fmla="*/ 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" h="50">
                    <a:moveTo>
                      <a:pt x="10" y="5"/>
                    </a:moveTo>
                    <a:lnTo>
                      <a:pt x="8" y="3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0" y="47"/>
                    </a:lnTo>
                    <a:lnTo>
                      <a:pt x="12" y="49"/>
                    </a:lnTo>
                    <a:lnTo>
                      <a:pt x="14" y="50"/>
                    </a:lnTo>
                    <a:lnTo>
                      <a:pt x="15" y="50"/>
                    </a:lnTo>
                    <a:lnTo>
                      <a:pt x="17" y="50"/>
                    </a:lnTo>
                    <a:lnTo>
                      <a:pt x="19" y="50"/>
                    </a:lnTo>
                    <a:lnTo>
                      <a:pt x="21" y="49"/>
                    </a:lnTo>
                    <a:lnTo>
                      <a:pt x="21" y="47"/>
                    </a:lnTo>
                    <a:lnTo>
                      <a:pt x="21" y="45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Freeform 19"/>
              <p:cNvSpPr>
                <a:spLocks/>
              </p:cNvSpPr>
              <p:nvPr/>
            </p:nvSpPr>
            <p:spPr bwMode="auto">
              <a:xfrm>
                <a:off x="1108" y="2649"/>
                <a:ext cx="23" cy="51"/>
              </a:xfrm>
              <a:custGeom>
                <a:avLst/>
                <a:gdLst>
                  <a:gd name="T0" fmla="*/ 10 w 23"/>
                  <a:gd name="T1" fmla="*/ 4 h 51"/>
                  <a:gd name="T2" fmla="*/ 10 w 23"/>
                  <a:gd name="T3" fmla="*/ 2 h 51"/>
                  <a:gd name="T4" fmla="*/ 9 w 23"/>
                  <a:gd name="T5" fmla="*/ 0 h 51"/>
                  <a:gd name="T6" fmla="*/ 7 w 23"/>
                  <a:gd name="T7" fmla="*/ 0 h 51"/>
                  <a:gd name="T8" fmla="*/ 5 w 23"/>
                  <a:gd name="T9" fmla="*/ 0 h 51"/>
                  <a:gd name="T10" fmla="*/ 3 w 23"/>
                  <a:gd name="T11" fmla="*/ 0 h 51"/>
                  <a:gd name="T12" fmla="*/ 2 w 23"/>
                  <a:gd name="T13" fmla="*/ 2 h 51"/>
                  <a:gd name="T14" fmla="*/ 0 w 23"/>
                  <a:gd name="T15" fmla="*/ 4 h 51"/>
                  <a:gd name="T16" fmla="*/ 0 w 23"/>
                  <a:gd name="T17" fmla="*/ 6 h 51"/>
                  <a:gd name="T18" fmla="*/ 12 w 23"/>
                  <a:gd name="T19" fmla="*/ 46 h 51"/>
                  <a:gd name="T20" fmla="*/ 12 w 23"/>
                  <a:gd name="T21" fmla="*/ 48 h 51"/>
                  <a:gd name="T22" fmla="*/ 14 w 23"/>
                  <a:gd name="T23" fmla="*/ 50 h 51"/>
                  <a:gd name="T24" fmla="*/ 16 w 23"/>
                  <a:gd name="T25" fmla="*/ 51 h 51"/>
                  <a:gd name="T26" fmla="*/ 17 w 23"/>
                  <a:gd name="T27" fmla="*/ 51 h 51"/>
                  <a:gd name="T28" fmla="*/ 19 w 23"/>
                  <a:gd name="T29" fmla="*/ 50 h 51"/>
                  <a:gd name="T30" fmla="*/ 21 w 23"/>
                  <a:gd name="T31" fmla="*/ 48 h 51"/>
                  <a:gd name="T32" fmla="*/ 23 w 23"/>
                  <a:gd name="T33" fmla="*/ 46 h 51"/>
                  <a:gd name="T34" fmla="*/ 23 w 23"/>
                  <a:gd name="T35" fmla="*/ 44 h 51"/>
                  <a:gd name="T36" fmla="*/ 10 w 23"/>
                  <a:gd name="T37" fmla="*/ 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3" h="51">
                    <a:moveTo>
                      <a:pt x="10" y="4"/>
                    </a:move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2" y="46"/>
                    </a:lnTo>
                    <a:lnTo>
                      <a:pt x="12" y="48"/>
                    </a:lnTo>
                    <a:lnTo>
                      <a:pt x="14" y="50"/>
                    </a:lnTo>
                    <a:lnTo>
                      <a:pt x="16" y="51"/>
                    </a:lnTo>
                    <a:lnTo>
                      <a:pt x="17" y="51"/>
                    </a:lnTo>
                    <a:lnTo>
                      <a:pt x="19" y="50"/>
                    </a:lnTo>
                    <a:lnTo>
                      <a:pt x="21" y="48"/>
                    </a:lnTo>
                    <a:lnTo>
                      <a:pt x="23" y="46"/>
                    </a:lnTo>
                    <a:lnTo>
                      <a:pt x="23" y="44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Freeform 20"/>
              <p:cNvSpPr>
                <a:spLocks/>
              </p:cNvSpPr>
              <p:nvPr/>
            </p:nvSpPr>
            <p:spPr bwMode="auto">
              <a:xfrm>
                <a:off x="1129" y="2720"/>
                <a:ext cx="23" cy="50"/>
              </a:xfrm>
              <a:custGeom>
                <a:avLst/>
                <a:gdLst>
                  <a:gd name="T0" fmla="*/ 10 w 23"/>
                  <a:gd name="T1" fmla="*/ 3 h 50"/>
                  <a:gd name="T2" fmla="*/ 9 w 23"/>
                  <a:gd name="T3" fmla="*/ 1 h 50"/>
                  <a:gd name="T4" fmla="*/ 7 w 23"/>
                  <a:gd name="T5" fmla="*/ 0 h 50"/>
                  <a:gd name="T6" fmla="*/ 5 w 23"/>
                  <a:gd name="T7" fmla="*/ 0 h 50"/>
                  <a:gd name="T8" fmla="*/ 3 w 23"/>
                  <a:gd name="T9" fmla="*/ 0 h 50"/>
                  <a:gd name="T10" fmla="*/ 2 w 23"/>
                  <a:gd name="T11" fmla="*/ 0 h 50"/>
                  <a:gd name="T12" fmla="*/ 0 w 23"/>
                  <a:gd name="T13" fmla="*/ 1 h 50"/>
                  <a:gd name="T14" fmla="*/ 0 w 23"/>
                  <a:gd name="T15" fmla="*/ 3 h 50"/>
                  <a:gd name="T16" fmla="*/ 0 w 23"/>
                  <a:gd name="T17" fmla="*/ 5 h 50"/>
                  <a:gd name="T18" fmla="*/ 9 w 23"/>
                  <a:gd name="T19" fmla="*/ 36 h 50"/>
                  <a:gd name="T20" fmla="*/ 12 w 23"/>
                  <a:gd name="T21" fmla="*/ 45 h 50"/>
                  <a:gd name="T22" fmla="*/ 12 w 23"/>
                  <a:gd name="T23" fmla="*/ 47 h 50"/>
                  <a:gd name="T24" fmla="*/ 14 w 23"/>
                  <a:gd name="T25" fmla="*/ 49 h 50"/>
                  <a:gd name="T26" fmla="*/ 16 w 23"/>
                  <a:gd name="T27" fmla="*/ 50 h 50"/>
                  <a:gd name="T28" fmla="*/ 18 w 23"/>
                  <a:gd name="T29" fmla="*/ 50 h 50"/>
                  <a:gd name="T30" fmla="*/ 19 w 23"/>
                  <a:gd name="T31" fmla="*/ 49 h 50"/>
                  <a:gd name="T32" fmla="*/ 21 w 23"/>
                  <a:gd name="T33" fmla="*/ 47 h 50"/>
                  <a:gd name="T34" fmla="*/ 23 w 23"/>
                  <a:gd name="T35" fmla="*/ 45 h 50"/>
                  <a:gd name="T36" fmla="*/ 23 w 23"/>
                  <a:gd name="T37" fmla="*/ 43 h 50"/>
                  <a:gd name="T38" fmla="*/ 19 w 23"/>
                  <a:gd name="T39" fmla="*/ 35 h 50"/>
                  <a:gd name="T40" fmla="*/ 10 w 23"/>
                  <a:gd name="T41" fmla="*/ 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3" h="50">
                    <a:moveTo>
                      <a:pt x="10" y="3"/>
                    </a:moveTo>
                    <a:lnTo>
                      <a:pt x="9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9" y="36"/>
                    </a:lnTo>
                    <a:lnTo>
                      <a:pt x="12" y="45"/>
                    </a:lnTo>
                    <a:lnTo>
                      <a:pt x="12" y="47"/>
                    </a:lnTo>
                    <a:lnTo>
                      <a:pt x="14" y="49"/>
                    </a:lnTo>
                    <a:lnTo>
                      <a:pt x="16" y="50"/>
                    </a:lnTo>
                    <a:lnTo>
                      <a:pt x="18" y="50"/>
                    </a:lnTo>
                    <a:lnTo>
                      <a:pt x="19" y="49"/>
                    </a:lnTo>
                    <a:lnTo>
                      <a:pt x="21" y="47"/>
                    </a:lnTo>
                    <a:lnTo>
                      <a:pt x="23" y="45"/>
                    </a:lnTo>
                    <a:lnTo>
                      <a:pt x="23" y="43"/>
                    </a:lnTo>
                    <a:lnTo>
                      <a:pt x="19" y="35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Freeform 21"/>
              <p:cNvSpPr>
                <a:spLocks/>
              </p:cNvSpPr>
              <p:nvPr/>
            </p:nvSpPr>
            <p:spPr bwMode="auto">
              <a:xfrm>
                <a:off x="1150" y="2790"/>
                <a:ext cx="23" cy="51"/>
              </a:xfrm>
              <a:custGeom>
                <a:avLst/>
                <a:gdLst>
                  <a:gd name="T0" fmla="*/ 11 w 23"/>
                  <a:gd name="T1" fmla="*/ 5 h 51"/>
                  <a:gd name="T2" fmla="*/ 9 w 23"/>
                  <a:gd name="T3" fmla="*/ 3 h 51"/>
                  <a:gd name="T4" fmla="*/ 7 w 23"/>
                  <a:gd name="T5" fmla="*/ 2 h 51"/>
                  <a:gd name="T6" fmla="*/ 5 w 23"/>
                  <a:gd name="T7" fmla="*/ 0 h 51"/>
                  <a:gd name="T8" fmla="*/ 4 w 23"/>
                  <a:gd name="T9" fmla="*/ 0 h 51"/>
                  <a:gd name="T10" fmla="*/ 2 w 23"/>
                  <a:gd name="T11" fmla="*/ 2 h 51"/>
                  <a:gd name="T12" fmla="*/ 0 w 23"/>
                  <a:gd name="T13" fmla="*/ 3 h 51"/>
                  <a:gd name="T14" fmla="*/ 0 w 23"/>
                  <a:gd name="T15" fmla="*/ 5 h 51"/>
                  <a:gd name="T16" fmla="*/ 0 w 23"/>
                  <a:gd name="T17" fmla="*/ 7 h 51"/>
                  <a:gd name="T18" fmla="*/ 7 w 23"/>
                  <a:gd name="T19" fmla="*/ 26 h 51"/>
                  <a:gd name="T20" fmla="*/ 12 w 23"/>
                  <a:gd name="T21" fmla="*/ 47 h 51"/>
                  <a:gd name="T22" fmla="*/ 14 w 23"/>
                  <a:gd name="T23" fmla="*/ 49 h 51"/>
                  <a:gd name="T24" fmla="*/ 16 w 23"/>
                  <a:gd name="T25" fmla="*/ 51 h 51"/>
                  <a:gd name="T26" fmla="*/ 18 w 23"/>
                  <a:gd name="T27" fmla="*/ 51 h 51"/>
                  <a:gd name="T28" fmla="*/ 19 w 23"/>
                  <a:gd name="T29" fmla="*/ 51 h 51"/>
                  <a:gd name="T30" fmla="*/ 21 w 23"/>
                  <a:gd name="T31" fmla="*/ 51 h 51"/>
                  <a:gd name="T32" fmla="*/ 23 w 23"/>
                  <a:gd name="T33" fmla="*/ 49 h 51"/>
                  <a:gd name="T34" fmla="*/ 23 w 23"/>
                  <a:gd name="T35" fmla="*/ 47 h 51"/>
                  <a:gd name="T36" fmla="*/ 23 w 23"/>
                  <a:gd name="T37" fmla="*/ 45 h 51"/>
                  <a:gd name="T38" fmla="*/ 18 w 23"/>
                  <a:gd name="T39" fmla="*/ 24 h 51"/>
                  <a:gd name="T40" fmla="*/ 11 w 23"/>
                  <a:gd name="T41" fmla="*/ 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3" h="51">
                    <a:moveTo>
                      <a:pt x="11" y="5"/>
                    </a:moveTo>
                    <a:lnTo>
                      <a:pt x="9" y="3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7" y="26"/>
                    </a:lnTo>
                    <a:lnTo>
                      <a:pt x="12" y="47"/>
                    </a:lnTo>
                    <a:lnTo>
                      <a:pt x="14" y="49"/>
                    </a:lnTo>
                    <a:lnTo>
                      <a:pt x="16" y="51"/>
                    </a:lnTo>
                    <a:lnTo>
                      <a:pt x="18" y="51"/>
                    </a:lnTo>
                    <a:lnTo>
                      <a:pt x="19" y="51"/>
                    </a:lnTo>
                    <a:lnTo>
                      <a:pt x="21" y="51"/>
                    </a:lnTo>
                    <a:lnTo>
                      <a:pt x="23" y="49"/>
                    </a:lnTo>
                    <a:lnTo>
                      <a:pt x="23" y="47"/>
                    </a:lnTo>
                    <a:lnTo>
                      <a:pt x="23" y="45"/>
                    </a:lnTo>
                    <a:lnTo>
                      <a:pt x="18" y="24"/>
                    </a:lnTo>
                    <a:lnTo>
                      <a:pt x="11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Freeform 22"/>
              <p:cNvSpPr>
                <a:spLocks/>
              </p:cNvSpPr>
              <p:nvPr/>
            </p:nvSpPr>
            <p:spPr bwMode="auto">
              <a:xfrm>
                <a:off x="1173" y="2860"/>
                <a:ext cx="23" cy="51"/>
              </a:xfrm>
              <a:custGeom>
                <a:avLst/>
                <a:gdLst>
                  <a:gd name="T0" fmla="*/ 10 w 23"/>
                  <a:gd name="T1" fmla="*/ 5 h 51"/>
                  <a:gd name="T2" fmla="*/ 9 w 23"/>
                  <a:gd name="T3" fmla="*/ 3 h 51"/>
                  <a:gd name="T4" fmla="*/ 7 w 23"/>
                  <a:gd name="T5" fmla="*/ 2 h 51"/>
                  <a:gd name="T6" fmla="*/ 5 w 23"/>
                  <a:gd name="T7" fmla="*/ 0 h 51"/>
                  <a:gd name="T8" fmla="*/ 3 w 23"/>
                  <a:gd name="T9" fmla="*/ 0 h 51"/>
                  <a:gd name="T10" fmla="*/ 2 w 23"/>
                  <a:gd name="T11" fmla="*/ 2 h 51"/>
                  <a:gd name="T12" fmla="*/ 0 w 23"/>
                  <a:gd name="T13" fmla="*/ 3 h 51"/>
                  <a:gd name="T14" fmla="*/ 0 w 23"/>
                  <a:gd name="T15" fmla="*/ 5 h 51"/>
                  <a:gd name="T16" fmla="*/ 0 w 23"/>
                  <a:gd name="T17" fmla="*/ 7 h 51"/>
                  <a:gd name="T18" fmla="*/ 2 w 23"/>
                  <a:gd name="T19" fmla="*/ 14 h 51"/>
                  <a:gd name="T20" fmla="*/ 12 w 23"/>
                  <a:gd name="T21" fmla="*/ 47 h 51"/>
                  <a:gd name="T22" fmla="*/ 12 w 23"/>
                  <a:gd name="T23" fmla="*/ 49 h 51"/>
                  <a:gd name="T24" fmla="*/ 14 w 23"/>
                  <a:gd name="T25" fmla="*/ 51 h 51"/>
                  <a:gd name="T26" fmla="*/ 16 w 23"/>
                  <a:gd name="T27" fmla="*/ 51 h 51"/>
                  <a:gd name="T28" fmla="*/ 17 w 23"/>
                  <a:gd name="T29" fmla="*/ 51 h 51"/>
                  <a:gd name="T30" fmla="*/ 19 w 23"/>
                  <a:gd name="T31" fmla="*/ 51 h 51"/>
                  <a:gd name="T32" fmla="*/ 21 w 23"/>
                  <a:gd name="T33" fmla="*/ 49 h 51"/>
                  <a:gd name="T34" fmla="*/ 23 w 23"/>
                  <a:gd name="T35" fmla="*/ 47 h 51"/>
                  <a:gd name="T36" fmla="*/ 23 w 23"/>
                  <a:gd name="T37" fmla="*/ 46 h 51"/>
                  <a:gd name="T38" fmla="*/ 12 w 23"/>
                  <a:gd name="T39" fmla="*/ 12 h 51"/>
                  <a:gd name="T40" fmla="*/ 10 w 23"/>
                  <a:gd name="T41" fmla="*/ 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3" h="51">
                    <a:moveTo>
                      <a:pt x="10" y="5"/>
                    </a:moveTo>
                    <a:lnTo>
                      <a:pt x="9" y="3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2" y="14"/>
                    </a:lnTo>
                    <a:lnTo>
                      <a:pt x="12" y="47"/>
                    </a:lnTo>
                    <a:lnTo>
                      <a:pt x="12" y="49"/>
                    </a:lnTo>
                    <a:lnTo>
                      <a:pt x="14" y="51"/>
                    </a:lnTo>
                    <a:lnTo>
                      <a:pt x="16" y="51"/>
                    </a:lnTo>
                    <a:lnTo>
                      <a:pt x="17" y="51"/>
                    </a:lnTo>
                    <a:lnTo>
                      <a:pt x="19" y="51"/>
                    </a:lnTo>
                    <a:lnTo>
                      <a:pt x="21" y="49"/>
                    </a:lnTo>
                    <a:lnTo>
                      <a:pt x="23" y="47"/>
                    </a:lnTo>
                    <a:lnTo>
                      <a:pt x="23" y="46"/>
                    </a:lnTo>
                    <a:lnTo>
                      <a:pt x="12" y="12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Freeform 23"/>
              <p:cNvSpPr>
                <a:spLocks/>
              </p:cNvSpPr>
              <p:nvPr/>
            </p:nvSpPr>
            <p:spPr bwMode="auto">
              <a:xfrm>
                <a:off x="1196" y="2930"/>
                <a:ext cx="22" cy="51"/>
              </a:xfrm>
              <a:custGeom>
                <a:avLst/>
                <a:gdLst>
                  <a:gd name="T0" fmla="*/ 10 w 22"/>
                  <a:gd name="T1" fmla="*/ 5 h 51"/>
                  <a:gd name="T2" fmla="*/ 8 w 22"/>
                  <a:gd name="T3" fmla="*/ 4 h 51"/>
                  <a:gd name="T4" fmla="*/ 7 w 22"/>
                  <a:gd name="T5" fmla="*/ 2 h 51"/>
                  <a:gd name="T6" fmla="*/ 5 w 22"/>
                  <a:gd name="T7" fmla="*/ 0 h 51"/>
                  <a:gd name="T8" fmla="*/ 3 w 22"/>
                  <a:gd name="T9" fmla="*/ 0 h 51"/>
                  <a:gd name="T10" fmla="*/ 1 w 22"/>
                  <a:gd name="T11" fmla="*/ 2 h 51"/>
                  <a:gd name="T12" fmla="*/ 0 w 22"/>
                  <a:gd name="T13" fmla="*/ 4 h 51"/>
                  <a:gd name="T14" fmla="*/ 0 w 22"/>
                  <a:gd name="T15" fmla="*/ 5 h 51"/>
                  <a:gd name="T16" fmla="*/ 0 w 22"/>
                  <a:gd name="T17" fmla="*/ 7 h 51"/>
                  <a:gd name="T18" fmla="*/ 12 w 22"/>
                  <a:gd name="T19" fmla="*/ 46 h 51"/>
                  <a:gd name="T20" fmla="*/ 14 w 22"/>
                  <a:gd name="T21" fmla="*/ 47 h 51"/>
                  <a:gd name="T22" fmla="*/ 15 w 22"/>
                  <a:gd name="T23" fmla="*/ 49 h 51"/>
                  <a:gd name="T24" fmla="*/ 17 w 22"/>
                  <a:gd name="T25" fmla="*/ 51 h 51"/>
                  <a:gd name="T26" fmla="*/ 19 w 22"/>
                  <a:gd name="T27" fmla="*/ 51 h 51"/>
                  <a:gd name="T28" fmla="*/ 21 w 22"/>
                  <a:gd name="T29" fmla="*/ 49 h 51"/>
                  <a:gd name="T30" fmla="*/ 22 w 22"/>
                  <a:gd name="T31" fmla="*/ 47 h 51"/>
                  <a:gd name="T32" fmla="*/ 22 w 22"/>
                  <a:gd name="T33" fmla="*/ 46 h 51"/>
                  <a:gd name="T34" fmla="*/ 22 w 22"/>
                  <a:gd name="T35" fmla="*/ 44 h 51"/>
                  <a:gd name="T36" fmla="*/ 10 w 22"/>
                  <a:gd name="T37" fmla="*/ 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" h="51">
                    <a:moveTo>
                      <a:pt x="10" y="5"/>
                    </a:moveTo>
                    <a:lnTo>
                      <a:pt x="8" y="4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2" y="46"/>
                    </a:lnTo>
                    <a:lnTo>
                      <a:pt x="14" y="47"/>
                    </a:lnTo>
                    <a:lnTo>
                      <a:pt x="15" y="49"/>
                    </a:lnTo>
                    <a:lnTo>
                      <a:pt x="17" y="51"/>
                    </a:lnTo>
                    <a:lnTo>
                      <a:pt x="19" y="51"/>
                    </a:lnTo>
                    <a:lnTo>
                      <a:pt x="21" y="49"/>
                    </a:lnTo>
                    <a:lnTo>
                      <a:pt x="22" y="47"/>
                    </a:lnTo>
                    <a:lnTo>
                      <a:pt x="22" y="46"/>
                    </a:lnTo>
                    <a:lnTo>
                      <a:pt x="22" y="44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Freeform 24"/>
              <p:cNvSpPr>
                <a:spLocks/>
              </p:cNvSpPr>
              <p:nvPr/>
            </p:nvSpPr>
            <p:spPr bwMode="auto">
              <a:xfrm>
                <a:off x="1218" y="3000"/>
                <a:ext cx="25" cy="49"/>
              </a:xfrm>
              <a:custGeom>
                <a:avLst/>
                <a:gdLst>
                  <a:gd name="T0" fmla="*/ 11 w 25"/>
                  <a:gd name="T1" fmla="*/ 4 h 49"/>
                  <a:gd name="T2" fmla="*/ 11 w 25"/>
                  <a:gd name="T3" fmla="*/ 2 h 49"/>
                  <a:gd name="T4" fmla="*/ 9 w 25"/>
                  <a:gd name="T5" fmla="*/ 0 h 49"/>
                  <a:gd name="T6" fmla="*/ 7 w 25"/>
                  <a:gd name="T7" fmla="*/ 0 h 49"/>
                  <a:gd name="T8" fmla="*/ 6 w 25"/>
                  <a:gd name="T9" fmla="*/ 0 h 49"/>
                  <a:gd name="T10" fmla="*/ 4 w 25"/>
                  <a:gd name="T11" fmla="*/ 0 h 49"/>
                  <a:gd name="T12" fmla="*/ 2 w 25"/>
                  <a:gd name="T13" fmla="*/ 2 h 49"/>
                  <a:gd name="T14" fmla="*/ 0 w 25"/>
                  <a:gd name="T15" fmla="*/ 4 h 49"/>
                  <a:gd name="T16" fmla="*/ 0 w 25"/>
                  <a:gd name="T17" fmla="*/ 6 h 49"/>
                  <a:gd name="T18" fmla="*/ 13 w 25"/>
                  <a:gd name="T19" fmla="*/ 37 h 49"/>
                  <a:gd name="T20" fmla="*/ 14 w 25"/>
                  <a:gd name="T21" fmla="*/ 46 h 49"/>
                  <a:gd name="T22" fmla="*/ 16 w 25"/>
                  <a:gd name="T23" fmla="*/ 48 h 49"/>
                  <a:gd name="T24" fmla="*/ 18 w 25"/>
                  <a:gd name="T25" fmla="*/ 49 h 49"/>
                  <a:gd name="T26" fmla="*/ 20 w 25"/>
                  <a:gd name="T27" fmla="*/ 49 h 49"/>
                  <a:gd name="T28" fmla="*/ 21 w 25"/>
                  <a:gd name="T29" fmla="*/ 49 h 49"/>
                  <a:gd name="T30" fmla="*/ 23 w 25"/>
                  <a:gd name="T31" fmla="*/ 49 h 49"/>
                  <a:gd name="T32" fmla="*/ 25 w 25"/>
                  <a:gd name="T33" fmla="*/ 48 h 49"/>
                  <a:gd name="T34" fmla="*/ 25 w 25"/>
                  <a:gd name="T35" fmla="*/ 46 h 49"/>
                  <a:gd name="T36" fmla="*/ 25 w 25"/>
                  <a:gd name="T37" fmla="*/ 44 h 49"/>
                  <a:gd name="T38" fmla="*/ 23 w 25"/>
                  <a:gd name="T39" fmla="*/ 35 h 49"/>
                  <a:gd name="T40" fmla="*/ 11 w 25"/>
                  <a:gd name="T41" fmla="*/ 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5" h="49">
                    <a:moveTo>
                      <a:pt x="11" y="4"/>
                    </a:moveTo>
                    <a:lnTo>
                      <a:pt x="11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3" y="37"/>
                    </a:lnTo>
                    <a:lnTo>
                      <a:pt x="14" y="46"/>
                    </a:lnTo>
                    <a:lnTo>
                      <a:pt x="16" y="48"/>
                    </a:lnTo>
                    <a:lnTo>
                      <a:pt x="18" y="49"/>
                    </a:lnTo>
                    <a:lnTo>
                      <a:pt x="20" y="49"/>
                    </a:lnTo>
                    <a:lnTo>
                      <a:pt x="21" y="49"/>
                    </a:lnTo>
                    <a:lnTo>
                      <a:pt x="23" y="49"/>
                    </a:lnTo>
                    <a:lnTo>
                      <a:pt x="25" y="48"/>
                    </a:lnTo>
                    <a:lnTo>
                      <a:pt x="25" y="46"/>
                    </a:lnTo>
                    <a:lnTo>
                      <a:pt x="25" y="44"/>
                    </a:lnTo>
                    <a:lnTo>
                      <a:pt x="23" y="35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Freeform 25"/>
              <p:cNvSpPr>
                <a:spLocks/>
              </p:cNvSpPr>
              <p:nvPr/>
            </p:nvSpPr>
            <p:spPr bwMode="auto">
              <a:xfrm>
                <a:off x="1243" y="3069"/>
                <a:ext cx="26" cy="51"/>
              </a:xfrm>
              <a:custGeom>
                <a:avLst/>
                <a:gdLst>
                  <a:gd name="T0" fmla="*/ 10 w 26"/>
                  <a:gd name="T1" fmla="*/ 5 h 51"/>
                  <a:gd name="T2" fmla="*/ 10 w 26"/>
                  <a:gd name="T3" fmla="*/ 3 h 51"/>
                  <a:gd name="T4" fmla="*/ 9 w 26"/>
                  <a:gd name="T5" fmla="*/ 1 h 51"/>
                  <a:gd name="T6" fmla="*/ 7 w 26"/>
                  <a:gd name="T7" fmla="*/ 0 h 51"/>
                  <a:gd name="T8" fmla="*/ 5 w 26"/>
                  <a:gd name="T9" fmla="*/ 0 h 51"/>
                  <a:gd name="T10" fmla="*/ 3 w 26"/>
                  <a:gd name="T11" fmla="*/ 1 h 51"/>
                  <a:gd name="T12" fmla="*/ 2 w 26"/>
                  <a:gd name="T13" fmla="*/ 3 h 51"/>
                  <a:gd name="T14" fmla="*/ 0 w 26"/>
                  <a:gd name="T15" fmla="*/ 5 h 51"/>
                  <a:gd name="T16" fmla="*/ 0 w 26"/>
                  <a:gd name="T17" fmla="*/ 7 h 51"/>
                  <a:gd name="T18" fmla="*/ 5 w 26"/>
                  <a:gd name="T19" fmla="*/ 19 h 51"/>
                  <a:gd name="T20" fmla="*/ 16 w 26"/>
                  <a:gd name="T21" fmla="*/ 45 h 51"/>
                  <a:gd name="T22" fmla="*/ 17 w 26"/>
                  <a:gd name="T23" fmla="*/ 47 h 51"/>
                  <a:gd name="T24" fmla="*/ 19 w 26"/>
                  <a:gd name="T25" fmla="*/ 49 h 51"/>
                  <a:gd name="T26" fmla="*/ 21 w 26"/>
                  <a:gd name="T27" fmla="*/ 51 h 51"/>
                  <a:gd name="T28" fmla="*/ 23 w 26"/>
                  <a:gd name="T29" fmla="*/ 51 h 51"/>
                  <a:gd name="T30" fmla="*/ 24 w 26"/>
                  <a:gd name="T31" fmla="*/ 49 h 51"/>
                  <a:gd name="T32" fmla="*/ 26 w 26"/>
                  <a:gd name="T33" fmla="*/ 47 h 51"/>
                  <a:gd name="T34" fmla="*/ 26 w 26"/>
                  <a:gd name="T35" fmla="*/ 45 h 51"/>
                  <a:gd name="T36" fmla="*/ 26 w 26"/>
                  <a:gd name="T37" fmla="*/ 44 h 51"/>
                  <a:gd name="T38" fmla="*/ 16 w 26"/>
                  <a:gd name="T39" fmla="*/ 17 h 51"/>
                  <a:gd name="T40" fmla="*/ 10 w 26"/>
                  <a:gd name="T41" fmla="*/ 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51">
                    <a:moveTo>
                      <a:pt x="10" y="5"/>
                    </a:moveTo>
                    <a:lnTo>
                      <a:pt x="10" y="3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5" y="19"/>
                    </a:lnTo>
                    <a:lnTo>
                      <a:pt x="16" y="45"/>
                    </a:lnTo>
                    <a:lnTo>
                      <a:pt x="17" y="47"/>
                    </a:lnTo>
                    <a:lnTo>
                      <a:pt x="19" y="49"/>
                    </a:lnTo>
                    <a:lnTo>
                      <a:pt x="21" y="51"/>
                    </a:lnTo>
                    <a:lnTo>
                      <a:pt x="23" y="51"/>
                    </a:lnTo>
                    <a:lnTo>
                      <a:pt x="24" y="49"/>
                    </a:lnTo>
                    <a:lnTo>
                      <a:pt x="26" y="47"/>
                    </a:lnTo>
                    <a:lnTo>
                      <a:pt x="26" y="45"/>
                    </a:lnTo>
                    <a:lnTo>
                      <a:pt x="26" y="44"/>
                    </a:lnTo>
                    <a:lnTo>
                      <a:pt x="16" y="17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Freeform 26"/>
              <p:cNvSpPr>
                <a:spLocks/>
              </p:cNvSpPr>
              <p:nvPr/>
            </p:nvSpPr>
            <p:spPr bwMode="auto">
              <a:xfrm>
                <a:off x="1271" y="3137"/>
                <a:ext cx="26" cy="51"/>
              </a:xfrm>
              <a:custGeom>
                <a:avLst/>
                <a:gdLst>
                  <a:gd name="T0" fmla="*/ 10 w 26"/>
                  <a:gd name="T1" fmla="*/ 5 h 51"/>
                  <a:gd name="T2" fmla="*/ 9 w 26"/>
                  <a:gd name="T3" fmla="*/ 4 h 51"/>
                  <a:gd name="T4" fmla="*/ 7 w 26"/>
                  <a:gd name="T5" fmla="*/ 2 h 51"/>
                  <a:gd name="T6" fmla="*/ 5 w 26"/>
                  <a:gd name="T7" fmla="*/ 0 h 51"/>
                  <a:gd name="T8" fmla="*/ 3 w 26"/>
                  <a:gd name="T9" fmla="*/ 0 h 51"/>
                  <a:gd name="T10" fmla="*/ 2 w 26"/>
                  <a:gd name="T11" fmla="*/ 2 h 51"/>
                  <a:gd name="T12" fmla="*/ 0 w 26"/>
                  <a:gd name="T13" fmla="*/ 4 h 51"/>
                  <a:gd name="T14" fmla="*/ 0 w 26"/>
                  <a:gd name="T15" fmla="*/ 5 h 51"/>
                  <a:gd name="T16" fmla="*/ 0 w 26"/>
                  <a:gd name="T17" fmla="*/ 7 h 51"/>
                  <a:gd name="T18" fmla="*/ 14 w 26"/>
                  <a:gd name="T19" fmla="*/ 42 h 51"/>
                  <a:gd name="T20" fmla="*/ 16 w 26"/>
                  <a:gd name="T21" fmla="*/ 46 h 51"/>
                  <a:gd name="T22" fmla="*/ 16 w 26"/>
                  <a:gd name="T23" fmla="*/ 47 h 51"/>
                  <a:gd name="T24" fmla="*/ 17 w 26"/>
                  <a:gd name="T25" fmla="*/ 49 h 51"/>
                  <a:gd name="T26" fmla="*/ 19 w 26"/>
                  <a:gd name="T27" fmla="*/ 51 h 51"/>
                  <a:gd name="T28" fmla="*/ 21 w 26"/>
                  <a:gd name="T29" fmla="*/ 51 h 51"/>
                  <a:gd name="T30" fmla="*/ 23 w 26"/>
                  <a:gd name="T31" fmla="*/ 49 h 51"/>
                  <a:gd name="T32" fmla="*/ 24 w 26"/>
                  <a:gd name="T33" fmla="*/ 47 h 51"/>
                  <a:gd name="T34" fmla="*/ 26 w 26"/>
                  <a:gd name="T35" fmla="*/ 46 h 51"/>
                  <a:gd name="T36" fmla="*/ 26 w 26"/>
                  <a:gd name="T37" fmla="*/ 44 h 51"/>
                  <a:gd name="T38" fmla="*/ 24 w 26"/>
                  <a:gd name="T39" fmla="*/ 40 h 51"/>
                  <a:gd name="T40" fmla="*/ 10 w 26"/>
                  <a:gd name="T41" fmla="*/ 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51">
                    <a:moveTo>
                      <a:pt x="10" y="5"/>
                    </a:moveTo>
                    <a:lnTo>
                      <a:pt x="9" y="4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42"/>
                    </a:lnTo>
                    <a:lnTo>
                      <a:pt x="16" y="46"/>
                    </a:lnTo>
                    <a:lnTo>
                      <a:pt x="16" y="47"/>
                    </a:lnTo>
                    <a:lnTo>
                      <a:pt x="17" y="49"/>
                    </a:lnTo>
                    <a:lnTo>
                      <a:pt x="19" y="51"/>
                    </a:lnTo>
                    <a:lnTo>
                      <a:pt x="21" y="51"/>
                    </a:lnTo>
                    <a:lnTo>
                      <a:pt x="23" y="49"/>
                    </a:lnTo>
                    <a:lnTo>
                      <a:pt x="24" y="47"/>
                    </a:lnTo>
                    <a:lnTo>
                      <a:pt x="26" y="46"/>
                    </a:lnTo>
                    <a:lnTo>
                      <a:pt x="26" y="44"/>
                    </a:lnTo>
                    <a:lnTo>
                      <a:pt x="24" y="40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Freeform 27"/>
              <p:cNvSpPr>
                <a:spLocks/>
              </p:cNvSpPr>
              <p:nvPr/>
            </p:nvSpPr>
            <p:spPr bwMode="auto">
              <a:xfrm>
                <a:off x="1299" y="3205"/>
                <a:ext cx="28" cy="50"/>
              </a:xfrm>
              <a:custGeom>
                <a:avLst/>
                <a:gdLst>
                  <a:gd name="T0" fmla="*/ 10 w 28"/>
                  <a:gd name="T1" fmla="*/ 6 h 50"/>
                  <a:gd name="T2" fmla="*/ 10 w 28"/>
                  <a:gd name="T3" fmla="*/ 4 h 50"/>
                  <a:gd name="T4" fmla="*/ 9 w 28"/>
                  <a:gd name="T5" fmla="*/ 2 h 50"/>
                  <a:gd name="T6" fmla="*/ 7 w 28"/>
                  <a:gd name="T7" fmla="*/ 0 h 50"/>
                  <a:gd name="T8" fmla="*/ 5 w 28"/>
                  <a:gd name="T9" fmla="*/ 0 h 50"/>
                  <a:gd name="T10" fmla="*/ 3 w 28"/>
                  <a:gd name="T11" fmla="*/ 2 h 50"/>
                  <a:gd name="T12" fmla="*/ 2 w 28"/>
                  <a:gd name="T13" fmla="*/ 4 h 50"/>
                  <a:gd name="T14" fmla="*/ 0 w 28"/>
                  <a:gd name="T15" fmla="*/ 6 h 50"/>
                  <a:gd name="T16" fmla="*/ 0 w 28"/>
                  <a:gd name="T17" fmla="*/ 7 h 50"/>
                  <a:gd name="T18" fmla="*/ 5 w 28"/>
                  <a:gd name="T19" fmla="*/ 16 h 50"/>
                  <a:gd name="T20" fmla="*/ 17 w 28"/>
                  <a:gd name="T21" fmla="*/ 44 h 50"/>
                  <a:gd name="T22" fmla="*/ 19 w 28"/>
                  <a:gd name="T23" fmla="*/ 46 h 50"/>
                  <a:gd name="T24" fmla="*/ 21 w 28"/>
                  <a:gd name="T25" fmla="*/ 48 h 50"/>
                  <a:gd name="T26" fmla="*/ 23 w 28"/>
                  <a:gd name="T27" fmla="*/ 50 h 50"/>
                  <a:gd name="T28" fmla="*/ 24 w 28"/>
                  <a:gd name="T29" fmla="*/ 50 h 50"/>
                  <a:gd name="T30" fmla="*/ 26 w 28"/>
                  <a:gd name="T31" fmla="*/ 48 h 50"/>
                  <a:gd name="T32" fmla="*/ 28 w 28"/>
                  <a:gd name="T33" fmla="*/ 46 h 50"/>
                  <a:gd name="T34" fmla="*/ 28 w 28"/>
                  <a:gd name="T35" fmla="*/ 44 h 50"/>
                  <a:gd name="T36" fmla="*/ 28 w 28"/>
                  <a:gd name="T37" fmla="*/ 43 h 50"/>
                  <a:gd name="T38" fmla="*/ 16 w 28"/>
                  <a:gd name="T39" fmla="*/ 15 h 50"/>
                  <a:gd name="T40" fmla="*/ 10 w 28"/>
                  <a:gd name="T41" fmla="*/ 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8" h="50">
                    <a:moveTo>
                      <a:pt x="10" y="6"/>
                    </a:moveTo>
                    <a:lnTo>
                      <a:pt x="10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5" y="16"/>
                    </a:lnTo>
                    <a:lnTo>
                      <a:pt x="17" y="44"/>
                    </a:lnTo>
                    <a:lnTo>
                      <a:pt x="19" y="46"/>
                    </a:lnTo>
                    <a:lnTo>
                      <a:pt x="21" y="48"/>
                    </a:lnTo>
                    <a:lnTo>
                      <a:pt x="23" y="50"/>
                    </a:lnTo>
                    <a:lnTo>
                      <a:pt x="24" y="50"/>
                    </a:lnTo>
                    <a:lnTo>
                      <a:pt x="26" y="48"/>
                    </a:lnTo>
                    <a:lnTo>
                      <a:pt x="28" y="46"/>
                    </a:lnTo>
                    <a:lnTo>
                      <a:pt x="28" y="44"/>
                    </a:lnTo>
                    <a:lnTo>
                      <a:pt x="28" y="43"/>
                    </a:lnTo>
                    <a:lnTo>
                      <a:pt x="16" y="15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" name="Freeform 28"/>
              <p:cNvSpPr>
                <a:spLocks/>
              </p:cNvSpPr>
              <p:nvPr/>
            </p:nvSpPr>
            <p:spPr bwMode="auto">
              <a:xfrm>
                <a:off x="1331" y="3272"/>
                <a:ext cx="31" cy="47"/>
              </a:xfrm>
              <a:custGeom>
                <a:avLst/>
                <a:gdLst>
                  <a:gd name="T0" fmla="*/ 10 w 31"/>
                  <a:gd name="T1" fmla="*/ 2 h 47"/>
                  <a:gd name="T2" fmla="*/ 8 w 31"/>
                  <a:gd name="T3" fmla="*/ 0 h 47"/>
                  <a:gd name="T4" fmla="*/ 7 w 31"/>
                  <a:gd name="T5" fmla="*/ 0 h 47"/>
                  <a:gd name="T6" fmla="*/ 5 w 31"/>
                  <a:gd name="T7" fmla="*/ 0 h 47"/>
                  <a:gd name="T8" fmla="*/ 3 w 31"/>
                  <a:gd name="T9" fmla="*/ 0 h 47"/>
                  <a:gd name="T10" fmla="*/ 1 w 31"/>
                  <a:gd name="T11" fmla="*/ 2 h 47"/>
                  <a:gd name="T12" fmla="*/ 0 w 31"/>
                  <a:gd name="T13" fmla="*/ 4 h 47"/>
                  <a:gd name="T14" fmla="*/ 0 w 31"/>
                  <a:gd name="T15" fmla="*/ 5 h 47"/>
                  <a:gd name="T16" fmla="*/ 1 w 31"/>
                  <a:gd name="T17" fmla="*/ 7 h 47"/>
                  <a:gd name="T18" fmla="*/ 10 w 31"/>
                  <a:gd name="T19" fmla="*/ 26 h 47"/>
                  <a:gd name="T20" fmla="*/ 21 w 31"/>
                  <a:gd name="T21" fmla="*/ 46 h 47"/>
                  <a:gd name="T22" fmla="*/ 22 w 31"/>
                  <a:gd name="T23" fmla="*/ 47 h 47"/>
                  <a:gd name="T24" fmla="*/ 24 w 31"/>
                  <a:gd name="T25" fmla="*/ 47 h 47"/>
                  <a:gd name="T26" fmla="*/ 26 w 31"/>
                  <a:gd name="T27" fmla="*/ 47 h 47"/>
                  <a:gd name="T28" fmla="*/ 28 w 31"/>
                  <a:gd name="T29" fmla="*/ 47 h 47"/>
                  <a:gd name="T30" fmla="*/ 29 w 31"/>
                  <a:gd name="T31" fmla="*/ 46 h 47"/>
                  <a:gd name="T32" fmla="*/ 31 w 31"/>
                  <a:gd name="T33" fmla="*/ 44 h 47"/>
                  <a:gd name="T34" fmla="*/ 31 w 31"/>
                  <a:gd name="T35" fmla="*/ 42 h 47"/>
                  <a:gd name="T36" fmla="*/ 29 w 31"/>
                  <a:gd name="T37" fmla="*/ 40 h 47"/>
                  <a:gd name="T38" fmla="*/ 19 w 31"/>
                  <a:gd name="T39" fmla="*/ 21 h 47"/>
                  <a:gd name="T40" fmla="*/ 10 w 31"/>
                  <a:gd name="T41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1" h="47">
                    <a:moveTo>
                      <a:pt x="10" y="2"/>
                    </a:moveTo>
                    <a:lnTo>
                      <a:pt x="8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7"/>
                    </a:lnTo>
                    <a:lnTo>
                      <a:pt x="10" y="26"/>
                    </a:lnTo>
                    <a:lnTo>
                      <a:pt x="21" y="46"/>
                    </a:lnTo>
                    <a:lnTo>
                      <a:pt x="22" y="47"/>
                    </a:lnTo>
                    <a:lnTo>
                      <a:pt x="24" y="47"/>
                    </a:lnTo>
                    <a:lnTo>
                      <a:pt x="26" y="47"/>
                    </a:lnTo>
                    <a:lnTo>
                      <a:pt x="28" y="47"/>
                    </a:lnTo>
                    <a:lnTo>
                      <a:pt x="29" y="46"/>
                    </a:lnTo>
                    <a:lnTo>
                      <a:pt x="31" y="44"/>
                    </a:lnTo>
                    <a:lnTo>
                      <a:pt x="31" y="42"/>
                    </a:lnTo>
                    <a:lnTo>
                      <a:pt x="29" y="40"/>
                    </a:lnTo>
                    <a:lnTo>
                      <a:pt x="19" y="21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Freeform 29"/>
              <p:cNvSpPr>
                <a:spLocks/>
              </p:cNvSpPr>
              <p:nvPr/>
            </p:nvSpPr>
            <p:spPr bwMode="auto">
              <a:xfrm>
                <a:off x="1367" y="3337"/>
                <a:ext cx="34" cy="44"/>
              </a:xfrm>
              <a:custGeom>
                <a:avLst/>
                <a:gdLst>
                  <a:gd name="T0" fmla="*/ 9 w 34"/>
                  <a:gd name="T1" fmla="*/ 2 h 44"/>
                  <a:gd name="T2" fmla="*/ 7 w 34"/>
                  <a:gd name="T3" fmla="*/ 0 h 44"/>
                  <a:gd name="T4" fmla="*/ 6 w 34"/>
                  <a:gd name="T5" fmla="*/ 0 h 44"/>
                  <a:gd name="T6" fmla="*/ 4 w 34"/>
                  <a:gd name="T7" fmla="*/ 0 h 44"/>
                  <a:gd name="T8" fmla="*/ 2 w 34"/>
                  <a:gd name="T9" fmla="*/ 0 h 44"/>
                  <a:gd name="T10" fmla="*/ 0 w 34"/>
                  <a:gd name="T11" fmla="*/ 2 h 44"/>
                  <a:gd name="T12" fmla="*/ 0 w 34"/>
                  <a:gd name="T13" fmla="*/ 4 h 44"/>
                  <a:gd name="T14" fmla="*/ 0 w 34"/>
                  <a:gd name="T15" fmla="*/ 5 h 44"/>
                  <a:gd name="T16" fmla="*/ 0 w 34"/>
                  <a:gd name="T17" fmla="*/ 7 h 44"/>
                  <a:gd name="T18" fmla="*/ 11 w 34"/>
                  <a:gd name="T19" fmla="*/ 23 h 44"/>
                  <a:gd name="T20" fmla="*/ 25 w 34"/>
                  <a:gd name="T21" fmla="*/ 42 h 44"/>
                  <a:gd name="T22" fmla="*/ 27 w 34"/>
                  <a:gd name="T23" fmla="*/ 44 h 44"/>
                  <a:gd name="T24" fmla="*/ 28 w 34"/>
                  <a:gd name="T25" fmla="*/ 44 h 44"/>
                  <a:gd name="T26" fmla="*/ 30 w 34"/>
                  <a:gd name="T27" fmla="*/ 44 h 44"/>
                  <a:gd name="T28" fmla="*/ 32 w 34"/>
                  <a:gd name="T29" fmla="*/ 44 h 44"/>
                  <a:gd name="T30" fmla="*/ 34 w 34"/>
                  <a:gd name="T31" fmla="*/ 42 h 44"/>
                  <a:gd name="T32" fmla="*/ 34 w 34"/>
                  <a:gd name="T33" fmla="*/ 40 h 44"/>
                  <a:gd name="T34" fmla="*/ 34 w 34"/>
                  <a:gd name="T35" fmla="*/ 39 h 44"/>
                  <a:gd name="T36" fmla="*/ 34 w 34"/>
                  <a:gd name="T37" fmla="*/ 37 h 44"/>
                  <a:gd name="T38" fmla="*/ 20 w 34"/>
                  <a:gd name="T39" fmla="*/ 18 h 44"/>
                  <a:gd name="T40" fmla="*/ 9 w 34"/>
                  <a:gd name="T41" fmla="*/ 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4" h="44">
                    <a:moveTo>
                      <a:pt x="9" y="2"/>
                    </a:move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1" y="23"/>
                    </a:lnTo>
                    <a:lnTo>
                      <a:pt x="25" y="42"/>
                    </a:lnTo>
                    <a:lnTo>
                      <a:pt x="27" y="44"/>
                    </a:lnTo>
                    <a:lnTo>
                      <a:pt x="28" y="44"/>
                    </a:lnTo>
                    <a:lnTo>
                      <a:pt x="30" y="44"/>
                    </a:lnTo>
                    <a:lnTo>
                      <a:pt x="32" y="44"/>
                    </a:lnTo>
                    <a:lnTo>
                      <a:pt x="34" y="42"/>
                    </a:lnTo>
                    <a:lnTo>
                      <a:pt x="34" y="40"/>
                    </a:lnTo>
                    <a:lnTo>
                      <a:pt x="34" y="39"/>
                    </a:lnTo>
                    <a:lnTo>
                      <a:pt x="34" y="37"/>
                    </a:lnTo>
                    <a:lnTo>
                      <a:pt x="20" y="18"/>
                    </a:lnTo>
                    <a:lnTo>
                      <a:pt x="9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Freeform 30"/>
              <p:cNvSpPr>
                <a:spLocks/>
              </p:cNvSpPr>
              <p:nvPr/>
            </p:nvSpPr>
            <p:spPr bwMode="auto">
              <a:xfrm>
                <a:off x="1409" y="3397"/>
                <a:ext cx="42" cy="38"/>
              </a:xfrm>
              <a:custGeom>
                <a:avLst/>
                <a:gdLst>
                  <a:gd name="T0" fmla="*/ 11 w 42"/>
                  <a:gd name="T1" fmla="*/ 1 h 38"/>
                  <a:gd name="T2" fmla="*/ 9 w 42"/>
                  <a:gd name="T3" fmla="*/ 0 h 38"/>
                  <a:gd name="T4" fmla="*/ 7 w 42"/>
                  <a:gd name="T5" fmla="*/ 0 h 38"/>
                  <a:gd name="T6" fmla="*/ 6 w 42"/>
                  <a:gd name="T7" fmla="*/ 0 h 38"/>
                  <a:gd name="T8" fmla="*/ 4 w 42"/>
                  <a:gd name="T9" fmla="*/ 0 h 38"/>
                  <a:gd name="T10" fmla="*/ 2 w 42"/>
                  <a:gd name="T11" fmla="*/ 1 h 38"/>
                  <a:gd name="T12" fmla="*/ 0 w 42"/>
                  <a:gd name="T13" fmla="*/ 3 h 38"/>
                  <a:gd name="T14" fmla="*/ 0 w 42"/>
                  <a:gd name="T15" fmla="*/ 5 h 38"/>
                  <a:gd name="T16" fmla="*/ 2 w 42"/>
                  <a:gd name="T17" fmla="*/ 7 h 38"/>
                  <a:gd name="T18" fmla="*/ 6 w 42"/>
                  <a:gd name="T19" fmla="*/ 12 h 38"/>
                  <a:gd name="T20" fmla="*/ 25 w 42"/>
                  <a:gd name="T21" fmla="*/ 29 h 38"/>
                  <a:gd name="T22" fmla="*/ 27 w 42"/>
                  <a:gd name="T23" fmla="*/ 31 h 38"/>
                  <a:gd name="T24" fmla="*/ 34 w 42"/>
                  <a:gd name="T25" fmla="*/ 38 h 38"/>
                  <a:gd name="T26" fmla="*/ 35 w 42"/>
                  <a:gd name="T27" fmla="*/ 38 h 38"/>
                  <a:gd name="T28" fmla="*/ 37 w 42"/>
                  <a:gd name="T29" fmla="*/ 38 h 38"/>
                  <a:gd name="T30" fmla="*/ 39 w 42"/>
                  <a:gd name="T31" fmla="*/ 38 h 38"/>
                  <a:gd name="T32" fmla="*/ 41 w 42"/>
                  <a:gd name="T33" fmla="*/ 36 h 38"/>
                  <a:gd name="T34" fmla="*/ 42 w 42"/>
                  <a:gd name="T35" fmla="*/ 35 h 38"/>
                  <a:gd name="T36" fmla="*/ 42 w 42"/>
                  <a:gd name="T37" fmla="*/ 33 h 38"/>
                  <a:gd name="T38" fmla="*/ 41 w 42"/>
                  <a:gd name="T39" fmla="*/ 31 h 38"/>
                  <a:gd name="T40" fmla="*/ 39 w 42"/>
                  <a:gd name="T41" fmla="*/ 29 h 38"/>
                  <a:gd name="T42" fmla="*/ 32 w 42"/>
                  <a:gd name="T43" fmla="*/ 22 h 38"/>
                  <a:gd name="T44" fmla="*/ 28 w 42"/>
                  <a:gd name="T45" fmla="*/ 28 h 38"/>
                  <a:gd name="T46" fmla="*/ 34 w 42"/>
                  <a:gd name="T47" fmla="*/ 24 h 38"/>
                  <a:gd name="T48" fmla="*/ 14 w 42"/>
                  <a:gd name="T49" fmla="*/ 7 h 38"/>
                  <a:gd name="T50" fmla="*/ 11 w 42"/>
                  <a:gd name="T51" fmla="*/ 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2" h="38">
                    <a:moveTo>
                      <a:pt x="11" y="1"/>
                    </a:move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2" y="7"/>
                    </a:lnTo>
                    <a:lnTo>
                      <a:pt x="6" y="12"/>
                    </a:lnTo>
                    <a:lnTo>
                      <a:pt x="25" y="29"/>
                    </a:lnTo>
                    <a:lnTo>
                      <a:pt x="27" y="31"/>
                    </a:lnTo>
                    <a:lnTo>
                      <a:pt x="34" y="38"/>
                    </a:lnTo>
                    <a:lnTo>
                      <a:pt x="35" y="38"/>
                    </a:lnTo>
                    <a:lnTo>
                      <a:pt x="37" y="38"/>
                    </a:lnTo>
                    <a:lnTo>
                      <a:pt x="39" y="38"/>
                    </a:lnTo>
                    <a:lnTo>
                      <a:pt x="41" y="36"/>
                    </a:lnTo>
                    <a:lnTo>
                      <a:pt x="42" y="35"/>
                    </a:lnTo>
                    <a:lnTo>
                      <a:pt x="42" y="33"/>
                    </a:lnTo>
                    <a:lnTo>
                      <a:pt x="41" y="31"/>
                    </a:lnTo>
                    <a:lnTo>
                      <a:pt x="39" y="29"/>
                    </a:lnTo>
                    <a:lnTo>
                      <a:pt x="32" y="22"/>
                    </a:lnTo>
                    <a:lnTo>
                      <a:pt x="28" y="28"/>
                    </a:lnTo>
                    <a:lnTo>
                      <a:pt x="34" y="24"/>
                    </a:lnTo>
                    <a:lnTo>
                      <a:pt x="14" y="7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Freeform 31"/>
              <p:cNvSpPr>
                <a:spLocks/>
              </p:cNvSpPr>
              <p:nvPr/>
            </p:nvSpPr>
            <p:spPr bwMode="auto">
              <a:xfrm>
                <a:off x="1467" y="3442"/>
                <a:ext cx="51" cy="21"/>
              </a:xfrm>
              <a:custGeom>
                <a:avLst/>
                <a:gdLst>
                  <a:gd name="T0" fmla="*/ 7 w 51"/>
                  <a:gd name="T1" fmla="*/ 2 h 21"/>
                  <a:gd name="T2" fmla="*/ 5 w 51"/>
                  <a:gd name="T3" fmla="*/ 0 h 21"/>
                  <a:gd name="T4" fmla="*/ 4 w 51"/>
                  <a:gd name="T5" fmla="*/ 0 h 21"/>
                  <a:gd name="T6" fmla="*/ 2 w 51"/>
                  <a:gd name="T7" fmla="*/ 2 h 21"/>
                  <a:gd name="T8" fmla="*/ 0 w 51"/>
                  <a:gd name="T9" fmla="*/ 4 h 21"/>
                  <a:gd name="T10" fmla="*/ 0 w 51"/>
                  <a:gd name="T11" fmla="*/ 6 h 21"/>
                  <a:gd name="T12" fmla="*/ 0 w 51"/>
                  <a:gd name="T13" fmla="*/ 7 h 21"/>
                  <a:gd name="T14" fmla="*/ 0 w 51"/>
                  <a:gd name="T15" fmla="*/ 9 h 21"/>
                  <a:gd name="T16" fmla="*/ 2 w 51"/>
                  <a:gd name="T17" fmla="*/ 11 h 21"/>
                  <a:gd name="T18" fmla="*/ 5 w 51"/>
                  <a:gd name="T19" fmla="*/ 13 h 21"/>
                  <a:gd name="T20" fmla="*/ 7 w 51"/>
                  <a:gd name="T21" fmla="*/ 13 h 21"/>
                  <a:gd name="T22" fmla="*/ 25 w 51"/>
                  <a:gd name="T23" fmla="*/ 20 h 21"/>
                  <a:gd name="T24" fmla="*/ 44 w 51"/>
                  <a:gd name="T25" fmla="*/ 21 h 21"/>
                  <a:gd name="T26" fmla="*/ 44 w 51"/>
                  <a:gd name="T27" fmla="*/ 21 h 21"/>
                  <a:gd name="T28" fmla="*/ 46 w 51"/>
                  <a:gd name="T29" fmla="*/ 21 h 21"/>
                  <a:gd name="T30" fmla="*/ 48 w 51"/>
                  <a:gd name="T31" fmla="*/ 20 h 21"/>
                  <a:gd name="T32" fmla="*/ 49 w 51"/>
                  <a:gd name="T33" fmla="*/ 18 h 21"/>
                  <a:gd name="T34" fmla="*/ 51 w 51"/>
                  <a:gd name="T35" fmla="*/ 16 h 21"/>
                  <a:gd name="T36" fmla="*/ 51 w 51"/>
                  <a:gd name="T37" fmla="*/ 14 h 21"/>
                  <a:gd name="T38" fmla="*/ 49 w 51"/>
                  <a:gd name="T39" fmla="*/ 13 h 21"/>
                  <a:gd name="T40" fmla="*/ 48 w 51"/>
                  <a:gd name="T41" fmla="*/ 11 h 21"/>
                  <a:gd name="T42" fmla="*/ 46 w 51"/>
                  <a:gd name="T43" fmla="*/ 11 h 21"/>
                  <a:gd name="T44" fmla="*/ 46 w 51"/>
                  <a:gd name="T45" fmla="*/ 11 h 21"/>
                  <a:gd name="T46" fmla="*/ 26 w 51"/>
                  <a:gd name="T47" fmla="*/ 9 h 21"/>
                  <a:gd name="T48" fmla="*/ 9 w 51"/>
                  <a:gd name="T49" fmla="*/ 2 h 21"/>
                  <a:gd name="T50" fmla="*/ 7 w 51"/>
                  <a:gd name="T51" fmla="*/ 7 h 21"/>
                  <a:gd name="T52" fmla="*/ 11 w 51"/>
                  <a:gd name="T53" fmla="*/ 4 h 21"/>
                  <a:gd name="T54" fmla="*/ 7 w 51"/>
                  <a:gd name="T55" fmla="*/ 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1" h="21">
                    <a:moveTo>
                      <a:pt x="7" y="2"/>
                    </a:moveTo>
                    <a:lnTo>
                      <a:pt x="5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25" y="20"/>
                    </a:lnTo>
                    <a:lnTo>
                      <a:pt x="44" y="21"/>
                    </a:lnTo>
                    <a:lnTo>
                      <a:pt x="44" y="21"/>
                    </a:lnTo>
                    <a:lnTo>
                      <a:pt x="46" y="21"/>
                    </a:lnTo>
                    <a:lnTo>
                      <a:pt x="48" y="20"/>
                    </a:lnTo>
                    <a:lnTo>
                      <a:pt x="49" y="18"/>
                    </a:lnTo>
                    <a:lnTo>
                      <a:pt x="51" y="16"/>
                    </a:lnTo>
                    <a:lnTo>
                      <a:pt x="51" y="14"/>
                    </a:lnTo>
                    <a:lnTo>
                      <a:pt x="49" y="13"/>
                    </a:lnTo>
                    <a:lnTo>
                      <a:pt x="48" y="11"/>
                    </a:lnTo>
                    <a:lnTo>
                      <a:pt x="46" y="11"/>
                    </a:lnTo>
                    <a:lnTo>
                      <a:pt x="46" y="11"/>
                    </a:lnTo>
                    <a:lnTo>
                      <a:pt x="26" y="9"/>
                    </a:lnTo>
                    <a:lnTo>
                      <a:pt x="9" y="2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Freeform 32"/>
              <p:cNvSpPr>
                <a:spLocks/>
              </p:cNvSpPr>
              <p:nvPr/>
            </p:nvSpPr>
            <p:spPr bwMode="auto">
              <a:xfrm>
                <a:off x="1537" y="3423"/>
                <a:ext cx="46" cy="33"/>
              </a:xfrm>
              <a:custGeom>
                <a:avLst/>
                <a:gdLst>
                  <a:gd name="T0" fmla="*/ 6 w 46"/>
                  <a:gd name="T1" fmla="*/ 23 h 33"/>
                  <a:gd name="T2" fmla="*/ 4 w 46"/>
                  <a:gd name="T3" fmla="*/ 25 h 33"/>
                  <a:gd name="T4" fmla="*/ 2 w 46"/>
                  <a:gd name="T5" fmla="*/ 26 h 33"/>
                  <a:gd name="T6" fmla="*/ 0 w 46"/>
                  <a:gd name="T7" fmla="*/ 28 h 33"/>
                  <a:gd name="T8" fmla="*/ 0 w 46"/>
                  <a:gd name="T9" fmla="*/ 30 h 33"/>
                  <a:gd name="T10" fmla="*/ 2 w 46"/>
                  <a:gd name="T11" fmla="*/ 32 h 33"/>
                  <a:gd name="T12" fmla="*/ 4 w 46"/>
                  <a:gd name="T13" fmla="*/ 33 h 33"/>
                  <a:gd name="T14" fmla="*/ 6 w 46"/>
                  <a:gd name="T15" fmla="*/ 33 h 33"/>
                  <a:gd name="T16" fmla="*/ 7 w 46"/>
                  <a:gd name="T17" fmla="*/ 33 h 33"/>
                  <a:gd name="T18" fmla="*/ 13 w 46"/>
                  <a:gd name="T19" fmla="*/ 32 h 33"/>
                  <a:gd name="T20" fmla="*/ 14 w 46"/>
                  <a:gd name="T21" fmla="*/ 32 h 33"/>
                  <a:gd name="T22" fmla="*/ 32 w 46"/>
                  <a:gd name="T23" fmla="*/ 19 h 33"/>
                  <a:gd name="T24" fmla="*/ 44 w 46"/>
                  <a:gd name="T25" fmla="*/ 10 h 33"/>
                  <a:gd name="T26" fmla="*/ 46 w 46"/>
                  <a:gd name="T27" fmla="*/ 9 h 33"/>
                  <a:gd name="T28" fmla="*/ 46 w 46"/>
                  <a:gd name="T29" fmla="*/ 7 h 33"/>
                  <a:gd name="T30" fmla="*/ 46 w 46"/>
                  <a:gd name="T31" fmla="*/ 5 h 33"/>
                  <a:gd name="T32" fmla="*/ 46 w 46"/>
                  <a:gd name="T33" fmla="*/ 3 h 33"/>
                  <a:gd name="T34" fmla="*/ 44 w 46"/>
                  <a:gd name="T35" fmla="*/ 2 h 33"/>
                  <a:gd name="T36" fmla="*/ 42 w 46"/>
                  <a:gd name="T37" fmla="*/ 0 h 33"/>
                  <a:gd name="T38" fmla="*/ 41 w 46"/>
                  <a:gd name="T39" fmla="*/ 0 h 33"/>
                  <a:gd name="T40" fmla="*/ 39 w 46"/>
                  <a:gd name="T41" fmla="*/ 2 h 33"/>
                  <a:gd name="T42" fmla="*/ 27 w 46"/>
                  <a:gd name="T43" fmla="*/ 10 h 33"/>
                  <a:gd name="T44" fmla="*/ 9 w 46"/>
                  <a:gd name="T45" fmla="*/ 23 h 33"/>
                  <a:gd name="T46" fmla="*/ 11 w 46"/>
                  <a:gd name="T47" fmla="*/ 26 h 33"/>
                  <a:gd name="T48" fmla="*/ 11 w 46"/>
                  <a:gd name="T49" fmla="*/ 21 h 33"/>
                  <a:gd name="T50" fmla="*/ 6 w 46"/>
                  <a:gd name="T51" fmla="*/ 2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6" h="33">
                    <a:moveTo>
                      <a:pt x="6" y="23"/>
                    </a:moveTo>
                    <a:lnTo>
                      <a:pt x="4" y="25"/>
                    </a:lnTo>
                    <a:lnTo>
                      <a:pt x="2" y="26"/>
                    </a:lnTo>
                    <a:lnTo>
                      <a:pt x="0" y="28"/>
                    </a:lnTo>
                    <a:lnTo>
                      <a:pt x="0" y="30"/>
                    </a:lnTo>
                    <a:lnTo>
                      <a:pt x="2" y="32"/>
                    </a:lnTo>
                    <a:lnTo>
                      <a:pt x="4" y="33"/>
                    </a:lnTo>
                    <a:lnTo>
                      <a:pt x="6" y="33"/>
                    </a:lnTo>
                    <a:lnTo>
                      <a:pt x="7" y="33"/>
                    </a:lnTo>
                    <a:lnTo>
                      <a:pt x="13" y="32"/>
                    </a:lnTo>
                    <a:lnTo>
                      <a:pt x="14" y="32"/>
                    </a:lnTo>
                    <a:lnTo>
                      <a:pt x="32" y="19"/>
                    </a:lnTo>
                    <a:lnTo>
                      <a:pt x="44" y="10"/>
                    </a:lnTo>
                    <a:lnTo>
                      <a:pt x="46" y="9"/>
                    </a:lnTo>
                    <a:lnTo>
                      <a:pt x="46" y="7"/>
                    </a:lnTo>
                    <a:lnTo>
                      <a:pt x="46" y="5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41" y="0"/>
                    </a:lnTo>
                    <a:lnTo>
                      <a:pt x="39" y="2"/>
                    </a:lnTo>
                    <a:lnTo>
                      <a:pt x="27" y="10"/>
                    </a:lnTo>
                    <a:lnTo>
                      <a:pt x="9" y="23"/>
                    </a:lnTo>
                    <a:lnTo>
                      <a:pt x="11" y="26"/>
                    </a:lnTo>
                    <a:lnTo>
                      <a:pt x="11" y="21"/>
                    </a:lnTo>
                    <a:lnTo>
                      <a:pt x="6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Freeform 33"/>
              <p:cNvSpPr>
                <a:spLocks/>
              </p:cNvSpPr>
              <p:nvPr/>
            </p:nvSpPr>
            <p:spPr bwMode="auto">
              <a:xfrm>
                <a:off x="1595" y="3369"/>
                <a:ext cx="37" cy="43"/>
              </a:xfrm>
              <a:custGeom>
                <a:avLst/>
                <a:gdLst>
                  <a:gd name="T0" fmla="*/ 2 w 37"/>
                  <a:gd name="T1" fmla="*/ 36 h 43"/>
                  <a:gd name="T2" fmla="*/ 0 w 37"/>
                  <a:gd name="T3" fmla="*/ 38 h 43"/>
                  <a:gd name="T4" fmla="*/ 0 w 37"/>
                  <a:gd name="T5" fmla="*/ 40 h 43"/>
                  <a:gd name="T6" fmla="*/ 2 w 37"/>
                  <a:gd name="T7" fmla="*/ 42 h 43"/>
                  <a:gd name="T8" fmla="*/ 4 w 37"/>
                  <a:gd name="T9" fmla="*/ 43 h 43"/>
                  <a:gd name="T10" fmla="*/ 5 w 37"/>
                  <a:gd name="T11" fmla="*/ 43 h 43"/>
                  <a:gd name="T12" fmla="*/ 7 w 37"/>
                  <a:gd name="T13" fmla="*/ 43 h 43"/>
                  <a:gd name="T14" fmla="*/ 9 w 37"/>
                  <a:gd name="T15" fmla="*/ 43 h 43"/>
                  <a:gd name="T16" fmla="*/ 11 w 37"/>
                  <a:gd name="T17" fmla="*/ 42 h 43"/>
                  <a:gd name="T18" fmla="*/ 12 w 37"/>
                  <a:gd name="T19" fmla="*/ 40 h 43"/>
                  <a:gd name="T20" fmla="*/ 32 w 37"/>
                  <a:gd name="T21" fmla="*/ 17 h 43"/>
                  <a:gd name="T22" fmla="*/ 37 w 37"/>
                  <a:gd name="T23" fmla="*/ 8 h 43"/>
                  <a:gd name="T24" fmla="*/ 37 w 37"/>
                  <a:gd name="T25" fmla="*/ 7 h 43"/>
                  <a:gd name="T26" fmla="*/ 37 w 37"/>
                  <a:gd name="T27" fmla="*/ 5 h 43"/>
                  <a:gd name="T28" fmla="*/ 37 w 37"/>
                  <a:gd name="T29" fmla="*/ 3 h 43"/>
                  <a:gd name="T30" fmla="*/ 35 w 37"/>
                  <a:gd name="T31" fmla="*/ 1 h 43"/>
                  <a:gd name="T32" fmla="*/ 33 w 37"/>
                  <a:gd name="T33" fmla="*/ 0 h 43"/>
                  <a:gd name="T34" fmla="*/ 32 w 37"/>
                  <a:gd name="T35" fmla="*/ 0 h 43"/>
                  <a:gd name="T36" fmla="*/ 30 w 37"/>
                  <a:gd name="T37" fmla="*/ 1 h 43"/>
                  <a:gd name="T38" fmla="*/ 28 w 37"/>
                  <a:gd name="T39" fmla="*/ 3 h 43"/>
                  <a:gd name="T40" fmla="*/ 23 w 37"/>
                  <a:gd name="T41" fmla="*/ 12 h 43"/>
                  <a:gd name="T42" fmla="*/ 4 w 37"/>
                  <a:gd name="T43" fmla="*/ 35 h 43"/>
                  <a:gd name="T44" fmla="*/ 2 w 37"/>
                  <a:gd name="T45" fmla="*/ 36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7" h="43">
                    <a:moveTo>
                      <a:pt x="2" y="36"/>
                    </a:moveTo>
                    <a:lnTo>
                      <a:pt x="0" y="38"/>
                    </a:lnTo>
                    <a:lnTo>
                      <a:pt x="0" y="40"/>
                    </a:lnTo>
                    <a:lnTo>
                      <a:pt x="2" y="42"/>
                    </a:lnTo>
                    <a:lnTo>
                      <a:pt x="4" y="43"/>
                    </a:lnTo>
                    <a:lnTo>
                      <a:pt x="5" y="43"/>
                    </a:lnTo>
                    <a:lnTo>
                      <a:pt x="7" y="43"/>
                    </a:lnTo>
                    <a:lnTo>
                      <a:pt x="9" y="43"/>
                    </a:lnTo>
                    <a:lnTo>
                      <a:pt x="11" y="42"/>
                    </a:lnTo>
                    <a:lnTo>
                      <a:pt x="12" y="40"/>
                    </a:lnTo>
                    <a:lnTo>
                      <a:pt x="32" y="17"/>
                    </a:lnTo>
                    <a:lnTo>
                      <a:pt x="37" y="8"/>
                    </a:lnTo>
                    <a:lnTo>
                      <a:pt x="37" y="7"/>
                    </a:lnTo>
                    <a:lnTo>
                      <a:pt x="37" y="5"/>
                    </a:lnTo>
                    <a:lnTo>
                      <a:pt x="37" y="3"/>
                    </a:lnTo>
                    <a:lnTo>
                      <a:pt x="35" y="1"/>
                    </a:lnTo>
                    <a:lnTo>
                      <a:pt x="33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23" y="12"/>
                    </a:lnTo>
                    <a:lnTo>
                      <a:pt x="4" y="35"/>
                    </a:lnTo>
                    <a:lnTo>
                      <a:pt x="2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Freeform 34"/>
              <p:cNvSpPr>
                <a:spLocks/>
              </p:cNvSpPr>
              <p:nvPr/>
            </p:nvSpPr>
            <p:spPr bwMode="auto">
              <a:xfrm>
                <a:off x="1641" y="3307"/>
                <a:ext cx="31" cy="48"/>
              </a:xfrm>
              <a:custGeom>
                <a:avLst/>
                <a:gdLst>
                  <a:gd name="T0" fmla="*/ 0 w 31"/>
                  <a:gd name="T1" fmla="*/ 39 h 48"/>
                  <a:gd name="T2" fmla="*/ 0 w 31"/>
                  <a:gd name="T3" fmla="*/ 41 h 48"/>
                  <a:gd name="T4" fmla="*/ 0 w 31"/>
                  <a:gd name="T5" fmla="*/ 42 h 48"/>
                  <a:gd name="T6" fmla="*/ 0 w 31"/>
                  <a:gd name="T7" fmla="*/ 44 h 48"/>
                  <a:gd name="T8" fmla="*/ 1 w 31"/>
                  <a:gd name="T9" fmla="*/ 46 h 48"/>
                  <a:gd name="T10" fmla="*/ 3 w 31"/>
                  <a:gd name="T11" fmla="*/ 48 h 48"/>
                  <a:gd name="T12" fmla="*/ 5 w 31"/>
                  <a:gd name="T13" fmla="*/ 48 h 48"/>
                  <a:gd name="T14" fmla="*/ 7 w 31"/>
                  <a:gd name="T15" fmla="*/ 46 h 48"/>
                  <a:gd name="T16" fmla="*/ 8 w 31"/>
                  <a:gd name="T17" fmla="*/ 44 h 48"/>
                  <a:gd name="T18" fmla="*/ 22 w 31"/>
                  <a:gd name="T19" fmla="*/ 23 h 48"/>
                  <a:gd name="T20" fmla="*/ 29 w 31"/>
                  <a:gd name="T21" fmla="*/ 7 h 48"/>
                  <a:gd name="T22" fmla="*/ 31 w 31"/>
                  <a:gd name="T23" fmla="*/ 5 h 48"/>
                  <a:gd name="T24" fmla="*/ 31 w 31"/>
                  <a:gd name="T25" fmla="*/ 4 h 48"/>
                  <a:gd name="T26" fmla="*/ 29 w 31"/>
                  <a:gd name="T27" fmla="*/ 2 h 48"/>
                  <a:gd name="T28" fmla="*/ 28 w 31"/>
                  <a:gd name="T29" fmla="*/ 0 h 48"/>
                  <a:gd name="T30" fmla="*/ 26 w 31"/>
                  <a:gd name="T31" fmla="*/ 0 h 48"/>
                  <a:gd name="T32" fmla="*/ 24 w 31"/>
                  <a:gd name="T33" fmla="*/ 0 h 48"/>
                  <a:gd name="T34" fmla="*/ 22 w 31"/>
                  <a:gd name="T35" fmla="*/ 0 h 48"/>
                  <a:gd name="T36" fmla="*/ 21 w 31"/>
                  <a:gd name="T37" fmla="*/ 2 h 48"/>
                  <a:gd name="T38" fmla="*/ 14 w 31"/>
                  <a:gd name="T39" fmla="*/ 18 h 48"/>
                  <a:gd name="T40" fmla="*/ 0 w 31"/>
                  <a:gd name="T41" fmla="*/ 39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1" h="48">
                    <a:moveTo>
                      <a:pt x="0" y="39"/>
                    </a:moveTo>
                    <a:lnTo>
                      <a:pt x="0" y="41"/>
                    </a:lnTo>
                    <a:lnTo>
                      <a:pt x="0" y="42"/>
                    </a:lnTo>
                    <a:lnTo>
                      <a:pt x="0" y="44"/>
                    </a:lnTo>
                    <a:lnTo>
                      <a:pt x="1" y="46"/>
                    </a:lnTo>
                    <a:lnTo>
                      <a:pt x="3" y="48"/>
                    </a:lnTo>
                    <a:lnTo>
                      <a:pt x="5" y="48"/>
                    </a:lnTo>
                    <a:lnTo>
                      <a:pt x="7" y="46"/>
                    </a:lnTo>
                    <a:lnTo>
                      <a:pt x="8" y="44"/>
                    </a:lnTo>
                    <a:lnTo>
                      <a:pt x="22" y="23"/>
                    </a:lnTo>
                    <a:lnTo>
                      <a:pt x="29" y="7"/>
                    </a:lnTo>
                    <a:lnTo>
                      <a:pt x="31" y="5"/>
                    </a:lnTo>
                    <a:lnTo>
                      <a:pt x="31" y="4"/>
                    </a:lnTo>
                    <a:lnTo>
                      <a:pt x="29" y="2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14" y="18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" name="Freeform 35"/>
              <p:cNvSpPr>
                <a:spLocks/>
              </p:cNvSpPr>
              <p:nvPr/>
            </p:nvSpPr>
            <p:spPr bwMode="auto">
              <a:xfrm>
                <a:off x="1677" y="3242"/>
                <a:ext cx="29" cy="48"/>
              </a:xfrm>
              <a:custGeom>
                <a:avLst/>
                <a:gdLst>
                  <a:gd name="T0" fmla="*/ 0 w 29"/>
                  <a:gd name="T1" fmla="*/ 41 h 48"/>
                  <a:gd name="T2" fmla="*/ 0 w 29"/>
                  <a:gd name="T3" fmla="*/ 42 h 48"/>
                  <a:gd name="T4" fmla="*/ 0 w 29"/>
                  <a:gd name="T5" fmla="*/ 44 h 48"/>
                  <a:gd name="T6" fmla="*/ 0 w 29"/>
                  <a:gd name="T7" fmla="*/ 46 h 48"/>
                  <a:gd name="T8" fmla="*/ 2 w 29"/>
                  <a:gd name="T9" fmla="*/ 48 h 48"/>
                  <a:gd name="T10" fmla="*/ 4 w 29"/>
                  <a:gd name="T11" fmla="*/ 48 h 48"/>
                  <a:gd name="T12" fmla="*/ 6 w 29"/>
                  <a:gd name="T13" fmla="*/ 48 h 48"/>
                  <a:gd name="T14" fmla="*/ 7 w 29"/>
                  <a:gd name="T15" fmla="*/ 48 h 48"/>
                  <a:gd name="T16" fmla="*/ 9 w 29"/>
                  <a:gd name="T17" fmla="*/ 46 h 48"/>
                  <a:gd name="T18" fmla="*/ 23 w 29"/>
                  <a:gd name="T19" fmla="*/ 20 h 48"/>
                  <a:gd name="T20" fmla="*/ 23 w 29"/>
                  <a:gd name="T21" fmla="*/ 18 h 48"/>
                  <a:gd name="T22" fmla="*/ 29 w 29"/>
                  <a:gd name="T23" fmla="*/ 6 h 48"/>
                  <a:gd name="T24" fmla="*/ 29 w 29"/>
                  <a:gd name="T25" fmla="*/ 4 h 48"/>
                  <a:gd name="T26" fmla="*/ 29 w 29"/>
                  <a:gd name="T27" fmla="*/ 2 h 48"/>
                  <a:gd name="T28" fmla="*/ 27 w 29"/>
                  <a:gd name="T29" fmla="*/ 0 h 48"/>
                  <a:gd name="T30" fmla="*/ 25 w 29"/>
                  <a:gd name="T31" fmla="*/ 0 h 48"/>
                  <a:gd name="T32" fmla="*/ 23 w 29"/>
                  <a:gd name="T33" fmla="*/ 0 h 48"/>
                  <a:gd name="T34" fmla="*/ 22 w 29"/>
                  <a:gd name="T35" fmla="*/ 0 h 48"/>
                  <a:gd name="T36" fmla="*/ 20 w 29"/>
                  <a:gd name="T37" fmla="*/ 2 h 48"/>
                  <a:gd name="T38" fmla="*/ 18 w 29"/>
                  <a:gd name="T39" fmla="*/ 4 h 48"/>
                  <a:gd name="T40" fmla="*/ 13 w 29"/>
                  <a:gd name="T41" fmla="*/ 16 h 48"/>
                  <a:gd name="T42" fmla="*/ 18 w 29"/>
                  <a:gd name="T43" fmla="*/ 18 h 48"/>
                  <a:gd name="T44" fmla="*/ 14 w 29"/>
                  <a:gd name="T45" fmla="*/ 14 h 48"/>
                  <a:gd name="T46" fmla="*/ 0 w 29"/>
                  <a:gd name="T47" fmla="*/ 4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48">
                    <a:moveTo>
                      <a:pt x="0" y="41"/>
                    </a:moveTo>
                    <a:lnTo>
                      <a:pt x="0" y="42"/>
                    </a:lnTo>
                    <a:lnTo>
                      <a:pt x="0" y="44"/>
                    </a:lnTo>
                    <a:lnTo>
                      <a:pt x="0" y="46"/>
                    </a:lnTo>
                    <a:lnTo>
                      <a:pt x="2" y="48"/>
                    </a:lnTo>
                    <a:lnTo>
                      <a:pt x="4" y="48"/>
                    </a:lnTo>
                    <a:lnTo>
                      <a:pt x="6" y="48"/>
                    </a:lnTo>
                    <a:lnTo>
                      <a:pt x="7" y="48"/>
                    </a:lnTo>
                    <a:lnTo>
                      <a:pt x="9" y="46"/>
                    </a:lnTo>
                    <a:lnTo>
                      <a:pt x="23" y="20"/>
                    </a:lnTo>
                    <a:lnTo>
                      <a:pt x="23" y="18"/>
                    </a:lnTo>
                    <a:lnTo>
                      <a:pt x="29" y="6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2" y="0"/>
                    </a:lnTo>
                    <a:lnTo>
                      <a:pt x="20" y="2"/>
                    </a:lnTo>
                    <a:lnTo>
                      <a:pt x="18" y="4"/>
                    </a:lnTo>
                    <a:lnTo>
                      <a:pt x="13" y="16"/>
                    </a:lnTo>
                    <a:lnTo>
                      <a:pt x="18" y="18"/>
                    </a:lnTo>
                    <a:lnTo>
                      <a:pt x="14" y="14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Freeform 36"/>
              <p:cNvSpPr>
                <a:spLocks/>
              </p:cNvSpPr>
              <p:nvPr/>
            </p:nvSpPr>
            <p:spPr bwMode="auto">
              <a:xfrm>
                <a:off x="1709" y="3174"/>
                <a:ext cx="28" cy="49"/>
              </a:xfrm>
              <a:custGeom>
                <a:avLst/>
                <a:gdLst>
                  <a:gd name="T0" fmla="*/ 0 w 28"/>
                  <a:gd name="T1" fmla="*/ 44 h 49"/>
                  <a:gd name="T2" fmla="*/ 0 w 28"/>
                  <a:gd name="T3" fmla="*/ 46 h 49"/>
                  <a:gd name="T4" fmla="*/ 0 w 28"/>
                  <a:gd name="T5" fmla="*/ 47 h 49"/>
                  <a:gd name="T6" fmla="*/ 2 w 28"/>
                  <a:gd name="T7" fmla="*/ 49 h 49"/>
                  <a:gd name="T8" fmla="*/ 4 w 28"/>
                  <a:gd name="T9" fmla="*/ 49 h 49"/>
                  <a:gd name="T10" fmla="*/ 5 w 28"/>
                  <a:gd name="T11" fmla="*/ 49 h 49"/>
                  <a:gd name="T12" fmla="*/ 7 w 28"/>
                  <a:gd name="T13" fmla="*/ 49 h 49"/>
                  <a:gd name="T14" fmla="*/ 9 w 28"/>
                  <a:gd name="T15" fmla="*/ 47 h 49"/>
                  <a:gd name="T16" fmla="*/ 11 w 28"/>
                  <a:gd name="T17" fmla="*/ 46 h 49"/>
                  <a:gd name="T18" fmla="*/ 28 w 28"/>
                  <a:gd name="T19" fmla="*/ 7 h 49"/>
                  <a:gd name="T20" fmla="*/ 28 w 28"/>
                  <a:gd name="T21" fmla="*/ 5 h 49"/>
                  <a:gd name="T22" fmla="*/ 26 w 28"/>
                  <a:gd name="T23" fmla="*/ 3 h 49"/>
                  <a:gd name="T24" fmla="*/ 25 w 28"/>
                  <a:gd name="T25" fmla="*/ 2 h 49"/>
                  <a:gd name="T26" fmla="*/ 23 w 28"/>
                  <a:gd name="T27" fmla="*/ 0 h 49"/>
                  <a:gd name="T28" fmla="*/ 21 w 28"/>
                  <a:gd name="T29" fmla="*/ 0 h 49"/>
                  <a:gd name="T30" fmla="*/ 19 w 28"/>
                  <a:gd name="T31" fmla="*/ 2 h 49"/>
                  <a:gd name="T32" fmla="*/ 18 w 28"/>
                  <a:gd name="T33" fmla="*/ 3 h 49"/>
                  <a:gd name="T34" fmla="*/ 18 w 28"/>
                  <a:gd name="T35" fmla="*/ 5 h 49"/>
                  <a:gd name="T36" fmla="*/ 0 w 28"/>
                  <a:gd name="T37" fmla="*/ 4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8" h="49">
                    <a:moveTo>
                      <a:pt x="0" y="44"/>
                    </a:moveTo>
                    <a:lnTo>
                      <a:pt x="0" y="46"/>
                    </a:lnTo>
                    <a:lnTo>
                      <a:pt x="0" y="47"/>
                    </a:lnTo>
                    <a:lnTo>
                      <a:pt x="2" y="49"/>
                    </a:lnTo>
                    <a:lnTo>
                      <a:pt x="4" y="49"/>
                    </a:lnTo>
                    <a:lnTo>
                      <a:pt x="5" y="49"/>
                    </a:lnTo>
                    <a:lnTo>
                      <a:pt x="7" y="49"/>
                    </a:lnTo>
                    <a:lnTo>
                      <a:pt x="9" y="47"/>
                    </a:lnTo>
                    <a:lnTo>
                      <a:pt x="11" y="46"/>
                    </a:lnTo>
                    <a:lnTo>
                      <a:pt x="28" y="7"/>
                    </a:lnTo>
                    <a:lnTo>
                      <a:pt x="28" y="5"/>
                    </a:lnTo>
                    <a:lnTo>
                      <a:pt x="26" y="3"/>
                    </a:lnTo>
                    <a:lnTo>
                      <a:pt x="25" y="2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8" y="3"/>
                    </a:lnTo>
                    <a:lnTo>
                      <a:pt x="18" y="5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Freeform 37"/>
              <p:cNvSpPr>
                <a:spLocks/>
              </p:cNvSpPr>
              <p:nvPr/>
            </p:nvSpPr>
            <p:spPr bwMode="auto">
              <a:xfrm>
                <a:off x="1737" y="3107"/>
                <a:ext cx="26" cy="49"/>
              </a:xfrm>
              <a:custGeom>
                <a:avLst/>
                <a:gdLst>
                  <a:gd name="T0" fmla="*/ 0 w 26"/>
                  <a:gd name="T1" fmla="*/ 42 h 49"/>
                  <a:gd name="T2" fmla="*/ 0 w 26"/>
                  <a:gd name="T3" fmla="*/ 44 h 49"/>
                  <a:gd name="T4" fmla="*/ 2 w 26"/>
                  <a:gd name="T5" fmla="*/ 46 h 49"/>
                  <a:gd name="T6" fmla="*/ 4 w 26"/>
                  <a:gd name="T7" fmla="*/ 48 h 49"/>
                  <a:gd name="T8" fmla="*/ 5 w 26"/>
                  <a:gd name="T9" fmla="*/ 49 h 49"/>
                  <a:gd name="T10" fmla="*/ 7 w 26"/>
                  <a:gd name="T11" fmla="*/ 49 h 49"/>
                  <a:gd name="T12" fmla="*/ 9 w 26"/>
                  <a:gd name="T13" fmla="*/ 48 h 49"/>
                  <a:gd name="T14" fmla="*/ 11 w 26"/>
                  <a:gd name="T15" fmla="*/ 46 h 49"/>
                  <a:gd name="T16" fmla="*/ 11 w 26"/>
                  <a:gd name="T17" fmla="*/ 44 h 49"/>
                  <a:gd name="T18" fmla="*/ 19 w 26"/>
                  <a:gd name="T19" fmla="*/ 28 h 49"/>
                  <a:gd name="T20" fmla="*/ 26 w 26"/>
                  <a:gd name="T21" fmla="*/ 6 h 49"/>
                  <a:gd name="T22" fmla="*/ 26 w 26"/>
                  <a:gd name="T23" fmla="*/ 4 h 49"/>
                  <a:gd name="T24" fmla="*/ 26 w 26"/>
                  <a:gd name="T25" fmla="*/ 2 h 49"/>
                  <a:gd name="T26" fmla="*/ 25 w 26"/>
                  <a:gd name="T27" fmla="*/ 0 h 49"/>
                  <a:gd name="T28" fmla="*/ 23 w 26"/>
                  <a:gd name="T29" fmla="*/ 0 h 49"/>
                  <a:gd name="T30" fmla="*/ 21 w 26"/>
                  <a:gd name="T31" fmla="*/ 0 h 49"/>
                  <a:gd name="T32" fmla="*/ 19 w 26"/>
                  <a:gd name="T33" fmla="*/ 0 h 49"/>
                  <a:gd name="T34" fmla="*/ 18 w 26"/>
                  <a:gd name="T35" fmla="*/ 2 h 49"/>
                  <a:gd name="T36" fmla="*/ 16 w 26"/>
                  <a:gd name="T37" fmla="*/ 4 h 49"/>
                  <a:gd name="T38" fmla="*/ 9 w 26"/>
                  <a:gd name="T39" fmla="*/ 27 h 49"/>
                  <a:gd name="T40" fmla="*/ 0 w 26"/>
                  <a:gd name="T41" fmla="*/ 42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49">
                    <a:moveTo>
                      <a:pt x="0" y="42"/>
                    </a:moveTo>
                    <a:lnTo>
                      <a:pt x="0" y="44"/>
                    </a:lnTo>
                    <a:lnTo>
                      <a:pt x="2" y="46"/>
                    </a:lnTo>
                    <a:lnTo>
                      <a:pt x="4" y="48"/>
                    </a:lnTo>
                    <a:lnTo>
                      <a:pt x="5" y="49"/>
                    </a:lnTo>
                    <a:lnTo>
                      <a:pt x="7" y="49"/>
                    </a:lnTo>
                    <a:lnTo>
                      <a:pt x="9" y="48"/>
                    </a:lnTo>
                    <a:lnTo>
                      <a:pt x="11" y="46"/>
                    </a:lnTo>
                    <a:lnTo>
                      <a:pt x="11" y="44"/>
                    </a:lnTo>
                    <a:lnTo>
                      <a:pt x="19" y="28"/>
                    </a:lnTo>
                    <a:lnTo>
                      <a:pt x="26" y="6"/>
                    </a:lnTo>
                    <a:lnTo>
                      <a:pt x="26" y="4"/>
                    </a:lnTo>
                    <a:lnTo>
                      <a:pt x="26" y="2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8" y="2"/>
                    </a:lnTo>
                    <a:lnTo>
                      <a:pt x="16" y="4"/>
                    </a:lnTo>
                    <a:lnTo>
                      <a:pt x="9" y="27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Freeform 38"/>
              <p:cNvSpPr>
                <a:spLocks/>
              </p:cNvSpPr>
              <p:nvPr/>
            </p:nvSpPr>
            <p:spPr bwMode="auto">
              <a:xfrm>
                <a:off x="1765" y="3037"/>
                <a:ext cx="25" cy="51"/>
              </a:xfrm>
              <a:custGeom>
                <a:avLst/>
                <a:gdLst>
                  <a:gd name="T0" fmla="*/ 0 w 25"/>
                  <a:gd name="T1" fmla="*/ 44 h 51"/>
                  <a:gd name="T2" fmla="*/ 0 w 25"/>
                  <a:gd name="T3" fmla="*/ 46 h 51"/>
                  <a:gd name="T4" fmla="*/ 0 w 25"/>
                  <a:gd name="T5" fmla="*/ 47 h 51"/>
                  <a:gd name="T6" fmla="*/ 2 w 25"/>
                  <a:gd name="T7" fmla="*/ 49 h 51"/>
                  <a:gd name="T8" fmla="*/ 4 w 25"/>
                  <a:gd name="T9" fmla="*/ 51 h 51"/>
                  <a:gd name="T10" fmla="*/ 5 w 25"/>
                  <a:gd name="T11" fmla="*/ 51 h 51"/>
                  <a:gd name="T12" fmla="*/ 7 w 25"/>
                  <a:gd name="T13" fmla="*/ 49 h 51"/>
                  <a:gd name="T14" fmla="*/ 9 w 25"/>
                  <a:gd name="T15" fmla="*/ 47 h 51"/>
                  <a:gd name="T16" fmla="*/ 11 w 25"/>
                  <a:gd name="T17" fmla="*/ 46 h 51"/>
                  <a:gd name="T18" fmla="*/ 25 w 25"/>
                  <a:gd name="T19" fmla="*/ 7 h 51"/>
                  <a:gd name="T20" fmla="*/ 25 w 25"/>
                  <a:gd name="T21" fmla="*/ 5 h 51"/>
                  <a:gd name="T22" fmla="*/ 25 w 25"/>
                  <a:gd name="T23" fmla="*/ 4 h 51"/>
                  <a:gd name="T24" fmla="*/ 23 w 25"/>
                  <a:gd name="T25" fmla="*/ 2 h 51"/>
                  <a:gd name="T26" fmla="*/ 21 w 25"/>
                  <a:gd name="T27" fmla="*/ 0 h 51"/>
                  <a:gd name="T28" fmla="*/ 19 w 25"/>
                  <a:gd name="T29" fmla="*/ 0 h 51"/>
                  <a:gd name="T30" fmla="*/ 18 w 25"/>
                  <a:gd name="T31" fmla="*/ 2 h 51"/>
                  <a:gd name="T32" fmla="*/ 16 w 25"/>
                  <a:gd name="T33" fmla="*/ 4 h 51"/>
                  <a:gd name="T34" fmla="*/ 14 w 25"/>
                  <a:gd name="T35" fmla="*/ 5 h 51"/>
                  <a:gd name="T36" fmla="*/ 0 w 25"/>
                  <a:gd name="T3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51">
                    <a:moveTo>
                      <a:pt x="0" y="44"/>
                    </a:moveTo>
                    <a:lnTo>
                      <a:pt x="0" y="46"/>
                    </a:lnTo>
                    <a:lnTo>
                      <a:pt x="0" y="47"/>
                    </a:lnTo>
                    <a:lnTo>
                      <a:pt x="2" y="49"/>
                    </a:lnTo>
                    <a:lnTo>
                      <a:pt x="4" y="51"/>
                    </a:lnTo>
                    <a:lnTo>
                      <a:pt x="5" y="51"/>
                    </a:lnTo>
                    <a:lnTo>
                      <a:pt x="7" y="49"/>
                    </a:lnTo>
                    <a:lnTo>
                      <a:pt x="9" y="47"/>
                    </a:lnTo>
                    <a:lnTo>
                      <a:pt x="11" y="46"/>
                    </a:lnTo>
                    <a:lnTo>
                      <a:pt x="25" y="7"/>
                    </a:lnTo>
                    <a:lnTo>
                      <a:pt x="25" y="5"/>
                    </a:lnTo>
                    <a:lnTo>
                      <a:pt x="25" y="4"/>
                    </a:lnTo>
                    <a:lnTo>
                      <a:pt x="23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8" y="2"/>
                    </a:lnTo>
                    <a:lnTo>
                      <a:pt x="16" y="4"/>
                    </a:lnTo>
                    <a:lnTo>
                      <a:pt x="14" y="5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Freeform 39"/>
              <p:cNvSpPr>
                <a:spLocks/>
              </p:cNvSpPr>
              <p:nvPr/>
            </p:nvSpPr>
            <p:spPr bwMode="auto">
              <a:xfrm>
                <a:off x="1790" y="2969"/>
                <a:ext cx="24" cy="49"/>
              </a:xfrm>
              <a:custGeom>
                <a:avLst/>
                <a:gdLst>
                  <a:gd name="T0" fmla="*/ 0 w 24"/>
                  <a:gd name="T1" fmla="*/ 44 h 49"/>
                  <a:gd name="T2" fmla="*/ 0 w 24"/>
                  <a:gd name="T3" fmla="*/ 45 h 49"/>
                  <a:gd name="T4" fmla="*/ 1 w 24"/>
                  <a:gd name="T5" fmla="*/ 47 h 49"/>
                  <a:gd name="T6" fmla="*/ 3 w 24"/>
                  <a:gd name="T7" fmla="*/ 49 h 49"/>
                  <a:gd name="T8" fmla="*/ 5 w 24"/>
                  <a:gd name="T9" fmla="*/ 49 h 49"/>
                  <a:gd name="T10" fmla="*/ 7 w 24"/>
                  <a:gd name="T11" fmla="*/ 49 h 49"/>
                  <a:gd name="T12" fmla="*/ 8 w 24"/>
                  <a:gd name="T13" fmla="*/ 49 h 49"/>
                  <a:gd name="T14" fmla="*/ 10 w 24"/>
                  <a:gd name="T15" fmla="*/ 47 h 49"/>
                  <a:gd name="T16" fmla="*/ 10 w 24"/>
                  <a:gd name="T17" fmla="*/ 45 h 49"/>
                  <a:gd name="T18" fmla="*/ 21 w 24"/>
                  <a:gd name="T19" fmla="*/ 17 h 49"/>
                  <a:gd name="T20" fmla="*/ 24 w 24"/>
                  <a:gd name="T21" fmla="*/ 5 h 49"/>
                  <a:gd name="T22" fmla="*/ 24 w 24"/>
                  <a:gd name="T23" fmla="*/ 3 h 49"/>
                  <a:gd name="T24" fmla="*/ 24 w 24"/>
                  <a:gd name="T25" fmla="*/ 1 h 49"/>
                  <a:gd name="T26" fmla="*/ 22 w 24"/>
                  <a:gd name="T27" fmla="*/ 0 h 49"/>
                  <a:gd name="T28" fmla="*/ 21 w 24"/>
                  <a:gd name="T29" fmla="*/ 0 h 49"/>
                  <a:gd name="T30" fmla="*/ 19 w 24"/>
                  <a:gd name="T31" fmla="*/ 0 h 49"/>
                  <a:gd name="T32" fmla="*/ 17 w 24"/>
                  <a:gd name="T33" fmla="*/ 0 h 49"/>
                  <a:gd name="T34" fmla="*/ 15 w 24"/>
                  <a:gd name="T35" fmla="*/ 1 h 49"/>
                  <a:gd name="T36" fmla="*/ 14 w 24"/>
                  <a:gd name="T37" fmla="*/ 3 h 49"/>
                  <a:gd name="T38" fmla="*/ 10 w 24"/>
                  <a:gd name="T39" fmla="*/ 15 h 49"/>
                  <a:gd name="T40" fmla="*/ 0 w 24"/>
                  <a:gd name="T41" fmla="*/ 4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" h="49">
                    <a:moveTo>
                      <a:pt x="0" y="44"/>
                    </a:moveTo>
                    <a:lnTo>
                      <a:pt x="0" y="45"/>
                    </a:lnTo>
                    <a:lnTo>
                      <a:pt x="1" y="47"/>
                    </a:lnTo>
                    <a:lnTo>
                      <a:pt x="3" y="49"/>
                    </a:lnTo>
                    <a:lnTo>
                      <a:pt x="5" y="49"/>
                    </a:lnTo>
                    <a:lnTo>
                      <a:pt x="7" y="49"/>
                    </a:lnTo>
                    <a:lnTo>
                      <a:pt x="8" y="49"/>
                    </a:lnTo>
                    <a:lnTo>
                      <a:pt x="10" y="47"/>
                    </a:lnTo>
                    <a:lnTo>
                      <a:pt x="10" y="45"/>
                    </a:lnTo>
                    <a:lnTo>
                      <a:pt x="21" y="17"/>
                    </a:lnTo>
                    <a:lnTo>
                      <a:pt x="24" y="5"/>
                    </a:lnTo>
                    <a:lnTo>
                      <a:pt x="24" y="3"/>
                    </a:lnTo>
                    <a:lnTo>
                      <a:pt x="24" y="1"/>
                    </a:lnTo>
                    <a:lnTo>
                      <a:pt x="22" y="0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4" y="3"/>
                    </a:lnTo>
                    <a:lnTo>
                      <a:pt x="10" y="15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Freeform 40"/>
              <p:cNvSpPr>
                <a:spLocks/>
              </p:cNvSpPr>
              <p:nvPr/>
            </p:nvSpPr>
            <p:spPr bwMode="auto">
              <a:xfrm>
                <a:off x="1814" y="2899"/>
                <a:ext cx="23" cy="50"/>
              </a:xfrm>
              <a:custGeom>
                <a:avLst/>
                <a:gdLst>
                  <a:gd name="T0" fmla="*/ 0 w 23"/>
                  <a:gd name="T1" fmla="*/ 43 h 50"/>
                  <a:gd name="T2" fmla="*/ 0 w 23"/>
                  <a:gd name="T3" fmla="*/ 45 h 50"/>
                  <a:gd name="T4" fmla="*/ 0 w 23"/>
                  <a:gd name="T5" fmla="*/ 47 h 50"/>
                  <a:gd name="T6" fmla="*/ 2 w 23"/>
                  <a:gd name="T7" fmla="*/ 49 h 50"/>
                  <a:gd name="T8" fmla="*/ 4 w 23"/>
                  <a:gd name="T9" fmla="*/ 50 h 50"/>
                  <a:gd name="T10" fmla="*/ 5 w 23"/>
                  <a:gd name="T11" fmla="*/ 50 h 50"/>
                  <a:gd name="T12" fmla="*/ 7 w 23"/>
                  <a:gd name="T13" fmla="*/ 49 h 50"/>
                  <a:gd name="T14" fmla="*/ 9 w 23"/>
                  <a:gd name="T15" fmla="*/ 47 h 50"/>
                  <a:gd name="T16" fmla="*/ 11 w 23"/>
                  <a:gd name="T17" fmla="*/ 45 h 50"/>
                  <a:gd name="T18" fmla="*/ 16 w 23"/>
                  <a:gd name="T19" fmla="*/ 33 h 50"/>
                  <a:gd name="T20" fmla="*/ 23 w 23"/>
                  <a:gd name="T21" fmla="*/ 5 h 50"/>
                  <a:gd name="T22" fmla="*/ 23 w 23"/>
                  <a:gd name="T23" fmla="*/ 3 h 50"/>
                  <a:gd name="T24" fmla="*/ 23 w 23"/>
                  <a:gd name="T25" fmla="*/ 1 h 50"/>
                  <a:gd name="T26" fmla="*/ 21 w 23"/>
                  <a:gd name="T27" fmla="*/ 0 h 50"/>
                  <a:gd name="T28" fmla="*/ 19 w 23"/>
                  <a:gd name="T29" fmla="*/ 0 h 50"/>
                  <a:gd name="T30" fmla="*/ 18 w 23"/>
                  <a:gd name="T31" fmla="*/ 0 h 50"/>
                  <a:gd name="T32" fmla="*/ 16 w 23"/>
                  <a:gd name="T33" fmla="*/ 0 h 50"/>
                  <a:gd name="T34" fmla="*/ 14 w 23"/>
                  <a:gd name="T35" fmla="*/ 1 h 50"/>
                  <a:gd name="T36" fmla="*/ 12 w 23"/>
                  <a:gd name="T37" fmla="*/ 3 h 50"/>
                  <a:gd name="T38" fmla="*/ 5 w 23"/>
                  <a:gd name="T39" fmla="*/ 31 h 50"/>
                  <a:gd name="T40" fmla="*/ 0 w 23"/>
                  <a:gd name="T41" fmla="*/ 4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3" h="50">
                    <a:moveTo>
                      <a:pt x="0" y="43"/>
                    </a:moveTo>
                    <a:lnTo>
                      <a:pt x="0" y="45"/>
                    </a:lnTo>
                    <a:lnTo>
                      <a:pt x="0" y="47"/>
                    </a:lnTo>
                    <a:lnTo>
                      <a:pt x="2" y="49"/>
                    </a:lnTo>
                    <a:lnTo>
                      <a:pt x="4" y="50"/>
                    </a:lnTo>
                    <a:lnTo>
                      <a:pt x="5" y="50"/>
                    </a:lnTo>
                    <a:lnTo>
                      <a:pt x="7" y="49"/>
                    </a:lnTo>
                    <a:lnTo>
                      <a:pt x="9" y="47"/>
                    </a:lnTo>
                    <a:lnTo>
                      <a:pt x="11" y="45"/>
                    </a:lnTo>
                    <a:lnTo>
                      <a:pt x="16" y="33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1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4" y="1"/>
                    </a:lnTo>
                    <a:lnTo>
                      <a:pt x="12" y="3"/>
                    </a:lnTo>
                    <a:lnTo>
                      <a:pt x="5" y="31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Freeform 41"/>
              <p:cNvSpPr>
                <a:spLocks/>
              </p:cNvSpPr>
              <p:nvPr/>
            </p:nvSpPr>
            <p:spPr bwMode="auto">
              <a:xfrm>
                <a:off x="1837" y="2828"/>
                <a:ext cx="23" cy="51"/>
              </a:xfrm>
              <a:custGeom>
                <a:avLst/>
                <a:gdLst>
                  <a:gd name="T0" fmla="*/ 0 w 23"/>
                  <a:gd name="T1" fmla="*/ 44 h 51"/>
                  <a:gd name="T2" fmla="*/ 0 w 23"/>
                  <a:gd name="T3" fmla="*/ 46 h 51"/>
                  <a:gd name="T4" fmla="*/ 2 w 23"/>
                  <a:gd name="T5" fmla="*/ 48 h 51"/>
                  <a:gd name="T6" fmla="*/ 3 w 23"/>
                  <a:gd name="T7" fmla="*/ 49 h 51"/>
                  <a:gd name="T8" fmla="*/ 5 w 23"/>
                  <a:gd name="T9" fmla="*/ 51 h 51"/>
                  <a:gd name="T10" fmla="*/ 7 w 23"/>
                  <a:gd name="T11" fmla="*/ 51 h 51"/>
                  <a:gd name="T12" fmla="*/ 9 w 23"/>
                  <a:gd name="T13" fmla="*/ 49 h 51"/>
                  <a:gd name="T14" fmla="*/ 10 w 23"/>
                  <a:gd name="T15" fmla="*/ 48 h 51"/>
                  <a:gd name="T16" fmla="*/ 10 w 23"/>
                  <a:gd name="T17" fmla="*/ 46 h 51"/>
                  <a:gd name="T18" fmla="*/ 23 w 23"/>
                  <a:gd name="T19" fmla="*/ 6 h 51"/>
                  <a:gd name="T20" fmla="*/ 23 w 23"/>
                  <a:gd name="T21" fmla="*/ 4 h 51"/>
                  <a:gd name="T22" fmla="*/ 23 w 23"/>
                  <a:gd name="T23" fmla="*/ 2 h 51"/>
                  <a:gd name="T24" fmla="*/ 21 w 23"/>
                  <a:gd name="T25" fmla="*/ 0 h 51"/>
                  <a:gd name="T26" fmla="*/ 19 w 23"/>
                  <a:gd name="T27" fmla="*/ 0 h 51"/>
                  <a:gd name="T28" fmla="*/ 17 w 23"/>
                  <a:gd name="T29" fmla="*/ 0 h 51"/>
                  <a:gd name="T30" fmla="*/ 16 w 23"/>
                  <a:gd name="T31" fmla="*/ 0 h 51"/>
                  <a:gd name="T32" fmla="*/ 14 w 23"/>
                  <a:gd name="T33" fmla="*/ 2 h 51"/>
                  <a:gd name="T34" fmla="*/ 12 w 23"/>
                  <a:gd name="T35" fmla="*/ 4 h 51"/>
                  <a:gd name="T36" fmla="*/ 0 w 23"/>
                  <a:gd name="T3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3" h="51">
                    <a:moveTo>
                      <a:pt x="0" y="44"/>
                    </a:moveTo>
                    <a:lnTo>
                      <a:pt x="0" y="46"/>
                    </a:lnTo>
                    <a:lnTo>
                      <a:pt x="2" y="48"/>
                    </a:lnTo>
                    <a:lnTo>
                      <a:pt x="3" y="49"/>
                    </a:lnTo>
                    <a:lnTo>
                      <a:pt x="5" y="51"/>
                    </a:lnTo>
                    <a:lnTo>
                      <a:pt x="7" y="51"/>
                    </a:lnTo>
                    <a:lnTo>
                      <a:pt x="9" y="49"/>
                    </a:lnTo>
                    <a:lnTo>
                      <a:pt x="10" y="48"/>
                    </a:lnTo>
                    <a:lnTo>
                      <a:pt x="10" y="46"/>
                    </a:lnTo>
                    <a:lnTo>
                      <a:pt x="23" y="6"/>
                    </a:lnTo>
                    <a:lnTo>
                      <a:pt x="23" y="4"/>
                    </a:lnTo>
                    <a:lnTo>
                      <a:pt x="23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6" y="0"/>
                    </a:lnTo>
                    <a:lnTo>
                      <a:pt x="14" y="2"/>
                    </a:lnTo>
                    <a:lnTo>
                      <a:pt x="12" y="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Freeform 42"/>
              <p:cNvSpPr>
                <a:spLocks/>
              </p:cNvSpPr>
              <p:nvPr/>
            </p:nvSpPr>
            <p:spPr bwMode="auto">
              <a:xfrm>
                <a:off x="1860" y="2758"/>
                <a:ext cx="23" cy="51"/>
              </a:xfrm>
              <a:custGeom>
                <a:avLst/>
                <a:gdLst>
                  <a:gd name="T0" fmla="*/ 0 w 23"/>
                  <a:gd name="T1" fmla="*/ 44 h 51"/>
                  <a:gd name="T2" fmla="*/ 0 w 23"/>
                  <a:gd name="T3" fmla="*/ 46 h 51"/>
                  <a:gd name="T4" fmla="*/ 0 w 23"/>
                  <a:gd name="T5" fmla="*/ 48 h 51"/>
                  <a:gd name="T6" fmla="*/ 1 w 23"/>
                  <a:gd name="T7" fmla="*/ 49 h 51"/>
                  <a:gd name="T8" fmla="*/ 3 w 23"/>
                  <a:gd name="T9" fmla="*/ 51 h 51"/>
                  <a:gd name="T10" fmla="*/ 5 w 23"/>
                  <a:gd name="T11" fmla="*/ 51 h 51"/>
                  <a:gd name="T12" fmla="*/ 7 w 23"/>
                  <a:gd name="T13" fmla="*/ 49 h 51"/>
                  <a:gd name="T14" fmla="*/ 8 w 23"/>
                  <a:gd name="T15" fmla="*/ 48 h 51"/>
                  <a:gd name="T16" fmla="*/ 10 w 23"/>
                  <a:gd name="T17" fmla="*/ 46 h 51"/>
                  <a:gd name="T18" fmla="*/ 23 w 23"/>
                  <a:gd name="T19" fmla="*/ 5 h 51"/>
                  <a:gd name="T20" fmla="*/ 23 w 23"/>
                  <a:gd name="T21" fmla="*/ 4 h 51"/>
                  <a:gd name="T22" fmla="*/ 21 w 23"/>
                  <a:gd name="T23" fmla="*/ 2 h 51"/>
                  <a:gd name="T24" fmla="*/ 19 w 23"/>
                  <a:gd name="T25" fmla="*/ 0 h 51"/>
                  <a:gd name="T26" fmla="*/ 17 w 23"/>
                  <a:gd name="T27" fmla="*/ 0 h 51"/>
                  <a:gd name="T28" fmla="*/ 15 w 23"/>
                  <a:gd name="T29" fmla="*/ 0 h 51"/>
                  <a:gd name="T30" fmla="*/ 14 w 23"/>
                  <a:gd name="T31" fmla="*/ 0 h 51"/>
                  <a:gd name="T32" fmla="*/ 12 w 23"/>
                  <a:gd name="T33" fmla="*/ 2 h 51"/>
                  <a:gd name="T34" fmla="*/ 12 w 23"/>
                  <a:gd name="T35" fmla="*/ 4 h 51"/>
                  <a:gd name="T36" fmla="*/ 0 w 23"/>
                  <a:gd name="T3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3" h="51">
                    <a:moveTo>
                      <a:pt x="0" y="44"/>
                    </a:moveTo>
                    <a:lnTo>
                      <a:pt x="0" y="46"/>
                    </a:lnTo>
                    <a:lnTo>
                      <a:pt x="0" y="48"/>
                    </a:lnTo>
                    <a:lnTo>
                      <a:pt x="1" y="49"/>
                    </a:lnTo>
                    <a:lnTo>
                      <a:pt x="3" y="51"/>
                    </a:lnTo>
                    <a:lnTo>
                      <a:pt x="5" y="51"/>
                    </a:lnTo>
                    <a:lnTo>
                      <a:pt x="7" y="49"/>
                    </a:lnTo>
                    <a:lnTo>
                      <a:pt x="8" y="48"/>
                    </a:lnTo>
                    <a:lnTo>
                      <a:pt x="10" y="46"/>
                    </a:lnTo>
                    <a:lnTo>
                      <a:pt x="23" y="5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2" y="2"/>
                    </a:lnTo>
                    <a:lnTo>
                      <a:pt x="12" y="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Freeform 43"/>
              <p:cNvSpPr>
                <a:spLocks/>
              </p:cNvSpPr>
              <p:nvPr/>
            </p:nvSpPr>
            <p:spPr bwMode="auto">
              <a:xfrm>
                <a:off x="1881" y="2686"/>
                <a:ext cx="23" cy="51"/>
              </a:xfrm>
              <a:custGeom>
                <a:avLst/>
                <a:gdLst>
                  <a:gd name="T0" fmla="*/ 0 w 23"/>
                  <a:gd name="T1" fmla="*/ 46 h 51"/>
                  <a:gd name="T2" fmla="*/ 0 w 23"/>
                  <a:gd name="T3" fmla="*/ 48 h 51"/>
                  <a:gd name="T4" fmla="*/ 0 w 23"/>
                  <a:gd name="T5" fmla="*/ 49 h 51"/>
                  <a:gd name="T6" fmla="*/ 2 w 23"/>
                  <a:gd name="T7" fmla="*/ 51 h 51"/>
                  <a:gd name="T8" fmla="*/ 3 w 23"/>
                  <a:gd name="T9" fmla="*/ 51 h 51"/>
                  <a:gd name="T10" fmla="*/ 5 w 23"/>
                  <a:gd name="T11" fmla="*/ 51 h 51"/>
                  <a:gd name="T12" fmla="*/ 7 w 23"/>
                  <a:gd name="T13" fmla="*/ 51 h 51"/>
                  <a:gd name="T14" fmla="*/ 9 w 23"/>
                  <a:gd name="T15" fmla="*/ 49 h 51"/>
                  <a:gd name="T16" fmla="*/ 10 w 23"/>
                  <a:gd name="T17" fmla="*/ 48 h 51"/>
                  <a:gd name="T18" fmla="*/ 23 w 23"/>
                  <a:gd name="T19" fmla="*/ 7 h 51"/>
                  <a:gd name="T20" fmla="*/ 23 w 23"/>
                  <a:gd name="T21" fmla="*/ 6 h 51"/>
                  <a:gd name="T22" fmla="*/ 21 w 23"/>
                  <a:gd name="T23" fmla="*/ 4 h 51"/>
                  <a:gd name="T24" fmla="*/ 19 w 23"/>
                  <a:gd name="T25" fmla="*/ 2 h 51"/>
                  <a:gd name="T26" fmla="*/ 17 w 23"/>
                  <a:gd name="T27" fmla="*/ 0 h 51"/>
                  <a:gd name="T28" fmla="*/ 16 w 23"/>
                  <a:gd name="T29" fmla="*/ 0 h 51"/>
                  <a:gd name="T30" fmla="*/ 14 w 23"/>
                  <a:gd name="T31" fmla="*/ 2 h 51"/>
                  <a:gd name="T32" fmla="*/ 12 w 23"/>
                  <a:gd name="T33" fmla="*/ 4 h 51"/>
                  <a:gd name="T34" fmla="*/ 12 w 23"/>
                  <a:gd name="T35" fmla="*/ 6 h 51"/>
                  <a:gd name="T36" fmla="*/ 0 w 23"/>
                  <a:gd name="T37" fmla="*/ 4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3" h="51">
                    <a:moveTo>
                      <a:pt x="0" y="46"/>
                    </a:moveTo>
                    <a:lnTo>
                      <a:pt x="0" y="48"/>
                    </a:lnTo>
                    <a:lnTo>
                      <a:pt x="0" y="49"/>
                    </a:lnTo>
                    <a:lnTo>
                      <a:pt x="2" y="51"/>
                    </a:lnTo>
                    <a:lnTo>
                      <a:pt x="3" y="51"/>
                    </a:lnTo>
                    <a:lnTo>
                      <a:pt x="5" y="51"/>
                    </a:lnTo>
                    <a:lnTo>
                      <a:pt x="7" y="51"/>
                    </a:lnTo>
                    <a:lnTo>
                      <a:pt x="9" y="49"/>
                    </a:lnTo>
                    <a:lnTo>
                      <a:pt x="10" y="48"/>
                    </a:lnTo>
                    <a:lnTo>
                      <a:pt x="23" y="7"/>
                    </a:lnTo>
                    <a:lnTo>
                      <a:pt x="23" y="6"/>
                    </a:lnTo>
                    <a:lnTo>
                      <a:pt x="21" y="4"/>
                    </a:lnTo>
                    <a:lnTo>
                      <a:pt x="19" y="2"/>
                    </a:lnTo>
                    <a:lnTo>
                      <a:pt x="17" y="0"/>
                    </a:lnTo>
                    <a:lnTo>
                      <a:pt x="16" y="0"/>
                    </a:lnTo>
                    <a:lnTo>
                      <a:pt x="14" y="2"/>
                    </a:lnTo>
                    <a:lnTo>
                      <a:pt x="12" y="4"/>
                    </a:lnTo>
                    <a:lnTo>
                      <a:pt x="12" y="6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Freeform 44"/>
              <p:cNvSpPr>
                <a:spLocks/>
              </p:cNvSpPr>
              <p:nvPr/>
            </p:nvSpPr>
            <p:spPr bwMode="auto">
              <a:xfrm>
                <a:off x="1902" y="2616"/>
                <a:ext cx="21" cy="51"/>
              </a:xfrm>
              <a:custGeom>
                <a:avLst/>
                <a:gdLst>
                  <a:gd name="T0" fmla="*/ 0 w 21"/>
                  <a:gd name="T1" fmla="*/ 46 h 51"/>
                  <a:gd name="T2" fmla="*/ 0 w 21"/>
                  <a:gd name="T3" fmla="*/ 48 h 51"/>
                  <a:gd name="T4" fmla="*/ 0 w 21"/>
                  <a:gd name="T5" fmla="*/ 49 h 51"/>
                  <a:gd name="T6" fmla="*/ 2 w 21"/>
                  <a:gd name="T7" fmla="*/ 51 h 51"/>
                  <a:gd name="T8" fmla="*/ 3 w 21"/>
                  <a:gd name="T9" fmla="*/ 51 h 51"/>
                  <a:gd name="T10" fmla="*/ 5 w 21"/>
                  <a:gd name="T11" fmla="*/ 51 h 51"/>
                  <a:gd name="T12" fmla="*/ 7 w 21"/>
                  <a:gd name="T13" fmla="*/ 51 h 51"/>
                  <a:gd name="T14" fmla="*/ 9 w 21"/>
                  <a:gd name="T15" fmla="*/ 49 h 51"/>
                  <a:gd name="T16" fmla="*/ 10 w 21"/>
                  <a:gd name="T17" fmla="*/ 48 h 51"/>
                  <a:gd name="T18" fmla="*/ 19 w 21"/>
                  <a:gd name="T19" fmla="*/ 14 h 51"/>
                  <a:gd name="T20" fmla="*/ 21 w 21"/>
                  <a:gd name="T21" fmla="*/ 7 h 51"/>
                  <a:gd name="T22" fmla="*/ 21 w 21"/>
                  <a:gd name="T23" fmla="*/ 5 h 51"/>
                  <a:gd name="T24" fmla="*/ 21 w 21"/>
                  <a:gd name="T25" fmla="*/ 4 h 51"/>
                  <a:gd name="T26" fmla="*/ 19 w 21"/>
                  <a:gd name="T27" fmla="*/ 2 h 51"/>
                  <a:gd name="T28" fmla="*/ 17 w 21"/>
                  <a:gd name="T29" fmla="*/ 0 h 51"/>
                  <a:gd name="T30" fmla="*/ 16 w 21"/>
                  <a:gd name="T31" fmla="*/ 0 h 51"/>
                  <a:gd name="T32" fmla="*/ 14 w 21"/>
                  <a:gd name="T33" fmla="*/ 2 h 51"/>
                  <a:gd name="T34" fmla="*/ 12 w 21"/>
                  <a:gd name="T35" fmla="*/ 4 h 51"/>
                  <a:gd name="T36" fmla="*/ 10 w 21"/>
                  <a:gd name="T37" fmla="*/ 5 h 51"/>
                  <a:gd name="T38" fmla="*/ 9 w 21"/>
                  <a:gd name="T39" fmla="*/ 12 h 51"/>
                  <a:gd name="T40" fmla="*/ 0 w 21"/>
                  <a:gd name="T41" fmla="*/ 4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" h="51">
                    <a:moveTo>
                      <a:pt x="0" y="46"/>
                    </a:moveTo>
                    <a:lnTo>
                      <a:pt x="0" y="48"/>
                    </a:lnTo>
                    <a:lnTo>
                      <a:pt x="0" y="49"/>
                    </a:lnTo>
                    <a:lnTo>
                      <a:pt x="2" y="51"/>
                    </a:lnTo>
                    <a:lnTo>
                      <a:pt x="3" y="51"/>
                    </a:lnTo>
                    <a:lnTo>
                      <a:pt x="5" y="51"/>
                    </a:lnTo>
                    <a:lnTo>
                      <a:pt x="7" y="51"/>
                    </a:lnTo>
                    <a:lnTo>
                      <a:pt x="9" y="49"/>
                    </a:lnTo>
                    <a:lnTo>
                      <a:pt x="10" y="48"/>
                    </a:lnTo>
                    <a:lnTo>
                      <a:pt x="19" y="1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1" y="4"/>
                    </a:lnTo>
                    <a:lnTo>
                      <a:pt x="19" y="2"/>
                    </a:lnTo>
                    <a:lnTo>
                      <a:pt x="17" y="0"/>
                    </a:lnTo>
                    <a:lnTo>
                      <a:pt x="16" y="0"/>
                    </a:lnTo>
                    <a:lnTo>
                      <a:pt x="14" y="2"/>
                    </a:lnTo>
                    <a:lnTo>
                      <a:pt x="12" y="4"/>
                    </a:lnTo>
                    <a:lnTo>
                      <a:pt x="10" y="5"/>
                    </a:lnTo>
                    <a:lnTo>
                      <a:pt x="9" y="1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45"/>
              <p:cNvSpPr>
                <a:spLocks/>
              </p:cNvSpPr>
              <p:nvPr/>
            </p:nvSpPr>
            <p:spPr bwMode="auto">
              <a:xfrm>
                <a:off x="1921" y="2546"/>
                <a:ext cx="23" cy="51"/>
              </a:xfrm>
              <a:custGeom>
                <a:avLst/>
                <a:gdLst>
                  <a:gd name="T0" fmla="*/ 0 w 23"/>
                  <a:gd name="T1" fmla="*/ 44 h 51"/>
                  <a:gd name="T2" fmla="*/ 0 w 23"/>
                  <a:gd name="T3" fmla="*/ 46 h 51"/>
                  <a:gd name="T4" fmla="*/ 2 w 23"/>
                  <a:gd name="T5" fmla="*/ 47 h 51"/>
                  <a:gd name="T6" fmla="*/ 4 w 23"/>
                  <a:gd name="T7" fmla="*/ 49 h 51"/>
                  <a:gd name="T8" fmla="*/ 5 w 23"/>
                  <a:gd name="T9" fmla="*/ 51 h 51"/>
                  <a:gd name="T10" fmla="*/ 7 w 23"/>
                  <a:gd name="T11" fmla="*/ 51 h 51"/>
                  <a:gd name="T12" fmla="*/ 9 w 23"/>
                  <a:gd name="T13" fmla="*/ 49 h 51"/>
                  <a:gd name="T14" fmla="*/ 11 w 23"/>
                  <a:gd name="T15" fmla="*/ 47 h 51"/>
                  <a:gd name="T16" fmla="*/ 11 w 23"/>
                  <a:gd name="T17" fmla="*/ 46 h 51"/>
                  <a:gd name="T18" fmla="*/ 23 w 23"/>
                  <a:gd name="T19" fmla="*/ 5 h 51"/>
                  <a:gd name="T20" fmla="*/ 23 w 23"/>
                  <a:gd name="T21" fmla="*/ 4 h 51"/>
                  <a:gd name="T22" fmla="*/ 21 w 23"/>
                  <a:gd name="T23" fmla="*/ 2 h 51"/>
                  <a:gd name="T24" fmla="*/ 19 w 23"/>
                  <a:gd name="T25" fmla="*/ 0 h 51"/>
                  <a:gd name="T26" fmla="*/ 18 w 23"/>
                  <a:gd name="T27" fmla="*/ 0 h 51"/>
                  <a:gd name="T28" fmla="*/ 16 w 23"/>
                  <a:gd name="T29" fmla="*/ 0 h 51"/>
                  <a:gd name="T30" fmla="*/ 14 w 23"/>
                  <a:gd name="T31" fmla="*/ 0 h 51"/>
                  <a:gd name="T32" fmla="*/ 12 w 23"/>
                  <a:gd name="T33" fmla="*/ 2 h 51"/>
                  <a:gd name="T34" fmla="*/ 12 w 23"/>
                  <a:gd name="T35" fmla="*/ 4 h 51"/>
                  <a:gd name="T36" fmla="*/ 0 w 23"/>
                  <a:gd name="T3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3" h="51">
                    <a:moveTo>
                      <a:pt x="0" y="44"/>
                    </a:moveTo>
                    <a:lnTo>
                      <a:pt x="0" y="46"/>
                    </a:lnTo>
                    <a:lnTo>
                      <a:pt x="2" y="47"/>
                    </a:lnTo>
                    <a:lnTo>
                      <a:pt x="4" y="49"/>
                    </a:lnTo>
                    <a:lnTo>
                      <a:pt x="5" y="51"/>
                    </a:lnTo>
                    <a:lnTo>
                      <a:pt x="7" y="51"/>
                    </a:lnTo>
                    <a:lnTo>
                      <a:pt x="9" y="49"/>
                    </a:lnTo>
                    <a:lnTo>
                      <a:pt x="11" y="47"/>
                    </a:lnTo>
                    <a:lnTo>
                      <a:pt x="11" y="46"/>
                    </a:lnTo>
                    <a:lnTo>
                      <a:pt x="23" y="5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2" y="2"/>
                    </a:lnTo>
                    <a:lnTo>
                      <a:pt x="12" y="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46"/>
              <p:cNvSpPr>
                <a:spLocks/>
              </p:cNvSpPr>
              <p:nvPr/>
            </p:nvSpPr>
            <p:spPr bwMode="auto">
              <a:xfrm>
                <a:off x="1942" y="2474"/>
                <a:ext cx="21" cy="51"/>
              </a:xfrm>
              <a:custGeom>
                <a:avLst/>
                <a:gdLst>
                  <a:gd name="T0" fmla="*/ 0 w 21"/>
                  <a:gd name="T1" fmla="*/ 46 h 51"/>
                  <a:gd name="T2" fmla="*/ 0 w 21"/>
                  <a:gd name="T3" fmla="*/ 47 h 51"/>
                  <a:gd name="T4" fmla="*/ 0 w 21"/>
                  <a:gd name="T5" fmla="*/ 49 h 51"/>
                  <a:gd name="T6" fmla="*/ 2 w 21"/>
                  <a:gd name="T7" fmla="*/ 51 h 51"/>
                  <a:gd name="T8" fmla="*/ 4 w 21"/>
                  <a:gd name="T9" fmla="*/ 51 h 51"/>
                  <a:gd name="T10" fmla="*/ 5 w 21"/>
                  <a:gd name="T11" fmla="*/ 51 h 51"/>
                  <a:gd name="T12" fmla="*/ 7 w 21"/>
                  <a:gd name="T13" fmla="*/ 51 h 51"/>
                  <a:gd name="T14" fmla="*/ 9 w 21"/>
                  <a:gd name="T15" fmla="*/ 49 h 51"/>
                  <a:gd name="T16" fmla="*/ 11 w 21"/>
                  <a:gd name="T17" fmla="*/ 47 h 51"/>
                  <a:gd name="T18" fmla="*/ 16 w 21"/>
                  <a:gd name="T19" fmla="*/ 26 h 51"/>
                  <a:gd name="T20" fmla="*/ 21 w 21"/>
                  <a:gd name="T21" fmla="*/ 7 h 51"/>
                  <a:gd name="T22" fmla="*/ 21 w 21"/>
                  <a:gd name="T23" fmla="*/ 5 h 51"/>
                  <a:gd name="T24" fmla="*/ 21 w 21"/>
                  <a:gd name="T25" fmla="*/ 4 h 51"/>
                  <a:gd name="T26" fmla="*/ 19 w 21"/>
                  <a:gd name="T27" fmla="*/ 2 h 51"/>
                  <a:gd name="T28" fmla="*/ 18 w 21"/>
                  <a:gd name="T29" fmla="*/ 0 h 51"/>
                  <a:gd name="T30" fmla="*/ 16 w 21"/>
                  <a:gd name="T31" fmla="*/ 0 h 51"/>
                  <a:gd name="T32" fmla="*/ 14 w 21"/>
                  <a:gd name="T33" fmla="*/ 2 h 51"/>
                  <a:gd name="T34" fmla="*/ 12 w 21"/>
                  <a:gd name="T35" fmla="*/ 4 h 51"/>
                  <a:gd name="T36" fmla="*/ 11 w 21"/>
                  <a:gd name="T37" fmla="*/ 5 h 51"/>
                  <a:gd name="T38" fmla="*/ 5 w 21"/>
                  <a:gd name="T39" fmla="*/ 25 h 51"/>
                  <a:gd name="T40" fmla="*/ 0 w 21"/>
                  <a:gd name="T41" fmla="*/ 4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" h="51">
                    <a:moveTo>
                      <a:pt x="0" y="46"/>
                    </a:moveTo>
                    <a:lnTo>
                      <a:pt x="0" y="47"/>
                    </a:lnTo>
                    <a:lnTo>
                      <a:pt x="0" y="49"/>
                    </a:lnTo>
                    <a:lnTo>
                      <a:pt x="2" y="51"/>
                    </a:lnTo>
                    <a:lnTo>
                      <a:pt x="4" y="51"/>
                    </a:lnTo>
                    <a:lnTo>
                      <a:pt x="5" y="51"/>
                    </a:lnTo>
                    <a:lnTo>
                      <a:pt x="7" y="51"/>
                    </a:lnTo>
                    <a:lnTo>
                      <a:pt x="9" y="49"/>
                    </a:lnTo>
                    <a:lnTo>
                      <a:pt x="11" y="47"/>
                    </a:lnTo>
                    <a:lnTo>
                      <a:pt x="16" y="26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1" y="4"/>
                    </a:lnTo>
                    <a:lnTo>
                      <a:pt x="19" y="2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4" y="2"/>
                    </a:lnTo>
                    <a:lnTo>
                      <a:pt x="12" y="4"/>
                    </a:lnTo>
                    <a:lnTo>
                      <a:pt x="11" y="5"/>
                    </a:lnTo>
                    <a:lnTo>
                      <a:pt x="5" y="25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47"/>
              <p:cNvSpPr>
                <a:spLocks/>
              </p:cNvSpPr>
              <p:nvPr/>
            </p:nvSpPr>
            <p:spPr bwMode="auto">
              <a:xfrm>
                <a:off x="1961" y="2404"/>
                <a:ext cx="21" cy="51"/>
              </a:xfrm>
              <a:custGeom>
                <a:avLst/>
                <a:gdLst>
                  <a:gd name="T0" fmla="*/ 0 w 21"/>
                  <a:gd name="T1" fmla="*/ 44 h 51"/>
                  <a:gd name="T2" fmla="*/ 0 w 21"/>
                  <a:gd name="T3" fmla="*/ 46 h 51"/>
                  <a:gd name="T4" fmla="*/ 0 w 21"/>
                  <a:gd name="T5" fmla="*/ 47 h 51"/>
                  <a:gd name="T6" fmla="*/ 2 w 21"/>
                  <a:gd name="T7" fmla="*/ 49 h 51"/>
                  <a:gd name="T8" fmla="*/ 4 w 21"/>
                  <a:gd name="T9" fmla="*/ 51 h 51"/>
                  <a:gd name="T10" fmla="*/ 6 w 21"/>
                  <a:gd name="T11" fmla="*/ 51 h 51"/>
                  <a:gd name="T12" fmla="*/ 7 w 21"/>
                  <a:gd name="T13" fmla="*/ 49 h 51"/>
                  <a:gd name="T14" fmla="*/ 9 w 21"/>
                  <a:gd name="T15" fmla="*/ 47 h 51"/>
                  <a:gd name="T16" fmla="*/ 11 w 21"/>
                  <a:gd name="T17" fmla="*/ 46 h 51"/>
                  <a:gd name="T18" fmla="*/ 21 w 21"/>
                  <a:gd name="T19" fmla="*/ 5 h 51"/>
                  <a:gd name="T20" fmla="*/ 21 w 21"/>
                  <a:gd name="T21" fmla="*/ 3 h 51"/>
                  <a:gd name="T22" fmla="*/ 21 w 21"/>
                  <a:gd name="T23" fmla="*/ 2 h 51"/>
                  <a:gd name="T24" fmla="*/ 20 w 21"/>
                  <a:gd name="T25" fmla="*/ 0 h 51"/>
                  <a:gd name="T26" fmla="*/ 18 w 21"/>
                  <a:gd name="T27" fmla="*/ 0 h 51"/>
                  <a:gd name="T28" fmla="*/ 16 w 21"/>
                  <a:gd name="T29" fmla="*/ 0 h 51"/>
                  <a:gd name="T30" fmla="*/ 14 w 21"/>
                  <a:gd name="T31" fmla="*/ 0 h 51"/>
                  <a:gd name="T32" fmla="*/ 13 w 21"/>
                  <a:gd name="T33" fmla="*/ 2 h 51"/>
                  <a:gd name="T34" fmla="*/ 11 w 21"/>
                  <a:gd name="T35" fmla="*/ 3 h 51"/>
                  <a:gd name="T36" fmla="*/ 0 w 21"/>
                  <a:gd name="T3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" h="51">
                    <a:moveTo>
                      <a:pt x="0" y="44"/>
                    </a:moveTo>
                    <a:lnTo>
                      <a:pt x="0" y="46"/>
                    </a:lnTo>
                    <a:lnTo>
                      <a:pt x="0" y="47"/>
                    </a:lnTo>
                    <a:lnTo>
                      <a:pt x="2" y="49"/>
                    </a:lnTo>
                    <a:lnTo>
                      <a:pt x="4" y="51"/>
                    </a:lnTo>
                    <a:lnTo>
                      <a:pt x="6" y="51"/>
                    </a:lnTo>
                    <a:lnTo>
                      <a:pt x="7" y="49"/>
                    </a:lnTo>
                    <a:lnTo>
                      <a:pt x="9" y="47"/>
                    </a:lnTo>
                    <a:lnTo>
                      <a:pt x="11" y="46"/>
                    </a:lnTo>
                    <a:lnTo>
                      <a:pt x="21" y="5"/>
                    </a:lnTo>
                    <a:lnTo>
                      <a:pt x="21" y="3"/>
                    </a:lnTo>
                    <a:lnTo>
                      <a:pt x="21" y="2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3" y="2"/>
                    </a:lnTo>
                    <a:lnTo>
                      <a:pt x="11" y="3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48"/>
              <p:cNvSpPr>
                <a:spLocks/>
              </p:cNvSpPr>
              <p:nvPr/>
            </p:nvSpPr>
            <p:spPr bwMode="auto">
              <a:xfrm>
                <a:off x="1981" y="2332"/>
                <a:ext cx="21" cy="51"/>
              </a:xfrm>
              <a:custGeom>
                <a:avLst/>
                <a:gdLst>
                  <a:gd name="T0" fmla="*/ 0 w 21"/>
                  <a:gd name="T1" fmla="*/ 46 h 51"/>
                  <a:gd name="T2" fmla="*/ 0 w 21"/>
                  <a:gd name="T3" fmla="*/ 47 h 51"/>
                  <a:gd name="T4" fmla="*/ 0 w 21"/>
                  <a:gd name="T5" fmla="*/ 49 h 51"/>
                  <a:gd name="T6" fmla="*/ 1 w 21"/>
                  <a:gd name="T7" fmla="*/ 51 h 51"/>
                  <a:gd name="T8" fmla="*/ 3 w 21"/>
                  <a:gd name="T9" fmla="*/ 51 h 51"/>
                  <a:gd name="T10" fmla="*/ 5 w 21"/>
                  <a:gd name="T11" fmla="*/ 51 h 51"/>
                  <a:gd name="T12" fmla="*/ 7 w 21"/>
                  <a:gd name="T13" fmla="*/ 51 h 51"/>
                  <a:gd name="T14" fmla="*/ 8 w 21"/>
                  <a:gd name="T15" fmla="*/ 49 h 51"/>
                  <a:gd name="T16" fmla="*/ 10 w 21"/>
                  <a:gd name="T17" fmla="*/ 47 h 51"/>
                  <a:gd name="T18" fmla="*/ 14 w 21"/>
                  <a:gd name="T19" fmla="*/ 33 h 51"/>
                  <a:gd name="T20" fmla="*/ 21 w 21"/>
                  <a:gd name="T21" fmla="*/ 7 h 51"/>
                  <a:gd name="T22" fmla="*/ 21 w 21"/>
                  <a:gd name="T23" fmla="*/ 5 h 51"/>
                  <a:gd name="T24" fmla="*/ 19 w 21"/>
                  <a:gd name="T25" fmla="*/ 4 h 51"/>
                  <a:gd name="T26" fmla="*/ 17 w 21"/>
                  <a:gd name="T27" fmla="*/ 2 h 51"/>
                  <a:gd name="T28" fmla="*/ 15 w 21"/>
                  <a:gd name="T29" fmla="*/ 0 h 51"/>
                  <a:gd name="T30" fmla="*/ 14 w 21"/>
                  <a:gd name="T31" fmla="*/ 0 h 51"/>
                  <a:gd name="T32" fmla="*/ 12 w 21"/>
                  <a:gd name="T33" fmla="*/ 2 h 51"/>
                  <a:gd name="T34" fmla="*/ 10 w 21"/>
                  <a:gd name="T35" fmla="*/ 4 h 51"/>
                  <a:gd name="T36" fmla="*/ 10 w 21"/>
                  <a:gd name="T37" fmla="*/ 5 h 51"/>
                  <a:gd name="T38" fmla="*/ 3 w 21"/>
                  <a:gd name="T39" fmla="*/ 32 h 51"/>
                  <a:gd name="T40" fmla="*/ 0 w 21"/>
                  <a:gd name="T41" fmla="*/ 4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" h="51">
                    <a:moveTo>
                      <a:pt x="0" y="46"/>
                    </a:moveTo>
                    <a:lnTo>
                      <a:pt x="0" y="47"/>
                    </a:lnTo>
                    <a:lnTo>
                      <a:pt x="0" y="49"/>
                    </a:lnTo>
                    <a:lnTo>
                      <a:pt x="1" y="51"/>
                    </a:lnTo>
                    <a:lnTo>
                      <a:pt x="3" y="51"/>
                    </a:lnTo>
                    <a:lnTo>
                      <a:pt x="5" y="51"/>
                    </a:lnTo>
                    <a:lnTo>
                      <a:pt x="7" y="51"/>
                    </a:lnTo>
                    <a:lnTo>
                      <a:pt x="8" y="49"/>
                    </a:lnTo>
                    <a:lnTo>
                      <a:pt x="10" y="47"/>
                    </a:lnTo>
                    <a:lnTo>
                      <a:pt x="14" y="33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2" y="2"/>
                    </a:lnTo>
                    <a:lnTo>
                      <a:pt x="10" y="4"/>
                    </a:lnTo>
                    <a:lnTo>
                      <a:pt x="10" y="5"/>
                    </a:lnTo>
                    <a:lnTo>
                      <a:pt x="3" y="3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49"/>
              <p:cNvSpPr>
                <a:spLocks/>
              </p:cNvSpPr>
              <p:nvPr/>
            </p:nvSpPr>
            <p:spPr bwMode="auto">
              <a:xfrm>
                <a:off x="2000" y="2262"/>
                <a:ext cx="21" cy="51"/>
              </a:xfrm>
              <a:custGeom>
                <a:avLst/>
                <a:gdLst>
                  <a:gd name="T0" fmla="*/ 0 w 21"/>
                  <a:gd name="T1" fmla="*/ 44 h 51"/>
                  <a:gd name="T2" fmla="*/ 0 w 21"/>
                  <a:gd name="T3" fmla="*/ 45 h 51"/>
                  <a:gd name="T4" fmla="*/ 0 w 21"/>
                  <a:gd name="T5" fmla="*/ 47 h 51"/>
                  <a:gd name="T6" fmla="*/ 2 w 21"/>
                  <a:gd name="T7" fmla="*/ 49 h 51"/>
                  <a:gd name="T8" fmla="*/ 3 w 21"/>
                  <a:gd name="T9" fmla="*/ 51 h 51"/>
                  <a:gd name="T10" fmla="*/ 5 w 21"/>
                  <a:gd name="T11" fmla="*/ 51 h 51"/>
                  <a:gd name="T12" fmla="*/ 7 w 21"/>
                  <a:gd name="T13" fmla="*/ 49 h 51"/>
                  <a:gd name="T14" fmla="*/ 9 w 21"/>
                  <a:gd name="T15" fmla="*/ 47 h 51"/>
                  <a:gd name="T16" fmla="*/ 10 w 21"/>
                  <a:gd name="T17" fmla="*/ 45 h 51"/>
                  <a:gd name="T18" fmla="*/ 21 w 21"/>
                  <a:gd name="T19" fmla="*/ 5 h 51"/>
                  <a:gd name="T20" fmla="*/ 21 w 21"/>
                  <a:gd name="T21" fmla="*/ 3 h 51"/>
                  <a:gd name="T22" fmla="*/ 19 w 21"/>
                  <a:gd name="T23" fmla="*/ 2 h 51"/>
                  <a:gd name="T24" fmla="*/ 17 w 21"/>
                  <a:gd name="T25" fmla="*/ 0 h 51"/>
                  <a:gd name="T26" fmla="*/ 16 w 21"/>
                  <a:gd name="T27" fmla="*/ 0 h 51"/>
                  <a:gd name="T28" fmla="*/ 14 w 21"/>
                  <a:gd name="T29" fmla="*/ 0 h 51"/>
                  <a:gd name="T30" fmla="*/ 12 w 21"/>
                  <a:gd name="T31" fmla="*/ 0 h 51"/>
                  <a:gd name="T32" fmla="*/ 10 w 21"/>
                  <a:gd name="T33" fmla="*/ 2 h 51"/>
                  <a:gd name="T34" fmla="*/ 10 w 21"/>
                  <a:gd name="T35" fmla="*/ 3 h 51"/>
                  <a:gd name="T36" fmla="*/ 0 w 21"/>
                  <a:gd name="T3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" h="51">
                    <a:moveTo>
                      <a:pt x="0" y="44"/>
                    </a:moveTo>
                    <a:lnTo>
                      <a:pt x="0" y="45"/>
                    </a:lnTo>
                    <a:lnTo>
                      <a:pt x="0" y="47"/>
                    </a:lnTo>
                    <a:lnTo>
                      <a:pt x="2" y="49"/>
                    </a:lnTo>
                    <a:lnTo>
                      <a:pt x="3" y="51"/>
                    </a:lnTo>
                    <a:lnTo>
                      <a:pt x="5" y="51"/>
                    </a:lnTo>
                    <a:lnTo>
                      <a:pt x="7" y="49"/>
                    </a:lnTo>
                    <a:lnTo>
                      <a:pt x="9" y="47"/>
                    </a:lnTo>
                    <a:lnTo>
                      <a:pt x="10" y="45"/>
                    </a:lnTo>
                    <a:lnTo>
                      <a:pt x="21" y="5"/>
                    </a:lnTo>
                    <a:lnTo>
                      <a:pt x="21" y="3"/>
                    </a:lnTo>
                    <a:lnTo>
                      <a:pt x="19" y="2"/>
                    </a:lnTo>
                    <a:lnTo>
                      <a:pt x="17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Freeform 50"/>
              <p:cNvSpPr>
                <a:spLocks/>
              </p:cNvSpPr>
              <p:nvPr/>
            </p:nvSpPr>
            <p:spPr bwMode="auto">
              <a:xfrm>
                <a:off x="2017" y="2190"/>
                <a:ext cx="23" cy="51"/>
              </a:xfrm>
              <a:custGeom>
                <a:avLst/>
                <a:gdLst>
                  <a:gd name="T0" fmla="*/ 0 w 23"/>
                  <a:gd name="T1" fmla="*/ 46 h 51"/>
                  <a:gd name="T2" fmla="*/ 0 w 23"/>
                  <a:gd name="T3" fmla="*/ 47 h 51"/>
                  <a:gd name="T4" fmla="*/ 2 w 23"/>
                  <a:gd name="T5" fmla="*/ 49 h 51"/>
                  <a:gd name="T6" fmla="*/ 4 w 23"/>
                  <a:gd name="T7" fmla="*/ 51 h 51"/>
                  <a:gd name="T8" fmla="*/ 6 w 23"/>
                  <a:gd name="T9" fmla="*/ 51 h 51"/>
                  <a:gd name="T10" fmla="*/ 7 w 23"/>
                  <a:gd name="T11" fmla="*/ 51 h 51"/>
                  <a:gd name="T12" fmla="*/ 9 w 23"/>
                  <a:gd name="T13" fmla="*/ 51 h 51"/>
                  <a:gd name="T14" fmla="*/ 11 w 23"/>
                  <a:gd name="T15" fmla="*/ 49 h 51"/>
                  <a:gd name="T16" fmla="*/ 11 w 23"/>
                  <a:gd name="T17" fmla="*/ 47 h 51"/>
                  <a:gd name="T18" fmla="*/ 14 w 23"/>
                  <a:gd name="T19" fmla="*/ 37 h 51"/>
                  <a:gd name="T20" fmla="*/ 23 w 23"/>
                  <a:gd name="T21" fmla="*/ 5 h 51"/>
                  <a:gd name="T22" fmla="*/ 23 w 23"/>
                  <a:gd name="T23" fmla="*/ 3 h 51"/>
                  <a:gd name="T24" fmla="*/ 21 w 23"/>
                  <a:gd name="T25" fmla="*/ 2 h 51"/>
                  <a:gd name="T26" fmla="*/ 20 w 23"/>
                  <a:gd name="T27" fmla="*/ 0 h 51"/>
                  <a:gd name="T28" fmla="*/ 18 w 23"/>
                  <a:gd name="T29" fmla="*/ 0 h 51"/>
                  <a:gd name="T30" fmla="*/ 16 w 23"/>
                  <a:gd name="T31" fmla="*/ 0 h 51"/>
                  <a:gd name="T32" fmla="*/ 14 w 23"/>
                  <a:gd name="T33" fmla="*/ 0 h 51"/>
                  <a:gd name="T34" fmla="*/ 13 w 23"/>
                  <a:gd name="T35" fmla="*/ 2 h 51"/>
                  <a:gd name="T36" fmla="*/ 13 w 23"/>
                  <a:gd name="T37" fmla="*/ 3 h 51"/>
                  <a:gd name="T38" fmla="*/ 4 w 23"/>
                  <a:gd name="T39" fmla="*/ 35 h 51"/>
                  <a:gd name="T40" fmla="*/ 0 w 23"/>
                  <a:gd name="T41" fmla="*/ 4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3" h="51">
                    <a:moveTo>
                      <a:pt x="0" y="46"/>
                    </a:moveTo>
                    <a:lnTo>
                      <a:pt x="0" y="47"/>
                    </a:lnTo>
                    <a:lnTo>
                      <a:pt x="2" y="49"/>
                    </a:lnTo>
                    <a:lnTo>
                      <a:pt x="4" y="51"/>
                    </a:lnTo>
                    <a:lnTo>
                      <a:pt x="6" y="51"/>
                    </a:lnTo>
                    <a:lnTo>
                      <a:pt x="7" y="51"/>
                    </a:lnTo>
                    <a:lnTo>
                      <a:pt x="9" y="51"/>
                    </a:lnTo>
                    <a:lnTo>
                      <a:pt x="11" y="49"/>
                    </a:lnTo>
                    <a:lnTo>
                      <a:pt x="11" y="47"/>
                    </a:lnTo>
                    <a:lnTo>
                      <a:pt x="14" y="37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1" y="2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4" y="35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Freeform 51"/>
              <p:cNvSpPr>
                <a:spLocks/>
              </p:cNvSpPr>
              <p:nvPr/>
            </p:nvSpPr>
            <p:spPr bwMode="auto">
              <a:xfrm>
                <a:off x="2037" y="2118"/>
                <a:ext cx="21" cy="53"/>
              </a:xfrm>
              <a:custGeom>
                <a:avLst/>
                <a:gdLst>
                  <a:gd name="T0" fmla="*/ 0 w 21"/>
                  <a:gd name="T1" fmla="*/ 46 h 53"/>
                  <a:gd name="T2" fmla="*/ 0 w 21"/>
                  <a:gd name="T3" fmla="*/ 47 h 53"/>
                  <a:gd name="T4" fmla="*/ 1 w 21"/>
                  <a:gd name="T5" fmla="*/ 49 h 53"/>
                  <a:gd name="T6" fmla="*/ 3 w 21"/>
                  <a:gd name="T7" fmla="*/ 51 h 53"/>
                  <a:gd name="T8" fmla="*/ 5 w 21"/>
                  <a:gd name="T9" fmla="*/ 53 h 53"/>
                  <a:gd name="T10" fmla="*/ 7 w 21"/>
                  <a:gd name="T11" fmla="*/ 53 h 53"/>
                  <a:gd name="T12" fmla="*/ 8 w 21"/>
                  <a:gd name="T13" fmla="*/ 51 h 53"/>
                  <a:gd name="T14" fmla="*/ 10 w 21"/>
                  <a:gd name="T15" fmla="*/ 49 h 53"/>
                  <a:gd name="T16" fmla="*/ 10 w 21"/>
                  <a:gd name="T17" fmla="*/ 47 h 53"/>
                  <a:gd name="T18" fmla="*/ 21 w 21"/>
                  <a:gd name="T19" fmla="*/ 7 h 53"/>
                  <a:gd name="T20" fmla="*/ 21 w 21"/>
                  <a:gd name="T21" fmla="*/ 5 h 53"/>
                  <a:gd name="T22" fmla="*/ 21 w 21"/>
                  <a:gd name="T23" fmla="*/ 4 h 53"/>
                  <a:gd name="T24" fmla="*/ 19 w 21"/>
                  <a:gd name="T25" fmla="*/ 2 h 53"/>
                  <a:gd name="T26" fmla="*/ 17 w 21"/>
                  <a:gd name="T27" fmla="*/ 0 h 53"/>
                  <a:gd name="T28" fmla="*/ 15 w 21"/>
                  <a:gd name="T29" fmla="*/ 0 h 53"/>
                  <a:gd name="T30" fmla="*/ 14 w 21"/>
                  <a:gd name="T31" fmla="*/ 2 h 53"/>
                  <a:gd name="T32" fmla="*/ 12 w 21"/>
                  <a:gd name="T33" fmla="*/ 4 h 53"/>
                  <a:gd name="T34" fmla="*/ 10 w 21"/>
                  <a:gd name="T35" fmla="*/ 5 h 53"/>
                  <a:gd name="T36" fmla="*/ 0 w 21"/>
                  <a:gd name="T37" fmla="*/ 4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" h="53">
                    <a:moveTo>
                      <a:pt x="0" y="46"/>
                    </a:moveTo>
                    <a:lnTo>
                      <a:pt x="0" y="47"/>
                    </a:lnTo>
                    <a:lnTo>
                      <a:pt x="1" y="49"/>
                    </a:lnTo>
                    <a:lnTo>
                      <a:pt x="3" y="51"/>
                    </a:lnTo>
                    <a:lnTo>
                      <a:pt x="5" y="53"/>
                    </a:lnTo>
                    <a:lnTo>
                      <a:pt x="7" y="53"/>
                    </a:lnTo>
                    <a:lnTo>
                      <a:pt x="8" y="51"/>
                    </a:lnTo>
                    <a:lnTo>
                      <a:pt x="10" y="49"/>
                    </a:lnTo>
                    <a:lnTo>
                      <a:pt x="10" y="47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1" y="4"/>
                    </a:lnTo>
                    <a:lnTo>
                      <a:pt x="19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4" y="2"/>
                    </a:lnTo>
                    <a:lnTo>
                      <a:pt x="12" y="4"/>
                    </a:lnTo>
                    <a:lnTo>
                      <a:pt x="10" y="5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52"/>
              <p:cNvSpPr>
                <a:spLocks/>
              </p:cNvSpPr>
              <p:nvPr/>
            </p:nvSpPr>
            <p:spPr bwMode="auto">
              <a:xfrm>
                <a:off x="2056" y="2048"/>
                <a:ext cx="21" cy="51"/>
              </a:xfrm>
              <a:custGeom>
                <a:avLst/>
                <a:gdLst>
                  <a:gd name="T0" fmla="*/ 0 w 21"/>
                  <a:gd name="T1" fmla="*/ 44 h 51"/>
                  <a:gd name="T2" fmla="*/ 0 w 21"/>
                  <a:gd name="T3" fmla="*/ 45 h 51"/>
                  <a:gd name="T4" fmla="*/ 0 w 21"/>
                  <a:gd name="T5" fmla="*/ 47 h 51"/>
                  <a:gd name="T6" fmla="*/ 2 w 21"/>
                  <a:gd name="T7" fmla="*/ 49 h 51"/>
                  <a:gd name="T8" fmla="*/ 4 w 21"/>
                  <a:gd name="T9" fmla="*/ 51 h 51"/>
                  <a:gd name="T10" fmla="*/ 5 w 21"/>
                  <a:gd name="T11" fmla="*/ 51 h 51"/>
                  <a:gd name="T12" fmla="*/ 7 w 21"/>
                  <a:gd name="T13" fmla="*/ 49 h 51"/>
                  <a:gd name="T14" fmla="*/ 9 w 21"/>
                  <a:gd name="T15" fmla="*/ 47 h 51"/>
                  <a:gd name="T16" fmla="*/ 11 w 21"/>
                  <a:gd name="T17" fmla="*/ 45 h 51"/>
                  <a:gd name="T18" fmla="*/ 12 w 21"/>
                  <a:gd name="T19" fmla="*/ 37 h 51"/>
                  <a:gd name="T20" fmla="*/ 21 w 21"/>
                  <a:gd name="T21" fmla="*/ 5 h 51"/>
                  <a:gd name="T22" fmla="*/ 21 w 21"/>
                  <a:gd name="T23" fmla="*/ 3 h 51"/>
                  <a:gd name="T24" fmla="*/ 19 w 21"/>
                  <a:gd name="T25" fmla="*/ 2 h 51"/>
                  <a:gd name="T26" fmla="*/ 18 w 21"/>
                  <a:gd name="T27" fmla="*/ 0 h 51"/>
                  <a:gd name="T28" fmla="*/ 16 w 21"/>
                  <a:gd name="T29" fmla="*/ 0 h 51"/>
                  <a:gd name="T30" fmla="*/ 14 w 21"/>
                  <a:gd name="T31" fmla="*/ 0 h 51"/>
                  <a:gd name="T32" fmla="*/ 12 w 21"/>
                  <a:gd name="T33" fmla="*/ 0 h 51"/>
                  <a:gd name="T34" fmla="*/ 11 w 21"/>
                  <a:gd name="T35" fmla="*/ 2 h 51"/>
                  <a:gd name="T36" fmla="*/ 11 w 21"/>
                  <a:gd name="T37" fmla="*/ 3 h 51"/>
                  <a:gd name="T38" fmla="*/ 2 w 21"/>
                  <a:gd name="T39" fmla="*/ 35 h 51"/>
                  <a:gd name="T40" fmla="*/ 0 w 21"/>
                  <a:gd name="T41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" h="51">
                    <a:moveTo>
                      <a:pt x="0" y="44"/>
                    </a:moveTo>
                    <a:lnTo>
                      <a:pt x="0" y="45"/>
                    </a:lnTo>
                    <a:lnTo>
                      <a:pt x="0" y="47"/>
                    </a:lnTo>
                    <a:lnTo>
                      <a:pt x="2" y="49"/>
                    </a:lnTo>
                    <a:lnTo>
                      <a:pt x="4" y="51"/>
                    </a:lnTo>
                    <a:lnTo>
                      <a:pt x="5" y="51"/>
                    </a:lnTo>
                    <a:lnTo>
                      <a:pt x="7" y="49"/>
                    </a:lnTo>
                    <a:lnTo>
                      <a:pt x="9" y="47"/>
                    </a:lnTo>
                    <a:lnTo>
                      <a:pt x="11" y="45"/>
                    </a:lnTo>
                    <a:lnTo>
                      <a:pt x="12" y="37"/>
                    </a:lnTo>
                    <a:lnTo>
                      <a:pt x="21" y="5"/>
                    </a:lnTo>
                    <a:lnTo>
                      <a:pt x="21" y="3"/>
                    </a:lnTo>
                    <a:lnTo>
                      <a:pt x="19" y="2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1" y="2"/>
                    </a:lnTo>
                    <a:lnTo>
                      <a:pt x="11" y="3"/>
                    </a:lnTo>
                    <a:lnTo>
                      <a:pt x="2" y="35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Freeform 53"/>
              <p:cNvSpPr>
                <a:spLocks/>
              </p:cNvSpPr>
              <p:nvPr/>
            </p:nvSpPr>
            <p:spPr bwMode="auto">
              <a:xfrm>
                <a:off x="2074" y="1976"/>
                <a:ext cx="21" cy="51"/>
              </a:xfrm>
              <a:custGeom>
                <a:avLst/>
                <a:gdLst>
                  <a:gd name="T0" fmla="*/ 0 w 21"/>
                  <a:gd name="T1" fmla="*/ 46 h 51"/>
                  <a:gd name="T2" fmla="*/ 0 w 21"/>
                  <a:gd name="T3" fmla="*/ 47 h 51"/>
                  <a:gd name="T4" fmla="*/ 1 w 21"/>
                  <a:gd name="T5" fmla="*/ 49 h 51"/>
                  <a:gd name="T6" fmla="*/ 3 w 21"/>
                  <a:gd name="T7" fmla="*/ 51 h 51"/>
                  <a:gd name="T8" fmla="*/ 5 w 21"/>
                  <a:gd name="T9" fmla="*/ 51 h 51"/>
                  <a:gd name="T10" fmla="*/ 7 w 21"/>
                  <a:gd name="T11" fmla="*/ 51 h 51"/>
                  <a:gd name="T12" fmla="*/ 8 w 21"/>
                  <a:gd name="T13" fmla="*/ 51 h 51"/>
                  <a:gd name="T14" fmla="*/ 10 w 21"/>
                  <a:gd name="T15" fmla="*/ 49 h 51"/>
                  <a:gd name="T16" fmla="*/ 10 w 21"/>
                  <a:gd name="T17" fmla="*/ 47 h 51"/>
                  <a:gd name="T18" fmla="*/ 21 w 21"/>
                  <a:gd name="T19" fmla="*/ 7 h 51"/>
                  <a:gd name="T20" fmla="*/ 21 w 21"/>
                  <a:gd name="T21" fmla="*/ 5 h 51"/>
                  <a:gd name="T22" fmla="*/ 21 w 21"/>
                  <a:gd name="T23" fmla="*/ 3 h 51"/>
                  <a:gd name="T24" fmla="*/ 19 w 21"/>
                  <a:gd name="T25" fmla="*/ 2 h 51"/>
                  <a:gd name="T26" fmla="*/ 17 w 21"/>
                  <a:gd name="T27" fmla="*/ 0 h 51"/>
                  <a:gd name="T28" fmla="*/ 15 w 21"/>
                  <a:gd name="T29" fmla="*/ 0 h 51"/>
                  <a:gd name="T30" fmla="*/ 14 w 21"/>
                  <a:gd name="T31" fmla="*/ 2 h 51"/>
                  <a:gd name="T32" fmla="*/ 12 w 21"/>
                  <a:gd name="T33" fmla="*/ 3 h 51"/>
                  <a:gd name="T34" fmla="*/ 10 w 21"/>
                  <a:gd name="T35" fmla="*/ 5 h 51"/>
                  <a:gd name="T36" fmla="*/ 0 w 21"/>
                  <a:gd name="T37" fmla="*/ 4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" h="51">
                    <a:moveTo>
                      <a:pt x="0" y="46"/>
                    </a:moveTo>
                    <a:lnTo>
                      <a:pt x="0" y="47"/>
                    </a:lnTo>
                    <a:lnTo>
                      <a:pt x="1" y="49"/>
                    </a:lnTo>
                    <a:lnTo>
                      <a:pt x="3" y="51"/>
                    </a:lnTo>
                    <a:lnTo>
                      <a:pt x="5" y="51"/>
                    </a:lnTo>
                    <a:lnTo>
                      <a:pt x="7" y="51"/>
                    </a:lnTo>
                    <a:lnTo>
                      <a:pt x="8" y="51"/>
                    </a:lnTo>
                    <a:lnTo>
                      <a:pt x="10" y="49"/>
                    </a:lnTo>
                    <a:lnTo>
                      <a:pt x="10" y="47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1" y="3"/>
                    </a:lnTo>
                    <a:lnTo>
                      <a:pt x="19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4" y="2"/>
                    </a:lnTo>
                    <a:lnTo>
                      <a:pt x="12" y="3"/>
                    </a:lnTo>
                    <a:lnTo>
                      <a:pt x="10" y="5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54"/>
              <p:cNvSpPr>
                <a:spLocks/>
              </p:cNvSpPr>
              <p:nvPr/>
            </p:nvSpPr>
            <p:spPr bwMode="auto">
              <a:xfrm>
                <a:off x="2093" y="1937"/>
                <a:ext cx="12" cy="20"/>
              </a:xfrm>
              <a:custGeom>
                <a:avLst/>
                <a:gdLst>
                  <a:gd name="T0" fmla="*/ 0 w 12"/>
                  <a:gd name="T1" fmla="*/ 13 h 20"/>
                  <a:gd name="T2" fmla="*/ 0 w 12"/>
                  <a:gd name="T3" fmla="*/ 14 h 20"/>
                  <a:gd name="T4" fmla="*/ 0 w 12"/>
                  <a:gd name="T5" fmla="*/ 16 h 20"/>
                  <a:gd name="T6" fmla="*/ 2 w 12"/>
                  <a:gd name="T7" fmla="*/ 18 h 20"/>
                  <a:gd name="T8" fmla="*/ 3 w 12"/>
                  <a:gd name="T9" fmla="*/ 20 h 20"/>
                  <a:gd name="T10" fmla="*/ 5 w 12"/>
                  <a:gd name="T11" fmla="*/ 20 h 20"/>
                  <a:gd name="T12" fmla="*/ 7 w 12"/>
                  <a:gd name="T13" fmla="*/ 18 h 20"/>
                  <a:gd name="T14" fmla="*/ 9 w 12"/>
                  <a:gd name="T15" fmla="*/ 16 h 20"/>
                  <a:gd name="T16" fmla="*/ 10 w 12"/>
                  <a:gd name="T17" fmla="*/ 14 h 20"/>
                  <a:gd name="T18" fmla="*/ 12 w 12"/>
                  <a:gd name="T19" fmla="*/ 7 h 20"/>
                  <a:gd name="T20" fmla="*/ 12 w 12"/>
                  <a:gd name="T21" fmla="*/ 6 h 20"/>
                  <a:gd name="T22" fmla="*/ 10 w 12"/>
                  <a:gd name="T23" fmla="*/ 4 h 20"/>
                  <a:gd name="T24" fmla="*/ 9 w 12"/>
                  <a:gd name="T25" fmla="*/ 2 h 20"/>
                  <a:gd name="T26" fmla="*/ 7 w 12"/>
                  <a:gd name="T27" fmla="*/ 0 h 20"/>
                  <a:gd name="T28" fmla="*/ 7 w 12"/>
                  <a:gd name="T29" fmla="*/ 0 h 20"/>
                  <a:gd name="T30" fmla="*/ 5 w 12"/>
                  <a:gd name="T31" fmla="*/ 2 h 20"/>
                  <a:gd name="T32" fmla="*/ 3 w 12"/>
                  <a:gd name="T33" fmla="*/ 4 h 20"/>
                  <a:gd name="T34" fmla="*/ 2 w 12"/>
                  <a:gd name="T35" fmla="*/ 6 h 20"/>
                  <a:gd name="T36" fmla="*/ 0 w 12"/>
                  <a:gd name="T3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" h="20">
                    <a:moveTo>
                      <a:pt x="0" y="13"/>
                    </a:moveTo>
                    <a:lnTo>
                      <a:pt x="0" y="14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3" y="20"/>
                    </a:lnTo>
                    <a:lnTo>
                      <a:pt x="5" y="20"/>
                    </a:lnTo>
                    <a:lnTo>
                      <a:pt x="7" y="18"/>
                    </a:lnTo>
                    <a:lnTo>
                      <a:pt x="9" y="16"/>
                    </a:lnTo>
                    <a:lnTo>
                      <a:pt x="10" y="14"/>
                    </a:lnTo>
                    <a:lnTo>
                      <a:pt x="12" y="7"/>
                    </a:lnTo>
                    <a:lnTo>
                      <a:pt x="12" y="6"/>
                    </a:lnTo>
                    <a:lnTo>
                      <a:pt x="10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3" y="4"/>
                    </a:lnTo>
                    <a:lnTo>
                      <a:pt x="2" y="6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4" name="Oval 57"/>
            <p:cNvSpPr>
              <a:spLocks noChangeArrowheads="1"/>
            </p:cNvSpPr>
            <p:nvPr/>
          </p:nvSpPr>
          <p:spPr bwMode="auto">
            <a:xfrm>
              <a:off x="2932050" y="5249476"/>
              <a:ext cx="301752" cy="301752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Oval 60"/>
            <p:cNvSpPr>
              <a:spLocks noChangeArrowheads="1"/>
            </p:cNvSpPr>
            <p:nvPr/>
          </p:nvSpPr>
          <p:spPr bwMode="auto">
            <a:xfrm>
              <a:off x="1563434" y="5255763"/>
              <a:ext cx="301752" cy="301752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" name="Rectangle 61"/>
            <p:cNvSpPr>
              <a:spLocks noChangeArrowheads="1"/>
            </p:cNvSpPr>
            <p:nvPr/>
          </p:nvSpPr>
          <p:spPr bwMode="auto">
            <a:xfrm>
              <a:off x="663575" y="4019551"/>
              <a:ext cx="666750" cy="9350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Rectangle 62"/>
            <p:cNvSpPr>
              <a:spLocks noChangeArrowheads="1"/>
            </p:cNvSpPr>
            <p:nvPr/>
          </p:nvSpPr>
          <p:spPr bwMode="auto">
            <a:xfrm>
              <a:off x="3467100" y="4019551"/>
              <a:ext cx="666750" cy="9350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Rectangle 69"/>
            <p:cNvSpPr>
              <a:spLocks noChangeArrowheads="1"/>
            </p:cNvSpPr>
            <p:nvPr/>
          </p:nvSpPr>
          <p:spPr bwMode="auto">
            <a:xfrm rot="16200000">
              <a:off x="1773651" y="2641121"/>
              <a:ext cx="73597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Energy</a:t>
              </a:r>
              <a:endPara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7" name="Rectangle 70"/>
            <p:cNvSpPr>
              <a:spLocks noChangeArrowheads="1"/>
            </p:cNvSpPr>
            <p:nvPr/>
          </p:nvSpPr>
          <p:spPr bwMode="auto">
            <a:xfrm rot="17100000">
              <a:off x="2030413" y="3594101"/>
              <a:ext cx="1804988" cy="31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harmonic potential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1" name="Oval 8"/>
            <p:cNvSpPr>
              <a:spLocks noChangeArrowheads="1"/>
            </p:cNvSpPr>
            <p:nvPr/>
          </p:nvSpPr>
          <p:spPr bwMode="auto">
            <a:xfrm>
              <a:off x="2308985" y="5319267"/>
              <a:ext cx="173736" cy="173736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176" name="Object 2"/>
          <p:cNvGraphicFramePr>
            <a:graphicFrameLocks noChangeAspect="1"/>
          </p:cNvGraphicFramePr>
          <p:nvPr>
            <p:extLst/>
          </p:nvPr>
        </p:nvGraphicFramePr>
        <p:xfrm>
          <a:off x="4444427" y="1266572"/>
          <a:ext cx="2382837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Equation" r:id="rId3" imgW="1257120" imgH="444240" progId="Equation.DSMT4">
                  <p:embed/>
                </p:oleObj>
              </mc:Choice>
              <mc:Fallback>
                <p:oleObj name="Equation" r:id="rId3" imgW="1257120" imgH="444240" progId="Equation.DSMT4">
                  <p:embed/>
                  <p:pic>
                    <p:nvPicPr>
                      <p:cNvPr id="17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4427" y="1266572"/>
                        <a:ext cx="2382837" cy="8191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3221523"/>
              </p:ext>
            </p:extLst>
          </p:nvPr>
        </p:nvGraphicFramePr>
        <p:xfrm>
          <a:off x="866412" y="2532063"/>
          <a:ext cx="2865438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Equation" r:id="rId5" imgW="1511280" imgH="253800" progId="Equation.DSMT4">
                  <p:embed/>
                </p:oleObj>
              </mc:Choice>
              <mc:Fallback>
                <p:oleObj name="Equation" r:id="rId5" imgW="1511280" imgH="253800" progId="Equation.DSMT4">
                  <p:embed/>
                  <p:pic>
                    <p:nvPicPr>
                      <p:cNvPr id="17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412" y="2532063"/>
                        <a:ext cx="2865438" cy="46831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8" name="Straight Connector 107"/>
          <p:cNvCxnSpPr/>
          <p:nvPr/>
        </p:nvCxnSpPr>
        <p:spPr bwMode="auto">
          <a:xfrm>
            <a:off x="6981825" y="5597100"/>
            <a:ext cx="5334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1" name="Straight Connector 180"/>
          <p:cNvCxnSpPr/>
          <p:nvPr/>
        </p:nvCxnSpPr>
        <p:spPr bwMode="auto">
          <a:xfrm>
            <a:off x="6827839" y="5213254"/>
            <a:ext cx="854074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5" name="Straight Connector 194"/>
          <p:cNvCxnSpPr/>
          <p:nvPr/>
        </p:nvCxnSpPr>
        <p:spPr bwMode="auto">
          <a:xfrm>
            <a:off x="6697167" y="4821238"/>
            <a:ext cx="1125537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8" name="Straight Connector 197"/>
          <p:cNvCxnSpPr>
            <a:stCxn id="136" idx="17"/>
            <a:endCxn id="164" idx="9"/>
          </p:cNvCxnSpPr>
          <p:nvPr/>
        </p:nvCxnSpPr>
        <p:spPr bwMode="auto">
          <a:xfrm>
            <a:off x="6588126" y="4433887"/>
            <a:ext cx="1355725" cy="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2" name="Straight Connector 201"/>
          <p:cNvCxnSpPr/>
          <p:nvPr/>
        </p:nvCxnSpPr>
        <p:spPr bwMode="auto">
          <a:xfrm flipV="1">
            <a:off x="6477795" y="4040695"/>
            <a:ext cx="1562894" cy="1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4" name="Straight Connector 203"/>
          <p:cNvCxnSpPr/>
          <p:nvPr/>
        </p:nvCxnSpPr>
        <p:spPr bwMode="auto">
          <a:xfrm flipV="1">
            <a:off x="6371828" y="3658681"/>
            <a:ext cx="1783161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7" name="Straight Arrow Connector 206"/>
          <p:cNvCxnSpPr/>
          <p:nvPr/>
        </p:nvCxnSpPr>
        <p:spPr bwMode="auto">
          <a:xfrm flipV="1">
            <a:off x="6705600" y="4040696"/>
            <a:ext cx="0" cy="38893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lg" len="lg"/>
            <a:tailEnd type="stealth" w="lg" len="lg"/>
          </a:ln>
          <a:effectLst/>
        </p:spPr>
      </p:cxnSp>
      <p:graphicFrame>
        <p:nvGraphicFramePr>
          <p:cNvPr id="2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3995235"/>
              </p:ext>
            </p:extLst>
          </p:nvPr>
        </p:nvGraphicFramePr>
        <p:xfrm>
          <a:off x="838456" y="3708938"/>
          <a:ext cx="1323975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Equation" r:id="rId7" imgW="698400" imgH="203040" progId="Equation.DSMT4">
                  <p:embed/>
                </p:oleObj>
              </mc:Choice>
              <mc:Fallback>
                <p:oleObj name="Equation" r:id="rId7" imgW="698400" imgH="203040" progId="Equation.DSMT4">
                  <p:embed/>
                  <p:pic>
                    <p:nvPicPr>
                      <p:cNvPr id="2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456" y="3708938"/>
                        <a:ext cx="1323975" cy="3746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6791596"/>
              </p:ext>
            </p:extLst>
          </p:nvPr>
        </p:nvGraphicFramePr>
        <p:xfrm>
          <a:off x="807080" y="4283931"/>
          <a:ext cx="1203325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Equation" r:id="rId9" imgW="634680" imgH="228600" progId="Equation.DSMT4">
                  <p:embed/>
                </p:oleObj>
              </mc:Choice>
              <mc:Fallback>
                <p:oleObj name="Equation" r:id="rId9" imgW="634680" imgH="228600" progId="Equation.DSMT4">
                  <p:embed/>
                  <p:pic>
                    <p:nvPicPr>
                      <p:cNvPr id="21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080" y="4283931"/>
                        <a:ext cx="1203325" cy="4222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2" name="Picture 2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69012">
            <a:off x="5250345" y="4213121"/>
            <a:ext cx="1362075" cy="952500"/>
          </a:xfrm>
          <a:prstGeom prst="rect">
            <a:avLst/>
          </a:prstGeom>
        </p:spPr>
      </p:pic>
      <p:sp>
        <p:nvSpPr>
          <p:cNvPr id="206" name="TextBox 205"/>
          <p:cNvSpPr txBox="1"/>
          <p:nvPr/>
        </p:nvSpPr>
        <p:spPr>
          <a:xfrm>
            <a:off x="6713621" y="4036363"/>
            <a:ext cx="445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i="1" dirty="0" err="1">
                <a:solidFill>
                  <a:srgbClr val="C00000"/>
                </a:solidFill>
                <a:latin typeface="Symbol" panose="05050102010706020507" pitchFamily="18" charset="2"/>
              </a:rPr>
              <a:t>n</a:t>
            </a:r>
            <a:endParaRPr lang="en-US" sz="2000" i="1" dirty="0">
              <a:solidFill>
                <a:srgbClr val="C00000"/>
              </a:solidFill>
              <a:latin typeface="Symbol" panose="05050102010706020507" pitchFamily="18" charset="2"/>
            </a:endParaRPr>
          </a:p>
        </p:txBody>
      </p:sp>
      <p:sp>
        <p:nvSpPr>
          <p:cNvPr id="213" name="TextBox 212"/>
          <p:cNvSpPr txBox="1"/>
          <p:nvPr/>
        </p:nvSpPr>
        <p:spPr>
          <a:xfrm rot="19564524">
            <a:off x="5191302" y="4203670"/>
            <a:ext cx="925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</a:t>
            </a:r>
            <a:endParaRPr lang="en-US" sz="2000" i="1" dirty="0">
              <a:solidFill>
                <a:srgbClr val="C00000"/>
              </a:solidFill>
              <a:latin typeface="Symbol" panose="05050102010706020507" pitchFamily="18" charset="2"/>
            </a:endParaRPr>
          </a:p>
        </p:txBody>
      </p:sp>
      <p:graphicFrame>
        <p:nvGraphicFramePr>
          <p:cNvPr id="2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3426030"/>
              </p:ext>
            </p:extLst>
          </p:nvPr>
        </p:nvGraphicFramePr>
        <p:xfrm>
          <a:off x="818967" y="4792273"/>
          <a:ext cx="1444625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" name="Equation" r:id="rId12" imgW="761760" imgH="241200" progId="Equation.DSMT4">
                  <p:embed/>
                </p:oleObj>
              </mc:Choice>
              <mc:Fallback>
                <p:oleObj name="Equation" r:id="rId12" imgW="761760" imgH="241200" progId="Equation.DSMT4">
                  <p:embed/>
                  <p:pic>
                    <p:nvPicPr>
                      <p:cNvPr id="2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967" y="4792273"/>
                        <a:ext cx="1444625" cy="44608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" name="Rectangle 214"/>
          <p:cNvSpPr/>
          <p:nvPr/>
        </p:nvSpPr>
        <p:spPr>
          <a:xfrm>
            <a:off x="2362200" y="4820722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at room temperature</a:t>
            </a:r>
          </a:p>
        </p:txBody>
      </p:sp>
      <p:graphicFrame>
        <p:nvGraphicFramePr>
          <p:cNvPr id="21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8983755"/>
              </p:ext>
            </p:extLst>
          </p:nvPr>
        </p:nvGraphicFramePr>
        <p:xfrm>
          <a:off x="818967" y="5328443"/>
          <a:ext cx="1444625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name="Equation" r:id="rId14" imgW="761760" imgH="241200" progId="Equation.DSMT4">
                  <p:embed/>
                </p:oleObj>
              </mc:Choice>
              <mc:Fallback>
                <p:oleObj name="Equation" r:id="rId14" imgW="761760" imgH="241200" progId="Equation.DSMT4">
                  <p:embed/>
                  <p:pic>
                    <p:nvPicPr>
                      <p:cNvPr id="21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967" y="5328443"/>
                        <a:ext cx="1444625" cy="4460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7" name="Rectangle 216"/>
          <p:cNvSpPr/>
          <p:nvPr/>
        </p:nvSpPr>
        <p:spPr>
          <a:xfrm>
            <a:off x="2362200" y="5369579"/>
            <a:ext cx="1342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at 1,000 °C</a:t>
            </a:r>
          </a:p>
        </p:txBody>
      </p:sp>
    </p:spTree>
    <p:extLst>
      <p:ext uri="{BB962C8B-B14F-4D97-AF65-F5344CB8AC3E}">
        <p14:creationId xmlns:p14="http://schemas.microsoft.com/office/powerpoint/2010/main" val="1853410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5400000" flipH="1" flipV="1">
            <a:off x="3733800" y="4117385"/>
            <a:ext cx="2133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117" idx="3"/>
          </p:cNvCxnSpPr>
          <p:nvPr/>
        </p:nvCxnSpPr>
        <p:spPr bwMode="auto">
          <a:xfrm flipV="1">
            <a:off x="4253079" y="3366710"/>
            <a:ext cx="1170683" cy="120660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2" name="Straight Connector 231"/>
          <p:cNvCxnSpPr>
            <a:stCxn id="117" idx="3"/>
            <a:endCxn id="36" idx="3"/>
          </p:cNvCxnSpPr>
          <p:nvPr/>
        </p:nvCxnSpPr>
        <p:spPr bwMode="auto">
          <a:xfrm flipV="1">
            <a:off x="4253079" y="3491766"/>
            <a:ext cx="1054268" cy="108154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21" name="Straight Connector 220"/>
          <p:cNvCxnSpPr/>
          <p:nvPr/>
        </p:nvCxnSpPr>
        <p:spPr bwMode="auto">
          <a:xfrm flipV="1">
            <a:off x="3308414" y="2293009"/>
            <a:ext cx="1038387" cy="110998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2" name="Straight Connector 221"/>
          <p:cNvCxnSpPr/>
          <p:nvPr/>
        </p:nvCxnSpPr>
        <p:spPr bwMode="auto">
          <a:xfrm flipH="1" flipV="1">
            <a:off x="4346801" y="2277573"/>
            <a:ext cx="1062891" cy="110227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3" name="Straight Connector 222"/>
          <p:cNvCxnSpPr/>
          <p:nvPr/>
        </p:nvCxnSpPr>
        <p:spPr bwMode="auto">
          <a:xfrm>
            <a:off x="3860670" y="3721693"/>
            <a:ext cx="533400" cy="7620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4" name="Straight Connector 223"/>
          <p:cNvCxnSpPr/>
          <p:nvPr/>
        </p:nvCxnSpPr>
        <p:spPr bwMode="auto">
          <a:xfrm flipV="1">
            <a:off x="3858659" y="3376464"/>
            <a:ext cx="1574907" cy="36208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5" name="Straight Connector 224"/>
          <p:cNvCxnSpPr/>
          <p:nvPr/>
        </p:nvCxnSpPr>
        <p:spPr bwMode="auto">
          <a:xfrm flipV="1">
            <a:off x="3867302" y="2309665"/>
            <a:ext cx="465493" cy="140512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6" name="Straight Connector 225"/>
          <p:cNvCxnSpPr/>
          <p:nvPr/>
        </p:nvCxnSpPr>
        <p:spPr bwMode="auto">
          <a:xfrm flipV="1">
            <a:off x="3363975" y="3052154"/>
            <a:ext cx="1459991" cy="34999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27" name="Straight Connector 226"/>
          <p:cNvCxnSpPr/>
          <p:nvPr/>
        </p:nvCxnSpPr>
        <p:spPr bwMode="auto">
          <a:xfrm>
            <a:off x="3327447" y="3396110"/>
            <a:ext cx="1022556" cy="105621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8" name="Straight Connector 227"/>
          <p:cNvCxnSpPr/>
          <p:nvPr/>
        </p:nvCxnSpPr>
        <p:spPr bwMode="auto">
          <a:xfrm>
            <a:off x="3311616" y="3376464"/>
            <a:ext cx="681348" cy="46686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9" name="Straight Connector 228"/>
          <p:cNvCxnSpPr/>
          <p:nvPr/>
        </p:nvCxnSpPr>
        <p:spPr bwMode="auto">
          <a:xfrm>
            <a:off x="4330953" y="2285249"/>
            <a:ext cx="493013" cy="77252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30" name="Straight Connector 229"/>
          <p:cNvCxnSpPr/>
          <p:nvPr/>
        </p:nvCxnSpPr>
        <p:spPr bwMode="auto">
          <a:xfrm>
            <a:off x="4813654" y="3037735"/>
            <a:ext cx="602228" cy="33867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Number of octahedral interstitial sites per unit cell: 4</a:t>
            </a:r>
          </a:p>
        </p:txBody>
      </p:sp>
      <p:cxnSp>
        <p:nvCxnSpPr>
          <p:cNvPr id="17" name="Straight Connector 16"/>
          <p:cNvCxnSpPr/>
          <p:nvPr/>
        </p:nvCxnSpPr>
        <p:spPr>
          <a:xfrm rot="10800000">
            <a:off x="4800600" y="5184185"/>
            <a:ext cx="2133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Oval 115"/>
          <p:cNvSpPr/>
          <p:nvPr/>
        </p:nvSpPr>
        <p:spPr>
          <a:xfrm>
            <a:off x="3590730" y="3957280"/>
            <a:ext cx="338328" cy="33832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/>
          <p:cNvCxnSpPr/>
          <p:nvPr/>
        </p:nvCxnSpPr>
        <p:spPr bwMode="auto">
          <a:xfrm flipH="1" flipV="1">
            <a:off x="5423762" y="3351273"/>
            <a:ext cx="1062891" cy="110227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4937631" y="4795393"/>
            <a:ext cx="533400" cy="7620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flipV="1">
            <a:off x="4935620" y="4450164"/>
            <a:ext cx="1574907" cy="36208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Interstitials in FCC crystals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10800000" flipV="1">
            <a:off x="3886200" y="3050585"/>
            <a:ext cx="914400" cy="6858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0800000">
            <a:off x="4800600" y="3050585"/>
            <a:ext cx="2133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0800000" flipV="1">
            <a:off x="6019800" y="3050585"/>
            <a:ext cx="914400" cy="6858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0800000" flipV="1">
            <a:off x="6019800" y="5184185"/>
            <a:ext cx="914400" cy="6858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 flipH="1" flipV="1">
            <a:off x="2819400" y="4803185"/>
            <a:ext cx="2133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5867400" y="4117385"/>
            <a:ext cx="2133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0800000">
            <a:off x="3886200" y="5869985"/>
            <a:ext cx="2133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0800000" flipV="1">
            <a:off x="3886200" y="5184185"/>
            <a:ext cx="914400" cy="6858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6752304" y="5031785"/>
            <a:ext cx="338328" cy="33832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 bwMode="auto">
          <a:xfrm flipV="1">
            <a:off x="4944263" y="3383365"/>
            <a:ext cx="465493" cy="140512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flipV="1">
            <a:off x="4440936" y="4125854"/>
            <a:ext cx="1459991" cy="34999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66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4404408" y="4469810"/>
            <a:ext cx="1022556" cy="105621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>
            <a:endCxn id="34" idx="5"/>
          </p:cNvCxnSpPr>
          <p:nvPr/>
        </p:nvCxnSpPr>
        <p:spPr bwMode="auto">
          <a:xfrm>
            <a:off x="4388577" y="4450164"/>
            <a:ext cx="681348" cy="46686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Oval 33"/>
          <p:cNvSpPr/>
          <p:nvPr/>
        </p:nvSpPr>
        <p:spPr>
          <a:xfrm>
            <a:off x="4781144" y="4628245"/>
            <a:ext cx="338328" cy="33832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 rot="10800000">
            <a:off x="3886200" y="3736385"/>
            <a:ext cx="2133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 bwMode="auto">
          <a:xfrm flipV="1">
            <a:off x="5405466" y="4450163"/>
            <a:ext cx="1088298" cy="105271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Oval 4"/>
          <p:cNvSpPr/>
          <p:nvPr/>
        </p:nvSpPr>
        <p:spPr>
          <a:xfrm>
            <a:off x="5240592" y="5321837"/>
            <a:ext cx="338328" cy="33832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/>
          <p:nvPr/>
        </p:nvCxnSpPr>
        <p:spPr bwMode="auto">
          <a:xfrm>
            <a:off x="5407914" y="3358949"/>
            <a:ext cx="493013" cy="77252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66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>
            <a:off x="5890615" y="4111435"/>
            <a:ext cx="602228" cy="33867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66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Oval 23"/>
          <p:cNvSpPr/>
          <p:nvPr/>
        </p:nvSpPr>
        <p:spPr>
          <a:xfrm>
            <a:off x="6324600" y="4284533"/>
            <a:ext cx="338328" cy="33832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/>
          <p:cNvGrpSpPr/>
          <p:nvPr/>
        </p:nvGrpSpPr>
        <p:grpSpPr>
          <a:xfrm>
            <a:off x="5345441" y="4377026"/>
            <a:ext cx="189674" cy="189042"/>
            <a:chOff x="3574606" y="2476434"/>
            <a:chExt cx="189674" cy="189042"/>
          </a:xfrm>
        </p:grpSpPr>
        <p:cxnSp>
          <p:nvCxnSpPr>
            <p:cNvPr id="67" name="Straight Connector 66"/>
            <p:cNvCxnSpPr/>
            <p:nvPr/>
          </p:nvCxnSpPr>
          <p:spPr bwMode="auto">
            <a:xfrm>
              <a:off x="3581400" y="2482596"/>
              <a:ext cx="182880" cy="18288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 bwMode="auto">
            <a:xfrm flipH="1">
              <a:off x="3574606" y="2476434"/>
              <a:ext cx="182880" cy="18288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81" name="Straight Connector 80"/>
          <p:cNvCxnSpPr/>
          <p:nvPr/>
        </p:nvCxnSpPr>
        <p:spPr>
          <a:xfrm rot="5400000" flipH="1" flipV="1">
            <a:off x="1612732" y="4117384"/>
            <a:ext cx="2133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rot="10800000">
            <a:off x="2679532" y="5184184"/>
            <a:ext cx="2133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rot="10800000" flipV="1">
            <a:off x="1765132" y="3050584"/>
            <a:ext cx="914400" cy="6858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rot="10800000">
            <a:off x="2679532" y="3050584"/>
            <a:ext cx="2133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rot="5400000" flipH="1" flipV="1">
            <a:off x="698332" y="4803184"/>
            <a:ext cx="2133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rot="10800000">
            <a:off x="1765132" y="5869984"/>
            <a:ext cx="2133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rot="10800000" flipV="1">
            <a:off x="1765132" y="5184184"/>
            <a:ext cx="914400" cy="6858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Oval 94"/>
          <p:cNvSpPr/>
          <p:nvPr/>
        </p:nvSpPr>
        <p:spPr>
          <a:xfrm>
            <a:off x="1612732" y="5684056"/>
            <a:ext cx="338328" cy="33832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2512384" y="5031784"/>
            <a:ext cx="338328" cy="33832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2660076" y="4628244"/>
            <a:ext cx="338328" cy="33832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2114176" y="4301740"/>
            <a:ext cx="338328" cy="33832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3136732" y="3202984"/>
            <a:ext cx="338328" cy="33832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7" name="Straight Connector 106"/>
          <p:cNvCxnSpPr/>
          <p:nvPr/>
        </p:nvCxnSpPr>
        <p:spPr>
          <a:xfrm rot="10800000">
            <a:off x="1765132" y="3736384"/>
            <a:ext cx="2133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Oval 109"/>
          <p:cNvSpPr/>
          <p:nvPr/>
        </p:nvSpPr>
        <p:spPr>
          <a:xfrm>
            <a:off x="3119524" y="5321836"/>
            <a:ext cx="338328" cy="33832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4203532" y="4284532"/>
            <a:ext cx="338328" cy="33832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1" name="Group 120"/>
          <p:cNvGrpSpPr/>
          <p:nvPr/>
        </p:nvGrpSpPr>
        <p:grpSpPr>
          <a:xfrm>
            <a:off x="4268831" y="3292956"/>
            <a:ext cx="189674" cy="189042"/>
            <a:chOff x="3574606" y="2476434"/>
            <a:chExt cx="189674" cy="189042"/>
          </a:xfrm>
        </p:grpSpPr>
        <p:cxnSp>
          <p:nvCxnSpPr>
            <p:cNvPr id="122" name="Straight Connector 121"/>
            <p:cNvCxnSpPr/>
            <p:nvPr/>
          </p:nvCxnSpPr>
          <p:spPr bwMode="auto">
            <a:xfrm>
              <a:off x="3581400" y="2482596"/>
              <a:ext cx="182880" cy="18288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3" name="Straight Connector 122"/>
            <p:cNvCxnSpPr/>
            <p:nvPr/>
          </p:nvCxnSpPr>
          <p:spPr bwMode="auto">
            <a:xfrm flipH="1">
              <a:off x="3574606" y="2476434"/>
              <a:ext cx="182880" cy="18288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9" name="Oval 18"/>
          <p:cNvSpPr/>
          <p:nvPr/>
        </p:nvSpPr>
        <p:spPr>
          <a:xfrm>
            <a:off x="3733800" y="5684057"/>
            <a:ext cx="338328" cy="33832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767052" y="2898185"/>
            <a:ext cx="338328" cy="33832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1612732" y="3550456"/>
            <a:ext cx="338328" cy="33832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2527132" y="2898184"/>
            <a:ext cx="338328" cy="33832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257800" y="3202985"/>
            <a:ext cx="338328" cy="33832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648200" y="2898185"/>
            <a:ext cx="338328" cy="33832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715000" y="3950237"/>
            <a:ext cx="338328" cy="33832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 rot="5400000" flipH="1" flipV="1">
            <a:off x="4953000" y="4803185"/>
            <a:ext cx="2133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5867400" y="5684057"/>
            <a:ext cx="338328" cy="33832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867400" y="3550457"/>
            <a:ext cx="338328" cy="33832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3720249" y="3550456"/>
            <a:ext cx="338328" cy="33832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4186927" y="2133600"/>
            <a:ext cx="338328" cy="33832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633452" y="5031785"/>
            <a:ext cx="338328" cy="33832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3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95" grpId="0" animBg="1"/>
      <p:bldP spid="99" grpId="0" animBg="1"/>
      <p:bldP spid="104" grpId="0" animBg="1"/>
      <p:bldP spid="105" grpId="0" animBg="1"/>
      <p:bldP spid="106" grpId="0" animBg="1"/>
      <p:bldP spid="110" grpId="0" animBg="1"/>
      <p:bldP spid="108" grpId="0" animBg="1"/>
      <p:bldP spid="96" grpId="0" animBg="1"/>
      <p:bldP spid="231" grpId="0" animBg="1"/>
    </p:bldLst>
  </p:timing>
</p:sld>
</file>

<file path=ppt/theme/theme1.xml><?xml version="1.0" encoding="utf-8"?>
<a:theme xmlns:a="http://schemas.openxmlformats.org/drawingml/2006/main" name="Pix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Guided Wave Optics</Template>
  <TotalTime>21796</TotalTime>
  <Words>949</Words>
  <Application>Microsoft Office PowerPoint</Application>
  <PresentationFormat>On-screen Show (4:3)</PresentationFormat>
  <Paragraphs>204</Paragraphs>
  <Slides>30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Arial Black</vt:lpstr>
      <vt:lpstr>Calibri</vt:lpstr>
      <vt:lpstr>Symbol</vt:lpstr>
      <vt:lpstr>Times</vt:lpstr>
      <vt:lpstr>Times New Roman</vt:lpstr>
      <vt:lpstr>Wingdings</vt:lpstr>
      <vt:lpstr>Pixel</vt:lpstr>
      <vt:lpstr>Equation</vt:lpstr>
      <vt:lpstr>MIT 3.022 Microstructural Evolution in Materials  5: Diffusion</vt:lpstr>
      <vt:lpstr>(Inter)diffusion</vt:lpstr>
      <vt:lpstr>Self-diffusion</vt:lpstr>
      <vt:lpstr>Microscopic diffusion mechanisms</vt:lpstr>
      <vt:lpstr>Microscopic diffusion mechanisms</vt:lpstr>
      <vt:lpstr>Interstitial diffusion</vt:lpstr>
      <vt:lpstr>Interstitial diffusion</vt:lpstr>
      <vt:lpstr>Interstitial diffusion</vt:lpstr>
      <vt:lpstr>Interstitials in FCC crystals</vt:lpstr>
      <vt:lpstr>Interstitials in FCC crystals</vt:lpstr>
      <vt:lpstr>Deriving Fick’s 2nd law from Fick’s 1st law</vt:lpstr>
      <vt:lpstr>Deriving Fick’s 2nd law from Fick’s 1st law</vt:lpstr>
      <vt:lpstr>Deriving Fick’s 2nd law from Fick’s 1st law</vt:lpstr>
      <vt:lpstr>Deriving Fick’s 2nd law from Fick’s 1st law</vt:lpstr>
      <vt:lpstr>Point source diffusion</vt:lpstr>
      <vt:lpstr>Step concentration diffusion</vt:lpstr>
      <vt:lpstr>Diffusion from an extended source</vt:lpstr>
      <vt:lpstr>Diffusion from an extended source</vt:lpstr>
      <vt:lpstr>Diffusion from an extended source</vt:lpstr>
      <vt:lpstr>Diffusion into a plate</vt:lpstr>
      <vt:lpstr>Example 1: making hams and bacons</vt:lpstr>
      <vt:lpstr>Example 2: doping semiconductors</vt:lpstr>
      <vt:lpstr>Example 2: doping semiconductors</vt:lpstr>
      <vt:lpstr>Example 3: chemical strengthening of glass</vt:lpstr>
      <vt:lpstr>Example 3: chemical strengthening of glass</vt:lpstr>
      <vt:lpstr>Thermodynamic driving force for diffusion</vt:lpstr>
      <vt:lpstr>Summary</vt:lpstr>
      <vt:lpstr>List of symbols</vt:lpstr>
      <vt:lpstr>List of symbols</vt:lpstr>
      <vt:lpstr>List of symbols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MSEG 803 Equilibria in Material Systems</dc:title>
  <dc:creator>hjj</dc:creator>
  <cp:lastModifiedBy>JJ HU</cp:lastModifiedBy>
  <cp:revision>2932</cp:revision>
  <dcterms:created xsi:type="dcterms:W3CDTF">2006-08-16T00:00:00Z</dcterms:created>
  <dcterms:modified xsi:type="dcterms:W3CDTF">2019-02-20T03:42:25Z</dcterms:modified>
</cp:coreProperties>
</file>