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70" r:id="rId3"/>
    <p:sldId id="257" r:id="rId4"/>
    <p:sldId id="260" r:id="rId5"/>
    <p:sldId id="261" r:id="rId6"/>
    <p:sldId id="259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CC00"/>
    <a:srgbClr val="89CC40"/>
    <a:srgbClr val="006600"/>
    <a:srgbClr val="D1E1FF"/>
    <a:srgbClr val="ABC7FF"/>
    <a:srgbClr val="8FB7FF"/>
    <a:srgbClr val="F7FAFF"/>
    <a:srgbClr val="E1EBFF"/>
    <a:srgbClr val="92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35" autoAdjust="0"/>
    <p:restoredTop sz="91988" autoAdjust="0"/>
  </p:normalViewPr>
  <p:slideViewPr>
    <p:cSldViewPr>
      <p:cViewPr varScale="1">
        <p:scale>
          <a:sx n="61" d="100"/>
          <a:sy n="61" d="100"/>
        </p:scale>
        <p:origin x="831" y="3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J HU" userId="f9cbafaa3520ff22" providerId="LiveId" clId="{F820F38C-E56D-4F68-A0E3-36A2D003293C}"/>
    <pc:docChg chg="undo custSel addSld modSld sldOrd">
      <pc:chgData name="JJ HU" userId="f9cbafaa3520ff22" providerId="LiveId" clId="{F820F38C-E56D-4F68-A0E3-36A2D003293C}" dt="2018-02-16T03:38:34.596" v="884"/>
      <pc:docMkLst>
        <pc:docMk/>
      </pc:docMkLst>
      <pc:sldChg chg="addSp modSp">
        <pc:chgData name="JJ HU" userId="f9cbafaa3520ff22" providerId="LiveId" clId="{F820F38C-E56D-4F68-A0E3-36A2D003293C}" dt="2018-02-11T01:42:51.160" v="807" actId="1035"/>
        <pc:sldMkLst>
          <pc:docMk/>
          <pc:sldMk cId="2861418585" sldId="257"/>
        </pc:sldMkLst>
        <pc:spChg chg="mod">
          <ac:chgData name="JJ HU" userId="f9cbafaa3520ff22" providerId="LiveId" clId="{F820F38C-E56D-4F68-A0E3-36A2D003293C}" dt="2018-02-11T01:42:51.160" v="807" actId="1035"/>
          <ac:spMkLst>
            <pc:docMk/>
            <pc:sldMk cId="2861418585" sldId="257"/>
            <ac:spMk id="6" creationId="{00000000-0000-0000-0000-000000000000}"/>
          </ac:spMkLst>
        </pc:spChg>
        <pc:spChg chg="add mod">
          <ac:chgData name="JJ HU" userId="f9cbafaa3520ff22" providerId="LiveId" clId="{F820F38C-E56D-4F68-A0E3-36A2D003293C}" dt="2018-02-11T01:42:42.825" v="802" actId="1036"/>
          <ac:spMkLst>
            <pc:docMk/>
            <pc:sldMk cId="2861418585" sldId="257"/>
            <ac:spMk id="8" creationId="{BE111E32-AA28-468E-9638-1CBAE9E16405}"/>
          </ac:spMkLst>
        </pc:spChg>
        <pc:picChg chg="mod">
          <ac:chgData name="JJ HU" userId="f9cbafaa3520ff22" providerId="LiveId" clId="{F820F38C-E56D-4F68-A0E3-36A2D003293C}" dt="2018-02-11T01:42:42.825" v="802" actId="1036"/>
          <ac:picMkLst>
            <pc:docMk/>
            <pc:sldMk cId="2861418585" sldId="257"/>
            <ac:picMk id="5" creationId="{00000000-0000-0000-0000-000000000000}"/>
          </ac:picMkLst>
        </pc:picChg>
      </pc:sldChg>
      <pc:sldChg chg="modSp">
        <pc:chgData name="JJ HU" userId="f9cbafaa3520ff22" providerId="LiveId" clId="{F820F38C-E56D-4F68-A0E3-36A2D003293C}" dt="2018-02-13T23:02:00.277" v="860" actId="1036"/>
        <pc:sldMkLst>
          <pc:docMk/>
          <pc:sldMk cId="3132811958" sldId="260"/>
        </pc:sldMkLst>
        <pc:spChg chg="mod">
          <ac:chgData name="JJ HU" userId="f9cbafaa3520ff22" providerId="LiveId" clId="{F820F38C-E56D-4F68-A0E3-36A2D003293C}" dt="2018-02-13T23:01:57.167" v="857" actId="948"/>
          <ac:spMkLst>
            <pc:docMk/>
            <pc:sldMk cId="3132811958" sldId="260"/>
            <ac:spMk id="3" creationId="{00000000-0000-0000-0000-000000000000}"/>
          </ac:spMkLst>
        </pc:spChg>
        <pc:graphicFrameChg chg="mod">
          <ac:chgData name="JJ HU" userId="f9cbafaa3520ff22" providerId="LiveId" clId="{F820F38C-E56D-4F68-A0E3-36A2D003293C}" dt="2018-02-13T23:02:00.277" v="860" actId="1036"/>
          <ac:graphicFrameMkLst>
            <pc:docMk/>
            <pc:sldMk cId="3132811958" sldId="260"/>
            <ac:graphicFrameMk id="4" creationId="{00000000-0000-0000-0000-000000000000}"/>
          </ac:graphicFrameMkLst>
        </pc:graphicFrameChg>
        <pc:graphicFrameChg chg="mod">
          <ac:chgData name="JJ HU" userId="f9cbafaa3520ff22" providerId="LiveId" clId="{F820F38C-E56D-4F68-A0E3-36A2D003293C}" dt="2018-02-13T23:02:00.277" v="860" actId="1036"/>
          <ac:graphicFrameMkLst>
            <pc:docMk/>
            <pc:sldMk cId="3132811958" sldId="260"/>
            <ac:graphicFrameMk id="5" creationId="{00000000-0000-0000-0000-000000000000}"/>
          </ac:graphicFrameMkLst>
        </pc:graphicFrameChg>
      </pc:sldChg>
      <pc:sldChg chg="modSp">
        <pc:chgData name="JJ HU" userId="f9cbafaa3520ff22" providerId="LiveId" clId="{F820F38C-E56D-4F68-A0E3-36A2D003293C}" dt="2018-02-14T04:41:05.502" v="883" actId="20577"/>
        <pc:sldMkLst>
          <pc:docMk/>
          <pc:sldMk cId="3884099094" sldId="261"/>
        </pc:sldMkLst>
        <pc:spChg chg="mod">
          <ac:chgData name="JJ HU" userId="f9cbafaa3520ff22" providerId="LiveId" clId="{F820F38C-E56D-4F68-A0E3-36A2D003293C}" dt="2018-02-14T04:41:05.502" v="883" actId="20577"/>
          <ac:spMkLst>
            <pc:docMk/>
            <pc:sldMk cId="3884099094" sldId="261"/>
            <ac:spMk id="9" creationId="{00000000-0000-0000-0000-000000000000}"/>
          </ac:spMkLst>
        </pc:spChg>
      </pc:sldChg>
      <pc:sldChg chg="modSp">
        <pc:chgData name="JJ HU" userId="f9cbafaa3520ff22" providerId="LiveId" clId="{F820F38C-E56D-4F68-A0E3-36A2D003293C}" dt="2018-02-11T01:47:48.663" v="838" actId="1036"/>
        <pc:sldMkLst>
          <pc:docMk/>
          <pc:sldMk cId="3382594164" sldId="264"/>
        </pc:sldMkLst>
        <pc:spChg chg="mod">
          <ac:chgData name="JJ HU" userId="f9cbafaa3520ff22" providerId="LiveId" clId="{F820F38C-E56D-4F68-A0E3-36A2D003293C}" dt="2018-02-11T01:47:48.663" v="838" actId="1036"/>
          <ac:spMkLst>
            <pc:docMk/>
            <pc:sldMk cId="3382594164" sldId="264"/>
            <ac:spMk id="8" creationId="{00000000-0000-0000-0000-000000000000}"/>
          </ac:spMkLst>
        </pc:spChg>
        <pc:spChg chg="mod">
          <ac:chgData name="JJ HU" userId="f9cbafaa3520ff22" providerId="LiveId" clId="{F820F38C-E56D-4F68-A0E3-36A2D003293C}" dt="2018-02-11T01:47:39.525" v="836" actId="1076"/>
          <ac:spMkLst>
            <pc:docMk/>
            <pc:sldMk cId="3382594164" sldId="264"/>
            <ac:spMk id="28" creationId="{00000000-0000-0000-0000-000000000000}"/>
          </ac:spMkLst>
        </pc:spChg>
        <pc:grpChg chg="mod">
          <ac:chgData name="JJ HU" userId="f9cbafaa3520ff22" providerId="LiveId" clId="{F820F38C-E56D-4F68-A0E3-36A2D003293C}" dt="2018-02-11T01:47:48.663" v="838" actId="1036"/>
          <ac:grpSpMkLst>
            <pc:docMk/>
            <pc:sldMk cId="3382594164" sldId="264"/>
            <ac:grpSpMk id="7" creationId="{00000000-0000-0000-0000-000000000000}"/>
          </ac:grpSpMkLst>
        </pc:grpChg>
        <pc:cxnChg chg="mod">
          <ac:chgData name="JJ HU" userId="f9cbafaa3520ff22" providerId="LiveId" clId="{F820F38C-E56D-4F68-A0E3-36A2D003293C}" dt="2018-02-11T01:47:48.663" v="838" actId="1036"/>
          <ac:cxnSpMkLst>
            <pc:docMk/>
            <pc:sldMk cId="3382594164" sldId="264"/>
            <ac:cxnSpMk id="6" creationId="{00000000-0000-0000-0000-000000000000}"/>
          </ac:cxnSpMkLst>
        </pc:cxnChg>
      </pc:sldChg>
      <pc:sldChg chg="addSp delSp modSp">
        <pc:chgData name="JJ HU" userId="f9cbafaa3520ff22" providerId="LiveId" clId="{F820F38C-E56D-4F68-A0E3-36A2D003293C}" dt="2018-02-11T01:44:47.649" v="833" actId="1037"/>
        <pc:sldMkLst>
          <pc:docMk/>
          <pc:sldMk cId="1026759774" sldId="268"/>
        </pc:sldMkLst>
        <pc:spChg chg="mod">
          <ac:chgData name="JJ HU" userId="f9cbafaa3520ff22" providerId="LiveId" clId="{F820F38C-E56D-4F68-A0E3-36A2D003293C}" dt="2018-02-11T01:43:47.239" v="824" actId="1036"/>
          <ac:spMkLst>
            <pc:docMk/>
            <pc:sldMk cId="1026759774" sldId="268"/>
            <ac:spMk id="6" creationId="{00000000-0000-0000-0000-000000000000}"/>
          </ac:spMkLst>
        </pc:spChg>
        <pc:spChg chg="mod">
          <ac:chgData name="JJ HU" userId="f9cbafaa3520ff22" providerId="LiveId" clId="{F820F38C-E56D-4F68-A0E3-36A2D003293C}" dt="2018-02-11T01:44:47.649" v="833" actId="1037"/>
          <ac:spMkLst>
            <pc:docMk/>
            <pc:sldMk cId="1026759774" sldId="268"/>
            <ac:spMk id="7" creationId="{00000000-0000-0000-0000-000000000000}"/>
          </ac:spMkLst>
        </pc:spChg>
        <pc:picChg chg="del">
          <ac:chgData name="JJ HU" userId="f9cbafaa3520ff22" providerId="LiveId" clId="{F820F38C-E56D-4F68-A0E3-36A2D003293C}" dt="2018-02-11T01:43:18.434" v="808" actId="478"/>
          <ac:picMkLst>
            <pc:docMk/>
            <pc:sldMk cId="1026759774" sldId="268"/>
            <ac:picMk id="4" creationId="{00000000-0000-0000-0000-000000000000}"/>
          </ac:picMkLst>
        </pc:picChg>
        <pc:picChg chg="del">
          <ac:chgData name="JJ HU" userId="f9cbafaa3520ff22" providerId="LiveId" clId="{F820F38C-E56D-4F68-A0E3-36A2D003293C}" dt="2018-02-11T01:43:18.434" v="808" actId="478"/>
          <ac:picMkLst>
            <pc:docMk/>
            <pc:sldMk cId="1026759774" sldId="268"/>
            <ac:picMk id="5" creationId="{00000000-0000-0000-0000-000000000000}"/>
          </ac:picMkLst>
        </pc:picChg>
        <pc:picChg chg="add mod">
          <ac:chgData name="JJ HU" userId="f9cbafaa3520ff22" providerId="LiveId" clId="{F820F38C-E56D-4F68-A0E3-36A2D003293C}" dt="2018-02-11T01:43:47.239" v="824" actId="1036"/>
          <ac:picMkLst>
            <pc:docMk/>
            <pc:sldMk cId="1026759774" sldId="268"/>
            <ac:picMk id="8" creationId="{BE68C4A0-718D-44A6-B522-734A9D103DFB}"/>
          </ac:picMkLst>
        </pc:picChg>
        <pc:picChg chg="add mod">
          <ac:chgData name="JJ HU" userId="f9cbafaa3520ff22" providerId="LiveId" clId="{F820F38C-E56D-4F68-A0E3-36A2D003293C}" dt="2018-02-11T01:43:54.518" v="825" actId="1036"/>
          <ac:picMkLst>
            <pc:docMk/>
            <pc:sldMk cId="1026759774" sldId="268"/>
            <ac:picMk id="9" creationId="{8DF5225D-0E6B-403F-957E-9D2E83CE0B2E}"/>
          </ac:picMkLst>
        </pc:picChg>
      </pc:sldChg>
      <pc:sldChg chg="addSp modSp add">
        <pc:chgData name="JJ HU" userId="f9cbafaa3520ff22" providerId="LiveId" clId="{F820F38C-E56D-4F68-A0E3-36A2D003293C}" dt="2018-02-11T01:40:37.029" v="776" actId="1035"/>
        <pc:sldMkLst>
          <pc:docMk/>
          <pc:sldMk cId="2352388834" sldId="271"/>
        </pc:sldMkLst>
        <pc:spChg chg="mod">
          <ac:chgData name="JJ HU" userId="f9cbafaa3520ff22" providerId="LiveId" clId="{F820F38C-E56D-4F68-A0E3-36A2D003293C}" dt="2018-02-11T01:40:31.225" v="768" actId="1035"/>
          <ac:spMkLst>
            <pc:docMk/>
            <pc:sldMk cId="2352388834" sldId="271"/>
            <ac:spMk id="3" creationId="{00000000-0000-0000-0000-000000000000}"/>
          </ac:spMkLst>
        </pc:spChg>
        <pc:graphicFrameChg chg="add mod">
          <ac:chgData name="JJ HU" userId="f9cbafaa3520ff22" providerId="LiveId" clId="{F820F38C-E56D-4F68-A0E3-36A2D003293C}" dt="2018-02-11T01:40:37.029" v="776" actId="1035"/>
          <ac:graphicFrameMkLst>
            <pc:docMk/>
            <pc:sldMk cId="2352388834" sldId="271"/>
            <ac:graphicFrameMk id="4" creationId="{29D5782B-BD45-4957-BA0B-491BA6771005}"/>
          </ac:graphicFrameMkLst>
        </pc:graphicFrameChg>
      </pc:sldChg>
      <pc:sldChg chg="delSp modSp add ord">
        <pc:chgData name="JJ HU" userId="f9cbafaa3520ff22" providerId="LiveId" clId="{F820F38C-E56D-4F68-A0E3-36A2D003293C}" dt="2018-02-16T03:38:34.596" v="884"/>
        <pc:sldMkLst>
          <pc:docMk/>
          <pc:sldMk cId="2481452558" sldId="272"/>
        </pc:sldMkLst>
        <pc:spChg chg="mod">
          <ac:chgData name="JJ HU" userId="f9cbafaa3520ff22" providerId="LiveId" clId="{F820F38C-E56D-4F68-A0E3-36A2D003293C}" dt="2018-02-11T01:39:51.345" v="767" actId="1035"/>
          <ac:spMkLst>
            <pc:docMk/>
            <pc:sldMk cId="2481452558" sldId="272"/>
            <ac:spMk id="3" creationId="{00000000-0000-0000-0000-000000000000}"/>
          </ac:spMkLst>
        </pc:spChg>
        <pc:graphicFrameChg chg="del">
          <ac:chgData name="JJ HU" userId="f9cbafaa3520ff22" providerId="LiveId" clId="{F820F38C-E56D-4F68-A0E3-36A2D003293C}" dt="2018-02-11T01:21:10.875" v="209" actId="478"/>
          <ac:graphicFrameMkLst>
            <pc:docMk/>
            <pc:sldMk cId="2481452558" sldId="272"/>
            <ac:graphicFrameMk id="4" creationId="{29D5782B-BD45-4957-BA0B-491BA6771005}"/>
          </ac:graphicFrameMkLst>
        </pc:graphicFrameChg>
      </pc:sldChg>
      <pc:sldChg chg="modSp add">
        <pc:chgData name="JJ HU" userId="f9cbafaa3520ff22" providerId="LiveId" clId="{F820F38C-E56D-4F68-A0E3-36A2D003293C}" dt="2018-02-11T01:39:37.307" v="766" actId="20577"/>
        <pc:sldMkLst>
          <pc:docMk/>
          <pc:sldMk cId="155122568" sldId="273"/>
        </pc:sldMkLst>
        <pc:spChg chg="mod">
          <ac:chgData name="JJ HU" userId="f9cbafaa3520ff22" providerId="LiveId" clId="{F820F38C-E56D-4F68-A0E3-36A2D003293C}" dt="2018-02-11T01:39:37.307" v="766" actId="20577"/>
          <ac:spMkLst>
            <pc:docMk/>
            <pc:sldMk cId="155122568" sldId="273"/>
            <ac:spMk id="3" creationId="{00000000-0000-0000-0000-000000000000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5" Type="http://schemas.openxmlformats.org/officeDocument/2006/relationships/image" Target="../media/image32.wmf"/><Relationship Id="rId4" Type="http://schemas.openxmlformats.org/officeDocument/2006/relationships/image" Target="../media/image31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4" Type="http://schemas.openxmlformats.org/officeDocument/2006/relationships/image" Target="../media/image22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4" Type="http://schemas.openxmlformats.org/officeDocument/2006/relationships/image" Target="../media/image2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4FE0D9-2BC5-420E-AE18-5CCDBA16B200}" type="datetimeFigureOut">
              <a:rPr lang="en-US" smtClean="0"/>
              <a:pPr/>
              <a:t>2/15/2019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7C7721-B3EF-4204-A06C-7038155095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5667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7C7721-B3EF-4204-A06C-703815509580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5686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 that the latter expression</a:t>
            </a:r>
            <a:r>
              <a:rPr lang="en-US" baseline="0" dirty="0"/>
              <a:t> comes from the classical limit of quantum statistics and only applies to dilute ideal gas!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7C7721-B3EF-4204-A06C-70381550958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7251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High temperature limit</a:t>
            </a:r>
            <a:r>
              <a:rPr lang="en-US" baseline="0" dirty="0"/>
              <a:t> obeys the energy </a:t>
            </a:r>
            <a:r>
              <a:rPr lang="en-US" baseline="0" dirty="0" err="1"/>
              <a:t>equipartition</a:t>
            </a:r>
            <a:r>
              <a:rPr lang="en-US" baseline="0" dirty="0"/>
              <a:t> theorem: there are two quadratic terms in the Hamiltonian of a harmonic oscillator (each should contribute 0.5 k heat capacity according to the theorem), and therefore the heat capacity is 2*0.5*k = k.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7C7721-B3EF-4204-A06C-703815509580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8511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61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08" name="Rectangle 16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A115F476-2262-4491-A563-2831ECB37951}" type="datetime1">
              <a:rPr lang="en-US" smtClean="0"/>
              <a:t>2/15/2019</a:t>
            </a:fld>
            <a:endParaRPr lang="en-US"/>
          </a:p>
        </p:txBody>
      </p:sp>
      <p:sp>
        <p:nvSpPr>
          <p:cNvPr id="8209" name="Rectangle 1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210" name="Rectangle 1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211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212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97EDDFDC-F12E-47FB-B1A6-B08099EA5254}" type="datetime1">
              <a:rPr lang="en-US" smtClean="0"/>
              <a:t>2/15/2019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FECECB13-9709-4F8C-80DA-15B8C827468A}" type="datetime1">
              <a:rPr lang="en-US" smtClean="0"/>
              <a:t>2/15/2019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153400" cy="990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153400" cy="4800600"/>
          </a:xfrm>
        </p:spPr>
        <p:txBody>
          <a:bodyPr/>
          <a:lstStyle>
            <a:lvl1pPr>
              <a:spcBef>
                <a:spcPts val="800"/>
              </a:spcBef>
              <a:buClr>
                <a:schemeClr val="tx2"/>
              </a:buClr>
              <a:defRPr/>
            </a:lvl1pPr>
            <a:lvl2pPr>
              <a:spcBef>
                <a:spcPts val="800"/>
              </a:spcBef>
              <a:defRPr/>
            </a:lvl2pPr>
            <a:lvl3pPr>
              <a:spcBef>
                <a:spcPts val="800"/>
              </a:spcBef>
              <a:defRPr/>
            </a:lvl3pPr>
            <a:lvl4pPr>
              <a:spcBef>
                <a:spcPts val="800"/>
              </a:spcBef>
              <a:defRPr/>
            </a:lvl4pPr>
            <a:lvl5pPr>
              <a:spcBef>
                <a:spcPts val="800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1F1513FF-5FD6-45A2-AD54-5F27523095BD}" type="datetime1">
              <a:rPr lang="en-US" smtClean="0"/>
              <a:t>2/15/2019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A5D5D6D2-D0CB-4A89-A968-2DF12039F5F5}" type="datetime1">
              <a:rPr lang="en-US" smtClean="0"/>
              <a:t>2/15/2019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C0C8CFAF-D467-4349-BE2F-3953F2F26A67}" type="datetime1">
              <a:rPr lang="en-US" smtClean="0"/>
              <a:t>2/15/2019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9261F6C4-1237-4C22-9609-0D0E587A90E5}" type="datetime1">
              <a:rPr lang="en-US" smtClean="0"/>
              <a:t>2/15/2019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5D733DA8-1462-415A-9906-F273CBDA6551}" type="datetime1">
              <a:rPr lang="en-US" smtClean="0"/>
              <a:t>2/15/2019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5088B070-B314-4E60-81F8-021A6E7D7285}" type="datetime1">
              <a:rPr lang="en-US" smtClean="0"/>
              <a:t>2/15/2019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1ABA6145-F2C8-45A2-9EED-79C31987D4B3}" type="datetime1">
              <a:rPr lang="en-US" smtClean="0"/>
              <a:t>2/15/2019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Untitled.pn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52843" cy="6858000"/>
          </a:xfrm>
          <a:prstGeom prst="rect">
            <a:avLst/>
          </a:prstGeom>
        </p:spPr>
      </p:pic>
      <p:sp>
        <p:nvSpPr>
          <p:cNvPr id="7170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182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153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7183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1534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184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fld id="{8BEA4FA0-9020-47B0-804C-22B8871EB603}" type="datetime1">
              <a:rPr lang="en-US" smtClean="0"/>
              <a:t>2/15/2019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95338" indent="-338138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18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hujuejun@mit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7.bin"/><Relationship Id="rId10" Type="http://schemas.openxmlformats.org/officeDocument/2006/relationships/image" Target="../media/image22.wmf"/><Relationship Id="rId4" Type="http://schemas.openxmlformats.org/officeDocument/2006/relationships/image" Target="../media/image19.wmf"/><Relationship Id="rId9" Type="http://schemas.openxmlformats.org/officeDocument/2006/relationships/oleObject" Target="../embeddings/oleObject19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oleObject21.bin"/><Relationship Id="rId12" Type="http://schemas.openxmlformats.org/officeDocument/2006/relationships/image" Target="../media/image2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3.wmf"/><Relationship Id="rId11" Type="http://schemas.openxmlformats.org/officeDocument/2006/relationships/oleObject" Target="../embeddings/oleObject23.bin"/><Relationship Id="rId5" Type="http://schemas.openxmlformats.org/officeDocument/2006/relationships/oleObject" Target="../embeddings/oleObject20.bin"/><Relationship Id="rId10" Type="http://schemas.openxmlformats.org/officeDocument/2006/relationships/image" Target="../media/image25.wmf"/><Relationship Id="rId4" Type="http://schemas.openxmlformats.org/officeDocument/2006/relationships/image" Target="../media/image27.png"/><Relationship Id="rId9" Type="http://schemas.openxmlformats.org/officeDocument/2006/relationships/oleObject" Target="../embeddings/oleObject22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6.bin"/><Relationship Id="rId12" Type="http://schemas.openxmlformats.org/officeDocument/2006/relationships/image" Target="../media/image3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9.wmf"/><Relationship Id="rId11" Type="http://schemas.openxmlformats.org/officeDocument/2006/relationships/oleObject" Target="../embeddings/oleObject28.bin"/><Relationship Id="rId5" Type="http://schemas.openxmlformats.org/officeDocument/2006/relationships/oleObject" Target="../embeddings/oleObject25.bin"/><Relationship Id="rId10" Type="http://schemas.openxmlformats.org/officeDocument/2006/relationships/image" Target="../media/image31.wmf"/><Relationship Id="rId4" Type="http://schemas.openxmlformats.org/officeDocument/2006/relationships/image" Target="../media/image28.wmf"/><Relationship Id="rId9" Type="http://schemas.openxmlformats.org/officeDocument/2006/relationships/oleObject" Target="../embeddings/oleObject27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36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jpeg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7.wmf"/><Relationship Id="rId4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8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0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7" Type="http://schemas.openxmlformats.org/officeDocument/2006/relationships/image" Target="../media/image15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3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24200" y="1828800"/>
            <a:ext cx="5791200" cy="2209800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US" sz="2600" dirty="0"/>
              <a:t>MIT 3.022</a:t>
            </a:r>
            <a:br>
              <a:rPr lang="en-US" sz="2600" dirty="0"/>
            </a:br>
            <a:r>
              <a:rPr lang="en-US" sz="2600" dirty="0"/>
              <a:t>Microstructural Evolution in Materials</a:t>
            </a:r>
            <a:br>
              <a:rPr lang="en-US" sz="2600" dirty="0"/>
            </a:br>
            <a:r>
              <a:rPr lang="en-US" sz="2600" dirty="0"/>
              <a:t/>
            </a:r>
            <a:br>
              <a:rPr lang="en-US" sz="2600" dirty="0"/>
            </a:br>
            <a:r>
              <a:rPr lang="en-US" sz="2500" dirty="0"/>
              <a:t>4: Heat capacity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24200" y="4267200"/>
            <a:ext cx="5867400" cy="1752600"/>
          </a:xfrm>
        </p:spPr>
        <p:txBody>
          <a:bodyPr/>
          <a:lstStyle/>
          <a:p>
            <a:endParaRPr lang="en-US" sz="2400" dirty="0"/>
          </a:p>
          <a:p>
            <a:r>
              <a:rPr lang="en-US" sz="2400" dirty="0"/>
              <a:t>Juejun (JJ) Hu</a:t>
            </a:r>
          </a:p>
          <a:p>
            <a:r>
              <a:rPr lang="en-US" sz="2400" dirty="0">
                <a:hlinkClick r:id="rId3"/>
              </a:rPr>
              <a:t>hujuejun@mit.edu</a:t>
            </a:r>
            <a:endParaRPr lang="en-US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90600"/>
          </a:xfrm>
        </p:spPr>
        <p:txBody>
          <a:bodyPr/>
          <a:lstStyle/>
          <a:p>
            <a:r>
              <a:rPr lang="en-US" sz="2900" dirty="0"/>
              <a:t>Heat capacity of a harmonic oscillator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55484"/>
            <a:ext cx="8229600" cy="4572000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dirty="0"/>
              <a:t>Energy:</a:t>
            </a:r>
          </a:p>
          <a:p>
            <a:pPr>
              <a:spcBef>
                <a:spcPts val="1200"/>
              </a:spcBef>
            </a:pPr>
            <a:r>
              <a:rPr lang="en-US" dirty="0"/>
              <a:t>Partition function:</a:t>
            </a:r>
          </a:p>
          <a:p>
            <a:pPr>
              <a:spcBef>
                <a:spcPts val="1200"/>
              </a:spcBef>
            </a:pPr>
            <a:endParaRPr lang="en-US" sz="3600" dirty="0"/>
          </a:p>
          <a:p>
            <a:pPr>
              <a:spcBef>
                <a:spcPts val="1200"/>
              </a:spcBef>
            </a:pPr>
            <a:r>
              <a:rPr lang="en-US" dirty="0"/>
              <a:t>Mean energy:</a:t>
            </a:r>
          </a:p>
          <a:p>
            <a:pPr>
              <a:spcBef>
                <a:spcPts val="1200"/>
              </a:spcBef>
            </a:pPr>
            <a:endParaRPr lang="en-US" sz="4000" dirty="0"/>
          </a:p>
          <a:p>
            <a:pPr>
              <a:spcBef>
                <a:spcPts val="1200"/>
              </a:spcBef>
            </a:pPr>
            <a:r>
              <a:rPr lang="en-US" dirty="0"/>
              <a:t>Heat capacity:</a:t>
            </a:r>
          </a:p>
        </p:txBody>
      </p:sp>
      <p:graphicFrame>
        <p:nvGraphicFramePr>
          <p:cNvPr id="12697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0293852"/>
              </p:ext>
            </p:extLst>
          </p:nvPr>
        </p:nvGraphicFramePr>
        <p:xfrm>
          <a:off x="853568" y="2430844"/>
          <a:ext cx="4506913" cy="785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Equation" r:id="rId3" imgW="2425680" imgH="457200" progId="Equation.DSMT4">
                  <p:embed/>
                </p:oleObj>
              </mc:Choice>
              <mc:Fallback>
                <p:oleObj name="Equation" r:id="rId3" imgW="2425680" imgH="457200" progId="Equation.DSMT4">
                  <p:embed/>
                  <p:pic>
                    <p:nvPicPr>
                      <p:cNvPr id="12697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3568" y="2430844"/>
                        <a:ext cx="4506913" cy="785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698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5119872"/>
              </p:ext>
            </p:extLst>
          </p:nvPr>
        </p:nvGraphicFramePr>
        <p:xfrm>
          <a:off x="2035175" y="1518032"/>
          <a:ext cx="1265238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Equation" r:id="rId5" imgW="634680" imgH="228600" progId="Equation.DSMT4">
                  <p:embed/>
                </p:oleObj>
              </mc:Choice>
              <mc:Fallback>
                <p:oleObj name="Equation" r:id="rId5" imgW="634680" imgH="228600" progId="Equation.DSMT4">
                  <p:embed/>
                  <p:pic>
                    <p:nvPicPr>
                      <p:cNvPr id="12698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5175" y="1518032"/>
                        <a:ext cx="1265238" cy="415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698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61843"/>
              </p:ext>
            </p:extLst>
          </p:nvPr>
        </p:nvGraphicFramePr>
        <p:xfrm>
          <a:off x="853568" y="3713543"/>
          <a:ext cx="3397250" cy="763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Equation" r:id="rId7" imgW="1790640" imgH="444240" progId="Equation.DSMT4">
                  <p:embed/>
                </p:oleObj>
              </mc:Choice>
              <mc:Fallback>
                <p:oleObj name="Equation" r:id="rId7" imgW="1790640" imgH="444240" progId="Equation.DSMT4">
                  <p:embed/>
                  <p:pic>
                    <p:nvPicPr>
                      <p:cNvPr id="12698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3568" y="3713543"/>
                        <a:ext cx="3397250" cy="763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698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2263441"/>
              </p:ext>
            </p:extLst>
          </p:nvPr>
        </p:nvGraphicFramePr>
        <p:xfrm>
          <a:off x="853568" y="5021644"/>
          <a:ext cx="5154612" cy="917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Equation" r:id="rId9" imgW="2717640" imgH="533160" progId="Equation.DSMT4">
                  <p:embed/>
                </p:oleObj>
              </mc:Choice>
              <mc:Fallback>
                <p:oleObj name="Equation" r:id="rId9" imgW="2717640" imgH="533160" progId="Equation.DSMT4">
                  <p:embed/>
                  <p:pic>
                    <p:nvPicPr>
                      <p:cNvPr id="126982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3568" y="5021644"/>
                        <a:ext cx="5154612" cy="917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0"/>
          <p:cNvSpPr/>
          <p:nvPr/>
        </p:nvSpPr>
        <p:spPr>
          <a:xfrm>
            <a:off x="3524063" y="1502664"/>
            <a:ext cx="310533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dirty="0"/>
              <a:t>Neglect zero point energy</a:t>
            </a:r>
          </a:p>
        </p:txBody>
      </p:sp>
    </p:spTree>
    <p:extLst>
      <p:ext uri="{BB962C8B-B14F-4D97-AF65-F5344CB8AC3E}">
        <p14:creationId xmlns:p14="http://schemas.microsoft.com/office/powerpoint/2010/main" val="20388595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900" dirty="0"/>
              <a:t>Heat capacity of a harmonic oscillator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0" y="1752600"/>
            <a:ext cx="3124200" cy="4191000"/>
          </a:xfrm>
        </p:spPr>
        <p:txBody>
          <a:bodyPr/>
          <a:lstStyle/>
          <a:p>
            <a:r>
              <a:rPr lang="en-US" dirty="0"/>
              <a:t>High </a:t>
            </a:r>
            <a:r>
              <a:rPr lang="en-US" i="1" dirty="0"/>
              <a:t>T</a:t>
            </a:r>
            <a:r>
              <a:rPr lang="en-US" dirty="0"/>
              <a:t> limit</a:t>
            </a:r>
          </a:p>
          <a:p>
            <a:endParaRPr lang="en-US" sz="1400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Low </a:t>
            </a:r>
            <a:r>
              <a:rPr lang="en-US" i="1" dirty="0"/>
              <a:t>T</a:t>
            </a:r>
            <a:r>
              <a:rPr lang="en-US" dirty="0"/>
              <a:t> limit</a:t>
            </a:r>
          </a:p>
        </p:txBody>
      </p:sp>
      <p:pic>
        <p:nvPicPr>
          <p:cNvPr id="7" name="Picture 6" descr="Graph1.PNG"/>
          <p:cNvPicPr>
            <a:picLocks noChangeAspect="1"/>
          </p:cNvPicPr>
          <p:nvPr/>
        </p:nvPicPr>
        <p:blipFill>
          <a:blip r:embed="rId4" cstate="print"/>
          <a:srcRect l="5354" t="7778" r="11364" b="4444"/>
          <a:stretch>
            <a:fillRect/>
          </a:stretch>
        </p:blipFill>
        <p:spPr>
          <a:xfrm>
            <a:off x="318497" y="1828800"/>
            <a:ext cx="4771663" cy="3886200"/>
          </a:xfrm>
          <a:prstGeom prst="rect">
            <a:avLst/>
          </a:prstGeom>
        </p:spPr>
      </p:pic>
      <p:graphicFrame>
        <p:nvGraphicFramePr>
          <p:cNvPr id="128002" name="Object 2"/>
          <p:cNvGraphicFramePr>
            <a:graphicFrameLocks noChangeAspect="1"/>
          </p:cNvGraphicFramePr>
          <p:nvPr/>
        </p:nvGraphicFramePr>
        <p:xfrm>
          <a:off x="5745480" y="2346960"/>
          <a:ext cx="1535906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Equation" r:id="rId5" imgW="647640" imgH="177480" progId="Equation.DSMT4">
                  <p:embed/>
                </p:oleObj>
              </mc:Choice>
              <mc:Fallback>
                <p:oleObj name="Equation" r:id="rId5" imgW="647640" imgH="177480" progId="Equation.DSMT4">
                  <p:embed/>
                  <p:pic>
                    <p:nvPicPr>
                      <p:cNvPr id="12800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45480" y="2346960"/>
                        <a:ext cx="1535906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8003" name="Object 3"/>
          <p:cNvGraphicFramePr>
            <a:graphicFrameLocks noChangeAspect="1"/>
          </p:cNvGraphicFramePr>
          <p:nvPr/>
        </p:nvGraphicFramePr>
        <p:xfrm>
          <a:off x="5744845" y="2892743"/>
          <a:ext cx="1235075" cy="490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Equation" r:id="rId7" imgW="520560" imgH="228600" progId="Equation.DSMT4">
                  <p:embed/>
                </p:oleObj>
              </mc:Choice>
              <mc:Fallback>
                <p:oleObj name="Equation" r:id="rId7" imgW="520560" imgH="228600" progId="Equation.DSMT4">
                  <p:embed/>
                  <p:pic>
                    <p:nvPicPr>
                      <p:cNvPr id="128003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44845" y="2892743"/>
                        <a:ext cx="1235075" cy="490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1" name="Straight Connector 10"/>
          <p:cNvCxnSpPr/>
          <p:nvPr/>
        </p:nvCxnSpPr>
        <p:spPr bwMode="auto">
          <a:xfrm>
            <a:off x="1143000" y="2133600"/>
            <a:ext cx="3886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128004" name="Object 4"/>
          <p:cNvGraphicFramePr>
            <a:graphicFrameLocks noChangeAspect="1"/>
          </p:cNvGraphicFramePr>
          <p:nvPr/>
        </p:nvGraphicFramePr>
        <p:xfrm>
          <a:off x="5715000" y="4099560"/>
          <a:ext cx="15367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" name="Equation" r:id="rId9" imgW="647640" imgH="177480" progId="Equation.DSMT4">
                  <p:embed/>
                </p:oleObj>
              </mc:Choice>
              <mc:Fallback>
                <p:oleObj name="Equation" r:id="rId9" imgW="647640" imgH="177480" progId="Equation.DSMT4">
                  <p:embed/>
                  <p:pic>
                    <p:nvPicPr>
                      <p:cNvPr id="12800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4099560"/>
                        <a:ext cx="15367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8005" name="Object 5"/>
          <p:cNvGraphicFramePr>
            <a:graphicFrameLocks noChangeAspect="1"/>
          </p:cNvGraphicFramePr>
          <p:nvPr/>
        </p:nvGraphicFramePr>
        <p:xfrm>
          <a:off x="5715001" y="4587874"/>
          <a:ext cx="2909253" cy="10058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8" name="Equation" r:id="rId11" imgW="1333440" imgH="507960" progId="Equation.DSMT4">
                  <p:embed/>
                </p:oleObj>
              </mc:Choice>
              <mc:Fallback>
                <p:oleObj name="Equation" r:id="rId11" imgW="1333440" imgH="507960" progId="Equation.DSMT4">
                  <p:embed/>
                  <p:pic>
                    <p:nvPicPr>
                      <p:cNvPr id="12800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1" y="4587874"/>
                        <a:ext cx="2909253" cy="100584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475920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90600"/>
          </a:xfrm>
        </p:spPr>
        <p:txBody>
          <a:bodyPr/>
          <a:lstStyle/>
          <a:p>
            <a:r>
              <a:rPr lang="en-US" sz="2900" dirty="0"/>
              <a:t>Heat capacity of a 3-D atomic solid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55484"/>
            <a:ext cx="8229600" cy="4572000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dirty="0"/>
              <a:t>Partition function:</a:t>
            </a:r>
          </a:p>
          <a:p>
            <a:pPr>
              <a:spcBef>
                <a:spcPts val="1200"/>
              </a:spcBef>
            </a:pPr>
            <a:endParaRPr lang="en-US" sz="4400" dirty="0"/>
          </a:p>
          <a:p>
            <a:pPr>
              <a:spcBef>
                <a:spcPts val="1200"/>
              </a:spcBef>
            </a:pPr>
            <a:r>
              <a:rPr lang="en-US" dirty="0"/>
              <a:t>Mean energy:</a:t>
            </a:r>
          </a:p>
          <a:p>
            <a:pPr>
              <a:spcBef>
                <a:spcPts val="1200"/>
              </a:spcBef>
            </a:pPr>
            <a:endParaRPr lang="en-US" sz="4000" dirty="0"/>
          </a:p>
          <a:p>
            <a:pPr>
              <a:spcBef>
                <a:spcPts val="1200"/>
              </a:spcBef>
            </a:pPr>
            <a:r>
              <a:rPr lang="en-US" dirty="0"/>
              <a:t>Heat capacity:</a:t>
            </a:r>
          </a:p>
        </p:txBody>
      </p:sp>
      <p:graphicFrame>
        <p:nvGraphicFramePr>
          <p:cNvPr id="12697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0200529"/>
              </p:ext>
            </p:extLst>
          </p:nvPr>
        </p:nvGraphicFramePr>
        <p:xfrm>
          <a:off x="853568" y="1874148"/>
          <a:ext cx="3751263" cy="938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Equation" r:id="rId3" imgW="2019240" imgH="545760" progId="Equation.DSMT4">
                  <p:embed/>
                </p:oleObj>
              </mc:Choice>
              <mc:Fallback>
                <p:oleObj name="Equation" r:id="rId3" imgW="2019240" imgH="545760" progId="Equation.DSMT4">
                  <p:embed/>
                  <p:pic>
                    <p:nvPicPr>
                      <p:cNvPr id="12697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3568" y="1874148"/>
                        <a:ext cx="3751263" cy="938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698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1997444"/>
              </p:ext>
            </p:extLst>
          </p:nvPr>
        </p:nvGraphicFramePr>
        <p:xfrm>
          <a:off x="853568" y="3319697"/>
          <a:ext cx="5395913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Equation" r:id="rId5" imgW="2844720" imgH="469800" progId="Equation.DSMT4">
                  <p:embed/>
                </p:oleObj>
              </mc:Choice>
              <mc:Fallback>
                <p:oleObj name="Equation" r:id="rId5" imgW="2844720" imgH="469800" progId="Equation.DSMT4">
                  <p:embed/>
                  <p:pic>
                    <p:nvPicPr>
                      <p:cNvPr id="12698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3568" y="3319697"/>
                        <a:ext cx="5395913" cy="806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698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6607487"/>
              </p:ext>
            </p:extLst>
          </p:nvPr>
        </p:nvGraphicFramePr>
        <p:xfrm>
          <a:off x="853568" y="4630534"/>
          <a:ext cx="5973763" cy="960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Equation" r:id="rId7" imgW="3149280" imgH="558720" progId="Equation.DSMT4">
                  <p:embed/>
                </p:oleObj>
              </mc:Choice>
              <mc:Fallback>
                <p:oleObj name="Equation" r:id="rId7" imgW="3149280" imgH="558720" progId="Equation.DSMT4">
                  <p:embed/>
                  <p:pic>
                    <p:nvPicPr>
                      <p:cNvPr id="126982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3568" y="4630534"/>
                        <a:ext cx="5973763" cy="960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/>
          <p:cNvSpPr/>
          <p:nvPr/>
        </p:nvSpPr>
        <p:spPr>
          <a:xfrm>
            <a:off x="4704761" y="2005982"/>
            <a:ext cx="391284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dirty="0"/>
              <a:t>Distinguishable atoms oscillating along x, y, and z directions</a:t>
            </a:r>
          </a:p>
        </p:txBody>
      </p:sp>
      <p:sp>
        <p:nvSpPr>
          <p:cNvPr id="4" name="Rectangle 3"/>
          <p:cNvSpPr/>
          <p:nvPr/>
        </p:nvSpPr>
        <p:spPr>
          <a:xfrm>
            <a:off x="788558" y="5707585"/>
            <a:ext cx="146867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dirty="0"/>
              <a:t>High </a:t>
            </a:r>
            <a:r>
              <a:rPr lang="en-US" sz="2000" i="1" dirty="0"/>
              <a:t>T</a:t>
            </a:r>
            <a:r>
              <a:rPr lang="en-US" sz="2000" dirty="0"/>
              <a:t> limit</a:t>
            </a:r>
          </a:p>
        </p:txBody>
      </p:sp>
      <p:graphicFrame>
        <p:nvGraphicFramePr>
          <p:cNvPr id="1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4829122"/>
              </p:ext>
            </p:extLst>
          </p:nvPr>
        </p:nvGraphicFramePr>
        <p:xfrm>
          <a:off x="2225664" y="5720835"/>
          <a:ext cx="1347787" cy="414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Equation" r:id="rId9" imgW="711000" imgH="241200" progId="Equation.DSMT4">
                  <p:embed/>
                </p:oleObj>
              </mc:Choice>
              <mc:Fallback>
                <p:oleObj name="Equation" r:id="rId9" imgW="711000" imgH="241200" progId="Equation.DSMT4">
                  <p:embed/>
                  <p:pic>
                    <p:nvPicPr>
                      <p:cNvPr id="12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25664" y="5720835"/>
                        <a:ext cx="1347787" cy="414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2"/>
          <p:cNvSpPr/>
          <p:nvPr/>
        </p:nvSpPr>
        <p:spPr>
          <a:xfrm>
            <a:off x="5934332" y="5707585"/>
            <a:ext cx="141096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dirty="0"/>
              <a:t>Low </a:t>
            </a:r>
            <a:r>
              <a:rPr lang="en-US" sz="2000" i="1" dirty="0"/>
              <a:t>T</a:t>
            </a:r>
            <a:r>
              <a:rPr lang="en-US" sz="2000" dirty="0"/>
              <a:t> limit</a:t>
            </a:r>
          </a:p>
        </p:txBody>
      </p:sp>
      <p:graphicFrame>
        <p:nvGraphicFramePr>
          <p:cNvPr id="1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887804"/>
              </p:ext>
            </p:extLst>
          </p:nvPr>
        </p:nvGraphicFramePr>
        <p:xfrm>
          <a:off x="7339872" y="5716330"/>
          <a:ext cx="1179512" cy="414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Equation" r:id="rId11" imgW="622080" imgH="241200" progId="Equation.DSMT4">
                  <p:embed/>
                </p:oleObj>
              </mc:Choice>
              <mc:Fallback>
                <p:oleObj name="Equation" r:id="rId11" imgW="622080" imgH="241200" progId="Equation.DSMT4">
                  <p:embed/>
                  <p:pic>
                    <p:nvPicPr>
                      <p:cNvPr id="14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39872" y="5716330"/>
                        <a:ext cx="1179512" cy="414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4"/>
          <p:cNvSpPr/>
          <p:nvPr/>
        </p:nvSpPr>
        <p:spPr>
          <a:xfrm>
            <a:off x="3501274" y="5705149"/>
            <a:ext cx="222368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dirty="0"/>
              <a:t>(</a:t>
            </a:r>
            <a:r>
              <a:rPr lang="en-US" sz="2000" dirty="0" err="1"/>
              <a:t>Dulong</a:t>
            </a:r>
            <a:r>
              <a:rPr lang="en-US" sz="2000" dirty="0"/>
              <a:t>-Petit law)</a:t>
            </a:r>
          </a:p>
        </p:txBody>
      </p:sp>
    </p:spTree>
    <p:extLst>
      <p:ext uri="{BB962C8B-B14F-4D97-AF65-F5344CB8AC3E}">
        <p14:creationId xmlns:p14="http://schemas.microsoft.com/office/powerpoint/2010/main" val="16359319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2440"/>
            <a:ext cx="8229600" cy="1066800"/>
          </a:xfrm>
        </p:spPr>
        <p:txBody>
          <a:bodyPr/>
          <a:lstStyle/>
          <a:p>
            <a:r>
              <a:rPr lang="en-US" dirty="0"/>
              <a:t>Normal modes (lattice waves)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950823" y="5388114"/>
            <a:ext cx="3759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+mn-lt"/>
              </a:rPr>
              <a:t>Normal modes of lattice wave:</a:t>
            </a:r>
          </a:p>
          <a:p>
            <a:pPr algn="ctr"/>
            <a:r>
              <a:rPr lang="en-US" sz="2000" dirty="0">
                <a:latin typeface="+mn-lt"/>
              </a:rPr>
              <a:t>in analogy to “particle-in-a-box”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50041" y="4959197"/>
            <a:ext cx="379548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+mn-lt"/>
              </a:rPr>
              <a:t>Lattice waves can be decomposed to different normal modes: Fourier analysis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E68C4A0-718D-44A6-B522-734A9D103D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115" y="1753393"/>
            <a:ext cx="4038600" cy="301709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DF5225D-0E6B-403F-957E-9D2E83CE0B2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4484" y="1662129"/>
            <a:ext cx="3471877" cy="3396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67597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Everything you need to know about heat capacity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</a:pPr>
            <a:r>
              <a:rPr lang="en-US" dirty="0"/>
              <a:t>Partition function of systems composed of distinguishable and indistinguishable particles</a:t>
            </a:r>
          </a:p>
          <a:p>
            <a:pPr>
              <a:spcBef>
                <a:spcPts val="1200"/>
              </a:spcBef>
            </a:pPr>
            <a:r>
              <a:rPr lang="en-US" dirty="0"/>
              <a:t>Distinguishability does not affect average energy and heat capacity; however, it </a:t>
            </a:r>
            <a:r>
              <a:rPr lang="en-US" dirty="0" smtClean="0"/>
              <a:t>changes entropy and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9272" y="3186952"/>
            <a:ext cx="3765224" cy="286670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457200" y="3200400"/>
            <a:ext cx="4572000" cy="2616101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 fontAlgn="base">
              <a:spcBef>
                <a:spcPts val="1200"/>
              </a:spcBef>
              <a:spcAft>
                <a:spcPct val="0"/>
              </a:spcAft>
              <a:buClr>
                <a:srgbClr val="1F497D"/>
              </a:buClr>
              <a:buSzPct val="75000"/>
              <a:buFont typeface="Wingdings" pitchFamily="2" charset="2"/>
              <a:buChar char="n"/>
            </a:pPr>
            <a:r>
              <a:rPr lang="en-US" sz="2400" kern="0" dirty="0">
                <a:solidFill>
                  <a:prstClr val="black"/>
                </a:solidFill>
              </a:rPr>
              <a:t>Heat capacity of monatomic gas: energy equipartition</a:t>
            </a:r>
          </a:p>
          <a:p>
            <a:pPr marL="342900" lvl="0" indent="-342900" fontAlgn="base">
              <a:spcBef>
                <a:spcPts val="1200"/>
              </a:spcBef>
              <a:spcAft>
                <a:spcPct val="0"/>
              </a:spcAft>
              <a:buClr>
                <a:srgbClr val="1F497D"/>
              </a:buClr>
              <a:buSzPct val="75000"/>
              <a:buFont typeface="Wingdings" pitchFamily="2" charset="2"/>
              <a:buChar char="n"/>
            </a:pPr>
            <a:r>
              <a:rPr lang="en-US" sz="2400" kern="0" dirty="0">
                <a:solidFill>
                  <a:prstClr val="black"/>
                </a:solidFill>
              </a:rPr>
              <a:t>Heat capacity of harmonic oscillators</a:t>
            </a:r>
          </a:p>
          <a:p>
            <a:pPr marL="342900" lvl="0" indent="-342900" fontAlgn="base">
              <a:spcBef>
                <a:spcPts val="1200"/>
              </a:spcBef>
              <a:spcAft>
                <a:spcPct val="0"/>
              </a:spcAft>
              <a:buClr>
                <a:srgbClr val="1F497D"/>
              </a:buClr>
              <a:buSzPct val="75000"/>
              <a:buFont typeface="Wingdings" pitchFamily="2" charset="2"/>
              <a:buChar char="n"/>
            </a:pPr>
            <a:r>
              <a:rPr lang="en-US" sz="2400" kern="0" dirty="0">
                <a:solidFill>
                  <a:prstClr val="black"/>
                </a:solidFill>
              </a:rPr>
              <a:t>Heat capacity of atomic solids: the Einstein model</a:t>
            </a:r>
          </a:p>
        </p:txBody>
      </p:sp>
    </p:spTree>
    <p:extLst>
      <p:ext uri="{BB962C8B-B14F-4D97-AF65-F5344CB8AC3E}">
        <p14:creationId xmlns:p14="http://schemas.microsoft.com/office/powerpoint/2010/main" val="39710383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 of symbols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dirty="0"/>
              <a:t> – temperature</a:t>
            </a:r>
          </a:p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dirty="0"/>
              <a:t> – Boltzmann constant (1.38 × 10</a:t>
            </a:r>
            <a:r>
              <a:rPr lang="en-US" baseline="30000" dirty="0"/>
              <a:t>-23</a:t>
            </a:r>
            <a:r>
              <a:rPr lang="en-US" dirty="0"/>
              <a:t> m</a:t>
            </a:r>
            <a:r>
              <a:rPr lang="en-US" baseline="30000" dirty="0"/>
              <a:t>2</a:t>
            </a:r>
            <a:r>
              <a:rPr lang="en-US" dirty="0"/>
              <a:t> kg s</a:t>
            </a:r>
            <a:r>
              <a:rPr lang="en-US" baseline="30000" dirty="0"/>
              <a:t>-2</a:t>
            </a:r>
            <a:r>
              <a:rPr lang="en-US" dirty="0"/>
              <a:t> K</a:t>
            </a:r>
            <a:r>
              <a:rPr lang="en-US" baseline="30000" dirty="0"/>
              <a:t>-1</a:t>
            </a:r>
            <a:r>
              <a:rPr lang="en-US" dirty="0"/>
              <a:t>)</a:t>
            </a:r>
          </a:p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dirty="0"/>
              <a:t> – Ideal gas constant (8.314 J mol</a:t>
            </a:r>
            <a:r>
              <a:rPr lang="en-US" baseline="30000" dirty="0"/>
              <a:t>-1</a:t>
            </a:r>
            <a:r>
              <a:rPr lang="en-US" dirty="0"/>
              <a:t> K</a:t>
            </a:r>
            <a:r>
              <a:rPr lang="en-US" baseline="30000" dirty="0"/>
              <a:t>-1</a:t>
            </a:r>
            <a:r>
              <a:rPr lang="en-US" dirty="0"/>
              <a:t>)</a:t>
            </a:r>
          </a:p>
          <a:p>
            <a:r>
              <a:rPr lang="en-US" i="1" dirty="0">
                <a:latin typeface="Symbol" panose="05050102010706020507" pitchFamily="18" charset="2"/>
                <a:cs typeface="Times New Roman" panose="02020603050405020304" pitchFamily="18" charset="0"/>
              </a:rPr>
              <a:t>b</a:t>
            </a:r>
            <a:r>
              <a:rPr lang="en-US" dirty="0"/>
              <a:t> – defined as </a:t>
            </a:r>
            <a:r>
              <a:rPr lang="en-US" i="1" dirty="0">
                <a:latin typeface="Symbol" panose="05050102010706020507" pitchFamily="18" charset="2"/>
                <a:cs typeface="Times New Roman" panose="02020603050405020304" pitchFamily="18" charset="0"/>
              </a:rPr>
              <a:t>b</a:t>
            </a:r>
            <a:r>
              <a:rPr lang="en-US" dirty="0"/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1/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kT</a:t>
            </a: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dirty="0"/>
              <a:t> /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dirty="0"/>
              <a:t> – molar heat capacity at constant volume / pressure</a:t>
            </a:r>
          </a:p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dirty="0"/>
              <a:t> – heat capacity of a system (e.g. an oscillator)</a:t>
            </a:r>
          </a:p>
          <a:p>
            <a:r>
              <a:rPr lang="en-US" i="1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1800" dirty="0"/>
              <a:t> </a:t>
            </a:r>
            <a:r>
              <a:rPr lang="en-US" dirty="0"/>
              <a:t>– average energy of a system</a:t>
            </a:r>
          </a:p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dirty="0"/>
              <a:t> – Total number of particles in a system</a:t>
            </a:r>
          </a:p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dirty="0"/>
              <a:t> – Avogadro constant</a:t>
            </a:r>
          </a:p>
        </p:txBody>
      </p:sp>
      <p:graphicFrame>
        <p:nvGraphicFramePr>
          <p:cNvPr id="4" name="Object 7">
            <a:extLst>
              <a:ext uri="{FF2B5EF4-FFF2-40B4-BE49-F238E27FC236}">
                <a16:creationId xmlns:a16="http://schemas.microsoft.com/office/drawing/2014/main" id="{29D5782B-BD45-4957-BA0B-491BA677100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717488"/>
              </p:ext>
            </p:extLst>
          </p:nvPr>
        </p:nvGraphicFramePr>
        <p:xfrm>
          <a:off x="846016" y="4648200"/>
          <a:ext cx="269944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9" name="Equation" r:id="rId3" imgW="152280" imgH="203040" progId="Equation.DSMT4">
                  <p:embed/>
                </p:oleObj>
              </mc:Choice>
              <mc:Fallback>
                <p:oleObj name="Equation" r:id="rId3" imgW="152280" imgH="203040" progId="Equation.DSMT4">
                  <p:embed/>
                  <p:pic>
                    <p:nvPicPr>
                      <p:cNvPr id="4" name="Object 7">
                        <a:extLst>
                          <a:ext uri="{FF2B5EF4-FFF2-40B4-BE49-F238E27FC236}">
                            <a16:creationId xmlns:a16="http://schemas.microsoft.com/office/drawing/2014/main" id="{29D5782B-BD45-4957-BA0B-491BA677100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6016" y="4648200"/>
                        <a:ext cx="269944" cy="3603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523888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 of symbols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</a:t>
            </a:r>
            <a:r>
              <a:rPr lang="en-US" dirty="0"/>
              <a:t> /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</a:t>
            </a:r>
            <a:r>
              <a:rPr lang="en-US" dirty="0"/>
              <a:t> – (canonical) partition function of an individual particle / a system consisting of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dirty="0"/>
              <a:t> particles</a:t>
            </a:r>
          </a:p>
          <a:p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</a:t>
            </a:r>
            <a:r>
              <a:rPr lang="en-US" dirty="0"/>
              <a:t> /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</a:t>
            </a:r>
            <a:r>
              <a:rPr lang="en-US" dirty="0"/>
              <a:t> – energy of an individual particle / a system consisting of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dirty="0"/>
              <a:t> particles</a:t>
            </a:r>
          </a:p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dirty="0"/>
              <a:t> – quantum number (subscript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/>
              <a:t>,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dirty="0"/>
              <a:t>, or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dirty="0"/>
              <a:t> denotes the direction)</a:t>
            </a:r>
          </a:p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dirty="0"/>
              <a:t> – linear dimension of the system (subscript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/>
              <a:t>,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dirty="0"/>
              <a:t>, or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dirty="0"/>
              <a:t> denotes the direction)</a:t>
            </a:r>
          </a:p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dirty="0"/>
              <a:t> – Planck constant (6.626 × 10</a:t>
            </a:r>
            <a:r>
              <a:rPr lang="en-US" baseline="30000" dirty="0"/>
              <a:t>−34</a:t>
            </a:r>
            <a:r>
              <a:rPr lang="en-US" dirty="0"/>
              <a:t> J·s)</a:t>
            </a:r>
          </a:p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ħ</a:t>
            </a:r>
            <a:r>
              <a:rPr lang="en-US" dirty="0"/>
              <a:t> – reduced Planck constant (1.056 × 10</a:t>
            </a:r>
            <a:r>
              <a:rPr lang="en-US" baseline="30000" dirty="0"/>
              <a:t>−34</a:t>
            </a:r>
            <a:r>
              <a:rPr lang="en-US" dirty="0"/>
              <a:t> J·s)</a:t>
            </a:r>
          </a:p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dirty="0"/>
              <a:t> – mass of particle</a:t>
            </a:r>
          </a:p>
        </p:txBody>
      </p:sp>
    </p:spTree>
    <p:extLst>
      <p:ext uri="{BB962C8B-B14F-4D97-AF65-F5344CB8AC3E}">
        <p14:creationId xmlns:p14="http://schemas.microsoft.com/office/powerpoint/2010/main" val="24814525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 of symbols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>
                <a:latin typeface="Symbol" panose="05050102010706020507" pitchFamily="18" charset="2"/>
                <a:cs typeface="Times New Roman" panose="02020603050405020304" pitchFamily="18" charset="0"/>
              </a:rPr>
              <a:t>j</a:t>
            </a:r>
            <a:r>
              <a:rPr lang="en-US" i="1" baseline="-25000" dirty="0">
                <a:latin typeface="Symbol" panose="05050102010706020507" pitchFamily="18" charset="2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dirty="0"/>
              <a:t> – potential function of a harmonic oscillator</a:t>
            </a:r>
          </a:p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dirty="0"/>
              <a:t> – spring constant of a harmonic oscillator</a:t>
            </a:r>
          </a:p>
          <a:p>
            <a:r>
              <a:rPr lang="en-US" i="1" dirty="0">
                <a:latin typeface="Symbol" panose="05050102010706020507" pitchFamily="18" charset="2"/>
                <a:cs typeface="Times New Roman" panose="02020603050405020304" pitchFamily="18" charset="0"/>
              </a:rPr>
              <a:t>w</a:t>
            </a:r>
            <a:r>
              <a:rPr lang="en-US" dirty="0"/>
              <a:t> – angular frequency of a harmonic oscillator</a:t>
            </a:r>
          </a:p>
        </p:txBody>
      </p:sp>
    </p:spTree>
    <p:extLst>
      <p:ext uri="{BB962C8B-B14F-4D97-AF65-F5344CB8AC3E}">
        <p14:creationId xmlns:p14="http://schemas.microsoft.com/office/powerpoint/2010/main" val="1551225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082913" y="6416430"/>
            <a:ext cx="697819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i="1" dirty="0">
                <a:latin typeface="+mn-lt"/>
              </a:rPr>
              <a:t>The values are quoted for 25</a:t>
            </a:r>
            <a:r>
              <a:rPr lang="en-US" sz="1400" i="1" baseline="0" dirty="0">
                <a:latin typeface="+mn-lt"/>
              </a:rPr>
              <a:t> °C</a:t>
            </a:r>
            <a:r>
              <a:rPr lang="en-US" sz="1400" i="1" dirty="0">
                <a:latin typeface="+mn-lt"/>
              </a:rPr>
              <a:t> and</a:t>
            </a:r>
            <a:r>
              <a:rPr lang="en-US" sz="1400" i="1" baseline="0" dirty="0">
                <a:latin typeface="+mn-lt"/>
              </a:rPr>
              <a:t> 1 </a:t>
            </a:r>
            <a:r>
              <a:rPr lang="en-US" sz="1400" i="1" baseline="0" dirty="0" err="1">
                <a:latin typeface="+mn-lt"/>
              </a:rPr>
              <a:t>atm</a:t>
            </a:r>
            <a:r>
              <a:rPr lang="en-US" sz="1400" i="1" baseline="0" dirty="0">
                <a:latin typeface="+mn-lt"/>
              </a:rPr>
              <a:t> pressure for gases unless otherwise</a:t>
            </a:r>
            <a:r>
              <a:rPr lang="en-US" sz="1400" i="1" dirty="0">
                <a:latin typeface="+mn-lt"/>
              </a:rPr>
              <a:t> noted</a:t>
            </a:r>
          </a:p>
        </p:txBody>
      </p:sp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18" y="26"/>
          <a:ext cx="9143982" cy="158496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4223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530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40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85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13033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Material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Molar heat</a:t>
                      </a:r>
                      <a:r>
                        <a:rPr lang="en-US" sz="1600" b="0" baseline="0" dirty="0"/>
                        <a:t> capacity </a:t>
                      </a:r>
                      <a:r>
                        <a:rPr lang="en-US" sz="1600" b="0" i="1" dirty="0" err="1"/>
                        <a:t>c</a:t>
                      </a:r>
                      <a:r>
                        <a:rPr lang="en-US" sz="1600" b="0" i="1" baseline="-25000" dirty="0" err="1"/>
                        <a:t>v</a:t>
                      </a:r>
                      <a:r>
                        <a:rPr lang="en-US" sz="1600" b="0" baseline="-25000" dirty="0"/>
                        <a:t> </a:t>
                      </a:r>
                      <a:r>
                        <a:rPr lang="en-US" sz="1600" b="0" baseline="0" dirty="0"/>
                        <a:t> (J/mol K)</a:t>
                      </a: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1" dirty="0" err="1"/>
                        <a:t>c</a:t>
                      </a:r>
                      <a:r>
                        <a:rPr lang="en-US" sz="1600" b="0" i="1" baseline="-25000" dirty="0" err="1"/>
                        <a:t>v</a:t>
                      </a:r>
                      <a:r>
                        <a:rPr lang="en-US" sz="1600" b="0" i="1" dirty="0"/>
                        <a:t>/R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Type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Degrees of freedom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52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He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12.5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1.5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Monatomic gas</a:t>
                      </a: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 translational</a:t>
                      </a:r>
                    </a:p>
                    <a:p>
                      <a:pPr algn="ctr"/>
                      <a:r>
                        <a:rPr lang="en-US" sz="1600" dirty="0"/>
                        <a:t>Total 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452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12.5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1.5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452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/>
                        <a:t>Ar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12.5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1.5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22" y="1582098"/>
          <a:ext cx="9143978" cy="1005840"/>
        </p:xfrm>
        <a:graphic>
          <a:graphicData uri="http://schemas.openxmlformats.org/drawingml/2006/table">
            <a:tbl>
              <a:tblPr bandRow="1">
                <a:tableStyleId>{284E427A-3D55-4303-BF80-6455036E1DE7}</a:tableStyleId>
              </a:tblPr>
              <a:tblGrid>
                <a:gridCol w="14223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530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40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85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H</a:t>
                      </a:r>
                      <a:r>
                        <a:rPr lang="en-US" sz="1600" baseline="-250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2.43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Diatomic gas</a:t>
                      </a: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 translational</a:t>
                      </a:r>
                      <a:r>
                        <a:rPr lang="en-US" sz="1600" baseline="0" dirty="0"/>
                        <a:t> 2 rotational</a:t>
                      </a:r>
                    </a:p>
                    <a:p>
                      <a:pPr algn="ctr"/>
                      <a:r>
                        <a:rPr lang="en-US" sz="1600" baseline="0" dirty="0"/>
                        <a:t>Total </a:t>
                      </a:r>
                      <a:r>
                        <a:rPr lang="en-US" sz="1600" b="1" baseline="0" dirty="0">
                          <a:solidFill>
                            <a:srgbClr val="FF0000"/>
                          </a:solidFill>
                        </a:rPr>
                        <a:t>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O</a:t>
                      </a:r>
                      <a:r>
                        <a:rPr lang="en-US" sz="1600" baseline="-25000" dirty="0"/>
                        <a:t>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20.2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2.43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</a:t>
                      </a:r>
                      <a:r>
                        <a:rPr lang="en-US" sz="1600" baseline="-25000" dirty="0"/>
                        <a:t>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19.9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2.39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22" y="2598103"/>
          <a:ext cx="9143978" cy="1005840"/>
        </p:xfrm>
        <a:graphic>
          <a:graphicData uri="http://schemas.openxmlformats.org/drawingml/2006/table">
            <a:tbl>
              <a:tblPr bandRow="1">
                <a:tableStyleId>{69C7853C-536D-4A76-A0AE-DD22124D55A5}</a:tableStyleId>
              </a:tblPr>
              <a:tblGrid>
                <a:gridCol w="14223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530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40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85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H</a:t>
                      </a:r>
                      <a:r>
                        <a:rPr lang="en-US" sz="1600" baseline="-25000" dirty="0"/>
                        <a:t>2</a:t>
                      </a:r>
                      <a:r>
                        <a:rPr lang="en-US" sz="1600" dirty="0"/>
                        <a:t>S</a:t>
                      </a:r>
                      <a:endParaRPr lang="en-US" sz="16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26.7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3.22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600" dirty="0" err="1"/>
                        <a:t>Triatomic</a:t>
                      </a:r>
                      <a:r>
                        <a:rPr lang="en-US" sz="1600" dirty="0"/>
                        <a:t> gas</a:t>
                      </a: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Depends on molecular</a:t>
                      </a:r>
                      <a:r>
                        <a:rPr lang="en-US" sz="1600" baseline="0" dirty="0"/>
                        <a:t> geometry</a:t>
                      </a:r>
                      <a:endParaRPr 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CO</a:t>
                      </a:r>
                      <a:r>
                        <a:rPr lang="en-US" sz="1600" baseline="-250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28.5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3.43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H</a:t>
                      </a:r>
                      <a:r>
                        <a:rPr lang="en-US" sz="1600" baseline="-25000" dirty="0"/>
                        <a:t>2</a:t>
                      </a:r>
                      <a:r>
                        <a:rPr lang="en-US" sz="1600" dirty="0"/>
                        <a:t>O</a:t>
                      </a:r>
                      <a:r>
                        <a:rPr lang="zh-CN" altLang="en-US" sz="1600" dirty="0"/>
                        <a:t> </a:t>
                      </a:r>
                      <a:r>
                        <a:rPr lang="en-US" altLang="zh-CN" sz="1600" dirty="0"/>
                        <a:t>(100 °C)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28.0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3.37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23" y="3599586"/>
          <a:ext cx="9143976" cy="1676400"/>
        </p:xfrm>
        <a:graphic>
          <a:graphicData uri="http://schemas.openxmlformats.org/drawingml/2006/table">
            <a:tbl>
              <a:tblPr bandRow="1">
                <a:tableStyleId>{775DCB02-9BB8-47FD-8907-85C794F793BA}</a:tableStyleId>
              </a:tblPr>
              <a:tblGrid>
                <a:gridCol w="14223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530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40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851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8867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Arsenic</a:t>
                      </a:r>
                      <a:endParaRPr lang="en-US" sz="16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24.6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2.96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Atomic solid</a:t>
                      </a:r>
                    </a:p>
                  </a:txBody>
                  <a:tcPr anchor="ctr"/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 translational 3 </a:t>
                      </a:r>
                      <a:r>
                        <a:rPr lang="en-US" sz="1600" dirty="0" err="1"/>
                        <a:t>vibrational</a:t>
                      </a:r>
                      <a:endParaRPr lang="en-US" sz="1600" dirty="0"/>
                    </a:p>
                    <a:p>
                      <a:pPr algn="ctr"/>
                      <a:r>
                        <a:rPr lang="en-US" sz="1600" dirty="0"/>
                        <a:t>Total</a:t>
                      </a:r>
                      <a:r>
                        <a:rPr lang="en-US" sz="1600" baseline="0" dirty="0"/>
                        <a:t> </a:t>
                      </a:r>
                      <a:r>
                        <a:rPr lang="en-US" sz="1600" b="1" baseline="0" dirty="0">
                          <a:solidFill>
                            <a:srgbClr val="FF0000"/>
                          </a:solidFill>
                        </a:rPr>
                        <a:t>6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867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Diamond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6.1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0.74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867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Antimony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25.2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3.03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867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Copper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24.5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2.95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867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Silver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24.9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3.00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23" y="5268724"/>
          <a:ext cx="9143976" cy="1005840"/>
        </p:xfrm>
        <a:graphic>
          <a:graphicData uri="http://schemas.openxmlformats.org/drawingml/2006/table">
            <a:tbl>
              <a:tblPr bandRow="1">
                <a:tableStyleId>{08FB837D-C827-4EFA-A057-4D05807E0F7C}</a:tableStyleId>
              </a:tblPr>
              <a:tblGrid>
                <a:gridCol w="14223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530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40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851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8867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Mercury</a:t>
                      </a:r>
                      <a:endParaRPr lang="en-US" sz="16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28.0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3.36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Liquid</a:t>
                      </a: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?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867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H</a:t>
                      </a:r>
                      <a:r>
                        <a:rPr lang="en-US" sz="1600" baseline="-25000" dirty="0"/>
                        <a:t>2</a:t>
                      </a:r>
                      <a:r>
                        <a:rPr lang="en-US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75.3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9.06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867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Gasoline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229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27.6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4" name="Rectangle 23"/>
          <p:cNvSpPr/>
          <p:nvPr/>
        </p:nvSpPr>
        <p:spPr bwMode="auto">
          <a:xfrm>
            <a:off x="5013996" y="595086"/>
            <a:ext cx="1059543" cy="303348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noFill/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Gas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5012105" y="3599543"/>
            <a:ext cx="1069385" cy="670604"/>
          </a:xfrm>
          <a:prstGeom prst="rect">
            <a:avLst/>
          </a:prstGeom>
          <a:solidFill>
            <a:srgbClr val="C00000"/>
          </a:solidFill>
          <a:ln w="9525" cap="flat" cmpd="sng" algn="ctr">
            <a:noFill/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+mn-lt"/>
              </a:rPr>
              <a:t>Non-metal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5012105" y="4270147"/>
            <a:ext cx="1069385" cy="1027567"/>
          </a:xfrm>
          <a:prstGeom prst="rect">
            <a:avLst/>
          </a:prstGeom>
          <a:solidFill>
            <a:srgbClr val="FFC000"/>
          </a:solidFill>
          <a:ln w="9525" cap="flat" cmpd="sng" algn="ctr">
            <a:noFill/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+mn-lt"/>
              </a:rPr>
              <a:t>Metal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5012106" y="5278266"/>
            <a:ext cx="1067494" cy="100148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 cap="flat" cmpd="sng" algn="ctr">
            <a:noFill/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+mn-lt"/>
              </a:rPr>
              <a:t>Liquid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670743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2440"/>
            <a:ext cx="8229600" cy="1066800"/>
          </a:xfrm>
        </p:spPr>
        <p:txBody>
          <a:bodyPr/>
          <a:lstStyle/>
          <a:p>
            <a:r>
              <a:rPr lang="en-US" dirty="0"/>
              <a:t>Molar heat capacity modeling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4480"/>
            <a:ext cx="4953000" cy="4648200"/>
          </a:xfrm>
        </p:spPr>
        <p:txBody>
          <a:bodyPr/>
          <a:lstStyle/>
          <a:p>
            <a:r>
              <a:rPr lang="en-US" dirty="0"/>
              <a:t>Molar heat capacity: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Deriving heat capacity:</a:t>
            </a:r>
          </a:p>
          <a:p>
            <a:pPr lvl="1"/>
            <a:r>
              <a:rPr lang="en-US" sz="2100" dirty="0"/>
              <a:t>Determine </a:t>
            </a:r>
            <a:r>
              <a:rPr lang="en-US" sz="2100" b="1" dirty="0"/>
              <a:t>system</a:t>
            </a:r>
            <a:r>
              <a:rPr lang="en-US" sz="2100" dirty="0"/>
              <a:t> energy levels</a:t>
            </a:r>
          </a:p>
          <a:p>
            <a:pPr lvl="1"/>
            <a:r>
              <a:rPr lang="en-US" sz="2100" dirty="0"/>
              <a:t>Derive partition function </a:t>
            </a:r>
            <a:r>
              <a:rPr lang="en-US" sz="2100" i="1" dirty="0"/>
              <a:t>Z</a:t>
            </a:r>
          </a:p>
          <a:p>
            <a:pPr lvl="1"/>
            <a:r>
              <a:rPr lang="en-US" sz="2100" dirty="0"/>
              <a:t>Calculate mean energy as a function of temperature</a:t>
            </a:r>
          </a:p>
          <a:p>
            <a:pPr lvl="1"/>
            <a:r>
              <a:rPr lang="en-US" sz="2100" dirty="0"/>
              <a:t>Calculate heat capacity by taking derivative with respect to </a:t>
            </a:r>
            <a:r>
              <a:rPr lang="en-US" sz="2100" i="1" dirty="0"/>
              <a:t>T</a:t>
            </a:r>
          </a:p>
        </p:txBody>
      </p:sp>
      <p:graphicFrame>
        <p:nvGraphicFramePr>
          <p:cNvPr id="10137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1640420"/>
              </p:ext>
            </p:extLst>
          </p:nvPr>
        </p:nvGraphicFramePr>
        <p:xfrm>
          <a:off x="852928" y="2089150"/>
          <a:ext cx="2582862" cy="82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name="Equation" r:id="rId3" imgW="1346040" imgH="469800" progId="Equation.DSMT4">
                  <p:embed/>
                </p:oleObj>
              </mc:Choice>
              <mc:Fallback>
                <p:oleObj name="Equation" r:id="rId3" imgW="1346040" imgH="469800" progId="Equation.DSMT4">
                  <p:embed/>
                  <p:pic>
                    <p:nvPicPr>
                      <p:cNvPr id="10137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2928" y="2089150"/>
                        <a:ext cx="2582862" cy="822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4" descr="Big_Mole-2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210300" y="1455615"/>
            <a:ext cx="1981200" cy="3419032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5943600" y="5371125"/>
            <a:ext cx="2514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/>
              <a:t>This mole has a large molar heat capacity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502010" y="2297668"/>
            <a:ext cx="2364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for condensed matter</a:t>
            </a:r>
          </a:p>
        </p:txBody>
      </p:sp>
      <p:sp>
        <p:nvSpPr>
          <p:cNvPr id="8" name="TextBox 6">
            <a:extLst>
              <a:ext uri="{FF2B5EF4-FFF2-40B4-BE49-F238E27FC236}">
                <a16:creationId xmlns:a16="http://schemas.microsoft.com/office/drawing/2014/main" id="{BE111E32-AA28-468E-9638-1CBAE9E16405}"/>
              </a:ext>
            </a:extLst>
          </p:cNvPr>
          <p:cNvSpPr txBox="1"/>
          <p:nvPr/>
        </p:nvSpPr>
        <p:spPr>
          <a:xfrm>
            <a:off x="6076950" y="4911210"/>
            <a:ext cx="22479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/>
              <a:t>Unregistered user at </a:t>
            </a:r>
            <a:r>
              <a:rPr lang="en-US" sz="800" dirty="0" err="1"/>
              <a:t>uncyclopedia.wikia.com</a:t>
            </a:r>
            <a:r>
              <a:rPr lang="en-US" sz="800" dirty="0"/>
              <a:t>; CC-BY-SA-NC 3.0</a:t>
            </a:r>
          </a:p>
        </p:txBody>
      </p:sp>
    </p:spTree>
    <p:extLst>
      <p:ext uri="{BB962C8B-B14F-4D97-AF65-F5344CB8AC3E}">
        <p14:creationId xmlns:p14="http://schemas.microsoft.com/office/powerpoint/2010/main" val="2861418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Non-interacting, distinguishable particles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Consider a system consisting of </a:t>
            </a:r>
            <a:r>
              <a:rPr lang="en-US" i="1" dirty="0"/>
              <a:t>N</a:t>
            </a:r>
            <a:r>
              <a:rPr lang="en-US" dirty="0"/>
              <a:t> identical but distinguishable particles</a:t>
            </a:r>
          </a:p>
          <a:p>
            <a:pPr lvl="1">
              <a:spcBef>
                <a:spcPts val="1200"/>
              </a:spcBef>
            </a:pPr>
            <a:r>
              <a:rPr lang="en-US" dirty="0"/>
              <a:t>Classical ideal gas</a:t>
            </a:r>
          </a:p>
          <a:p>
            <a:pPr>
              <a:spcBef>
                <a:spcPts val="1200"/>
              </a:spcBef>
            </a:pPr>
            <a:r>
              <a:rPr lang="en-US" dirty="0"/>
              <a:t>The system’s partition function is the product of individual particle’s partition function</a:t>
            </a:r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9784489"/>
              </p:ext>
            </p:extLst>
          </p:nvPr>
        </p:nvGraphicFramePr>
        <p:xfrm>
          <a:off x="838200" y="3767476"/>
          <a:ext cx="1636712" cy="63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5" name="Equation" r:id="rId3" imgW="863280" imgH="342720" progId="Equation.DSMT4">
                  <p:embed/>
                </p:oleObj>
              </mc:Choice>
              <mc:Fallback>
                <p:oleObj name="Equation" r:id="rId3" imgW="863280" imgH="342720" progId="Equation.DSMT4">
                  <p:embed/>
                  <p:pic>
                    <p:nvPicPr>
                      <p:cNvPr id="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3767476"/>
                        <a:ext cx="1636712" cy="6318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3302770"/>
              </p:ext>
            </p:extLst>
          </p:nvPr>
        </p:nvGraphicFramePr>
        <p:xfrm>
          <a:off x="838200" y="4387482"/>
          <a:ext cx="7208838" cy="893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" name="Equation" r:id="rId5" imgW="3797280" imgH="482400" progId="Equation.DSMT4">
                  <p:embed/>
                </p:oleObj>
              </mc:Choice>
              <mc:Fallback>
                <p:oleObj name="Equation" r:id="rId5" imgW="3797280" imgH="482400" progId="Equation.DSMT4">
                  <p:embed/>
                  <p:pic>
                    <p:nvPicPr>
                      <p:cNvPr id="5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4387482"/>
                        <a:ext cx="7208838" cy="8937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328119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Non-interacting, indistinguishable particles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</a:pPr>
            <a:r>
              <a:rPr lang="en-US" dirty="0"/>
              <a:t>Consider a system consisting of </a:t>
            </a:r>
            <a:r>
              <a:rPr lang="en-US" i="1" dirty="0"/>
              <a:t>N</a:t>
            </a:r>
            <a:r>
              <a:rPr lang="en-US" dirty="0"/>
              <a:t> indistinguishable particles</a:t>
            </a:r>
          </a:p>
          <a:p>
            <a:pPr lvl="1">
              <a:spcBef>
                <a:spcPts val="1200"/>
              </a:spcBef>
            </a:pPr>
            <a:r>
              <a:rPr lang="en-US" dirty="0"/>
              <a:t>Quantum ideal gas (with wave function overlap)</a:t>
            </a:r>
          </a:p>
          <a:p>
            <a:pPr>
              <a:spcBef>
                <a:spcPts val="1200"/>
              </a:spcBef>
            </a:pPr>
            <a:r>
              <a:rPr lang="en-US" dirty="0"/>
              <a:t>Permutation does not generate new states</a:t>
            </a:r>
          </a:p>
          <a:p>
            <a:pPr>
              <a:spcBef>
                <a:spcPts val="1200"/>
              </a:spcBef>
            </a:pPr>
            <a:r>
              <a:rPr lang="en-US" dirty="0"/>
              <a:t>The system’s partition function</a:t>
            </a:r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5504010"/>
              </p:ext>
            </p:extLst>
          </p:nvPr>
        </p:nvGraphicFramePr>
        <p:xfrm>
          <a:off x="838200" y="4669917"/>
          <a:ext cx="1808162" cy="728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3" name="Equation" r:id="rId4" imgW="952200" imgH="393480" progId="Equation.DSMT4">
                  <p:embed/>
                </p:oleObj>
              </mc:Choice>
              <mc:Fallback>
                <p:oleObj name="Equation" r:id="rId4" imgW="952200" imgH="393480" progId="Equation.DSMT4">
                  <p:embed/>
                  <p:pic>
                    <p:nvPicPr>
                      <p:cNvPr id="5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4669917"/>
                        <a:ext cx="1808162" cy="7286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0960769"/>
              </p:ext>
            </p:extLst>
          </p:nvPr>
        </p:nvGraphicFramePr>
        <p:xfrm>
          <a:off x="838200" y="3916936"/>
          <a:ext cx="1636712" cy="63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" name="Equation" r:id="rId6" imgW="863280" imgH="342720" progId="Equation.DSMT4">
                  <p:embed/>
                </p:oleObj>
              </mc:Choice>
              <mc:Fallback>
                <p:oleObj name="Equation" r:id="rId6" imgW="863280" imgH="342720" progId="Equation.DSMT4">
                  <p:embed/>
                  <p:pic>
                    <p:nvPicPr>
                      <p:cNvPr id="7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3916936"/>
                        <a:ext cx="1636712" cy="6318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/>
          <p:cNvSpPr/>
          <p:nvPr/>
        </p:nvSpPr>
        <p:spPr>
          <a:xfrm>
            <a:off x="2819400" y="4695673"/>
            <a:ext cx="46482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kern="0" dirty="0">
                <a:solidFill>
                  <a:prstClr val="black"/>
                </a:solidFill>
              </a:rPr>
              <a:t>The </a:t>
            </a:r>
            <a:r>
              <a:rPr lang="en-US" sz="2000" i="1" kern="0" dirty="0">
                <a:solidFill>
                  <a:prstClr val="black"/>
                </a:solidFill>
              </a:rPr>
              <a:t>N</a:t>
            </a:r>
            <a:r>
              <a:rPr lang="en-US" sz="2000" kern="0" dirty="0">
                <a:solidFill>
                  <a:prstClr val="black"/>
                </a:solidFill>
              </a:rPr>
              <a:t>! factor avoids over counting of microscopic states due to permutation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8840990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Monatomic gas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000"/>
              </a:spcBef>
            </a:pPr>
            <a:r>
              <a:rPr lang="en-US" dirty="0"/>
              <a:t>Only consider translational degrees of freedom</a:t>
            </a:r>
          </a:p>
          <a:p>
            <a:pPr>
              <a:spcBef>
                <a:spcPts val="1000"/>
              </a:spcBef>
            </a:pPr>
            <a:r>
              <a:rPr lang="en-US" dirty="0"/>
              <a:t>Particle in a box model:</a:t>
            </a:r>
          </a:p>
          <a:p>
            <a:pPr>
              <a:spcBef>
                <a:spcPts val="1000"/>
              </a:spcBef>
            </a:pPr>
            <a:endParaRPr lang="en-US" dirty="0"/>
          </a:p>
          <a:p>
            <a:pPr>
              <a:spcBef>
                <a:spcPts val="1000"/>
              </a:spcBef>
            </a:pPr>
            <a:endParaRPr lang="en-US" dirty="0"/>
          </a:p>
          <a:p>
            <a:pPr>
              <a:spcBef>
                <a:spcPts val="1000"/>
              </a:spcBef>
            </a:pPr>
            <a:r>
              <a:rPr lang="en-US" dirty="0"/>
              <a:t>Particle partition function for translational motion along the x-direction</a:t>
            </a:r>
          </a:p>
        </p:txBody>
      </p:sp>
      <p:graphicFrame>
        <p:nvGraphicFramePr>
          <p:cNvPr id="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2669758"/>
              </p:ext>
            </p:extLst>
          </p:nvPr>
        </p:nvGraphicFramePr>
        <p:xfrm>
          <a:off x="830516" y="2415602"/>
          <a:ext cx="5461000" cy="1014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Equation" r:id="rId3" imgW="2730240" imgH="507960" progId="Equation.DSMT4">
                  <p:embed/>
                </p:oleObj>
              </mc:Choice>
              <mc:Fallback>
                <p:oleObj name="Equation" r:id="rId3" imgW="2730240" imgH="507960" progId="Equation.DSMT4">
                  <p:embed/>
                  <p:pic>
                    <p:nvPicPr>
                      <p:cNvPr id="5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0516" y="2415602"/>
                        <a:ext cx="5461000" cy="10144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5984895"/>
              </p:ext>
            </p:extLst>
          </p:nvPr>
        </p:nvGraphicFramePr>
        <p:xfrm>
          <a:off x="830516" y="4267200"/>
          <a:ext cx="6781800" cy="1978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Equation" r:id="rId5" imgW="3390840" imgH="990360" progId="Equation.DSMT4">
                  <p:embed/>
                </p:oleObj>
              </mc:Choice>
              <mc:Fallback>
                <p:oleObj name="Equation" r:id="rId5" imgW="3390840" imgH="990360" progId="Equation.DSMT4">
                  <p:embed/>
                  <p:pic>
                    <p:nvPicPr>
                      <p:cNvPr id="6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0516" y="4267200"/>
                        <a:ext cx="6781800" cy="1978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34716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Monatomic gas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000"/>
              </a:spcBef>
            </a:pPr>
            <a:r>
              <a:rPr lang="en-US" dirty="0"/>
              <a:t>Particle partition function for translational motion</a:t>
            </a:r>
          </a:p>
          <a:p>
            <a:pPr>
              <a:spcBef>
                <a:spcPts val="1000"/>
              </a:spcBef>
            </a:pPr>
            <a:endParaRPr lang="en-US" dirty="0"/>
          </a:p>
          <a:p>
            <a:pPr>
              <a:spcBef>
                <a:spcPts val="1000"/>
              </a:spcBef>
            </a:pPr>
            <a:endParaRPr lang="en-US" dirty="0"/>
          </a:p>
          <a:p>
            <a:pPr>
              <a:spcBef>
                <a:spcPts val="1000"/>
              </a:spcBef>
            </a:pPr>
            <a:r>
              <a:rPr lang="en-US" dirty="0"/>
              <a:t>Partition function of the system consisting of </a:t>
            </a:r>
            <a:r>
              <a:rPr lang="en-US" i="1" dirty="0"/>
              <a:t>N</a:t>
            </a:r>
            <a:r>
              <a:rPr lang="en-US" dirty="0"/>
              <a:t> ideal gas particles</a:t>
            </a:r>
          </a:p>
          <a:p>
            <a:pPr>
              <a:spcBef>
                <a:spcPts val="1000"/>
              </a:spcBef>
            </a:pPr>
            <a:endParaRPr lang="en-US" dirty="0"/>
          </a:p>
          <a:p>
            <a:pPr>
              <a:spcBef>
                <a:spcPts val="1000"/>
              </a:spcBef>
            </a:pPr>
            <a:endParaRPr lang="en-US" sz="2800" dirty="0"/>
          </a:p>
          <a:p>
            <a:pPr>
              <a:spcBef>
                <a:spcPts val="1000"/>
              </a:spcBef>
            </a:pPr>
            <a:r>
              <a:rPr lang="en-US" dirty="0"/>
              <a:t>Average energy of the system</a:t>
            </a:r>
          </a:p>
        </p:txBody>
      </p:sp>
      <p:graphicFrame>
        <p:nvGraphicFramePr>
          <p:cNvPr id="6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6880427"/>
              </p:ext>
            </p:extLst>
          </p:nvPr>
        </p:nvGraphicFramePr>
        <p:xfrm>
          <a:off x="815148" y="1875852"/>
          <a:ext cx="7315200" cy="989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name="Equation" r:id="rId3" imgW="3657600" imgH="495000" progId="Equation.DSMT4">
                  <p:embed/>
                </p:oleObj>
              </mc:Choice>
              <mc:Fallback>
                <p:oleObj name="Equation" r:id="rId3" imgW="3657600" imgH="495000" progId="Equation.DSMT4">
                  <p:embed/>
                  <p:pic>
                    <p:nvPicPr>
                      <p:cNvPr id="6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5148" y="1875852"/>
                        <a:ext cx="7315200" cy="9890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4798627"/>
              </p:ext>
            </p:extLst>
          </p:nvPr>
        </p:nvGraphicFramePr>
        <p:xfrm>
          <a:off x="852928" y="3672968"/>
          <a:ext cx="3378200" cy="1165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3" name="Equation" r:id="rId5" imgW="1688760" imgH="583920" progId="Equation.DSMT4">
                  <p:embed/>
                </p:oleObj>
              </mc:Choice>
              <mc:Fallback>
                <p:oleObj name="Equation" r:id="rId5" imgW="1688760" imgH="583920" progId="Equation.DSMT4">
                  <p:embed/>
                  <p:pic>
                    <p:nvPicPr>
                      <p:cNvPr id="7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2928" y="3672968"/>
                        <a:ext cx="3378200" cy="1165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3885504"/>
              </p:ext>
            </p:extLst>
          </p:nvPr>
        </p:nvGraphicFramePr>
        <p:xfrm>
          <a:off x="852928" y="5372420"/>
          <a:ext cx="3108325" cy="954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4" name="Equation" r:id="rId7" imgW="1447560" imgH="444240" progId="Equation.DSMT4">
                  <p:embed/>
                </p:oleObj>
              </mc:Choice>
              <mc:Fallback>
                <p:oleObj name="Equation" r:id="rId7" imgW="1447560" imgH="444240" progId="Equation.DSMT4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2928" y="5372420"/>
                        <a:ext cx="3108325" cy="954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/>
          <p:cNvSpPr/>
          <p:nvPr/>
        </p:nvSpPr>
        <p:spPr bwMode="auto">
          <a:xfrm>
            <a:off x="4471467" y="5446912"/>
            <a:ext cx="3423237" cy="793804"/>
          </a:xfrm>
          <a:prstGeom prst="rect">
            <a:avLst/>
          </a:prstGeom>
          <a:noFill/>
          <a:ln w="3810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/>
              <a:t>Distinguishability does not affect average energy</a:t>
            </a:r>
          </a:p>
        </p:txBody>
      </p:sp>
    </p:spTree>
    <p:extLst>
      <p:ext uri="{BB962C8B-B14F-4D97-AF65-F5344CB8AC3E}">
        <p14:creationId xmlns:p14="http://schemas.microsoft.com/office/powerpoint/2010/main" val="30135048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Monatomic gas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8440"/>
            <a:ext cx="8153400" cy="4800600"/>
          </a:xfrm>
        </p:spPr>
        <p:txBody>
          <a:bodyPr/>
          <a:lstStyle/>
          <a:p>
            <a:pPr>
              <a:spcBef>
                <a:spcPts val="1000"/>
              </a:spcBef>
            </a:pPr>
            <a:r>
              <a:rPr lang="en-US" dirty="0"/>
              <a:t>Molar heat capacity at constant volume</a:t>
            </a:r>
          </a:p>
          <a:p>
            <a:pPr>
              <a:spcBef>
                <a:spcPts val="1000"/>
              </a:spcBef>
            </a:pPr>
            <a:endParaRPr lang="en-US" dirty="0"/>
          </a:p>
          <a:p>
            <a:pPr>
              <a:spcBef>
                <a:spcPts val="1000"/>
              </a:spcBef>
            </a:pPr>
            <a:endParaRPr lang="en-US" sz="3200" dirty="0"/>
          </a:p>
          <a:p>
            <a:pPr>
              <a:spcBef>
                <a:spcPts val="1000"/>
              </a:spcBef>
            </a:pPr>
            <a:r>
              <a:rPr lang="en-US" dirty="0"/>
              <a:t>Each translational degree of freedom contributes average energy (energy equipartition)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5795209"/>
              </p:ext>
            </p:extLst>
          </p:nvPr>
        </p:nvGraphicFramePr>
        <p:xfrm>
          <a:off x="838200" y="1981200"/>
          <a:ext cx="6324600" cy="1009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Equation" r:id="rId3" imgW="2946240" imgH="469800" progId="Equation.DSMT4">
                  <p:embed/>
                </p:oleObj>
              </mc:Choice>
              <mc:Fallback>
                <p:oleObj name="Equation" r:id="rId3" imgW="2946240" imgH="469800" progId="Equation.DSMT4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981200"/>
                        <a:ext cx="6324600" cy="1009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6047006"/>
              </p:ext>
            </p:extLst>
          </p:nvPr>
        </p:nvGraphicFramePr>
        <p:xfrm>
          <a:off x="7543800" y="2864864"/>
          <a:ext cx="735013" cy="846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Equation" r:id="rId5" imgW="342720" imgH="393480" progId="Equation.DSMT4">
                  <p:embed/>
                </p:oleObj>
              </mc:Choice>
              <mc:Fallback>
                <p:oleObj name="Equation" r:id="rId5" imgW="342720" imgH="393480" progId="Equation.DSMT4">
                  <p:embed/>
                  <p:pic>
                    <p:nvPicPr>
                      <p:cNvPr id="1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43800" y="2864864"/>
                        <a:ext cx="735013" cy="846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5759447"/>
              </p:ext>
            </p:extLst>
          </p:nvPr>
        </p:nvGraphicFramePr>
        <p:xfrm>
          <a:off x="891988" y="4145536"/>
          <a:ext cx="4152579" cy="158496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028379">
                  <a:extLst>
                    <a:ext uri="{9D8B030D-6E8A-4147-A177-3AD203B41FA5}">
                      <a16:colId xmlns:a16="http://schemas.microsoft.com/office/drawing/2014/main" val="1672631223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3365685198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1379639805"/>
                    </a:ext>
                  </a:extLst>
                </a:gridCol>
              </a:tblGrid>
              <a:tr h="413033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Material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Molar heat</a:t>
                      </a:r>
                      <a:r>
                        <a:rPr lang="en-US" sz="1600" b="0" baseline="0" dirty="0"/>
                        <a:t> capacity </a:t>
                      </a:r>
                      <a:r>
                        <a:rPr lang="en-US" sz="1600" b="0" i="1" dirty="0" err="1"/>
                        <a:t>c</a:t>
                      </a:r>
                      <a:r>
                        <a:rPr lang="en-US" sz="1600" b="0" i="1" baseline="-25000" dirty="0" err="1"/>
                        <a:t>v</a:t>
                      </a:r>
                      <a:r>
                        <a:rPr lang="en-US" sz="1600" b="0" baseline="-25000" dirty="0"/>
                        <a:t> </a:t>
                      </a:r>
                      <a:r>
                        <a:rPr lang="en-US" sz="1600" b="0" baseline="0" dirty="0"/>
                        <a:t> (J/mol K)</a:t>
                      </a: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1" dirty="0" err="1"/>
                        <a:t>c</a:t>
                      </a:r>
                      <a:r>
                        <a:rPr lang="en-US" sz="1600" b="0" i="1" baseline="-25000" dirty="0" err="1"/>
                        <a:t>v</a:t>
                      </a:r>
                      <a:r>
                        <a:rPr lang="en-US" sz="1600" b="0" i="1" dirty="0"/>
                        <a:t>/R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58494117"/>
                  </a:ext>
                </a:extLst>
              </a:tr>
              <a:tr h="24452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He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12.5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1.5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70151508"/>
                  </a:ext>
                </a:extLst>
              </a:tr>
              <a:tr h="24452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12.5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1.5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36555704"/>
                  </a:ext>
                </a:extLst>
              </a:tr>
              <a:tr h="24452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/>
                        <a:t>Ar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12.5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1.5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8929521"/>
                  </a:ext>
                </a:extLst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7885" y="4021645"/>
            <a:ext cx="2950828" cy="2061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0861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Heat capacity of an atomic solid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32432"/>
            <a:ext cx="5486400" cy="4800600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dirty="0"/>
              <a:t>Harmonic oscillator model</a:t>
            </a:r>
          </a:p>
          <a:p>
            <a:pPr lvl="1">
              <a:spcBef>
                <a:spcPts val="1200"/>
              </a:spcBef>
            </a:pPr>
            <a:r>
              <a:rPr lang="en-US" dirty="0"/>
              <a:t>Each atom oscillates in its own potential well independent of other atoms</a:t>
            </a:r>
          </a:p>
          <a:p>
            <a:pPr lvl="1">
              <a:spcBef>
                <a:spcPts val="1200"/>
              </a:spcBef>
            </a:pPr>
            <a:r>
              <a:rPr lang="en-US" dirty="0"/>
              <a:t>Potential function</a:t>
            </a:r>
          </a:p>
          <a:p>
            <a:pPr lvl="1">
              <a:spcBef>
                <a:spcPts val="1200"/>
              </a:spcBef>
            </a:pPr>
            <a:endParaRPr lang="en-US" sz="3600" dirty="0"/>
          </a:p>
          <a:p>
            <a:pPr lvl="1">
              <a:spcBef>
                <a:spcPts val="1200"/>
              </a:spcBef>
            </a:pPr>
            <a:r>
              <a:rPr lang="en-US" dirty="0"/>
              <a:t>Spring constant</a:t>
            </a:r>
          </a:p>
          <a:p>
            <a:pPr lvl="1">
              <a:spcBef>
                <a:spcPts val="1200"/>
              </a:spcBef>
            </a:pPr>
            <a:endParaRPr lang="en-US" dirty="0"/>
          </a:p>
          <a:p>
            <a:pPr lvl="1">
              <a:spcBef>
                <a:spcPts val="1200"/>
              </a:spcBef>
            </a:pPr>
            <a:endParaRPr lang="en-US" dirty="0"/>
          </a:p>
          <a:p>
            <a:pPr lvl="1">
              <a:spcBef>
                <a:spcPts val="1200"/>
              </a:spcBef>
            </a:pPr>
            <a:r>
              <a:rPr lang="en-US" dirty="0"/>
              <a:t>Oscillator angular frequency</a:t>
            </a:r>
          </a:p>
          <a:p>
            <a:pPr lvl="1">
              <a:spcBef>
                <a:spcPts val="1200"/>
              </a:spcBef>
            </a:pPr>
            <a:endParaRPr lang="en-US" dirty="0"/>
          </a:p>
          <a:p>
            <a:pPr lvl="1">
              <a:spcBef>
                <a:spcPts val="1200"/>
              </a:spcBef>
            </a:pPr>
            <a:endParaRPr lang="en-US" dirty="0"/>
          </a:p>
          <a:p>
            <a:pPr lvl="1">
              <a:spcBef>
                <a:spcPts val="1200"/>
              </a:spcBef>
            </a:pPr>
            <a:endParaRPr lang="en-US" dirty="0"/>
          </a:p>
          <a:p>
            <a:pPr lvl="1">
              <a:spcBef>
                <a:spcPts val="1200"/>
              </a:spcBef>
            </a:pPr>
            <a:endParaRPr lang="en-US" dirty="0"/>
          </a:p>
        </p:txBody>
      </p:sp>
      <p:graphicFrame>
        <p:nvGraphicFramePr>
          <p:cNvPr id="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3219986"/>
              </p:ext>
            </p:extLst>
          </p:nvPr>
        </p:nvGraphicFramePr>
        <p:xfrm>
          <a:off x="1284608" y="3123947"/>
          <a:ext cx="3165475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name="Equation" r:id="rId3" imgW="1803240" imgH="393480" progId="Equation.DSMT4">
                  <p:embed/>
                </p:oleObj>
              </mc:Choice>
              <mc:Fallback>
                <p:oleObj name="Equation" r:id="rId3" imgW="1803240" imgH="393480" progId="Equation.DSMT4">
                  <p:embed/>
                  <p:pic>
                    <p:nvPicPr>
                      <p:cNvPr id="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4608" y="3123947"/>
                        <a:ext cx="3165475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" name="Straight Arrow Connector 5"/>
          <p:cNvCxnSpPr/>
          <p:nvPr/>
        </p:nvCxnSpPr>
        <p:spPr bwMode="auto">
          <a:xfrm>
            <a:off x="6941057" y="5440936"/>
            <a:ext cx="137160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8075619" y="4922194"/>
            <a:ext cx="3209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graphicFrame>
        <p:nvGraphicFramePr>
          <p:cNvPr id="9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9480597"/>
              </p:ext>
            </p:extLst>
          </p:nvPr>
        </p:nvGraphicFramePr>
        <p:xfrm>
          <a:off x="1284475" y="4331719"/>
          <a:ext cx="1306325" cy="8498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1" name="Equation" r:id="rId5" imgW="749160" imgH="482400" progId="Equation.DSMT4">
                  <p:embed/>
                </p:oleObj>
              </mc:Choice>
              <mc:Fallback>
                <p:oleObj name="Equation" r:id="rId5" imgW="749160" imgH="482400" progId="Equation.DSMT4">
                  <p:embed/>
                  <p:pic>
                    <p:nvPicPr>
                      <p:cNvPr id="9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4475" y="4331719"/>
                        <a:ext cx="1306325" cy="84988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952658"/>
              </p:ext>
            </p:extLst>
          </p:nvPr>
        </p:nvGraphicFramePr>
        <p:xfrm>
          <a:off x="1281914" y="5695437"/>
          <a:ext cx="1267612" cy="456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2" name="Equation" r:id="rId7" imgW="711000" imgH="253800" progId="Equation.DSMT4">
                  <p:embed/>
                </p:oleObj>
              </mc:Choice>
              <mc:Fallback>
                <p:oleObj name="Equation" r:id="rId7" imgW="711000" imgH="253800" progId="Equation.DSMT4">
                  <p:embed/>
                  <p:pic>
                    <p:nvPicPr>
                      <p:cNvPr id="1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1914" y="5695437"/>
                        <a:ext cx="1267612" cy="456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" name="Group 89"/>
          <p:cNvGrpSpPr>
            <a:grpSpLocks noChangeAspect="1"/>
          </p:cNvGrpSpPr>
          <p:nvPr/>
        </p:nvGrpSpPr>
        <p:grpSpPr bwMode="auto">
          <a:xfrm>
            <a:off x="5203825" y="2209800"/>
            <a:ext cx="3482975" cy="3733800"/>
            <a:chOff x="3278" y="1296"/>
            <a:chExt cx="2194" cy="2352"/>
          </a:xfrm>
        </p:grpSpPr>
        <p:sp>
          <p:nvSpPr>
            <p:cNvPr id="11" name="AutoShape 88"/>
            <p:cNvSpPr>
              <a:spLocks noChangeAspect="1" noChangeArrowheads="1" noTextEdit="1"/>
            </p:cNvSpPr>
            <p:nvPr/>
          </p:nvSpPr>
          <p:spPr bwMode="auto">
            <a:xfrm>
              <a:off x="3278" y="1296"/>
              <a:ext cx="2194" cy="23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2" name="Group 92"/>
            <p:cNvGrpSpPr>
              <a:grpSpLocks/>
            </p:cNvGrpSpPr>
            <p:nvPr/>
          </p:nvGrpSpPr>
          <p:grpSpPr bwMode="auto">
            <a:xfrm>
              <a:off x="4340" y="1307"/>
              <a:ext cx="72" cy="2020"/>
              <a:chOff x="4340" y="1307"/>
              <a:chExt cx="72" cy="2020"/>
            </a:xfrm>
          </p:grpSpPr>
          <p:sp>
            <p:nvSpPr>
              <p:cNvPr id="76" name="Line 90"/>
              <p:cNvSpPr>
                <a:spLocks noChangeShapeType="1"/>
              </p:cNvSpPr>
              <p:nvPr/>
            </p:nvSpPr>
            <p:spPr bwMode="auto">
              <a:xfrm flipV="1">
                <a:off x="4375" y="1412"/>
                <a:ext cx="0" cy="1915"/>
              </a:xfrm>
              <a:prstGeom prst="line">
                <a:avLst/>
              </a:prstGeom>
              <a:noFill/>
              <a:ln w="17463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" name="Freeform 91"/>
              <p:cNvSpPr>
                <a:spLocks/>
              </p:cNvSpPr>
              <p:nvPr/>
            </p:nvSpPr>
            <p:spPr bwMode="auto">
              <a:xfrm>
                <a:off x="4340" y="1307"/>
                <a:ext cx="72" cy="157"/>
              </a:xfrm>
              <a:custGeom>
                <a:avLst/>
                <a:gdLst>
                  <a:gd name="T0" fmla="*/ 72 w 72"/>
                  <a:gd name="T1" fmla="*/ 157 h 157"/>
                  <a:gd name="T2" fmla="*/ 35 w 72"/>
                  <a:gd name="T3" fmla="*/ 0 h 157"/>
                  <a:gd name="T4" fmla="*/ 0 w 72"/>
                  <a:gd name="T5" fmla="*/ 157 h 157"/>
                  <a:gd name="T6" fmla="*/ 35 w 72"/>
                  <a:gd name="T7" fmla="*/ 108 h 157"/>
                  <a:gd name="T8" fmla="*/ 72 w 72"/>
                  <a:gd name="T9" fmla="*/ 157 h 1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2" h="157">
                    <a:moveTo>
                      <a:pt x="72" y="157"/>
                    </a:moveTo>
                    <a:lnTo>
                      <a:pt x="35" y="0"/>
                    </a:lnTo>
                    <a:lnTo>
                      <a:pt x="0" y="157"/>
                    </a:lnTo>
                    <a:lnTo>
                      <a:pt x="35" y="108"/>
                    </a:lnTo>
                    <a:lnTo>
                      <a:pt x="72" y="15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3" name="Oval 93"/>
            <p:cNvSpPr>
              <a:spLocks noChangeArrowheads="1"/>
            </p:cNvSpPr>
            <p:nvPr/>
          </p:nvSpPr>
          <p:spPr bwMode="auto">
            <a:xfrm>
              <a:off x="4333" y="3285"/>
              <a:ext cx="86" cy="86"/>
            </a:xfrm>
            <a:prstGeom prst="ellipse">
              <a:avLst/>
            </a:prstGeom>
            <a:solidFill>
              <a:srgbClr val="000000"/>
            </a:solidFill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4" name="Group 140"/>
            <p:cNvGrpSpPr>
              <a:grpSpLocks/>
            </p:cNvGrpSpPr>
            <p:nvPr/>
          </p:nvGrpSpPr>
          <p:grpSpPr bwMode="auto">
            <a:xfrm>
              <a:off x="3781" y="1806"/>
              <a:ext cx="1188" cy="1526"/>
              <a:chOff x="3781" y="1806"/>
              <a:chExt cx="1188" cy="1526"/>
            </a:xfrm>
          </p:grpSpPr>
          <p:sp>
            <p:nvSpPr>
              <p:cNvPr id="30" name="Freeform 94"/>
              <p:cNvSpPr>
                <a:spLocks/>
              </p:cNvSpPr>
              <p:nvPr/>
            </p:nvSpPr>
            <p:spPr bwMode="auto">
              <a:xfrm>
                <a:off x="3781" y="1806"/>
                <a:ext cx="21" cy="51"/>
              </a:xfrm>
              <a:custGeom>
                <a:avLst/>
                <a:gdLst>
                  <a:gd name="T0" fmla="*/ 10 w 21"/>
                  <a:gd name="T1" fmla="*/ 6 h 51"/>
                  <a:gd name="T2" fmla="*/ 9 w 21"/>
                  <a:gd name="T3" fmla="*/ 4 h 51"/>
                  <a:gd name="T4" fmla="*/ 7 w 21"/>
                  <a:gd name="T5" fmla="*/ 2 h 51"/>
                  <a:gd name="T6" fmla="*/ 5 w 21"/>
                  <a:gd name="T7" fmla="*/ 0 h 51"/>
                  <a:gd name="T8" fmla="*/ 5 w 21"/>
                  <a:gd name="T9" fmla="*/ 0 h 51"/>
                  <a:gd name="T10" fmla="*/ 3 w 21"/>
                  <a:gd name="T11" fmla="*/ 2 h 51"/>
                  <a:gd name="T12" fmla="*/ 2 w 21"/>
                  <a:gd name="T13" fmla="*/ 4 h 51"/>
                  <a:gd name="T14" fmla="*/ 0 w 21"/>
                  <a:gd name="T15" fmla="*/ 6 h 51"/>
                  <a:gd name="T16" fmla="*/ 0 w 21"/>
                  <a:gd name="T17" fmla="*/ 7 h 51"/>
                  <a:gd name="T18" fmla="*/ 10 w 21"/>
                  <a:gd name="T19" fmla="*/ 48 h 51"/>
                  <a:gd name="T20" fmla="*/ 12 w 21"/>
                  <a:gd name="T21" fmla="*/ 49 h 51"/>
                  <a:gd name="T22" fmla="*/ 14 w 21"/>
                  <a:gd name="T23" fmla="*/ 51 h 51"/>
                  <a:gd name="T24" fmla="*/ 16 w 21"/>
                  <a:gd name="T25" fmla="*/ 51 h 51"/>
                  <a:gd name="T26" fmla="*/ 17 w 21"/>
                  <a:gd name="T27" fmla="*/ 51 h 51"/>
                  <a:gd name="T28" fmla="*/ 19 w 21"/>
                  <a:gd name="T29" fmla="*/ 51 h 51"/>
                  <a:gd name="T30" fmla="*/ 21 w 21"/>
                  <a:gd name="T31" fmla="*/ 49 h 51"/>
                  <a:gd name="T32" fmla="*/ 21 w 21"/>
                  <a:gd name="T33" fmla="*/ 48 h 51"/>
                  <a:gd name="T34" fmla="*/ 21 w 21"/>
                  <a:gd name="T35" fmla="*/ 46 h 51"/>
                  <a:gd name="T36" fmla="*/ 10 w 21"/>
                  <a:gd name="T37" fmla="*/ 6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21" h="51">
                    <a:moveTo>
                      <a:pt x="10" y="6"/>
                    </a:moveTo>
                    <a:lnTo>
                      <a:pt x="9" y="4"/>
                    </a:lnTo>
                    <a:lnTo>
                      <a:pt x="7" y="2"/>
                    </a:lnTo>
                    <a:lnTo>
                      <a:pt x="5" y="0"/>
                    </a:lnTo>
                    <a:lnTo>
                      <a:pt x="5" y="0"/>
                    </a:lnTo>
                    <a:lnTo>
                      <a:pt x="3" y="2"/>
                    </a:lnTo>
                    <a:lnTo>
                      <a:pt x="2" y="4"/>
                    </a:lnTo>
                    <a:lnTo>
                      <a:pt x="0" y="6"/>
                    </a:lnTo>
                    <a:lnTo>
                      <a:pt x="0" y="7"/>
                    </a:lnTo>
                    <a:lnTo>
                      <a:pt x="10" y="48"/>
                    </a:lnTo>
                    <a:lnTo>
                      <a:pt x="12" y="49"/>
                    </a:lnTo>
                    <a:lnTo>
                      <a:pt x="14" y="51"/>
                    </a:lnTo>
                    <a:lnTo>
                      <a:pt x="16" y="51"/>
                    </a:lnTo>
                    <a:lnTo>
                      <a:pt x="17" y="51"/>
                    </a:lnTo>
                    <a:lnTo>
                      <a:pt x="19" y="51"/>
                    </a:lnTo>
                    <a:lnTo>
                      <a:pt x="21" y="49"/>
                    </a:lnTo>
                    <a:lnTo>
                      <a:pt x="21" y="48"/>
                    </a:lnTo>
                    <a:lnTo>
                      <a:pt x="21" y="46"/>
                    </a:lnTo>
                    <a:lnTo>
                      <a:pt x="10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" name="Freeform 95"/>
              <p:cNvSpPr>
                <a:spLocks/>
              </p:cNvSpPr>
              <p:nvPr/>
            </p:nvSpPr>
            <p:spPr bwMode="auto">
              <a:xfrm>
                <a:off x="3800" y="1878"/>
                <a:ext cx="21" cy="51"/>
              </a:xfrm>
              <a:custGeom>
                <a:avLst/>
                <a:gdLst>
                  <a:gd name="T0" fmla="*/ 11 w 21"/>
                  <a:gd name="T1" fmla="*/ 4 h 51"/>
                  <a:gd name="T2" fmla="*/ 9 w 21"/>
                  <a:gd name="T3" fmla="*/ 2 h 51"/>
                  <a:gd name="T4" fmla="*/ 7 w 21"/>
                  <a:gd name="T5" fmla="*/ 0 h 51"/>
                  <a:gd name="T6" fmla="*/ 5 w 21"/>
                  <a:gd name="T7" fmla="*/ 0 h 51"/>
                  <a:gd name="T8" fmla="*/ 4 w 21"/>
                  <a:gd name="T9" fmla="*/ 0 h 51"/>
                  <a:gd name="T10" fmla="*/ 2 w 21"/>
                  <a:gd name="T11" fmla="*/ 0 h 51"/>
                  <a:gd name="T12" fmla="*/ 0 w 21"/>
                  <a:gd name="T13" fmla="*/ 2 h 51"/>
                  <a:gd name="T14" fmla="*/ 0 w 21"/>
                  <a:gd name="T15" fmla="*/ 4 h 51"/>
                  <a:gd name="T16" fmla="*/ 0 w 21"/>
                  <a:gd name="T17" fmla="*/ 6 h 51"/>
                  <a:gd name="T18" fmla="*/ 11 w 21"/>
                  <a:gd name="T19" fmla="*/ 46 h 51"/>
                  <a:gd name="T20" fmla="*/ 11 w 21"/>
                  <a:gd name="T21" fmla="*/ 48 h 51"/>
                  <a:gd name="T22" fmla="*/ 12 w 21"/>
                  <a:gd name="T23" fmla="*/ 49 h 51"/>
                  <a:gd name="T24" fmla="*/ 14 w 21"/>
                  <a:gd name="T25" fmla="*/ 51 h 51"/>
                  <a:gd name="T26" fmla="*/ 16 w 21"/>
                  <a:gd name="T27" fmla="*/ 51 h 51"/>
                  <a:gd name="T28" fmla="*/ 18 w 21"/>
                  <a:gd name="T29" fmla="*/ 49 h 51"/>
                  <a:gd name="T30" fmla="*/ 19 w 21"/>
                  <a:gd name="T31" fmla="*/ 48 h 51"/>
                  <a:gd name="T32" fmla="*/ 21 w 21"/>
                  <a:gd name="T33" fmla="*/ 46 h 51"/>
                  <a:gd name="T34" fmla="*/ 21 w 21"/>
                  <a:gd name="T35" fmla="*/ 44 h 51"/>
                  <a:gd name="T36" fmla="*/ 11 w 21"/>
                  <a:gd name="T37" fmla="*/ 4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21" h="51">
                    <a:moveTo>
                      <a:pt x="11" y="4"/>
                    </a:moveTo>
                    <a:lnTo>
                      <a:pt x="9" y="2"/>
                    </a:lnTo>
                    <a:lnTo>
                      <a:pt x="7" y="0"/>
                    </a:lnTo>
                    <a:lnTo>
                      <a:pt x="5" y="0"/>
                    </a:lnTo>
                    <a:lnTo>
                      <a:pt x="4" y="0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0" y="4"/>
                    </a:lnTo>
                    <a:lnTo>
                      <a:pt x="0" y="6"/>
                    </a:lnTo>
                    <a:lnTo>
                      <a:pt x="11" y="46"/>
                    </a:lnTo>
                    <a:lnTo>
                      <a:pt x="11" y="48"/>
                    </a:lnTo>
                    <a:lnTo>
                      <a:pt x="12" y="49"/>
                    </a:lnTo>
                    <a:lnTo>
                      <a:pt x="14" y="51"/>
                    </a:lnTo>
                    <a:lnTo>
                      <a:pt x="16" y="51"/>
                    </a:lnTo>
                    <a:lnTo>
                      <a:pt x="18" y="49"/>
                    </a:lnTo>
                    <a:lnTo>
                      <a:pt x="19" y="48"/>
                    </a:lnTo>
                    <a:lnTo>
                      <a:pt x="21" y="46"/>
                    </a:lnTo>
                    <a:lnTo>
                      <a:pt x="21" y="44"/>
                    </a:lnTo>
                    <a:lnTo>
                      <a:pt x="11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" name="Freeform 96"/>
              <p:cNvSpPr>
                <a:spLocks/>
              </p:cNvSpPr>
              <p:nvPr/>
            </p:nvSpPr>
            <p:spPr bwMode="auto">
              <a:xfrm>
                <a:off x="3818" y="1948"/>
                <a:ext cx="21" cy="53"/>
              </a:xfrm>
              <a:custGeom>
                <a:avLst/>
                <a:gdLst>
                  <a:gd name="T0" fmla="*/ 10 w 21"/>
                  <a:gd name="T1" fmla="*/ 6 h 53"/>
                  <a:gd name="T2" fmla="*/ 10 w 21"/>
                  <a:gd name="T3" fmla="*/ 4 h 53"/>
                  <a:gd name="T4" fmla="*/ 9 w 21"/>
                  <a:gd name="T5" fmla="*/ 2 h 53"/>
                  <a:gd name="T6" fmla="*/ 7 w 21"/>
                  <a:gd name="T7" fmla="*/ 0 h 53"/>
                  <a:gd name="T8" fmla="*/ 5 w 21"/>
                  <a:gd name="T9" fmla="*/ 0 h 53"/>
                  <a:gd name="T10" fmla="*/ 3 w 21"/>
                  <a:gd name="T11" fmla="*/ 2 h 53"/>
                  <a:gd name="T12" fmla="*/ 1 w 21"/>
                  <a:gd name="T13" fmla="*/ 4 h 53"/>
                  <a:gd name="T14" fmla="*/ 0 w 21"/>
                  <a:gd name="T15" fmla="*/ 6 h 53"/>
                  <a:gd name="T16" fmla="*/ 0 w 21"/>
                  <a:gd name="T17" fmla="*/ 7 h 53"/>
                  <a:gd name="T18" fmla="*/ 10 w 21"/>
                  <a:gd name="T19" fmla="*/ 48 h 53"/>
                  <a:gd name="T20" fmla="*/ 12 w 21"/>
                  <a:gd name="T21" fmla="*/ 50 h 53"/>
                  <a:gd name="T22" fmla="*/ 14 w 21"/>
                  <a:gd name="T23" fmla="*/ 51 h 53"/>
                  <a:gd name="T24" fmla="*/ 16 w 21"/>
                  <a:gd name="T25" fmla="*/ 53 h 53"/>
                  <a:gd name="T26" fmla="*/ 17 w 21"/>
                  <a:gd name="T27" fmla="*/ 53 h 53"/>
                  <a:gd name="T28" fmla="*/ 19 w 21"/>
                  <a:gd name="T29" fmla="*/ 51 h 53"/>
                  <a:gd name="T30" fmla="*/ 21 w 21"/>
                  <a:gd name="T31" fmla="*/ 50 h 53"/>
                  <a:gd name="T32" fmla="*/ 21 w 21"/>
                  <a:gd name="T33" fmla="*/ 48 h 53"/>
                  <a:gd name="T34" fmla="*/ 21 w 21"/>
                  <a:gd name="T35" fmla="*/ 46 h 53"/>
                  <a:gd name="T36" fmla="*/ 10 w 21"/>
                  <a:gd name="T37" fmla="*/ 6 h 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21" h="53">
                    <a:moveTo>
                      <a:pt x="10" y="6"/>
                    </a:moveTo>
                    <a:lnTo>
                      <a:pt x="10" y="4"/>
                    </a:lnTo>
                    <a:lnTo>
                      <a:pt x="9" y="2"/>
                    </a:lnTo>
                    <a:lnTo>
                      <a:pt x="7" y="0"/>
                    </a:lnTo>
                    <a:lnTo>
                      <a:pt x="5" y="0"/>
                    </a:lnTo>
                    <a:lnTo>
                      <a:pt x="3" y="2"/>
                    </a:lnTo>
                    <a:lnTo>
                      <a:pt x="1" y="4"/>
                    </a:lnTo>
                    <a:lnTo>
                      <a:pt x="0" y="6"/>
                    </a:lnTo>
                    <a:lnTo>
                      <a:pt x="0" y="7"/>
                    </a:lnTo>
                    <a:lnTo>
                      <a:pt x="10" y="48"/>
                    </a:lnTo>
                    <a:lnTo>
                      <a:pt x="12" y="50"/>
                    </a:lnTo>
                    <a:lnTo>
                      <a:pt x="14" y="51"/>
                    </a:lnTo>
                    <a:lnTo>
                      <a:pt x="16" y="53"/>
                    </a:lnTo>
                    <a:lnTo>
                      <a:pt x="17" y="53"/>
                    </a:lnTo>
                    <a:lnTo>
                      <a:pt x="19" y="51"/>
                    </a:lnTo>
                    <a:lnTo>
                      <a:pt x="21" y="50"/>
                    </a:lnTo>
                    <a:lnTo>
                      <a:pt x="21" y="48"/>
                    </a:lnTo>
                    <a:lnTo>
                      <a:pt x="21" y="46"/>
                    </a:lnTo>
                    <a:lnTo>
                      <a:pt x="10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" name="Freeform 97"/>
              <p:cNvSpPr>
                <a:spLocks/>
              </p:cNvSpPr>
              <p:nvPr/>
            </p:nvSpPr>
            <p:spPr bwMode="auto">
              <a:xfrm>
                <a:off x="3837" y="2020"/>
                <a:ext cx="21" cy="51"/>
              </a:xfrm>
              <a:custGeom>
                <a:avLst/>
                <a:gdLst>
                  <a:gd name="T0" fmla="*/ 11 w 21"/>
                  <a:gd name="T1" fmla="*/ 4 h 51"/>
                  <a:gd name="T2" fmla="*/ 9 w 21"/>
                  <a:gd name="T3" fmla="*/ 2 h 51"/>
                  <a:gd name="T4" fmla="*/ 7 w 21"/>
                  <a:gd name="T5" fmla="*/ 0 h 51"/>
                  <a:gd name="T6" fmla="*/ 5 w 21"/>
                  <a:gd name="T7" fmla="*/ 0 h 51"/>
                  <a:gd name="T8" fmla="*/ 4 w 21"/>
                  <a:gd name="T9" fmla="*/ 0 h 51"/>
                  <a:gd name="T10" fmla="*/ 2 w 21"/>
                  <a:gd name="T11" fmla="*/ 0 h 51"/>
                  <a:gd name="T12" fmla="*/ 0 w 21"/>
                  <a:gd name="T13" fmla="*/ 2 h 51"/>
                  <a:gd name="T14" fmla="*/ 0 w 21"/>
                  <a:gd name="T15" fmla="*/ 4 h 51"/>
                  <a:gd name="T16" fmla="*/ 0 w 21"/>
                  <a:gd name="T17" fmla="*/ 6 h 51"/>
                  <a:gd name="T18" fmla="*/ 11 w 21"/>
                  <a:gd name="T19" fmla="*/ 48 h 51"/>
                  <a:gd name="T20" fmla="*/ 11 w 21"/>
                  <a:gd name="T21" fmla="*/ 49 h 51"/>
                  <a:gd name="T22" fmla="*/ 12 w 21"/>
                  <a:gd name="T23" fmla="*/ 51 h 51"/>
                  <a:gd name="T24" fmla="*/ 14 w 21"/>
                  <a:gd name="T25" fmla="*/ 51 h 51"/>
                  <a:gd name="T26" fmla="*/ 16 w 21"/>
                  <a:gd name="T27" fmla="*/ 51 h 51"/>
                  <a:gd name="T28" fmla="*/ 18 w 21"/>
                  <a:gd name="T29" fmla="*/ 51 h 51"/>
                  <a:gd name="T30" fmla="*/ 19 w 21"/>
                  <a:gd name="T31" fmla="*/ 49 h 51"/>
                  <a:gd name="T32" fmla="*/ 21 w 21"/>
                  <a:gd name="T33" fmla="*/ 48 h 51"/>
                  <a:gd name="T34" fmla="*/ 21 w 21"/>
                  <a:gd name="T35" fmla="*/ 46 h 51"/>
                  <a:gd name="T36" fmla="*/ 11 w 21"/>
                  <a:gd name="T37" fmla="*/ 4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21" h="51">
                    <a:moveTo>
                      <a:pt x="11" y="4"/>
                    </a:moveTo>
                    <a:lnTo>
                      <a:pt x="9" y="2"/>
                    </a:lnTo>
                    <a:lnTo>
                      <a:pt x="7" y="0"/>
                    </a:lnTo>
                    <a:lnTo>
                      <a:pt x="5" y="0"/>
                    </a:lnTo>
                    <a:lnTo>
                      <a:pt x="4" y="0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0" y="4"/>
                    </a:lnTo>
                    <a:lnTo>
                      <a:pt x="0" y="6"/>
                    </a:lnTo>
                    <a:lnTo>
                      <a:pt x="11" y="48"/>
                    </a:lnTo>
                    <a:lnTo>
                      <a:pt x="11" y="49"/>
                    </a:lnTo>
                    <a:lnTo>
                      <a:pt x="12" y="51"/>
                    </a:lnTo>
                    <a:lnTo>
                      <a:pt x="14" y="51"/>
                    </a:lnTo>
                    <a:lnTo>
                      <a:pt x="16" y="51"/>
                    </a:lnTo>
                    <a:lnTo>
                      <a:pt x="18" y="51"/>
                    </a:lnTo>
                    <a:lnTo>
                      <a:pt x="19" y="49"/>
                    </a:lnTo>
                    <a:lnTo>
                      <a:pt x="21" y="48"/>
                    </a:lnTo>
                    <a:lnTo>
                      <a:pt x="21" y="46"/>
                    </a:lnTo>
                    <a:lnTo>
                      <a:pt x="11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" name="Freeform 98"/>
              <p:cNvSpPr>
                <a:spLocks/>
              </p:cNvSpPr>
              <p:nvPr/>
            </p:nvSpPr>
            <p:spPr bwMode="auto">
              <a:xfrm>
                <a:off x="3855" y="2092"/>
                <a:ext cx="22" cy="51"/>
              </a:xfrm>
              <a:custGeom>
                <a:avLst/>
                <a:gdLst>
                  <a:gd name="T0" fmla="*/ 10 w 22"/>
                  <a:gd name="T1" fmla="*/ 4 h 51"/>
                  <a:gd name="T2" fmla="*/ 10 w 22"/>
                  <a:gd name="T3" fmla="*/ 2 h 51"/>
                  <a:gd name="T4" fmla="*/ 8 w 22"/>
                  <a:gd name="T5" fmla="*/ 0 h 51"/>
                  <a:gd name="T6" fmla="*/ 7 w 22"/>
                  <a:gd name="T7" fmla="*/ 0 h 51"/>
                  <a:gd name="T8" fmla="*/ 5 w 22"/>
                  <a:gd name="T9" fmla="*/ 0 h 51"/>
                  <a:gd name="T10" fmla="*/ 3 w 22"/>
                  <a:gd name="T11" fmla="*/ 0 h 51"/>
                  <a:gd name="T12" fmla="*/ 1 w 22"/>
                  <a:gd name="T13" fmla="*/ 2 h 51"/>
                  <a:gd name="T14" fmla="*/ 0 w 22"/>
                  <a:gd name="T15" fmla="*/ 4 h 51"/>
                  <a:gd name="T16" fmla="*/ 0 w 22"/>
                  <a:gd name="T17" fmla="*/ 6 h 51"/>
                  <a:gd name="T18" fmla="*/ 12 w 22"/>
                  <a:gd name="T19" fmla="*/ 46 h 51"/>
                  <a:gd name="T20" fmla="*/ 12 w 22"/>
                  <a:gd name="T21" fmla="*/ 48 h 51"/>
                  <a:gd name="T22" fmla="*/ 14 w 22"/>
                  <a:gd name="T23" fmla="*/ 49 h 51"/>
                  <a:gd name="T24" fmla="*/ 15 w 22"/>
                  <a:gd name="T25" fmla="*/ 51 h 51"/>
                  <a:gd name="T26" fmla="*/ 17 w 22"/>
                  <a:gd name="T27" fmla="*/ 51 h 51"/>
                  <a:gd name="T28" fmla="*/ 19 w 22"/>
                  <a:gd name="T29" fmla="*/ 49 h 51"/>
                  <a:gd name="T30" fmla="*/ 21 w 22"/>
                  <a:gd name="T31" fmla="*/ 48 h 51"/>
                  <a:gd name="T32" fmla="*/ 22 w 22"/>
                  <a:gd name="T33" fmla="*/ 46 h 51"/>
                  <a:gd name="T34" fmla="*/ 22 w 22"/>
                  <a:gd name="T35" fmla="*/ 44 h 51"/>
                  <a:gd name="T36" fmla="*/ 10 w 22"/>
                  <a:gd name="T37" fmla="*/ 4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22" h="51">
                    <a:moveTo>
                      <a:pt x="10" y="4"/>
                    </a:moveTo>
                    <a:lnTo>
                      <a:pt x="10" y="2"/>
                    </a:lnTo>
                    <a:lnTo>
                      <a:pt x="8" y="0"/>
                    </a:lnTo>
                    <a:lnTo>
                      <a:pt x="7" y="0"/>
                    </a:lnTo>
                    <a:lnTo>
                      <a:pt x="5" y="0"/>
                    </a:lnTo>
                    <a:lnTo>
                      <a:pt x="3" y="0"/>
                    </a:lnTo>
                    <a:lnTo>
                      <a:pt x="1" y="2"/>
                    </a:lnTo>
                    <a:lnTo>
                      <a:pt x="0" y="4"/>
                    </a:lnTo>
                    <a:lnTo>
                      <a:pt x="0" y="6"/>
                    </a:lnTo>
                    <a:lnTo>
                      <a:pt x="12" y="46"/>
                    </a:lnTo>
                    <a:lnTo>
                      <a:pt x="12" y="48"/>
                    </a:lnTo>
                    <a:lnTo>
                      <a:pt x="14" y="49"/>
                    </a:lnTo>
                    <a:lnTo>
                      <a:pt x="15" y="51"/>
                    </a:lnTo>
                    <a:lnTo>
                      <a:pt x="17" y="51"/>
                    </a:lnTo>
                    <a:lnTo>
                      <a:pt x="19" y="49"/>
                    </a:lnTo>
                    <a:lnTo>
                      <a:pt x="21" y="48"/>
                    </a:lnTo>
                    <a:lnTo>
                      <a:pt x="22" y="46"/>
                    </a:lnTo>
                    <a:lnTo>
                      <a:pt x="22" y="44"/>
                    </a:lnTo>
                    <a:lnTo>
                      <a:pt x="10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" name="Freeform 99"/>
              <p:cNvSpPr>
                <a:spLocks/>
              </p:cNvSpPr>
              <p:nvPr/>
            </p:nvSpPr>
            <p:spPr bwMode="auto">
              <a:xfrm>
                <a:off x="3874" y="2162"/>
                <a:ext cx="21" cy="51"/>
              </a:xfrm>
              <a:custGeom>
                <a:avLst/>
                <a:gdLst>
                  <a:gd name="T0" fmla="*/ 10 w 21"/>
                  <a:gd name="T1" fmla="*/ 6 h 51"/>
                  <a:gd name="T2" fmla="*/ 10 w 21"/>
                  <a:gd name="T3" fmla="*/ 4 h 51"/>
                  <a:gd name="T4" fmla="*/ 9 w 21"/>
                  <a:gd name="T5" fmla="*/ 2 h 51"/>
                  <a:gd name="T6" fmla="*/ 7 w 21"/>
                  <a:gd name="T7" fmla="*/ 0 h 51"/>
                  <a:gd name="T8" fmla="*/ 5 w 21"/>
                  <a:gd name="T9" fmla="*/ 0 h 51"/>
                  <a:gd name="T10" fmla="*/ 3 w 21"/>
                  <a:gd name="T11" fmla="*/ 2 h 51"/>
                  <a:gd name="T12" fmla="*/ 2 w 21"/>
                  <a:gd name="T13" fmla="*/ 4 h 51"/>
                  <a:gd name="T14" fmla="*/ 0 w 21"/>
                  <a:gd name="T15" fmla="*/ 6 h 51"/>
                  <a:gd name="T16" fmla="*/ 0 w 21"/>
                  <a:gd name="T17" fmla="*/ 7 h 51"/>
                  <a:gd name="T18" fmla="*/ 10 w 21"/>
                  <a:gd name="T19" fmla="*/ 48 h 51"/>
                  <a:gd name="T20" fmla="*/ 12 w 21"/>
                  <a:gd name="T21" fmla="*/ 50 h 51"/>
                  <a:gd name="T22" fmla="*/ 14 w 21"/>
                  <a:gd name="T23" fmla="*/ 51 h 51"/>
                  <a:gd name="T24" fmla="*/ 16 w 21"/>
                  <a:gd name="T25" fmla="*/ 51 h 51"/>
                  <a:gd name="T26" fmla="*/ 17 w 21"/>
                  <a:gd name="T27" fmla="*/ 51 h 51"/>
                  <a:gd name="T28" fmla="*/ 19 w 21"/>
                  <a:gd name="T29" fmla="*/ 51 h 51"/>
                  <a:gd name="T30" fmla="*/ 21 w 21"/>
                  <a:gd name="T31" fmla="*/ 50 h 51"/>
                  <a:gd name="T32" fmla="*/ 21 w 21"/>
                  <a:gd name="T33" fmla="*/ 48 h 51"/>
                  <a:gd name="T34" fmla="*/ 21 w 21"/>
                  <a:gd name="T35" fmla="*/ 46 h 51"/>
                  <a:gd name="T36" fmla="*/ 10 w 21"/>
                  <a:gd name="T37" fmla="*/ 6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21" h="51">
                    <a:moveTo>
                      <a:pt x="10" y="6"/>
                    </a:moveTo>
                    <a:lnTo>
                      <a:pt x="10" y="4"/>
                    </a:lnTo>
                    <a:lnTo>
                      <a:pt x="9" y="2"/>
                    </a:lnTo>
                    <a:lnTo>
                      <a:pt x="7" y="0"/>
                    </a:lnTo>
                    <a:lnTo>
                      <a:pt x="5" y="0"/>
                    </a:lnTo>
                    <a:lnTo>
                      <a:pt x="3" y="2"/>
                    </a:lnTo>
                    <a:lnTo>
                      <a:pt x="2" y="4"/>
                    </a:lnTo>
                    <a:lnTo>
                      <a:pt x="0" y="6"/>
                    </a:lnTo>
                    <a:lnTo>
                      <a:pt x="0" y="7"/>
                    </a:lnTo>
                    <a:lnTo>
                      <a:pt x="10" y="48"/>
                    </a:lnTo>
                    <a:lnTo>
                      <a:pt x="12" y="50"/>
                    </a:lnTo>
                    <a:lnTo>
                      <a:pt x="14" y="51"/>
                    </a:lnTo>
                    <a:lnTo>
                      <a:pt x="16" y="51"/>
                    </a:lnTo>
                    <a:lnTo>
                      <a:pt x="17" y="51"/>
                    </a:lnTo>
                    <a:lnTo>
                      <a:pt x="19" y="51"/>
                    </a:lnTo>
                    <a:lnTo>
                      <a:pt x="21" y="50"/>
                    </a:lnTo>
                    <a:lnTo>
                      <a:pt x="21" y="48"/>
                    </a:lnTo>
                    <a:lnTo>
                      <a:pt x="21" y="46"/>
                    </a:lnTo>
                    <a:lnTo>
                      <a:pt x="10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" name="Freeform 100"/>
              <p:cNvSpPr>
                <a:spLocks/>
              </p:cNvSpPr>
              <p:nvPr/>
            </p:nvSpPr>
            <p:spPr bwMode="auto">
              <a:xfrm>
                <a:off x="3893" y="2234"/>
                <a:ext cx="21" cy="51"/>
              </a:xfrm>
              <a:custGeom>
                <a:avLst/>
                <a:gdLst>
                  <a:gd name="T0" fmla="*/ 11 w 21"/>
                  <a:gd name="T1" fmla="*/ 4 h 51"/>
                  <a:gd name="T2" fmla="*/ 9 w 21"/>
                  <a:gd name="T3" fmla="*/ 2 h 51"/>
                  <a:gd name="T4" fmla="*/ 7 w 21"/>
                  <a:gd name="T5" fmla="*/ 0 h 51"/>
                  <a:gd name="T6" fmla="*/ 5 w 21"/>
                  <a:gd name="T7" fmla="*/ 0 h 51"/>
                  <a:gd name="T8" fmla="*/ 4 w 21"/>
                  <a:gd name="T9" fmla="*/ 0 h 51"/>
                  <a:gd name="T10" fmla="*/ 2 w 21"/>
                  <a:gd name="T11" fmla="*/ 0 h 51"/>
                  <a:gd name="T12" fmla="*/ 0 w 21"/>
                  <a:gd name="T13" fmla="*/ 2 h 51"/>
                  <a:gd name="T14" fmla="*/ 0 w 21"/>
                  <a:gd name="T15" fmla="*/ 4 h 51"/>
                  <a:gd name="T16" fmla="*/ 0 w 21"/>
                  <a:gd name="T17" fmla="*/ 6 h 51"/>
                  <a:gd name="T18" fmla="*/ 11 w 21"/>
                  <a:gd name="T19" fmla="*/ 46 h 51"/>
                  <a:gd name="T20" fmla="*/ 12 w 21"/>
                  <a:gd name="T21" fmla="*/ 48 h 51"/>
                  <a:gd name="T22" fmla="*/ 14 w 21"/>
                  <a:gd name="T23" fmla="*/ 49 h 51"/>
                  <a:gd name="T24" fmla="*/ 16 w 21"/>
                  <a:gd name="T25" fmla="*/ 51 h 51"/>
                  <a:gd name="T26" fmla="*/ 18 w 21"/>
                  <a:gd name="T27" fmla="*/ 51 h 51"/>
                  <a:gd name="T28" fmla="*/ 19 w 21"/>
                  <a:gd name="T29" fmla="*/ 49 h 51"/>
                  <a:gd name="T30" fmla="*/ 21 w 21"/>
                  <a:gd name="T31" fmla="*/ 48 h 51"/>
                  <a:gd name="T32" fmla="*/ 21 w 21"/>
                  <a:gd name="T33" fmla="*/ 46 h 51"/>
                  <a:gd name="T34" fmla="*/ 21 w 21"/>
                  <a:gd name="T35" fmla="*/ 44 h 51"/>
                  <a:gd name="T36" fmla="*/ 11 w 21"/>
                  <a:gd name="T37" fmla="*/ 4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21" h="51">
                    <a:moveTo>
                      <a:pt x="11" y="4"/>
                    </a:moveTo>
                    <a:lnTo>
                      <a:pt x="9" y="2"/>
                    </a:lnTo>
                    <a:lnTo>
                      <a:pt x="7" y="0"/>
                    </a:lnTo>
                    <a:lnTo>
                      <a:pt x="5" y="0"/>
                    </a:lnTo>
                    <a:lnTo>
                      <a:pt x="4" y="0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0" y="4"/>
                    </a:lnTo>
                    <a:lnTo>
                      <a:pt x="0" y="6"/>
                    </a:lnTo>
                    <a:lnTo>
                      <a:pt x="11" y="46"/>
                    </a:lnTo>
                    <a:lnTo>
                      <a:pt x="12" y="48"/>
                    </a:lnTo>
                    <a:lnTo>
                      <a:pt x="14" y="49"/>
                    </a:lnTo>
                    <a:lnTo>
                      <a:pt x="16" y="51"/>
                    </a:lnTo>
                    <a:lnTo>
                      <a:pt x="18" y="51"/>
                    </a:lnTo>
                    <a:lnTo>
                      <a:pt x="19" y="49"/>
                    </a:lnTo>
                    <a:lnTo>
                      <a:pt x="21" y="48"/>
                    </a:lnTo>
                    <a:lnTo>
                      <a:pt x="21" y="46"/>
                    </a:lnTo>
                    <a:lnTo>
                      <a:pt x="21" y="44"/>
                    </a:lnTo>
                    <a:lnTo>
                      <a:pt x="11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" name="Freeform 101"/>
              <p:cNvSpPr>
                <a:spLocks/>
              </p:cNvSpPr>
              <p:nvPr/>
            </p:nvSpPr>
            <p:spPr bwMode="auto">
              <a:xfrm>
                <a:off x="3912" y="2305"/>
                <a:ext cx="21" cy="50"/>
              </a:xfrm>
              <a:custGeom>
                <a:avLst/>
                <a:gdLst>
                  <a:gd name="T0" fmla="*/ 11 w 21"/>
                  <a:gd name="T1" fmla="*/ 5 h 50"/>
                  <a:gd name="T2" fmla="*/ 11 w 21"/>
                  <a:gd name="T3" fmla="*/ 3 h 50"/>
                  <a:gd name="T4" fmla="*/ 9 w 21"/>
                  <a:gd name="T5" fmla="*/ 1 h 50"/>
                  <a:gd name="T6" fmla="*/ 7 w 21"/>
                  <a:gd name="T7" fmla="*/ 0 h 50"/>
                  <a:gd name="T8" fmla="*/ 6 w 21"/>
                  <a:gd name="T9" fmla="*/ 0 h 50"/>
                  <a:gd name="T10" fmla="*/ 4 w 21"/>
                  <a:gd name="T11" fmla="*/ 1 h 50"/>
                  <a:gd name="T12" fmla="*/ 2 w 21"/>
                  <a:gd name="T13" fmla="*/ 3 h 50"/>
                  <a:gd name="T14" fmla="*/ 0 w 21"/>
                  <a:gd name="T15" fmla="*/ 5 h 50"/>
                  <a:gd name="T16" fmla="*/ 0 w 21"/>
                  <a:gd name="T17" fmla="*/ 7 h 50"/>
                  <a:gd name="T18" fmla="*/ 11 w 21"/>
                  <a:gd name="T19" fmla="*/ 47 h 50"/>
                  <a:gd name="T20" fmla="*/ 13 w 21"/>
                  <a:gd name="T21" fmla="*/ 49 h 50"/>
                  <a:gd name="T22" fmla="*/ 14 w 21"/>
                  <a:gd name="T23" fmla="*/ 50 h 50"/>
                  <a:gd name="T24" fmla="*/ 16 w 21"/>
                  <a:gd name="T25" fmla="*/ 50 h 50"/>
                  <a:gd name="T26" fmla="*/ 18 w 21"/>
                  <a:gd name="T27" fmla="*/ 50 h 50"/>
                  <a:gd name="T28" fmla="*/ 20 w 21"/>
                  <a:gd name="T29" fmla="*/ 50 h 50"/>
                  <a:gd name="T30" fmla="*/ 21 w 21"/>
                  <a:gd name="T31" fmla="*/ 49 h 50"/>
                  <a:gd name="T32" fmla="*/ 21 w 21"/>
                  <a:gd name="T33" fmla="*/ 47 h 50"/>
                  <a:gd name="T34" fmla="*/ 21 w 21"/>
                  <a:gd name="T35" fmla="*/ 45 h 50"/>
                  <a:gd name="T36" fmla="*/ 11 w 21"/>
                  <a:gd name="T37" fmla="*/ 5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21" h="50">
                    <a:moveTo>
                      <a:pt x="11" y="5"/>
                    </a:moveTo>
                    <a:lnTo>
                      <a:pt x="11" y="3"/>
                    </a:lnTo>
                    <a:lnTo>
                      <a:pt x="9" y="1"/>
                    </a:lnTo>
                    <a:lnTo>
                      <a:pt x="7" y="0"/>
                    </a:lnTo>
                    <a:lnTo>
                      <a:pt x="6" y="0"/>
                    </a:lnTo>
                    <a:lnTo>
                      <a:pt x="4" y="1"/>
                    </a:lnTo>
                    <a:lnTo>
                      <a:pt x="2" y="3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11" y="47"/>
                    </a:lnTo>
                    <a:lnTo>
                      <a:pt x="13" y="49"/>
                    </a:lnTo>
                    <a:lnTo>
                      <a:pt x="14" y="50"/>
                    </a:lnTo>
                    <a:lnTo>
                      <a:pt x="16" y="50"/>
                    </a:lnTo>
                    <a:lnTo>
                      <a:pt x="18" y="50"/>
                    </a:lnTo>
                    <a:lnTo>
                      <a:pt x="20" y="50"/>
                    </a:lnTo>
                    <a:lnTo>
                      <a:pt x="21" y="49"/>
                    </a:lnTo>
                    <a:lnTo>
                      <a:pt x="21" y="47"/>
                    </a:lnTo>
                    <a:lnTo>
                      <a:pt x="21" y="45"/>
                    </a:lnTo>
                    <a:lnTo>
                      <a:pt x="11" y="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" name="Freeform 102"/>
              <p:cNvSpPr>
                <a:spLocks/>
              </p:cNvSpPr>
              <p:nvPr/>
            </p:nvSpPr>
            <p:spPr bwMode="auto">
              <a:xfrm>
                <a:off x="3932" y="2376"/>
                <a:ext cx="22" cy="51"/>
              </a:xfrm>
              <a:custGeom>
                <a:avLst/>
                <a:gdLst>
                  <a:gd name="T0" fmla="*/ 10 w 22"/>
                  <a:gd name="T1" fmla="*/ 4 h 51"/>
                  <a:gd name="T2" fmla="*/ 10 w 22"/>
                  <a:gd name="T3" fmla="*/ 2 h 51"/>
                  <a:gd name="T4" fmla="*/ 8 w 22"/>
                  <a:gd name="T5" fmla="*/ 0 h 51"/>
                  <a:gd name="T6" fmla="*/ 7 w 22"/>
                  <a:gd name="T7" fmla="*/ 0 h 51"/>
                  <a:gd name="T8" fmla="*/ 5 w 22"/>
                  <a:gd name="T9" fmla="*/ 0 h 51"/>
                  <a:gd name="T10" fmla="*/ 3 w 22"/>
                  <a:gd name="T11" fmla="*/ 0 h 51"/>
                  <a:gd name="T12" fmla="*/ 1 w 22"/>
                  <a:gd name="T13" fmla="*/ 2 h 51"/>
                  <a:gd name="T14" fmla="*/ 0 w 22"/>
                  <a:gd name="T15" fmla="*/ 4 h 51"/>
                  <a:gd name="T16" fmla="*/ 0 w 22"/>
                  <a:gd name="T17" fmla="*/ 6 h 51"/>
                  <a:gd name="T18" fmla="*/ 12 w 22"/>
                  <a:gd name="T19" fmla="*/ 46 h 51"/>
                  <a:gd name="T20" fmla="*/ 12 w 22"/>
                  <a:gd name="T21" fmla="*/ 48 h 51"/>
                  <a:gd name="T22" fmla="*/ 14 w 22"/>
                  <a:gd name="T23" fmla="*/ 50 h 51"/>
                  <a:gd name="T24" fmla="*/ 15 w 22"/>
                  <a:gd name="T25" fmla="*/ 51 h 51"/>
                  <a:gd name="T26" fmla="*/ 17 w 22"/>
                  <a:gd name="T27" fmla="*/ 51 h 51"/>
                  <a:gd name="T28" fmla="*/ 19 w 22"/>
                  <a:gd name="T29" fmla="*/ 50 h 51"/>
                  <a:gd name="T30" fmla="*/ 21 w 22"/>
                  <a:gd name="T31" fmla="*/ 48 h 51"/>
                  <a:gd name="T32" fmla="*/ 22 w 22"/>
                  <a:gd name="T33" fmla="*/ 46 h 51"/>
                  <a:gd name="T34" fmla="*/ 22 w 22"/>
                  <a:gd name="T35" fmla="*/ 44 h 51"/>
                  <a:gd name="T36" fmla="*/ 10 w 22"/>
                  <a:gd name="T37" fmla="*/ 4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22" h="51">
                    <a:moveTo>
                      <a:pt x="10" y="4"/>
                    </a:moveTo>
                    <a:lnTo>
                      <a:pt x="10" y="2"/>
                    </a:lnTo>
                    <a:lnTo>
                      <a:pt x="8" y="0"/>
                    </a:lnTo>
                    <a:lnTo>
                      <a:pt x="7" y="0"/>
                    </a:lnTo>
                    <a:lnTo>
                      <a:pt x="5" y="0"/>
                    </a:lnTo>
                    <a:lnTo>
                      <a:pt x="3" y="0"/>
                    </a:lnTo>
                    <a:lnTo>
                      <a:pt x="1" y="2"/>
                    </a:lnTo>
                    <a:lnTo>
                      <a:pt x="0" y="4"/>
                    </a:lnTo>
                    <a:lnTo>
                      <a:pt x="0" y="6"/>
                    </a:lnTo>
                    <a:lnTo>
                      <a:pt x="12" y="46"/>
                    </a:lnTo>
                    <a:lnTo>
                      <a:pt x="12" y="48"/>
                    </a:lnTo>
                    <a:lnTo>
                      <a:pt x="14" y="50"/>
                    </a:lnTo>
                    <a:lnTo>
                      <a:pt x="15" y="51"/>
                    </a:lnTo>
                    <a:lnTo>
                      <a:pt x="17" y="51"/>
                    </a:lnTo>
                    <a:lnTo>
                      <a:pt x="19" y="50"/>
                    </a:lnTo>
                    <a:lnTo>
                      <a:pt x="21" y="48"/>
                    </a:lnTo>
                    <a:lnTo>
                      <a:pt x="22" y="46"/>
                    </a:lnTo>
                    <a:lnTo>
                      <a:pt x="22" y="44"/>
                    </a:lnTo>
                    <a:lnTo>
                      <a:pt x="10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" name="Freeform 103"/>
              <p:cNvSpPr>
                <a:spLocks/>
              </p:cNvSpPr>
              <p:nvPr/>
            </p:nvSpPr>
            <p:spPr bwMode="auto">
              <a:xfrm>
                <a:off x="3953" y="2447"/>
                <a:ext cx="21" cy="50"/>
              </a:xfrm>
              <a:custGeom>
                <a:avLst/>
                <a:gdLst>
                  <a:gd name="T0" fmla="*/ 10 w 21"/>
                  <a:gd name="T1" fmla="*/ 5 h 50"/>
                  <a:gd name="T2" fmla="*/ 8 w 21"/>
                  <a:gd name="T3" fmla="*/ 3 h 50"/>
                  <a:gd name="T4" fmla="*/ 7 w 21"/>
                  <a:gd name="T5" fmla="*/ 1 h 50"/>
                  <a:gd name="T6" fmla="*/ 5 w 21"/>
                  <a:gd name="T7" fmla="*/ 0 h 50"/>
                  <a:gd name="T8" fmla="*/ 3 w 21"/>
                  <a:gd name="T9" fmla="*/ 0 h 50"/>
                  <a:gd name="T10" fmla="*/ 1 w 21"/>
                  <a:gd name="T11" fmla="*/ 1 h 50"/>
                  <a:gd name="T12" fmla="*/ 0 w 21"/>
                  <a:gd name="T13" fmla="*/ 3 h 50"/>
                  <a:gd name="T14" fmla="*/ 0 w 21"/>
                  <a:gd name="T15" fmla="*/ 5 h 50"/>
                  <a:gd name="T16" fmla="*/ 0 w 21"/>
                  <a:gd name="T17" fmla="*/ 7 h 50"/>
                  <a:gd name="T18" fmla="*/ 10 w 21"/>
                  <a:gd name="T19" fmla="*/ 47 h 50"/>
                  <a:gd name="T20" fmla="*/ 12 w 21"/>
                  <a:gd name="T21" fmla="*/ 49 h 50"/>
                  <a:gd name="T22" fmla="*/ 14 w 21"/>
                  <a:gd name="T23" fmla="*/ 50 h 50"/>
                  <a:gd name="T24" fmla="*/ 15 w 21"/>
                  <a:gd name="T25" fmla="*/ 50 h 50"/>
                  <a:gd name="T26" fmla="*/ 17 w 21"/>
                  <a:gd name="T27" fmla="*/ 50 h 50"/>
                  <a:gd name="T28" fmla="*/ 19 w 21"/>
                  <a:gd name="T29" fmla="*/ 50 h 50"/>
                  <a:gd name="T30" fmla="*/ 21 w 21"/>
                  <a:gd name="T31" fmla="*/ 49 h 50"/>
                  <a:gd name="T32" fmla="*/ 21 w 21"/>
                  <a:gd name="T33" fmla="*/ 47 h 50"/>
                  <a:gd name="T34" fmla="*/ 21 w 21"/>
                  <a:gd name="T35" fmla="*/ 45 h 50"/>
                  <a:gd name="T36" fmla="*/ 10 w 21"/>
                  <a:gd name="T37" fmla="*/ 5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21" h="50">
                    <a:moveTo>
                      <a:pt x="10" y="5"/>
                    </a:moveTo>
                    <a:lnTo>
                      <a:pt x="8" y="3"/>
                    </a:lnTo>
                    <a:lnTo>
                      <a:pt x="7" y="1"/>
                    </a:lnTo>
                    <a:lnTo>
                      <a:pt x="5" y="0"/>
                    </a:lnTo>
                    <a:lnTo>
                      <a:pt x="3" y="0"/>
                    </a:lnTo>
                    <a:lnTo>
                      <a:pt x="1" y="1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10" y="47"/>
                    </a:lnTo>
                    <a:lnTo>
                      <a:pt x="12" y="49"/>
                    </a:lnTo>
                    <a:lnTo>
                      <a:pt x="14" y="50"/>
                    </a:lnTo>
                    <a:lnTo>
                      <a:pt x="15" y="50"/>
                    </a:lnTo>
                    <a:lnTo>
                      <a:pt x="17" y="50"/>
                    </a:lnTo>
                    <a:lnTo>
                      <a:pt x="19" y="50"/>
                    </a:lnTo>
                    <a:lnTo>
                      <a:pt x="21" y="49"/>
                    </a:lnTo>
                    <a:lnTo>
                      <a:pt x="21" y="47"/>
                    </a:lnTo>
                    <a:lnTo>
                      <a:pt x="21" y="45"/>
                    </a:lnTo>
                    <a:lnTo>
                      <a:pt x="10" y="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" name="Freeform 104"/>
              <p:cNvSpPr>
                <a:spLocks/>
              </p:cNvSpPr>
              <p:nvPr/>
            </p:nvSpPr>
            <p:spPr bwMode="auto">
              <a:xfrm>
                <a:off x="3972" y="2518"/>
                <a:ext cx="23" cy="51"/>
              </a:xfrm>
              <a:custGeom>
                <a:avLst/>
                <a:gdLst>
                  <a:gd name="T0" fmla="*/ 10 w 23"/>
                  <a:gd name="T1" fmla="*/ 4 h 51"/>
                  <a:gd name="T2" fmla="*/ 10 w 23"/>
                  <a:gd name="T3" fmla="*/ 2 h 51"/>
                  <a:gd name="T4" fmla="*/ 9 w 23"/>
                  <a:gd name="T5" fmla="*/ 0 h 51"/>
                  <a:gd name="T6" fmla="*/ 7 w 23"/>
                  <a:gd name="T7" fmla="*/ 0 h 51"/>
                  <a:gd name="T8" fmla="*/ 5 w 23"/>
                  <a:gd name="T9" fmla="*/ 0 h 51"/>
                  <a:gd name="T10" fmla="*/ 3 w 23"/>
                  <a:gd name="T11" fmla="*/ 0 h 51"/>
                  <a:gd name="T12" fmla="*/ 2 w 23"/>
                  <a:gd name="T13" fmla="*/ 2 h 51"/>
                  <a:gd name="T14" fmla="*/ 0 w 23"/>
                  <a:gd name="T15" fmla="*/ 4 h 51"/>
                  <a:gd name="T16" fmla="*/ 0 w 23"/>
                  <a:gd name="T17" fmla="*/ 6 h 51"/>
                  <a:gd name="T18" fmla="*/ 12 w 23"/>
                  <a:gd name="T19" fmla="*/ 46 h 51"/>
                  <a:gd name="T20" fmla="*/ 12 w 23"/>
                  <a:gd name="T21" fmla="*/ 48 h 51"/>
                  <a:gd name="T22" fmla="*/ 14 w 23"/>
                  <a:gd name="T23" fmla="*/ 50 h 51"/>
                  <a:gd name="T24" fmla="*/ 16 w 23"/>
                  <a:gd name="T25" fmla="*/ 51 h 51"/>
                  <a:gd name="T26" fmla="*/ 17 w 23"/>
                  <a:gd name="T27" fmla="*/ 51 h 51"/>
                  <a:gd name="T28" fmla="*/ 19 w 23"/>
                  <a:gd name="T29" fmla="*/ 50 h 51"/>
                  <a:gd name="T30" fmla="*/ 21 w 23"/>
                  <a:gd name="T31" fmla="*/ 48 h 51"/>
                  <a:gd name="T32" fmla="*/ 23 w 23"/>
                  <a:gd name="T33" fmla="*/ 46 h 51"/>
                  <a:gd name="T34" fmla="*/ 23 w 23"/>
                  <a:gd name="T35" fmla="*/ 44 h 51"/>
                  <a:gd name="T36" fmla="*/ 10 w 23"/>
                  <a:gd name="T37" fmla="*/ 4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23" h="51">
                    <a:moveTo>
                      <a:pt x="10" y="4"/>
                    </a:moveTo>
                    <a:lnTo>
                      <a:pt x="10" y="2"/>
                    </a:lnTo>
                    <a:lnTo>
                      <a:pt x="9" y="0"/>
                    </a:lnTo>
                    <a:lnTo>
                      <a:pt x="7" y="0"/>
                    </a:lnTo>
                    <a:lnTo>
                      <a:pt x="5" y="0"/>
                    </a:lnTo>
                    <a:lnTo>
                      <a:pt x="3" y="0"/>
                    </a:lnTo>
                    <a:lnTo>
                      <a:pt x="2" y="2"/>
                    </a:lnTo>
                    <a:lnTo>
                      <a:pt x="0" y="4"/>
                    </a:lnTo>
                    <a:lnTo>
                      <a:pt x="0" y="6"/>
                    </a:lnTo>
                    <a:lnTo>
                      <a:pt x="12" y="46"/>
                    </a:lnTo>
                    <a:lnTo>
                      <a:pt x="12" y="48"/>
                    </a:lnTo>
                    <a:lnTo>
                      <a:pt x="14" y="50"/>
                    </a:lnTo>
                    <a:lnTo>
                      <a:pt x="16" y="51"/>
                    </a:lnTo>
                    <a:lnTo>
                      <a:pt x="17" y="51"/>
                    </a:lnTo>
                    <a:lnTo>
                      <a:pt x="19" y="50"/>
                    </a:lnTo>
                    <a:lnTo>
                      <a:pt x="21" y="48"/>
                    </a:lnTo>
                    <a:lnTo>
                      <a:pt x="23" y="46"/>
                    </a:lnTo>
                    <a:lnTo>
                      <a:pt x="23" y="44"/>
                    </a:lnTo>
                    <a:lnTo>
                      <a:pt x="10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" name="Freeform 105"/>
              <p:cNvSpPr>
                <a:spLocks/>
              </p:cNvSpPr>
              <p:nvPr/>
            </p:nvSpPr>
            <p:spPr bwMode="auto">
              <a:xfrm>
                <a:off x="3993" y="2589"/>
                <a:ext cx="23" cy="50"/>
              </a:xfrm>
              <a:custGeom>
                <a:avLst/>
                <a:gdLst>
                  <a:gd name="T0" fmla="*/ 10 w 23"/>
                  <a:gd name="T1" fmla="*/ 3 h 50"/>
                  <a:gd name="T2" fmla="*/ 9 w 23"/>
                  <a:gd name="T3" fmla="*/ 1 h 50"/>
                  <a:gd name="T4" fmla="*/ 7 w 23"/>
                  <a:gd name="T5" fmla="*/ 0 h 50"/>
                  <a:gd name="T6" fmla="*/ 5 w 23"/>
                  <a:gd name="T7" fmla="*/ 0 h 50"/>
                  <a:gd name="T8" fmla="*/ 3 w 23"/>
                  <a:gd name="T9" fmla="*/ 0 h 50"/>
                  <a:gd name="T10" fmla="*/ 2 w 23"/>
                  <a:gd name="T11" fmla="*/ 0 h 50"/>
                  <a:gd name="T12" fmla="*/ 0 w 23"/>
                  <a:gd name="T13" fmla="*/ 1 h 50"/>
                  <a:gd name="T14" fmla="*/ 0 w 23"/>
                  <a:gd name="T15" fmla="*/ 3 h 50"/>
                  <a:gd name="T16" fmla="*/ 0 w 23"/>
                  <a:gd name="T17" fmla="*/ 5 h 50"/>
                  <a:gd name="T18" fmla="*/ 9 w 23"/>
                  <a:gd name="T19" fmla="*/ 36 h 50"/>
                  <a:gd name="T20" fmla="*/ 12 w 23"/>
                  <a:gd name="T21" fmla="*/ 45 h 50"/>
                  <a:gd name="T22" fmla="*/ 12 w 23"/>
                  <a:gd name="T23" fmla="*/ 47 h 50"/>
                  <a:gd name="T24" fmla="*/ 14 w 23"/>
                  <a:gd name="T25" fmla="*/ 49 h 50"/>
                  <a:gd name="T26" fmla="*/ 16 w 23"/>
                  <a:gd name="T27" fmla="*/ 50 h 50"/>
                  <a:gd name="T28" fmla="*/ 18 w 23"/>
                  <a:gd name="T29" fmla="*/ 50 h 50"/>
                  <a:gd name="T30" fmla="*/ 19 w 23"/>
                  <a:gd name="T31" fmla="*/ 49 h 50"/>
                  <a:gd name="T32" fmla="*/ 21 w 23"/>
                  <a:gd name="T33" fmla="*/ 47 h 50"/>
                  <a:gd name="T34" fmla="*/ 23 w 23"/>
                  <a:gd name="T35" fmla="*/ 45 h 50"/>
                  <a:gd name="T36" fmla="*/ 23 w 23"/>
                  <a:gd name="T37" fmla="*/ 43 h 50"/>
                  <a:gd name="T38" fmla="*/ 19 w 23"/>
                  <a:gd name="T39" fmla="*/ 35 h 50"/>
                  <a:gd name="T40" fmla="*/ 10 w 23"/>
                  <a:gd name="T41" fmla="*/ 3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23" h="50">
                    <a:moveTo>
                      <a:pt x="10" y="3"/>
                    </a:moveTo>
                    <a:lnTo>
                      <a:pt x="9" y="1"/>
                    </a:lnTo>
                    <a:lnTo>
                      <a:pt x="7" y="0"/>
                    </a:lnTo>
                    <a:lnTo>
                      <a:pt x="5" y="0"/>
                    </a:lnTo>
                    <a:lnTo>
                      <a:pt x="3" y="0"/>
                    </a:lnTo>
                    <a:lnTo>
                      <a:pt x="2" y="0"/>
                    </a:lnTo>
                    <a:lnTo>
                      <a:pt x="0" y="1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9" y="36"/>
                    </a:lnTo>
                    <a:lnTo>
                      <a:pt x="12" y="45"/>
                    </a:lnTo>
                    <a:lnTo>
                      <a:pt x="12" y="47"/>
                    </a:lnTo>
                    <a:lnTo>
                      <a:pt x="14" y="49"/>
                    </a:lnTo>
                    <a:lnTo>
                      <a:pt x="16" y="50"/>
                    </a:lnTo>
                    <a:lnTo>
                      <a:pt x="18" y="50"/>
                    </a:lnTo>
                    <a:lnTo>
                      <a:pt x="19" y="49"/>
                    </a:lnTo>
                    <a:lnTo>
                      <a:pt x="21" y="47"/>
                    </a:lnTo>
                    <a:lnTo>
                      <a:pt x="23" y="45"/>
                    </a:lnTo>
                    <a:lnTo>
                      <a:pt x="23" y="43"/>
                    </a:lnTo>
                    <a:lnTo>
                      <a:pt x="19" y="35"/>
                    </a:lnTo>
                    <a:lnTo>
                      <a:pt x="10" y="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" name="Freeform 106"/>
              <p:cNvSpPr>
                <a:spLocks/>
              </p:cNvSpPr>
              <p:nvPr/>
            </p:nvSpPr>
            <p:spPr bwMode="auto">
              <a:xfrm>
                <a:off x="4014" y="2659"/>
                <a:ext cx="23" cy="51"/>
              </a:xfrm>
              <a:custGeom>
                <a:avLst/>
                <a:gdLst>
                  <a:gd name="T0" fmla="*/ 11 w 23"/>
                  <a:gd name="T1" fmla="*/ 5 h 51"/>
                  <a:gd name="T2" fmla="*/ 9 w 23"/>
                  <a:gd name="T3" fmla="*/ 3 h 51"/>
                  <a:gd name="T4" fmla="*/ 7 w 23"/>
                  <a:gd name="T5" fmla="*/ 2 h 51"/>
                  <a:gd name="T6" fmla="*/ 5 w 23"/>
                  <a:gd name="T7" fmla="*/ 0 h 51"/>
                  <a:gd name="T8" fmla="*/ 4 w 23"/>
                  <a:gd name="T9" fmla="*/ 0 h 51"/>
                  <a:gd name="T10" fmla="*/ 2 w 23"/>
                  <a:gd name="T11" fmla="*/ 2 h 51"/>
                  <a:gd name="T12" fmla="*/ 0 w 23"/>
                  <a:gd name="T13" fmla="*/ 3 h 51"/>
                  <a:gd name="T14" fmla="*/ 0 w 23"/>
                  <a:gd name="T15" fmla="*/ 5 h 51"/>
                  <a:gd name="T16" fmla="*/ 0 w 23"/>
                  <a:gd name="T17" fmla="*/ 7 h 51"/>
                  <a:gd name="T18" fmla="*/ 7 w 23"/>
                  <a:gd name="T19" fmla="*/ 26 h 51"/>
                  <a:gd name="T20" fmla="*/ 12 w 23"/>
                  <a:gd name="T21" fmla="*/ 47 h 51"/>
                  <a:gd name="T22" fmla="*/ 14 w 23"/>
                  <a:gd name="T23" fmla="*/ 49 h 51"/>
                  <a:gd name="T24" fmla="*/ 16 w 23"/>
                  <a:gd name="T25" fmla="*/ 51 h 51"/>
                  <a:gd name="T26" fmla="*/ 18 w 23"/>
                  <a:gd name="T27" fmla="*/ 51 h 51"/>
                  <a:gd name="T28" fmla="*/ 19 w 23"/>
                  <a:gd name="T29" fmla="*/ 51 h 51"/>
                  <a:gd name="T30" fmla="*/ 21 w 23"/>
                  <a:gd name="T31" fmla="*/ 51 h 51"/>
                  <a:gd name="T32" fmla="*/ 23 w 23"/>
                  <a:gd name="T33" fmla="*/ 49 h 51"/>
                  <a:gd name="T34" fmla="*/ 23 w 23"/>
                  <a:gd name="T35" fmla="*/ 47 h 51"/>
                  <a:gd name="T36" fmla="*/ 23 w 23"/>
                  <a:gd name="T37" fmla="*/ 45 h 51"/>
                  <a:gd name="T38" fmla="*/ 18 w 23"/>
                  <a:gd name="T39" fmla="*/ 24 h 51"/>
                  <a:gd name="T40" fmla="*/ 11 w 23"/>
                  <a:gd name="T41" fmla="*/ 5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23" h="51">
                    <a:moveTo>
                      <a:pt x="11" y="5"/>
                    </a:moveTo>
                    <a:lnTo>
                      <a:pt x="9" y="3"/>
                    </a:lnTo>
                    <a:lnTo>
                      <a:pt x="7" y="2"/>
                    </a:lnTo>
                    <a:lnTo>
                      <a:pt x="5" y="0"/>
                    </a:lnTo>
                    <a:lnTo>
                      <a:pt x="4" y="0"/>
                    </a:lnTo>
                    <a:lnTo>
                      <a:pt x="2" y="2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7" y="26"/>
                    </a:lnTo>
                    <a:lnTo>
                      <a:pt x="12" y="47"/>
                    </a:lnTo>
                    <a:lnTo>
                      <a:pt x="14" y="49"/>
                    </a:lnTo>
                    <a:lnTo>
                      <a:pt x="16" y="51"/>
                    </a:lnTo>
                    <a:lnTo>
                      <a:pt x="18" y="51"/>
                    </a:lnTo>
                    <a:lnTo>
                      <a:pt x="19" y="51"/>
                    </a:lnTo>
                    <a:lnTo>
                      <a:pt x="21" y="51"/>
                    </a:lnTo>
                    <a:lnTo>
                      <a:pt x="23" y="49"/>
                    </a:lnTo>
                    <a:lnTo>
                      <a:pt x="23" y="47"/>
                    </a:lnTo>
                    <a:lnTo>
                      <a:pt x="23" y="45"/>
                    </a:lnTo>
                    <a:lnTo>
                      <a:pt x="18" y="24"/>
                    </a:lnTo>
                    <a:lnTo>
                      <a:pt x="11" y="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" name="Freeform 107"/>
              <p:cNvSpPr>
                <a:spLocks/>
              </p:cNvSpPr>
              <p:nvPr/>
            </p:nvSpPr>
            <p:spPr bwMode="auto">
              <a:xfrm>
                <a:off x="4037" y="2729"/>
                <a:ext cx="23" cy="51"/>
              </a:xfrm>
              <a:custGeom>
                <a:avLst/>
                <a:gdLst>
                  <a:gd name="T0" fmla="*/ 10 w 23"/>
                  <a:gd name="T1" fmla="*/ 5 h 51"/>
                  <a:gd name="T2" fmla="*/ 9 w 23"/>
                  <a:gd name="T3" fmla="*/ 3 h 51"/>
                  <a:gd name="T4" fmla="*/ 7 w 23"/>
                  <a:gd name="T5" fmla="*/ 2 h 51"/>
                  <a:gd name="T6" fmla="*/ 5 w 23"/>
                  <a:gd name="T7" fmla="*/ 0 h 51"/>
                  <a:gd name="T8" fmla="*/ 3 w 23"/>
                  <a:gd name="T9" fmla="*/ 0 h 51"/>
                  <a:gd name="T10" fmla="*/ 2 w 23"/>
                  <a:gd name="T11" fmla="*/ 2 h 51"/>
                  <a:gd name="T12" fmla="*/ 0 w 23"/>
                  <a:gd name="T13" fmla="*/ 3 h 51"/>
                  <a:gd name="T14" fmla="*/ 0 w 23"/>
                  <a:gd name="T15" fmla="*/ 5 h 51"/>
                  <a:gd name="T16" fmla="*/ 0 w 23"/>
                  <a:gd name="T17" fmla="*/ 7 h 51"/>
                  <a:gd name="T18" fmla="*/ 2 w 23"/>
                  <a:gd name="T19" fmla="*/ 14 h 51"/>
                  <a:gd name="T20" fmla="*/ 12 w 23"/>
                  <a:gd name="T21" fmla="*/ 47 h 51"/>
                  <a:gd name="T22" fmla="*/ 12 w 23"/>
                  <a:gd name="T23" fmla="*/ 49 h 51"/>
                  <a:gd name="T24" fmla="*/ 14 w 23"/>
                  <a:gd name="T25" fmla="*/ 51 h 51"/>
                  <a:gd name="T26" fmla="*/ 16 w 23"/>
                  <a:gd name="T27" fmla="*/ 51 h 51"/>
                  <a:gd name="T28" fmla="*/ 17 w 23"/>
                  <a:gd name="T29" fmla="*/ 51 h 51"/>
                  <a:gd name="T30" fmla="*/ 19 w 23"/>
                  <a:gd name="T31" fmla="*/ 51 h 51"/>
                  <a:gd name="T32" fmla="*/ 21 w 23"/>
                  <a:gd name="T33" fmla="*/ 49 h 51"/>
                  <a:gd name="T34" fmla="*/ 23 w 23"/>
                  <a:gd name="T35" fmla="*/ 47 h 51"/>
                  <a:gd name="T36" fmla="*/ 23 w 23"/>
                  <a:gd name="T37" fmla="*/ 46 h 51"/>
                  <a:gd name="T38" fmla="*/ 12 w 23"/>
                  <a:gd name="T39" fmla="*/ 12 h 51"/>
                  <a:gd name="T40" fmla="*/ 10 w 23"/>
                  <a:gd name="T41" fmla="*/ 5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23" h="51">
                    <a:moveTo>
                      <a:pt x="10" y="5"/>
                    </a:moveTo>
                    <a:lnTo>
                      <a:pt x="9" y="3"/>
                    </a:lnTo>
                    <a:lnTo>
                      <a:pt x="7" y="2"/>
                    </a:lnTo>
                    <a:lnTo>
                      <a:pt x="5" y="0"/>
                    </a:lnTo>
                    <a:lnTo>
                      <a:pt x="3" y="0"/>
                    </a:lnTo>
                    <a:lnTo>
                      <a:pt x="2" y="2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2" y="14"/>
                    </a:lnTo>
                    <a:lnTo>
                      <a:pt x="12" y="47"/>
                    </a:lnTo>
                    <a:lnTo>
                      <a:pt x="12" y="49"/>
                    </a:lnTo>
                    <a:lnTo>
                      <a:pt x="14" y="51"/>
                    </a:lnTo>
                    <a:lnTo>
                      <a:pt x="16" y="51"/>
                    </a:lnTo>
                    <a:lnTo>
                      <a:pt x="17" y="51"/>
                    </a:lnTo>
                    <a:lnTo>
                      <a:pt x="19" y="51"/>
                    </a:lnTo>
                    <a:lnTo>
                      <a:pt x="21" y="49"/>
                    </a:lnTo>
                    <a:lnTo>
                      <a:pt x="23" y="47"/>
                    </a:lnTo>
                    <a:lnTo>
                      <a:pt x="23" y="46"/>
                    </a:lnTo>
                    <a:lnTo>
                      <a:pt x="12" y="12"/>
                    </a:lnTo>
                    <a:lnTo>
                      <a:pt x="10" y="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4" name="Freeform 108"/>
              <p:cNvSpPr>
                <a:spLocks/>
              </p:cNvSpPr>
              <p:nvPr/>
            </p:nvSpPr>
            <p:spPr bwMode="auto">
              <a:xfrm>
                <a:off x="4060" y="2799"/>
                <a:ext cx="22" cy="51"/>
              </a:xfrm>
              <a:custGeom>
                <a:avLst/>
                <a:gdLst>
                  <a:gd name="T0" fmla="*/ 10 w 22"/>
                  <a:gd name="T1" fmla="*/ 5 h 51"/>
                  <a:gd name="T2" fmla="*/ 8 w 22"/>
                  <a:gd name="T3" fmla="*/ 4 h 51"/>
                  <a:gd name="T4" fmla="*/ 7 w 22"/>
                  <a:gd name="T5" fmla="*/ 2 h 51"/>
                  <a:gd name="T6" fmla="*/ 5 w 22"/>
                  <a:gd name="T7" fmla="*/ 0 h 51"/>
                  <a:gd name="T8" fmla="*/ 3 w 22"/>
                  <a:gd name="T9" fmla="*/ 0 h 51"/>
                  <a:gd name="T10" fmla="*/ 1 w 22"/>
                  <a:gd name="T11" fmla="*/ 2 h 51"/>
                  <a:gd name="T12" fmla="*/ 0 w 22"/>
                  <a:gd name="T13" fmla="*/ 4 h 51"/>
                  <a:gd name="T14" fmla="*/ 0 w 22"/>
                  <a:gd name="T15" fmla="*/ 5 h 51"/>
                  <a:gd name="T16" fmla="*/ 0 w 22"/>
                  <a:gd name="T17" fmla="*/ 7 h 51"/>
                  <a:gd name="T18" fmla="*/ 12 w 22"/>
                  <a:gd name="T19" fmla="*/ 46 h 51"/>
                  <a:gd name="T20" fmla="*/ 14 w 22"/>
                  <a:gd name="T21" fmla="*/ 47 h 51"/>
                  <a:gd name="T22" fmla="*/ 15 w 22"/>
                  <a:gd name="T23" fmla="*/ 49 h 51"/>
                  <a:gd name="T24" fmla="*/ 17 w 22"/>
                  <a:gd name="T25" fmla="*/ 51 h 51"/>
                  <a:gd name="T26" fmla="*/ 19 w 22"/>
                  <a:gd name="T27" fmla="*/ 51 h 51"/>
                  <a:gd name="T28" fmla="*/ 21 w 22"/>
                  <a:gd name="T29" fmla="*/ 49 h 51"/>
                  <a:gd name="T30" fmla="*/ 22 w 22"/>
                  <a:gd name="T31" fmla="*/ 47 h 51"/>
                  <a:gd name="T32" fmla="*/ 22 w 22"/>
                  <a:gd name="T33" fmla="*/ 46 h 51"/>
                  <a:gd name="T34" fmla="*/ 22 w 22"/>
                  <a:gd name="T35" fmla="*/ 44 h 51"/>
                  <a:gd name="T36" fmla="*/ 10 w 22"/>
                  <a:gd name="T37" fmla="*/ 5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22" h="51">
                    <a:moveTo>
                      <a:pt x="10" y="5"/>
                    </a:moveTo>
                    <a:lnTo>
                      <a:pt x="8" y="4"/>
                    </a:lnTo>
                    <a:lnTo>
                      <a:pt x="7" y="2"/>
                    </a:lnTo>
                    <a:lnTo>
                      <a:pt x="5" y="0"/>
                    </a:lnTo>
                    <a:lnTo>
                      <a:pt x="3" y="0"/>
                    </a:lnTo>
                    <a:lnTo>
                      <a:pt x="1" y="2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12" y="46"/>
                    </a:lnTo>
                    <a:lnTo>
                      <a:pt x="14" y="47"/>
                    </a:lnTo>
                    <a:lnTo>
                      <a:pt x="15" y="49"/>
                    </a:lnTo>
                    <a:lnTo>
                      <a:pt x="17" y="51"/>
                    </a:lnTo>
                    <a:lnTo>
                      <a:pt x="19" y="51"/>
                    </a:lnTo>
                    <a:lnTo>
                      <a:pt x="21" y="49"/>
                    </a:lnTo>
                    <a:lnTo>
                      <a:pt x="22" y="47"/>
                    </a:lnTo>
                    <a:lnTo>
                      <a:pt x="22" y="46"/>
                    </a:lnTo>
                    <a:lnTo>
                      <a:pt x="22" y="44"/>
                    </a:lnTo>
                    <a:lnTo>
                      <a:pt x="10" y="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" name="Freeform 109"/>
              <p:cNvSpPr>
                <a:spLocks/>
              </p:cNvSpPr>
              <p:nvPr/>
            </p:nvSpPr>
            <p:spPr bwMode="auto">
              <a:xfrm>
                <a:off x="4082" y="2869"/>
                <a:ext cx="25" cy="49"/>
              </a:xfrm>
              <a:custGeom>
                <a:avLst/>
                <a:gdLst>
                  <a:gd name="T0" fmla="*/ 11 w 25"/>
                  <a:gd name="T1" fmla="*/ 4 h 49"/>
                  <a:gd name="T2" fmla="*/ 11 w 25"/>
                  <a:gd name="T3" fmla="*/ 2 h 49"/>
                  <a:gd name="T4" fmla="*/ 9 w 25"/>
                  <a:gd name="T5" fmla="*/ 0 h 49"/>
                  <a:gd name="T6" fmla="*/ 7 w 25"/>
                  <a:gd name="T7" fmla="*/ 0 h 49"/>
                  <a:gd name="T8" fmla="*/ 6 w 25"/>
                  <a:gd name="T9" fmla="*/ 0 h 49"/>
                  <a:gd name="T10" fmla="*/ 4 w 25"/>
                  <a:gd name="T11" fmla="*/ 0 h 49"/>
                  <a:gd name="T12" fmla="*/ 2 w 25"/>
                  <a:gd name="T13" fmla="*/ 2 h 49"/>
                  <a:gd name="T14" fmla="*/ 0 w 25"/>
                  <a:gd name="T15" fmla="*/ 4 h 49"/>
                  <a:gd name="T16" fmla="*/ 0 w 25"/>
                  <a:gd name="T17" fmla="*/ 6 h 49"/>
                  <a:gd name="T18" fmla="*/ 13 w 25"/>
                  <a:gd name="T19" fmla="*/ 37 h 49"/>
                  <a:gd name="T20" fmla="*/ 14 w 25"/>
                  <a:gd name="T21" fmla="*/ 46 h 49"/>
                  <a:gd name="T22" fmla="*/ 16 w 25"/>
                  <a:gd name="T23" fmla="*/ 48 h 49"/>
                  <a:gd name="T24" fmla="*/ 18 w 25"/>
                  <a:gd name="T25" fmla="*/ 49 h 49"/>
                  <a:gd name="T26" fmla="*/ 20 w 25"/>
                  <a:gd name="T27" fmla="*/ 49 h 49"/>
                  <a:gd name="T28" fmla="*/ 21 w 25"/>
                  <a:gd name="T29" fmla="*/ 49 h 49"/>
                  <a:gd name="T30" fmla="*/ 23 w 25"/>
                  <a:gd name="T31" fmla="*/ 49 h 49"/>
                  <a:gd name="T32" fmla="*/ 25 w 25"/>
                  <a:gd name="T33" fmla="*/ 48 h 49"/>
                  <a:gd name="T34" fmla="*/ 25 w 25"/>
                  <a:gd name="T35" fmla="*/ 46 h 49"/>
                  <a:gd name="T36" fmla="*/ 25 w 25"/>
                  <a:gd name="T37" fmla="*/ 44 h 49"/>
                  <a:gd name="T38" fmla="*/ 23 w 25"/>
                  <a:gd name="T39" fmla="*/ 35 h 49"/>
                  <a:gd name="T40" fmla="*/ 11 w 25"/>
                  <a:gd name="T41" fmla="*/ 4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25" h="49">
                    <a:moveTo>
                      <a:pt x="11" y="4"/>
                    </a:moveTo>
                    <a:lnTo>
                      <a:pt x="11" y="2"/>
                    </a:lnTo>
                    <a:lnTo>
                      <a:pt x="9" y="0"/>
                    </a:lnTo>
                    <a:lnTo>
                      <a:pt x="7" y="0"/>
                    </a:lnTo>
                    <a:lnTo>
                      <a:pt x="6" y="0"/>
                    </a:lnTo>
                    <a:lnTo>
                      <a:pt x="4" y="0"/>
                    </a:lnTo>
                    <a:lnTo>
                      <a:pt x="2" y="2"/>
                    </a:lnTo>
                    <a:lnTo>
                      <a:pt x="0" y="4"/>
                    </a:lnTo>
                    <a:lnTo>
                      <a:pt x="0" y="6"/>
                    </a:lnTo>
                    <a:lnTo>
                      <a:pt x="13" y="37"/>
                    </a:lnTo>
                    <a:lnTo>
                      <a:pt x="14" y="46"/>
                    </a:lnTo>
                    <a:lnTo>
                      <a:pt x="16" y="48"/>
                    </a:lnTo>
                    <a:lnTo>
                      <a:pt x="18" y="49"/>
                    </a:lnTo>
                    <a:lnTo>
                      <a:pt x="20" y="49"/>
                    </a:lnTo>
                    <a:lnTo>
                      <a:pt x="21" y="49"/>
                    </a:lnTo>
                    <a:lnTo>
                      <a:pt x="23" y="49"/>
                    </a:lnTo>
                    <a:lnTo>
                      <a:pt x="25" y="48"/>
                    </a:lnTo>
                    <a:lnTo>
                      <a:pt x="25" y="46"/>
                    </a:lnTo>
                    <a:lnTo>
                      <a:pt x="25" y="44"/>
                    </a:lnTo>
                    <a:lnTo>
                      <a:pt x="23" y="35"/>
                    </a:lnTo>
                    <a:lnTo>
                      <a:pt x="11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6" name="Freeform 110"/>
              <p:cNvSpPr>
                <a:spLocks/>
              </p:cNvSpPr>
              <p:nvPr/>
            </p:nvSpPr>
            <p:spPr bwMode="auto">
              <a:xfrm>
                <a:off x="4107" y="2938"/>
                <a:ext cx="26" cy="51"/>
              </a:xfrm>
              <a:custGeom>
                <a:avLst/>
                <a:gdLst>
                  <a:gd name="T0" fmla="*/ 10 w 26"/>
                  <a:gd name="T1" fmla="*/ 5 h 51"/>
                  <a:gd name="T2" fmla="*/ 10 w 26"/>
                  <a:gd name="T3" fmla="*/ 3 h 51"/>
                  <a:gd name="T4" fmla="*/ 9 w 26"/>
                  <a:gd name="T5" fmla="*/ 1 h 51"/>
                  <a:gd name="T6" fmla="*/ 7 w 26"/>
                  <a:gd name="T7" fmla="*/ 0 h 51"/>
                  <a:gd name="T8" fmla="*/ 5 w 26"/>
                  <a:gd name="T9" fmla="*/ 0 h 51"/>
                  <a:gd name="T10" fmla="*/ 3 w 26"/>
                  <a:gd name="T11" fmla="*/ 1 h 51"/>
                  <a:gd name="T12" fmla="*/ 2 w 26"/>
                  <a:gd name="T13" fmla="*/ 3 h 51"/>
                  <a:gd name="T14" fmla="*/ 0 w 26"/>
                  <a:gd name="T15" fmla="*/ 5 h 51"/>
                  <a:gd name="T16" fmla="*/ 0 w 26"/>
                  <a:gd name="T17" fmla="*/ 7 h 51"/>
                  <a:gd name="T18" fmla="*/ 5 w 26"/>
                  <a:gd name="T19" fmla="*/ 19 h 51"/>
                  <a:gd name="T20" fmla="*/ 16 w 26"/>
                  <a:gd name="T21" fmla="*/ 45 h 51"/>
                  <a:gd name="T22" fmla="*/ 17 w 26"/>
                  <a:gd name="T23" fmla="*/ 47 h 51"/>
                  <a:gd name="T24" fmla="*/ 19 w 26"/>
                  <a:gd name="T25" fmla="*/ 49 h 51"/>
                  <a:gd name="T26" fmla="*/ 21 w 26"/>
                  <a:gd name="T27" fmla="*/ 51 h 51"/>
                  <a:gd name="T28" fmla="*/ 23 w 26"/>
                  <a:gd name="T29" fmla="*/ 51 h 51"/>
                  <a:gd name="T30" fmla="*/ 24 w 26"/>
                  <a:gd name="T31" fmla="*/ 49 h 51"/>
                  <a:gd name="T32" fmla="*/ 26 w 26"/>
                  <a:gd name="T33" fmla="*/ 47 h 51"/>
                  <a:gd name="T34" fmla="*/ 26 w 26"/>
                  <a:gd name="T35" fmla="*/ 45 h 51"/>
                  <a:gd name="T36" fmla="*/ 26 w 26"/>
                  <a:gd name="T37" fmla="*/ 44 h 51"/>
                  <a:gd name="T38" fmla="*/ 16 w 26"/>
                  <a:gd name="T39" fmla="*/ 17 h 51"/>
                  <a:gd name="T40" fmla="*/ 10 w 26"/>
                  <a:gd name="T41" fmla="*/ 5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26" h="51">
                    <a:moveTo>
                      <a:pt x="10" y="5"/>
                    </a:moveTo>
                    <a:lnTo>
                      <a:pt x="10" y="3"/>
                    </a:lnTo>
                    <a:lnTo>
                      <a:pt x="9" y="1"/>
                    </a:lnTo>
                    <a:lnTo>
                      <a:pt x="7" y="0"/>
                    </a:lnTo>
                    <a:lnTo>
                      <a:pt x="5" y="0"/>
                    </a:lnTo>
                    <a:lnTo>
                      <a:pt x="3" y="1"/>
                    </a:lnTo>
                    <a:lnTo>
                      <a:pt x="2" y="3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5" y="19"/>
                    </a:lnTo>
                    <a:lnTo>
                      <a:pt x="16" y="45"/>
                    </a:lnTo>
                    <a:lnTo>
                      <a:pt x="17" y="47"/>
                    </a:lnTo>
                    <a:lnTo>
                      <a:pt x="19" y="49"/>
                    </a:lnTo>
                    <a:lnTo>
                      <a:pt x="21" y="51"/>
                    </a:lnTo>
                    <a:lnTo>
                      <a:pt x="23" y="51"/>
                    </a:lnTo>
                    <a:lnTo>
                      <a:pt x="24" y="49"/>
                    </a:lnTo>
                    <a:lnTo>
                      <a:pt x="26" y="47"/>
                    </a:lnTo>
                    <a:lnTo>
                      <a:pt x="26" y="45"/>
                    </a:lnTo>
                    <a:lnTo>
                      <a:pt x="26" y="44"/>
                    </a:lnTo>
                    <a:lnTo>
                      <a:pt x="16" y="17"/>
                    </a:lnTo>
                    <a:lnTo>
                      <a:pt x="10" y="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7" name="Freeform 111"/>
              <p:cNvSpPr>
                <a:spLocks/>
              </p:cNvSpPr>
              <p:nvPr/>
            </p:nvSpPr>
            <p:spPr bwMode="auto">
              <a:xfrm>
                <a:off x="4135" y="3006"/>
                <a:ext cx="26" cy="51"/>
              </a:xfrm>
              <a:custGeom>
                <a:avLst/>
                <a:gdLst>
                  <a:gd name="T0" fmla="*/ 10 w 26"/>
                  <a:gd name="T1" fmla="*/ 5 h 51"/>
                  <a:gd name="T2" fmla="*/ 9 w 26"/>
                  <a:gd name="T3" fmla="*/ 4 h 51"/>
                  <a:gd name="T4" fmla="*/ 7 w 26"/>
                  <a:gd name="T5" fmla="*/ 2 h 51"/>
                  <a:gd name="T6" fmla="*/ 5 w 26"/>
                  <a:gd name="T7" fmla="*/ 0 h 51"/>
                  <a:gd name="T8" fmla="*/ 3 w 26"/>
                  <a:gd name="T9" fmla="*/ 0 h 51"/>
                  <a:gd name="T10" fmla="*/ 2 w 26"/>
                  <a:gd name="T11" fmla="*/ 2 h 51"/>
                  <a:gd name="T12" fmla="*/ 0 w 26"/>
                  <a:gd name="T13" fmla="*/ 4 h 51"/>
                  <a:gd name="T14" fmla="*/ 0 w 26"/>
                  <a:gd name="T15" fmla="*/ 5 h 51"/>
                  <a:gd name="T16" fmla="*/ 0 w 26"/>
                  <a:gd name="T17" fmla="*/ 7 h 51"/>
                  <a:gd name="T18" fmla="*/ 14 w 26"/>
                  <a:gd name="T19" fmla="*/ 42 h 51"/>
                  <a:gd name="T20" fmla="*/ 16 w 26"/>
                  <a:gd name="T21" fmla="*/ 46 h 51"/>
                  <a:gd name="T22" fmla="*/ 16 w 26"/>
                  <a:gd name="T23" fmla="*/ 47 h 51"/>
                  <a:gd name="T24" fmla="*/ 17 w 26"/>
                  <a:gd name="T25" fmla="*/ 49 h 51"/>
                  <a:gd name="T26" fmla="*/ 19 w 26"/>
                  <a:gd name="T27" fmla="*/ 51 h 51"/>
                  <a:gd name="T28" fmla="*/ 21 w 26"/>
                  <a:gd name="T29" fmla="*/ 51 h 51"/>
                  <a:gd name="T30" fmla="*/ 23 w 26"/>
                  <a:gd name="T31" fmla="*/ 49 h 51"/>
                  <a:gd name="T32" fmla="*/ 24 w 26"/>
                  <a:gd name="T33" fmla="*/ 47 h 51"/>
                  <a:gd name="T34" fmla="*/ 26 w 26"/>
                  <a:gd name="T35" fmla="*/ 46 h 51"/>
                  <a:gd name="T36" fmla="*/ 26 w 26"/>
                  <a:gd name="T37" fmla="*/ 44 h 51"/>
                  <a:gd name="T38" fmla="*/ 24 w 26"/>
                  <a:gd name="T39" fmla="*/ 40 h 51"/>
                  <a:gd name="T40" fmla="*/ 10 w 26"/>
                  <a:gd name="T41" fmla="*/ 5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26" h="51">
                    <a:moveTo>
                      <a:pt x="10" y="5"/>
                    </a:moveTo>
                    <a:lnTo>
                      <a:pt x="9" y="4"/>
                    </a:lnTo>
                    <a:lnTo>
                      <a:pt x="7" y="2"/>
                    </a:lnTo>
                    <a:lnTo>
                      <a:pt x="5" y="0"/>
                    </a:lnTo>
                    <a:lnTo>
                      <a:pt x="3" y="0"/>
                    </a:lnTo>
                    <a:lnTo>
                      <a:pt x="2" y="2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14" y="42"/>
                    </a:lnTo>
                    <a:lnTo>
                      <a:pt x="16" y="46"/>
                    </a:lnTo>
                    <a:lnTo>
                      <a:pt x="16" y="47"/>
                    </a:lnTo>
                    <a:lnTo>
                      <a:pt x="17" y="49"/>
                    </a:lnTo>
                    <a:lnTo>
                      <a:pt x="19" y="51"/>
                    </a:lnTo>
                    <a:lnTo>
                      <a:pt x="21" y="51"/>
                    </a:lnTo>
                    <a:lnTo>
                      <a:pt x="23" y="49"/>
                    </a:lnTo>
                    <a:lnTo>
                      <a:pt x="24" y="47"/>
                    </a:lnTo>
                    <a:lnTo>
                      <a:pt x="26" y="46"/>
                    </a:lnTo>
                    <a:lnTo>
                      <a:pt x="26" y="44"/>
                    </a:lnTo>
                    <a:lnTo>
                      <a:pt x="24" y="40"/>
                    </a:lnTo>
                    <a:lnTo>
                      <a:pt x="10" y="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8" name="Freeform 112"/>
              <p:cNvSpPr>
                <a:spLocks/>
              </p:cNvSpPr>
              <p:nvPr/>
            </p:nvSpPr>
            <p:spPr bwMode="auto">
              <a:xfrm>
                <a:off x="4163" y="3074"/>
                <a:ext cx="28" cy="50"/>
              </a:xfrm>
              <a:custGeom>
                <a:avLst/>
                <a:gdLst>
                  <a:gd name="T0" fmla="*/ 10 w 28"/>
                  <a:gd name="T1" fmla="*/ 6 h 50"/>
                  <a:gd name="T2" fmla="*/ 10 w 28"/>
                  <a:gd name="T3" fmla="*/ 4 h 50"/>
                  <a:gd name="T4" fmla="*/ 9 w 28"/>
                  <a:gd name="T5" fmla="*/ 2 h 50"/>
                  <a:gd name="T6" fmla="*/ 7 w 28"/>
                  <a:gd name="T7" fmla="*/ 0 h 50"/>
                  <a:gd name="T8" fmla="*/ 5 w 28"/>
                  <a:gd name="T9" fmla="*/ 0 h 50"/>
                  <a:gd name="T10" fmla="*/ 3 w 28"/>
                  <a:gd name="T11" fmla="*/ 2 h 50"/>
                  <a:gd name="T12" fmla="*/ 2 w 28"/>
                  <a:gd name="T13" fmla="*/ 4 h 50"/>
                  <a:gd name="T14" fmla="*/ 0 w 28"/>
                  <a:gd name="T15" fmla="*/ 6 h 50"/>
                  <a:gd name="T16" fmla="*/ 0 w 28"/>
                  <a:gd name="T17" fmla="*/ 7 h 50"/>
                  <a:gd name="T18" fmla="*/ 5 w 28"/>
                  <a:gd name="T19" fmla="*/ 16 h 50"/>
                  <a:gd name="T20" fmla="*/ 17 w 28"/>
                  <a:gd name="T21" fmla="*/ 44 h 50"/>
                  <a:gd name="T22" fmla="*/ 19 w 28"/>
                  <a:gd name="T23" fmla="*/ 46 h 50"/>
                  <a:gd name="T24" fmla="*/ 21 w 28"/>
                  <a:gd name="T25" fmla="*/ 48 h 50"/>
                  <a:gd name="T26" fmla="*/ 23 w 28"/>
                  <a:gd name="T27" fmla="*/ 50 h 50"/>
                  <a:gd name="T28" fmla="*/ 24 w 28"/>
                  <a:gd name="T29" fmla="*/ 50 h 50"/>
                  <a:gd name="T30" fmla="*/ 26 w 28"/>
                  <a:gd name="T31" fmla="*/ 48 h 50"/>
                  <a:gd name="T32" fmla="*/ 28 w 28"/>
                  <a:gd name="T33" fmla="*/ 46 h 50"/>
                  <a:gd name="T34" fmla="*/ 28 w 28"/>
                  <a:gd name="T35" fmla="*/ 44 h 50"/>
                  <a:gd name="T36" fmla="*/ 28 w 28"/>
                  <a:gd name="T37" fmla="*/ 43 h 50"/>
                  <a:gd name="T38" fmla="*/ 16 w 28"/>
                  <a:gd name="T39" fmla="*/ 15 h 50"/>
                  <a:gd name="T40" fmla="*/ 10 w 28"/>
                  <a:gd name="T41" fmla="*/ 6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28" h="50">
                    <a:moveTo>
                      <a:pt x="10" y="6"/>
                    </a:moveTo>
                    <a:lnTo>
                      <a:pt x="10" y="4"/>
                    </a:lnTo>
                    <a:lnTo>
                      <a:pt x="9" y="2"/>
                    </a:lnTo>
                    <a:lnTo>
                      <a:pt x="7" y="0"/>
                    </a:lnTo>
                    <a:lnTo>
                      <a:pt x="5" y="0"/>
                    </a:lnTo>
                    <a:lnTo>
                      <a:pt x="3" y="2"/>
                    </a:lnTo>
                    <a:lnTo>
                      <a:pt x="2" y="4"/>
                    </a:lnTo>
                    <a:lnTo>
                      <a:pt x="0" y="6"/>
                    </a:lnTo>
                    <a:lnTo>
                      <a:pt x="0" y="7"/>
                    </a:lnTo>
                    <a:lnTo>
                      <a:pt x="5" y="16"/>
                    </a:lnTo>
                    <a:lnTo>
                      <a:pt x="17" y="44"/>
                    </a:lnTo>
                    <a:lnTo>
                      <a:pt x="19" y="46"/>
                    </a:lnTo>
                    <a:lnTo>
                      <a:pt x="21" y="48"/>
                    </a:lnTo>
                    <a:lnTo>
                      <a:pt x="23" y="50"/>
                    </a:lnTo>
                    <a:lnTo>
                      <a:pt x="24" y="50"/>
                    </a:lnTo>
                    <a:lnTo>
                      <a:pt x="26" y="48"/>
                    </a:lnTo>
                    <a:lnTo>
                      <a:pt x="28" y="46"/>
                    </a:lnTo>
                    <a:lnTo>
                      <a:pt x="28" y="44"/>
                    </a:lnTo>
                    <a:lnTo>
                      <a:pt x="28" y="43"/>
                    </a:lnTo>
                    <a:lnTo>
                      <a:pt x="16" y="15"/>
                    </a:lnTo>
                    <a:lnTo>
                      <a:pt x="10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9" name="Freeform 113"/>
              <p:cNvSpPr>
                <a:spLocks/>
              </p:cNvSpPr>
              <p:nvPr/>
            </p:nvSpPr>
            <p:spPr bwMode="auto">
              <a:xfrm>
                <a:off x="4195" y="3141"/>
                <a:ext cx="31" cy="47"/>
              </a:xfrm>
              <a:custGeom>
                <a:avLst/>
                <a:gdLst>
                  <a:gd name="T0" fmla="*/ 10 w 31"/>
                  <a:gd name="T1" fmla="*/ 2 h 47"/>
                  <a:gd name="T2" fmla="*/ 8 w 31"/>
                  <a:gd name="T3" fmla="*/ 0 h 47"/>
                  <a:gd name="T4" fmla="*/ 7 w 31"/>
                  <a:gd name="T5" fmla="*/ 0 h 47"/>
                  <a:gd name="T6" fmla="*/ 5 w 31"/>
                  <a:gd name="T7" fmla="*/ 0 h 47"/>
                  <a:gd name="T8" fmla="*/ 3 w 31"/>
                  <a:gd name="T9" fmla="*/ 0 h 47"/>
                  <a:gd name="T10" fmla="*/ 1 w 31"/>
                  <a:gd name="T11" fmla="*/ 2 h 47"/>
                  <a:gd name="T12" fmla="*/ 0 w 31"/>
                  <a:gd name="T13" fmla="*/ 4 h 47"/>
                  <a:gd name="T14" fmla="*/ 0 w 31"/>
                  <a:gd name="T15" fmla="*/ 5 h 47"/>
                  <a:gd name="T16" fmla="*/ 1 w 31"/>
                  <a:gd name="T17" fmla="*/ 7 h 47"/>
                  <a:gd name="T18" fmla="*/ 10 w 31"/>
                  <a:gd name="T19" fmla="*/ 26 h 47"/>
                  <a:gd name="T20" fmla="*/ 21 w 31"/>
                  <a:gd name="T21" fmla="*/ 46 h 47"/>
                  <a:gd name="T22" fmla="*/ 22 w 31"/>
                  <a:gd name="T23" fmla="*/ 47 h 47"/>
                  <a:gd name="T24" fmla="*/ 24 w 31"/>
                  <a:gd name="T25" fmla="*/ 47 h 47"/>
                  <a:gd name="T26" fmla="*/ 26 w 31"/>
                  <a:gd name="T27" fmla="*/ 47 h 47"/>
                  <a:gd name="T28" fmla="*/ 28 w 31"/>
                  <a:gd name="T29" fmla="*/ 47 h 47"/>
                  <a:gd name="T30" fmla="*/ 29 w 31"/>
                  <a:gd name="T31" fmla="*/ 46 h 47"/>
                  <a:gd name="T32" fmla="*/ 31 w 31"/>
                  <a:gd name="T33" fmla="*/ 44 h 47"/>
                  <a:gd name="T34" fmla="*/ 31 w 31"/>
                  <a:gd name="T35" fmla="*/ 42 h 47"/>
                  <a:gd name="T36" fmla="*/ 29 w 31"/>
                  <a:gd name="T37" fmla="*/ 40 h 47"/>
                  <a:gd name="T38" fmla="*/ 19 w 31"/>
                  <a:gd name="T39" fmla="*/ 21 h 47"/>
                  <a:gd name="T40" fmla="*/ 10 w 31"/>
                  <a:gd name="T41" fmla="*/ 2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31" h="47">
                    <a:moveTo>
                      <a:pt x="10" y="2"/>
                    </a:moveTo>
                    <a:lnTo>
                      <a:pt x="8" y="0"/>
                    </a:lnTo>
                    <a:lnTo>
                      <a:pt x="7" y="0"/>
                    </a:lnTo>
                    <a:lnTo>
                      <a:pt x="5" y="0"/>
                    </a:lnTo>
                    <a:lnTo>
                      <a:pt x="3" y="0"/>
                    </a:lnTo>
                    <a:lnTo>
                      <a:pt x="1" y="2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1" y="7"/>
                    </a:lnTo>
                    <a:lnTo>
                      <a:pt x="10" y="26"/>
                    </a:lnTo>
                    <a:lnTo>
                      <a:pt x="21" y="46"/>
                    </a:lnTo>
                    <a:lnTo>
                      <a:pt x="22" y="47"/>
                    </a:lnTo>
                    <a:lnTo>
                      <a:pt x="24" y="47"/>
                    </a:lnTo>
                    <a:lnTo>
                      <a:pt x="26" y="47"/>
                    </a:lnTo>
                    <a:lnTo>
                      <a:pt x="28" y="47"/>
                    </a:lnTo>
                    <a:lnTo>
                      <a:pt x="29" y="46"/>
                    </a:lnTo>
                    <a:lnTo>
                      <a:pt x="31" y="44"/>
                    </a:lnTo>
                    <a:lnTo>
                      <a:pt x="31" y="42"/>
                    </a:lnTo>
                    <a:lnTo>
                      <a:pt x="29" y="40"/>
                    </a:lnTo>
                    <a:lnTo>
                      <a:pt x="19" y="21"/>
                    </a:lnTo>
                    <a:lnTo>
                      <a:pt x="10" y="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0" name="Freeform 114"/>
              <p:cNvSpPr>
                <a:spLocks/>
              </p:cNvSpPr>
              <p:nvPr/>
            </p:nvSpPr>
            <p:spPr bwMode="auto">
              <a:xfrm>
                <a:off x="4231" y="3206"/>
                <a:ext cx="34" cy="44"/>
              </a:xfrm>
              <a:custGeom>
                <a:avLst/>
                <a:gdLst>
                  <a:gd name="T0" fmla="*/ 9 w 34"/>
                  <a:gd name="T1" fmla="*/ 2 h 44"/>
                  <a:gd name="T2" fmla="*/ 7 w 34"/>
                  <a:gd name="T3" fmla="*/ 0 h 44"/>
                  <a:gd name="T4" fmla="*/ 6 w 34"/>
                  <a:gd name="T5" fmla="*/ 0 h 44"/>
                  <a:gd name="T6" fmla="*/ 4 w 34"/>
                  <a:gd name="T7" fmla="*/ 0 h 44"/>
                  <a:gd name="T8" fmla="*/ 2 w 34"/>
                  <a:gd name="T9" fmla="*/ 0 h 44"/>
                  <a:gd name="T10" fmla="*/ 0 w 34"/>
                  <a:gd name="T11" fmla="*/ 2 h 44"/>
                  <a:gd name="T12" fmla="*/ 0 w 34"/>
                  <a:gd name="T13" fmla="*/ 4 h 44"/>
                  <a:gd name="T14" fmla="*/ 0 w 34"/>
                  <a:gd name="T15" fmla="*/ 5 h 44"/>
                  <a:gd name="T16" fmla="*/ 0 w 34"/>
                  <a:gd name="T17" fmla="*/ 7 h 44"/>
                  <a:gd name="T18" fmla="*/ 11 w 34"/>
                  <a:gd name="T19" fmla="*/ 23 h 44"/>
                  <a:gd name="T20" fmla="*/ 25 w 34"/>
                  <a:gd name="T21" fmla="*/ 42 h 44"/>
                  <a:gd name="T22" fmla="*/ 27 w 34"/>
                  <a:gd name="T23" fmla="*/ 44 h 44"/>
                  <a:gd name="T24" fmla="*/ 28 w 34"/>
                  <a:gd name="T25" fmla="*/ 44 h 44"/>
                  <a:gd name="T26" fmla="*/ 30 w 34"/>
                  <a:gd name="T27" fmla="*/ 44 h 44"/>
                  <a:gd name="T28" fmla="*/ 32 w 34"/>
                  <a:gd name="T29" fmla="*/ 44 h 44"/>
                  <a:gd name="T30" fmla="*/ 34 w 34"/>
                  <a:gd name="T31" fmla="*/ 42 h 44"/>
                  <a:gd name="T32" fmla="*/ 34 w 34"/>
                  <a:gd name="T33" fmla="*/ 40 h 44"/>
                  <a:gd name="T34" fmla="*/ 34 w 34"/>
                  <a:gd name="T35" fmla="*/ 39 h 44"/>
                  <a:gd name="T36" fmla="*/ 34 w 34"/>
                  <a:gd name="T37" fmla="*/ 37 h 44"/>
                  <a:gd name="T38" fmla="*/ 20 w 34"/>
                  <a:gd name="T39" fmla="*/ 18 h 44"/>
                  <a:gd name="T40" fmla="*/ 9 w 34"/>
                  <a:gd name="T41" fmla="*/ 2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34" h="44">
                    <a:moveTo>
                      <a:pt x="9" y="2"/>
                    </a:moveTo>
                    <a:lnTo>
                      <a:pt x="7" y="0"/>
                    </a:lnTo>
                    <a:lnTo>
                      <a:pt x="6" y="0"/>
                    </a:lnTo>
                    <a:lnTo>
                      <a:pt x="4" y="0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11" y="23"/>
                    </a:lnTo>
                    <a:lnTo>
                      <a:pt x="25" y="42"/>
                    </a:lnTo>
                    <a:lnTo>
                      <a:pt x="27" y="44"/>
                    </a:lnTo>
                    <a:lnTo>
                      <a:pt x="28" y="44"/>
                    </a:lnTo>
                    <a:lnTo>
                      <a:pt x="30" y="44"/>
                    </a:lnTo>
                    <a:lnTo>
                      <a:pt x="32" y="44"/>
                    </a:lnTo>
                    <a:lnTo>
                      <a:pt x="34" y="42"/>
                    </a:lnTo>
                    <a:lnTo>
                      <a:pt x="34" y="40"/>
                    </a:lnTo>
                    <a:lnTo>
                      <a:pt x="34" y="39"/>
                    </a:lnTo>
                    <a:lnTo>
                      <a:pt x="34" y="37"/>
                    </a:lnTo>
                    <a:lnTo>
                      <a:pt x="20" y="18"/>
                    </a:lnTo>
                    <a:lnTo>
                      <a:pt x="9" y="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1" name="Freeform 115"/>
              <p:cNvSpPr>
                <a:spLocks/>
              </p:cNvSpPr>
              <p:nvPr/>
            </p:nvSpPr>
            <p:spPr bwMode="auto">
              <a:xfrm>
                <a:off x="4273" y="3266"/>
                <a:ext cx="42" cy="38"/>
              </a:xfrm>
              <a:custGeom>
                <a:avLst/>
                <a:gdLst>
                  <a:gd name="T0" fmla="*/ 11 w 42"/>
                  <a:gd name="T1" fmla="*/ 1 h 38"/>
                  <a:gd name="T2" fmla="*/ 9 w 42"/>
                  <a:gd name="T3" fmla="*/ 0 h 38"/>
                  <a:gd name="T4" fmla="*/ 7 w 42"/>
                  <a:gd name="T5" fmla="*/ 0 h 38"/>
                  <a:gd name="T6" fmla="*/ 6 w 42"/>
                  <a:gd name="T7" fmla="*/ 0 h 38"/>
                  <a:gd name="T8" fmla="*/ 4 w 42"/>
                  <a:gd name="T9" fmla="*/ 0 h 38"/>
                  <a:gd name="T10" fmla="*/ 2 w 42"/>
                  <a:gd name="T11" fmla="*/ 1 h 38"/>
                  <a:gd name="T12" fmla="*/ 0 w 42"/>
                  <a:gd name="T13" fmla="*/ 3 h 38"/>
                  <a:gd name="T14" fmla="*/ 0 w 42"/>
                  <a:gd name="T15" fmla="*/ 5 h 38"/>
                  <a:gd name="T16" fmla="*/ 2 w 42"/>
                  <a:gd name="T17" fmla="*/ 7 h 38"/>
                  <a:gd name="T18" fmla="*/ 6 w 42"/>
                  <a:gd name="T19" fmla="*/ 12 h 38"/>
                  <a:gd name="T20" fmla="*/ 25 w 42"/>
                  <a:gd name="T21" fmla="*/ 29 h 38"/>
                  <a:gd name="T22" fmla="*/ 27 w 42"/>
                  <a:gd name="T23" fmla="*/ 31 h 38"/>
                  <a:gd name="T24" fmla="*/ 34 w 42"/>
                  <a:gd name="T25" fmla="*/ 38 h 38"/>
                  <a:gd name="T26" fmla="*/ 35 w 42"/>
                  <a:gd name="T27" fmla="*/ 38 h 38"/>
                  <a:gd name="T28" fmla="*/ 37 w 42"/>
                  <a:gd name="T29" fmla="*/ 38 h 38"/>
                  <a:gd name="T30" fmla="*/ 39 w 42"/>
                  <a:gd name="T31" fmla="*/ 38 h 38"/>
                  <a:gd name="T32" fmla="*/ 41 w 42"/>
                  <a:gd name="T33" fmla="*/ 36 h 38"/>
                  <a:gd name="T34" fmla="*/ 42 w 42"/>
                  <a:gd name="T35" fmla="*/ 35 h 38"/>
                  <a:gd name="T36" fmla="*/ 42 w 42"/>
                  <a:gd name="T37" fmla="*/ 33 h 38"/>
                  <a:gd name="T38" fmla="*/ 41 w 42"/>
                  <a:gd name="T39" fmla="*/ 31 h 38"/>
                  <a:gd name="T40" fmla="*/ 39 w 42"/>
                  <a:gd name="T41" fmla="*/ 29 h 38"/>
                  <a:gd name="T42" fmla="*/ 32 w 42"/>
                  <a:gd name="T43" fmla="*/ 22 h 38"/>
                  <a:gd name="T44" fmla="*/ 28 w 42"/>
                  <a:gd name="T45" fmla="*/ 28 h 38"/>
                  <a:gd name="T46" fmla="*/ 34 w 42"/>
                  <a:gd name="T47" fmla="*/ 24 h 38"/>
                  <a:gd name="T48" fmla="*/ 14 w 42"/>
                  <a:gd name="T49" fmla="*/ 7 h 38"/>
                  <a:gd name="T50" fmla="*/ 11 w 42"/>
                  <a:gd name="T51" fmla="*/ 1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42" h="38">
                    <a:moveTo>
                      <a:pt x="11" y="1"/>
                    </a:moveTo>
                    <a:lnTo>
                      <a:pt x="9" y="0"/>
                    </a:lnTo>
                    <a:lnTo>
                      <a:pt x="7" y="0"/>
                    </a:lnTo>
                    <a:lnTo>
                      <a:pt x="6" y="0"/>
                    </a:lnTo>
                    <a:lnTo>
                      <a:pt x="4" y="0"/>
                    </a:lnTo>
                    <a:lnTo>
                      <a:pt x="2" y="1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2" y="7"/>
                    </a:lnTo>
                    <a:lnTo>
                      <a:pt x="6" y="12"/>
                    </a:lnTo>
                    <a:lnTo>
                      <a:pt x="25" y="29"/>
                    </a:lnTo>
                    <a:lnTo>
                      <a:pt x="27" y="31"/>
                    </a:lnTo>
                    <a:lnTo>
                      <a:pt x="34" y="38"/>
                    </a:lnTo>
                    <a:lnTo>
                      <a:pt x="35" y="38"/>
                    </a:lnTo>
                    <a:lnTo>
                      <a:pt x="37" y="38"/>
                    </a:lnTo>
                    <a:lnTo>
                      <a:pt x="39" y="38"/>
                    </a:lnTo>
                    <a:lnTo>
                      <a:pt x="41" y="36"/>
                    </a:lnTo>
                    <a:lnTo>
                      <a:pt x="42" y="35"/>
                    </a:lnTo>
                    <a:lnTo>
                      <a:pt x="42" y="33"/>
                    </a:lnTo>
                    <a:lnTo>
                      <a:pt x="41" y="31"/>
                    </a:lnTo>
                    <a:lnTo>
                      <a:pt x="39" y="29"/>
                    </a:lnTo>
                    <a:lnTo>
                      <a:pt x="32" y="22"/>
                    </a:lnTo>
                    <a:lnTo>
                      <a:pt x="28" y="28"/>
                    </a:lnTo>
                    <a:lnTo>
                      <a:pt x="34" y="24"/>
                    </a:lnTo>
                    <a:lnTo>
                      <a:pt x="14" y="7"/>
                    </a:lnTo>
                    <a:lnTo>
                      <a:pt x="11" y="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" name="Freeform 116"/>
              <p:cNvSpPr>
                <a:spLocks/>
              </p:cNvSpPr>
              <p:nvPr/>
            </p:nvSpPr>
            <p:spPr bwMode="auto">
              <a:xfrm>
                <a:off x="4331" y="3311"/>
                <a:ext cx="51" cy="21"/>
              </a:xfrm>
              <a:custGeom>
                <a:avLst/>
                <a:gdLst>
                  <a:gd name="T0" fmla="*/ 7 w 51"/>
                  <a:gd name="T1" fmla="*/ 2 h 21"/>
                  <a:gd name="T2" fmla="*/ 5 w 51"/>
                  <a:gd name="T3" fmla="*/ 0 h 21"/>
                  <a:gd name="T4" fmla="*/ 4 w 51"/>
                  <a:gd name="T5" fmla="*/ 0 h 21"/>
                  <a:gd name="T6" fmla="*/ 2 w 51"/>
                  <a:gd name="T7" fmla="*/ 2 h 21"/>
                  <a:gd name="T8" fmla="*/ 0 w 51"/>
                  <a:gd name="T9" fmla="*/ 4 h 21"/>
                  <a:gd name="T10" fmla="*/ 0 w 51"/>
                  <a:gd name="T11" fmla="*/ 6 h 21"/>
                  <a:gd name="T12" fmla="*/ 0 w 51"/>
                  <a:gd name="T13" fmla="*/ 7 h 21"/>
                  <a:gd name="T14" fmla="*/ 0 w 51"/>
                  <a:gd name="T15" fmla="*/ 9 h 21"/>
                  <a:gd name="T16" fmla="*/ 2 w 51"/>
                  <a:gd name="T17" fmla="*/ 11 h 21"/>
                  <a:gd name="T18" fmla="*/ 5 w 51"/>
                  <a:gd name="T19" fmla="*/ 13 h 21"/>
                  <a:gd name="T20" fmla="*/ 7 w 51"/>
                  <a:gd name="T21" fmla="*/ 13 h 21"/>
                  <a:gd name="T22" fmla="*/ 25 w 51"/>
                  <a:gd name="T23" fmla="*/ 20 h 21"/>
                  <a:gd name="T24" fmla="*/ 44 w 51"/>
                  <a:gd name="T25" fmla="*/ 21 h 21"/>
                  <a:gd name="T26" fmla="*/ 44 w 51"/>
                  <a:gd name="T27" fmla="*/ 21 h 21"/>
                  <a:gd name="T28" fmla="*/ 46 w 51"/>
                  <a:gd name="T29" fmla="*/ 21 h 21"/>
                  <a:gd name="T30" fmla="*/ 48 w 51"/>
                  <a:gd name="T31" fmla="*/ 20 h 21"/>
                  <a:gd name="T32" fmla="*/ 49 w 51"/>
                  <a:gd name="T33" fmla="*/ 18 h 21"/>
                  <a:gd name="T34" fmla="*/ 51 w 51"/>
                  <a:gd name="T35" fmla="*/ 16 h 21"/>
                  <a:gd name="T36" fmla="*/ 51 w 51"/>
                  <a:gd name="T37" fmla="*/ 14 h 21"/>
                  <a:gd name="T38" fmla="*/ 49 w 51"/>
                  <a:gd name="T39" fmla="*/ 13 h 21"/>
                  <a:gd name="T40" fmla="*/ 48 w 51"/>
                  <a:gd name="T41" fmla="*/ 11 h 21"/>
                  <a:gd name="T42" fmla="*/ 46 w 51"/>
                  <a:gd name="T43" fmla="*/ 11 h 21"/>
                  <a:gd name="T44" fmla="*/ 46 w 51"/>
                  <a:gd name="T45" fmla="*/ 11 h 21"/>
                  <a:gd name="T46" fmla="*/ 26 w 51"/>
                  <a:gd name="T47" fmla="*/ 9 h 21"/>
                  <a:gd name="T48" fmla="*/ 9 w 51"/>
                  <a:gd name="T49" fmla="*/ 2 h 21"/>
                  <a:gd name="T50" fmla="*/ 7 w 51"/>
                  <a:gd name="T51" fmla="*/ 7 h 21"/>
                  <a:gd name="T52" fmla="*/ 11 w 51"/>
                  <a:gd name="T53" fmla="*/ 4 h 21"/>
                  <a:gd name="T54" fmla="*/ 7 w 51"/>
                  <a:gd name="T55" fmla="*/ 2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51" h="21">
                    <a:moveTo>
                      <a:pt x="7" y="2"/>
                    </a:moveTo>
                    <a:lnTo>
                      <a:pt x="5" y="0"/>
                    </a:lnTo>
                    <a:lnTo>
                      <a:pt x="4" y="0"/>
                    </a:lnTo>
                    <a:lnTo>
                      <a:pt x="2" y="2"/>
                    </a:lnTo>
                    <a:lnTo>
                      <a:pt x="0" y="4"/>
                    </a:lnTo>
                    <a:lnTo>
                      <a:pt x="0" y="6"/>
                    </a:lnTo>
                    <a:lnTo>
                      <a:pt x="0" y="7"/>
                    </a:lnTo>
                    <a:lnTo>
                      <a:pt x="0" y="9"/>
                    </a:lnTo>
                    <a:lnTo>
                      <a:pt x="2" y="11"/>
                    </a:lnTo>
                    <a:lnTo>
                      <a:pt x="5" y="13"/>
                    </a:lnTo>
                    <a:lnTo>
                      <a:pt x="7" y="13"/>
                    </a:lnTo>
                    <a:lnTo>
                      <a:pt x="25" y="20"/>
                    </a:lnTo>
                    <a:lnTo>
                      <a:pt x="44" y="21"/>
                    </a:lnTo>
                    <a:lnTo>
                      <a:pt x="44" y="21"/>
                    </a:lnTo>
                    <a:lnTo>
                      <a:pt x="46" y="21"/>
                    </a:lnTo>
                    <a:lnTo>
                      <a:pt x="48" y="20"/>
                    </a:lnTo>
                    <a:lnTo>
                      <a:pt x="49" y="18"/>
                    </a:lnTo>
                    <a:lnTo>
                      <a:pt x="51" y="16"/>
                    </a:lnTo>
                    <a:lnTo>
                      <a:pt x="51" y="14"/>
                    </a:lnTo>
                    <a:lnTo>
                      <a:pt x="49" y="13"/>
                    </a:lnTo>
                    <a:lnTo>
                      <a:pt x="48" y="11"/>
                    </a:lnTo>
                    <a:lnTo>
                      <a:pt x="46" y="11"/>
                    </a:lnTo>
                    <a:lnTo>
                      <a:pt x="46" y="11"/>
                    </a:lnTo>
                    <a:lnTo>
                      <a:pt x="26" y="9"/>
                    </a:lnTo>
                    <a:lnTo>
                      <a:pt x="9" y="2"/>
                    </a:lnTo>
                    <a:lnTo>
                      <a:pt x="7" y="7"/>
                    </a:lnTo>
                    <a:lnTo>
                      <a:pt x="11" y="4"/>
                    </a:lnTo>
                    <a:lnTo>
                      <a:pt x="7" y="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" name="Freeform 117"/>
              <p:cNvSpPr>
                <a:spLocks/>
              </p:cNvSpPr>
              <p:nvPr/>
            </p:nvSpPr>
            <p:spPr bwMode="auto">
              <a:xfrm>
                <a:off x="4401" y="3292"/>
                <a:ext cx="46" cy="33"/>
              </a:xfrm>
              <a:custGeom>
                <a:avLst/>
                <a:gdLst>
                  <a:gd name="T0" fmla="*/ 6 w 46"/>
                  <a:gd name="T1" fmla="*/ 23 h 33"/>
                  <a:gd name="T2" fmla="*/ 4 w 46"/>
                  <a:gd name="T3" fmla="*/ 25 h 33"/>
                  <a:gd name="T4" fmla="*/ 2 w 46"/>
                  <a:gd name="T5" fmla="*/ 26 h 33"/>
                  <a:gd name="T6" fmla="*/ 0 w 46"/>
                  <a:gd name="T7" fmla="*/ 28 h 33"/>
                  <a:gd name="T8" fmla="*/ 0 w 46"/>
                  <a:gd name="T9" fmla="*/ 30 h 33"/>
                  <a:gd name="T10" fmla="*/ 2 w 46"/>
                  <a:gd name="T11" fmla="*/ 32 h 33"/>
                  <a:gd name="T12" fmla="*/ 4 w 46"/>
                  <a:gd name="T13" fmla="*/ 33 h 33"/>
                  <a:gd name="T14" fmla="*/ 6 w 46"/>
                  <a:gd name="T15" fmla="*/ 33 h 33"/>
                  <a:gd name="T16" fmla="*/ 7 w 46"/>
                  <a:gd name="T17" fmla="*/ 33 h 33"/>
                  <a:gd name="T18" fmla="*/ 13 w 46"/>
                  <a:gd name="T19" fmla="*/ 32 h 33"/>
                  <a:gd name="T20" fmla="*/ 14 w 46"/>
                  <a:gd name="T21" fmla="*/ 32 h 33"/>
                  <a:gd name="T22" fmla="*/ 32 w 46"/>
                  <a:gd name="T23" fmla="*/ 19 h 33"/>
                  <a:gd name="T24" fmla="*/ 44 w 46"/>
                  <a:gd name="T25" fmla="*/ 10 h 33"/>
                  <a:gd name="T26" fmla="*/ 46 w 46"/>
                  <a:gd name="T27" fmla="*/ 9 h 33"/>
                  <a:gd name="T28" fmla="*/ 46 w 46"/>
                  <a:gd name="T29" fmla="*/ 7 h 33"/>
                  <a:gd name="T30" fmla="*/ 46 w 46"/>
                  <a:gd name="T31" fmla="*/ 5 h 33"/>
                  <a:gd name="T32" fmla="*/ 46 w 46"/>
                  <a:gd name="T33" fmla="*/ 3 h 33"/>
                  <a:gd name="T34" fmla="*/ 44 w 46"/>
                  <a:gd name="T35" fmla="*/ 2 h 33"/>
                  <a:gd name="T36" fmla="*/ 42 w 46"/>
                  <a:gd name="T37" fmla="*/ 0 h 33"/>
                  <a:gd name="T38" fmla="*/ 41 w 46"/>
                  <a:gd name="T39" fmla="*/ 0 h 33"/>
                  <a:gd name="T40" fmla="*/ 39 w 46"/>
                  <a:gd name="T41" fmla="*/ 2 h 33"/>
                  <a:gd name="T42" fmla="*/ 27 w 46"/>
                  <a:gd name="T43" fmla="*/ 10 h 33"/>
                  <a:gd name="T44" fmla="*/ 9 w 46"/>
                  <a:gd name="T45" fmla="*/ 23 h 33"/>
                  <a:gd name="T46" fmla="*/ 11 w 46"/>
                  <a:gd name="T47" fmla="*/ 26 h 33"/>
                  <a:gd name="T48" fmla="*/ 11 w 46"/>
                  <a:gd name="T49" fmla="*/ 21 h 33"/>
                  <a:gd name="T50" fmla="*/ 6 w 46"/>
                  <a:gd name="T51" fmla="*/ 23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46" h="33">
                    <a:moveTo>
                      <a:pt x="6" y="23"/>
                    </a:moveTo>
                    <a:lnTo>
                      <a:pt x="4" y="25"/>
                    </a:lnTo>
                    <a:lnTo>
                      <a:pt x="2" y="26"/>
                    </a:lnTo>
                    <a:lnTo>
                      <a:pt x="0" y="28"/>
                    </a:lnTo>
                    <a:lnTo>
                      <a:pt x="0" y="30"/>
                    </a:lnTo>
                    <a:lnTo>
                      <a:pt x="2" y="32"/>
                    </a:lnTo>
                    <a:lnTo>
                      <a:pt x="4" y="33"/>
                    </a:lnTo>
                    <a:lnTo>
                      <a:pt x="6" y="33"/>
                    </a:lnTo>
                    <a:lnTo>
                      <a:pt x="7" y="33"/>
                    </a:lnTo>
                    <a:lnTo>
                      <a:pt x="13" y="32"/>
                    </a:lnTo>
                    <a:lnTo>
                      <a:pt x="14" y="32"/>
                    </a:lnTo>
                    <a:lnTo>
                      <a:pt x="32" y="19"/>
                    </a:lnTo>
                    <a:lnTo>
                      <a:pt x="44" y="10"/>
                    </a:lnTo>
                    <a:lnTo>
                      <a:pt x="46" y="9"/>
                    </a:lnTo>
                    <a:lnTo>
                      <a:pt x="46" y="7"/>
                    </a:lnTo>
                    <a:lnTo>
                      <a:pt x="46" y="5"/>
                    </a:lnTo>
                    <a:lnTo>
                      <a:pt x="46" y="3"/>
                    </a:lnTo>
                    <a:lnTo>
                      <a:pt x="44" y="2"/>
                    </a:lnTo>
                    <a:lnTo>
                      <a:pt x="42" y="0"/>
                    </a:lnTo>
                    <a:lnTo>
                      <a:pt x="41" y="0"/>
                    </a:lnTo>
                    <a:lnTo>
                      <a:pt x="39" y="2"/>
                    </a:lnTo>
                    <a:lnTo>
                      <a:pt x="27" y="10"/>
                    </a:lnTo>
                    <a:lnTo>
                      <a:pt x="9" y="23"/>
                    </a:lnTo>
                    <a:lnTo>
                      <a:pt x="11" y="26"/>
                    </a:lnTo>
                    <a:lnTo>
                      <a:pt x="11" y="21"/>
                    </a:lnTo>
                    <a:lnTo>
                      <a:pt x="6" y="2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" name="Freeform 118"/>
              <p:cNvSpPr>
                <a:spLocks/>
              </p:cNvSpPr>
              <p:nvPr/>
            </p:nvSpPr>
            <p:spPr bwMode="auto">
              <a:xfrm>
                <a:off x="4459" y="3238"/>
                <a:ext cx="37" cy="43"/>
              </a:xfrm>
              <a:custGeom>
                <a:avLst/>
                <a:gdLst>
                  <a:gd name="T0" fmla="*/ 2 w 37"/>
                  <a:gd name="T1" fmla="*/ 36 h 43"/>
                  <a:gd name="T2" fmla="*/ 0 w 37"/>
                  <a:gd name="T3" fmla="*/ 38 h 43"/>
                  <a:gd name="T4" fmla="*/ 0 w 37"/>
                  <a:gd name="T5" fmla="*/ 40 h 43"/>
                  <a:gd name="T6" fmla="*/ 2 w 37"/>
                  <a:gd name="T7" fmla="*/ 42 h 43"/>
                  <a:gd name="T8" fmla="*/ 4 w 37"/>
                  <a:gd name="T9" fmla="*/ 43 h 43"/>
                  <a:gd name="T10" fmla="*/ 5 w 37"/>
                  <a:gd name="T11" fmla="*/ 43 h 43"/>
                  <a:gd name="T12" fmla="*/ 7 w 37"/>
                  <a:gd name="T13" fmla="*/ 43 h 43"/>
                  <a:gd name="T14" fmla="*/ 9 w 37"/>
                  <a:gd name="T15" fmla="*/ 43 h 43"/>
                  <a:gd name="T16" fmla="*/ 11 w 37"/>
                  <a:gd name="T17" fmla="*/ 42 h 43"/>
                  <a:gd name="T18" fmla="*/ 12 w 37"/>
                  <a:gd name="T19" fmla="*/ 40 h 43"/>
                  <a:gd name="T20" fmla="*/ 32 w 37"/>
                  <a:gd name="T21" fmla="*/ 17 h 43"/>
                  <a:gd name="T22" fmla="*/ 37 w 37"/>
                  <a:gd name="T23" fmla="*/ 8 h 43"/>
                  <a:gd name="T24" fmla="*/ 37 w 37"/>
                  <a:gd name="T25" fmla="*/ 7 h 43"/>
                  <a:gd name="T26" fmla="*/ 37 w 37"/>
                  <a:gd name="T27" fmla="*/ 5 h 43"/>
                  <a:gd name="T28" fmla="*/ 37 w 37"/>
                  <a:gd name="T29" fmla="*/ 3 h 43"/>
                  <a:gd name="T30" fmla="*/ 35 w 37"/>
                  <a:gd name="T31" fmla="*/ 1 h 43"/>
                  <a:gd name="T32" fmla="*/ 33 w 37"/>
                  <a:gd name="T33" fmla="*/ 0 h 43"/>
                  <a:gd name="T34" fmla="*/ 32 w 37"/>
                  <a:gd name="T35" fmla="*/ 0 h 43"/>
                  <a:gd name="T36" fmla="*/ 30 w 37"/>
                  <a:gd name="T37" fmla="*/ 1 h 43"/>
                  <a:gd name="T38" fmla="*/ 28 w 37"/>
                  <a:gd name="T39" fmla="*/ 3 h 43"/>
                  <a:gd name="T40" fmla="*/ 23 w 37"/>
                  <a:gd name="T41" fmla="*/ 12 h 43"/>
                  <a:gd name="T42" fmla="*/ 4 w 37"/>
                  <a:gd name="T43" fmla="*/ 35 h 43"/>
                  <a:gd name="T44" fmla="*/ 2 w 37"/>
                  <a:gd name="T45" fmla="*/ 36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37" h="43">
                    <a:moveTo>
                      <a:pt x="2" y="36"/>
                    </a:moveTo>
                    <a:lnTo>
                      <a:pt x="0" y="38"/>
                    </a:lnTo>
                    <a:lnTo>
                      <a:pt x="0" y="40"/>
                    </a:lnTo>
                    <a:lnTo>
                      <a:pt x="2" y="42"/>
                    </a:lnTo>
                    <a:lnTo>
                      <a:pt x="4" y="43"/>
                    </a:lnTo>
                    <a:lnTo>
                      <a:pt x="5" y="43"/>
                    </a:lnTo>
                    <a:lnTo>
                      <a:pt x="7" y="43"/>
                    </a:lnTo>
                    <a:lnTo>
                      <a:pt x="9" y="43"/>
                    </a:lnTo>
                    <a:lnTo>
                      <a:pt x="11" y="42"/>
                    </a:lnTo>
                    <a:lnTo>
                      <a:pt x="12" y="40"/>
                    </a:lnTo>
                    <a:lnTo>
                      <a:pt x="32" y="17"/>
                    </a:lnTo>
                    <a:lnTo>
                      <a:pt x="37" y="8"/>
                    </a:lnTo>
                    <a:lnTo>
                      <a:pt x="37" y="7"/>
                    </a:lnTo>
                    <a:lnTo>
                      <a:pt x="37" y="5"/>
                    </a:lnTo>
                    <a:lnTo>
                      <a:pt x="37" y="3"/>
                    </a:lnTo>
                    <a:lnTo>
                      <a:pt x="35" y="1"/>
                    </a:lnTo>
                    <a:lnTo>
                      <a:pt x="33" y="0"/>
                    </a:lnTo>
                    <a:lnTo>
                      <a:pt x="32" y="0"/>
                    </a:lnTo>
                    <a:lnTo>
                      <a:pt x="30" y="1"/>
                    </a:lnTo>
                    <a:lnTo>
                      <a:pt x="28" y="3"/>
                    </a:lnTo>
                    <a:lnTo>
                      <a:pt x="23" y="12"/>
                    </a:lnTo>
                    <a:lnTo>
                      <a:pt x="4" y="35"/>
                    </a:lnTo>
                    <a:lnTo>
                      <a:pt x="2" y="3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5" name="Freeform 119"/>
              <p:cNvSpPr>
                <a:spLocks/>
              </p:cNvSpPr>
              <p:nvPr/>
            </p:nvSpPr>
            <p:spPr bwMode="auto">
              <a:xfrm>
                <a:off x="4505" y="3176"/>
                <a:ext cx="31" cy="48"/>
              </a:xfrm>
              <a:custGeom>
                <a:avLst/>
                <a:gdLst>
                  <a:gd name="T0" fmla="*/ 0 w 31"/>
                  <a:gd name="T1" fmla="*/ 39 h 48"/>
                  <a:gd name="T2" fmla="*/ 0 w 31"/>
                  <a:gd name="T3" fmla="*/ 41 h 48"/>
                  <a:gd name="T4" fmla="*/ 0 w 31"/>
                  <a:gd name="T5" fmla="*/ 42 h 48"/>
                  <a:gd name="T6" fmla="*/ 0 w 31"/>
                  <a:gd name="T7" fmla="*/ 44 h 48"/>
                  <a:gd name="T8" fmla="*/ 1 w 31"/>
                  <a:gd name="T9" fmla="*/ 46 h 48"/>
                  <a:gd name="T10" fmla="*/ 3 w 31"/>
                  <a:gd name="T11" fmla="*/ 48 h 48"/>
                  <a:gd name="T12" fmla="*/ 5 w 31"/>
                  <a:gd name="T13" fmla="*/ 48 h 48"/>
                  <a:gd name="T14" fmla="*/ 7 w 31"/>
                  <a:gd name="T15" fmla="*/ 46 h 48"/>
                  <a:gd name="T16" fmla="*/ 8 w 31"/>
                  <a:gd name="T17" fmla="*/ 44 h 48"/>
                  <a:gd name="T18" fmla="*/ 22 w 31"/>
                  <a:gd name="T19" fmla="*/ 23 h 48"/>
                  <a:gd name="T20" fmla="*/ 29 w 31"/>
                  <a:gd name="T21" fmla="*/ 7 h 48"/>
                  <a:gd name="T22" fmla="*/ 31 w 31"/>
                  <a:gd name="T23" fmla="*/ 5 h 48"/>
                  <a:gd name="T24" fmla="*/ 31 w 31"/>
                  <a:gd name="T25" fmla="*/ 4 h 48"/>
                  <a:gd name="T26" fmla="*/ 29 w 31"/>
                  <a:gd name="T27" fmla="*/ 2 h 48"/>
                  <a:gd name="T28" fmla="*/ 28 w 31"/>
                  <a:gd name="T29" fmla="*/ 0 h 48"/>
                  <a:gd name="T30" fmla="*/ 26 w 31"/>
                  <a:gd name="T31" fmla="*/ 0 h 48"/>
                  <a:gd name="T32" fmla="*/ 24 w 31"/>
                  <a:gd name="T33" fmla="*/ 0 h 48"/>
                  <a:gd name="T34" fmla="*/ 22 w 31"/>
                  <a:gd name="T35" fmla="*/ 0 h 48"/>
                  <a:gd name="T36" fmla="*/ 21 w 31"/>
                  <a:gd name="T37" fmla="*/ 2 h 48"/>
                  <a:gd name="T38" fmla="*/ 14 w 31"/>
                  <a:gd name="T39" fmla="*/ 18 h 48"/>
                  <a:gd name="T40" fmla="*/ 0 w 31"/>
                  <a:gd name="T41" fmla="*/ 39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31" h="48">
                    <a:moveTo>
                      <a:pt x="0" y="39"/>
                    </a:moveTo>
                    <a:lnTo>
                      <a:pt x="0" y="41"/>
                    </a:lnTo>
                    <a:lnTo>
                      <a:pt x="0" y="42"/>
                    </a:lnTo>
                    <a:lnTo>
                      <a:pt x="0" y="44"/>
                    </a:lnTo>
                    <a:lnTo>
                      <a:pt x="1" y="46"/>
                    </a:lnTo>
                    <a:lnTo>
                      <a:pt x="3" y="48"/>
                    </a:lnTo>
                    <a:lnTo>
                      <a:pt x="5" y="48"/>
                    </a:lnTo>
                    <a:lnTo>
                      <a:pt x="7" y="46"/>
                    </a:lnTo>
                    <a:lnTo>
                      <a:pt x="8" y="44"/>
                    </a:lnTo>
                    <a:lnTo>
                      <a:pt x="22" y="23"/>
                    </a:lnTo>
                    <a:lnTo>
                      <a:pt x="29" y="7"/>
                    </a:lnTo>
                    <a:lnTo>
                      <a:pt x="31" y="5"/>
                    </a:lnTo>
                    <a:lnTo>
                      <a:pt x="31" y="4"/>
                    </a:lnTo>
                    <a:lnTo>
                      <a:pt x="29" y="2"/>
                    </a:lnTo>
                    <a:lnTo>
                      <a:pt x="28" y="0"/>
                    </a:lnTo>
                    <a:lnTo>
                      <a:pt x="26" y="0"/>
                    </a:lnTo>
                    <a:lnTo>
                      <a:pt x="24" y="0"/>
                    </a:lnTo>
                    <a:lnTo>
                      <a:pt x="22" y="0"/>
                    </a:lnTo>
                    <a:lnTo>
                      <a:pt x="21" y="2"/>
                    </a:lnTo>
                    <a:lnTo>
                      <a:pt x="14" y="18"/>
                    </a:lnTo>
                    <a:lnTo>
                      <a:pt x="0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6" name="Freeform 120"/>
              <p:cNvSpPr>
                <a:spLocks/>
              </p:cNvSpPr>
              <p:nvPr/>
            </p:nvSpPr>
            <p:spPr bwMode="auto">
              <a:xfrm>
                <a:off x="4541" y="3111"/>
                <a:ext cx="29" cy="48"/>
              </a:xfrm>
              <a:custGeom>
                <a:avLst/>
                <a:gdLst>
                  <a:gd name="T0" fmla="*/ 0 w 29"/>
                  <a:gd name="T1" fmla="*/ 41 h 48"/>
                  <a:gd name="T2" fmla="*/ 0 w 29"/>
                  <a:gd name="T3" fmla="*/ 42 h 48"/>
                  <a:gd name="T4" fmla="*/ 0 w 29"/>
                  <a:gd name="T5" fmla="*/ 44 h 48"/>
                  <a:gd name="T6" fmla="*/ 0 w 29"/>
                  <a:gd name="T7" fmla="*/ 46 h 48"/>
                  <a:gd name="T8" fmla="*/ 2 w 29"/>
                  <a:gd name="T9" fmla="*/ 48 h 48"/>
                  <a:gd name="T10" fmla="*/ 4 w 29"/>
                  <a:gd name="T11" fmla="*/ 48 h 48"/>
                  <a:gd name="T12" fmla="*/ 6 w 29"/>
                  <a:gd name="T13" fmla="*/ 48 h 48"/>
                  <a:gd name="T14" fmla="*/ 7 w 29"/>
                  <a:gd name="T15" fmla="*/ 48 h 48"/>
                  <a:gd name="T16" fmla="*/ 9 w 29"/>
                  <a:gd name="T17" fmla="*/ 46 h 48"/>
                  <a:gd name="T18" fmla="*/ 23 w 29"/>
                  <a:gd name="T19" fmla="*/ 20 h 48"/>
                  <a:gd name="T20" fmla="*/ 23 w 29"/>
                  <a:gd name="T21" fmla="*/ 18 h 48"/>
                  <a:gd name="T22" fmla="*/ 29 w 29"/>
                  <a:gd name="T23" fmla="*/ 6 h 48"/>
                  <a:gd name="T24" fmla="*/ 29 w 29"/>
                  <a:gd name="T25" fmla="*/ 4 h 48"/>
                  <a:gd name="T26" fmla="*/ 29 w 29"/>
                  <a:gd name="T27" fmla="*/ 2 h 48"/>
                  <a:gd name="T28" fmla="*/ 27 w 29"/>
                  <a:gd name="T29" fmla="*/ 0 h 48"/>
                  <a:gd name="T30" fmla="*/ 25 w 29"/>
                  <a:gd name="T31" fmla="*/ 0 h 48"/>
                  <a:gd name="T32" fmla="*/ 23 w 29"/>
                  <a:gd name="T33" fmla="*/ 0 h 48"/>
                  <a:gd name="T34" fmla="*/ 22 w 29"/>
                  <a:gd name="T35" fmla="*/ 0 h 48"/>
                  <a:gd name="T36" fmla="*/ 20 w 29"/>
                  <a:gd name="T37" fmla="*/ 2 h 48"/>
                  <a:gd name="T38" fmla="*/ 18 w 29"/>
                  <a:gd name="T39" fmla="*/ 4 h 48"/>
                  <a:gd name="T40" fmla="*/ 13 w 29"/>
                  <a:gd name="T41" fmla="*/ 16 h 48"/>
                  <a:gd name="T42" fmla="*/ 18 w 29"/>
                  <a:gd name="T43" fmla="*/ 18 h 48"/>
                  <a:gd name="T44" fmla="*/ 14 w 29"/>
                  <a:gd name="T45" fmla="*/ 14 h 48"/>
                  <a:gd name="T46" fmla="*/ 0 w 29"/>
                  <a:gd name="T47" fmla="*/ 41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29" h="48">
                    <a:moveTo>
                      <a:pt x="0" y="41"/>
                    </a:moveTo>
                    <a:lnTo>
                      <a:pt x="0" y="42"/>
                    </a:lnTo>
                    <a:lnTo>
                      <a:pt x="0" y="44"/>
                    </a:lnTo>
                    <a:lnTo>
                      <a:pt x="0" y="46"/>
                    </a:lnTo>
                    <a:lnTo>
                      <a:pt x="2" y="48"/>
                    </a:lnTo>
                    <a:lnTo>
                      <a:pt x="4" y="48"/>
                    </a:lnTo>
                    <a:lnTo>
                      <a:pt x="6" y="48"/>
                    </a:lnTo>
                    <a:lnTo>
                      <a:pt x="7" y="48"/>
                    </a:lnTo>
                    <a:lnTo>
                      <a:pt x="9" y="46"/>
                    </a:lnTo>
                    <a:lnTo>
                      <a:pt x="23" y="20"/>
                    </a:lnTo>
                    <a:lnTo>
                      <a:pt x="23" y="18"/>
                    </a:lnTo>
                    <a:lnTo>
                      <a:pt x="29" y="6"/>
                    </a:lnTo>
                    <a:lnTo>
                      <a:pt x="29" y="4"/>
                    </a:lnTo>
                    <a:lnTo>
                      <a:pt x="29" y="2"/>
                    </a:lnTo>
                    <a:lnTo>
                      <a:pt x="27" y="0"/>
                    </a:lnTo>
                    <a:lnTo>
                      <a:pt x="25" y="0"/>
                    </a:lnTo>
                    <a:lnTo>
                      <a:pt x="23" y="0"/>
                    </a:lnTo>
                    <a:lnTo>
                      <a:pt x="22" y="0"/>
                    </a:lnTo>
                    <a:lnTo>
                      <a:pt x="20" y="2"/>
                    </a:lnTo>
                    <a:lnTo>
                      <a:pt x="18" y="4"/>
                    </a:lnTo>
                    <a:lnTo>
                      <a:pt x="13" y="16"/>
                    </a:lnTo>
                    <a:lnTo>
                      <a:pt x="18" y="18"/>
                    </a:lnTo>
                    <a:lnTo>
                      <a:pt x="14" y="14"/>
                    </a:lnTo>
                    <a:lnTo>
                      <a:pt x="0" y="4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7" name="Freeform 121"/>
              <p:cNvSpPr>
                <a:spLocks/>
              </p:cNvSpPr>
              <p:nvPr/>
            </p:nvSpPr>
            <p:spPr bwMode="auto">
              <a:xfrm>
                <a:off x="4573" y="3043"/>
                <a:ext cx="28" cy="49"/>
              </a:xfrm>
              <a:custGeom>
                <a:avLst/>
                <a:gdLst>
                  <a:gd name="T0" fmla="*/ 0 w 28"/>
                  <a:gd name="T1" fmla="*/ 44 h 49"/>
                  <a:gd name="T2" fmla="*/ 0 w 28"/>
                  <a:gd name="T3" fmla="*/ 46 h 49"/>
                  <a:gd name="T4" fmla="*/ 0 w 28"/>
                  <a:gd name="T5" fmla="*/ 47 h 49"/>
                  <a:gd name="T6" fmla="*/ 2 w 28"/>
                  <a:gd name="T7" fmla="*/ 49 h 49"/>
                  <a:gd name="T8" fmla="*/ 4 w 28"/>
                  <a:gd name="T9" fmla="*/ 49 h 49"/>
                  <a:gd name="T10" fmla="*/ 5 w 28"/>
                  <a:gd name="T11" fmla="*/ 49 h 49"/>
                  <a:gd name="T12" fmla="*/ 7 w 28"/>
                  <a:gd name="T13" fmla="*/ 49 h 49"/>
                  <a:gd name="T14" fmla="*/ 9 w 28"/>
                  <a:gd name="T15" fmla="*/ 47 h 49"/>
                  <a:gd name="T16" fmla="*/ 11 w 28"/>
                  <a:gd name="T17" fmla="*/ 46 h 49"/>
                  <a:gd name="T18" fmla="*/ 28 w 28"/>
                  <a:gd name="T19" fmla="*/ 7 h 49"/>
                  <a:gd name="T20" fmla="*/ 28 w 28"/>
                  <a:gd name="T21" fmla="*/ 5 h 49"/>
                  <a:gd name="T22" fmla="*/ 26 w 28"/>
                  <a:gd name="T23" fmla="*/ 3 h 49"/>
                  <a:gd name="T24" fmla="*/ 25 w 28"/>
                  <a:gd name="T25" fmla="*/ 2 h 49"/>
                  <a:gd name="T26" fmla="*/ 23 w 28"/>
                  <a:gd name="T27" fmla="*/ 0 h 49"/>
                  <a:gd name="T28" fmla="*/ 21 w 28"/>
                  <a:gd name="T29" fmla="*/ 0 h 49"/>
                  <a:gd name="T30" fmla="*/ 19 w 28"/>
                  <a:gd name="T31" fmla="*/ 2 h 49"/>
                  <a:gd name="T32" fmla="*/ 18 w 28"/>
                  <a:gd name="T33" fmla="*/ 3 h 49"/>
                  <a:gd name="T34" fmla="*/ 18 w 28"/>
                  <a:gd name="T35" fmla="*/ 5 h 49"/>
                  <a:gd name="T36" fmla="*/ 0 w 28"/>
                  <a:gd name="T37" fmla="*/ 44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28" h="49">
                    <a:moveTo>
                      <a:pt x="0" y="44"/>
                    </a:moveTo>
                    <a:lnTo>
                      <a:pt x="0" y="46"/>
                    </a:lnTo>
                    <a:lnTo>
                      <a:pt x="0" y="47"/>
                    </a:lnTo>
                    <a:lnTo>
                      <a:pt x="2" y="49"/>
                    </a:lnTo>
                    <a:lnTo>
                      <a:pt x="4" y="49"/>
                    </a:lnTo>
                    <a:lnTo>
                      <a:pt x="5" y="49"/>
                    </a:lnTo>
                    <a:lnTo>
                      <a:pt x="7" y="49"/>
                    </a:lnTo>
                    <a:lnTo>
                      <a:pt x="9" y="47"/>
                    </a:lnTo>
                    <a:lnTo>
                      <a:pt x="11" y="46"/>
                    </a:lnTo>
                    <a:lnTo>
                      <a:pt x="28" y="7"/>
                    </a:lnTo>
                    <a:lnTo>
                      <a:pt x="28" y="5"/>
                    </a:lnTo>
                    <a:lnTo>
                      <a:pt x="26" y="3"/>
                    </a:lnTo>
                    <a:lnTo>
                      <a:pt x="25" y="2"/>
                    </a:lnTo>
                    <a:lnTo>
                      <a:pt x="23" y="0"/>
                    </a:lnTo>
                    <a:lnTo>
                      <a:pt x="21" y="0"/>
                    </a:lnTo>
                    <a:lnTo>
                      <a:pt x="19" y="2"/>
                    </a:lnTo>
                    <a:lnTo>
                      <a:pt x="18" y="3"/>
                    </a:lnTo>
                    <a:lnTo>
                      <a:pt x="18" y="5"/>
                    </a:lnTo>
                    <a:lnTo>
                      <a:pt x="0" y="4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" name="Freeform 122"/>
              <p:cNvSpPr>
                <a:spLocks/>
              </p:cNvSpPr>
              <p:nvPr/>
            </p:nvSpPr>
            <p:spPr bwMode="auto">
              <a:xfrm>
                <a:off x="4601" y="2976"/>
                <a:ext cx="26" cy="49"/>
              </a:xfrm>
              <a:custGeom>
                <a:avLst/>
                <a:gdLst>
                  <a:gd name="T0" fmla="*/ 0 w 26"/>
                  <a:gd name="T1" fmla="*/ 42 h 49"/>
                  <a:gd name="T2" fmla="*/ 0 w 26"/>
                  <a:gd name="T3" fmla="*/ 44 h 49"/>
                  <a:gd name="T4" fmla="*/ 2 w 26"/>
                  <a:gd name="T5" fmla="*/ 46 h 49"/>
                  <a:gd name="T6" fmla="*/ 4 w 26"/>
                  <a:gd name="T7" fmla="*/ 48 h 49"/>
                  <a:gd name="T8" fmla="*/ 5 w 26"/>
                  <a:gd name="T9" fmla="*/ 49 h 49"/>
                  <a:gd name="T10" fmla="*/ 7 w 26"/>
                  <a:gd name="T11" fmla="*/ 49 h 49"/>
                  <a:gd name="T12" fmla="*/ 9 w 26"/>
                  <a:gd name="T13" fmla="*/ 48 h 49"/>
                  <a:gd name="T14" fmla="*/ 11 w 26"/>
                  <a:gd name="T15" fmla="*/ 46 h 49"/>
                  <a:gd name="T16" fmla="*/ 11 w 26"/>
                  <a:gd name="T17" fmla="*/ 44 h 49"/>
                  <a:gd name="T18" fmla="*/ 19 w 26"/>
                  <a:gd name="T19" fmla="*/ 28 h 49"/>
                  <a:gd name="T20" fmla="*/ 26 w 26"/>
                  <a:gd name="T21" fmla="*/ 6 h 49"/>
                  <a:gd name="T22" fmla="*/ 26 w 26"/>
                  <a:gd name="T23" fmla="*/ 4 h 49"/>
                  <a:gd name="T24" fmla="*/ 26 w 26"/>
                  <a:gd name="T25" fmla="*/ 2 h 49"/>
                  <a:gd name="T26" fmla="*/ 25 w 26"/>
                  <a:gd name="T27" fmla="*/ 0 h 49"/>
                  <a:gd name="T28" fmla="*/ 23 w 26"/>
                  <a:gd name="T29" fmla="*/ 0 h 49"/>
                  <a:gd name="T30" fmla="*/ 21 w 26"/>
                  <a:gd name="T31" fmla="*/ 0 h 49"/>
                  <a:gd name="T32" fmla="*/ 19 w 26"/>
                  <a:gd name="T33" fmla="*/ 0 h 49"/>
                  <a:gd name="T34" fmla="*/ 18 w 26"/>
                  <a:gd name="T35" fmla="*/ 2 h 49"/>
                  <a:gd name="T36" fmla="*/ 16 w 26"/>
                  <a:gd name="T37" fmla="*/ 4 h 49"/>
                  <a:gd name="T38" fmla="*/ 9 w 26"/>
                  <a:gd name="T39" fmla="*/ 27 h 49"/>
                  <a:gd name="T40" fmla="*/ 0 w 26"/>
                  <a:gd name="T41" fmla="*/ 42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26" h="49">
                    <a:moveTo>
                      <a:pt x="0" y="42"/>
                    </a:moveTo>
                    <a:lnTo>
                      <a:pt x="0" y="44"/>
                    </a:lnTo>
                    <a:lnTo>
                      <a:pt x="2" y="46"/>
                    </a:lnTo>
                    <a:lnTo>
                      <a:pt x="4" y="48"/>
                    </a:lnTo>
                    <a:lnTo>
                      <a:pt x="5" y="49"/>
                    </a:lnTo>
                    <a:lnTo>
                      <a:pt x="7" y="49"/>
                    </a:lnTo>
                    <a:lnTo>
                      <a:pt x="9" y="48"/>
                    </a:lnTo>
                    <a:lnTo>
                      <a:pt x="11" y="46"/>
                    </a:lnTo>
                    <a:lnTo>
                      <a:pt x="11" y="44"/>
                    </a:lnTo>
                    <a:lnTo>
                      <a:pt x="19" y="28"/>
                    </a:lnTo>
                    <a:lnTo>
                      <a:pt x="26" y="6"/>
                    </a:lnTo>
                    <a:lnTo>
                      <a:pt x="26" y="4"/>
                    </a:lnTo>
                    <a:lnTo>
                      <a:pt x="26" y="2"/>
                    </a:lnTo>
                    <a:lnTo>
                      <a:pt x="25" y="0"/>
                    </a:lnTo>
                    <a:lnTo>
                      <a:pt x="23" y="0"/>
                    </a:lnTo>
                    <a:lnTo>
                      <a:pt x="21" y="0"/>
                    </a:lnTo>
                    <a:lnTo>
                      <a:pt x="19" y="0"/>
                    </a:lnTo>
                    <a:lnTo>
                      <a:pt x="18" y="2"/>
                    </a:lnTo>
                    <a:lnTo>
                      <a:pt x="16" y="4"/>
                    </a:lnTo>
                    <a:lnTo>
                      <a:pt x="9" y="27"/>
                    </a:lnTo>
                    <a:lnTo>
                      <a:pt x="0" y="4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9" name="Freeform 123"/>
              <p:cNvSpPr>
                <a:spLocks/>
              </p:cNvSpPr>
              <p:nvPr/>
            </p:nvSpPr>
            <p:spPr bwMode="auto">
              <a:xfrm>
                <a:off x="4629" y="2906"/>
                <a:ext cx="25" cy="51"/>
              </a:xfrm>
              <a:custGeom>
                <a:avLst/>
                <a:gdLst>
                  <a:gd name="T0" fmla="*/ 0 w 25"/>
                  <a:gd name="T1" fmla="*/ 44 h 51"/>
                  <a:gd name="T2" fmla="*/ 0 w 25"/>
                  <a:gd name="T3" fmla="*/ 46 h 51"/>
                  <a:gd name="T4" fmla="*/ 0 w 25"/>
                  <a:gd name="T5" fmla="*/ 47 h 51"/>
                  <a:gd name="T6" fmla="*/ 2 w 25"/>
                  <a:gd name="T7" fmla="*/ 49 h 51"/>
                  <a:gd name="T8" fmla="*/ 4 w 25"/>
                  <a:gd name="T9" fmla="*/ 51 h 51"/>
                  <a:gd name="T10" fmla="*/ 5 w 25"/>
                  <a:gd name="T11" fmla="*/ 51 h 51"/>
                  <a:gd name="T12" fmla="*/ 7 w 25"/>
                  <a:gd name="T13" fmla="*/ 49 h 51"/>
                  <a:gd name="T14" fmla="*/ 9 w 25"/>
                  <a:gd name="T15" fmla="*/ 47 h 51"/>
                  <a:gd name="T16" fmla="*/ 11 w 25"/>
                  <a:gd name="T17" fmla="*/ 46 h 51"/>
                  <a:gd name="T18" fmla="*/ 25 w 25"/>
                  <a:gd name="T19" fmla="*/ 7 h 51"/>
                  <a:gd name="T20" fmla="*/ 25 w 25"/>
                  <a:gd name="T21" fmla="*/ 5 h 51"/>
                  <a:gd name="T22" fmla="*/ 25 w 25"/>
                  <a:gd name="T23" fmla="*/ 4 h 51"/>
                  <a:gd name="T24" fmla="*/ 23 w 25"/>
                  <a:gd name="T25" fmla="*/ 2 h 51"/>
                  <a:gd name="T26" fmla="*/ 21 w 25"/>
                  <a:gd name="T27" fmla="*/ 0 h 51"/>
                  <a:gd name="T28" fmla="*/ 19 w 25"/>
                  <a:gd name="T29" fmla="*/ 0 h 51"/>
                  <a:gd name="T30" fmla="*/ 18 w 25"/>
                  <a:gd name="T31" fmla="*/ 2 h 51"/>
                  <a:gd name="T32" fmla="*/ 16 w 25"/>
                  <a:gd name="T33" fmla="*/ 4 h 51"/>
                  <a:gd name="T34" fmla="*/ 14 w 25"/>
                  <a:gd name="T35" fmla="*/ 5 h 51"/>
                  <a:gd name="T36" fmla="*/ 0 w 25"/>
                  <a:gd name="T37" fmla="*/ 44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25" h="51">
                    <a:moveTo>
                      <a:pt x="0" y="44"/>
                    </a:moveTo>
                    <a:lnTo>
                      <a:pt x="0" y="46"/>
                    </a:lnTo>
                    <a:lnTo>
                      <a:pt x="0" y="47"/>
                    </a:lnTo>
                    <a:lnTo>
                      <a:pt x="2" y="49"/>
                    </a:lnTo>
                    <a:lnTo>
                      <a:pt x="4" y="51"/>
                    </a:lnTo>
                    <a:lnTo>
                      <a:pt x="5" y="51"/>
                    </a:lnTo>
                    <a:lnTo>
                      <a:pt x="7" y="49"/>
                    </a:lnTo>
                    <a:lnTo>
                      <a:pt x="9" y="47"/>
                    </a:lnTo>
                    <a:lnTo>
                      <a:pt x="11" y="46"/>
                    </a:lnTo>
                    <a:lnTo>
                      <a:pt x="25" y="7"/>
                    </a:lnTo>
                    <a:lnTo>
                      <a:pt x="25" y="5"/>
                    </a:lnTo>
                    <a:lnTo>
                      <a:pt x="25" y="4"/>
                    </a:lnTo>
                    <a:lnTo>
                      <a:pt x="23" y="2"/>
                    </a:lnTo>
                    <a:lnTo>
                      <a:pt x="21" y="0"/>
                    </a:lnTo>
                    <a:lnTo>
                      <a:pt x="19" y="0"/>
                    </a:lnTo>
                    <a:lnTo>
                      <a:pt x="18" y="2"/>
                    </a:lnTo>
                    <a:lnTo>
                      <a:pt x="16" y="4"/>
                    </a:lnTo>
                    <a:lnTo>
                      <a:pt x="14" y="5"/>
                    </a:lnTo>
                    <a:lnTo>
                      <a:pt x="0" y="4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" name="Freeform 124"/>
              <p:cNvSpPr>
                <a:spLocks/>
              </p:cNvSpPr>
              <p:nvPr/>
            </p:nvSpPr>
            <p:spPr bwMode="auto">
              <a:xfrm>
                <a:off x="4654" y="2838"/>
                <a:ext cx="24" cy="49"/>
              </a:xfrm>
              <a:custGeom>
                <a:avLst/>
                <a:gdLst>
                  <a:gd name="T0" fmla="*/ 0 w 24"/>
                  <a:gd name="T1" fmla="*/ 44 h 49"/>
                  <a:gd name="T2" fmla="*/ 0 w 24"/>
                  <a:gd name="T3" fmla="*/ 45 h 49"/>
                  <a:gd name="T4" fmla="*/ 1 w 24"/>
                  <a:gd name="T5" fmla="*/ 47 h 49"/>
                  <a:gd name="T6" fmla="*/ 3 w 24"/>
                  <a:gd name="T7" fmla="*/ 49 h 49"/>
                  <a:gd name="T8" fmla="*/ 5 w 24"/>
                  <a:gd name="T9" fmla="*/ 49 h 49"/>
                  <a:gd name="T10" fmla="*/ 7 w 24"/>
                  <a:gd name="T11" fmla="*/ 49 h 49"/>
                  <a:gd name="T12" fmla="*/ 8 w 24"/>
                  <a:gd name="T13" fmla="*/ 49 h 49"/>
                  <a:gd name="T14" fmla="*/ 10 w 24"/>
                  <a:gd name="T15" fmla="*/ 47 h 49"/>
                  <a:gd name="T16" fmla="*/ 10 w 24"/>
                  <a:gd name="T17" fmla="*/ 45 h 49"/>
                  <a:gd name="T18" fmla="*/ 21 w 24"/>
                  <a:gd name="T19" fmla="*/ 17 h 49"/>
                  <a:gd name="T20" fmla="*/ 24 w 24"/>
                  <a:gd name="T21" fmla="*/ 5 h 49"/>
                  <a:gd name="T22" fmla="*/ 24 w 24"/>
                  <a:gd name="T23" fmla="*/ 3 h 49"/>
                  <a:gd name="T24" fmla="*/ 24 w 24"/>
                  <a:gd name="T25" fmla="*/ 1 h 49"/>
                  <a:gd name="T26" fmla="*/ 22 w 24"/>
                  <a:gd name="T27" fmla="*/ 0 h 49"/>
                  <a:gd name="T28" fmla="*/ 21 w 24"/>
                  <a:gd name="T29" fmla="*/ 0 h 49"/>
                  <a:gd name="T30" fmla="*/ 19 w 24"/>
                  <a:gd name="T31" fmla="*/ 0 h 49"/>
                  <a:gd name="T32" fmla="*/ 17 w 24"/>
                  <a:gd name="T33" fmla="*/ 0 h 49"/>
                  <a:gd name="T34" fmla="*/ 15 w 24"/>
                  <a:gd name="T35" fmla="*/ 1 h 49"/>
                  <a:gd name="T36" fmla="*/ 14 w 24"/>
                  <a:gd name="T37" fmla="*/ 3 h 49"/>
                  <a:gd name="T38" fmla="*/ 10 w 24"/>
                  <a:gd name="T39" fmla="*/ 15 h 49"/>
                  <a:gd name="T40" fmla="*/ 0 w 24"/>
                  <a:gd name="T41" fmla="*/ 44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24" h="49">
                    <a:moveTo>
                      <a:pt x="0" y="44"/>
                    </a:moveTo>
                    <a:lnTo>
                      <a:pt x="0" y="45"/>
                    </a:lnTo>
                    <a:lnTo>
                      <a:pt x="1" y="47"/>
                    </a:lnTo>
                    <a:lnTo>
                      <a:pt x="3" y="49"/>
                    </a:lnTo>
                    <a:lnTo>
                      <a:pt x="5" y="49"/>
                    </a:lnTo>
                    <a:lnTo>
                      <a:pt x="7" y="49"/>
                    </a:lnTo>
                    <a:lnTo>
                      <a:pt x="8" y="49"/>
                    </a:lnTo>
                    <a:lnTo>
                      <a:pt x="10" y="47"/>
                    </a:lnTo>
                    <a:lnTo>
                      <a:pt x="10" y="45"/>
                    </a:lnTo>
                    <a:lnTo>
                      <a:pt x="21" y="17"/>
                    </a:lnTo>
                    <a:lnTo>
                      <a:pt x="24" y="5"/>
                    </a:lnTo>
                    <a:lnTo>
                      <a:pt x="24" y="3"/>
                    </a:lnTo>
                    <a:lnTo>
                      <a:pt x="24" y="1"/>
                    </a:lnTo>
                    <a:lnTo>
                      <a:pt x="22" y="0"/>
                    </a:lnTo>
                    <a:lnTo>
                      <a:pt x="21" y="0"/>
                    </a:lnTo>
                    <a:lnTo>
                      <a:pt x="19" y="0"/>
                    </a:lnTo>
                    <a:lnTo>
                      <a:pt x="17" y="0"/>
                    </a:lnTo>
                    <a:lnTo>
                      <a:pt x="15" y="1"/>
                    </a:lnTo>
                    <a:lnTo>
                      <a:pt x="14" y="3"/>
                    </a:lnTo>
                    <a:lnTo>
                      <a:pt x="10" y="15"/>
                    </a:lnTo>
                    <a:lnTo>
                      <a:pt x="0" y="4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" name="Freeform 125"/>
              <p:cNvSpPr>
                <a:spLocks/>
              </p:cNvSpPr>
              <p:nvPr/>
            </p:nvSpPr>
            <p:spPr bwMode="auto">
              <a:xfrm>
                <a:off x="4678" y="2768"/>
                <a:ext cx="23" cy="50"/>
              </a:xfrm>
              <a:custGeom>
                <a:avLst/>
                <a:gdLst>
                  <a:gd name="T0" fmla="*/ 0 w 23"/>
                  <a:gd name="T1" fmla="*/ 43 h 50"/>
                  <a:gd name="T2" fmla="*/ 0 w 23"/>
                  <a:gd name="T3" fmla="*/ 45 h 50"/>
                  <a:gd name="T4" fmla="*/ 0 w 23"/>
                  <a:gd name="T5" fmla="*/ 47 h 50"/>
                  <a:gd name="T6" fmla="*/ 2 w 23"/>
                  <a:gd name="T7" fmla="*/ 49 h 50"/>
                  <a:gd name="T8" fmla="*/ 4 w 23"/>
                  <a:gd name="T9" fmla="*/ 50 h 50"/>
                  <a:gd name="T10" fmla="*/ 5 w 23"/>
                  <a:gd name="T11" fmla="*/ 50 h 50"/>
                  <a:gd name="T12" fmla="*/ 7 w 23"/>
                  <a:gd name="T13" fmla="*/ 49 h 50"/>
                  <a:gd name="T14" fmla="*/ 9 w 23"/>
                  <a:gd name="T15" fmla="*/ 47 h 50"/>
                  <a:gd name="T16" fmla="*/ 11 w 23"/>
                  <a:gd name="T17" fmla="*/ 45 h 50"/>
                  <a:gd name="T18" fmla="*/ 16 w 23"/>
                  <a:gd name="T19" fmla="*/ 33 h 50"/>
                  <a:gd name="T20" fmla="*/ 23 w 23"/>
                  <a:gd name="T21" fmla="*/ 5 h 50"/>
                  <a:gd name="T22" fmla="*/ 23 w 23"/>
                  <a:gd name="T23" fmla="*/ 3 h 50"/>
                  <a:gd name="T24" fmla="*/ 23 w 23"/>
                  <a:gd name="T25" fmla="*/ 1 h 50"/>
                  <a:gd name="T26" fmla="*/ 21 w 23"/>
                  <a:gd name="T27" fmla="*/ 0 h 50"/>
                  <a:gd name="T28" fmla="*/ 19 w 23"/>
                  <a:gd name="T29" fmla="*/ 0 h 50"/>
                  <a:gd name="T30" fmla="*/ 18 w 23"/>
                  <a:gd name="T31" fmla="*/ 0 h 50"/>
                  <a:gd name="T32" fmla="*/ 16 w 23"/>
                  <a:gd name="T33" fmla="*/ 0 h 50"/>
                  <a:gd name="T34" fmla="*/ 14 w 23"/>
                  <a:gd name="T35" fmla="*/ 1 h 50"/>
                  <a:gd name="T36" fmla="*/ 12 w 23"/>
                  <a:gd name="T37" fmla="*/ 3 h 50"/>
                  <a:gd name="T38" fmla="*/ 5 w 23"/>
                  <a:gd name="T39" fmla="*/ 31 h 50"/>
                  <a:gd name="T40" fmla="*/ 0 w 23"/>
                  <a:gd name="T41" fmla="*/ 43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23" h="50">
                    <a:moveTo>
                      <a:pt x="0" y="43"/>
                    </a:moveTo>
                    <a:lnTo>
                      <a:pt x="0" y="45"/>
                    </a:lnTo>
                    <a:lnTo>
                      <a:pt x="0" y="47"/>
                    </a:lnTo>
                    <a:lnTo>
                      <a:pt x="2" y="49"/>
                    </a:lnTo>
                    <a:lnTo>
                      <a:pt x="4" y="50"/>
                    </a:lnTo>
                    <a:lnTo>
                      <a:pt x="5" y="50"/>
                    </a:lnTo>
                    <a:lnTo>
                      <a:pt x="7" y="49"/>
                    </a:lnTo>
                    <a:lnTo>
                      <a:pt x="9" y="47"/>
                    </a:lnTo>
                    <a:lnTo>
                      <a:pt x="11" y="45"/>
                    </a:lnTo>
                    <a:lnTo>
                      <a:pt x="16" y="33"/>
                    </a:lnTo>
                    <a:lnTo>
                      <a:pt x="23" y="5"/>
                    </a:lnTo>
                    <a:lnTo>
                      <a:pt x="23" y="3"/>
                    </a:lnTo>
                    <a:lnTo>
                      <a:pt x="23" y="1"/>
                    </a:lnTo>
                    <a:lnTo>
                      <a:pt x="21" y="0"/>
                    </a:lnTo>
                    <a:lnTo>
                      <a:pt x="19" y="0"/>
                    </a:lnTo>
                    <a:lnTo>
                      <a:pt x="18" y="0"/>
                    </a:lnTo>
                    <a:lnTo>
                      <a:pt x="16" y="0"/>
                    </a:lnTo>
                    <a:lnTo>
                      <a:pt x="14" y="1"/>
                    </a:lnTo>
                    <a:lnTo>
                      <a:pt x="12" y="3"/>
                    </a:lnTo>
                    <a:lnTo>
                      <a:pt x="5" y="31"/>
                    </a:lnTo>
                    <a:lnTo>
                      <a:pt x="0" y="4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" name="Freeform 126"/>
              <p:cNvSpPr>
                <a:spLocks/>
              </p:cNvSpPr>
              <p:nvPr/>
            </p:nvSpPr>
            <p:spPr bwMode="auto">
              <a:xfrm>
                <a:off x="4701" y="2697"/>
                <a:ext cx="23" cy="51"/>
              </a:xfrm>
              <a:custGeom>
                <a:avLst/>
                <a:gdLst>
                  <a:gd name="T0" fmla="*/ 0 w 23"/>
                  <a:gd name="T1" fmla="*/ 44 h 51"/>
                  <a:gd name="T2" fmla="*/ 0 w 23"/>
                  <a:gd name="T3" fmla="*/ 46 h 51"/>
                  <a:gd name="T4" fmla="*/ 2 w 23"/>
                  <a:gd name="T5" fmla="*/ 48 h 51"/>
                  <a:gd name="T6" fmla="*/ 3 w 23"/>
                  <a:gd name="T7" fmla="*/ 49 h 51"/>
                  <a:gd name="T8" fmla="*/ 5 w 23"/>
                  <a:gd name="T9" fmla="*/ 51 h 51"/>
                  <a:gd name="T10" fmla="*/ 7 w 23"/>
                  <a:gd name="T11" fmla="*/ 51 h 51"/>
                  <a:gd name="T12" fmla="*/ 9 w 23"/>
                  <a:gd name="T13" fmla="*/ 49 h 51"/>
                  <a:gd name="T14" fmla="*/ 10 w 23"/>
                  <a:gd name="T15" fmla="*/ 48 h 51"/>
                  <a:gd name="T16" fmla="*/ 10 w 23"/>
                  <a:gd name="T17" fmla="*/ 46 h 51"/>
                  <a:gd name="T18" fmla="*/ 23 w 23"/>
                  <a:gd name="T19" fmla="*/ 6 h 51"/>
                  <a:gd name="T20" fmla="*/ 23 w 23"/>
                  <a:gd name="T21" fmla="*/ 4 h 51"/>
                  <a:gd name="T22" fmla="*/ 23 w 23"/>
                  <a:gd name="T23" fmla="*/ 2 h 51"/>
                  <a:gd name="T24" fmla="*/ 21 w 23"/>
                  <a:gd name="T25" fmla="*/ 0 h 51"/>
                  <a:gd name="T26" fmla="*/ 19 w 23"/>
                  <a:gd name="T27" fmla="*/ 0 h 51"/>
                  <a:gd name="T28" fmla="*/ 17 w 23"/>
                  <a:gd name="T29" fmla="*/ 0 h 51"/>
                  <a:gd name="T30" fmla="*/ 16 w 23"/>
                  <a:gd name="T31" fmla="*/ 0 h 51"/>
                  <a:gd name="T32" fmla="*/ 14 w 23"/>
                  <a:gd name="T33" fmla="*/ 2 h 51"/>
                  <a:gd name="T34" fmla="*/ 12 w 23"/>
                  <a:gd name="T35" fmla="*/ 4 h 51"/>
                  <a:gd name="T36" fmla="*/ 0 w 23"/>
                  <a:gd name="T37" fmla="*/ 44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23" h="51">
                    <a:moveTo>
                      <a:pt x="0" y="44"/>
                    </a:moveTo>
                    <a:lnTo>
                      <a:pt x="0" y="46"/>
                    </a:lnTo>
                    <a:lnTo>
                      <a:pt x="2" y="48"/>
                    </a:lnTo>
                    <a:lnTo>
                      <a:pt x="3" y="49"/>
                    </a:lnTo>
                    <a:lnTo>
                      <a:pt x="5" y="51"/>
                    </a:lnTo>
                    <a:lnTo>
                      <a:pt x="7" y="51"/>
                    </a:lnTo>
                    <a:lnTo>
                      <a:pt x="9" y="49"/>
                    </a:lnTo>
                    <a:lnTo>
                      <a:pt x="10" y="48"/>
                    </a:lnTo>
                    <a:lnTo>
                      <a:pt x="10" y="46"/>
                    </a:lnTo>
                    <a:lnTo>
                      <a:pt x="23" y="6"/>
                    </a:lnTo>
                    <a:lnTo>
                      <a:pt x="23" y="4"/>
                    </a:lnTo>
                    <a:lnTo>
                      <a:pt x="23" y="2"/>
                    </a:lnTo>
                    <a:lnTo>
                      <a:pt x="21" y="0"/>
                    </a:lnTo>
                    <a:lnTo>
                      <a:pt x="19" y="0"/>
                    </a:lnTo>
                    <a:lnTo>
                      <a:pt x="17" y="0"/>
                    </a:lnTo>
                    <a:lnTo>
                      <a:pt x="16" y="0"/>
                    </a:lnTo>
                    <a:lnTo>
                      <a:pt x="14" y="2"/>
                    </a:lnTo>
                    <a:lnTo>
                      <a:pt x="12" y="4"/>
                    </a:lnTo>
                    <a:lnTo>
                      <a:pt x="0" y="4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" name="Freeform 127"/>
              <p:cNvSpPr>
                <a:spLocks/>
              </p:cNvSpPr>
              <p:nvPr/>
            </p:nvSpPr>
            <p:spPr bwMode="auto">
              <a:xfrm>
                <a:off x="4724" y="2627"/>
                <a:ext cx="23" cy="51"/>
              </a:xfrm>
              <a:custGeom>
                <a:avLst/>
                <a:gdLst>
                  <a:gd name="T0" fmla="*/ 0 w 23"/>
                  <a:gd name="T1" fmla="*/ 44 h 51"/>
                  <a:gd name="T2" fmla="*/ 0 w 23"/>
                  <a:gd name="T3" fmla="*/ 46 h 51"/>
                  <a:gd name="T4" fmla="*/ 0 w 23"/>
                  <a:gd name="T5" fmla="*/ 48 h 51"/>
                  <a:gd name="T6" fmla="*/ 1 w 23"/>
                  <a:gd name="T7" fmla="*/ 49 h 51"/>
                  <a:gd name="T8" fmla="*/ 3 w 23"/>
                  <a:gd name="T9" fmla="*/ 51 h 51"/>
                  <a:gd name="T10" fmla="*/ 5 w 23"/>
                  <a:gd name="T11" fmla="*/ 51 h 51"/>
                  <a:gd name="T12" fmla="*/ 7 w 23"/>
                  <a:gd name="T13" fmla="*/ 49 h 51"/>
                  <a:gd name="T14" fmla="*/ 8 w 23"/>
                  <a:gd name="T15" fmla="*/ 48 h 51"/>
                  <a:gd name="T16" fmla="*/ 10 w 23"/>
                  <a:gd name="T17" fmla="*/ 46 h 51"/>
                  <a:gd name="T18" fmla="*/ 23 w 23"/>
                  <a:gd name="T19" fmla="*/ 5 h 51"/>
                  <a:gd name="T20" fmla="*/ 23 w 23"/>
                  <a:gd name="T21" fmla="*/ 4 h 51"/>
                  <a:gd name="T22" fmla="*/ 21 w 23"/>
                  <a:gd name="T23" fmla="*/ 2 h 51"/>
                  <a:gd name="T24" fmla="*/ 19 w 23"/>
                  <a:gd name="T25" fmla="*/ 0 h 51"/>
                  <a:gd name="T26" fmla="*/ 17 w 23"/>
                  <a:gd name="T27" fmla="*/ 0 h 51"/>
                  <a:gd name="T28" fmla="*/ 15 w 23"/>
                  <a:gd name="T29" fmla="*/ 0 h 51"/>
                  <a:gd name="T30" fmla="*/ 14 w 23"/>
                  <a:gd name="T31" fmla="*/ 0 h 51"/>
                  <a:gd name="T32" fmla="*/ 12 w 23"/>
                  <a:gd name="T33" fmla="*/ 2 h 51"/>
                  <a:gd name="T34" fmla="*/ 12 w 23"/>
                  <a:gd name="T35" fmla="*/ 4 h 51"/>
                  <a:gd name="T36" fmla="*/ 0 w 23"/>
                  <a:gd name="T37" fmla="*/ 44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23" h="51">
                    <a:moveTo>
                      <a:pt x="0" y="44"/>
                    </a:moveTo>
                    <a:lnTo>
                      <a:pt x="0" y="46"/>
                    </a:lnTo>
                    <a:lnTo>
                      <a:pt x="0" y="48"/>
                    </a:lnTo>
                    <a:lnTo>
                      <a:pt x="1" y="49"/>
                    </a:lnTo>
                    <a:lnTo>
                      <a:pt x="3" y="51"/>
                    </a:lnTo>
                    <a:lnTo>
                      <a:pt x="5" y="51"/>
                    </a:lnTo>
                    <a:lnTo>
                      <a:pt x="7" y="49"/>
                    </a:lnTo>
                    <a:lnTo>
                      <a:pt x="8" y="48"/>
                    </a:lnTo>
                    <a:lnTo>
                      <a:pt x="10" y="46"/>
                    </a:lnTo>
                    <a:lnTo>
                      <a:pt x="23" y="5"/>
                    </a:lnTo>
                    <a:lnTo>
                      <a:pt x="23" y="4"/>
                    </a:lnTo>
                    <a:lnTo>
                      <a:pt x="21" y="2"/>
                    </a:lnTo>
                    <a:lnTo>
                      <a:pt x="19" y="0"/>
                    </a:lnTo>
                    <a:lnTo>
                      <a:pt x="17" y="0"/>
                    </a:lnTo>
                    <a:lnTo>
                      <a:pt x="15" y="0"/>
                    </a:lnTo>
                    <a:lnTo>
                      <a:pt x="14" y="0"/>
                    </a:lnTo>
                    <a:lnTo>
                      <a:pt x="12" y="2"/>
                    </a:lnTo>
                    <a:lnTo>
                      <a:pt x="12" y="4"/>
                    </a:lnTo>
                    <a:lnTo>
                      <a:pt x="0" y="4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" name="Freeform 128"/>
              <p:cNvSpPr>
                <a:spLocks/>
              </p:cNvSpPr>
              <p:nvPr/>
            </p:nvSpPr>
            <p:spPr bwMode="auto">
              <a:xfrm>
                <a:off x="4745" y="2555"/>
                <a:ext cx="23" cy="51"/>
              </a:xfrm>
              <a:custGeom>
                <a:avLst/>
                <a:gdLst>
                  <a:gd name="T0" fmla="*/ 0 w 23"/>
                  <a:gd name="T1" fmla="*/ 46 h 51"/>
                  <a:gd name="T2" fmla="*/ 0 w 23"/>
                  <a:gd name="T3" fmla="*/ 48 h 51"/>
                  <a:gd name="T4" fmla="*/ 0 w 23"/>
                  <a:gd name="T5" fmla="*/ 49 h 51"/>
                  <a:gd name="T6" fmla="*/ 2 w 23"/>
                  <a:gd name="T7" fmla="*/ 51 h 51"/>
                  <a:gd name="T8" fmla="*/ 3 w 23"/>
                  <a:gd name="T9" fmla="*/ 51 h 51"/>
                  <a:gd name="T10" fmla="*/ 5 w 23"/>
                  <a:gd name="T11" fmla="*/ 51 h 51"/>
                  <a:gd name="T12" fmla="*/ 7 w 23"/>
                  <a:gd name="T13" fmla="*/ 51 h 51"/>
                  <a:gd name="T14" fmla="*/ 9 w 23"/>
                  <a:gd name="T15" fmla="*/ 49 h 51"/>
                  <a:gd name="T16" fmla="*/ 10 w 23"/>
                  <a:gd name="T17" fmla="*/ 48 h 51"/>
                  <a:gd name="T18" fmla="*/ 23 w 23"/>
                  <a:gd name="T19" fmla="*/ 7 h 51"/>
                  <a:gd name="T20" fmla="*/ 23 w 23"/>
                  <a:gd name="T21" fmla="*/ 6 h 51"/>
                  <a:gd name="T22" fmla="*/ 21 w 23"/>
                  <a:gd name="T23" fmla="*/ 4 h 51"/>
                  <a:gd name="T24" fmla="*/ 19 w 23"/>
                  <a:gd name="T25" fmla="*/ 2 h 51"/>
                  <a:gd name="T26" fmla="*/ 17 w 23"/>
                  <a:gd name="T27" fmla="*/ 0 h 51"/>
                  <a:gd name="T28" fmla="*/ 16 w 23"/>
                  <a:gd name="T29" fmla="*/ 0 h 51"/>
                  <a:gd name="T30" fmla="*/ 14 w 23"/>
                  <a:gd name="T31" fmla="*/ 2 h 51"/>
                  <a:gd name="T32" fmla="*/ 12 w 23"/>
                  <a:gd name="T33" fmla="*/ 4 h 51"/>
                  <a:gd name="T34" fmla="*/ 12 w 23"/>
                  <a:gd name="T35" fmla="*/ 6 h 51"/>
                  <a:gd name="T36" fmla="*/ 0 w 23"/>
                  <a:gd name="T37" fmla="*/ 46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23" h="51">
                    <a:moveTo>
                      <a:pt x="0" y="46"/>
                    </a:moveTo>
                    <a:lnTo>
                      <a:pt x="0" y="48"/>
                    </a:lnTo>
                    <a:lnTo>
                      <a:pt x="0" y="49"/>
                    </a:lnTo>
                    <a:lnTo>
                      <a:pt x="2" y="51"/>
                    </a:lnTo>
                    <a:lnTo>
                      <a:pt x="3" y="51"/>
                    </a:lnTo>
                    <a:lnTo>
                      <a:pt x="5" y="51"/>
                    </a:lnTo>
                    <a:lnTo>
                      <a:pt x="7" y="51"/>
                    </a:lnTo>
                    <a:lnTo>
                      <a:pt x="9" y="49"/>
                    </a:lnTo>
                    <a:lnTo>
                      <a:pt x="10" y="48"/>
                    </a:lnTo>
                    <a:lnTo>
                      <a:pt x="23" y="7"/>
                    </a:lnTo>
                    <a:lnTo>
                      <a:pt x="23" y="6"/>
                    </a:lnTo>
                    <a:lnTo>
                      <a:pt x="21" y="4"/>
                    </a:lnTo>
                    <a:lnTo>
                      <a:pt x="19" y="2"/>
                    </a:lnTo>
                    <a:lnTo>
                      <a:pt x="17" y="0"/>
                    </a:lnTo>
                    <a:lnTo>
                      <a:pt x="16" y="0"/>
                    </a:lnTo>
                    <a:lnTo>
                      <a:pt x="14" y="2"/>
                    </a:lnTo>
                    <a:lnTo>
                      <a:pt x="12" y="4"/>
                    </a:lnTo>
                    <a:lnTo>
                      <a:pt x="12" y="6"/>
                    </a:lnTo>
                    <a:lnTo>
                      <a:pt x="0" y="4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Freeform 129"/>
              <p:cNvSpPr>
                <a:spLocks/>
              </p:cNvSpPr>
              <p:nvPr/>
            </p:nvSpPr>
            <p:spPr bwMode="auto">
              <a:xfrm>
                <a:off x="4766" y="2485"/>
                <a:ext cx="21" cy="51"/>
              </a:xfrm>
              <a:custGeom>
                <a:avLst/>
                <a:gdLst>
                  <a:gd name="T0" fmla="*/ 0 w 21"/>
                  <a:gd name="T1" fmla="*/ 46 h 51"/>
                  <a:gd name="T2" fmla="*/ 0 w 21"/>
                  <a:gd name="T3" fmla="*/ 48 h 51"/>
                  <a:gd name="T4" fmla="*/ 0 w 21"/>
                  <a:gd name="T5" fmla="*/ 49 h 51"/>
                  <a:gd name="T6" fmla="*/ 2 w 21"/>
                  <a:gd name="T7" fmla="*/ 51 h 51"/>
                  <a:gd name="T8" fmla="*/ 3 w 21"/>
                  <a:gd name="T9" fmla="*/ 51 h 51"/>
                  <a:gd name="T10" fmla="*/ 5 w 21"/>
                  <a:gd name="T11" fmla="*/ 51 h 51"/>
                  <a:gd name="T12" fmla="*/ 7 w 21"/>
                  <a:gd name="T13" fmla="*/ 51 h 51"/>
                  <a:gd name="T14" fmla="*/ 9 w 21"/>
                  <a:gd name="T15" fmla="*/ 49 h 51"/>
                  <a:gd name="T16" fmla="*/ 10 w 21"/>
                  <a:gd name="T17" fmla="*/ 48 h 51"/>
                  <a:gd name="T18" fmla="*/ 19 w 21"/>
                  <a:gd name="T19" fmla="*/ 14 h 51"/>
                  <a:gd name="T20" fmla="*/ 21 w 21"/>
                  <a:gd name="T21" fmla="*/ 7 h 51"/>
                  <a:gd name="T22" fmla="*/ 21 w 21"/>
                  <a:gd name="T23" fmla="*/ 5 h 51"/>
                  <a:gd name="T24" fmla="*/ 21 w 21"/>
                  <a:gd name="T25" fmla="*/ 4 h 51"/>
                  <a:gd name="T26" fmla="*/ 19 w 21"/>
                  <a:gd name="T27" fmla="*/ 2 h 51"/>
                  <a:gd name="T28" fmla="*/ 17 w 21"/>
                  <a:gd name="T29" fmla="*/ 0 h 51"/>
                  <a:gd name="T30" fmla="*/ 16 w 21"/>
                  <a:gd name="T31" fmla="*/ 0 h 51"/>
                  <a:gd name="T32" fmla="*/ 14 w 21"/>
                  <a:gd name="T33" fmla="*/ 2 h 51"/>
                  <a:gd name="T34" fmla="*/ 12 w 21"/>
                  <a:gd name="T35" fmla="*/ 4 h 51"/>
                  <a:gd name="T36" fmla="*/ 10 w 21"/>
                  <a:gd name="T37" fmla="*/ 5 h 51"/>
                  <a:gd name="T38" fmla="*/ 9 w 21"/>
                  <a:gd name="T39" fmla="*/ 12 h 51"/>
                  <a:gd name="T40" fmla="*/ 0 w 21"/>
                  <a:gd name="T41" fmla="*/ 46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21" h="51">
                    <a:moveTo>
                      <a:pt x="0" y="46"/>
                    </a:moveTo>
                    <a:lnTo>
                      <a:pt x="0" y="48"/>
                    </a:lnTo>
                    <a:lnTo>
                      <a:pt x="0" y="49"/>
                    </a:lnTo>
                    <a:lnTo>
                      <a:pt x="2" y="51"/>
                    </a:lnTo>
                    <a:lnTo>
                      <a:pt x="3" y="51"/>
                    </a:lnTo>
                    <a:lnTo>
                      <a:pt x="5" y="51"/>
                    </a:lnTo>
                    <a:lnTo>
                      <a:pt x="7" y="51"/>
                    </a:lnTo>
                    <a:lnTo>
                      <a:pt x="9" y="49"/>
                    </a:lnTo>
                    <a:lnTo>
                      <a:pt x="10" y="48"/>
                    </a:lnTo>
                    <a:lnTo>
                      <a:pt x="19" y="14"/>
                    </a:lnTo>
                    <a:lnTo>
                      <a:pt x="21" y="7"/>
                    </a:lnTo>
                    <a:lnTo>
                      <a:pt x="21" y="5"/>
                    </a:lnTo>
                    <a:lnTo>
                      <a:pt x="21" y="4"/>
                    </a:lnTo>
                    <a:lnTo>
                      <a:pt x="19" y="2"/>
                    </a:lnTo>
                    <a:lnTo>
                      <a:pt x="17" y="0"/>
                    </a:lnTo>
                    <a:lnTo>
                      <a:pt x="16" y="0"/>
                    </a:lnTo>
                    <a:lnTo>
                      <a:pt x="14" y="2"/>
                    </a:lnTo>
                    <a:lnTo>
                      <a:pt x="12" y="4"/>
                    </a:lnTo>
                    <a:lnTo>
                      <a:pt x="10" y="5"/>
                    </a:lnTo>
                    <a:lnTo>
                      <a:pt x="9" y="12"/>
                    </a:lnTo>
                    <a:lnTo>
                      <a:pt x="0" y="4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130"/>
              <p:cNvSpPr>
                <a:spLocks/>
              </p:cNvSpPr>
              <p:nvPr/>
            </p:nvSpPr>
            <p:spPr bwMode="auto">
              <a:xfrm>
                <a:off x="4785" y="2415"/>
                <a:ext cx="23" cy="51"/>
              </a:xfrm>
              <a:custGeom>
                <a:avLst/>
                <a:gdLst>
                  <a:gd name="T0" fmla="*/ 0 w 23"/>
                  <a:gd name="T1" fmla="*/ 44 h 51"/>
                  <a:gd name="T2" fmla="*/ 0 w 23"/>
                  <a:gd name="T3" fmla="*/ 46 h 51"/>
                  <a:gd name="T4" fmla="*/ 2 w 23"/>
                  <a:gd name="T5" fmla="*/ 47 h 51"/>
                  <a:gd name="T6" fmla="*/ 4 w 23"/>
                  <a:gd name="T7" fmla="*/ 49 h 51"/>
                  <a:gd name="T8" fmla="*/ 5 w 23"/>
                  <a:gd name="T9" fmla="*/ 51 h 51"/>
                  <a:gd name="T10" fmla="*/ 7 w 23"/>
                  <a:gd name="T11" fmla="*/ 51 h 51"/>
                  <a:gd name="T12" fmla="*/ 9 w 23"/>
                  <a:gd name="T13" fmla="*/ 49 h 51"/>
                  <a:gd name="T14" fmla="*/ 11 w 23"/>
                  <a:gd name="T15" fmla="*/ 47 h 51"/>
                  <a:gd name="T16" fmla="*/ 11 w 23"/>
                  <a:gd name="T17" fmla="*/ 46 h 51"/>
                  <a:gd name="T18" fmla="*/ 23 w 23"/>
                  <a:gd name="T19" fmla="*/ 5 h 51"/>
                  <a:gd name="T20" fmla="*/ 23 w 23"/>
                  <a:gd name="T21" fmla="*/ 4 h 51"/>
                  <a:gd name="T22" fmla="*/ 21 w 23"/>
                  <a:gd name="T23" fmla="*/ 2 h 51"/>
                  <a:gd name="T24" fmla="*/ 19 w 23"/>
                  <a:gd name="T25" fmla="*/ 0 h 51"/>
                  <a:gd name="T26" fmla="*/ 18 w 23"/>
                  <a:gd name="T27" fmla="*/ 0 h 51"/>
                  <a:gd name="T28" fmla="*/ 16 w 23"/>
                  <a:gd name="T29" fmla="*/ 0 h 51"/>
                  <a:gd name="T30" fmla="*/ 14 w 23"/>
                  <a:gd name="T31" fmla="*/ 0 h 51"/>
                  <a:gd name="T32" fmla="*/ 12 w 23"/>
                  <a:gd name="T33" fmla="*/ 2 h 51"/>
                  <a:gd name="T34" fmla="*/ 12 w 23"/>
                  <a:gd name="T35" fmla="*/ 4 h 51"/>
                  <a:gd name="T36" fmla="*/ 0 w 23"/>
                  <a:gd name="T37" fmla="*/ 44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23" h="51">
                    <a:moveTo>
                      <a:pt x="0" y="44"/>
                    </a:moveTo>
                    <a:lnTo>
                      <a:pt x="0" y="46"/>
                    </a:lnTo>
                    <a:lnTo>
                      <a:pt x="2" y="47"/>
                    </a:lnTo>
                    <a:lnTo>
                      <a:pt x="4" y="49"/>
                    </a:lnTo>
                    <a:lnTo>
                      <a:pt x="5" y="51"/>
                    </a:lnTo>
                    <a:lnTo>
                      <a:pt x="7" y="51"/>
                    </a:lnTo>
                    <a:lnTo>
                      <a:pt x="9" y="49"/>
                    </a:lnTo>
                    <a:lnTo>
                      <a:pt x="11" y="47"/>
                    </a:lnTo>
                    <a:lnTo>
                      <a:pt x="11" y="46"/>
                    </a:lnTo>
                    <a:lnTo>
                      <a:pt x="23" y="5"/>
                    </a:lnTo>
                    <a:lnTo>
                      <a:pt x="23" y="4"/>
                    </a:lnTo>
                    <a:lnTo>
                      <a:pt x="21" y="2"/>
                    </a:lnTo>
                    <a:lnTo>
                      <a:pt x="19" y="0"/>
                    </a:lnTo>
                    <a:lnTo>
                      <a:pt x="18" y="0"/>
                    </a:lnTo>
                    <a:lnTo>
                      <a:pt x="16" y="0"/>
                    </a:lnTo>
                    <a:lnTo>
                      <a:pt x="14" y="0"/>
                    </a:lnTo>
                    <a:lnTo>
                      <a:pt x="12" y="2"/>
                    </a:lnTo>
                    <a:lnTo>
                      <a:pt x="12" y="4"/>
                    </a:lnTo>
                    <a:lnTo>
                      <a:pt x="0" y="4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131"/>
              <p:cNvSpPr>
                <a:spLocks/>
              </p:cNvSpPr>
              <p:nvPr/>
            </p:nvSpPr>
            <p:spPr bwMode="auto">
              <a:xfrm>
                <a:off x="4806" y="2343"/>
                <a:ext cx="21" cy="51"/>
              </a:xfrm>
              <a:custGeom>
                <a:avLst/>
                <a:gdLst>
                  <a:gd name="T0" fmla="*/ 0 w 21"/>
                  <a:gd name="T1" fmla="*/ 46 h 51"/>
                  <a:gd name="T2" fmla="*/ 0 w 21"/>
                  <a:gd name="T3" fmla="*/ 47 h 51"/>
                  <a:gd name="T4" fmla="*/ 0 w 21"/>
                  <a:gd name="T5" fmla="*/ 49 h 51"/>
                  <a:gd name="T6" fmla="*/ 2 w 21"/>
                  <a:gd name="T7" fmla="*/ 51 h 51"/>
                  <a:gd name="T8" fmla="*/ 4 w 21"/>
                  <a:gd name="T9" fmla="*/ 51 h 51"/>
                  <a:gd name="T10" fmla="*/ 5 w 21"/>
                  <a:gd name="T11" fmla="*/ 51 h 51"/>
                  <a:gd name="T12" fmla="*/ 7 w 21"/>
                  <a:gd name="T13" fmla="*/ 51 h 51"/>
                  <a:gd name="T14" fmla="*/ 9 w 21"/>
                  <a:gd name="T15" fmla="*/ 49 h 51"/>
                  <a:gd name="T16" fmla="*/ 11 w 21"/>
                  <a:gd name="T17" fmla="*/ 47 h 51"/>
                  <a:gd name="T18" fmla="*/ 16 w 21"/>
                  <a:gd name="T19" fmla="*/ 26 h 51"/>
                  <a:gd name="T20" fmla="*/ 21 w 21"/>
                  <a:gd name="T21" fmla="*/ 7 h 51"/>
                  <a:gd name="T22" fmla="*/ 21 w 21"/>
                  <a:gd name="T23" fmla="*/ 5 h 51"/>
                  <a:gd name="T24" fmla="*/ 21 w 21"/>
                  <a:gd name="T25" fmla="*/ 4 h 51"/>
                  <a:gd name="T26" fmla="*/ 19 w 21"/>
                  <a:gd name="T27" fmla="*/ 2 h 51"/>
                  <a:gd name="T28" fmla="*/ 18 w 21"/>
                  <a:gd name="T29" fmla="*/ 0 h 51"/>
                  <a:gd name="T30" fmla="*/ 16 w 21"/>
                  <a:gd name="T31" fmla="*/ 0 h 51"/>
                  <a:gd name="T32" fmla="*/ 14 w 21"/>
                  <a:gd name="T33" fmla="*/ 2 h 51"/>
                  <a:gd name="T34" fmla="*/ 12 w 21"/>
                  <a:gd name="T35" fmla="*/ 4 h 51"/>
                  <a:gd name="T36" fmla="*/ 11 w 21"/>
                  <a:gd name="T37" fmla="*/ 5 h 51"/>
                  <a:gd name="T38" fmla="*/ 5 w 21"/>
                  <a:gd name="T39" fmla="*/ 25 h 51"/>
                  <a:gd name="T40" fmla="*/ 0 w 21"/>
                  <a:gd name="T41" fmla="*/ 46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21" h="51">
                    <a:moveTo>
                      <a:pt x="0" y="46"/>
                    </a:moveTo>
                    <a:lnTo>
                      <a:pt x="0" y="47"/>
                    </a:lnTo>
                    <a:lnTo>
                      <a:pt x="0" y="49"/>
                    </a:lnTo>
                    <a:lnTo>
                      <a:pt x="2" y="51"/>
                    </a:lnTo>
                    <a:lnTo>
                      <a:pt x="4" y="51"/>
                    </a:lnTo>
                    <a:lnTo>
                      <a:pt x="5" y="51"/>
                    </a:lnTo>
                    <a:lnTo>
                      <a:pt x="7" y="51"/>
                    </a:lnTo>
                    <a:lnTo>
                      <a:pt x="9" y="49"/>
                    </a:lnTo>
                    <a:lnTo>
                      <a:pt x="11" y="47"/>
                    </a:lnTo>
                    <a:lnTo>
                      <a:pt x="16" y="26"/>
                    </a:lnTo>
                    <a:lnTo>
                      <a:pt x="21" y="7"/>
                    </a:lnTo>
                    <a:lnTo>
                      <a:pt x="21" y="5"/>
                    </a:lnTo>
                    <a:lnTo>
                      <a:pt x="21" y="4"/>
                    </a:lnTo>
                    <a:lnTo>
                      <a:pt x="19" y="2"/>
                    </a:lnTo>
                    <a:lnTo>
                      <a:pt x="18" y="0"/>
                    </a:lnTo>
                    <a:lnTo>
                      <a:pt x="16" y="0"/>
                    </a:lnTo>
                    <a:lnTo>
                      <a:pt x="14" y="2"/>
                    </a:lnTo>
                    <a:lnTo>
                      <a:pt x="12" y="4"/>
                    </a:lnTo>
                    <a:lnTo>
                      <a:pt x="11" y="5"/>
                    </a:lnTo>
                    <a:lnTo>
                      <a:pt x="5" y="25"/>
                    </a:lnTo>
                    <a:lnTo>
                      <a:pt x="0" y="4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132"/>
              <p:cNvSpPr>
                <a:spLocks/>
              </p:cNvSpPr>
              <p:nvPr/>
            </p:nvSpPr>
            <p:spPr bwMode="auto">
              <a:xfrm>
                <a:off x="4825" y="2273"/>
                <a:ext cx="21" cy="51"/>
              </a:xfrm>
              <a:custGeom>
                <a:avLst/>
                <a:gdLst>
                  <a:gd name="T0" fmla="*/ 0 w 21"/>
                  <a:gd name="T1" fmla="*/ 44 h 51"/>
                  <a:gd name="T2" fmla="*/ 0 w 21"/>
                  <a:gd name="T3" fmla="*/ 46 h 51"/>
                  <a:gd name="T4" fmla="*/ 0 w 21"/>
                  <a:gd name="T5" fmla="*/ 47 h 51"/>
                  <a:gd name="T6" fmla="*/ 2 w 21"/>
                  <a:gd name="T7" fmla="*/ 49 h 51"/>
                  <a:gd name="T8" fmla="*/ 4 w 21"/>
                  <a:gd name="T9" fmla="*/ 51 h 51"/>
                  <a:gd name="T10" fmla="*/ 6 w 21"/>
                  <a:gd name="T11" fmla="*/ 51 h 51"/>
                  <a:gd name="T12" fmla="*/ 7 w 21"/>
                  <a:gd name="T13" fmla="*/ 49 h 51"/>
                  <a:gd name="T14" fmla="*/ 9 w 21"/>
                  <a:gd name="T15" fmla="*/ 47 h 51"/>
                  <a:gd name="T16" fmla="*/ 11 w 21"/>
                  <a:gd name="T17" fmla="*/ 46 h 51"/>
                  <a:gd name="T18" fmla="*/ 21 w 21"/>
                  <a:gd name="T19" fmla="*/ 5 h 51"/>
                  <a:gd name="T20" fmla="*/ 21 w 21"/>
                  <a:gd name="T21" fmla="*/ 3 h 51"/>
                  <a:gd name="T22" fmla="*/ 21 w 21"/>
                  <a:gd name="T23" fmla="*/ 2 h 51"/>
                  <a:gd name="T24" fmla="*/ 20 w 21"/>
                  <a:gd name="T25" fmla="*/ 0 h 51"/>
                  <a:gd name="T26" fmla="*/ 18 w 21"/>
                  <a:gd name="T27" fmla="*/ 0 h 51"/>
                  <a:gd name="T28" fmla="*/ 16 w 21"/>
                  <a:gd name="T29" fmla="*/ 0 h 51"/>
                  <a:gd name="T30" fmla="*/ 14 w 21"/>
                  <a:gd name="T31" fmla="*/ 0 h 51"/>
                  <a:gd name="T32" fmla="*/ 13 w 21"/>
                  <a:gd name="T33" fmla="*/ 2 h 51"/>
                  <a:gd name="T34" fmla="*/ 11 w 21"/>
                  <a:gd name="T35" fmla="*/ 3 h 51"/>
                  <a:gd name="T36" fmla="*/ 0 w 21"/>
                  <a:gd name="T37" fmla="*/ 44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21" h="51">
                    <a:moveTo>
                      <a:pt x="0" y="44"/>
                    </a:moveTo>
                    <a:lnTo>
                      <a:pt x="0" y="46"/>
                    </a:lnTo>
                    <a:lnTo>
                      <a:pt x="0" y="47"/>
                    </a:lnTo>
                    <a:lnTo>
                      <a:pt x="2" y="49"/>
                    </a:lnTo>
                    <a:lnTo>
                      <a:pt x="4" y="51"/>
                    </a:lnTo>
                    <a:lnTo>
                      <a:pt x="6" y="51"/>
                    </a:lnTo>
                    <a:lnTo>
                      <a:pt x="7" y="49"/>
                    </a:lnTo>
                    <a:lnTo>
                      <a:pt x="9" y="47"/>
                    </a:lnTo>
                    <a:lnTo>
                      <a:pt x="11" y="46"/>
                    </a:lnTo>
                    <a:lnTo>
                      <a:pt x="21" y="5"/>
                    </a:lnTo>
                    <a:lnTo>
                      <a:pt x="21" y="3"/>
                    </a:lnTo>
                    <a:lnTo>
                      <a:pt x="21" y="2"/>
                    </a:lnTo>
                    <a:lnTo>
                      <a:pt x="20" y="0"/>
                    </a:lnTo>
                    <a:lnTo>
                      <a:pt x="18" y="0"/>
                    </a:lnTo>
                    <a:lnTo>
                      <a:pt x="16" y="0"/>
                    </a:lnTo>
                    <a:lnTo>
                      <a:pt x="14" y="0"/>
                    </a:lnTo>
                    <a:lnTo>
                      <a:pt x="13" y="2"/>
                    </a:lnTo>
                    <a:lnTo>
                      <a:pt x="11" y="3"/>
                    </a:lnTo>
                    <a:lnTo>
                      <a:pt x="0" y="4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133"/>
              <p:cNvSpPr>
                <a:spLocks/>
              </p:cNvSpPr>
              <p:nvPr/>
            </p:nvSpPr>
            <p:spPr bwMode="auto">
              <a:xfrm>
                <a:off x="4845" y="2201"/>
                <a:ext cx="21" cy="51"/>
              </a:xfrm>
              <a:custGeom>
                <a:avLst/>
                <a:gdLst>
                  <a:gd name="T0" fmla="*/ 0 w 21"/>
                  <a:gd name="T1" fmla="*/ 46 h 51"/>
                  <a:gd name="T2" fmla="*/ 0 w 21"/>
                  <a:gd name="T3" fmla="*/ 47 h 51"/>
                  <a:gd name="T4" fmla="*/ 0 w 21"/>
                  <a:gd name="T5" fmla="*/ 49 h 51"/>
                  <a:gd name="T6" fmla="*/ 1 w 21"/>
                  <a:gd name="T7" fmla="*/ 51 h 51"/>
                  <a:gd name="T8" fmla="*/ 3 w 21"/>
                  <a:gd name="T9" fmla="*/ 51 h 51"/>
                  <a:gd name="T10" fmla="*/ 5 w 21"/>
                  <a:gd name="T11" fmla="*/ 51 h 51"/>
                  <a:gd name="T12" fmla="*/ 7 w 21"/>
                  <a:gd name="T13" fmla="*/ 51 h 51"/>
                  <a:gd name="T14" fmla="*/ 8 w 21"/>
                  <a:gd name="T15" fmla="*/ 49 h 51"/>
                  <a:gd name="T16" fmla="*/ 10 w 21"/>
                  <a:gd name="T17" fmla="*/ 47 h 51"/>
                  <a:gd name="T18" fmla="*/ 14 w 21"/>
                  <a:gd name="T19" fmla="*/ 33 h 51"/>
                  <a:gd name="T20" fmla="*/ 21 w 21"/>
                  <a:gd name="T21" fmla="*/ 7 h 51"/>
                  <a:gd name="T22" fmla="*/ 21 w 21"/>
                  <a:gd name="T23" fmla="*/ 5 h 51"/>
                  <a:gd name="T24" fmla="*/ 19 w 21"/>
                  <a:gd name="T25" fmla="*/ 4 h 51"/>
                  <a:gd name="T26" fmla="*/ 17 w 21"/>
                  <a:gd name="T27" fmla="*/ 2 h 51"/>
                  <a:gd name="T28" fmla="*/ 15 w 21"/>
                  <a:gd name="T29" fmla="*/ 0 h 51"/>
                  <a:gd name="T30" fmla="*/ 14 w 21"/>
                  <a:gd name="T31" fmla="*/ 0 h 51"/>
                  <a:gd name="T32" fmla="*/ 12 w 21"/>
                  <a:gd name="T33" fmla="*/ 2 h 51"/>
                  <a:gd name="T34" fmla="*/ 10 w 21"/>
                  <a:gd name="T35" fmla="*/ 4 h 51"/>
                  <a:gd name="T36" fmla="*/ 10 w 21"/>
                  <a:gd name="T37" fmla="*/ 5 h 51"/>
                  <a:gd name="T38" fmla="*/ 3 w 21"/>
                  <a:gd name="T39" fmla="*/ 32 h 51"/>
                  <a:gd name="T40" fmla="*/ 0 w 21"/>
                  <a:gd name="T41" fmla="*/ 46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21" h="51">
                    <a:moveTo>
                      <a:pt x="0" y="46"/>
                    </a:moveTo>
                    <a:lnTo>
                      <a:pt x="0" y="47"/>
                    </a:lnTo>
                    <a:lnTo>
                      <a:pt x="0" y="49"/>
                    </a:lnTo>
                    <a:lnTo>
                      <a:pt x="1" y="51"/>
                    </a:lnTo>
                    <a:lnTo>
                      <a:pt x="3" y="51"/>
                    </a:lnTo>
                    <a:lnTo>
                      <a:pt x="5" y="51"/>
                    </a:lnTo>
                    <a:lnTo>
                      <a:pt x="7" y="51"/>
                    </a:lnTo>
                    <a:lnTo>
                      <a:pt x="8" y="49"/>
                    </a:lnTo>
                    <a:lnTo>
                      <a:pt x="10" y="47"/>
                    </a:lnTo>
                    <a:lnTo>
                      <a:pt x="14" y="33"/>
                    </a:lnTo>
                    <a:lnTo>
                      <a:pt x="21" y="7"/>
                    </a:lnTo>
                    <a:lnTo>
                      <a:pt x="21" y="5"/>
                    </a:lnTo>
                    <a:lnTo>
                      <a:pt x="19" y="4"/>
                    </a:lnTo>
                    <a:lnTo>
                      <a:pt x="17" y="2"/>
                    </a:lnTo>
                    <a:lnTo>
                      <a:pt x="15" y="0"/>
                    </a:lnTo>
                    <a:lnTo>
                      <a:pt x="14" y="0"/>
                    </a:lnTo>
                    <a:lnTo>
                      <a:pt x="12" y="2"/>
                    </a:lnTo>
                    <a:lnTo>
                      <a:pt x="10" y="4"/>
                    </a:lnTo>
                    <a:lnTo>
                      <a:pt x="10" y="5"/>
                    </a:lnTo>
                    <a:lnTo>
                      <a:pt x="3" y="32"/>
                    </a:lnTo>
                    <a:lnTo>
                      <a:pt x="0" y="4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Freeform 134"/>
              <p:cNvSpPr>
                <a:spLocks/>
              </p:cNvSpPr>
              <p:nvPr/>
            </p:nvSpPr>
            <p:spPr bwMode="auto">
              <a:xfrm>
                <a:off x="4864" y="2131"/>
                <a:ext cx="21" cy="51"/>
              </a:xfrm>
              <a:custGeom>
                <a:avLst/>
                <a:gdLst>
                  <a:gd name="T0" fmla="*/ 0 w 21"/>
                  <a:gd name="T1" fmla="*/ 44 h 51"/>
                  <a:gd name="T2" fmla="*/ 0 w 21"/>
                  <a:gd name="T3" fmla="*/ 45 h 51"/>
                  <a:gd name="T4" fmla="*/ 0 w 21"/>
                  <a:gd name="T5" fmla="*/ 47 h 51"/>
                  <a:gd name="T6" fmla="*/ 2 w 21"/>
                  <a:gd name="T7" fmla="*/ 49 h 51"/>
                  <a:gd name="T8" fmla="*/ 3 w 21"/>
                  <a:gd name="T9" fmla="*/ 51 h 51"/>
                  <a:gd name="T10" fmla="*/ 5 w 21"/>
                  <a:gd name="T11" fmla="*/ 51 h 51"/>
                  <a:gd name="T12" fmla="*/ 7 w 21"/>
                  <a:gd name="T13" fmla="*/ 49 h 51"/>
                  <a:gd name="T14" fmla="*/ 9 w 21"/>
                  <a:gd name="T15" fmla="*/ 47 h 51"/>
                  <a:gd name="T16" fmla="*/ 10 w 21"/>
                  <a:gd name="T17" fmla="*/ 45 h 51"/>
                  <a:gd name="T18" fmla="*/ 21 w 21"/>
                  <a:gd name="T19" fmla="*/ 5 h 51"/>
                  <a:gd name="T20" fmla="*/ 21 w 21"/>
                  <a:gd name="T21" fmla="*/ 3 h 51"/>
                  <a:gd name="T22" fmla="*/ 19 w 21"/>
                  <a:gd name="T23" fmla="*/ 2 h 51"/>
                  <a:gd name="T24" fmla="*/ 17 w 21"/>
                  <a:gd name="T25" fmla="*/ 0 h 51"/>
                  <a:gd name="T26" fmla="*/ 16 w 21"/>
                  <a:gd name="T27" fmla="*/ 0 h 51"/>
                  <a:gd name="T28" fmla="*/ 14 w 21"/>
                  <a:gd name="T29" fmla="*/ 0 h 51"/>
                  <a:gd name="T30" fmla="*/ 12 w 21"/>
                  <a:gd name="T31" fmla="*/ 0 h 51"/>
                  <a:gd name="T32" fmla="*/ 10 w 21"/>
                  <a:gd name="T33" fmla="*/ 2 h 51"/>
                  <a:gd name="T34" fmla="*/ 10 w 21"/>
                  <a:gd name="T35" fmla="*/ 3 h 51"/>
                  <a:gd name="T36" fmla="*/ 0 w 21"/>
                  <a:gd name="T37" fmla="*/ 44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21" h="51">
                    <a:moveTo>
                      <a:pt x="0" y="44"/>
                    </a:moveTo>
                    <a:lnTo>
                      <a:pt x="0" y="45"/>
                    </a:lnTo>
                    <a:lnTo>
                      <a:pt x="0" y="47"/>
                    </a:lnTo>
                    <a:lnTo>
                      <a:pt x="2" y="49"/>
                    </a:lnTo>
                    <a:lnTo>
                      <a:pt x="3" y="51"/>
                    </a:lnTo>
                    <a:lnTo>
                      <a:pt x="5" y="51"/>
                    </a:lnTo>
                    <a:lnTo>
                      <a:pt x="7" y="49"/>
                    </a:lnTo>
                    <a:lnTo>
                      <a:pt x="9" y="47"/>
                    </a:lnTo>
                    <a:lnTo>
                      <a:pt x="10" y="45"/>
                    </a:lnTo>
                    <a:lnTo>
                      <a:pt x="21" y="5"/>
                    </a:lnTo>
                    <a:lnTo>
                      <a:pt x="21" y="3"/>
                    </a:lnTo>
                    <a:lnTo>
                      <a:pt x="19" y="2"/>
                    </a:lnTo>
                    <a:lnTo>
                      <a:pt x="17" y="0"/>
                    </a:lnTo>
                    <a:lnTo>
                      <a:pt x="16" y="0"/>
                    </a:lnTo>
                    <a:lnTo>
                      <a:pt x="14" y="0"/>
                    </a:lnTo>
                    <a:lnTo>
                      <a:pt x="12" y="0"/>
                    </a:lnTo>
                    <a:lnTo>
                      <a:pt x="10" y="2"/>
                    </a:lnTo>
                    <a:lnTo>
                      <a:pt x="10" y="3"/>
                    </a:lnTo>
                    <a:lnTo>
                      <a:pt x="0" y="4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Freeform 135"/>
              <p:cNvSpPr>
                <a:spLocks/>
              </p:cNvSpPr>
              <p:nvPr/>
            </p:nvSpPr>
            <p:spPr bwMode="auto">
              <a:xfrm>
                <a:off x="4881" y="2059"/>
                <a:ext cx="23" cy="51"/>
              </a:xfrm>
              <a:custGeom>
                <a:avLst/>
                <a:gdLst>
                  <a:gd name="T0" fmla="*/ 0 w 23"/>
                  <a:gd name="T1" fmla="*/ 46 h 51"/>
                  <a:gd name="T2" fmla="*/ 0 w 23"/>
                  <a:gd name="T3" fmla="*/ 47 h 51"/>
                  <a:gd name="T4" fmla="*/ 2 w 23"/>
                  <a:gd name="T5" fmla="*/ 49 h 51"/>
                  <a:gd name="T6" fmla="*/ 4 w 23"/>
                  <a:gd name="T7" fmla="*/ 51 h 51"/>
                  <a:gd name="T8" fmla="*/ 6 w 23"/>
                  <a:gd name="T9" fmla="*/ 51 h 51"/>
                  <a:gd name="T10" fmla="*/ 7 w 23"/>
                  <a:gd name="T11" fmla="*/ 51 h 51"/>
                  <a:gd name="T12" fmla="*/ 9 w 23"/>
                  <a:gd name="T13" fmla="*/ 51 h 51"/>
                  <a:gd name="T14" fmla="*/ 11 w 23"/>
                  <a:gd name="T15" fmla="*/ 49 h 51"/>
                  <a:gd name="T16" fmla="*/ 11 w 23"/>
                  <a:gd name="T17" fmla="*/ 47 h 51"/>
                  <a:gd name="T18" fmla="*/ 14 w 23"/>
                  <a:gd name="T19" fmla="*/ 37 h 51"/>
                  <a:gd name="T20" fmla="*/ 23 w 23"/>
                  <a:gd name="T21" fmla="*/ 5 h 51"/>
                  <a:gd name="T22" fmla="*/ 23 w 23"/>
                  <a:gd name="T23" fmla="*/ 3 h 51"/>
                  <a:gd name="T24" fmla="*/ 21 w 23"/>
                  <a:gd name="T25" fmla="*/ 2 h 51"/>
                  <a:gd name="T26" fmla="*/ 20 w 23"/>
                  <a:gd name="T27" fmla="*/ 0 h 51"/>
                  <a:gd name="T28" fmla="*/ 18 w 23"/>
                  <a:gd name="T29" fmla="*/ 0 h 51"/>
                  <a:gd name="T30" fmla="*/ 16 w 23"/>
                  <a:gd name="T31" fmla="*/ 0 h 51"/>
                  <a:gd name="T32" fmla="*/ 14 w 23"/>
                  <a:gd name="T33" fmla="*/ 0 h 51"/>
                  <a:gd name="T34" fmla="*/ 13 w 23"/>
                  <a:gd name="T35" fmla="*/ 2 h 51"/>
                  <a:gd name="T36" fmla="*/ 13 w 23"/>
                  <a:gd name="T37" fmla="*/ 3 h 51"/>
                  <a:gd name="T38" fmla="*/ 4 w 23"/>
                  <a:gd name="T39" fmla="*/ 35 h 51"/>
                  <a:gd name="T40" fmla="*/ 0 w 23"/>
                  <a:gd name="T41" fmla="*/ 46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23" h="51">
                    <a:moveTo>
                      <a:pt x="0" y="46"/>
                    </a:moveTo>
                    <a:lnTo>
                      <a:pt x="0" y="47"/>
                    </a:lnTo>
                    <a:lnTo>
                      <a:pt x="2" y="49"/>
                    </a:lnTo>
                    <a:lnTo>
                      <a:pt x="4" y="51"/>
                    </a:lnTo>
                    <a:lnTo>
                      <a:pt x="6" y="51"/>
                    </a:lnTo>
                    <a:lnTo>
                      <a:pt x="7" y="51"/>
                    </a:lnTo>
                    <a:lnTo>
                      <a:pt x="9" y="51"/>
                    </a:lnTo>
                    <a:lnTo>
                      <a:pt x="11" y="49"/>
                    </a:lnTo>
                    <a:lnTo>
                      <a:pt x="11" y="47"/>
                    </a:lnTo>
                    <a:lnTo>
                      <a:pt x="14" y="37"/>
                    </a:lnTo>
                    <a:lnTo>
                      <a:pt x="23" y="5"/>
                    </a:lnTo>
                    <a:lnTo>
                      <a:pt x="23" y="3"/>
                    </a:lnTo>
                    <a:lnTo>
                      <a:pt x="21" y="2"/>
                    </a:lnTo>
                    <a:lnTo>
                      <a:pt x="20" y="0"/>
                    </a:lnTo>
                    <a:lnTo>
                      <a:pt x="18" y="0"/>
                    </a:lnTo>
                    <a:lnTo>
                      <a:pt x="16" y="0"/>
                    </a:lnTo>
                    <a:lnTo>
                      <a:pt x="14" y="0"/>
                    </a:lnTo>
                    <a:lnTo>
                      <a:pt x="13" y="2"/>
                    </a:lnTo>
                    <a:lnTo>
                      <a:pt x="13" y="3"/>
                    </a:lnTo>
                    <a:lnTo>
                      <a:pt x="4" y="35"/>
                    </a:lnTo>
                    <a:lnTo>
                      <a:pt x="0" y="4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Freeform 136"/>
              <p:cNvSpPr>
                <a:spLocks/>
              </p:cNvSpPr>
              <p:nvPr/>
            </p:nvSpPr>
            <p:spPr bwMode="auto">
              <a:xfrm>
                <a:off x="4901" y="1987"/>
                <a:ext cx="21" cy="53"/>
              </a:xfrm>
              <a:custGeom>
                <a:avLst/>
                <a:gdLst>
                  <a:gd name="T0" fmla="*/ 0 w 21"/>
                  <a:gd name="T1" fmla="*/ 46 h 53"/>
                  <a:gd name="T2" fmla="*/ 0 w 21"/>
                  <a:gd name="T3" fmla="*/ 47 h 53"/>
                  <a:gd name="T4" fmla="*/ 1 w 21"/>
                  <a:gd name="T5" fmla="*/ 49 h 53"/>
                  <a:gd name="T6" fmla="*/ 3 w 21"/>
                  <a:gd name="T7" fmla="*/ 51 h 53"/>
                  <a:gd name="T8" fmla="*/ 5 w 21"/>
                  <a:gd name="T9" fmla="*/ 53 h 53"/>
                  <a:gd name="T10" fmla="*/ 7 w 21"/>
                  <a:gd name="T11" fmla="*/ 53 h 53"/>
                  <a:gd name="T12" fmla="*/ 8 w 21"/>
                  <a:gd name="T13" fmla="*/ 51 h 53"/>
                  <a:gd name="T14" fmla="*/ 10 w 21"/>
                  <a:gd name="T15" fmla="*/ 49 h 53"/>
                  <a:gd name="T16" fmla="*/ 10 w 21"/>
                  <a:gd name="T17" fmla="*/ 47 h 53"/>
                  <a:gd name="T18" fmla="*/ 21 w 21"/>
                  <a:gd name="T19" fmla="*/ 7 h 53"/>
                  <a:gd name="T20" fmla="*/ 21 w 21"/>
                  <a:gd name="T21" fmla="*/ 5 h 53"/>
                  <a:gd name="T22" fmla="*/ 21 w 21"/>
                  <a:gd name="T23" fmla="*/ 4 h 53"/>
                  <a:gd name="T24" fmla="*/ 19 w 21"/>
                  <a:gd name="T25" fmla="*/ 2 h 53"/>
                  <a:gd name="T26" fmla="*/ 17 w 21"/>
                  <a:gd name="T27" fmla="*/ 0 h 53"/>
                  <a:gd name="T28" fmla="*/ 15 w 21"/>
                  <a:gd name="T29" fmla="*/ 0 h 53"/>
                  <a:gd name="T30" fmla="*/ 14 w 21"/>
                  <a:gd name="T31" fmla="*/ 2 h 53"/>
                  <a:gd name="T32" fmla="*/ 12 w 21"/>
                  <a:gd name="T33" fmla="*/ 4 h 53"/>
                  <a:gd name="T34" fmla="*/ 10 w 21"/>
                  <a:gd name="T35" fmla="*/ 5 h 53"/>
                  <a:gd name="T36" fmla="*/ 0 w 21"/>
                  <a:gd name="T37" fmla="*/ 46 h 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21" h="53">
                    <a:moveTo>
                      <a:pt x="0" y="46"/>
                    </a:moveTo>
                    <a:lnTo>
                      <a:pt x="0" y="47"/>
                    </a:lnTo>
                    <a:lnTo>
                      <a:pt x="1" y="49"/>
                    </a:lnTo>
                    <a:lnTo>
                      <a:pt x="3" y="51"/>
                    </a:lnTo>
                    <a:lnTo>
                      <a:pt x="5" y="53"/>
                    </a:lnTo>
                    <a:lnTo>
                      <a:pt x="7" y="53"/>
                    </a:lnTo>
                    <a:lnTo>
                      <a:pt x="8" y="51"/>
                    </a:lnTo>
                    <a:lnTo>
                      <a:pt x="10" y="49"/>
                    </a:lnTo>
                    <a:lnTo>
                      <a:pt x="10" y="47"/>
                    </a:lnTo>
                    <a:lnTo>
                      <a:pt x="21" y="7"/>
                    </a:lnTo>
                    <a:lnTo>
                      <a:pt x="21" y="5"/>
                    </a:lnTo>
                    <a:lnTo>
                      <a:pt x="21" y="4"/>
                    </a:lnTo>
                    <a:lnTo>
                      <a:pt x="19" y="2"/>
                    </a:lnTo>
                    <a:lnTo>
                      <a:pt x="17" y="0"/>
                    </a:lnTo>
                    <a:lnTo>
                      <a:pt x="15" y="0"/>
                    </a:lnTo>
                    <a:lnTo>
                      <a:pt x="14" y="2"/>
                    </a:lnTo>
                    <a:lnTo>
                      <a:pt x="12" y="4"/>
                    </a:lnTo>
                    <a:lnTo>
                      <a:pt x="10" y="5"/>
                    </a:lnTo>
                    <a:lnTo>
                      <a:pt x="0" y="4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Freeform 137"/>
              <p:cNvSpPr>
                <a:spLocks/>
              </p:cNvSpPr>
              <p:nvPr/>
            </p:nvSpPr>
            <p:spPr bwMode="auto">
              <a:xfrm>
                <a:off x="4920" y="1917"/>
                <a:ext cx="21" cy="51"/>
              </a:xfrm>
              <a:custGeom>
                <a:avLst/>
                <a:gdLst>
                  <a:gd name="T0" fmla="*/ 0 w 21"/>
                  <a:gd name="T1" fmla="*/ 44 h 51"/>
                  <a:gd name="T2" fmla="*/ 0 w 21"/>
                  <a:gd name="T3" fmla="*/ 45 h 51"/>
                  <a:gd name="T4" fmla="*/ 0 w 21"/>
                  <a:gd name="T5" fmla="*/ 47 h 51"/>
                  <a:gd name="T6" fmla="*/ 2 w 21"/>
                  <a:gd name="T7" fmla="*/ 49 h 51"/>
                  <a:gd name="T8" fmla="*/ 4 w 21"/>
                  <a:gd name="T9" fmla="*/ 51 h 51"/>
                  <a:gd name="T10" fmla="*/ 5 w 21"/>
                  <a:gd name="T11" fmla="*/ 51 h 51"/>
                  <a:gd name="T12" fmla="*/ 7 w 21"/>
                  <a:gd name="T13" fmla="*/ 49 h 51"/>
                  <a:gd name="T14" fmla="*/ 9 w 21"/>
                  <a:gd name="T15" fmla="*/ 47 h 51"/>
                  <a:gd name="T16" fmla="*/ 11 w 21"/>
                  <a:gd name="T17" fmla="*/ 45 h 51"/>
                  <a:gd name="T18" fmla="*/ 12 w 21"/>
                  <a:gd name="T19" fmla="*/ 37 h 51"/>
                  <a:gd name="T20" fmla="*/ 21 w 21"/>
                  <a:gd name="T21" fmla="*/ 5 h 51"/>
                  <a:gd name="T22" fmla="*/ 21 w 21"/>
                  <a:gd name="T23" fmla="*/ 3 h 51"/>
                  <a:gd name="T24" fmla="*/ 19 w 21"/>
                  <a:gd name="T25" fmla="*/ 2 h 51"/>
                  <a:gd name="T26" fmla="*/ 18 w 21"/>
                  <a:gd name="T27" fmla="*/ 0 h 51"/>
                  <a:gd name="T28" fmla="*/ 16 w 21"/>
                  <a:gd name="T29" fmla="*/ 0 h 51"/>
                  <a:gd name="T30" fmla="*/ 14 w 21"/>
                  <a:gd name="T31" fmla="*/ 0 h 51"/>
                  <a:gd name="T32" fmla="*/ 12 w 21"/>
                  <a:gd name="T33" fmla="*/ 0 h 51"/>
                  <a:gd name="T34" fmla="*/ 11 w 21"/>
                  <a:gd name="T35" fmla="*/ 2 h 51"/>
                  <a:gd name="T36" fmla="*/ 11 w 21"/>
                  <a:gd name="T37" fmla="*/ 3 h 51"/>
                  <a:gd name="T38" fmla="*/ 2 w 21"/>
                  <a:gd name="T39" fmla="*/ 35 h 51"/>
                  <a:gd name="T40" fmla="*/ 0 w 21"/>
                  <a:gd name="T41" fmla="*/ 44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21" h="51">
                    <a:moveTo>
                      <a:pt x="0" y="44"/>
                    </a:moveTo>
                    <a:lnTo>
                      <a:pt x="0" y="45"/>
                    </a:lnTo>
                    <a:lnTo>
                      <a:pt x="0" y="47"/>
                    </a:lnTo>
                    <a:lnTo>
                      <a:pt x="2" y="49"/>
                    </a:lnTo>
                    <a:lnTo>
                      <a:pt x="4" y="51"/>
                    </a:lnTo>
                    <a:lnTo>
                      <a:pt x="5" y="51"/>
                    </a:lnTo>
                    <a:lnTo>
                      <a:pt x="7" y="49"/>
                    </a:lnTo>
                    <a:lnTo>
                      <a:pt x="9" y="47"/>
                    </a:lnTo>
                    <a:lnTo>
                      <a:pt x="11" y="45"/>
                    </a:lnTo>
                    <a:lnTo>
                      <a:pt x="12" y="37"/>
                    </a:lnTo>
                    <a:lnTo>
                      <a:pt x="21" y="5"/>
                    </a:lnTo>
                    <a:lnTo>
                      <a:pt x="21" y="3"/>
                    </a:lnTo>
                    <a:lnTo>
                      <a:pt x="19" y="2"/>
                    </a:lnTo>
                    <a:lnTo>
                      <a:pt x="18" y="0"/>
                    </a:lnTo>
                    <a:lnTo>
                      <a:pt x="16" y="0"/>
                    </a:lnTo>
                    <a:lnTo>
                      <a:pt x="14" y="0"/>
                    </a:lnTo>
                    <a:lnTo>
                      <a:pt x="12" y="0"/>
                    </a:lnTo>
                    <a:lnTo>
                      <a:pt x="11" y="2"/>
                    </a:lnTo>
                    <a:lnTo>
                      <a:pt x="11" y="3"/>
                    </a:lnTo>
                    <a:lnTo>
                      <a:pt x="2" y="35"/>
                    </a:lnTo>
                    <a:lnTo>
                      <a:pt x="0" y="4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Freeform 138"/>
              <p:cNvSpPr>
                <a:spLocks/>
              </p:cNvSpPr>
              <p:nvPr/>
            </p:nvSpPr>
            <p:spPr bwMode="auto">
              <a:xfrm>
                <a:off x="4938" y="1845"/>
                <a:ext cx="21" cy="51"/>
              </a:xfrm>
              <a:custGeom>
                <a:avLst/>
                <a:gdLst>
                  <a:gd name="T0" fmla="*/ 0 w 21"/>
                  <a:gd name="T1" fmla="*/ 46 h 51"/>
                  <a:gd name="T2" fmla="*/ 0 w 21"/>
                  <a:gd name="T3" fmla="*/ 47 h 51"/>
                  <a:gd name="T4" fmla="*/ 1 w 21"/>
                  <a:gd name="T5" fmla="*/ 49 h 51"/>
                  <a:gd name="T6" fmla="*/ 3 w 21"/>
                  <a:gd name="T7" fmla="*/ 51 h 51"/>
                  <a:gd name="T8" fmla="*/ 5 w 21"/>
                  <a:gd name="T9" fmla="*/ 51 h 51"/>
                  <a:gd name="T10" fmla="*/ 7 w 21"/>
                  <a:gd name="T11" fmla="*/ 51 h 51"/>
                  <a:gd name="T12" fmla="*/ 8 w 21"/>
                  <a:gd name="T13" fmla="*/ 51 h 51"/>
                  <a:gd name="T14" fmla="*/ 10 w 21"/>
                  <a:gd name="T15" fmla="*/ 49 h 51"/>
                  <a:gd name="T16" fmla="*/ 10 w 21"/>
                  <a:gd name="T17" fmla="*/ 47 h 51"/>
                  <a:gd name="T18" fmla="*/ 21 w 21"/>
                  <a:gd name="T19" fmla="*/ 7 h 51"/>
                  <a:gd name="T20" fmla="*/ 21 w 21"/>
                  <a:gd name="T21" fmla="*/ 5 h 51"/>
                  <a:gd name="T22" fmla="*/ 21 w 21"/>
                  <a:gd name="T23" fmla="*/ 3 h 51"/>
                  <a:gd name="T24" fmla="*/ 19 w 21"/>
                  <a:gd name="T25" fmla="*/ 2 h 51"/>
                  <a:gd name="T26" fmla="*/ 17 w 21"/>
                  <a:gd name="T27" fmla="*/ 0 h 51"/>
                  <a:gd name="T28" fmla="*/ 15 w 21"/>
                  <a:gd name="T29" fmla="*/ 0 h 51"/>
                  <a:gd name="T30" fmla="*/ 14 w 21"/>
                  <a:gd name="T31" fmla="*/ 2 h 51"/>
                  <a:gd name="T32" fmla="*/ 12 w 21"/>
                  <a:gd name="T33" fmla="*/ 3 h 51"/>
                  <a:gd name="T34" fmla="*/ 10 w 21"/>
                  <a:gd name="T35" fmla="*/ 5 h 51"/>
                  <a:gd name="T36" fmla="*/ 0 w 21"/>
                  <a:gd name="T37" fmla="*/ 46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21" h="51">
                    <a:moveTo>
                      <a:pt x="0" y="46"/>
                    </a:moveTo>
                    <a:lnTo>
                      <a:pt x="0" y="47"/>
                    </a:lnTo>
                    <a:lnTo>
                      <a:pt x="1" y="49"/>
                    </a:lnTo>
                    <a:lnTo>
                      <a:pt x="3" y="51"/>
                    </a:lnTo>
                    <a:lnTo>
                      <a:pt x="5" y="51"/>
                    </a:lnTo>
                    <a:lnTo>
                      <a:pt x="7" y="51"/>
                    </a:lnTo>
                    <a:lnTo>
                      <a:pt x="8" y="51"/>
                    </a:lnTo>
                    <a:lnTo>
                      <a:pt x="10" y="49"/>
                    </a:lnTo>
                    <a:lnTo>
                      <a:pt x="10" y="47"/>
                    </a:lnTo>
                    <a:lnTo>
                      <a:pt x="21" y="7"/>
                    </a:lnTo>
                    <a:lnTo>
                      <a:pt x="21" y="5"/>
                    </a:lnTo>
                    <a:lnTo>
                      <a:pt x="21" y="3"/>
                    </a:lnTo>
                    <a:lnTo>
                      <a:pt x="19" y="2"/>
                    </a:lnTo>
                    <a:lnTo>
                      <a:pt x="17" y="0"/>
                    </a:lnTo>
                    <a:lnTo>
                      <a:pt x="15" y="0"/>
                    </a:lnTo>
                    <a:lnTo>
                      <a:pt x="14" y="2"/>
                    </a:lnTo>
                    <a:lnTo>
                      <a:pt x="12" y="3"/>
                    </a:lnTo>
                    <a:lnTo>
                      <a:pt x="10" y="5"/>
                    </a:lnTo>
                    <a:lnTo>
                      <a:pt x="0" y="4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Freeform 139"/>
              <p:cNvSpPr>
                <a:spLocks/>
              </p:cNvSpPr>
              <p:nvPr/>
            </p:nvSpPr>
            <p:spPr bwMode="auto">
              <a:xfrm>
                <a:off x="4957" y="1806"/>
                <a:ext cx="12" cy="20"/>
              </a:xfrm>
              <a:custGeom>
                <a:avLst/>
                <a:gdLst>
                  <a:gd name="T0" fmla="*/ 0 w 12"/>
                  <a:gd name="T1" fmla="*/ 13 h 20"/>
                  <a:gd name="T2" fmla="*/ 0 w 12"/>
                  <a:gd name="T3" fmla="*/ 14 h 20"/>
                  <a:gd name="T4" fmla="*/ 0 w 12"/>
                  <a:gd name="T5" fmla="*/ 16 h 20"/>
                  <a:gd name="T6" fmla="*/ 2 w 12"/>
                  <a:gd name="T7" fmla="*/ 18 h 20"/>
                  <a:gd name="T8" fmla="*/ 3 w 12"/>
                  <a:gd name="T9" fmla="*/ 20 h 20"/>
                  <a:gd name="T10" fmla="*/ 5 w 12"/>
                  <a:gd name="T11" fmla="*/ 20 h 20"/>
                  <a:gd name="T12" fmla="*/ 7 w 12"/>
                  <a:gd name="T13" fmla="*/ 18 h 20"/>
                  <a:gd name="T14" fmla="*/ 9 w 12"/>
                  <a:gd name="T15" fmla="*/ 16 h 20"/>
                  <a:gd name="T16" fmla="*/ 10 w 12"/>
                  <a:gd name="T17" fmla="*/ 14 h 20"/>
                  <a:gd name="T18" fmla="*/ 12 w 12"/>
                  <a:gd name="T19" fmla="*/ 7 h 20"/>
                  <a:gd name="T20" fmla="*/ 12 w 12"/>
                  <a:gd name="T21" fmla="*/ 6 h 20"/>
                  <a:gd name="T22" fmla="*/ 10 w 12"/>
                  <a:gd name="T23" fmla="*/ 4 h 20"/>
                  <a:gd name="T24" fmla="*/ 9 w 12"/>
                  <a:gd name="T25" fmla="*/ 2 h 20"/>
                  <a:gd name="T26" fmla="*/ 7 w 12"/>
                  <a:gd name="T27" fmla="*/ 0 h 20"/>
                  <a:gd name="T28" fmla="*/ 7 w 12"/>
                  <a:gd name="T29" fmla="*/ 0 h 20"/>
                  <a:gd name="T30" fmla="*/ 5 w 12"/>
                  <a:gd name="T31" fmla="*/ 2 h 20"/>
                  <a:gd name="T32" fmla="*/ 3 w 12"/>
                  <a:gd name="T33" fmla="*/ 4 h 20"/>
                  <a:gd name="T34" fmla="*/ 2 w 12"/>
                  <a:gd name="T35" fmla="*/ 6 h 20"/>
                  <a:gd name="T36" fmla="*/ 0 w 12"/>
                  <a:gd name="T37" fmla="*/ 13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2" h="20">
                    <a:moveTo>
                      <a:pt x="0" y="13"/>
                    </a:moveTo>
                    <a:lnTo>
                      <a:pt x="0" y="14"/>
                    </a:lnTo>
                    <a:lnTo>
                      <a:pt x="0" y="16"/>
                    </a:lnTo>
                    <a:lnTo>
                      <a:pt x="2" y="18"/>
                    </a:lnTo>
                    <a:lnTo>
                      <a:pt x="3" y="20"/>
                    </a:lnTo>
                    <a:lnTo>
                      <a:pt x="5" y="20"/>
                    </a:lnTo>
                    <a:lnTo>
                      <a:pt x="7" y="18"/>
                    </a:lnTo>
                    <a:lnTo>
                      <a:pt x="9" y="16"/>
                    </a:lnTo>
                    <a:lnTo>
                      <a:pt x="10" y="14"/>
                    </a:lnTo>
                    <a:lnTo>
                      <a:pt x="12" y="7"/>
                    </a:lnTo>
                    <a:lnTo>
                      <a:pt x="12" y="6"/>
                    </a:lnTo>
                    <a:lnTo>
                      <a:pt x="10" y="4"/>
                    </a:lnTo>
                    <a:lnTo>
                      <a:pt x="9" y="2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5" y="2"/>
                    </a:lnTo>
                    <a:lnTo>
                      <a:pt x="3" y="4"/>
                    </a:lnTo>
                    <a:lnTo>
                      <a:pt x="2" y="6"/>
                    </a:ln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5" name="Freeform 141"/>
            <p:cNvSpPr>
              <a:spLocks/>
            </p:cNvSpPr>
            <p:nvPr/>
          </p:nvSpPr>
          <p:spPr bwMode="auto">
            <a:xfrm>
              <a:off x="4039" y="2906"/>
              <a:ext cx="672" cy="421"/>
            </a:xfrm>
            <a:custGeom>
              <a:avLst/>
              <a:gdLst>
                <a:gd name="T0" fmla="*/ 0 w 672"/>
                <a:gd name="T1" fmla="*/ 0 h 421"/>
                <a:gd name="T2" fmla="*/ 42 w 672"/>
                <a:gd name="T3" fmla="*/ 79 h 421"/>
                <a:gd name="T4" fmla="*/ 84 w 672"/>
                <a:gd name="T5" fmla="*/ 154 h 421"/>
                <a:gd name="T6" fmla="*/ 105 w 672"/>
                <a:gd name="T7" fmla="*/ 191 h 421"/>
                <a:gd name="T8" fmla="*/ 126 w 672"/>
                <a:gd name="T9" fmla="*/ 226 h 421"/>
                <a:gd name="T10" fmla="*/ 147 w 672"/>
                <a:gd name="T11" fmla="*/ 258 h 421"/>
                <a:gd name="T12" fmla="*/ 168 w 672"/>
                <a:gd name="T13" fmla="*/ 289 h 421"/>
                <a:gd name="T14" fmla="*/ 189 w 672"/>
                <a:gd name="T15" fmla="*/ 318 h 421"/>
                <a:gd name="T16" fmla="*/ 210 w 672"/>
                <a:gd name="T17" fmla="*/ 344 h 421"/>
                <a:gd name="T18" fmla="*/ 231 w 672"/>
                <a:gd name="T19" fmla="*/ 367 h 421"/>
                <a:gd name="T20" fmla="*/ 252 w 672"/>
                <a:gd name="T21" fmla="*/ 384 h 421"/>
                <a:gd name="T22" fmla="*/ 273 w 672"/>
                <a:gd name="T23" fmla="*/ 400 h 421"/>
                <a:gd name="T24" fmla="*/ 294 w 672"/>
                <a:gd name="T25" fmla="*/ 412 h 421"/>
                <a:gd name="T26" fmla="*/ 315 w 672"/>
                <a:gd name="T27" fmla="*/ 419 h 421"/>
                <a:gd name="T28" fmla="*/ 336 w 672"/>
                <a:gd name="T29" fmla="*/ 421 h 421"/>
                <a:gd name="T30" fmla="*/ 357 w 672"/>
                <a:gd name="T31" fmla="*/ 419 h 421"/>
                <a:gd name="T32" fmla="*/ 378 w 672"/>
                <a:gd name="T33" fmla="*/ 412 h 421"/>
                <a:gd name="T34" fmla="*/ 399 w 672"/>
                <a:gd name="T35" fmla="*/ 400 h 421"/>
                <a:gd name="T36" fmla="*/ 420 w 672"/>
                <a:gd name="T37" fmla="*/ 384 h 421"/>
                <a:gd name="T38" fmla="*/ 441 w 672"/>
                <a:gd name="T39" fmla="*/ 367 h 421"/>
                <a:gd name="T40" fmla="*/ 462 w 672"/>
                <a:gd name="T41" fmla="*/ 344 h 421"/>
                <a:gd name="T42" fmla="*/ 483 w 672"/>
                <a:gd name="T43" fmla="*/ 318 h 421"/>
                <a:gd name="T44" fmla="*/ 504 w 672"/>
                <a:gd name="T45" fmla="*/ 289 h 421"/>
                <a:gd name="T46" fmla="*/ 525 w 672"/>
                <a:gd name="T47" fmla="*/ 258 h 421"/>
                <a:gd name="T48" fmla="*/ 546 w 672"/>
                <a:gd name="T49" fmla="*/ 226 h 421"/>
                <a:gd name="T50" fmla="*/ 567 w 672"/>
                <a:gd name="T51" fmla="*/ 191 h 421"/>
                <a:gd name="T52" fmla="*/ 588 w 672"/>
                <a:gd name="T53" fmla="*/ 154 h 421"/>
                <a:gd name="T54" fmla="*/ 630 w 672"/>
                <a:gd name="T55" fmla="*/ 79 h 421"/>
                <a:gd name="T56" fmla="*/ 672 w 672"/>
                <a:gd name="T57" fmla="*/ 0 h 4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72" h="421">
                  <a:moveTo>
                    <a:pt x="0" y="0"/>
                  </a:moveTo>
                  <a:lnTo>
                    <a:pt x="42" y="79"/>
                  </a:lnTo>
                  <a:lnTo>
                    <a:pt x="84" y="154"/>
                  </a:lnTo>
                  <a:lnTo>
                    <a:pt x="105" y="191"/>
                  </a:lnTo>
                  <a:lnTo>
                    <a:pt x="126" y="226"/>
                  </a:lnTo>
                  <a:lnTo>
                    <a:pt x="147" y="258"/>
                  </a:lnTo>
                  <a:lnTo>
                    <a:pt x="168" y="289"/>
                  </a:lnTo>
                  <a:lnTo>
                    <a:pt x="189" y="318"/>
                  </a:lnTo>
                  <a:lnTo>
                    <a:pt x="210" y="344"/>
                  </a:lnTo>
                  <a:lnTo>
                    <a:pt x="231" y="367"/>
                  </a:lnTo>
                  <a:lnTo>
                    <a:pt x="252" y="384"/>
                  </a:lnTo>
                  <a:lnTo>
                    <a:pt x="273" y="400"/>
                  </a:lnTo>
                  <a:lnTo>
                    <a:pt x="294" y="412"/>
                  </a:lnTo>
                  <a:lnTo>
                    <a:pt x="315" y="419"/>
                  </a:lnTo>
                  <a:lnTo>
                    <a:pt x="336" y="421"/>
                  </a:lnTo>
                  <a:lnTo>
                    <a:pt x="357" y="419"/>
                  </a:lnTo>
                  <a:lnTo>
                    <a:pt x="378" y="412"/>
                  </a:lnTo>
                  <a:lnTo>
                    <a:pt x="399" y="400"/>
                  </a:lnTo>
                  <a:lnTo>
                    <a:pt x="420" y="384"/>
                  </a:lnTo>
                  <a:lnTo>
                    <a:pt x="441" y="367"/>
                  </a:lnTo>
                  <a:lnTo>
                    <a:pt x="462" y="344"/>
                  </a:lnTo>
                  <a:lnTo>
                    <a:pt x="483" y="318"/>
                  </a:lnTo>
                  <a:lnTo>
                    <a:pt x="504" y="289"/>
                  </a:lnTo>
                  <a:lnTo>
                    <a:pt x="525" y="258"/>
                  </a:lnTo>
                  <a:lnTo>
                    <a:pt x="546" y="226"/>
                  </a:lnTo>
                  <a:lnTo>
                    <a:pt x="567" y="191"/>
                  </a:lnTo>
                  <a:lnTo>
                    <a:pt x="588" y="154"/>
                  </a:lnTo>
                  <a:lnTo>
                    <a:pt x="630" y="79"/>
                  </a:lnTo>
                  <a:lnTo>
                    <a:pt x="672" y="0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Oval 142"/>
            <p:cNvSpPr>
              <a:spLocks noChangeArrowheads="1"/>
            </p:cNvSpPr>
            <p:nvPr/>
          </p:nvSpPr>
          <p:spPr bwMode="auto">
            <a:xfrm>
              <a:off x="5006" y="3285"/>
              <a:ext cx="86" cy="86"/>
            </a:xfrm>
            <a:prstGeom prst="ellipse">
              <a:avLst/>
            </a:prstGeom>
            <a:solidFill>
              <a:srgbClr val="000000"/>
            </a:solidFill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43"/>
            <p:cNvSpPr>
              <a:spLocks/>
            </p:cNvSpPr>
            <p:nvPr/>
          </p:nvSpPr>
          <p:spPr bwMode="auto">
            <a:xfrm>
              <a:off x="4711" y="2485"/>
              <a:ext cx="673" cy="421"/>
            </a:xfrm>
            <a:custGeom>
              <a:avLst/>
              <a:gdLst>
                <a:gd name="T0" fmla="*/ 0 w 673"/>
                <a:gd name="T1" fmla="*/ 421 h 421"/>
                <a:gd name="T2" fmla="*/ 43 w 673"/>
                <a:gd name="T3" fmla="*/ 342 h 421"/>
                <a:gd name="T4" fmla="*/ 85 w 673"/>
                <a:gd name="T5" fmla="*/ 267 h 421"/>
                <a:gd name="T6" fmla="*/ 106 w 673"/>
                <a:gd name="T7" fmla="*/ 230 h 421"/>
                <a:gd name="T8" fmla="*/ 127 w 673"/>
                <a:gd name="T9" fmla="*/ 195 h 421"/>
                <a:gd name="T10" fmla="*/ 148 w 673"/>
                <a:gd name="T11" fmla="*/ 163 h 421"/>
                <a:gd name="T12" fmla="*/ 169 w 673"/>
                <a:gd name="T13" fmla="*/ 132 h 421"/>
                <a:gd name="T14" fmla="*/ 190 w 673"/>
                <a:gd name="T15" fmla="*/ 104 h 421"/>
                <a:gd name="T16" fmla="*/ 211 w 673"/>
                <a:gd name="T17" fmla="*/ 77 h 421"/>
                <a:gd name="T18" fmla="*/ 232 w 673"/>
                <a:gd name="T19" fmla="*/ 56 h 421"/>
                <a:gd name="T20" fmla="*/ 253 w 673"/>
                <a:gd name="T21" fmla="*/ 37 h 421"/>
                <a:gd name="T22" fmla="*/ 274 w 673"/>
                <a:gd name="T23" fmla="*/ 21 h 421"/>
                <a:gd name="T24" fmla="*/ 295 w 673"/>
                <a:gd name="T25" fmla="*/ 9 h 421"/>
                <a:gd name="T26" fmla="*/ 316 w 673"/>
                <a:gd name="T27" fmla="*/ 2 h 421"/>
                <a:gd name="T28" fmla="*/ 337 w 673"/>
                <a:gd name="T29" fmla="*/ 0 h 421"/>
                <a:gd name="T30" fmla="*/ 358 w 673"/>
                <a:gd name="T31" fmla="*/ 2 h 421"/>
                <a:gd name="T32" fmla="*/ 379 w 673"/>
                <a:gd name="T33" fmla="*/ 9 h 421"/>
                <a:gd name="T34" fmla="*/ 400 w 673"/>
                <a:gd name="T35" fmla="*/ 21 h 421"/>
                <a:gd name="T36" fmla="*/ 421 w 673"/>
                <a:gd name="T37" fmla="*/ 37 h 421"/>
                <a:gd name="T38" fmla="*/ 442 w 673"/>
                <a:gd name="T39" fmla="*/ 56 h 421"/>
                <a:gd name="T40" fmla="*/ 463 w 673"/>
                <a:gd name="T41" fmla="*/ 77 h 421"/>
                <a:gd name="T42" fmla="*/ 484 w 673"/>
                <a:gd name="T43" fmla="*/ 104 h 421"/>
                <a:gd name="T44" fmla="*/ 505 w 673"/>
                <a:gd name="T45" fmla="*/ 132 h 421"/>
                <a:gd name="T46" fmla="*/ 526 w 673"/>
                <a:gd name="T47" fmla="*/ 163 h 421"/>
                <a:gd name="T48" fmla="*/ 547 w 673"/>
                <a:gd name="T49" fmla="*/ 195 h 421"/>
                <a:gd name="T50" fmla="*/ 568 w 673"/>
                <a:gd name="T51" fmla="*/ 230 h 421"/>
                <a:gd name="T52" fmla="*/ 589 w 673"/>
                <a:gd name="T53" fmla="*/ 267 h 421"/>
                <a:gd name="T54" fmla="*/ 631 w 673"/>
                <a:gd name="T55" fmla="*/ 342 h 421"/>
                <a:gd name="T56" fmla="*/ 673 w 673"/>
                <a:gd name="T57" fmla="*/ 421 h 4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73" h="421">
                  <a:moveTo>
                    <a:pt x="0" y="421"/>
                  </a:moveTo>
                  <a:lnTo>
                    <a:pt x="43" y="342"/>
                  </a:lnTo>
                  <a:lnTo>
                    <a:pt x="85" y="267"/>
                  </a:lnTo>
                  <a:lnTo>
                    <a:pt x="106" y="230"/>
                  </a:lnTo>
                  <a:lnTo>
                    <a:pt x="127" y="195"/>
                  </a:lnTo>
                  <a:lnTo>
                    <a:pt x="148" y="163"/>
                  </a:lnTo>
                  <a:lnTo>
                    <a:pt x="169" y="132"/>
                  </a:lnTo>
                  <a:lnTo>
                    <a:pt x="190" y="104"/>
                  </a:lnTo>
                  <a:lnTo>
                    <a:pt x="211" y="77"/>
                  </a:lnTo>
                  <a:lnTo>
                    <a:pt x="232" y="56"/>
                  </a:lnTo>
                  <a:lnTo>
                    <a:pt x="253" y="37"/>
                  </a:lnTo>
                  <a:lnTo>
                    <a:pt x="274" y="21"/>
                  </a:lnTo>
                  <a:lnTo>
                    <a:pt x="295" y="9"/>
                  </a:lnTo>
                  <a:lnTo>
                    <a:pt x="316" y="2"/>
                  </a:lnTo>
                  <a:lnTo>
                    <a:pt x="337" y="0"/>
                  </a:lnTo>
                  <a:lnTo>
                    <a:pt x="358" y="2"/>
                  </a:lnTo>
                  <a:lnTo>
                    <a:pt x="379" y="9"/>
                  </a:lnTo>
                  <a:lnTo>
                    <a:pt x="400" y="21"/>
                  </a:lnTo>
                  <a:lnTo>
                    <a:pt x="421" y="37"/>
                  </a:lnTo>
                  <a:lnTo>
                    <a:pt x="442" y="56"/>
                  </a:lnTo>
                  <a:lnTo>
                    <a:pt x="463" y="77"/>
                  </a:lnTo>
                  <a:lnTo>
                    <a:pt x="484" y="104"/>
                  </a:lnTo>
                  <a:lnTo>
                    <a:pt x="505" y="132"/>
                  </a:lnTo>
                  <a:lnTo>
                    <a:pt x="526" y="163"/>
                  </a:lnTo>
                  <a:lnTo>
                    <a:pt x="547" y="195"/>
                  </a:lnTo>
                  <a:lnTo>
                    <a:pt x="568" y="230"/>
                  </a:lnTo>
                  <a:lnTo>
                    <a:pt x="589" y="267"/>
                  </a:lnTo>
                  <a:lnTo>
                    <a:pt x="631" y="342"/>
                  </a:lnTo>
                  <a:lnTo>
                    <a:pt x="673" y="421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44"/>
            <p:cNvSpPr>
              <a:spLocks/>
            </p:cNvSpPr>
            <p:nvPr/>
          </p:nvSpPr>
          <p:spPr bwMode="auto">
            <a:xfrm>
              <a:off x="3366" y="2485"/>
              <a:ext cx="673" cy="421"/>
            </a:xfrm>
            <a:custGeom>
              <a:avLst/>
              <a:gdLst>
                <a:gd name="T0" fmla="*/ 0 w 673"/>
                <a:gd name="T1" fmla="*/ 421 h 421"/>
                <a:gd name="T2" fmla="*/ 42 w 673"/>
                <a:gd name="T3" fmla="*/ 342 h 421"/>
                <a:gd name="T4" fmla="*/ 84 w 673"/>
                <a:gd name="T5" fmla="*/ 267 h 421"/>
                <a:gd name="T6" fmla="*/ 105 w 673"/>
                <a:gd name="T7" fmla="*/ 230 h 421"/>
                <a:gd name="T8" fmla="*/ 126 w 673"/>
                <a:gd name="T9" fmla="*/ 195 h 421"/>
                <a:gd name="T10" fmla="*/ 147 w 673"/>
                <a:gd name="T11" fmla="*/ 163 h 421"/>
                <a:gd name="T12" fmla="*/ 168 w 673"/>
                <a:gd name="T13" fmla="*/ 132 h 421"/>
                <a:gd name="T14" fmla="*/ 189 w 673"/>
                <a:gd name="T15" fmla="*/ 104 h 421"/>
                <a:gd name="T16" fmla="*/ 210 w 673"/>
                <a:gd name="T17" fmla="*/ 77 h 421"/>
                <a:gd name="T18" fmla="*/ 231 w 673"/>
                <a:gd name="T19" fmla="*/ 56 h 421"/>
                <a:gd name="T20" fmla="*/ 252 w 673"/>
                <a:gd name="T21" fmla="*/ 37 h 421"/>
                <a:gd name="T22" fmla="*/ 273 w 673"/>
                <a:gd name="T23" fmla="*/ 21 h 421"/>
                <a:gd name="T24" fmla="*/ 294 w 673"/>
                <a:gd name="T25" fmla="*/ 9 h 421"/>
                <a:gd name="T26" fmla="*/ 315 w 673"/>
                <a:gd name="T27" fmla="*/ 2 h 421"/>
                <a:gd name="T28" fmla="*/ 336 w 673"/>
                <a:gd name="T29" fmla="*/ 0 h 421"/>
                <a:gd name="T30" fmla="*/ 357 w 673"/>
                <a:gd name="T31" fmla="*/ 2 h 421"/>
                <a:gd name="T32" fmla="*/ 378 w 673"/>
                <a:gd name="T33" fmla="*/ 9 h 421"/>
                <a:gd name="T34" fmla="*/ 399 w 673"/>
                <a:gd name="T35" fmla="*/ 21 h 421"/>
                <a:gd name="T36" fmla="*/ 420 w 673"/>
                <a:gd name="T37" fmla="*/ 37 h 421"/>
                <a:gd name="T38" fmla="*/ 441 w 673"/>
                <a:gd name="T39" fmla="*/ 56 h 421"/>
                <a:gd name="T40" fmla="*/ 462 w 673"/>
                <a:gd name="T41" fmla="*/ 77 h 421"/>
                <a:gd name="T42" fmla="*/ 483 w 673"/>
                <a:gd name="T43" fmla="*/ 104 h 421"/>
                <a:gd name="T44" fmla="*/ 504 w 673"/>
                <a:gd name="T45" fmla="*/ 132 h 421"/>
                <a:gd name="T46" fmla="*/ 525 w 673"/>
                <a:gd name="T47" fmla="*/ 163 h 421"/>
                <a:gd name="T48" fmla="*/ 546 w 673"/>
                <a:gd name="T49" fmla="*/ 195 h 421"/>
                <a:gd name="T50" fmla="*/ 567 w 673"/>
                <a:gd name="T51" fmla="*/ 230 h 421"/>
                <a:gd name="T52" fmla="*/ 588 w 673"/>
                <a:gd name="T53" fmla="*/ 267 h 421"/>
                <a:gd name="T54" fmla="*/ 630 w 673"/>
                <a:gd name="T55" fmla="*/ 342 h 421"/>
                <a:gd name="T56" fmla="*/ 673 w 673"/>
                <a:gd name="T57" fmla="*/ 421 h 4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73" h="421">
                  <a:moveTo>
                    <a:pt x="0" y="421"/>
                  </a:moveTo>
                  <a:lnTo>
                    <a:pt x="42" y="342"/>
                  </a:lnTo>
                  <a:lnTo>
                    <a:pt x="84" y="267"/>
                  </a:lnTo>
                  <a:lnTo>
                    <a:pt x="105" y="230"/>
                  </a:lnTo>
                  <a:lnTo>
                    <a:pt x="126" y="195"/>
                  </a:lnTo>
                  <a:lnTo>
                    <a:pt x="147" y="163"/>
                  </a:lnTo>
                  <a:lnTo>
                    <a:pt x="168" y="132"/>
                  </a:lnTo>
                  <a:lnTo>
                    <a:pt x="189" y="104"/>
                  </a:lnTo>
                  <a:lnTo>
                    <a:pt x="210" y="77"/>
                  </a:lnTo>
                  <a:lnTo>
                    <a:pt x="231" y="56"/>
                  </a:lnTo>
                  <a:lnTo>
                    <a:pt x="252" y="37"/>
                  </a:lnTo>
                  <a:lnTo>
                    <a:pt x="273" y="21"/>
                  </a:lnTo>
                  <a:lnTo>
                    <a:pt x="294" y="9"/>
                  </a:lnTo>
                  <a:lnTo>
                    <a:pt x="315" y="2"/>
                  </a:lnTo>
                  <a:lnTo>
                    <a:pt x="336" y="0"/>
                  </a:lnTo>
                  <a:lnTo>
                    <a:pt x="357" y="2"/>
                  </a:lnTo>
                  <a:lnTo>
                    <a:pt x="378" y="9"/>
                  </a:lnTo>
                  <a:lnTo>
                    <a:pt x="399" y="21"/>
                  </a:lnTo>
                  <a:lnTo>
                    <a:pt x="420" y="37"/>
                  </a:lnTo>
                  <a:lnTo>
                    <a:pt x="441" y="56"/>
                  </a:lnTo>
                  <a:lnTo>
                    <a:pt x="462" y="77"/>
                  </a:lnTo>
                  <a:lnTo>
                    <a:pt x="483" y="104"/>
                  </a:lnTo>
                  <a:lnTo>
                    <a:pt x="504" y="132"/>
                  </a:lnTo>
                  <a:lnTo>
                    <a:pt x="525" y="163"/>
                  </a:lnTo>
                  <a:lnTo>
                    <a:pt x="546" y="195"/>
                  </a:lnTo>
                  <a:lnTo>
                    <a:pt x="567" y="230"/>
                  </a:lnTo>
                  <a:lnTo>
                    <a:pt x="588" y="267"/>
                  </a:lnTo>
                  <a:lnTo>
                    <a:pt x="630" y="342"/>
                  </a:lnTo>
                  <a:lnTo>
                    <a:pt x="673" y="421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Oval 145"/>
            <p:cNvSpPr>
              <a:spLocks noChangeArrowheads="1"/>
            </p:cNvSpPr>
            <p:nvPr/>
          </p:nvSpPr>
          <p:spPr bwMode="auto">
            <a:xfrm>
              <a:off x="3660" y="3285"/>
              <a:ext cx="86" cy="86"/>
            </a:xfrm>
            <a:prstGeom prst="ellipse">
              <a:avLst/>
            </a:prstGeom>
            <a:solidFill>
              <a:srgbClr val="000000"/>
            </a:solidFill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Rectangle 146"/>
            <p:cNvSpPr>
              <a:spLocks noChangeArrowheads="1"/>
            </p:cNvSpPr>
            <p:nvPr/>
          </p:nvSpPr>
          <p:spPr bwMode="auto">
            <a:xfrm>
              <a:off x="3282" y="2401"/>
              <a:ext cx="420" cy="58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Rectangle 147"/>
            <p:cNvSpPr>
              <a:spLocks noChangeArrowheads="1"/>
            </p:cNvSpPr>
            <p:nvPr/>
          </p:nvSpPr>
          <p:spPr bwMode="auto">
            <a:xfrm>
              <a:off x="5048" y="2401"/>
              <a:ext cx="420" cy="58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Rectangle 148"/>
            <p:cNvSpPr>
              <a:spLocks noChangeArrowheads="1"/>
            </p:cNvSpPr>
            <p:nvPr/>
          </p:nvSpPr>
          <p:spPr bwMode="auto">
            <a:xfrm>
              <a:off x="3536" y="3341"/>
              <a:ext cx="326" cy="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Rectangle 149"/>
            <p:cNvSpPr>
              <a:spLocks noChangeArrowheads="1"/>
            </p:cNvSpPr>
            <p:nvPr/>
          </p:nvSpPr>
          <p:spPr bwMode="auto">
            <a:xfrm>
              <a:off x="3637" y="3402"/>
              <a:ext cx="188" cy="2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A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" name="Rectangle 150"/>
            <p:cNvSpPr>
              <a:spLocks noChangeArrowheads="1"/>
            </p:cNvSpPr>
            <p:nvPr/>
          </p:nvSpPr>
          <p:spPr bwMode="auto">
            <a:xfrm>
              <a:off x="4209" y="3334"/>
              <a:ext cx="317" cy="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Rectangle 151"/>
            <p:cNvSpPr>
              <a:spLocks noChangeArrowheads="1"/>
            </p:cNvSpPr>
            <p:nvPr/>
          </p:nvSpPr>
          <p:spPr bwMode="auto">
            <a:xfrm>
              <a:off x="4310" y="3395"/>
              <a:ext cx="179" cy="2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B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" name="Rectangle 152"/>
            <p:cNvSpPr>
              <a:spLocks noChangeArrowheads="1"/>
            </p:cNvSpPr>
            <p:nvPr/>
          </p:nvSpPr>
          <p:spPr bwMode="auto">
            <a:xfrm>
              <a:off x="4881" y="3334"/>
              <a:ext cx="318" cy="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Rectangle 153"/>
            <p:cNvSpPr>
              <a:spLocks noChangeArrowheads="1"/>
            </p:cNvSpPr>
            <p:nvPr/>
          </p:nvSpPr>
          <p:spPr bwMode="auto">
            <a:xfrm>
              <a:off x="4983" y="3395"/>
              <a:ext cx="179" cy="2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C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8" name="Rectangle 154"/>
            <p:cNvSpPr>
              <a:spLocks noChangeArrowheads="1"/>
            </p:cNvSpPr>
            <p:nvPr/>
          </p:nvSpPr>
          <p:spPr bwMode="auto">
            <a:xfrm rot="16200000">
              <a:off x="3967" y="1442"/>
              <a:ext cx="464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Energy</a:t>
              </a:r>
              <a:endPara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" name="Rectangle 155"/>
            <p:cNvSpPr>
              <a:spLocks noChangeArrowheads="1"/>
            </p:cNvSpPr>
            <p:nvPr/>
          </p:nvSpPr>
          <p:spPr bwMode="auto">
            <a:xfrm rot="17100000">
              <a:off x="4143" y="2133"/>
              <a:ext cx="1137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harmonic potential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82594164"/>
      </p:ext>
    </p:extLst>
  </p:cSld>
  <p:clrMapOvr>
    <a:masterClrMapping/>
  </p:clrMapOvr>
</p:sld>
</file>

<file path=ppt/theme/theme1.xml><?xml version="1.0" encoding="utf-8"?>
<a:theme xmlns:a="http://schemas.openxmlformats.org/drawingml/2006/main" name="Pixe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Guided Wave Optics</Template>
  <TotalTime>19713</TotalTime>
  <Words>764</Words>
  <Application>Microsoft Office PowerPoint</Application>
  <PresentationFormat>On-screen Show (4:3)</PresentationFormat>
  <Paragraphs>210</Paragraphs>
  <Slides>17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Arial</vt:lpstr>
      <vt:lpstr>Arial Black</vt:lpstr>
      <vt:lpstr>Calibri</vt:lpstr>
      <vt:lpstr>Symbol</vt:lpstr>
      <vt:lpstr>Times New Roman</vt:lpstr>
      <vt:lpstr>Wingdings</vt:lpstr>
      <vt:lpstr>Pixel</vt:lpstr>
      <vt:lpstr>Equation</vt:lpstr>
      <vt:lpstr>MIT 3.022 Microstructural Evolution in Materials  4: Heat capacity</vt:lpstr>
      <vt:lpstr>PowerPoint Presentation</vt:lpstr>
      <vt:lpstr>Molar heat capacity modeling</vt:lpstr>
      <vt:lpstr>Non-interacting, distinguishable particles</vt:lpstr>
      <vt:lpstr>Non-interacting, indistinguishable particles</vt:lpstr>
      <vt:lpstr>Monatomic gas</vt:lpstr>
      <vt:lpstr>Monatomic gas (cont’d)</vt:lpstr>
      <vt:lpstr>Monatomic gas (cont’d)</vt:lpstr>
      <vt:lpstr>Heat capacity of an atomic solid</vt:lpstr>
      <vt:lpstr>Heat capacity of a harmonic oscillator</vt:lpstr>
      <vt:lpstr>Heat capacity of a harmonic oscillator</vt:lpstr>
      <vt:lpstr>Heat capacity of a 3-D atomic solid</vt:lpstr>
      <vt:lpstr>Normal modes (lattice waves)</vt:lpstr>
      <vt:lpstr>Everything you need to know about heat capacity</vt:lpstr>
      <vt:lpstr>List of symbols</vt:lpstr>
      <vt:lpstr>List of symbols</vt:lpstr>
      <vt:lpstr>List of symbols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MSEG 803 Equilibria in Material Systems</dc:title>
  <dc:creator>hjj</dc:creator>
  <cp:lastModifiedBy>JJ HU</cp:lastModifiedBy>
  <cp:revision>2804</cp:revision>
  <dcterms:created xsi:type="dcterms:W3CDTF">2006-08-16T00:00:00Z</dcterms:created>
  <dcterms:modified xsi:type="dcterms:W3CDTF">2019-02-15T14:45:41Z</dcterms:modified>
</cp:coreProperties>
</file>