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71" r:id="rId3"/>
    <p:sldId id="257" r:id="rId4"/>
    <p:sldId id="258" r:id="rId5"/>
    <p:sldId id="259" r:id="rId6"/>
    <p:sldId id="262" r:id="rId7"/>
    <p:sldId id="260" r:id="rId8"/>
    <p:sldId id="261" r:id="rId9"/>
    <p:sldId id="263" r:id="rId10"/>
    <p:sldId id="264" r:id="rId11"/>
    <p:sldId id="265" r:id="rId12"/>
    <p:sldId id="266" r:id="rId13"/>
    <p:sldId id="284" r:id="rId14"/>
    <p:sldId id="267" r:id="rId15"/>
    <p:sldId id="268" r:id="rId16"/>
    <p:sldId id="269" r:id="rId17"/>
    <p:sldId id="270" r:id="rId18"/>
    <p:sldId id="274" r:id="rId19"/>
    <p:sldId id="275" r:id="rId20"/>
    <p:sldId id="272" r:id="rId21"/>
    <p:sldId id="273" r:id="rId22"/>
    <p:sldId id="276" r:id="rId23"/>
    <p:sldId id="288" r:id="rId24"/>
    <p:sldId id="287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5" r:id="rId33"/>
    <p:sldId id="289" r:id="rId34"/>
    <p:sldId id="286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  <a:srgbClr val="89CC40"/>
    <a:srgbClr val="006600"/>
    <a:srgbClr val="D1E1FF"/>
    <a:srgbClr val="ABC7FF"/>
    <a:srgbClr val="8FB7FF"/>
    <a:srgbClr val="F7FAFF"/>
    <a:srgbClr val="E1EBFF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77" autoAdjust="0"/>
    <p:restoredTop sz="93945" autoAdjust="0"/>
  </p:normalViewPr>
  <p:slideViewPr>
    <p:cSldViewPr>
      <p:cViewPr varScale="1">
        <p:scale>
          <a:sx n="62" d="100"/>
          <a:sy n="62" d="100"/>
        </p:scale>
        <p:origin x="819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J HU" userId="f9cbafaa3520ff22" providerId="LiveId" clId="{13723A17-5DC5-43E2-8537-3AB70E7001D3}"/>
    <pc:docChg chg="undo redo custSel addSld modSld sldOrd">
      <pc:chgData name="JJ HU" userId="f9cbafaa3520ff22" providerId="LiveId" clId="{13723A17-5DC5-43E2-8537-3AB70E7001D3}" dt="2018-02-20T02:51:25.870" v="1748" actId="20577"/>
      <pc:docMkLst>
        <pc:docMk/>
      </pc:docMkLst>
      <pc:sldChg chg="modSp modNotesTx">
        <pc:chgData name="JJ HU" userId="f9cbafaa3520ff22" providerId="LiveId" clId="{13723A17-5DC5-43E2-8537-3AB70E7001D3}" dt="2018-02-11T03:14:24.558" v="307" actId="20577"/>
        <pc:sldMkLst>
          <pc:docMk/>
          <pc:sldMk cId="2636293782" sldId="259"/>
        </pc:sldMkLst>
        <pc:spChg chg="mod">
          <ac:chgData name="JJ HU" userId="f9cbafaa3520ff22" providerId="LiveId" clId="{13723A17-5DC5-43E2-8537-3AB70E7001D3}" dt="2018-02-11T03:12:07.824" v="50" actId="20577"/>
          <ac:spMkLst>
            <pc:docMk/>
            <pc:sldMk cId="2636293782" sldId="259"/>
            <ac:spMk id="3" creationId="{00000000-0000-0000-0000-000000000000}"/>
          </ac:spMkLst>
        </pc:spChg>
      </pc:sldChg>
      <pc:sldChg chg="modSp modNotesTx">
        <pc:chgData name="JJ HU" userId="f9cbafaa3520ff22" providerId="LiveId" clId="{13723A17-5DC5-43E2-8537-3AB70E7001D3}" dt="2018-02-12T02:25:12.361" v="650" actId="20577"/>
        <pc:sldMkLst>
          <pc:docMk/>
          <pc:sldMk cId="4207817763" sldId="260"/>
        </pc:sldMkLst>
        <pc:spChg chg="mod">
          <ac:chgData name="JJ HU" userId="f9cbafaa3520ff22" providerId="LiveId" clId="{13723A17-5DC5-43E2-8537-3AB70E7001D3}" dt="2018-02-12T02:16:19.705" v="600" actId="1076"/>
          <ac:spMkLst>
            <pc:docMk/>
            <pc:sldMk cId="4207817763" sldId="260"/>
            <ac:spMk id="3" creationId="{00000000-0000-0000-0000-000000000000}"/>
          </ac:spMkLst>
        </pc:spChg>
      </pc:sldChg>
      <pc:sldChg chg="addSp delSp modSp modNotesTx">
        <pc:chgData name="JJ HU" userId="f9cbafaa3520ff22" providerId="LiveId" clId="{13723A17-5DC5-43E2-8537-3AB70E7001D3}" dt="2018-02-12T02:16:50.462" v="612" actId="20577"/>
        <pc:sldMkLst>
          <pc:docMk/>
          <pc:sldMk cId="111288522" sldId="261"/>
        </pc:sldMkLst>
        <pc:spChg chg="del mod">
          <ac:chgData name="JJ HU" userId="f9cbafaa3520ff22" providerId="LiveId" clId="{13723A17-5DC5-43E2-8537-3AB70E7001D3}" dt="2018-02-12T02:16:47.645" v="610" actId="478"/>
          <ac:spMkLst>
            <pc:docMk/>
            <pc:sldMk cId="111288522" sldId="261"/>
            <ac:spMk id="3" creationId="{00000000-0000-0000-0000-000000000000}"/>
          </ac:spMkLst>
        </pc:spChg>
        <pc:spChg chg="add del mod">
          <ac:chgData name="JJ HU" userId="f9cbafaa3520ff22" providerId="LiveId" clId="{13723A17-5DC5-43E2-8537-3AB70E7001D3}" dt="2018-02-12T02:16:50.192" v="611" actId="478"/>
          <ac:spMkLst>
            <pc:docMk/>
            <pc:sldMk cId="111288522" sldId="261"/>
            <ac:spMk id="11" creationId="{54E39C49-EEAC-467A-9F08-3206F1D028CF}"/>
          </ac:spMkLst>
        </pc:spChg>
        <pc:spChg chg="add">
          <ac:chgData name="JJ HU" userId="f9cbafaa3520ff22" providerId="LiveId" clId="{13723A17-5DC5-43E2-8537-3AB70E7001D3}" dt="2018-02-12T02:16:50.462" v="612" actId="20577"/>
          <ac:spMkLst>
            <pc:docMk/>
            <pc:sldMk cId="111288522" sldId="261"/>
            <ac:spMk id="59" creationId="{BC3A77A3-4EF8-4FF3-86A0-EA4063F9ABE2}"/>
          </ac:spMkLst>
        </pc:spChg>
      </pc:sldChg>
      <pc:sldChg chg="addSp delSp modSp modNotesTx">
        <pc:chgData name="JJ HU" userId="f9cbafaa3520ff22" providerId="LiveId" clId="{13723A17-5DC5-43E2-8537-3AB70E7001D3}" dt="2018-02-12T02:26:30.773" v="660" actId="20577"/>
        <pc:sldMkLst>
          <pc:docMk/>
          <pc:sldMk cId="2118216999" sldId="262"/>
        </pc:sldMkLst>
        <pc:spChg chg="del mod">
          <ac:chgData name="JJ HU" userId="f9cbafaa3520ff22" providerId="LiveId" clId="{13723A17-5DC5-43E2-8537-3AB70E7001D3}" dt="2018-02-12T02:15:59.134" v="593" actId="478"/>
          <ac:spMkLst>
            <pc:docMk/>
            <pc:sldMk cId="2118216999" sldId="262"/>
            <ac:spMk id="3" creationId="{00000000-0000-0000-0000-000000000000}"/>
          </ac:spMkLst>
        </pc:spChg>
        <pc:spChg chg="del mod">
          <ac:chgData name="JJ HU" userId="f9cbafaa3520ff22" providerId="LiveId" clId="{13723A17-5DC5-43E2-8537-3AB70E7001D3}" dt="2018-02-12T02:16:09.590" v="596" actId="478"/>
          <ac:spMkLst>
            <pc:docMk/>
            <pc:sldMk cId="2118216999" sldId="262"/>
            <ac:spMk id="5" creationId="{00000000-0000-0000-0000-000000000000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6" creationId="{00000000-0000-0000-0000-000000000000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7" creationId="{00000000-0000-0000-0000-000000000000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8" creationId="{00000000-0000-0000-0000-000000000000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9" creationId="{00000000-0000-0000-0000-000000000000}"/>
          </ac:spMkLst>
        </pc:spChg>
        <pc:spChg chg="add del mod">
          <ac:chgData name="JJ HU" userId="f9cbafaa3520ff22" providerId="LiveId" clId="{13723A17-5DC5-43E2-8537-3AB70E7001D3}" dt="2018-02-12T02:16:01.183" v="594" actId="478"/>
          <ac:spMkLst>
            <pc:docMk/>
            <pc:sldMk cId="2118216999" sldId="262"/>
            <ac:spMk id="10" creationId="{A83843DE-9ADD-46B1-9E19-FFD1D950A458}"/>
          </ac:spMkLst>
        </pc:spChg>
        <pc:spChg chg="add">
          <ac:chgData name="JJ HU" userId="f9cbafaa3520ff22" providerId="LiveId" clId="{13723A17-5DC5-43E2-8537-3AB70E7001D3}" dt="2018-02-12T02:16:01.405" v="595" actId="1036"/>
          <ac:spMkLst>
            <pc:docMk/>
            <pc:sldMk cId="2118216999" sldId="262"/>
            <ac:spMk id="18" creationId="{4AB656AD-523E-4ADE-9772-B03C0CB4F793}"/>
          </ac:spMkLst>
        </pc:spChg>
        <pc:spChg chg="add mod">
          <ac:chgData name="JJ HU" userId="f9cbafaa3520ff22" providerId="LiveId" clId="{13723A17-5DC5-43E2-8537-3AB70E7001D3}" dt="2018-02-12T02:16:12.935" v="598" actId="20577"/>
          <ac:spMkLst>
            <pc:docMk/>
            <pc:sldMk cId="2118216999" sldId="262"/>
            <ac:spMk id="19" creationId="{4E5EAF28-FB60-452F-98F4-6556339F59C9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20" creationId="{C74CA42E-1F4F-4CBC-BCCD-1F0A060C1CCA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21" creationId="{C7AEC3C1-A2FE-420E-A32F-B4D1346DEB20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23" creationId="{00000000-0000-0000-0000-000000000000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24" creationId="{6AB7B59E-5F13-487C-A418-C4C2ED6CBCD8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25" creationId="{A41B940F-C405-4055-A516-A97E3CCCFA3C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27" creationId="{808D7F8F-6F56-409D-B8BF-A4D851D77648}"/>
          </ac:spMkLst>
        </pc:spChg>
        <pc:spChg chg="add">
          <ac:chgData name="JJ HU" userId="f9cbafaa3520ff22" providerId="LiveId" clId="{13723A17-5DC5-43E2-8537-3AB70E7001D3}" dt="2018-02-12T02:16:24.613" v="602" actId="1036"/>
          <ac:spMkLst>
            <pc:docMk/>
            <pc:sldMk cId="2118216999" sldId="262"/>
            <ac:spMk id="32" creationId="{04092870-520B-4171-9C68-6A1DF3A736E7}"/>
          </ac:spMkLst>
        </pc:spChg>
        <pc:spChg chg="del mod">
          <ac:chgData name="JJ HU" userId="f9cbafaa3520ff22" providerId="LiveId" clId="{13723A17-5DC5-43E2-8537-3AB70E7001D3}" dt="2018-02-12T02:16:24.358" v="601" actId="478"/>
          <ac:spMkLst>
            <pc:docMk/>
            <pc:sldMk cId="2118216999" sldId="262"/>
            <ac:spMk id="66" creationId="{00000000-0000-0000-0000-000000000000}"/>
          </ac:spMkLst>
        </pc:spChg>
        <pc:graphicFrameChg chg="mod modGraphic">
          <ac:chgData name="JJ HU" userId="f9cbafaa3520ff22" providerId="LiveId" clId="{13723A17-5DC5-43E2-8537-3AB70E7001D3}" dt="2018-02-12T02:26:30.773" v="660" actId="20577"/>
          <ac:graphicFrameMkLst>
            <pc:docMk/>
            <pc:sldMk cId="2118216999" sldId="262"/>
            <ac:graphicFrameMk id="13" creationId="{00000000-0000-0000-0000-000000000000}"/>
          </ac:graphicFrameMkLst>
        </pc:graphicFrameChg>
        <pc:cxnChg chg="del mod">
          <ac:chgData name="JJ HU" userId="f9cbafaa3520ff22" providerId="LiveId" clId="{13723A17-5DC5-43E2-8537-3AB70E7001D3}" dt="2018-02-12T02:16:24.358" v="601" actId="478"/>
          <ac:cxnSpMkLst>
            <pc:docMk/>
            <pc:sldMk cId="2118216999" sldId="262"/>
            <ac:cxnSpMk id="22" creationId="{00000000-0000-0000-0000-000000000000}"/>
          </ac:cxnSpMkLst>
        </pc:cxnChg>
        <pc:cxnChg chg="add">
          <ac:chgData name="JJ HU" userId="f9cbafaa3520ff22" providerId="LiveId" clId="{13723A17-5DC5-43E2-8537-3AB70E7001D3}" dt="2018-02-12T02:16:24.613" v="602" actId="1036"/>
          <ac:cxnSpMkLst>
            <pc:docMk/>
            <pc:sldMk cId="2118216999" sldId="262"/>
            <ac:cxnSpMk id="26" creationId="{EC5305C9-C567-4944-8FD0-4696B955C9DB}"/>
          </ac:cxnSpMkLst>
        </pc:cxnChg>
        <pc:cxnChg chg="add">
          <ac:chgData name="JJ HU" userId="f9cbafaa3520ff22" providerId="LiveId" clId="{13723A17-5DC5-43E2-8537-3AB70E7001D3}" dt="2018-02-12T02:16:24.613" v="602" actId="1036"/>
          <ac:cxnSpMkLst>
            <pc:docMk/>
            <pc:sldMk cId="2118216999" sldId="262"/>
            <ac:cxnSpMk id="28" creationId="{1D89269D-C965-4945-BBC2-D4AEF41C1DF9}"/>
          </ac:cxnSpMkLst>
        </pc:cxnChg>
        <pc:cxnChg chg="add">
          <ac:chgData name="JJ HU" userId="f9cbafaa3520ff22" providerId="LiveId" clId="{13723A17-5DC5-43E2-8537-3AB70E7001D3}" dt="2018-02-12T02:16:24.613" v="602" actId="1036"/>
          <ac:cxnSpMkLst>
            <pc:docMk/>
            <pc:sldMk cId="2118216999" sldId="262"/>
            <ac:cxnSpMk id="29" creationId="{75F9CCA0-6D4C-43EE-A2FF-AD1810EE129B}"/>
          </ac:cxnSpMkLst>
        </pc:cxnChg>
        <pc:cxnChg chg="del mod">
          <ac:chgData name="JJ HU" userId="f9cbafaa3520ff22" providerId="LiveId" clId="{13723A17-5DC5-43E2-8537-3AB70E7001D3}" dt="2018-02-12T02:16:24.358" v="601" actId="478"/>
          <ac:cxnSpMkLst>
            <pc:docMk/>
            <pc:sldMk cId="2118216999" sldId="262"/>
            <ac:cxnSpMk id="30" creationId="{00000000-0000-0000-0000-000000000000}"/>
          </ac:cxnSpMkLst>
        </pc:cxnChg>
        <pc:cxnChg chg="add">
          <ac:chgData name="JJ HU" userId="f9cbafaa3520ff22" providerId="LiveId" clId="{13723A17-5DC5-43E2-8537-3AB70E7001D3}" dt="2018-02-12T02:16:24.613" v="602" actId="1036"/>
          <ac:cxnSpMkLst>
            <pc:docMk/>
            <pc:sldMk cId="2118216999" sldId="262"/>
            <ac:cxnSpMk id="31" creationId="{033270D1-7ED6-4AB0-B499-802728810FFF}"/>
          </ac:cxnSpMkLst>
        </pc:cxnChg>
        <pc:cxnChg chg="del mod">
          <ac:chgData name="JJ HU" userId="f9cbafaa3520ff22" providerId="LiveId" clId="{13723A17-5DC5-43E2-8537-3AB70E7001D3}" dt="2018-02-12T02:16:24.358" v="601" actId="478"/>
          <ac:cxnSpMkLst>
            <pc:docMk/>
            <pc:sldMk cId="2118216999" sldId="262"/>
            <ac:cxnSpMk id="34" creationId="{00000000-0000-0000-0000-000000000000}"/>
          </ac:cxnSpMkLst>
        </pc:cxnChg>
        <pc:cxnChg chg="del mod">
          <ac:chgData name="JJ HU" userId="f9cbafaa3520ff22" providerId="LiveId" clId="{13723A17-5DC5-43E2-8537-3AB70E7001D3}" dt="2018-02-12T02:16:24.358" v="601" actId="478"/>
          <ac:cxnSpMkLst>
            <pc:docMk/>
            <pc:sldMk cId="2118216999" sldId="262"/>
            <ac:cxnSpMk id="38" creationId="{00000000-0000-0000-0000-000000000000}"/>
          </ac:cxnSpMkLst>
        </pc:cxnChg>
      </pc:sldChg>
      <pc:sldChg chg="modSp">
        <pc:chgData name="JJ HU" userId="f9cbafaa3520ff22" providerId="LiveId" clId="{13723A17-5DC5-43E2-8537-3AB70E7001D3}" dt="2018-02-12T03:14:56.973" v="689" actId="20577"/>
        <pc:sldMkLst>
          <pc:docMk/>
          <pc:sldMk cId="387214121" sldId="267"/>
        </pc:sldMkLst>
        <pc:spChg chg="mod">
          <ac:chgData name="JJ HU" userId="f9cbafaa3520ff22" providerId="LiveId" clId="{13723A17-5DC5-43E2-8537-3AB70E7001D3}" dt="2018-02-12T03:14:56.973" v="689" actId="20577"/>
          <ac:spMkLst>
            <pc:docMk/>
            <pc:sldMk cId="387214121" sldId="267"/>
            <ac:spMk id="3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1T03:53:44.675" v="355" actId="20577"/>
        <pc:sldMkLst>
          <pc:docMk/>
          <pc:sldMk cId="16333406" sldId="268"/>
        </pc:sldMkLst>
        <pc:spChg chg="mod">
          <ac:chgData name="JJ HU" userId="f9cbafaa3520ff22" providerId="LiveId" clId="{13723A17-5DC5-43E2-8537-3AB70E7001D3}" dt="2018-02-11T03:53:44.675" v="355" actId="20577"/>
          <ac:spMkLst>
            <pc:docMk/>
            <pc:sldMk cId="16333406" sldId="268"/>
            <ac:spMk id="3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4T06:03:14.555" v="1735" actId="20577"/>
        <pc:sldMkLst>
          <pc:docMk/>
          <pc:sldMk cId="1601022060" sldId="272"/>
        </pc:sldMkLst>
        <pc:spChg chg="mod">
          <ac:chgData name="JJ HU" userId="f9cbafaa3520ff22" providerId="LiveId" clId="{13723A17-5DC5-43E2-8537-3AB70E7001D3}" dt="2018-02-14T06:03:14.555" v="1735" actId="20577"/>
          <ac:spMkLst>
            <pc:docMk/>
            <pc:sldMk cId="1601022060" sldId="272"/>
            <ac:spMk id="3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3T22:52:09.451" v="1445" actId="14100"/>
        <pc:sldMkLst>
          <pc:docMk/>
          <pc:sldMk cId="1172723718" sldId="273"/>
        </pc:sldMkLst>
        <pc:graphicFrameChg chg="mod">
          <ac:chgData name="JJ HU" userId="f9cbafaa3520ff22" providerId="LiveId" clId="{13723A17-5DC5-43E2-8537-3AB70E7001D3}" dt="2018-02-13T22:52:09.451" v="1445" actId="14100"/>
          <ac:graphicFrameMkLst>
            <pc:docMk/>
            <pc:sldMk cId="1172723718" sldId="273"/>
            <ac:graphicFrameMk id="26638" creationId="{00000000-0000-0000-0000-000000000000}"/>
          </ac:graphicFrameMkLst>
        </pc:graphicFrameChg>
      </pc:sldChg>
      <pc:sldChg chg="modNotesTx">
        <pc:chgData name="JJ HU" userId="f9cbafaa3520ff22" providerId="LiveId" clId="{13723A17-5DC5-43E2-8537-3AB70E7001D3}" dt="2018-02-20T02:51:25.870" v="1748" actId="20577"/>
        <pc:sldMkLst>
          <pc:docMk/>
          <pc:sldMk cId="1649961503" sldId="274"/>
        </pc:sldMkLst>
      </pc:sldChg>
      <pc:sldChg chg="modSp">
        <pc:chgData name="JJ HU" userId="f9cbafaa3520ff22" providerId="LiveId" clId="{13723A17-5DC5-43E2-8537-3AB70E7001D3}" dt="2018-02-14T04:05:15.683" v="1722" actId="114"/>
        <pc:sldMkLst>
          <pc:docMk/>
          <pc:sldMk cId="1770061055" sldId="276"/>
        </pc:sldMkLst>
        <pc:spChg chg="mod">
          <ac:chgData name="JJ HU" userId="f9cbafaa3520ff22" providerId="LiveId" clId="{13723A17-5DC5-43E2-8537-3AB70E7001D3}" dt="2018-02-14T04:05:15.683" v="1722" actId="114"/>
          <ac:spMkLst>
            <pc:docMk/>
            <pc:sldMk cId="1770061055" sldId="276"/>
            <ac:spMk id="3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4T02:03:53.659" v="1582" actId="2711"/>
        <pc:sldMkLst>
          <pc:docMk/>
          <pc:sldMk cId="1303222490" sldId="279"/>
        </pc:sldMkLst>
        <pc:spChg chg="mod">
          <ac:chgData name="JJ HU" userId="f9cbafaa3520ff22" providerId="LiveId" clId="{13723A17-5DC5-43E2-8537-3AB70E7001D3}" dt="2018-02-14T02:03:53.659" v="1582" actId="2711"/>
          <ac:spMkLst>
            <pc:docMk/>
            <pc:sldMk cId="1303222490" sldId="279"/>
            <ac:spMk id="84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4T02:09:35.456" v="1585" actId="20577"/>
        <pc:sldMkLst>
          <pc:docMk/>
          <pc:sldMk cId="1285301339" sldId="280"/>
        </pc:sldMkLst>
        <pc:spChg chg="mod">
          <ac:chgData name="JJ HU" userId="f9cbafaa3520ff22" providerId="LiveId" clId="{13723A17-5DC5-43E2-8537-3AB70E7001D3}" dt="2018-02-14T02:09:31.591" v="1583" actId="20577"/>
          <ac:spMkLst>
            <pc:docMk/>
            <pc:sldMk cId="1285301339" sldId="280"/>
            <ac:spMk id="45" creationId="{00000000-0000-0000-0000-000000000000}"/>
          </ac:spMkLst>
        </pc:spChg>
        <pc:spChg chg="mod">
          <ac:chgData name="JJ HU" userId="f9cbafaa3520ff22" providerId="LiveId" clId="{13723A17-5DC5-43E2-8537-3AB70E7001D3}" dt="2018-02-14T02:09:35.456" v="1585" actId="20577"/>
          <ac:spMkLst>
            <pc:docMk/>
            <pc:sldMk cId="1285301339" sldId="280"/>
            <ac:spMk id="47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4T02:10:23.330" v="1588" actId="20577"/>
        <pc:sldMkLst>
          <pc:docMk/>
          <pc:sldMk cId="3706039787" sldId="281"/>
        </pc:sldMkLst>
        <pc:spChg chg="mod">
          <ac:chgData name="JJ HU" userId="f9cbafaa3520ff22" providerId="LiveId" clId="{13723A17-5DC5-43E2-8537-3AB70E7001D3}" dt="2018-02-14T02:10:20.348" v="1587" actId="20577"/>
          <ac:spMkLst>
            <pc:docMk/>
            <pc:sldMk cId="3706039787" sldId="281"/>
            <ac:spMk id="61" creationId="{00000000-0000-0000-0000-000000000000}"/>
          </ac:spMkLst>
        </pc:spChg>
        <pc:spChg chg="mod">
          <ac:chgData name="JJ HU" userId="f9cbafaa3520ff22" providerId="LiveId" clId="{13723A17-5DC5-43E2-8537-3AB70E7001D3}" dt="2018-02-14T02:10:23.330" v="1588" actId="20577"/>
          <ac:spMkLst>
            <pc:docMk/>
            <pc:sldMk cId="3706039787" sldId="281"/>
            <ac:spMk id="62" creationId="{00000000-0000-0000-0000-000000000000}"/>
          </ac:spMkLst>
        </pc:spChg>
      </pc:sldChg>
      <pc:sldChg chg="modSp">
        <pc:chgData name="JJ HU" userId="f9cbafaa3520ff22" providerId="LiveId" clId="{13723A17-5DC5-43E2-8537-3AB70E7001D3}" dt="2018-02-14T02:15:35.606" v="1591" actId="1076"/>
        <pc:sldMkLst>
          <pc:docMk/>
          <pc:sldMk cId="3984216090" sldId="282"/>
        </pc:sldMkLst>
        <pc:graphicFrameChg chg="mod">
          <ac:chgData name="JJ HU" userId="f9cbafaa3520ff22" providerId="LiveId" clId="{13723A17-5DC5-43E2-8537-3AB70E7001D3}" dt="2018-02-14T02:15:35.606" v="1591" actId="1076"/>
          <ac:graphicFrameMkLst>
            <pc:docMk/>
            <pc:sldMk cId="3984216090" sldId="282"/>
            <ac:graphicFrameMk id="35" creationId="{00000000-0000-0000-0000-000000000000}"/>
          </ac:graphicFrameMkLst>
        </pc:graphicFrameChg>
      </pc:sldChg>
      <pc:sldChg chg="modSp">
        <pc:chgData name="JJ HU" userId="f9cbafaa3520ff22" providerId="LiveId" clId="{13723A17-5DC5-43E2-8537-3AB70E7001D3}" dt="2018-02-14T02:25:59.677" v="1600" actId="1037"/>
        <pc:sldMkLst>
          <pc:docMk/>
          <pc:sldMk cId="1714730552" sldId="283"/>
        </pc:sldMkLst>
        <pc:graphicFrameChg chg="mod">
          <ac:chgData name="JJ HU" userId="f9cbafaa3520ff22" providerId="LiveId" clId="{13723A17-5DC5-43E2-8537-3AB70E7001D3}" dt="2018-02-14T02:25:59.677" v="1600" actId="1037"/>
          <ac:graphicFrameMkLst>
            <pc:docMk/>
            <pc:sldMk cId="1714730552" sldId="283"/>
            <ac:graphicFrameMk id="35" creationId="{00000000-0000-0000-0000-000000000000}"/>
          </ac:graphicFrameMkLst>
        </pc:graphicFrameChg>
      </pc:sldChg>
      <pc:sldChg chg="delSp modSp">
        <pc:chgData name="JJ HU" userId="f9cbafaa3520ff22" providerId="LiveId" clId="{13723A17-5DC5-43E2-8537-3AB70E7001D3}" dt="2018-02-14T03:56:44.395" v="1719" actId="20577"/>
        <pc:sldMkLst>
          <pc:docMk/>
          <pc:sldMk cId="2277529462" sldId="286"/>
        </pc:sldMkLst>
        <pc:spChg chg="mod">
          <ac:chgData name="JJ HU" userId="f9cbafaa3520ff22" providerId="LiveId" clId="{13723A17-5DC5-43E2-8537-3AB70E7001D3}" dt="2018-02-14T03:56:44.395" v="1719" actId="20577"/>
          <ac:spMkLst>
            <pc:docMk/>
            <pc:sldMk cId="2277529462" sldId="286"/>
            <ac:spMk id="3" creationId="{00000000-0000-0000-0000-000000000000}"/>
          </ac:spMkLst>
        </pc:spChg>
        <pc:graphicFrameChg chg="del">
          <ac:chgData name="JJ HU" userId="f9cbafaa3520ff22" providerId="LiveId" clId="{13723A17-5DC5-43E2-8537-3AB70E7001D3}" dt="2018-02-14T03:13:50.501" v="1651" actId="478"/>
          <ac:graphicFrameMkLst>
            <pc:docMk/>
            <pc:sldMk cId="2277529462" sldId="286"/>
            <ac:graphicFrameMk id="4" creationId="{A4770B1A-840B-4A04-9E01-2559BA4054C0}"/>
          </ac:graphicFrameMkLst>
        </pc:graphicFrameChg>
        <pc:graphicFrameChg chg="del">
          <ac:chgData name="JJ HU" userId="f9cbafaa3520ff22" providerId="LiveId" clId="{13723A17-5DC5-43E2-8537-3AB70E7001D3}" dt="2018-02-14T03:13:51.121" v="1652" actId="478"/>
          <ac:graphicFrameMkLst>
            <pc:docMk/>
            <pc:sldMk cId="2277529462" sldId="286"/>
            <ac:graphicFrameMk id="5" creationId="{7E8DB26F-1DEE-4D56-8F5F-2B1EC84B29F2}"/>
          </ac:graphicFrameMkLst>
        </pc:graphicFrameChg>
      </pc:sldChg>
      <pc:sldChg chg="addSp delSp modSp add">
        <pc:chgData name="JJ HU" userId="f9cbafaa3520ff22" providerId="LiveId" clId="{13723A17-5DC5-43E2-8537-3AB70E7001D3}" dt="2018-02-13T03:05:20.404" v="1376" actId="1036"/>
        <pc:sldMkLst>
          <pc:docMk/>
          <pc:sldMk cId="2375904174" sldId="287"/>
        </pc:sldMkLst>
        <pc:spChg chg="mod">
          <ac:chgData name="JJ HU" userId="f9cbafaa3520ff22" providerId="LiveId" clId="{13723A17-5DC5-43E2-8537-3AB70E7001D3}" dt="2018-02-13T03:04:53.552" v="1369" actId="403"/>
          <ac:spMkLst>
            <pc:docMk/>
            <pc:sldMk cId="2375904174" sldId="287"/>
            <ac:spMk id="3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4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5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6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7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8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49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50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51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52" creationId="{00000000-0000-0000-0000-000000000000}"/>
          </ac:spMkLst>
        </pc:spChg>
        <pc:spChg chg="del">
          <ac:chgData name="JJ HU" userId="f9cbafaa3520ff22" providerId="LiveId" clId="{13723A17-5DC5-43E2-8537-3AB70E7001D3}" dt="2018-02-13T02:46:15.758" v="726" actId="478"/>
          <ac:spMkLst>
            <pc:docMk/>
            <pc:sldMk cId="2375904174" sldId="287"/>
            <ac:spMk id="53" creationId="{00000000-0000-0000-0000-000000000000}"/>
          </ac:spMkLst>
        </pc:spChg>
        <pc:graphicFrameChg chg="add del mod">
          <ac:chgData name="JJ HU" userId="f9cbafaa3520ff22" providerId="LiveId" clId="{13723A17-5DC5-43E2-8537-3AB70E7001D3}" dt="2018-02-13T02:50:08.569" v="1049" actId="478"/>
          <ac:graphicFrameMkLst>
            <pc:docMk/>
            <pc:sldMk cId="2375904174" sldId="287"/>
            <ac:graphicFrameMk id="54" creationId="{1E69D019-B544-4634-BB4F-50ED9B83147F}"/>
          </ac:graphicFrameMkLst>
        </pc:graphicFrameChg>
        <pc:graphicFrameChg chg="add mod">
          <ac:chgData name="JJ HU" userId="f9cbafaa3520ff22" providerId="LiveId" clId="{13723A17-5DC5-43E2-8537-3AB70E7001D3}" dt="2018-02-13T02:54:12.264" v="1253" actId="1037"/>
          <ac:graphicFrameMkLst>
            <pc:docMk/>
            <pc:sldMk cId="2375904174" sldId="287"/>
            <ac:graphicFrameMk id="55" creationId="{6BA808D3-E4B6-49B2-B17A-F3800F06A857}"/>
          </ac:graphicFrameMkLst>
        </pc:graphicFrameChg>
        <pc:graphicFrameChg chg="add mod">
          <ac:chgData name="JJ HU" userId="f9cbafaa3520ff22" providerId="LiveId" clId="{13723A17-5DC5-43E2-8537-3AB70E7001D3}" dt="2018-02-13T03:05:20.404" v="1376" actId="1036"/>
          <ac:graphicFrameMkLst>
            <pc:docMk/>
            <pc:sldMk cId="2375904174" sldId="287"/>
            <ac:graphicFrameMk id="56" creationId="{D01481D6-AE98-4FB5-90A2-80E19EF8DAFB}"/>
          </ac:graphicFrameMkLst>
        </pc:graphicFrame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5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6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7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8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9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0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1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2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3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4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5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6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7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8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19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0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1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2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3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4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5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6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7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8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29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0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1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2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3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4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5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6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7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8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39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40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41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42" creationId="{00000000-0000-0000-0000-000000000000}"/>
          </ac:picMkLst>
        </pc:picChg>
        <pc:picChg chg="del">
          <ac:chgData name="JJ HU" userId="f9cbafaa3520ff22" providerId="LiveId" clId="{13723A17-5DC5-43E2-8537-3AB70E7001D3}" dt="2018-02-13T02:46:15.758" v="726" actId="478"/>
          <ac:picMkLst>
            <pc:docMk/>
            <pc:sldMk cId="2375904174" sldId="287"/>
            <ac:picMk id="43" creationId="{00000000-0000-0000-0000-000000000000}"/>
          </ac:picMkLst>
        </pc:picChg>
      </pc:sldChg>
      <pc:sldChg chg="delSp modSp add">
        <pc:chgData name="JJ HU" userId="f9cbafaa3520ff22" providerId="LiveId" clId="{13723A17-5DC5-43E2-8537-3AB70E7001D3}" dt="2018-02-13T03:07:50.018" v="1427" actId="1036"/>
        <pc:sldMkLst>
          <pc:docMk/>
          <pc:sldMk cId="1161684836" sldId="288"/>
        </pc:sldMkLst>
        <pc:spChg chg="mod">
          <ac:chgData name="JJ HU" userId="f9cbafaa3520ff22" providerId="LiveId" clId="{13723A17-5DC5-43E2-8537-3AB70E7001D3}" dt="2018-02-13T03:06:14.699" v="1386" actId="20577"/>
          <ac:spMkLst>
            <pc:docMk/>
            <pc:sldMk cId="1161684836" sldId="288"/>
            <ac:spMk id="2" creationId="{00000000-0000-0000-0000-000000000000}"/>
          </ac:spMkLst>
        </pc:spChg>
        <pc:spChg chg="mod">
          <ac:chgData name="JJ HU" userId="f9cbafaa3520ff22" providerId="LiveId" clId="{13723A17-5DC5-43E2-8537-3AB70E7001D3}" dt="2018-02-13T03:06:42.426" v="1418" actId="20577"/>
          <ac:spMkLst>
            <pc:docMk/>
            <pc:sldMk cId="1161684836" sldId="288"/>
            <ac:spMk id="3" creationId="{00000000-0000-0000-0000-000000000000}"/>
          </ac:spMkLst>
        </pc:spChg>
        <pc:graphicFrameChg chg="del">
          <ac:chgData name="JJ HU" userId="f9cbafaa3520ff22" providerId="LiveId" clId="{13723A17-5DC5-43E2-8537-3AB70E7001D3}" dt="2018-02-13T03:06:48.111" v="1419" actId="478"/>
          <ac:graphicFrameMkLst>
            <pc:docMk/>
            <pc:sldMk cId="1161684836" sldId="288"/>
            <ac:graphicFrameMk id="55" creationId="{6BA808D3-E4B6-49B2-B17A-F3800F06A857}"/>
          </ac:graphicFrameMkLst>
        </pc:graphicFrameChg>
        <pc:graphicFrameChg chg="mod">
          <ac:chgData name="JJ HU" userId="f9cbafaa3520ff22" providerId="LiveId" clId="{13723A17-5DC5-43E2-8537-3AB70E7001D3}" dt="2018-02-13T03:07:50.018" v="1427" actId="1036"/>
          <ac:graphicFrameMkLst>
            <pc:docMk/>
            <pc:sldMk cId="1161684836" sldId="288"/>
            <ac:graphicFrameMk id="56" creationId="{D01481D6-AE98-4FB5-90A2-80E19EF8DAFB}"/>
          </ac:graphicFrameMkLst>
        </pc:graphicFrameChg>
      </pc:sldChg>
      <pc:sldChg chg="modSp add ord">
        <pc:chgData name="JJ HU" userId="f9cbafaa3520ff22" providerId="LiveId" clId="{13723A17-5DC5-43E2-8537-3AB70E7001D3}" dt="2018-02-14T03:13:35.750" v="1648" actId="20577"/>
        <pc:sldMkLst>
          <pc:docMk/>
          <pc:sldMk cId="2789829266" sldId="289"/>
        </pc:sldMkLst>
        <pc:spChg chg="mod">
          <ac:chgData name="JJ HU" userId="f9cbafaa3520ff22" providerId="LiveId" clId="{13723A17-5DC5-43E2-8537-3AB70E7001D3}" dt="2018-02-14T03:13:35.750" v="1648" actId="20577"/>
          <ac:spMkLst>
            <pc:docMk/>
            <pc:sldMk cId="2789829266" sldId="289"/>
            <ac:spMk id="3" creationId="{00000000-0000-0000-0000-000000000000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image" Target="../media/image43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12" Type="http://schemas.openxmlformats.org/officeDocument/2006/relationships/image" Target="../media/image42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11" Type="http://schemas.openxmlformats.org/officeDocument/2006/relationships/image" Target="../media/image41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8.wmf"/><Relationship Id="rId1" Type="http://schemas.openxmlformats.org/officeDocument/2006/relationships/image" Target="../media/image5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1.wmf"/><Relationship Id="rId1" Type="http://schemas.openxmlformats.org/officeDocument/2006/relationships/image" Target="../media/image12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FE0D9-2BC5-420E-AE18-5CCDBA16B200}" type="datetimeFigureOut">
              <a:rPr lang="en-US" smtClean="0"/>
              <a:pPr/>
              <a:t>2/15/2019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7C7721-B3EF-4204-A06C-7038155095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66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5686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581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1290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4783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“identical” implies that all the systems have the same composition and are subjecting to the same macroscopic boundary condition of constant temperature; the systems can have different energies and can be in different microscopic 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9427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systems</a:t>
            </a:r>
            <a:r>
              <a:rPr lang="en-US" baseline="0" dirty="0"/>
              <a:t> are distinguishable; also the example is not an ensemble: the system has six energy levels so by definition its ensemble should contain at least six copies</a:t>
            </a:r>
          </a:p>
          <a:p>
            <a:r>
              <a:rPr lang="en-US" baseline="0" dirty="0"/>
              <a:t>The energy levels have no degeneracy in this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894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161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565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Helmholtz</a:t>
            </a:r>
            <a:r>
              <a:rPr lang="en-US" baseline="0" dirty="0" smtClean="0"/>
              <a:t> free energy </a:t>
            </a:r>
            <a:r>
              <a:rPr lang="en-US" dirty="0" smtClean="0"/>
              <a:t>F </a:t>
            </a:r>
            <a:r>
              <a:rPr lang="en-US" dirty="0"/>
              <a:t>= -</a:t>
            </a:r>
            <a:r>
              <a:rPr lang="en-US" dirty="0" err="1"/>
              <a:t>kT</a:t>
            </a:r>
            <a:r>
              <a:rPr lang="en-US" dirty="0"/>
              <a:t>*</a:t>
            </a:r>
            <a:r>
              <a:rPr lang="en-US" dirty="0" err="1"/>
              <a:t>lnZ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204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the system consists of more than one particle,</a:t>
            </a:r>
            <a:r>
              <a:rPr lang="en-US" baseline="0" dirty="0"/>
              <a:t> then the system energy level is different from single particle energy levels!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513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221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7721-B3EF-4204-A06C-703815509580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74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1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08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115F476-2262-4491-A563-2831ECB37951}" type="datetime1">
              <a:rPr lang="en-US" smtClean="0"/>
              <a:t>2/15/2019</a:t>
            </a:fld>
            <a:endParaRPr lang="en-US"/>
          </a:p>
        </p:txBody>
      </p:sp>
      <p:sp>
        <p:nvSpPr>
          <p:cNvPr id="8209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210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21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7EDDFDC-F12E-47FB-B1A6-B08099EA5254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FECECB13-9709-4F8C-80DA-15B8C827468A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153400" cy="4800600"/>
          </a:xfrm>
        </p:spPr>
        <p:txBody>
          <a:bodyPr/>
          <a:lstStyle>
            <a:lvl1pPr>
              <a:spcBef>
                <a:spcPts val="800"/>
              </a:spcBef>
              <a:buClr>
                <a:schemeClr val="tx2"/>
              </a:buClr>
              <a:defRPr/>
            </a:lvl1pPr>
            <a:lvl2pPr>
              <a:spcBef>
                <a:spcPts val="800"/>
              </a:spcBef>
              <a:defRPr/>
            </a:lvl2pPr>
            <a:lvl3pPr>
              <a:spcBef>
                <a:spcPts val="800"/>
              </a:spcBef>
              <a:defRPr/>
            </a:lvl3pPr>
            <a:lvl4pPr>
              <a:spcBef>
                <a:spcPts val="800"/>
              </a:spcBef>
              <a:defRPr/>
            </a:lvl4pPr>
            <a:lvl5pPr>
              <a:spcBef>
                <a:spcPts val="8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F1513FF-5FD6-45A2-AD54-5F27523095BD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A5D5D6D2-D0CB-4A89-A968-2DF12039F5F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C0C8CFAF-D467-4349-BE2F-3953F2F26A67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261F6C4-1237-4C22-9609-0D0E587A90E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D733DA8-1462-415A-9906-F273CBDA6551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5088B070-B314-4E60-81F8-021A6E7D7285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1ABA6145-F2C8-45A2-9EED-79C31987D4B3}" type="datetime1">
              <a:rPr lang="en-US" smtClean="0"/>
              <a:t>2/15/2019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Untitled.png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52843" cy="6858000"/>
          </a:xfrm>
          <a:prstGeom prst="rect">
            <a:avLst/>
          </a:prstGeom>
        </p:spPr>
      </p:pic>
      <p:sp>
        <p:nvSpPr>
          <p:cNvPr id="717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153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1534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8BEA4FA0-9020-47B0-804C-22B8871EB603}" type="datetime1">
              <a:rPr lang="en-US" smtClean="0"/>
              <a:t>2/15/2019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95338" indent="-3381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18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hujuejun@m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14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5.wmf"/><Relationship Id="rId5" Type="http://schemas.openxmlformats.org/officeDocument/2006/relationships/image" Target="../media/image22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2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3.bin"/><Relationship Id="rId9" Type="http://schemas.openxmlformats.org/officeDocument/2006/relationships/image" Target="../media/image30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8.wmf"/><Relationship Id="rId26" Type="http://schemas.openxmlformats.org/officeDocument/2006/relationships/image" Target="../media/image42.wmf"/><Relationship Id="rId3" Type="http://schemas.openxmlformats.org/officeDocument/2006/relationships/oleObject" Target="../embeddings/oleObject26.bin"/><Relationship Id="rId21" Type="http://schemas.openxmlformats.org/officeDocument/2006/relationships/oleObject" Target="../embeddings/oleObject35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3.bin"/><Relationship Id="rId25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0.bin"/><Relationship Id="rId24" Type="http://schemas.openxmlformats.org/officeDocument/2006/relationships/image" Target="../media/image41.wmf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23" Type="http://schemas.openxmlformats.org/officeDocument/2006/relationships/oleObject" Target="../embeddings/oleObject36.bin"/><Relationship Id="rId28" Type="http://schemas.openxmlformats.org/officeDocument/2006/relationships/image" Target="../media/image43.wmf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4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Relationship Id="rId27" Type="http://schemas.openxmlformats.org/officeDocument/2006/relationships/oleObject" Target="../embeddings/oleObject38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4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4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8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1.wmf"/><Relationship Id="rId5" Type="http://schemas.openxmlformats.org/officeDocument/2006/relationships/oleObject" Target="../embeddings/oleObject45.bin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jpg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47.bin"/><Relationship Id="rId5" Type="http://schemas.openxmlformats.org/officeDocument/2006/relationships/image" Target="../media/image52.wmf"/><Relationship Id="rId4" Type="http://schemas.openxmlformats.org/officeDocument/2006/relationships/oleObject" Target="../embeddings/oleObject46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6.jpeg"/><Relationship Id="rId5" Type="http://schemas.openxmlformats.org/officeDocument/2006/relationships/image" Target="../media/image55.wmf"/><Relationship Id="rId4" Type="http://schemas.openxmlformats.org/officeDocument/2006/relationships/oleObject" Target="../embeddings/oleObject48.bin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8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24200" y="1828800"/>
            <a:ext cx="5791200" cy="2209800"/>
          </a:xfrm>
        </p:spPr>
        <p:txBody>
          <a:bodyPr/>
          <a:lstStyle/>
          <a:p>
            <a:pPr>
              <a:spcAft>
                <a:spcPts val="0"/>
              </a:spcAft>
            </a:pPr>
            <a:r>
              <a:rPr lang="en-US" sz="2600" dirty="0"/>
              <a:t>MIT 3.022</a:t>
            </a:r>
            <a:br>
              <a:rPr lang="en-US" sz="2600" dirty="0"/>
            </a:br>
            <a:r>
              <a:rPr lang="en-US" sz="2600" dirty="0"/>
              <a:t>Microstructural Evolution in Materials</a:t>
            </a:r>
            <a:br>
              <a:rPr lang="en-US" sz="2600" dirty="0"/>
            </a:br>
            <a:r>
              <a:rPr lang="en-US" sz="2600" dirty="0"/>
              <a:t/>
            </a:r>
            <a:br>
              <a:rPr lang="en-US" sz="2600" dirty="0"/>
            </a:br>
            <a:r>
              <a:rPr lang="en-US" sz="2500" dirty="0"/>
              <a:t>3: Canonical Ensemble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24200" y="4267200"/>
            <a:ext cx="5867400" cy="1752600"/>
          </a:xfrm>
        </p:spPr>
        <p:txBody>
          <a:bodyPr/>
          <a:lstStyle/>
          <a:p>
            <a:endParaRPr lang="en-US" sz="2400" dirty="0"/>
          </a:p>
          <a:p>
            <a:r>
              <a:rPr lang="en-US" sz="2400" dirty="0"/>
              <a:t>Juejun (JJ) Hu</a:t>
            </a:r>
          </a:p>
          <a:p>
            <a:r>
              <a:rPr lang="en-US" sz="2400" dirty="0">
                <a:hlinkClick r:id="rId3"/>
              </a:rPr>
              <a:t>hujuejun@mit.edu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7244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4102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7818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518147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46645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86612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655358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723823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4725704" y="701168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463168"/>
            <a:ext cx="83058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Macrostate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Microstates:</a:t>
            </a:r>
          </a:p>
          <a:p>
            <a:pPr marL="346075" indent="0">
              <a:spcBef>
                <a:spcPts val="1200"/>
              </a:spcBef>
              <a:buNone/>
            </a:pPr>
            <a:r>
              <a:rPr lang="en-US" b="1" dirty="0">
                <a:solidFill>
                  <a:schemeClr val="accent4"/>
                </a:solidFill>
              </a:rPr>
              <a:t>(4 1 0 0 0), (4 0 1 0 0), (4 0 0 1 0), (4 0 0 0 1), (1 4 0 0 0), (0 4 1 0 0), (0 4 0 1 0), (0 4 0 0 1), (1 0 4 0 0), (0 1 4 0 0), (0 0 4 1 0), (0 0 4 0 1), (1 0 0 4 0), (0 1 0 4 0), (0 0 1 4 0), (0 0 0 4 1), (1 0 0 0 4), (0 1 0 0 4), (0 0 1 0 4), (0 0 0 1 4)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Number of microstates: </a:t>
            </a:r>
            <a:r>
              <a:rPr lang="en-US" dirty="0">
                <a:latin typeface="Symbol" panose="05050102010706020507" pitchFamily="18" charset="2"/>
              </a:rPr>
              <a:t>W</a:t>
            </a:r>
            <a:r>
              <a:rPr lang="en-US" dirty="0"/>
              <a:t> = 20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5764986"/>
              </p:ext>
            </p:extLst>
          </p:nvPr>
        </p:nvGraphicFramePr>
        <p:xfrm>
          <a:off x="884948" y="2103504"/>
          <a:ext cx="7237847" cy="7416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11847">
                  <a:extLst>
                    <a:ext uri="{9D8B030D-6E8A-4147-A177-3AD203B41FA5}">
                      <a16:colId xmlns:a16="http://schemas.microsoft.com/office/drawing/2014/main" val="2880214782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910022609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471731910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144978678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363003421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06717197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6404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Energy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2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34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</a:t>
                      </a:r>
                      <a:r>
                        <a:rPr lang="en-US" baseline="0" dirty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972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7244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4102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7818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518147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46645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86612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655358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723823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4725704" y="701168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463168"/>
            <a:ext cx="8153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Macrostate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Microstate counting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854821"/>
              </p:ext>
            </p:extLst>
          </p:nvPr>
        </p:nvGraphicFramePr>
        <p:xfrm>
          <a:off x="884948" y="2103504"/>
          <a:ext cx="7237847" cy="7416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11847">
                  <a:extLst>
                    <a:ext uri="{9D8B030D-6E8A-4147-A177-3AD203B41FA5}">
                      <a16:colId xmlns:a16="http://schemas.microsoft.com/office/drawing/2014/main" val="2880214782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910022609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471731910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144978678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363003421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06717197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6404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Energy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2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34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</a:t>
                      </a:r>
                      <a:r>
                        <a:rPr lang="en-US" baseline="0" dirty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9157"/>
                  </a:ext>
                </a:extLst>
              </a:tr>
            </a:tbl>
          </a:graphicData>
        </a:graphic>
      </p:graphicFrame>
      <p:sp>
        <p:nvSpPr>
          <p:cNvPr id="18" name="Rectangle 17"/>
          <p:cNvSpPr/>
          <p:nvPr/>
        </p:nvSpPr>
        <p:spPr>
          <a:xfrm>
            <a:off x="455280" y="3528496"/>
            <a:ext cx="76675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fontAlgn="base">
              <a:spcBef>
                <a:spcPts val="1200"/>
              </a:spcBef>
              <a:spcAft>
                <a:spcPct val="0"/>
              </a:spcAft>
              <a:buClr>
                <a:srgbClr val="1F497D"/>
              </a:buClr>
              <a:buSzPct val="75000"/>
            </a:pPr>
            <a:r>
              <a:rPr lang="en-US" sz="2400" kern="0" dirty="0">
                <a:solidFill>
                  <a:prstClr val="black"/>
                </a:solidFill>
              </a:rPr>
              <a:t>First pick </a:t>
            </a:r>
            <a:r>
              <a:rPr lang="en-US" sz="2400" i="1" dirty="0"/>
              <a:t>N</a:t>
            </a:r>
            <a:r>
              <a:rPr lang="en-US" sz="2400" baseline="-25000" dirty="0"/>
              <a:t>0</a:t>
            </a:r>
            <a:r>
              <a:rPr lang="en-US" sz="2400" kern="0" dirty="0">
                <a:solidFill>
                  <a:prstClr val="black"/>
                </a:solidFill>
              </a:rPr>
              <a:t> systems out of the total of </a:t>
            </a:r>
            <a:r>
              <a:rPr lang="en-US" sz="2400" i="1" kern="0" dirty="0">
                <a:solidFill>
                  <a:prstClr val="black"/>
                </a:solidFill>
              </a:rPr>
              <a:t>N</a:t>
            </a:r>
            <a:r>
              <a:rPr lang="en-US" sz="2400" kern="0" dirty="0">
                <a:solidFill>
                  <a:prstClr val="black"/>
                </a:solidFill>
              </a:rPr>
              <a:t> systems and set them to 0 energy; then pick </a:t>
            </a:r>
            <a:r>
              <a:rPr lang="en-US" sz="2400" i="1" dirty="0"/>
              <a:t>N</a:t>
            </a:r>
            <a:r>
              <a:rPr lang="en-US" sz="2400" baseline="-25000" dirty="0"/>
              <a:t>1</a:t>
            </a:r>
            <a:r>
              <a:rPr lang="en-US" sz="2400" kern="0" dirty="0">
                <a:solidFill>
                  <a:prstClr val="black"/>
                </a:solidFill>
              </a:rPr>
              <a:t> systems out of the remaining </a:t>
            </a:r>
            <a:r>
              <a:rPr lang="en-US" sz="2400" i="1" kern="0" dirty="0">
                <a:solidFill>
                  <a:prstClr val="black"/>
                </a:solidFill>
              </a:rPr>
              <a:t>N-</a:t>
            </a:r>
            <a:r>
              <a:rPr lang="en-US" sz="2400" i="1" dirty="0"/>
              <a:t>N</a:t>
            </a:r>
            <a:r>
              <a:rPr lang="en-US" sz="2400" baseline="-25000" dirty="0"/>
              <a:t>0</a:t>
            </a:r>
            <a:r>
              <a:rPr lang="en-US" sz="2400" kern="0" dirty="0">
                <a:solidFill>
                  <a:prstClr val="black"/>
                </a:solidFill>
              </a:rPr>
              <a:t> systems and set them to </a:t>
            </a:r>
            <a:r>
              <a:rPr lang="en-US" sz="2400" dirty="0">
                <a:latin typeface="Symbol" panose="05050102010706020507" pitchFamily="18" charset="2"/>
              </a:rPr>
              <a:t>e</a:t>
            </a:r>
            <a:r>
              <a:rPr lang="en-US" sz="2400" kern="0" dirty="0">
                <a:solidFill>
                  <a:prstClr val="black"/>
                </a:solidFill>
              </a:rPr>
              <a:t> energy; and so on…</a:t>
            </a:r>
          </a:p>
        </p:txBody>
      </p:sp>
      <p:graphicFrame>
        <p:nvGraphicFramePr>
          <p:cNvPr id="1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2794936"/>
              </p:ext>
            </p:extLst>
          </p:nvPr>
        </p:nvGraphicFramePr>
        <p:xfrm>
          <a:off x="2581275" y="1477963"/>
          <a:ext cx="122872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672840" imgH="253800" progId="Equation.DSMT4">
                  <p:embed/>
                </p:oleObj>
              </mc:Choice>
              <mc:Fallback>
                <p:oleObj name="Equation" r:id="rId3" imgW="672840" imgH="253800" progId="Equation.DSMT4">
                  <p:embed/>
                  <p:pic>
                    <p:nvPicPr>
                      <p:cNvPr id="1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1275" y="1477963"/>
                        <a:ext cx="1228725" cy="4667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457200" y="5051679"/>
            <a:ext cx="7855644" cy="1003300"/>
            <a:chOff x="457200" y="5051679"/>
            <a:chExt cx="7855644" cy="1003300"/>
          </a:xfrm>
        </p:grpSpPr>
        <p:sp>
          <p:nvSpPr>
            <p:cNvPr id="16" name="Rectangle 15"/>
            <p:cNvSpPr/>
            <p:nvPr/>
          </p:nvSpPr>
          <p:spPr>
            <a:xfrm>
              <a:off x="457200" y="5147039"/>
              <a:ext cx="379783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342900" lvl="0" indent="-342900" fontAlgn="base">
                <a:spcBef>
                  <a:spcPts val="1200"/>
                </a:spcBef>
                <a:spcAft>
                  <a:spcPct val="0"/>
                </a:spcAft>
                <a:buClr>
                  <a:srgbClr val="1F497D"/>
                </a:buClr>
                <a:buSzPct val="75000"/>
                <a:buFont typeface="Wingdings" pitchFamily="2" charset="2"/>
                <a:buChar char="n"/>
              </a:pPr>
              <a:r>
                <a:rPr lang="en-US" sz="2400" dirty="0"/>
                <a:t>Number of microstates</a:t>
              </a:r>
              <a:r>
                <a:rPr lang="en-US" sz="2400" kern="0" dirty="0">
                  <a:solidFill>
                    <a:prstClr val="black"/>
                  </a:solidFill>
                </a:rPr>
                <a:t>:</a:t>
              </a:r>
            </a:p>
          </p:txBody>
        </p:sp>
        <p:graphicFrame>
          <p:nvGraphicFramePr>
            <p:cNvPr id="21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692511990"/>
                </p:ext>
              </p:extLst>
            </p:nvPr>
          </p:nvGraphicFramePr>
          <p:xfrm>
            <a:off x="4118669" y="5051679"/>
            <a:ext cx="4194175" cy="1003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02" name="Equation" r:id="rId5" imgW="2298600" imgH="545760" progId="Equation.DSMT4">
                    <p:embed/>
                  </p:oleObj>
                </mc:Choice>
                <mc:Fallback>
                  <p:oleObj name="Equation" r:id="rId5" imgW="2298600" imgH="545760" progId="Equation.DSMT4">
                    <p:embed/>
                    <p:pic>
                      <p:nvPicPr>
                        <p:cNvPr id="21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18669" y="5051679"/>
                          <a:ext cx="4194175" cy="1003300"/>
                        </a:xfrm>
                        <a:prstGeom prst="rect">
                          <a:avLst/>
                        </a:prstGeom>
                        <a:noFill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974625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7244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4102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7818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518147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46645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86612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655358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723823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4725704" y="701168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44493"/>
              </p:ext>
            </p:extLst>
          </p:nvPr>
        </p:nvGraphicFramePr>
        <p:xfrm>
          <a:off x="884046" y="2110548"/>
          <a:ext cx="5516754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8377">
                  <a:extLst>
                    <a:ext uri="{9D8B030D-6E8A-4147-A177-3AD203B41FA5}">
                      <a16:colId xmlns:a16="http://schemas.microsoft.com/office/drawing/2014/main" val="3085434962"/>
                    </a:ext>
                  </a:extLst>
                </a:gridCol>
                <a:gridCol w="2758377">
                  <a:extLst>
                    <a:ext uri="{9D8B030D-6E8A-4147-A177-3AD203B41FA5}">
                      <a16:colId xmlns:a16="http://schemas.microsoft.com/office/drawing/2014/main" val="34114413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Macrostate</a:t>
                      </a:r>
                    </a:p>
                    <a:p>
                      <a:pPr algn="ctr"/>
                      <a:r>
                        <a:rPr lang="en-US" i="0" dirty="0"/>
                        <a:t>[</a:t>
                      </a:r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0</a:t>
                      </a:r>
                      <a:r>
                        <a:rPr lang="en-US" dirty="0"/>
                        <a:t>, </a:t>
                      </a:r>
                      <a:r>
                        <a:rPr lang="en-US" i="1" dirty="0"/>
                        <a:t>N</a:t>
                      </a:r>
                      <a:r>
                        <a:rPr lang="en-US" i="0" baseline="-25000" dirty="0"/>
                        <a:t>1</a:t>
                      </a:r>
                      <a:r>
                        <a:rPr lang="en-US" dirty="0"/>
                        <a:t>, </a:t>
                      </a:r>
                      <a:r>
                        <a:rPr lang="en-US" i="1" dirty="0"/>
                        <a:t>N</a:t>
                      </a:r>
                      <a:r>
                        <a:rPr lang="en-US" i="0" baseline="-25000" dirty="0"/>
                        <a:t>2</a:t>
                      </a:r>
                      <a:r>
                        <a:rPr lang="en-US" dirty="0"/>
                        <a:t>, </a:t>
                      </a:r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3</a:t>
                      </a:r>
                      <a:r>
                        <a:rPr lang="en-US" dirty="0"/>
                        <a:t>, </a:t>
                      </a:r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4</a:t>
                      </a:r>
                      <a:r>
                        <a:rPr lang="en-US" dirty="0"/>
                        <a:t>, </a:t>
                      </a:r>
                      <a:r>
                        <a:rPr lang="en-US" i="1" dirty="0"/>
                        <a:t>N</a:t>
                      </a:r>
                      <a:r>
                        <a:rPr lang="en-US" baseline="-25000" dirty="0"/>
                        <a:t>5</a:t>
                      </a:r>
                      <a:r>
                        <a:rPr lang="en-US" i="0" dirty="0"/>
                        <a:t>]</a:t>
                      </a:r>
                      <a:r>
                        <a:rPr lang="en-US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Degeneracy 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W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195887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[4, 0, 0, 0, 0, 1]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69917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[3, 1, 0, 0, 1,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586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[2, 2, 0, 1, 0,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6325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[2, 1, 2, 0, 0,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FF0000"/>
                          </a:solidFill>
                        </a:rPr>
                        <a:t>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300673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[3, 0, 1, 1, 0,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8044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[1, 3, 1, 0, 0,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282268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[0, 5, 0, 0, 0, 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2006880"/>
                  </a:ext>
                </a:extLst>
              </a:tr>
            </a:tbl>
          </a:graphicData>
        </a:graphic>
      </p:graphicFrame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457200" y="1463168"/>
            <a:ext cx="8153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err="1"/>
              <a:t>Macrostates</a:t>
            </a:r>
            <a:endParaRPr lang="en-US" dirty="0"/>
          </a:p>
        </p:txBody>
      </p:sp>
      <p:sp>
        <p:nvSpPr>
          <p:cNvPr id="17" name="Right Brace 16"/>
          <p:cNvSpPr/>
          <p:nvPr/>
        </p:nvSpPr>
        <p:spPr bwMode="auto">
          <a:xfrm>
            <a:off x="6522846" y="3626864"/>
            <a:ext cx="152018" cy="533400"/>
          </a:xfrm>
          <a:prstGeom prst="rightBrac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745368" y="3570398"/>
            <a:ext cx="17533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The most probable states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5493045"/>
            <a:ext cx="8153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200" kern="0" dirty="0">
                <a:solidFill>
                  <a:prstClr val="black"/>
                </a:solidFill>
              </a:rPr>
              <a:t>Equilibrium state of macroscopic systems can be identified by finding the maximum of the probability distribution function</a:t>
            </a:r>
          </a:p>
        </p:txBody>
      </p:sp>
    </p:spTree>
    <p:extLst>
      <p:ext uri="{BB962C8B-B14F-4D97-AF65-F5344CB8AC3E}">
        <p14:creationId xmlns:p14="http://schemas.microsoft.com/office/powerpoint/2010/main" val="3681212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153400" cy="990600"/>
          </a:xfrm>
        </p:spPr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028" y="1623252"/>
            <a:ext cx="6225548" cy="4354406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1496321" y="5945521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[400001]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219901" y="5945521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[310010]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943481" y="5944240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[220100]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678174" y="5945641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[212000]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11528" y="5944240"/>
            <a:ext cx="76957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[301100]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38537" y="5942199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[131000]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856914" y="5940158"/>
            <a:ext cx="780983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200" dirty="0"/>
              <a:t>[050000]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611901" y="5870918"/>
            <a:ext cx="15792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dirty="0" err="1"/>
              <a:t>Macrostates</a:t>
            </a:r>
            <a:endParaRPr lang="en-US" sz="2000" dirty="0"/>
          </a:p>
        </p:txBody>
      </p:sp>
      <p:sp>
        <p:nvSpPr>
          <p:cNvPr id="21" name="Freeform: Shape 20"/>
          <p:cNvSpPr/>
          <p:nvPr/>
        </p:nvSpPr>
        <p:spPr bwMode="auto">
          <a:xfrm>
            <a:off x="1874904" y="1881969"/>
            <a:ext cx="4303059" cy="3764819"/>
          </a:xfrm>
          <a:custGeom>
            <a:avLst/>
            <a:gdLst>
              <a:gd name="connsiteX0" fmla="*/ 0 w 4303059"/>
              <a:gd name="connsiteY0" fmla="*/ 3473802 h 3704323"/>
              <a:gd name="connsiteX1" fmla="*/ 2174582 w 4303059"/>
              <a:gd name="connsiteY1" fmla="*/ 619 h 3704323"/>
              <a:gd name="connsiteX2" fmla="*/ 4303059 w 4303059"/>
              <a:gd name="connsiteY2" fmla="*/ 3704323 h 37043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03059" h="3704323">
                <a:moveTo>
                  <a:pt x="0" y="3473802"/>
                </a:moveTo>
                <a:cubicBezTo>
                  <a:pt x="728702" y="1718000"/>
                  <a:pt x="1457405" y="-37801"/>
                  <a:pt x="2174582" y="619"/>
                </a:cubicBezTo>
                <a:cubicBezTo>
                  <a:pt x="2891759" y="39039"/>
                  <a:pt x="3597409" y="1871681"/>
                  <a:pt x="4303059" y="3704323"/>
                </a:cubicBezTo>
              </a:path>
            </a:pathLst>
          </a:custGeom>
          <a:noFill/>
          <a:ln w="38100" cap="flat" cmpd="sng" algn="ctr">
            <a:solidFill>
              <a:srgbClr val="0000FF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6971980" y="3029962"/>
            <a:ext cx="1560831" cy="1313861"/>
          </a:xfrm>
          <a:prstGeom prst="rect">
            <a:avLst/>
          </a:prstGeom>
          <a:noFill/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/>
              <a:t>Small </a:t>
            </a:r>
            <a:r>
              <a:rPr lang="en-US" sz="2000" i="1" dirty="0"/>
              <a:t>N</a:t>
            </a:r>
            <a:r>
              <a:rPr lang="en-US" sz="2000" dirty="0"/>
              <a:t>: broad distribution</a:t>
            </a:r>
          </a:p>
        </p:txBody>
      </p:sp>
    </p:spTree>
    <p:extLst>
      <p:ext uri="{BB962C8B-B14F-4D97-AF65-F5344CB8AC3E}">
        <p14:creationId xmlns:p14="http://schemas.microsoft.com/office/powerpoint/2010/main" val="88847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Problem statement</a:t>
            </a:r>
          </a:p>
          <a:p>
            <a:pPr marL="630238" lvl="1" indent="-284163">
              <a:buClr>
                <a:srgbClr val="C0504D"/>
              </a:buClr>
            </a:pPr>
            <a:r>
              <a:rPr lang="en-US" dirty="0">
                <a:solidFill>
                  <a:prstClr val="black"/>
                </a:solidFill>
              </a:rPr>
              <a:t>Derive the probability distribution of a </a:t>
            </a:r>
            <a:r>
              <a:rPr lang="en-US">
                <a:solidFill>
                  <a:prstClr val="black"/>
                </a:solidFill>
              </a:rPr>
              <a:t>system’s energy </a:t>
            </a:r>
            <a:r>
              <a:rPr lang="en-US" dirty="0">
                <a:solidFill>
                  <a:prstClr val="black"/>
                </a:solidFill>
              </a:rPr>
              <a:t>at constant temperature </a:t>
            </a:r>
            <a:r>
              <a:rPr lang="en-US" i="1" dirty="0">
                <a:solidFill>
                  <a:prstClr val="black"/>
                </a:solidFill>
              </a:rPr>
              <a:t>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546831" y="2428155"/>
            <a:ext cx="4093136" cy="2945328"/>
            <a:chOff x="2764864" y="2375436"/>
            <a:chExt cx="4093136" cy="2945328"/>
          </a:xfrm>
        </p:grpSpPr>
        <p:sp>
          <p:nvSpPr>
            <p:cNvPr id="5" name="Rectangle 4"/>
            <p:cNvSpPr/>
            <p:nvPr/>
          </p:nvSpPr>
          <p:spPr bwMode="auto">
            <a:xfrm>
              <a:off x="27648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4506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41364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48222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7648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4506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41364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48222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7648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4506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364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8222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7648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4506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41364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48222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1" name="Straight Arrow Connector 20"/>
            <p:cNvCxnSpPr/>
            <p:nvPr/>
          </p:nvCxnSpPr>
          <p:spPr bwMode="auto">
            <a:xfrm flipV="1">
              <a:off x="3268040" y="4405224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sp>
          <p:nvSpPr>
            <p:cNvPr id="22" name="Rectangle 21"/>
            <p:cNvSpPr/>
            <p:nvPr/>
          </p:nvSpPr>
          <p:spPr bwMode="auto">
            <a:xfrm>
              <a:off x="550691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550691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550691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550691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26" name="Straight Arrow Connector 25"/>
            <p:cNvCxnSpPr/>
            <p:nvPr/>
          </p:nvCxnSpPr>
          <p:spPr bwMode="auto">
            <a:xfrm flipV="1">
              <a:off x="3268680" y="3864652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27" name="Straight Arrow Connector 26"/>
            <p:cNvCxnSpPr/>
            <p:nvPr/>
          </p:nvCxnSpPr>
          <p:spPr bwMode="auto">
            <a:xfrm flipV="1">
              <a:off x="3268040" y="3340203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28" name="Straight Arrow Connector 27"/>
            <p:cNvCxnSpPr/>
            <p:nvPr/>
          </p:nvCxnSpPr>
          <p:spPr bwMode="auto">
            <a:xfrm flipV="1">
              <a:off x="3268680" y="2799631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29" name="Straight Arrow Connector 28"/>
            <p:cNvCxnSpPr/>
            <p:nvPr/>
          </p:nvCxnSpPr>
          <p:spPr bwMode="auto">
            <a:xfrm flipV="1">
              <a:off x="3952690" y="4403630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0" name="Straight Arrow Connector 29"/>
            <p:cNvCxnSpPr/>
            <p:nvPr/>
          </p:nvCxnSpPr>
          <p:spPr bwMode="auto">
            <a:xfrm flipV="1">
              <a:off x="3953330" y="3863058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1" name="Straight Arrow Connector 30"/>
            <p:cNvCxnSpPr/>
            <p:nvPr/>
          </p:nvCxnSpPr>
          <p:spPr bwMode="auto">
            <a:xfrm flipV="1">
              <a:off x="3952690" y="3338609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2" name="Straight Arrow Connector 31"/>
            <p:cNvCxnSpPr/>
            <p:nvPr/>
          </p:nvCxnSpPr>
          <p:spPr bwMode="auto">
            <a:xfrm flipV="1">
              <a:off x="3953330" y="2798037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3" name="Straight Arrow Connector 32"/>
            <p:cNvCxnSpPr/>
            <p:nvPr/>
          </p:nvCxnSpPr>
          <p:spPr bwMode="auto">
            <a:xfrm flipV="1">
              <a:off x="4640150" y="4405224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V="1">
              <a:off x="4640790" y="3864652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4640150" y="3340203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V="1">
              <a:off x="4640790" y="2799631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5324800" y="4403630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V="1">
              <a:off x="5325440" y="3863058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5324800" y="3338609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V="1">
              <a:off x="5325440" y="2798037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>
              <a:off x="3104946" y="399722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>
              <a:off x="3104946" y="3460109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>
              <a:off x="3104946" y="292555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>
              <a:off x="3793564" y="3997222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>
              <a:off x="3793564" y="3460108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>
              <a:off x="3793564" y="2925555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>
              <a:off x="4479364" y="3997221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4479364" y="3460107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9" name="Straight Arrow Connector 48"/>
            <p:cNvCxnSpPr/>
            <p:nvPr/>
          </p:nvCxnSpPr>
          <p:spPr bwMode="auto">
            <a:xfrm>
              <a:off x="4479364" y="2925554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>
              <a:off x="5165164" y="3997220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>
              <a:off x="5165164" y="346010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5165164" y="292555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5849814" y="3997220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4" name="Straight Arrow Connector 53"/>
            <p:cNvCxnSpPr/>
            <p:nvPr/>
          </p:nvCxnSpPr>
          <p:spPr bwMode="auto">
            <a:xfrm>
              <a:off x="5849814" y="346010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>
              <a:off x="5849814" y="292555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sp>
          <p:nvSpPr>
            <p:cNvPr id="56" name="TextBox 55"/>
            <p:cNvSpPr txBox="1"/>
            <p:nvPr/>
          </p:nvSpPr>
          <p:spPr>
            <a:xfrm>
              <a:off x="6262965" y="399452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262964" y="345050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262963" y="291945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6262962" y="2375436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 rot="5400000">
              <a:off x="2920441" y="473015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 rot="5400000">
              <a:off x="3601856" y="473015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 rot="5400000">
              <a:off x="4292236" y="473085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 rot="5400000">
              <a:off x="4973651" y="473085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 rot="5400000">
              <a:off x="5664031" y="4730156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5" name="Rectangle 64"/>
            <p:cNvSpPr/>
            <p:nvPr/>
          </p:nvSpPr>
          <p:spPr bwMode="auto">
            <a:xfrm>
              <a:off x="2764864" y="2530277"/>
              <a:ext cx="3427850" cy="2145895"/>
            </a:xfrm>
            <a:prstGeom prst="rect">
              <a:avLst/>
            </a:prstGeom>
            <a:noFill/>
            <a:ln w="635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67" name="Rectangle 66"/>
          <p:cNvSpPr/>
          <p:nvPr/>
        </p:nvSpPr>
        <p:spPr>
          <a:xfrm>
            <a:off x="457199" y="2627857"/>
            <a:ext cx="3796769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Approach</a:t>
            </a:r>
          </a:p>
          <a:p>
            <a:pPr marL="684213" lvl="1" indent="-338138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r>
              <a:rPr lang="en-US" sz="2000" kern="0" dirty="0">
                <a:solidFill>
                  <a:prstClr val="black"/>
                </a:solidFill>
              </a:rPr>
              <a:t>Consider an ensemble of </a:t>
            </a:r>
            <a:r>
              <a:rPr lang="en-US" sz="2000" i="1" kern="0" dirty="0">
                <a:solidFill>
                  <a:prstClr val="black"/>
                </a:solidFill>
              </a:rPr>
              <a:t>N</a:t>
            </a:r>
            <a:r>
              <a:rPr lang="en-US" sz="2000" kern="0" dirty="0">
                <a:solidFill>
                  <a:prstClr val="black"/>
                </a:solidFill>
              </a:rPr>
              <a:t> systems subjecting to the constraints:</a:t>
            </a:r>
          </a:p>
          <a:p>
            <a:pPr marL="684213" lvl="1" indent="-338138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endParaRPr lang="en-US" sz="3200" kern="0" dirty="0">
              <a:solidFill>
                <a:prstClr val="black"/>
              </a:solidFill>
            </a:endParaRPr>
          </a:p>
          <a:p>
            <a:pPr marL="684213" lvl="1" indent="-338138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r>
              <a:rPr lang="en-US" sz="2000" kern="0" dirty="0">
                <a:solidFill>
                  <a:prstClr val="black"/>
                </a:solidFill>
              </a:rPr>
              <a:t>Find the most probable </a:t>
            </a:r>
            <a:r>
              <a:rPr lang="en-US" sz="2000" kern="0" dirty="0" err="1">
                <a:solidFill>
                  <a:prstClr val="black"/>
                </a:solidFill>
              </a:rPr>
              <a:t>macrostate</a:t>
            </a:r>
            <a:r>
              <a:rPr lang="en-US" sz="2000" kern="0" dirty="0">
                <a:solidFill>
                  <a:prstClr val="black"/>
                </a:solidFill>
              </a:rPr>
              <a:t>, i.e. </a:t>
            </a:r>
            <a:r>
              <a:rPr lang="en-US" sz="2000" kern="0" dirty="0">
                <a:solidFill>
                  <a:prstClr val="black"/>
                </a:solidFill>
                <a:latin typeface="Symbol" panose="05050102010706020507" pitchFamily="18" charset="2"/>
              </a:rPr>
              <a:t>W</a:t>
            </a:r>
            <a:r>
              <a:rPr lang="en-US" sz="2000" kern="0" dirty="0">
                <a:solidFill>
                  <a:prstClr val="black"/>
                </a:solidFill>
              </a:rPr>
              <a:t> = </a:t>
            </a:r>
            <a:r>
              <a:rPr lang="en-US" sz="2000" kern="0" dirty="0" err="1">
                <a:solidFill>
                  <a:prstClr val="black"/>
                </a:solidFill>
                <a:latin typeface="Symbol" panose="05050102010706020507" pitchFamily="18" charset="2"/>
              </a:rPr>
              <a:t>W</a:t>
            </a:r>
            <a:r>
              <a:rPr lang="en-US" sz="2000" kern="0" baseline="-25000" dirty="0" err="1">
                <a:solidFill>
                  <a:prstClr val="black"/>
                </a:solidFill>
              </a:rPr>
              <a:t>max</a:t>
            </a:r>
            <a:endParaRPr lang="en-US" sz="2000" kern="0" baseline="-25000" dirty="0">
              <a:solidFill>
                <a:prstClr val="black"/>
              </a:solidFill>
            </a:endParaRPr>
          </a:p>
        </p:txBody>
      </p:sp>
      <p:graphicFrame>
        <p:nvGraphicFramePr>
          <p:cNvPr id="6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4507851"/>
              </p:ext>
            </p:extLst>
          </p:nvPr>
        </p:nvGraphicFramePr>
        <p:xfrm>
          <a:off x="1180086" y="4162425"/>
          <a:ext cx="28971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3" imgW="1587240" imgH="253800" progId="Equation.DSMT4">
                  <p:embed/>
                </p:oleObj>
              </mc:Choice>
              <mc:Fallback>
                <p:oleObj name="Equation" r:id="rId3" imgW="1587240" imgH="253800" progId="Equation.DSMT4">
                  <p:embed/>
                  <p:pic>
                    <p:nvPicPr>
                      <p:cNvPr id="6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0086" y="4162425"/>
                        <a:ext cx="2897188" cy="4667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Rectangle 69"/>
          <p:cNvSpPr/>
          <p:nvPr/>
        </p:nvSpPr>
        <p:spPr>
          <a:xfrm>
            <a:off x="457199" y="5440094"/>
            <a:ext cx="80010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4213" lvl="1" indent="-338138" fontAlgn="base">
              <a:spcBef>
                <a:spcPts val="800"/>
              </a:spcBef>
              <a:spcAft>
                <a:spcPct val="0"/>
              </a:spcAft>
              <a:buClr>
                <a:srgbClr val="C0504D"/>
              </a:buClr>
              <a:buSzPct val="80000"/>
              <a:buFont typeface="Wingdings" pitchFamily="2" charset="2"/>
              <a:buChar char="¨"/>
            </a:pPr>
            <a:r>
              <a:rPr lang="en-US" sz="2000" kern="0" dirty="0">
                <a:solidFill>
                  <a:prstClr val="black"/>
                </a:solidFill>
              </a:rPr>
              <a:t>The most probable </a:t>
            </a:r>
            <a:r>
              <a:rPr lang="en-US" sz="2000" kern="0" dirty="0" err="1">
                <a:solidFill>
                  <a:prstClr val="black"/>
                </a:solidFill>
              </a:rPr>
              <a:t>macrostate</a:t>
            </a:r>
            <a:r>
              <a:rPr lang="en-US" sz="2000" kern="0" dirty="0">
                <a:solidFill>
                  <a:prstClr val="black"/>
                </a:solidFill>
              </a:rPr>
              <a:t> represents the equilibrium probability distribution</a:t>
            </a:r>
          </a:p>
        </p:txBody>
      </p:sp>
    </p:spTree>
    <p:extLst>
      <p:ext uri="{BB962C8B-B14F-4D97-AF65-F5344CB8AC3E}">
        <p14:creationId xmlns:p14="http://schemas.microsoft.com/office/powerpoint/2010/main" val="387214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Probability of a </a:t>
            </a:r>
            <a:r>
              <a:rPr lang="en-US" dirty="0" err="1"/>
              <a:t>macrostate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Maximize </a:t>
            </a:r>
            <a:r>
              <a:rPr lang="en-US" dirty="0">
                <a:latin typeface="Symbol" panose="05050102010706020507" pitchFamily="18" charset="2"/>
              </a:rPr>
              <a:t>W</a:t>
            </a:r>
            <a:r>
              <a:rPr lang="en-US" dirty="0"/>
              <a:t> with constraints: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sz="1600" dirty="0"/>
          </a:p>
          <a:p>
            <a:pPr>
              <a:spcBef>
                <a:spcPts val="1200"/>
              </a:spcBef>
            </a:pPr>
            <a:r>
              <a:rPr lang="en-US" dirty="0"/>
              <a:t>Lagrange multiplier: maximize a new function containing two undetermined constants </a:t>
            </a:r>
            <a:r>
              <a:rPr lang="en-US" i="1" dirty="0">
                <a:latin typeface="Symbol" panose="05050102010706020507" pitchFamily="18" charset="2"/>
              </a:rPr>
              <a:t>a</a:t>
            </a:r>
            <a:r>
              <a:rPr lang="en-US" dirty="0"/>
              <a:t> and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dirty="0"/>
              <a:t>, and assume that all </a:t>
            </a:r>
            <a:r>
              <a:rPr lang="en-US" i="1" dirty="0"/>
              <a:t>N</a:t>
            </a:r>
            <a:r>
              <a:rPr lang="en-US" baseline="-25000" dirty="0"/>
              <a:t>i</a:t>
            </a:r>
            <a:r>
              <a:rPr lang="en-US" dirty="0"/>
              <a:t> have no constraints. In the end, </a:t>
            </a:r>
            <a:r>
              <a:rPr lang="en-US" i="1" dirty="0">
                <a:latin typeface="Symbol" panose="05050102010706020507" pitchFamily="18" charset="2"/>
              </a:rPr>
              <a:t>a</a:t>
            </a:r>
            <a:r>
              <a:rPr lang="en-US" dirty="0"/>
              <a:t> and </a:t>
            </a:r>
            <a:r>
              <a:rPr lang="en-US" i="1" dirty="0">
                <a:latin typeface="Symbol" panose="05050102010706020507" pitchFamily="18" charset="2"/>
              </a:rPr>
              <a:t>b</a:t>
            </a:r>
            <a:r>
              <a:rPr lang="en-US" dirty="0"/>
              <a:t> are chosen to meet both constraints.</a:t>
            </a:r>
          </a:p>
          <a:p>
            <a:pPr>
              <a:spcBef>
                <a:spcPts val="1200"/>
              </a:spcBef>
            </a:pPr>
            <a:r>
              <a:rPr lang="en-US" dirty="0"/>
              <a:t>The new function to maximize: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614671"/>
              </p:ext>
            </p:extLst>
          </p:nvPr>
        </p:nvGraphicFramePr>
        <p:xfrm>
          <a:off x="4587368" y="1335848"/>
          <a:ext cx="1622425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888840" imgH="545760" progId="Equation.DSMT4">
                  <p:embed/>
                </p:oleObj>
              </mc:Choice>
              <mc:Fallback>
                <p:oleObj name="Equation" r:id="rId3" imgW="888840" imgH="54576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368" y="1335848"/>
                        <a:ext cx="1622425" cy="10033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7523706"/>
              </p:ext>
            </p:extLst>
          </p:nvPr>
        </p:nvGraphicFramePr>
        <p:xfrm>
          <a:off x="4114800" y="2679665"/>
          <a:ext cx="2897188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5" imgW="1587240" imgH="253800" progId="Equation.DSMT4">
                  <p:embed/>
                </p:oleObj>
              </mc:Choice>
              <mc:Fallback>
                <p:oleObj name="Equation" r:id="rId5" imgW="1587240" imgH="2538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679665"/>
                        <a:ext cx="2897188" cy="4667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7671279"/>
              </p:ext>
            </p:extLst>
          </p:nvPr>
        </p:nvGraphicFramePr>
        <p:xfrm>
          <a:off x="857250" y="2514600"/>
          <a:ext cx="1468438" cy="842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7" imgW="774360" imgH="457200" progId="Equation.DSMT4">
                  <p:embed/>
                </p:oleObj>
              </mc:Choice>
              <mc:Fallback>
                <p:oleObj name="Equation" r:id="rId7" imgW="774360" imgH="4572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2514600"/>
                        <a:ext cx="1468438" cy="8429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401269" y="2712973"/>
            <a:ext cx="12378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(for all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000" dirty="0"/>
              <a:t>)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7090013"/>
              </p:ext>
            </p:extLst>
          </p:nvPr>
        </p:nvGraphicFramePr>
        <p:xfrm>
          <a:off x="830516" y="5570284"/>
          <a:ext cx="3540125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9" imgW="1866600" imgH="342720" progId="Equation.DSMT4">
                  <p:embed/>
                </p:oleObj>
              </mc:Choice>
              <mc:Fallback>
                <p:oleObj name="Equation" r:id="rId9" imgW="1866600" imgH="34272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516" y="5570284"/>
                        <a:ext cx="3540125" cy="6318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33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that all </a:t>
            </a:r>
            <a:r>
              <a:rPr lang="en-US" i="1" dirty="0"/>
              <a:t>N</a:t>
            </a:r>
            <a:r>
              <a:rPr lang="en-US" baseline="-25000" dirty="0"/>
              <a:t>i</a:t>
            </a:r>
            <a:r>
              <a:rPr lang="en-US" dirty="0"/>
              <a:t> have no constraints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027374"/>
              </p:ext>
            </p:extLst>
          </p:nvPr>
        </p:nvGraphicFramePr>
        <p:xfrm>
          <a:off x="769938" y="2940295"/>
          <a:ext cx="6881812" cy="2149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3" imgW="3632040" imgH="1168200" progId="Equation.DSMT4">
                  <p:embed/>
                </p:oleObj>
              </mc:Choice>
              <mc:Fallback>
                <p:oleObj name="Equation" r:id="rId3" imgW="3632040" imgH="116820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938" y="2940295"/>
                        <a:ext cx="6881812" cy="21494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5187818"/>
              </p:ext>
            </p:extLst>
          </p:nvPr>
        </p:nvGraphicFramePr>
        <p:xfrm>
          <a:off x="757238" y="1970088"/>
          <a:ext cx="3084512" cy="84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5" imgW="1625400" imgH="457200" progId="Equation.DSMT4">
                  <p:embed/>
                </p:oleObj>
              </mc:Choice>
              <mc:Fallback>
                <p:oleObj name="Equation" r:id="rId5" imgW="162540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1970088"/>
                        <a:ext cx="3084512" cy="8445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7190715"/>
              </p:ext>
            </p:extLst>
          </p:nvPr>
        </p:nvGraphicFramePr>
        <p:xfrm>
          <a:off x="757238" y="5300662"/>
          <a:ext cx="6527800" cy="79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7" imgW="3441600" imgH="431640" progId="Equation.DSMT4">
                  <p:embed/>
                </p:oleObj>
              </mc:Choice>
              <mc:Fallback>
                <p:oleObj name="Equation" r:id="rId7" imgW="3441600" imgH="431640" progId="Equation.DSMT4">
                  <p:embed/>
                  <p:pic>
                    <p:nvPicPr>
                      <p:cNvPr id="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7238" y="5300662"/>
                        <a:ext cx="6527800" cy="79533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961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apply the constraints: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4400" dirty="0"/>
          </a:p>
          <a:p>
            <a:r>
              <a:rPr lang="en-US" dirty="0"/>
              <a:t>Canonical distribution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0774020"/>
              </p:ext>
            </p:extLst>
          </p:nvPr>
        </p:nvGraphicFramePr>
        <p:xfrm>
          <a:off x="861252" y="2061007"/>
          <a:ext cx="5356225" cy="254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2933640" imgH="1384200" progId="Equation.DSMT4">
                  <p:embed/>
                </p:oleObj>
              </mc:Choice>
              <mc:Fallback>
                <p:oleObj name="Equation" r:id="rId3" imgW="2933640" imgH="138420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252" y="2061007"/>
                        <a:ext cx="5356225" cy="25447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395561" y="3779904"/>
            <a:ext cx="8835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where</a:t>
            </a:r>
          </a:p>
        </p:txBody>
      </p:sp>
      <p:graphicFrame>
        <p:nvGraphicFramePr>
          <p:cNvPr id="9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8261069"/>
              </p:ext>
            </p:extLst>
          </p:nvPr>
        </p:nvGraphicFramePr>
        <p:xfrm>
          <a:off x="6353326" y="3772220"/>
          <a:ext cx="2132012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1168200" imgH="342720" progId="Equation.DSMT4">
                  <p:embed/>
                </p:oleObj>
              </mc:Choice>
              <mc:Fallback>
                <p:oleObj name="Equation" r:id="rId5" imgW="1168200" imgH="34272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3326" y="3772220"/>
                        <a:ext cx="2132012" cy="63023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340879"/>
              </p:ext>
            </p:extLst>
          </p:nvPr>
        </p:nvGraphicFramePr>
        <p:xfrm>
          <a:off x="853568" y="4611688"/>
          <a:ext cx="2825750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549080" imgH="393480" progId="Equation.DSMT4">
                  <p:embed/>
                </p:oleObj>
              </mc:Choice>
              <mc:Fallback>
                <p:oleObj name="Equation" r:id="rId7" imgW="1549080" imgH="39348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3568" y="4611688"/>
                        <a:ext cx="2825750" cy="72231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80837" y="2069060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1)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80837" y="4758283"/>
            <a:ext cx="4122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2)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78254" y="4772789"/>
            <a:ext cx="4826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(see lecture notes for detailed derivation)</a:t>
            </a:r>
          </a:p>
        </p:txBody>
      </p:sp>
      <p:graphicFrame>
        <p:nvGraphicFramePr>
          <p:cNvPr id="1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4072550"/>
              </p:ext>
            </p:extLst>
          </p:nvPr>
        </p:nvGraphicFramePr>
        <p:xfrm>
          <a:off x="3914455" y="5356225"/>
          <a:ext cx="282892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549080" imgH="431640" progId="Equation.DSMT4">
                  <p:embed/>
                </p:oleObj>
              </mc:Choice>
              <mc:Fallback>
                <p:oleObj name="Equation" r:id="rId9" imgW="1549080" imgH="43164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4455" y="5356225"/>
                        <a:ext cx="2828925" cy="7937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/>
          <p:cNvSpPr/>
          <p:nvPr/>
        </p:nvSpPr>
        <p:spPr bwMode="auto">
          <a:xfrm>
            <a:off x="6290641" y="3645063"/>
            <a:ext cx="2266812" cy="803498"/>
          </a:xfrm>
          <a:prstGeom prst="rect">
            <a:avLst/>
          </a:prstGeom>
          <a:noFill/>
          <a:ln w="349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374801" y="3166007"/>
            <a:ext cx="209384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Partition function</a:t>
            </a:r>
          </a:p>
        </p:txBody>
      </p:sp>
    </p:spTree>
    <p:extLst>
      <p:ext uri="{BB962C8B-B14F-4D97-AF65-F5344CB8AC3E}">
        <p14:creationId xmlns:p14="http://schemas.microsoft.com/office/powerpoint/2010/main" val="33347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Interpretation of partition function </a:t>
            </a:r>
            <a:r>
              <a:rPr lang="en-US" i="1" dirty="0"/>
              <a:t>Z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608729"/>
              </p:ext>
            </p:extLst>
          </p:nvPr>
        </p:nvGraphicFramePr>
        <p:xfrm>
          <a:off x="609600" y="1630936"/>
          <a:ext cx="2257425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r:id="rId4" imgW="914400" imgH="368300" progId="Equation.3">
                  <p:embed/>
                </p:oleObj>
              </mc:Choice>
              <mc:Fallback>
                <p:oleObj r:id="rId4" imgW="914400" imgH="368300" progId="Equation.3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630936"/>
                        <a:ext cx="2257425" cy="917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383694"/>
              </p:ext>
            </p:extLst>
          </p:nvPr>
        </p:nvGraphicFramePr>
        <p:xfrm>
          <a:off x="3511550" y="1520825"/>
          <a:ext cx="15176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r:id="rId6" imgW="596641" imgH="393529" progId="Equation.3">
                  <p:embed/>
                </p:oleObj>
              </mc:Choice>
              <mc:Fallback>
                <p:oleObj r:id="rId6" imgW="596641" imgH="393529" progId="Equation.3">
                  <p:embed/>
                  <p:pic>
                    <p:nvPicPr>
                      <p:cNvPr id="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550" y="1520825"/>
                        <a:ext cx="1517650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5568848"/>
              </p:ext>
            </p:extLst>
          </p:nvPr>
        </p:nvGraphicFramePr>
        <p:xfrm>
          <a:off x="609601" y="2928937"/>
          <a:ext cx="4495800" cy="4928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8" imgW="2082800" imgH="228600" progId="Equation.DSMT4">
                  <p:embed/>
                </p:oleObj>
              </mc:Choice>
              <mc:Fallback>
                <p:oleObj name="Equation" r:id="rId8" imgW="2082800" imgH="228600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1" y="2928937"/>
                        <a:ext cx="4495800" cy="4928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2674395"/>
              </p:ext>
            </p:extLst>
          </p:nvPr>
        </p:nvGraphicFramePr>
        <p:xfrm>
          <a:off x="609600" y="3863180"/>
          <a:ext cx="4495801" cy="5035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8" name="Equation" r:id="rId10" imgW="2044700" imgH="228600" progId="Equation.3">
                  <p:embed/>
                </p:oleObj>
              </mc:Choice>
              <mc:Fallback>
                <p:oleObj name="Equation" r:id="rId10" imgW="2044700" imgH="228600" progId="Equation.3">
                  <p:embed/>
                  <p:pic>
                    <p:nvPicPr>
                      <p:cNvPr id="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63180"/>
                        <a:ext cx="4495801" cy="5035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013652" y="4953000"/>
            <a:ext cx="6861926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>
                <a:cs typeface="Times New Roman" panose="02020603050405020304" pitchFamily="18" charset="0"/>
              </a:rPr>
              <a:t>Thus, the partition function gives an indication of the </a:t>
            </a:r>
            <a:r>
              <a:rPr lang="en-US" altLang="en-US" sz="2400" i="1" dirty="0">
                <a:cs typeface="Times New Roman" panose="02020603050405020304" pitchFamily="18" charset="0"/>
              </a:rPr>
              <a:t>number of states that are accessible to the system at a given temperature</a:t>
            </a:r>
            <a:r>
              <a:rPr lang="en-US" altLang="en-US" sz="2400" dirty="0"/>
              <a:t>.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550754" y="2821441"/>
            <a:ext cx="3048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At low </a:t>
            </a:r>
            <a:r>
              <a:rPr lang="en-US" altLang="en-US" sz="2000" i="1" dirty="0">
                <a:cs typeface="Times New Roman" panose="02020603050405020304" pitchFamily="18" charset="0"/>
              </a:rPr>
              <a:t>T</a:t>
            </a:r>
            <a:r>
              <a:rPr lang="en-US" altLang="en-US" sz="2000" dirty="0">
                <a:cs typeface="Times New Roman" panose="02020603050405020304" pitchFamily="18" charset="0"/>
              </a:rPr>
              <a:t>, the system is “frozen” at the ground state</a:t>
            </a:r>
            <a:endParaRPr lang="en-US" altLang="en-US" sz="2000" dirty="0"/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5410200" y="3761007"/>
            <a:ext cx="3329108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At high </a:t>
            </a:r>
            <a:r>
              <a:rPr lang="en-US" altLang="en-US" sz="2000" i="1" dirty="0">
                <a:cs typeface="Times New Roman" panose="02020603050405020304" pitchFamily="18" charset="0"/>
              </a:rPr>
              <a:t>T</a:t>
            </a:r>
            <a:r>
              <a:rPr lang="en-US" altLang="en-US" sz="2000" dirty="0">
                <a:cs typeface="Times New Roman" panose="02020603050405020304" pitchFamily="18" charset="0"/>
              </a:rPr>
              <a:t>, all energy levels are equally likely to be occupied</a:t>
            </a:r>
            <a:endParaRPr lang="en-US" altLang="en-US" sz="2000" dirty="0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550754" y="1502856"/>
            <a:ext cx="30480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>
                <a:cs typeface="Times New Roman" panose="02020603050405020304" pitchFamily="18" charset="0"/>
              </a:rPr>
              <a:t>The summation is over all </a:t>
            </a:r>
            <a:r>
              <a:rPr lang="en-US" altLang="en-US" sz="2000" dirty="0">
                <a:solidFill>
                  <a:srgbClr val="FF0000"/>
                </a:solidFill>
                <a:cs typeface="Times New Roman" panose="02020603050405020304" pitchFamily="18" charset="0"/>
              </a:rPr>
              <a:t>states</a:t>
            </a:r>
            <a:r>
              <a:rPr lang="en-US" altLang="en-US" sz="2000" dirty="0">
                <a:cs typeface="Times New Roman" panose="02020603050405020304" pitchFamily="18" charset="0"/>
              </a:rPr>
              <a:t> (not energy levels) of the system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649961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Properties of a canonical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Ensemble average of variables: probability weighted average</a:t>
            </a:r>
          </a:p>
          <a:p>
            <a:pPr lvl="1">
              <a:spcBef>
                <a:spcPts val="1200"/>
              </a:spcBef>
            </a:pPr>
            <a:r>
              <a:rPr lang="en-US" sz="2400" dirty="0"/>
              <a:t>Average energy</a:t>
            </a:r>
          </a:p>
          <a:p>
            <a:pPr lvl="1">
              <a:spcBef>
                <a:spcPts val="1200"/>
              </a:spcBef>
            </a:pPr>
            <a:endParaRPr lang="en-US" sz="2400" dirty="0"/>
          </a:p>
          <a:p>
            <a:pPr marL="457200" lvl="1" indent="0">
              <a:spcBef>
                <a:spcPts val="1200"/>
              </a:spcBef>
              <a:buNone/>
            </a:pPr>
            <a:endParaRPr lang="en-US" sz="3600" dirty="0"/>
          </a:p>
          <a:p>
            <a:pPr lvl="1">
              <a:spcBef>
                <a:spcPts val="1200"/>
              </a:spcBef>
            </a:pPr>
            <a:r>
              <a:rPr lang="en-US" sz="2400" dirty="0"/>
              <a:t>A general extensive variable </a:t>
            </a:r>
            <a:r>
              <a:rPr lang="en-US" sz="2400" i="1" dirty="0"/>
              <a:t>B</a:t>
            </a:r>
          </a:p>
        </p:txBody>
      </p:sp>
      <p:graphicFrame>
        <p:nvGraphicFramePr>
          <p:cNvPr id="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9215885"/>
              </p:ext>
            </p:extLst>
          </p:nvPr>
        </p:nvGraphicFramePr>
        <p:xfrm>
          <a:off x="948311" y="2919413"/>
          <a:ext cx="7362825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3429000" imgH="482400" progId="Equation.DSMT4">
                  <p:embed/>
                </p:oleObj>
              </mc:Choice>
              <mc:Fallback>
                <p:oleObj name="Equation" r:id="rId3" imgW="3429000" imgH="482400" progId="Equation.DSMT4">
                  <p:embed/>
                  <p:pic>
                    <p:nvPicPr>
                      <p:cNvPr id="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311" y="2919413"/>
                        <a:ext cx="7362825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129548"/>
              </p:ext>
            </p:extLst>
          </p:nvPr>
        </p:nvGraphicFramePr>
        <p:xfrm>
          <a:off x="952754" y="4679950"/>
          <a:ext cx="5973762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5" imgW="2781000" imgH="482400" progId="Equation.DSMT4">
                  <p:embed/>
                </p:oleObj>
              </mc:Choice>
              <mc:Fallback>
                <p:oleObj name="Equation" r:id="rId5" imgW="2781000" imgH="48240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754" y="4679950"/>
                        <a:ext cx="5973762" cy="1035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56078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3657600"/>
            <a:ext cx="2381250" cy="2570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83" y="990599"/>
            <a:ext cx="4458317" cy="391181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250756" y="867815"/>
            <a:ext cx="3352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kern="0" dirty="0">
                <a:solidFill>
                  <a:prstClr val="black"/>
                </a:solidFill>
              </a:rPr>
              <a:t>This lecture will tell you why fridge works!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9506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Effect of gravitational force on gas density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Example: density of gas held at constant temperature </a:t>
            </a:r>
            <a:r>
              <a:rPr lang="en-US" i="1" dirty="0"/>
              <a:t>T</a:t>
            </a:r>
            <a:r>
              <a:rPr lang="en-US" dirty="0"/>
              <a:t> subjected to gravitational force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914400" y="2590800"/>
            <a:ext cx="1895337" cy="2819400"/>
          </a:xfrm>
          <a:prstGeom prst="rect">
            <a:avLst/>
          </a:prstGeom>
          <a:ln w="1016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1989692" y="496836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346117" y="3560325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2085666" y="3832666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784746" y="3200400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382870" y="465594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1256470" y="2870241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2441858" y="3468885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1522682" y="397776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923109" y="5555556"/>
            <a:ext cx="18779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Rigid, thermally conductive walls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2350418" y="4592010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264997" y="2919987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1165286" y="5044888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0" name="Straight Arrow Connector 19"/>
          <p:cNvCxnSpPr>
            <a:stCxn id="9" idx="4"/>
          </p:cNvCxnSpPr>
          <p:nvPr/>
        </p:nvCxnSpPr>
        <p:spPr bwMode="auto">
          <a:xfrm flipH="1">
            <a:off x="2174698" y="4015546"/>
            <a:ext cx="2408" cy="46064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3" name="Rectangle 22"/>
          <p:cNvSpPr/>
          <p:nvPr/>
        </p:nvSpPr>
        <p:spPr>
          <a:xfrm>
            <a:off x="2111704" y="4210512"/>
            <a:ext cx="10260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/>
              <a:t>F</a:t>
            </a:r>
            <a:r>
              <a:rPr lang="en-US" dirty="0"/>
              <a:t> = </a:t>
            </a:r>
            <a:r>
              <a:rPr lang="en-US" i="1" dirty="0"/>
              <a:t>mg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3343838" y="2346832"/>
            <a:ext cx="5266762" cy="3901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95338" indent="-338138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18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8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6075" indent="-346075">
              <a:buClr>
                <a:schemeClr val="tx1"/>
              </a:buClr>
              <a:buSzPct val="100000"/>
              <a:buAutoNum type="arabicParenR"/>
            </a:pPr>
            <a:r>
              <a:rPr lang="en-US" sz="2000" u="sng" kern="0" dirty="0"/>
              <a:t>Identify the system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r>
              <a:rPr lang="en-US" sz="2000" kern="0" dirty="0"/>
              <a:t>We take a single gas molecule as the system</a:t>
            </a:r>
          </a:p>
          <a:p>
            <a:pPr marL="346075" indent="-346075">
              <a:buClr>
                <a:schemeClr val="tx1"/>
              </a:buClr>
              <a:buSzPct val="100000"/>
              <a:buFont typeface="+mj-lt"/>
              <a:buAutoNum type="arabicParenR" startAt="2"/>
            </a:pPr>
            <a:r>
              <a:rPr lang="en-US" sz="2000" u="sng" kern="0" dirty="0"/>
              <a:t>Determine Hamiltonian or energy levels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u="sng" kern="0" dirty="0"/>
          </a:p>
          <a:p>
            <a:pPr marL="346075" indent="-346075">
              <a:buClr>
                <a:schemeClr val="tx1"/>
              </a:buClr>
              <a:buSzPct val="100000"/>
              <a:buFont typeface="+mj-lt"/>
              <a:buAutoNum type="arabicParenR" startAt="3"/>
            </a:pPr>
            <a:r>
              <a:rPr lang="en-US" sz="2000" u="sng" kern="0" dirty="0"/>
              <a:t>Calculate </a:t>
            </a:r>
            <a:r>
              <a:rPr lang="en-US" sz="2000" i="1" u="sng" kern="0" dirty="0"/>
              <a:t>Z</a:t>
            </a:r>
            <a:r>
              <a:rPr lang="en-US" sz="2000" u="sng" kern="0" dirty="0"/>
              <a:t> and canonical distribution</a:t>
            </a:r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2000" kern="0" dirty="0"/>
          </a:p>
          <a:p>
            <a:pPr marL="0" indent="0">
              <a:buClr>
                <a:schemeClr val="tx1"/>
              </a:buClr>
              <a:buSzPct val="100000"/>
              <a:buNone/>
            </a:pPr>
            <a:endParaRPr lang="en-US" sz="2000" kern="0" dirty="0"/>
          </a:p>
          <a:p>
            <a:pPr marL="346075" indent="-346075">
              <a:buClr>
                <a:schemeClr val="tx1"/>
              </a:buClr>
              <a:buSzPct val="100000"/>
              <a:buFont typeface="+mj-lt"/>
              <a:buAutoNum type="arabicParenR" startAt="4"/>
            </a:pPr>
            <a:r>
              <a:rPr lang="en-US" sz="2000" u="sng" kern="0" dirty="0"/>
              <a:t>Calculate system properties</a:t>
            </a:r>
          </a:p>
          <a:p>
            <a:pPr marL="0" indent="0">
              <a:spcBef>
                <a:spcPts val="1200"/>
              </a:spcBef>
              <a:buClr>
                <a:schemeClr val="tx1"/>
              </a:buClr>
              <a:buSzPct val="100000"/>
              <a:buNone/>
            </a:pPr>
            <a:r>
              <a:rPr lang="en-US" sz="2000" kern="0" dirty="0"/>
              <a:t>Density</a:t>
            </a:r>
          </a:p>
        </p:txBody>
      </p:sp>
      <p:graphicFrame>
        <p:nvGraphicFramePr>
          <p:cNvPr id="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8578046"/>
              </p:ext>
            </p:extLst>
          </p:nvPr>
        </p:nvGraphicFramePr>
        <p:xfrm>
          <a:off x="3370477" y="3627438"/>
          <a:ext cx="1039812" cy="373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4" imgW="571320" imgH="203040" progId="Equation.DSMT4">
                  <p:embed/>
                </p:oleObj>
              </mc:Choice>
              <mc:Fallback>
                <p:oleObj name="Equation" r:id="rId4" imgW="571320" imgH="203040" progId="Equation.DSMT4">
                  <p:embed/>
                  <p:pic>
                    <p:nvPicPr>
                      <p:cNvPr id="2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477" y="3627438"/>
                        <a:ext cx="1039812" cy="373062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861222"/>
              </p:ext>
            </p:extLst>
          </p:nvPr>
        </p:nvGraphicFramePr>
        <p:xfrm>
          <a:off x="3369876" y="4456650"/>
          <a:ext cx="3825875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6" imgW="2095200" imgH="431640" progId="Equation.DSMT4">
                  <p:embed/>
                </p:oleObj>
              </mc:Choice>
              <mc:Fallback>
                <p:oleObj name="Equation" r:id="rId6" imgW="2095200" imgH="431640" progId="Equation.DSMT4">
                  <p:embed/>
                  <p:pic>
                    <p:nvPicPr>
                      <p:cNvPr id="2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9876" y="4456650"/>
                        <a:ext cx="3825875" cy="7937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033396"/>
              </p:ext>
            </p:extLst>
          </p:nvPr>
        </p:nvGraphicFramePr>
        <p:xfrm>
          <a:off x="4347843" y="5677661"/>
          <a:ext cx="2852737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8" imgW="1562040" imgH="253800" progId="Equation.DSMT4">
                  <p:embed/>
                </p:oleObj>
              </mc:Choice>
              <mc:Fallback>
                <p:oleObj name="Equation" r:id="rId8" imgW="1562040" imgH="253800" progId="Equation.DSMT4">
                  <p:embed/>
                  <p:pic>
                    <p:nvPicPr>
                      <p:cNvPr id="2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7843" y="5677661"/>
                        <a:ext cx="2852737" cy="4667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010220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0936724"/>
              </p:ext>
            </p:extLst>
          </p:nvPr>
        </p:nvGraphicFramePr>
        <p:xfrm>
          <a:off x="617284" y="3430588"/>
          <a:ext cx="7700963" cy="776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3" imgW="4673520" imgH="469800" progId="Equation.DSMT4">
                  <p:embed/>
                </p:oleObj>
              </mc:Choice>
              <mc:Fallback>
                <p:oleObj name="Equation" r:id="rId3" imgW="4673520" imgH="469800" progId="Equation.DSMT4">
                  <p:embed/>
                  <p:pic>
                    <p:nvPicPr>
                      <p:cNvPr id="266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84" y="3430588"/>
                        <a:ext cx="7700963" cy="7762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2800" dirty="0" err="1"/>
              <a:t>Paramagnetism</a:t>
            </a:r>
            <a:r>
              <a:rPr lang="en-US" sz="2800" dirty="0"/>
              <a:t> and the Curie’s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3040"/>
            <a:ext cx="8229600" cy="4572000"/>
          </a:xfrm>
        </p:spPr>
        <p:txBody>
          <a:bodyPr/>
          <a:lstStyle/>
          <a:p>
            <a:r>
              <a:rPr lang="en-US" dirty="0"/>
              <a:t>Consider one atom with a magnetic dipole:</a:t>
            </a:r>
          </a:p>
          <a:p>
            <a:r>
              <a:rPr lang="en-US" sz="2400" dirty="0"/>
              <a:t>Two states (+):		 , (-):</a:t>
            </a:r>
          </a:p>
          <a:p>
            <a:r>
              <a:rPr lang="en-US" dirty="0"/>
              <a:t>Probability (+):			  , (-):</a:t>
            </a:r>
          </a:p>
          <a:p>
            <a:r>
              <a:rPr lang="en-US" sz="2400" dirty="0"/>
              <a:t>Average magnetic dipole: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6692084" y="1569720"/>
          <a:ext cx="318316" cy="3457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5" imgW="152280" imgH="164880" progId="Equation.DSMT4">
                  <p:embed/>
                </p:oleObj>
              </mc:Choice>
              <mc:Fallback>
                <p:oleObj name="Equation" r:id="rId5" imgW="152280" imgH="164880" progId="Equation.DSMT4">
                  <p:embed/>
                  <p:pic>
                    <p:nvPicPr>
                      <p:cNvPr id="266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2084" y="1569720"/>
                        <a:ext cx="318316" cy="3457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887836"/>
              </p:ext>
            </p:extLst>
          </p:nvPr>
        </p:nvGraphicFramePr>
        <p:xfrm>
          <a:off x="2940685" y="1946467"/>
          <a:ext cx="1463675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7" imgW="698400" imgH="228600" progId="Equation.DSMT4">
                  <p:embed/>
                </p:oleObj>
              </mc:Choice>
              <mc:Fallback>
                <p:oleObj name="Equation" r:id="rId7" imgW="698400" imgH="228600" progId="Equation.DSMT4">
                  <p:embed/>
                  <p:pic>
                    <p:nvPicPr>
                      <p:cNvPr id="266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0685" y="1946467"/>
                        <a:ext cx="1463675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3287732"/>
              </p:ext>
            </p:extLst>
          </p:nvPr>
        </p:nvGraphicFramePr>
        <p:xfrm>
          <a:off x="4887406" y="1952564"/>
          <a:ext cx="1436687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9" imgW="685800" imgH="228600" progId="Equation.DSMT4">
                  <p:embed/>
                </p:oleObj>
              </mc:Choice>
              <mc:Fallback>
                <p:oleObj name="Equation" r:id="rId9" imgW="685800" imgH="228600" progId="Equation.DSMT4">
                  <p:embed/>
                  <p:pic>
                    <p:nvPicPr>
                      <p:cNvPr id="266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7406" y="1952564"/>
                        <a:ext cx="1436687" cy="479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136726"/>
              </p:ext>
            </p:extLst>
          </p:nvPr>
        </p:nvGraphicFramePr>
        <p:xfrm>
          <a:off x="2879217" y="2409666"/>
          <a:ext cx="2424619" cy="467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9" name="Equation" r:id="rId11" imgW="1320480" imgH="253800" progId="Equation.DSMT4">
                  <p:embed/>
                </p:oleObj>
              </mc:Choice>
              <mc:Fallback>
                <p:oleObj name="Equation" r:id="rId11" imgW="1320480" imgH="253800" progId="Equation.DSMT4">
                  <p:embed/>
                  <p:pic>
                    <p:nvPicPr>
                      <p:cNvPr id="266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217" y="2409666"/>
                        <a:ext cx="2424619" cy="4671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3902728"/>
              </p:ext>
            </p:extLst>
          </p:nvPr>
        </p:nvGraphicFramePr>
        <p:xfrm>
          <a:off x="5868723" y="2405001"/>
          <a:ext cx="2417455" cy="4660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0" name="Equation" r:id="rId13" imgW="1320480" imgH="253800" progId="Equation.DSMT4">
                  <p:embed/>
                </p:oleObj>
              </mc:Choice>
              <mc:Fallback>
                <p:oleObj name="Equation" r:id="rId13" imgW="1320480" imgH="253800" progId="Equation.DSMT4">
                  <p:embed/>
                  <p:pic>
                    <p:nvPicPr>
                      <p:cNvPr id="2663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723" y="2405001"/>
                        <a:ext cx="2417455" cy="4660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590383"/>
              </p:ext>
            </p:extLst>
          </p:nvPr>
        </p:nvGraphicFramePr>
        <p:xfrm>
          <a:off x="1127125" y="4260850"/>
          <a:ext cx="60960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1" name="Equation" r:id="rId15" imgW="368280" imgH="419040" progId="Equation.DSMT4">
                  <p:embed/>
                </p:oleObj>
              </mc:Choice>
              <mc:Fallback>
                <p:oleObj name="Equation" r:id="rId15" imgW="368280" imgH="419040" progId="Equation.DSMT4">
                  <p:embed/>
                  <p:pic>
                    <p:nvPicPr>
                      <p:cNvPr id="266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260850"/>
                        <a:ext cx="609600" cy="69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8385568"/>
              </p:ext>
            </p:extLst>
          </p:nvPr>
        </p:nvGraphicFramePr>
        <p:xfrm>
          <a:off x="1226510" y="5154866"/>
          <a:ext cx="29749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2" name="Equation" r:id="rId17" imgW="152280" imgH="164880" progId="Equation.DSMT4">
                  <p:embed/>
                </p:oleObj>
              </mc:Choice>
              <mc:Fallback>
                <p:oleObj name="Equation" r:id="rId17" imgW="152280" imgH="164880" progId="Equation.DSMT4">
                  <p:embed/>
                  <p:pic>
                    <p:nvPicPr>
                      <p:cNvPr id="266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6510" y="5154866"/>
                        <a:ext cx="29749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1200270"/>
              </p:ext>
            </p:extLst>
          </p:nvPr>
        </p:nvGraphicFramePr>
        <p:xfrm>
          <a:off x="1942306" y="4414855"/>
          <a:ext cx="1385887" cy="4395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3" name="Equation" r:id="rId19" imgW="799920" imgH="253800" progId="Equation.DSMT4">
                  <p:embed/>
                </p:oleObj>
              </mc:Choice>
              <mc:Fallback>
                <p:oleObj name="Equation" r:id="rId19" imgW="799920" imgH="253800" progId="Equation.DSMT4">
                  <p:embed/>
                  <p:pic>
                    <p:nvPicPr>
                      <p:cNvPr id="266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2306" y="4414855"/>
                        <a:ext cx="1385887" cy="4395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4914662"/>
              </p:ext>
            </p:extLst>
          </p:nvPr>
        </p:nvGraphicFramePr>
        <p:xfrm>
          <a:off x="1929132" y="5069715"/>
          <a:ext cx="1385888" cy="439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4" name="Equation" r:id="rId21" imgW="799920" imgH="253800" progId="Equation.DSMT4">
                  <p:embed/>
                </p:oleObj>
              </mc:Choice>
              <mc:Fallback>
                <p:oleObj name="Equation" r:id="rId21" imgW="799920" imgH="253800" progId="Equation.DSMT4">
                  <p:embed/>
                  <p:pic>
                    <p:nvPicPr>
                      <p:cNvPr id="26636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9132" y="5069715"/>
                        <a:ext cx="1385888" cy="4397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6391408"/>
              </p:ext>
            </p:extLst>
          </p:nvPr>
        </p:nvGraphicFramePr>
        <p:xfrm>
          <a:off x="533400" y="5852795"/>
          <a:ext cx="381000" cy="305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5" name="Equation" r:id="rId23" imgW="190440" imgH="152280" progId="Equation.DSMT4">
                  <p:embed/>
                </p:oleObj>
              </mc:Choice>
              <mc:Fallback>
                <p:oleObj name="Equation" r:id="rId23" imgW="190440" imgH="152280" progId="Equation.DSMT4">
                  <p:embed/>
                  <p:pic>
                    <p:nvPicPr>
                      <p:cNvPr id="26637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852795"/>
                        <a:ext cx="381000" cy="305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271084"/>
              </p:ext>
            </p:extLst>
          </p:nvPr>
        </p:nvGraphicFramePr>
        <p:xfrm>
          <a:off x="974969" y="5625924"/>
          <a:ext cx="1583007" cy="7066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25" imgW="939600" imgH="419040" progId="Equation.DSMT4">
                  <p:embed/>
                </p:oleObj>
              </mc:Choice>
              <mc:Fallback>
                <p:oleObj name="Equation" r:id="rId25" imgW="939600" imgH="419040" progId="Equation.DSMT4">
                  <p:embed/>
                  <p:pic>
                    <p:nvPicPr>
                      <p:cNvPr id="2663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4969" y="5625924"/>
                        <a:ext cx="1583007" cy="7066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2743200" y="5791835"/>
            <a:ext cx="1564852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200" kern="0" dirty="0">
                <a:solidFill>
                  <a:prstClr val="black"/>
                </a:solidFill>
              </a:rPr>
              <a:t>Curie’s law</a:t>
            </a:r>
            <a:endParaRPr lang="en-US" sz="2200" dirty="0"/>
          </a:p>
        </p:txBody>
      </p:sp>
      <p:graphicFrame>
        <p:nvGraphicFramePr>
          <p:cNvPr id="2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424835"/>
              </p:ext>
            </p:extLst>
          </p:nvPr>
        </p:nvGraphicFramePr>
        <p:xfrm>
          <a:off x="563342" y="4616359"/>
          <a:ext cx="527050" cy="755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27" imgW="317160" imgH="457200" progId="Equation.DSMT4">
                  <p:embed/>
                </p:oleObj>
              </mc:Choice>
              <mc:Fallback>
                <p:oleObj name="Equation" r:id="rId27" imgW="317160" imgH="457200" progId="Equation.DSMT4">
                  <p:embed/>
                  <p:pic>
                    <p:nvPicPr>
                      <p:cNvPr id="2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342" y="4616359"/>
                        <a:ext cx="527050" cy="7556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 bwMode="auto">
          <a:xfrm flipV="1">
            <a:off x="5105400" y="4495800"/>
            <a:ext cx="0" cy="1662894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>
            <a:off x="5105400" y="6158694"/>
            <a:ext cx="28194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5" name="Rectangle 24"/>
          <p:cNvSpPr/>
          <p:nvPr/>
        </p:nvSpPr>
        <p:spPr>
          <a:xfrm>
            <a:off x="4660310" y="4404232"/>
            <a:ext cx="3770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kern="0" dirty="0">
                <a:solidFill>
                  <a:prstClr val="black"/>
                </a:solidFill>
              </a:rPr>
              <a:t>M</a:t>
            </a:r>
            <a:endParaRPr lang="en-US" i="1" dirty="0"/>
          </a:p>
        </p:txBody>
      </p:sp>
      <p:sp>
        <p:nvSpPr>
          <p:cNvPr id="26" name="Rectangle 25"/>
          <p:cNvSpPr/>
          <p:nvPr/>
        </p:nvSpPr>
        <p:spPr>
          <a:xfrm>
            <a:off x="7649622" y="5727535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kern="0" dirty="0">
                <a:solidFill>
                  <a:prstClr val="black"/>
                </a:solidFill>
              </a:rPr>
              <a:t>H</a:t>
            </a:r>
            <a:endParaRPr lang="en-US" i="1" dirty="0"/>
          </a:p>
        </p:txBody>
      </p:sp>
      <p:sp>
        <p:nvSpPr>
          <p:cNvPr id="8" name="Freeform 7"/>
          <p:cNvSpPr/>
          <p:nvPr/>
        </p:nvSpPr>
        <p:spPr bwMode="auto">
          <a:xfrm>
            <a:off x="5102198" y="4760155"/>
            <a:ext cx="2594002" cy="1379388"/>
          </a:xfrm>
          <a:custGeom>
            <a:avLst/>
            <a:gdLst>
              <a:gd name="connsiteX0" fmla="*/ 0 w 2558784"/>
              <a:gd name="connsiteY0" fmla="*/ 1290918 h 1290918"/>
              <a:gd name="connsiteX1" fmla="*/ 345782 w 2558784"/>
              <a:gd name="connsiteY1" fmla="*/ 553251 h 1290918"/>
              <a:gd name="connsiteX2" fmla="*/ 745352 w 2558784"/>
              <a:gd name="connsiteY2" fmla="*/ 169049 h 1290918"/>
              <a:gd name="connsiteX3" fmla="*/ 1452283 w 2558784"/>
              <a:gd name="connsiteY3" fmla="*/ 30736 h 1290918"/>
              <a:gd name="connsiteX4" fmla="*/ 2558784 w 2558784"/>
              <a:gd name="connsiteY4" fmla="*/ 0 h 1290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8784" h="1290918">
                <a:moveTo>
                  <a:pt x="0" y="1290918"/>
                </a:moveTo>
                <a:cubicBezTo>
                  <a:pt x="110778" y="1015573"/>
                  <a:pt x="221557" y="740229"/>
                  <a:pt x="345782" y="553251"/>
                </a:cubicBezTo>
                <a:cubicBezTo>
                  <a:pt x="470007" y="366273"/>
                  <a:pt x="560935" y="256135"/>
                  <a:pt x="745352" y="169049"/>
                </a:cubicBezTo>
                <a:cubicBezTo>
                  <a:pt x="929769" y="81963"/>
                  <a:pt x="1150044" y="58911"/>
                  <a:pt x="1452283" y="30736"/>
                </a:cubicBezTo>
                <a:cubicBezTo>
                  <a:pt x="1754522" y="2561"/>
                  <a:pt x="2156653" y="1280"/>
                  <a:pt x="2558784" y="0"/>
                </a:cubicBezTo>
              </a:path>
            </a:pathLst>
          </a:cu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7237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Identify the system</a:t>
            </a:r>
          </a:p>
          <a:p>
            <a:pPr>
              <a:spcBef>
                <a:spcPts val="1200"/>
              </a:spcBef>
            </a:pPr>
            <a:r>
              <a:rPr lang="en-US" dirty="0"/>
              <a:t>Determine the system energy </a:t>
            </a:r>
            <a:r>
              <a:rPr lang="en-US" i="1" dirty="0" err="1"/>
              <a:t>E</a:t>
            </a:r>
            <a:r>
              <a:rPr lang="en-US" i="1" baseline="-25000" dirty="0" err="1"/>
              <a:t>i</a:t>
            </a:r>
            <a:r>
              <a:rPr lang="en-US" dirty="0"/>
              <a:t> at state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i="1" baseline="-25000" dirty="0"/>
          </a:p>
          <a:p>
            <a:pPr>
              <a:spcBef>
                <a:spcPts val="1200"/>
              </a:spcBef>
            </a:pPr>
            <a:r>
              <a:rPr lang="en-US" dirty="0"/>
              <a:t>Probability distribution:</a:t>
            </a:r>
          </a:p>
          <a:p>
            <a:pPr>
              <a:spcBef>
                <a:spcPts val="1200"/>
              </a:spcBef>
            </a:pPr>
            <a:endParaRPr lang="en-US" sz="4400" dirty="0"/>
          </a:p>
          <a:p>
            <a:pPr>
              <a:spcBef>
                <a:spcPts val="1200"/>
              </a:spcBef>
            </a:pPr>
            <a:r>
              <a:rPr lang="en-US" dirty="0"/>
              <a:t>Partition function (summing over all system states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):</a:t>
            </a:r>
          </a:p>
          <a:p>
            <a:pPr>
              <a:spcBef>
                <a:spcPts val="1200"/>
              </a:spcBef>
            </a:pPr>
            <a:endParaRPr lang="en-US" sz="3200" dirty="0"/>
          </a:p>
          <a:p>
            <a:pPr>
              <a:spcBef>
                <a:spcPts val="1200"/>
              </a:spcBef>
            </a:pPr>
            <a:r>
              <a:rPr lang="en-US" dirty="0"/>
              <a:t>Ensemble average of variables: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5065062"/>
              </p:ext>
            </p:extLst>
          </p:nvPr>
        </p:nvGraphicFramePr>
        <p:xfrm>
          <a:off x="838200" y="3004437"/>
          <a:ext cx="3779837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3" imgW="2070000" imgH="431640" progId="Equation.DSMT4">
                  <p:embed/>
                </p:oleObj>
              </mc:Choice>
              <mc:Fallback>
                <p:oleObj name="Equation" r:id="rId3" imgW="2070000" imgH="431640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004437"/>
                        <a:ext cx="3779837" cy="7937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661782"/>
              </p:ext>
            </p:extLst>
          </p:nvPr>
        </p:nvGraphicFramePr>
        <p:xfrm>
          <a:off x="838200" y="4198873"/>
          <a:ext cx="3221037" cy="839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5" imgW="1765080" imgH="457200" progId="Equation.DSMT4">
                  <p:embed/>
                </p:oleObj>
              </mc:Choice>
              <mc:Fallback>
                <p:oleObj name="Equation" r:id="rId5" imgW="1765080" imgH="457200" progId="Equation.DSMT4">
                  <p:embed/>
                  <p:pic>
                    <p:nvPicPr>
                      <p:cNvPr id="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198873"/>
                        <a:ext cx="3221037" cy="8397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123015"/>
              </p:ext>
            </p:extLst>
          </p:nvPr>
        </p:nvGraphicFramePr>
        <p:xfrm>
          <a:off x="838200" y="5439347"/>
          <a:ext cx="4595812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7" imgW="2450880" imgH="457200" progId="Equation.DSMT4">
                  <p:embed/>
                </p:oleObj>
              </mc:Choice>
              <mc:Fallback>
                <p:oleObj name="Equation" r:id="rId7" imgW="2450880" imgH="457200" progId="Equation.DSMT4">
                  <p:embed/>
                  <p:pic>
                    <p:nvPicPr>
                      <p:cNvPr id="6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5439347"/>
                        <a:ext cx="4595812" cy="8572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00610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Microcanonical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We use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to label a system’s microscopic state</a:t>
            </a:r>
          </a:p>
          <a:p>
            <a:r>
              <a:rPr lang="en-US" dirty="0"/>
              <a:t>Problem: when the system is held at constant energy </a:t>
            </a:r>
            <a:r>
              <a:rPr lang="en-US" i="1" dirty="0"/>
              <a:t>E</a:t>
            </a:r>
            <a:r>
              <a:rPr lang="en-US" dirty="0"/>
              <a:t>, what is the probability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of finding the system at a particular microscopic state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?</a:t>
            </a:r>
          </a:p>
        </p:txBody>
      </p:sp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D01481D6-AE98-4FB5-90A2-80E19EF8D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3700690"/>
              </p:ext>
            </p:extLst>
          </p:nvPr>
        </p:nvGraphicFramePr>
        <p:xfrm>
          <a:off x="830385" y="3147645"/>
          <a:ext cx="5097463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3" imgW="2793960" imgH="419040" progId="Equation.DSMT4">
                  <p:embed/>
                </p:oleObj>
              </mc:Choice>
              <mc:Fallback>
                <p:oleObj name="Equation" r:id="rId3" imgW="2793960" imgH="419040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D01481D6-AE98-4FB5-90A2-80E19EF8DA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0385" y="3147645"/>
                        <a:ext cx="5097463" cy="77152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1684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We use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to label a system’s microscopic state</a:t>
            </a:r>
          </a:p>
          <a:p>
            <a:r>
              <a:rPr lang="en-US" dirty="0"/>
              <a:t>Problem: when the system is held at temperature </a:t>
            </a:r>
            <a:r>
              <a:rPr lang="en-US" i="1" dirty="0"/>
              <a:t>T</a:t>
            </a:r>
            <a:r>
              <a:rPr lang="en-US" dirty="0"/>
              <a:t>, what is the probability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of finding the system at a particular microscopic state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/>
              <a:t>?</a:t>
            </a:r>
          </a:p>
          <a:p>
            <a:r>
              <a:rPr lang="en-US" dirty="0"/>
              <a:t>If we make </a:t>
            </a:r>
            <a:r>
              <a:rPr lang="en-US" i="1" dirty="0"/>
              <a:t>N</a:t>
            </a:r>
            <a:r>
              <a:rPr lang="en-US" dirty="0"/>
              <a:t> (</a:t>
            </a:r>
            <a:r>
              <a:rPr lang="en-US" i="1" dirty="0"/>
              <a:t>N</a:t>
            </a:r>
            <a:r>
              <a:rPr lang="en-US" dirty="0"/>
              <a:t> is large) macroscopically identical copies of the system, then the number of copies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 residing at the microscopic state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is:</a:t>
            </a:r>
          </a:p>
          <a:p>
            <a:endParaRPr lang="en-US" sz="3200" dirty="0"/>
          </a:p>
          <a:p>
            <a:r>
              <a:rPr lang="en-US" dirty="0"/>
              <a:t>We use the following relation to derive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baseline="-25000" dirty="0"/>
              <a:t> </a:t>
            </a:r>
            <a:r>
              <a:rPr lang="en-US" dirty="0"/>
              <a:t>:</a:t>
            </a:r>
          </a:p>
        </p:txBody>
      </p:sp>
      <p:graphicFrame>
        <p:nvGraphicFramePr>
          <p:cNvPr id="55" name="Object 2">
            <a:extLst>
              <a:ext uri="{FF2B5EF4-FFF2-40B4-BE49-F238E27FC236}">
                <a16:creationId xmlns:a16="http://schemas.microsoft.com/office/drawing/2014/main" id="{6BA808D3-E4B6-49B2-B17A-F3800F06A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1361162"/>
              </p:ext>
            </p:extLst>
          </p:nvPr>
        </p:nvGraphicFramePr>
        <p:xfrm>
          <a:off x="846015" y="4366845"/>
          <a:ext cx="1228725" cy="42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672840" imgH="228600" progId="Equation.DSMT4">
                  <p:embed/>
                </p:oleObj>
              </mc:Choice>
              <mc:Fallback>
                <p:oleObj name="Equation" r:id="rId3" imgW="672840" imgH="228600" progId="Equation.DSMT4">
                  <p:embed/>
                  <p:pic>
                    <p:nvPicPr>
                      <p:cNvPr id="55" name="Object 2">
                        <a:extLst>
                          <a:ext uri="{FF2B5EF4-FFF2-40B4-BE49-F238E27FC236}">
                            <a16:creationId xmlns:a16="http://schemas.microsoft.com/office/drawing/2014/main" id="{6BA808D3-E4B6-49B2-B17A-F3800F06A85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15" y="4366845"/>
                        <a:ext cx="1228725" cy="420687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2">
            <a:extLst>
              <a:ext uri="{FF2B5EF4-FFF2-40B4-BE49-F238E27FC236}">
                <a16:creationId xmlns:a16="http://schemas.microsoft.com/office/drawing/2014/main" id="{D01481D6-AE98-4FB5-90A2-80E19EF8DA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455393"/>
              </p:ext>
            </p:extLst>
          </p:nvPr>
        </p:nvGraphicFramePr>
        <p:xfrm>
          <a:off x="846015" y="5448300"/>
          <a:ext cx="904875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5" imgW="495000" imgH="393480" progId="Equation.DSMT4">
                  <p:embed/>
                </p:oleObj>
              </mc:Choice>
              <mc:Fallback>
                <p:oleObj name="Equation" r:id="rId5" imgW="495000" imgH="393480" progId="Equation.DSMT4">
                  <p:embed/>
                  <p:pic>
                    <p:nvPicPr>
                      <p:cNvPr id="56" name="Object 2">
                        <a:extLst>
                          <a:ext uri="{FF2B5EF4-FFF2-40B4-BE49-F238E27FC236}">
                            <a16:creationId xmlns:a16="http://schemas.microsoft.com/office/drawing/2014/main" id="{D01481D6-AE98-4FB5-90A2-80E19EF8DA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15" y="5448300"/>
                        <a:ext cx="904875" cy="7239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7590417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Our story begins with a large family of macroscopically identical systems (the canonical ensemble)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6794" y="3823600"/>
            <a:ext cx="441236" cy="419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2487793" y="4128400"/>
            <a:ext cx="441236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2607626" y="3669000"/>
            <a:ext cx="441236" cy="419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3014020" y="4002443"/>
            <a:ext cx="441236" cy="419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855121" y="4482753"/>
            <a:ext cx="441236" cy="419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3551427" y="3754124"/>
            <a:ext cx="441236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1852609" y="4250763"/>
            <a:ext cx="441236" cy="4191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9697">
            <a:off x="3474914" y="4320717"/>
            <a:ext cx="441236" cy="4191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0460" y="4814835"/>
            <a:ext cx="441236" cy="4191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515" y="3765018"/>
            <a:ext cx="441236" cy="4191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3046061" y="3443898"/>
            <a:ext cx="441236" cy="4191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4275849" y="4652446"/>
            <a:ext cx="441236" cy="419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3953560" y="3403174"/>
            <a:ext cx="441236" cy="4191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97424" y="4710296"/>
            <a:ext cx="441236" cy="4191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4436176" y="4201198"/>
            <a:ext cx="441236" cy="4191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3968330" y="4192181"/>
            <a:ext cx="441236" cy="4191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4526145" y="3360086"/>
            <a:ext cx="441236" cy="4191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6412" y="4726262"/>
            <a:ext cx="441236" cy="4191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1759">
            <a:off x="5012919" y="3377815"/>
            <a:ext cx="441236" cy="4191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4856620" y="4324363"/>
            <a:ext cx="441236" cy="4191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5222760" y="4003960"/>
            <a:ext cx="441236" cy="4191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2263995" y="3373762"/>
            <a:ext cx="441236" cy="4191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474914" y="3150679"/>
            <a:ext cx="441236" cy="4191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2423465" y="4600253"/>
            <a:ext cx="441236" cy="4191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4809360" y="3810940"/>
            <a:ext cx="441236" cy="4191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2826676" y="4978479"/>
            <a:ext cx="441236" cy="4191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3555" y="4786497"/>
            <a:ext cx="441236" cy="4191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2223" y="5338087"/>
            <a:ext cx="441236" cy="4191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3110018" y="2813186"/>
            <a:ext cx="441236" cy="4191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3523656" y="5183354"/>
            <a:ext cx="441236" cy="4191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3684465" y="2649590"/>
            <a:ext cx="441236" cy="4191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2642545" y="5499321"/>
            <a:ext cx="441236" cy="4191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3959716" y="5225729"/>
            <a:ext cx="441236" cy="4191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916" y="5135519"/>
            <a:ext cx="441236" cy="4191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4119531" y="2923407"/>
            <a:ext cx="441236" cy="4191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2330062" y="5120845"/>
            <a:ext cx="441236" cy="4191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3764277" y="5655250"/>
            <a:ext cx="441236" cy="4191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0499" y="3154199"/>
            <a:ext cx="441236" cy="41910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9697">
            <a:off x="3291155" y="5778866"/>
            <a:ext cx="441236" cy="419100"/>
          </a:xfrm>
          <a:prstGeom prst="rect">
            <a:avLst/>
          </a:prstGeom>
        </p:spPr>
      </p:pic>
      <p:sp>
        <p:nvSpPr>
          <p:cNvPr id="44" name="Rounded Rectangular Callout 43"/>
          <p:cNvSpPr/>
          <p:nvPr/>
        </p:nvSpPr>
        <p:spPr bwMode="auto">
          <a:xfrm>
            <a:off x="5428225" y="5233935"/>
            <a:ext cx="2725175" cy="896814"/>
          </a:xfrm>
          <a:prstGeom prst="wedgeRoundRectCallout">
            <a:avLst>
              <a:gd name="adj1" fmla="val -65900"/>
              <a:gd name="adj2" fmla="val -43236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We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all look alike but have unique names!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753405" y="4167781"/>
            <a:ext cx="27809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systems are all macroscopically identical but are distinguishable</a:t>
            </a:r>
          </a:p>
        </p:txBody>
      </p:sp>
      <p:sp>
        <p:nvSpPr>
          <p:cNvPr id="46" name="Oval Callout 45"/>
          <p:cNvSpPr/>
          <p:nvPr/>
        </p:nvSpPr>
        <p:spPr bwMode="auto">
          <a:xfrm>
            <a:off x="6096000" y="2859140"/>
            <a:ext cx="457200" cy="408533"/>
          </a:xfrm>
          <a:prstGeom prst="wedgeEllipseCallout">
            <a:avLst>
              <a:gd name="adj1" fmla="val -172093"/>
              <a:gd name="adj2" fmla="val 8319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K</a:t>
            </a:r>
          </a:p>
        </p:txBody>
      </p:sp>
      <p:sp>
        <p:nvSpPr>
          <p:cNvPr id="47" name="Oval Callout 46"/>
          <p:cNvSpPr/>
          <p:nvPr/>
        </p:nvSpPr>
        <p:spPr bwMode="auto">
          <a:xfrm>
            <a:off x="5318540" y="2524946"/>
            <a:ext cx="457200" cy="408533"/>
          </a:xfrm>
          <a:prstGeom prst="wedgeEllipseCallout">
            <a:avLst>
              <a:gd name="adj1" fmla="val -140160"/>
              <a:gd name="adj2" fmla="val 152783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JJ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48" name="Oval Callout 47"/>
          <p:cNvSpPr/>
          <p:nvPr/>
        </p:nvSpPr>
        <p:spPr bwMode="auto">
          <a:xfrm>
            <a:off x="4545483" y="2392982"/>
            <a:ext cx="457200" cy="408533"/>
          </a:xfrm>
          <a:prstGeom prst="wedgeEllipseCallout">
            <a:avLst>
              <a:gd name="adj1" fmla="val -62849"/>
              <a:gd name="adj2" fmla="val 7002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49" name="Oval Callout 48"/>
          <p:cNvSpPr/>
          <p:nvPr/>
        </p:nvSpPr>
        <p:spPr bwMode="auto">
          <a:xfrm>
            <a:off x="1865261" y="2752990"/>
            <a:ext cx="457200" cy="408533"/>
          </a:xfrm>
          <a:prstGeom prst="wedgeEllipseCallout">
            <a:avLst>
              <a:gd name="adj1" fmla="val 48075"/>
              <a:gd name="adj2" fmla="val 9635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50" name="Oval Callout 49"/>
          <p:cNvSpPr/>
          <p:nvPr/>
        </p:nvSpPr>
        <p:spPr bwMode="auto">
          <a:xfrm>
            <a:off x="1433551" y="3424126"/>
            <a:ext cx="457200" cy="408533"/>
          </a:xfrm>
          <a:prstGeom prst="wedgeEllipseCallout">
            <a:avLst>
              <a:gd name="adj1" fmla="val 85050"/>
              <a:gd name="adj2" fmla="val 6250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51" name="Oval Callout 50"/>
          <p:cNvSpPr/>
          <p:nvPr/>
        </p:nvSpPr>
        <p:spPr bwMode="auto">
          <a:xfrm>
            <a:off x="1077677" y="4326000"/>
            <a:ext cx="457200" cy="408533"/>
          </a:xfrm>
          <a:prstGeom prst="wedgeEllipseCallout">
            <a:avLst>
              <a:gd name="adj1" fmla="val 98495"/>
              <a:gd name="adj2" fmla="val -1461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52" name="Oval Callout 51"/>
          <p:cNvSpPr/>
          <p:nvPr/>
        </p:nvSpPr>
        <p:spPr bwMode="auto">
          <a:xfrm>
            <a:off x="1139574" y="4890740"/>
            <a:ext cx="457200" cy="408533"/>
          </a:xfrm>
          <a:prstGeom prst="wedgeEllipseCallout">
            <a:avLst>
              <a:gd name="adj1" fmla="val 133788"/>
              <a:gd name="adj2" fmla="val -2966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53" name="Oval Callout 52"/>
          <p:cNvSpPr/>
          <p:nvPr/>
        </p:nvSpPr>
        <p:spPr bwMode="auto">
          <a:xfrm>
            <a:off x="838200" y="5461213"/>
            <a:ext cx="1505111" cy="646799"/>
          </a:xfrm>
          <a:prstGeom prst="wedgeEllipseCallout">
            <a:avLst>
              <a:gd name="adj1" fmla="val 48132"/>
              <a:gd name="adj2" fmla="val -4746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System 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5506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All systems happily share energy among them, but are isolated from the rest of the world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775" y="3823600"/>
            <a:ext cx="441236" cy="4191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1563774" y="4128400"/>
            <a:ext cx="441236" cy="419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1683607" y="3669000"/>
            <a:ext cx="441236" cy="419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2090001" y="4002443"/>
            <a:ext cx="441236" cy="4191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931102" y="4482753"/>
            <a:ext cx="441236" cy="4191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2627408" y="3754124"/>
            <a:ext cx="441236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928590" y="4250763"/>
            <a:ext cx="441236" cy="4191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9697">
            <a:off x="2550895" y="4320717"/>
            <a:ext cx="441236" cy="4191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441" y="4814835"/>
            <a:ext cx="441236" cy="4191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8496" y="3765018"/>
            <a:ext cx="441236" cy="41910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2122042" y="3443898"/>
            <a:ext cx="441236" cy="41910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3351830" y="4652446"/>
            <a:ext cx="441236" cy="41910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3029541" y="3403174"/>
            <a:ext cx="441236" cy="4191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73405" y="4710296"/>
            <a:ext cx="441236" cy="41910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3512157" y="4201198"/>
            <a:ext cx="441236" cy="4191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3044311" y="4192181"/>
            <a:ext cx="441236" cy="4191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3602126" y="3360086"/>
            <a:ext cx="441236" cy="41910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2393" y="4726262"/>
            <a:ext cx="441236" cy="419100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1759">
            <a:off x="4088900" y="3377815"/>
            <a:ext cx="441236" cy="41910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3932601" y="4324363"/>
            <a:ext cx="441236" cy="419100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4298741" y="4003960"/>
            <a:ext cx="441236" cy="41910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1339976" y="3373762"/>
            <a:ext cx="441236" cy="41910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550895" y="3150679"/>
            <a:ext cx="441236" cy="419100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1499446" y="4600253"/>
            <a:ext cx="441236" cy="4191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3885341" y="3810940"/>
            <a:ext cx="441236" cy="41910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1902657" y="4978479"/>
            <a:ext cx="441236" cy="419100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536" y="4786497"/>
            <a:ext cx="441236" cy="419100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8204" y="5338087"/>
            <a:ext cx="441236" cy="419100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2185999" y="2813186"/>
            <a:ext cx="441236" cy="419100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16752">
            <a:off x="2599637" y="5183354"/>
            <a:ext cx="441236" cy="419100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470205">
            <a:off x="2760446" y="2649590"/>
            <a:ext cx="441236" cy="419100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1718526" y="5499321"/>
            <a:ext cx="441236" cy="419100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35674">
            <a:off x="3035697" y="5225729"/>
            <a:ext cx="441236" cy="419100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897" y="5135519"/>
            <a:ext cx="441236" cy="4191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2748">
            <a:off x="3195512" y="2923407"/>
            <a:ext cx="441236" cy="41910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465328">
            <a:off x="1406043" y="5120845"/>
            <a:ext cx="441236" cy="419100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44315">
            <a:off x="2840258" y="5655250"/>
            <a:ext cx="441236" cy="419100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6480" y="3154199"/>
            <a:ext cx="441236" cy="419100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39697">
            <a:off x="2367136" y="5778866"/>
            <a:ext cx="441236" cy="419100"/>
          </a:xfrm>
          <a:prstGeom prst="rect">
            <a:avLst/>
          </a:prstGeom>
        </p:spPr>
      </p:pic>
      <p:sp>
        <p:nvSpPr>
          <p:cNvPr id="58" name="Freeform 57"/>
          <p:cNvSpPr/>
          <p:nvPr/>
        </p:nvSpPr>
        <p:spPr bwMode="auto">
          <a:xfrm>
            <a:off x="804889" y="2451207"/>
            <a:ext cx="4049485" cy="3803596"/>
          </a:xfrm>
          <a:custGeom>
            <a:avLst/>
            <a:gdLst>
              <a:gd name="connsiteX0" fmla="*/ 852927 w 4049485"/>
              <a:gd name="connsiteY0" fmla="*/ 568618 h 3803596"/>
              <a:gd name="connsiteX1" fmla="*/ 2051637 w 4049485"/>
              <a:gd name="connsiteY1" fmla="*/ 0 h 3803596"/>
              <a:gd name="connsiteX2" fmla="*/ 3342554 w 4049485"/>
              <a:gd name="connsiteY2" fmla="*/ 676195 h 3803596"/>
              <a:gd name="connsiteX3" fmla="*/ 4049485 w 4049485"/>
              <a:gd name="connsiteY3" fmla="*/ 1260181 h 3803596"/>
              <a:gd name="connsiteX4" fmla="*/ 3865068 w 4049485"/>
              <a:gd name="connsiteY4" fmla="*/ 2251422 h 3803596"/>
              <a:gd name="connsiteX5" fmla="*/ 2405102 w 4049485"/>
              <a:gd name="connsiteY5" fmla="*/ 3757492 h 3803596"/>
              <a:gd name="connsiteX6" fmla="*/ 1306285 w 4049485"/>
              <a:gd name="connsiteY6" fmla="*/ 3803596 h 3803596"/>
              <a:gd name="connsiteX7" fmla="*/ 230521 w 4049485"/>
              <a:gd name="connsiteY7" fmla="*/ 2758568 h 3803596"/>
              <a:gd name="connsiteX8" fmla="*/ 0 w 4049485"/>
              <a:gd name="connsiteY8" fmla="*/ 1859536 h 3803596"/>
              <a:gd name="connsiteX9" fmla="*/ 852927 w 4049485"/>
              <a:gd name="connsiteY9" fmla="*/ 568618 h 38035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49485" h="3803596">
                <a:moveTo>
                  <a:pt x="852927" y="568618"/>
                </a:moveTo>
                <a:lnTo>
                  <a:pt x="2051637" y="0"/>
                </a:lnTo>
                <a:lnTo>
                  <a:pt x="3342554" y="676195"/>
                </a:lnTo>
                <a:lnTo>
                  <a:pt x="4049485" y="1260181"/>
                </a:lnTo>
                <a:lnTo>
                  <a:pt x="3865068" y="2251422"/>
                </a:lnTo>
                <a:lnTo>
                  <a:pt x="2405102" y="3757492"/>
                </a:lnTo>
                <a:lnTo>
                  <a:pt x="1306285" y="3803596"/>
                </a:lnTo>
                <a:lnTo>
                  <a:pt x="230521" y="2758568"/>
                </a:lnTo>
                <a:lnTo>
                  <a:pt x="0" y="1859536"/>
                </a:lnTo>
                <a:lnTo>
                  <a:pt x="852927" y="568618"/>
                </a:lnTo>
                <a:close/>
              </a:path>
            </a:pathLst>
          </a:cu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9" name="Freeform 58"/>
          <p:cNvSpPr/>
          <p:nvPr/>
        </p:nvSpPr>
        <p:spPr bwMode="auto">
          <a:xfrm>
            <a:off x="4321675" y="2883559"/>
            <a:ext cx="637775" cy="376518"/>
          </a:xfrm>
          <a:custGeom>
            <a:avLst/>
            <a:gdLst>
              <a:gd name="connsiteX0" fmla="*/ 637775 w 637775"/>
              <a:gd name="connsiteY0" fmla="*/ 0 h 376518"/>
              <a:gd name="connsiteX1" fmla="*/ 268941 w 637775"/>
              <a:gd name="connsiteY1" fmla="*/ 92209 h 376518"/>
              <a:gd name="connsiteX2" fmla="*/ 92208 w 637775"/>
              <a:gd name="connsiteY2" fmla="*/ 207469 h 376518"/>
              <a:gd name="connsiteX3" fmla="*/ 0 w 637775"/>
              <a:gd name="connsiteY3" fmla="*/ 376518 h 376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37775" h="376518">
                <a:moveTo>
                  <a:pt x="637775" y="0"/>
                </a:moveTo>
                <a:cubicBezTo>
                  <a:pt x="498822" y="28815"/>
                  <a:pt x="359869" y="57631"/>
                  <a:pt x="268941" y="92209"/>
                </a:cubicBezTo>
                <a:cubicBezTo>
                  <a:pt x="178013" y="126787"/>
                  <a:pt x="137032" y="160084"/>
                  <a:pt x="92208" y="207469"/>
                </a:cubicBezTo>
                <a:cubicBezTo>
                  <a:pt x="47384" y="254854"/>
                  <a:pt x="23692" y="315686"/>
                  <a:pt x="0" y="376518"/>
                </a:cubicBezTo>
              </a:path>
            </a:pathLst>
          </a:custGeom>
          <a:noFill/>
          <a:ln w="47625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793989" y="2684202"/>
            <a:ext cx="2051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Walls (nothing can get through)</a:t>
            </a:r>
          </a:p>
        </p:txBody>
      </p:sp>
      <p:sp>
        <p:nvSpPr>
          <p:cNvPr id="44" name="Rounded Rectangular Callout 43"/>
          <p:cNvSpPr/>
          <p:nvPr/>
        </p:nvSpPr>
        <p:spPr bwMode="auto">
          <a:xfrm>
            <a:off x="4776511" y="4594361"/>
            <a:ext cx="3376889" cy="1596883"/>
          </a:xfrm>
          <a:prstGeom prst="wedgeRoundRectCallout">
            <a:avLst>
              <a:gd name="adj1" fmla="val -62526"/>
              <a:gd name="adj2" fmla="val -4255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When alone I am “canonical”; but when 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 LARGE group of us are</a:t>
            </a:r>
            <a:r>
              <a:rPr kumimoji="0" 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packed together we become “</a:t>
            </a:r>
            <a:r>
              <a:rPr kumimoji="0" lang="en-US" sz="1600" b="0" i="0" u="none" strike="noStrike" cap="none" normalizeH="0" dirty="0" err="1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MICROcanonical</a:t>
            </a:r>
            <a:r>
              <a:rPr kumimoji="0" 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” – the name doesn’t quite make sense, huh?</a:t>
            </a: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23437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Some systems get a bit more energy than others. We call the energy distribution a </a:t>
            </a:r>
            <a:r>
              <a:rPr lang="en-US" dirty="0" err="1"/>
              <a:t>macrostate</a:t>
            </a:r>
            <a:r>
              <a:rPr lang="en-US" dirty="0"/>
              <a:t>.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914400" y="2780980"/>
            <a:ext cx="0" cy="32766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914400" y="2628580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E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1295400" y="3470082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1295400" y="4178934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1295400" y="5257800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1295400" y="6019800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429000" y="3260472"/>
            <a:ext cx="479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err="1">
                <a:solidFill>
                  <a:schemeClr val="accent2"/>
                </a:solidFill>
              </a:rPr>
              <a:t>E</a:t>
            </a:r>
            <a:r>
              <a:rPr lang="en-US" sz="2000" i="1" baseline="-25000" dirty="0" err="1">
                <a:solidFill>
                  <a:schemeClr val="accent2"/>
                </a:solidFill>
              </a:rPr>
              <a:t>i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29000" y="3973386"/>
            <a:ext cx="603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i-1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 rot="16200000">
            <a:off x="1950464" y="259080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63" name="TextBox 62"/>
          <p:cNvSpPr txBox="1"/>
          <p:nvPr/>
        </p:nvSpPr>
        <p:spPr>
          <a:xfrm rot="16200000">
            <a:off x="1950464" y="420805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429000" y="5052252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429000" y="5809870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0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377310" y="2990734"/>
            <a:ext cx="1916288" cy="2929718"/>
            <a:chOff x="1377310" y="3105354"/>
            <a:chExt cx="1916288" cy="2929718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403091" y="3105354"/>
              <a:ext cx="441236" cy="419100"/>
            </a:xfrm>
            <a:prstGeom prst="rect">
              <a:avLst/>
            </a:prstGeom>
          </p:spPr>
        </p:pic>
        <p:pic>
          <p:nvPicPr>
            <p:cNvPr id="68" name="Picture 6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403090" y="3808604"/>
              <a:ext cx="441236" cy="419100"/>
            </a:xfrm>
            <a:prstGeom prst="rect">
              <a:avLst/>
            </a:prstGeom>
          </p:spPr>
        </p:pic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887951" y="3814206"/>
              <a:ext cx="441236" cy="419100"/>
            </a:xfrm>
            <a:prstGeom prst="rect">
              <a:avLst/>
            </a:prstGeom>
          </p:spPr>
        </p:pic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377310" y="4887470"/>
              <a:ext cx="441236" cy="419100"/>
            </a:xfrm>
            <a:prstGeom prst="rect">
              <a:avLst/>
            </a:prstGeom>
          </p:spPr>
        </p:pic>
        <p:pic>
          <p:nvPicPr>
            <p:cNvPr id="73" name="Picture 7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862171" y="4893072"/>
              <a:ext cx="441236" cy="419100"/>
            </a:xfrm>
            <a:prstGeom prst="rect">
              <a:avLst/>
            </a:prstGeom>
          </p:spPr>
        </p:pic>
        <p:pic>
          <p:nvPicPr>
            <p:cNvPr id="75" name="Picture 7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403089" y="5610370"/>
              <a:ext cx="441236" cy="419100"/>
            </a:xfrm>
            <a:prstGeom prst="rect">
              <a:avLst/>
            </a:prstGeom>
          </p:spPr>
        </p:pic>
        <p:pic>
          <p:nvPicPr>
            <p:cNvPr id="76" name="Picture 7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1887950" y="5615972"/>
              <a:ext cx="441236" cy="419100"/>
            </a:xfrm>
            <a:prstGeom prst="rect">
              <a:avLst/>
            </a:prstGeom>
          </p:spPr>
        </p:pic>
        <p:pic>
          <p:nvPicPr>
            <p:cNvPr id="77" name="Picture 7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2367501" y="5609969"/>
              <a:ext cx="441236" cy="419100"/>
            </a:xfrm>
            <a:prstGeom prst="rect">
              <a:avLst/>
            </a:prstGeom>
          </p:spPr>
        </p:pic>
        <p:pic>
          <p:nvPicPr>
            <p:cNvPr id="78" name="Picture 7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629858">
              <a:off x="2852362" y="5615571"/>
              <a:ext cx="441236" cy="419100"/>
            </a:xfrm>
            <a:prstGeom prst="rect">
              <a:avLst/>
            </a:prstGeom>
          </p:spPr>
        </p:pic>
      </p:grpSp>
      <p:grpSp>
        <p:nvGrpSpPr>
          <p:cNvPr id="8" name="Group 7"/>
          <p:cNvGrpSpPr/>
          <p:nvPr/>
        </p:nvGrpSpPr>
        <p:grpSpPr>
          <a:xfrm>
            <a:off x="3931664" y="2727832"/>
            <a:ext cx="3881214" cy="3254440"/>
            <a:chOff x="3931664" y="2842452"/>
            <a:chExt cx="3881214" cy="3254440"/>
          </a:xfrm>
        </p:grpSpPr>
        <p:sp>
          <p:nvSpPr>
            <p:cNvPr id="79" name="TextBox 78"/>
            <p:cNvSpPr txBox="1"/>
            <p:nvPr/>
          </p:nvSpPr>
          <p:spPr>
            <a:xfrm>
              <a:off x="3931665" y="3034588"/>
              <a:ext cx="1623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N</a:t>
              </a:r>
              <a:r>
                <a:rPr lang="en-US" sz="2800" i="1" baseline="-25000" dirty="0"/>
                <a:t>i</a:t>
              </a:r>
              <a:r>
                <a:rPr lang="en-US" sz="2800" dirty="0"/>
                <a:t> = 1</a:t>
              </a:r>
              <a:endParaRPr lang="en-US" sz="2800" i="1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3931664" y="3749556"/>
              <a:ext cx="1623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N</a:t>
              </a:r>
              <a:r>
                <a:rPr lang="en-US" sz="2800" i="1" baseline="-25000" dirty="0"/>
                <a:t>i-1</a:t>
              </a:r>
              <a:r>
                <a:rPr lang="en-US" sz="2800" dirty="0"/>
                <a:t> = 2</a:t>
              </a:r>
              <a:endParaRPr lang="en-US" sz="2800" i="1" dirty="0"/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3931665" y="4827968"/>
              <a:ext cx="1623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N</a:t>
              </a:r>
              <a:r>
                <a:rPr lang="en-US" sz="2800" i="1" baseline="-25000" dirty="0"/>
                <a:t>1</a:t>
              </a:r>
              <a:r>
                <a:rPr lang="en-US" sz="2800" dirty="0"/>
                <a:t> = 2</a:t>
              </a:r>
              <a:endParaRPr lang="en-US" sz="2800" i="1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3931664" y="5573672"/>
              <a:ext cx="162331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i="1" dirty="0"/>
                <a:t>N</a:t>
              </a:r>
              <a:r>
                <a:rPr lang="en-US" sz="2800" i="1" baseline="-25000" dirty="0"/>
                <a:t>0</a:t>
              </a:r>
              <a:r>
                <a:rPr lang="en-US" sz="2800" dirty="0"/>
                <a:t> = 4</a:t>
              </a:r>
              <a:endParaRPr lang="en-US" sz="2800" i="1" dirty="0"/>
            </a:p>
          </p:txBody>
        </p:sp>
        <p:cxnSp>
          <p:nvCxnSpPr>
            <p:cNvPr id="83" name="Straight Arrow Connector 82"/>
            <p:cNvCxnSpPr/>
            <p:nvPr/>
          </p:nvCxnSpPr>
          <p:spPr bwMode="auto">
            <a:xfrm flipH="1">
              <a:off x="5402584" y="3312524"/>
              <a:ext cx="885586" cy="0"/>
            </a:xfrm>
            <a:prstGeom prst="straightConnector1">
              <a:avLst/>
            </a:prstGeom>
            <a:solidFill>
              <a:schemeClr val="accent1"/>
            </a:solidFill>
            <a:ln w="317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stealth" w="lg" len="lg"/>
            </a:ln>
            <a:effectLst/>
          </p:spPr>
        </p:cxnSp>
        <p:sp>
          <p:nvSpPr>
            <p:cNvPr id="84" name="TextBox 83"/>
            <p:cNvSpPr txBox="1"/>
            <p:nvPr/>
          </p:nvSpPr>
          <p:spPr>
            <a:xfrm>
              <a:off x="6313317" y="2842452"/>
              <a:ext cx="149956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Number of systems at microscopic state </a:t>
              </a:r>
              <a:r>
                <a:rPr lang="en-US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</a:t>
              </a:r>
              <a:endPara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5" name="Rounded Rectangular Callout 84"/>
          <p:cNvSpPr/>
          <p:nvPr/>
        </p:nvSpPr>
        <p:spPr bwMode="auto">
          <a:xfrm>
            <a:off x="5772243" y="5257800"/>
            <a:ext cx="2763108" cy="860612"/>
          </a:xfrm>
          <a:prstGeom prst="wedgeRoundRectCallout">
            <a:avLst>
              <a:gd name="adj1" fmla="val -48569"/>
              <a:gd name="adj2" fmla="val -1429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We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are NOT calling out any names yet!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715000" y="4152580"/>
            <a:ext cx="28793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/>
              <a:t>Macrostates</a:t>
            </a:r>
            <a:r>
              <a:rPr lang="en-US" sz="1400" dirty="0"/>
              <a:t> do NOT assign energy values to specific systems; only the overall distribution of system over energy levels</a:t>
            </a:r>
            <a:endParaRPr lang="en-US" sz="1400" i="1" baseline="-25000" dirty="0"/>
          </a:p>
        </p:txBody>
      </p:sp>
    </p:spTree>
    <p:extLst>
      <p:ext uri="{BB962C8B-B14F-4D97-AF65-F5344CB8AC3E}">
        <p14:creationId xmlns:p14="http://schemas.microsoft.com/office/powerpoint/2010/main" val="1303222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2410739" cy="4800600"/>
          </a:xfrm>
        </p:spPr>
        <p:txBody>
          <a:bodyPr/>
          <a:lstStyle/>
          <a:p>
            <a:r>
              <a:rPr lang="en-US" dirty="0"/>
              <a:t>This is a microstate</a:t>
            </a:r>
          </a:p>
          <a:p>
            <a:r>
              <a:rPr lang="en-US" dirty="0"/>
              <a:t>Each system is assigned to an energy level by name</a:t>
            </a:r>
          </a:p>
        </p:txBody>
      </p:sp>
      <p:cxnSp>
        <p:nvCxnSpPr>
          <p:cNvPr id="39" name="Straight Arrow Connector 38"/>
          <p:cNvCxnSpPr/>
          <p:nvPr/>
        </p:nvCxnSpPr>
        <p:spPr bwMode="auto">
          <a:xfrm flipV="1">
            <a:off x="3772176" y="2055897"/>
            <a:ext cx="0" cy="32766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3772176" y="1903497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E</a:t>
            </a:r>
          </a:p>
        </p:txBody>
      </p:sp>
      <p:cxnSp>
        <p:nvCxnSpPr>
          <p:cNvPr id="41" name="Straight Arrow Connector 40"/>
          <p:cNvCxnSpPr/>
          <p:nvPr/>
        </p:nvCxnSpPr>
        <p:spPr bwMode="auto">
          <a:xfrm>
            <a:off x="4153176" y="2744999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42" name="Straight Arrow Connector 41"/>
          <p:cNvCxnSpPr/>
          <p:nvPr/>
        </p:nvCxnSpPr>
        <p:spPr bwMode="auto">
          <a:xfrm>
            <a:off x="4153176" y="3453851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43" name="Straight Arrow Connector 42"/>
          <p:cNvCxnSpPr/>
          <p:nvPr/>
        </p:nvCxnSpPr>
        <p:spPr bwMode="auto">
          <a:xfrm>
            <a:off x="4153176" y="4532717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44" name="Straight Arrow Connector 43"/>
          <p:cNvCxnSpPr/>
          <p:nvPr/>
        </p:nvCxnSpPr>
        <p:spPr bwMode="auto">
          <a:xfrm>
            <a:off x="4153176" y="5294717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6286776" y="2535389"/>
            <a:ext cx="479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err="1">
                <a:solidFill>
                  <a:schemeClr val="accent2"/>
                </a:solidFill>
              </a:rPr>
              <a:t>E</a:t>
            </a:r>
            <a:r>
              <a:rPr lang="en-US" sz="2000" i="1" baseline="-25000" dirty="0" err="1">
                <a:solidFill>
                  <a:schemeClr val="accent2"/>
                </a:solidFill>
              </a:rPr>
              <a:t>i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286776" y="3248303"/>
            <a:ext cx="603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i-1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 rot="16200000">
            <a:off x="4808240" y="190500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49" name="TextBox 48"/>
          <p:cNvSpPr txBox="1"/>
          <p:nvPr/>
        </p:nvSpPr>
        <p:spPr>
          <a:xfrm rot="16200000">
            <a:off x="4808240" y="348383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86776" y="4327169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286776" y="5084787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0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260867" y="2265651"/>
            <a:ext cx="441236" cy="419100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260866" y="2968901"/>
            <a:ext cx="441236" cy="41910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745727" y="2974503"/>
            <a:ext cx="441236" cy="419100"/>
          </a:xfrm>
          <a:prstGeom prst="rect">
            <a:avLst/>
          </a:prstGeom>
        </p:spPr>
      </p:pic>
      <p:pic>
        <p:nvPicPr>
          <p:cNvPr id="87" name="Picture 8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212034" y="4047767"/>
            <a:ext cx="441236" cy="419100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696895" y="4053369"/>
            <a:ext cx="441236" cy="419100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260865" y="4770667"/>
            <a:ext cx="441236" cy="419100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4745726" y="4776269"/>
            <a:ext cx="441236" cy="419100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320508">
            <a:off x="5225277" y="4770266"/>
            <a:ext cx="441236" cy="419100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5710138" y="4775868"/>
            <a:ext cx="441236" cy="419100"/>
          </a:xfrm>
          <a:prstGeom prst="rect">
            <a:avLst/>
          </a:prstGeom>
        </p:spPr>
      </p:pic>
      <p:sp>
        <p:nvSpPr>
          <p:cNvPr id="93" name="TextBox 92"/>
          <p:cNvSpPr txBox="1"/>
          <p:nvPr/>
        </p:nvSpPr>
        <p:spPr>
          <a:xfrm>
            <a:off x="6789441" y="2194885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i</a:t>
            </a:r>
            <a:r>
              <a:rPr lang="en-US" sz="2800" dirty="0"/>
              <a:t> = 1</a:t>
            </a:r>
            <a:endParaRPr lang="en-US" sz="2800" i="1" dirty="0"/>
          </a:p>
        </p:txBody>
      </p:sp>
      <p:sp>
        <p:nvSpPr>
          <p:cNvPr id="94" name="TextBox 93"/>
          <p:cNvSpPr txBox="1"/>
          <p:nvPr/>
        </p:nvSpPr>
        <p:spPr>
          <a:xfrm>
            <a:off x="6789440" y="2909853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i-1</a:t>
            </a:r>
            <a:r>
              <a:rPr lang="en-US" sz="2800" dirty="0"/>
              <a:t> = 2</a:t>
            </a:r>
            <a:endParaRPr lang="en-US" sz="2800" i="1" dirty="0"/>
          </a:p>
        </p:txBody>
      </p:sp>
      <p:sp>
        <p:nvSpPr>
          <p:cNvPr id="95" name="TextBox 94"/>
          <p:cNvSpPr txBox="1"/>
          <p:nvPr/>
        </p:nvSpPr>
        <p:spPr>
          <a:xfrm>
            <a:off x="6789441" y="3988265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1</a:t>
            </a:r>
            <a:r>
              <a:rPr lang="en-US" sz="2800" dirty="0"/>
              <a:t> = 2</a:t>
            </a:r>
            <a:endParaRPr lang="en-US" sz="2800" i="1" dirty="0"/>
          </a:p>
        </p:txBody>
      </p:sp>
      <p:sp>
        <p:nvSpPr>
          <p:cNvPr id="96" name="TextBox 95"/>
          <p:cNvSpPr txBox="1"/>
          <p:nvPr/>
        </p:nvSpPr>
        <p:spPr>
          <a:xfrm>
            <a:off x="6789440" y="4733969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0</a:t>
            </a:r>
            <a:r>
              <a:rPr lang="en-US" sz="2800" dirty="0"/>
              <a:t> = 4</a:t>
            </a:r>
            <a:endParaRPr lang="en-US" sz="2800" i="1" dirty="0"/>
          </a:p>
        </p:txBody>
      </p:sp>
      <p:sp>
        <p:nvSpPr>
          <p:cNvPr id="97" name="Oval Callout 96"/>
          <p:cNvSpPr/>
          <p:nvPr/>
        </p:nvSpPr>
        <p:spPr bwMode="auto">
          <a:xfrm>
            <a:off x="5217295" y="5523325"/>
            <a:ext cx="457200" cy="408533"/>
          </a:xfrm>
          <a:prstGeom prst="wedgeEllipseCallout">
            <a:avLst>
              <a:gd name="adj1" fmla="val -664"/>
              <a:gd name="adj2" fmla="val -12935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JJ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98" name="Oval Callout 97"/>
          <p:cNvSpPr/>
          <p:nvPr/>
        </p:nvSpPr>
        <p:spPr bwMode="auto">
          <a:xfrm>
            <a:off x="5910265" y="5533347"/>
            <a:ext cx="457200" cy="408533"/>
          </a:xfrm>
          <a:prstGeom prst="wedgeEllipseCallout">
            <a:avLst>
              <a:gd name="adj1" fmla="val -44362"/>
              <a:gd name="adj2" fmla="val -142516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F</a:t>
            </a:r>
          </a:p>
        </p:txBody>
      </p:sp>
      <p:sp>
        <p:nvSpPr>
          <p:cNvPr id="99" name="Oval Callout 98"/>
          <p:cNvSpPr/>
          <p:nvPr/>
        </p:nvSpPr>
        <p:spPr bwMode="auto">
          <a:xfrm>
            <a:off x="4579640" y="5523325"/>
            <a:ext cx="457200" cy="408533"/>
          </a:xfrm>
          <a:prstGeom prst="wedgeEllipseCallout">
            <a:avLst>
              <a:gd name="adj1" fmla="val 26227"/>
              <a:gd name="adj2" fmla="val -12935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0" name="Oval Callout 99"/>
          <p:cNvSpPr/>
          <p:nvPr/>
        </p:nvSpPr>
        <p:spPr bwMode="auto">
          <a:xfrm>
            <a:off x="3825006" y="5535067"/>
            <a:ext cx="457200" cy="408533"/>
          </a:xfrm>
          <a:prstGeom prst="wedgeEllipseCallout">
            <a:avLst>
              <a:gd name="adj1" fmla="val 68243"/>
              <a:gd name="adj2" fmla="val -14063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G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1" name="Oval Callout 100"/>
          <p:cNvSpPr/>
          <p:nvPr/>
        </p:nvSpPr>
        <p:spPr bwMode="auto">
          <a:xfrm>
            <a:off x="3352800" y="4249875"/>
            <a:ext cx="457200" cy="408533"/>
          </a:xfrm>
          <a:prstGeom prst="wedgeEllipseCallout">
            <a:avLst>
              <a:gd name="adj1" fmla="val 130429"/>
              <a:gd name="adj2" fmla="val -33425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2" name="Oval Callout 101"/>
          <p:cNvSpPr/>
          <p:nvPr/>
        </p:nvSpPr>
        <p:spPr bwMode="auto">
          <a:xfrm>
            <a:off x="5473556" y="3947451"/>
            <a:ext cx="457200" cy="408533"/>
          </a:xfrm>
          <a:prstGeom prst="wedgeEllipseCallout">
            <a:avLst>
              <a:gd name="adj1" fmla="val -119991"/>
              <a:gd name="adj2" fmla="val 17359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3" name="Oval Callout 102"/>
          <p:cNvSpPr/>
          <p:nvPr/>
        </p:nvSpPr>
        <p:spPr bwMode="auto">
          <a:xfrm>
            <a:off x="3431551" y="3115453"/>
            <a:ext cx="457200" cy="408533"/>
          </a:xfrm>
          <a:prstGeom prst="wedgeEllipseCallout">
            <a:avLst>
              <a:gd name="adj1" fmla="val 122025"/>
              <a:gd name="adj2" fmla="val -2214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4" name="Oval Callout 103"/>
          <p:cNvSpPr/>
          <p:nvPr/>
        </p:nvSpPr>
        <p:spPr bwMode="auto">
          <a:xfrm>
            <a:off x="5548245" y="2901782"/>
            <a:ext cx="457200" cy="408533"/>
          </a:xfrm>
          <a:prstGeom prst="wedgeEllipseCallout">
            <a:avLst>
              <a:gd name="adj1" fmla="val -119992"/>
              <a:gd name="adj2" fmla="val 7954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H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05" name="Oval Callout 104"/>
          <p:cNvSpPr/>
          <p:nvPr/>
        </p:nvSpPr>
        <p:spPr bwMode="auto">
          <a:xfrm>
            <a:off x="4579640" y="1586924"/>
            <a:ext cx="457200" cy="408533"/>
          </a:xfrm>
          <a:prstGeom prst="wedgeEllipseCallout">
            <a:avLst>
              <a:gd name="adj1" fmla="val -51084"/>
              <a:gd name="adj2" fmla="val 105760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2853013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sz="2200" dirty="0"/>
              <a:t>The ensemble prefers some </a:t>
            </a:r>
            <a:r>
              <a:rPr lang="en-US" sz="2200" dirty="0" err="1"/>
              <a:t>macrostates</a:t>
            </a:r>
            <a:r>
              <a:rPr lang="en-US" sz="2200" dirty="0"/>
              <a:t> more than others: the most likely one represents the equilibrium distribution</a:t>
            </a:r>
          </a:p>
        </p:txBody>
      </p:sp>
      <p:cxnSp>
        <p:nvCxnSpPr>
          <p:cNvPr id="46" name="Straight Arrow Connector 45"/>
          <p:cNvCxnSpPr/>
          <p:nvPr/>
        </p:nvCxnSpPr>
        <p:spPr bwMode="auto">
          <a:xfrm flipV="1">
            <a:off x="922016" y="2667000"/>
            <a:ext cx="0" cy="327660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1" name="TextBox 50"/>
          <p:cNvSpPr txBox="1"/>
          <p:nvPr/>
        </p:nvSpPr>
        <p:spPr>
          <a:xfrm>
            <a:off x="922016" y="2514600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/>
              <a:t>E</a:t>
            </a:r>
          </a:p>
        </p:txBody>
      </p:sp>
      <p:cxnSp>
        <p:nvCxnSpPr>
          <p:cNvPr id="52" name="Straight Arrow Connector 51"/>
          <p:cNvCxnSpPr/>
          <p:nvPr/>
        </p:nvCxnSpPr>
        <p:spPr bwMode="auto">
          <a:xfrm>
            <a:off x="1303016" y="3356102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>
            <a:off x="1303016" y="4064954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6" name="Straight Arrow Connector 55"/>
          <p:cNvCxnSpPr/>
          <p:nvPr/>
        </p:nvCxnSpPr>
        <p:spPr bwMode="auto">
          <a:xfrm>
            <a:off x="1303016" y="5143820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>
            <a:off x="1303016" y="5905820"/>
            <a:ext cx="2133600" cy="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lg" len="lg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3436616" y="3146492"/>
            <a:ext cx="4795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 err="1">
                <a:solidFill>
                  <a:schemeClr val="accent2"/>
                </a:solidFill>
              </a:rPr>
              <a:t>E</a:t>
            </a:r>
            <a:r>
              <a:rPr lang="en-US" sz="2000" i="1" baseline="-25000" dirty="0" err="1">
                <a:solidFill>
                  <a:schemeClr val="accent2"/>
                </a:solidFill>
              </a:rPr>
              <a:t>i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436616" y="3859406"/>
            <a:ext cx="6036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i-1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 rot="16200000">
            <a:off x="1958080" y="255406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63" name="TextBox 62"/>
          <p:cNvSpPr txBox="1"/>
          <p:nvPr/>
        </p:nvSpPr>
        <p:spPr>
          <a:xfrm rot="16200000">
            <a:off x="1958080" y="414658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chemeClr val="accent2"/>
                </a:solidFill>
              </a:rPr>
              <a:t>…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436616" y="4938272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1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3436616" y="5695890"/>
            <a:ext cx="457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accent2"/>
                </a:solidFill>
              </a:rPr>
              <a:t>E</a:t>
            </a:r>
            <a:r>
              <a:rPr lang="en-US" sz="2000" i="1" baseline="-25000" dirty="0">
                <a:solidFill>
                  <a:schemeClr val="accent2"/>
                </a:solidFill>
              </a:rPr>
              <a:t>0</a:t>
            </a:r>
            <a:endParaRPr lang="en-US" sz="2000" i="1" dirty="0">
              <a:solidFill>
                <a:schemeClr val="accent2"/>
              </a:solidFill>
            </a:endParaRPr>
          </a:p>
        </p:txBody>
      </p:sp>
      <p:pic>
        <p:nvPicPr>
          <p:cNvPr id="66" name="Picture 6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410707" y="2876754"/>
            <a:ext cx="441236" cy="419100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410706" y="3580004"/>
            <a:ext cx="441236" cy="41910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895567" y="3585606"/>
            <a:ext cx="441236" cy="419100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384926" y="4658870"/>
            <a:ext cx="441236" cy="419100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869787" y="4664472"/>
            <a:ext cx="441236" cy="419100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410705" y="5381770"/>
            <a:ext cx="441236" cy="419100"/>
          </a:xfrm>
          <a:prstGeom prst="rect">
            <a:avLst/>
          </a:prstGeom>
        </p:spPr>
      </p:pic>
      <p:pic>
        <p:nvPicPr>
          <p:cNvPr id="76" name="Picture 7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1895566" y="5387372"/>
            <a:ext cx="441236" cy="419100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2375117" y="5381369"/>
            <a:ext cx="441236" cy="419100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29858">
            <a:off x="2859978" y="5386971"/>
            <a:ext cx="441236" cy="419100"/>
          </a:xfrm>
          <a:prstGeom prst="rect">
            <a:avLst/>
          </a:prstGeom>
        </p:spPr>
      </p:pic>
      <p:sp>
        <p:nvSpPr>
          <p:cNvPr id="79" name="TextBox 78"/>
          <p:cNvSpPr txBox="1"/>
          <p:nvPr/>
        </p:nvSpPr>
        <p:spPr>
          <a:xfrm>
            <a:off x="3939281" y="2805988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i</a:t>
            </a:r>
            <a:r>
              <a:rPr lang="en-US" sz="2800" dirty="0"/>
              <a:t> = 1</a:t>
            </a:r>
            <a:endParaRPr lang="en-US" sz="2800" i="1" dirty="0"/>
          </a:p>
        </p:txBody>
      </p:sp>
      <p:sp>
        <p:nvSpPr>
          <p:cNvPr id="80" name="TextBox 79"/>
          <p:cNvSpPr txBox="1"/>
          <p:nvPr/>
        </p:nvSpPr>
        <p:spPr>
          <a:xfrm>
            <a:off x="3939280" y="3520956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i-1</a:t>
            </a:r>
            <a:r>
              <a:rPr lang="en-US" sz="2800" dirty="0"/>
              <a:t> = 2</a:t>
            </a:r>
            <a:endParaRPr lang="en-US" sz="2800" i="1" dirty="0"/>
          </a:p>
        </p:txBody>
      </p:sp>
      <p:sp>
        <p:nvSpPr>
          <p:cNvPr id="81" name="TextBox 80"/>
          <p:cNvSpPr txBox="1"/>
          <p:nvPr/>
        </p:nvSpPr>
        <p:spPr>
          <a:xfrm>
            <a:off x="3939281" y="4599368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1</a:t>
            </a:r>
            <a:r>
              <a:rPr lang="en-US" sz="2800" dirty="0"/>
              <a:t> = 2</a:t>
            </a:r>
            <a:endParaRPr lang="en-US" sz="2800" i="1" dirty="0"/>
          </a:p>
        </p:txBody>
      </p:sp>
      <p:sp>
        <p:nvSpPr>
          <p:cNvPr id="82" name="TextBox 81"/>
          <p:cNvSpPr txBox="1"/>
          <p:nvPr/>
        </p:nvSpPr>
        <p:spPr>
          <a:xfrm>
            <a:off x="3939280" y="5345072"/>
            <a:ext cx="16233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i="1" dirty="0"/>
              <a:t>N</a:t>
            </a:r>
            <a:r>
              <a:rPr lang="en-US" sz="2800" i="1" baseline="-25000" dirty="0"/>
              <a:t>0</a:t>
            </a:r>
            <a:r>
              <a:rPr lang="en-US" sz="2800" dirty="0"/>
              <a:t> = 4</a:t>
            </a:r>
            <a:endParaRPr lang="en-US" sz="2800" i="1" dirty="0"/>
          </a:p>
        </p:txBody>
      </p:sp>
      <p:graphicFrame>
        <p:nvGraphicFramePr>
          <p:cNvPr id="3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51536729"/>
              </p:ext>
            </p:extLst>
          </p:nvPr>
        </p:nvGraphicFramePr>
        <p:xfrm>
          <a:off x="6402895" y="2819400"/>
          <a:ext cx="1354137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5" imgW="647640" imgH="177480" progId="Equation.DSMT4">
                  <p:embed/>
                </p:oleObj>
              </mc:Choice>
              <mc:Fallback>
                <p:oleObj name="Equation" r:id="rId5" imgW="647640" imgH="177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895" y="2819400"/>
                        <a:ext cx="1354137" cy="3619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ounded Rectangular Callout 33"/>
          <p:cNvSpPr/>
          <p:nvPr/>
        </p:nvSpPr>
        <p:spPr bwMode="auto">
          <a:xfrm>
            <a:off x="5774817" y="3659411"/>
            <a:ext cx="2759583" cy="1142360"/>
          </a:xfrm>
          <a:prstGeom prst="wedgeRoundRectCallout">
            <a:avLst>
              <a:gd name="adj1" fmla="val -21872"/>
              <a:gd name="adj2" fmla="val -8358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We live happily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ever after once this condition is met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969050" y="4938332"/>
            <a:ext cx="2374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Thermal equilibrium is the statistically most likely state.</a:t>
            </a:r>
          </a:p>
        </p:txBody>
      </p:sp>
    </p:spTree>
    <p:extLst>
      <p:ext uri="{BB962C8B-B14F-4D97-AF65-F5344CB8AC3E}">
        <p14:creationId xmlns:p14="http://schemas.microsoft.com/office/powerpoint/2010/main" val="3706039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Boundary condition: system temperature and volume is kept constant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dirty="0"/>
          </a:p>
          <a:p>
            <a:r>
              <a:rPr lang="en-US" dirty="0"/>
              <a:t>System energy is not fixed!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590800" y="2598484"/>
            <a:ext cx="3352800" cy="1676400"/>
          </a:xfrm>
          <a:prstGeom prst="rect">
            <a:avLst/>
          </a:prstGeom>
          <a:ln w="1016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5289148" y="3432714"/>
            <a:ext cx="1268650" cy="159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0" name="Rectangle 19"/>
          <p:cNvSpPr/>
          <p:nvPr/>
        </p:nvSpPr>
        <p:spPr>
          <a:xfrm>
            <a:off x="6026658" y="2385497"/>
            <a:ext cx="235760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System in thermal equilibrium with heat reservoir held at </a:t>
            </a:r>
            <a:r>
              <a:rPr lang="en-US" i="1" dirty="0">
                <a:solidFill>
                  <a:srgbClr val="FF0000"/>
                </a:solidFill>
              </a:rPr>
              <a:t>T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07746" y="4423570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Rigid, thermally conductive walls</a:t>
            </a:r>
          </a:p>
        </p:txBody>
      </p:sp>
    </p:spTree>
    <p:extLst>
      <p:ext uri="{BB962C8B-B14F-4D97-AF65-F5344CB8AC3E}">
        <p14:creationId xmlns:p14="http://schemas.microsoft.com/office/powerpoint/2010/main" val="111074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Now here comes the math</a:t>
            </a:r>
          </a:p>
        </p:txBody>
      </p:sp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7683480"/>
              </p:ext>
            </p:extLst>
          </p:nvPr>
        </p:nvGraphicFramePr>
        <p:xfrm>
          <a:off x="4648200" y="5076225"/>
          <a:ext cx="324167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9" name="Equation" r:id="rId4" imgW="1485720" imgH="431640" progId="Equation.DSMT4">
                  <p:embed/>
                </p:oleObj>
              </mc:Choice>
              <mc:Fallback>
                <p:oleObj name="Equation" r:id="rId4" imgW="1485720" imgH="43164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5076225"/>
                        <a:ext cx="3241675" cy="914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427611"/>
              </p:ext>
            </p:extLst>
          </p:nvPr>
        </p:nvGraphicFramePr>
        <p:xfrm>
          <a:off x="823339" y="2053398"/>
          <a:ext cx="135572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name="Equation" r:id="rId6" imgW="647640" imgH="177480" progId="Equation.DSMT4">
                  <p:embed/>
                </p:oleObj>
              </mc:Choice>
              <mc:Fallback>
                <p:oleObj name="Equation" r:id="rId6" imgW="647640" imgH="177480" progId="Equation.DSMT4">
                  <p:embed/>
                  <p:pic>
                    <p:nvPicPr>
                      <p:cNvPr id="3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3339" y="2053398"/>
                        <a:ext cx="1355725" cy="36195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loud Callout 3"/>
          <p:cNvSpPr/>
          <p:nvPr/>
        </p:nvSpPr>
        <p:spPr bwMode="auto">
          <a:xfrm>
            <a:off x="2194412" y="2940283"/>
            <a:ext cx="3063388" cy="1604822"/>
          </a:xfrm>
          <a:prstGeom prst="cloudCallout">
            <a:avLst>
              <a:gd name="adj1" fmla="val -16837"/>
              <a:gd name="adj2" fmla="val 49895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Then a miracle occurs</a:t>
            </a:r>
          </a:p>
        </p:txBody>
      </p:sp>
      <p:sp>
        <p:nvSpPr>
          <p:cNvPr id="5" name="Down Arrow 4"/>
          <p:cNvSpPr/>
          <p:nvPr/>
        </p:nvSpPr>
        <p:spPr bwMode="auto">
          <a:xfrm rot="18842309">
            <a:off x="2097831" y="2465840"/>
            <a:ext cx="533400" cy="59759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Down Arrow 36"/>
          <p:cNvSpPr/>
          <p:nvPr/>
        </p:nvSpPr>
        <p:spPr bwMode="auto">
          <a:xfrm rot="18842309">
            <a:off x="4609479" y="4486436"/>
            <a:ext cx="533400" cy="597594"/>
          </a:xfrm>
          <a:prstGeom prst="down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595807"/>
            <a:ext cx="1541110" cy="1731289"/>
          </a:xfrm>
          <a:prstGeom prst="rect">
            <a:avLst/>
          </a:prstGeom>
        </p:spPr>
      </p:pic>
      <p:sp>
        <p:nvSpPr>
          <p:cNvPr id="39" name="Rounded Rectangular Callout 38"/>
          <p:cNvSpPr/>
          <p:nvPr/>
        </p:nvSpPr>
        <p:spPr bwMode="auto">
          <a:xfrm>
            <a:off x="5943600" y="3699150"/>
            <a:ext cx="2590800" cy="835230"/>
          </a:xfrm>
          <a:prstGeom prst="wedgeRoundRectCallout">
            <a:avLst>
              <a:gd name="adj1" fmla="val -12695"/>
              <a:gd name="adj2" fmla="val -80218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And this guy’s name </a:t>
            </a:r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appears somewhere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7095" y="1565071"/>
            <a:ext cx="138470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Joseph-Louis Lagrange (1736-1813)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9842160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Making sense of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4748"/>
            <a:ext cx="8153400" cy="4800600"/>
          </a:xfrm>
        </p:spPr>
        <p:txBody>
          <a:bodyPr/>
          <a:lstStyle/>
          <a:p>
            <a:r>
              <a:rPr lang="en-US" dirty="0"/>
              <a:t>Why higher energy states are less likely?</a:t>
            </a:r>
          </a:p>
        </p:txBody>
      </p:sp>
      <p:graphicFrame>
        <p:nvGraphicFramePr>
          <p:cNvPr id="3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7722262"/>
              </p:ext>
            </p:extLst>
          </p:nvPr>
        </p:nvGraphicFramePr>
        <p:xfrm>
          <a:off x="838200" y="2057400"/>
          <a:ext cx="2519362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4" imgW="1155600" imgH="431640" progId="Equation.DSMT4">
                  <p:embed/>
                </p:oleObj>
              </mc:Choice>
              <mc:Fallback>
                <p:oleObj name="Equation" r:id="rId4" imgW="1155600" imgH="431640" progId="Equation.DSMT4">
                  <p:embed/>
                  <p:pic>
                    <p:nvPicPr>
                      <p:cNvPr id="3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057400"/>
                        <a:ext cx="2519362" cy="914400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3352800"/>
            <a:ext cx="2667000" cy="2667000"/>
          </a:xfrm>
          <a:prstGeom prst="rect">
            <a:avLst/>
          </a:prstGeom>
        </p:spPr>
      </p:pic>
      <p:sp>
        <p:nvSpPr>
          <p:cNvPr id="13" name="Rounded Rectangular Callout 12"/>
          <p:cNvSpPr/>
          <p:nvPr/>
        </p:nvSpPr>
        <p:spPr bwMode="auto">
          <a:xfrm>
            <a:off x="609599" y="3657600"/>
            <a:ext cx="2158631" cy="1981200"/>
          </a:xfrm>
          <a:prstGeom prst="wedgeRoundRectCallout">
            <a:avLst>
              <a:gd name="adj1" fmla="val 79910"/>
              <a:gd name="adj2" fmla="val 2071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This system with high energy takes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away energy from other systems in the ensemble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14" name="Rounded Rectangular Callout 13"/>
          <p:cNvSpPr/>
          <p:nvPr/>
        </p:nvSpPr>
        <p:spPr bwMode="auto">
          <a:xfrm>
            <a:off x="6096000" y="3368168"/>
            <a:ext cx="2387231" cy="2286000"/>
          </a:xfrm>
          <a:prstGeom prst="wedgeRoundRectCallout">
            <a:avLst>
              <a:gd name="adj1" fmla="val -71922"/>
              <a:gd name="adj2" fmla="val 31103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The other systems are now left with much</a:t>
            </a:r>
            <a:r>
              <a:rPr kumimoji="0" 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less energy to spare and hence fewer microstates to access!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47305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/>
              <a:t> – temperature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dirty="0"/>
              <a:t> – Boltzmann constant (1.38 × 10</a:t>
            </a:r>
            <a:r>
              <a:rPr lang="en-US" baseline="30000" dirty="0"/>
              <a:t>-23</a:t>
            </a:r>
            <a:r>
              <a:rPr lang="en-US" dirty="0"/>
              <a:t> m</a:t>
            </a:r>
            <a:r>
              <a:rPr lang="en-US" baseline="30000" dirty="0"/>
              <a:t>2</a:t>
            </a:r>
            <a:r>
              <a:rPr lang="en-US" dirty="0"/>
              <a:t> kg s</a:t>
            </a:r>
            <a:r>
              <a:rPr lang="en-US" baseline="30000" dirty="0"/>
              <a:t>-2</a:t>
            </a:r>
            <a:r>
              <a:rPr lang="en-US" dirty="0"/>
              <a:t> K</a:t>
            </a:r>
            <a:r>
              <a:rPr lang="en-US" baseline="30000" dirty="0"/>
              <a:t>-1</a:t>
            </a:r>
            <a:r>
              <a:rPr lang="en-US" dirty="0"/>
              <a:t>)</a:t>
            </a:r>
          </a:p>
          <a:p>
            <a:r>
              <a:rPr lang="en-US" dirty="0">
                <a:latin typeface="Symbol" panose="05050102010706020507" pitchFamily="18" charset="2"/>
                <a:cs typeface="Times New Roman" panose="02020603050405020304" pitchFamily="18" charset="0"/>
              </a:rPr>
              <a:t>W</a:t>
            </a:r>
            <a:r>
              <a:rPr lang="en-US" dirty="0"/>
              <a:t> – Number of microscopic states / microstates</a:t>
            </a:r>
          </a:p>
          <a:p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– </a:t>
            </a:r>
            <a:r>
              <a:rPr lang="en-US" dirty="0"/>
              <a:t>energy of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-</a:t>
            </a:r>
            <a:r>
              <a:rPr lang="en-US" dirty="0" err="1"/>
              <a:t>th</a:t>
            </a:r>
            <a:r>
              <a:rPr lang="en-US" dirty="0"/>
              <a:t> energy level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i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 – </a:t>
            </a:r>
            <a:r>
              <a:rPr lang="en-US" dirty="0" smtClean="0"/>
              <a:t>number </a:t>
            </a:r>
            <a:r>
              <a:rPr lang="en-US" dirty="0"/>
              <a:t>of systems at the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/>
              <a:t>-</a:t>
            </a:r>
            <a:r>
              <a:rPr lang="en-US" dirty="0" err="1"/>
              <a:t>th</a:t>
            </a:r>
            <a:r>
              <a:rPr lang="en-US" dirty="0"/>
              <a:t> energy level</a:t>
            </a:r>
          </a:p>
          <a:p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tot</a:t>
            </a:r>
            <a:r>
              <a:rPr lang="en-US" dirty="0" smtClean="0"/>
              <a:t> – total energy of all (sub-) systems combined, i.e. energy of the composite system</a:t>
            </a:r>
          </a:p>
          <a:p>
            <a:r>
              <a:rPr lang="en-US" dirty="0" smtClean="0">
                <a:latin typeface="Symbol" panose="05050102010706020507" pitchFamily="18" charset="2"/>
              </a:rPr>
              <a:t>e</a:t>
            </a:r>
            <a:r>
              <a:rPr lang="en-US" dirty="0" smtClean="0"/>
              <a:t> </a:t>
            </a:r>
            <a:r>
              <a:rPr lang="en-US" dirty="0"/>
              <a:t>– some unit energy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Total number of (sub-)systems in the composite </a:t>
            </a:r>
            <a:r>
              <a:rPr lang="en-US" dirty="0" smtClean="0"/>
              <a:t>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3888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b</a:t>
            </a:r>
            <a:r>
              <a:rPr lang="en-US" dirty="0"/>
              <a:t> – defined as </a:t>
            </a:r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b</a:t>
            </a:r>
            <a:r>
              <a:rPr lang="en-US" dirty="0"/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1/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kT</a:t>
            </a:r>
            <a:endParaRPr lang="en-US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1800"/>
              </a:spcBef>
              <a:spcAft>
                <a:spcPts val="2400"/>
              </a:spcAft>
            </a:pPr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a</a:t>
            </a:r>
            <a:r>
              <a:rPr lang="en-US" dirty="0"/>
              <a:t> – defined by: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dirty="0" smtClean="0"/>
              <a:t> – (canonical) partition function</a:t>
            </a:r>
          </a:p>
          <a:p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i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dirty="0" smtClean="0"/>
              <a:t> </a:t>
            </a:r>
            <a:r>
              <a:rPr lang="en-US" dirty="0"/>
              <a:t>– probability of a system residing at energy level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endParaRPr lang="en-US" dirty="0"/>
          </a:p>
          <a:p>
            <a:r>
              <a:rPr lang="en-US" i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/>
              <a:t> </a:t>
            </a:r>
            <a:r>
              <a:rPr lang="en-US" dirty="0"/>
              <a:t>– average energy of systems in an ensemble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/>
              <a:t> – mass of a gas molecule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dirty="0"/>
              <a:t> – gravitational acceleration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/>
              <a:t> – </a:t>
            </a:r>
            <a:r>
              <a:rPr lang="en-US" dirty="0" smtClean="0"/>
              <a:t>height</a:t>
            </a:r>
          </a:p>
          <a:p>
            <a:r>
              <a:rPr lang="en-US" i="1" dirty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dirty="0"/>
              <a:t> – magnetic dipole </a:t>
            </a:r>
            <a:r>
              <a:rPr lang="en-US" dirty="0" smtClean="0"/>
              <a:t>moment</a:t>
            </a:r>
            <a:endParaRPr lang="en-US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A4770B1A-840B-4A04-9E01-2559BA4054C0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2971800" y="1916602"/>
          <a:ext cx="2273300" cy="981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8" name="Equation" r:id="rId3" imgW="1244520" imgH="533160" progId="Equation.DSMT4">
                  <p:embed/>
                </p:oleObj>
              </mc:Choice>
              <mc:Fallback>
                <p:oleObj name="Equation" r:id="rId3" imgW="1244520" imgH="53316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A4770B1A-840B-4A04-9E01-2559BA4054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1916602"/>
                        <a:ext cx="2273300" cy="981075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7">
            <a:extLst>
              <a:ext uri="{FF2B5EF4-FFF2-40B4-BE49-F238E27FC236}">
                <a16:creationId xmlns:a16="http://schemas.microsoft.com/office/drawing/2014/main" id="{7E8DB26F-1DEE-4D56-8F5F-2B1EC84B29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8397625"/>
              </p:ext>
            </p:extLst>
          </p:nvPr>
        </p:nvGraphicFramePr>
        <p:xfrm>
          <a:off x="846016" y="3786948"/>
          <a:ext cx="269944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9" name="Equation" r:id="rId5" imgW="152280" imgH="203040" progId="Equation.DSMT4">
                  <p:embed/>
                </p:oleObj>
              </mc:Choice>
              <mc:Fallback>
                <p:oleObj name="Equation" r:id="rId5" imgW="152280" imgH="203040" progId="Equation.DSMT4">
                  <p:embed/>
                  <p:pic>
                    <p:nvPicPr>
                      <p:cNvPr id="5" name="Object 7">
                        <a:extLst>
                          <a:ext uri="{FF2B5EF4-FFF2-40B4-BE49-F238E27FC236}">
                            <a16:creationId xmlns:a16="http://schemas.microsoft.com/office/drawing/2014/main" id="{7E8DB26F-1DEE-4D56-8F5F-2B1EC84B29F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6016" y="3786948"/>
                        <a:ext cx="269944" cy="360363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89829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of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 smtClean="0">
                <a:latin typeface="Symbol" panose="05050102010706020507" pitchFamily="18" charset="2"/>
                <a:cs typeface="Times New Roman" panose="02020603050405020304" pitchFamily="18" charset="0"/>
              </a:rPr>
              <a:t>m</a:t>
            </a:r>
            <a:r>
              <a:rPr lang="en-US" i="1" baseline="-2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 smtClean="0"/>
              <a:t> </a:t>
            </a:r>
            <a:r>
              <a:rPr lang="en-US" dirty="0"/>
              <a:t>– average magnetic dipole moment of an atom in a magnetic field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/>
              <a:t> – total number of magnetic dipoles in the material</a:t>
            </a:r>
          </a:p>
          <a:p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dirty="0"/>
              <a:t> – magnetic field</a:t>
            </a:r>
          </a:p>
        </p:txBody>
      </p:sp>
    </p:spTree>
    <p:extLst>
      <p:ext uri="{BB962C8B-B14F-4D97-AF65-F5344CB8AC3E}">
        <p14:creationId xmlns:p14="http://schemas.microsoft.com/office/powerpoint/2010/main" val="2277529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Canonical ensemble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Boundary condition: system temperature and volume is kept constant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1800" dirty="0"/>
          </a:p>
          <a:p>
            <a:r>
              <a:rPr lang="en-US" dirty="0"/>
              <a:t>System energy is not fixed!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2590800" y="2598484"/>
            <a:ext cx="3352800" cy="1676400"/>
          </a:xfrm>
          <a:prstGeom prst="rect">
            <a:avLst/>
          </a:prstGeom>
          <a:ln w="1016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4953000" y="313188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>
            <a:off x="5132150" y="3280298"/>
            <a:ext cx="758302" cy="30110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 flipH="1">
            <a:off x="5128076" y="3604452"/>
            <a:ext cx="762376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2" name="Oval 11"/>
          <p:cNvSpPr/>
          <p:nvPr/>
        </p:nvSpPr>
        <p:spPr bwMode="auto">
          <a:xfrm>
            <a:off x="3200400" y="3339409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3745586" y="366541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Oval 13"/>
          <p:cNvSpPr/>
          <p:nvPr/>
        </p:nvSpPr>
        <p:spPr bwMode="auto">
          <a:xfrm>
            <a:off x="3570256" y="2827787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486137" y="3581400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2967830" y="2976074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4118258" y="3247969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3154680" y="3848292"/>
            <a:ext cx="182880" cy="18288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044765" y="3278705"/>
            <a:ext cx="1026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Inelastic process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07746" y="4423570"/>
            <a:ext cx="35189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Rigid, thermally conductive walls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175966" y="2754725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</a:rPr>
              <a:t>Gas molecule</a:t>
            </a:r>
          </a:p>
        </p:txBody>
      </p:sp>
    </p:spTree>
    <p:extLst>
      <p:ext uri="{BB962C8B-B14F-4D97-AF65-F5344CB8AC3E}">
        <p14:creationId xmlns:p14="http://schemas.microsoft.com/office/powerpoint/2010/main" val="362070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for deriving the canonical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sz="2200" dirty="0"/>
              <a:t>A composite system consisting of </a:t>
            </a:r>
            <a:r>
              <a:rPr lang="en-US" sz="2200" i="1" dirty="0"/>
              <a:t>N</a:t>
            </a:r>
            <a:r>
              <a:rPr lang="en-US" sz="2200" dirty="0"/>
              <a:t> (</a:t>
            </a:r>
            <a:r>
              <a:rPr lang="en-US" sz="2200" i="1" dirty="0">
                <a:solidFill>
                  <a:srgbClr val="FF0000"/>
                </a:solidFill>
              </a:rPr>
              <a:t>N</a:t>
            </a:r>
            <a:r>
              <a:rPr lang="en-US" sz="2200" dirty="0">
                <a:solidFill>
                  <a:srgbClr val="FF0000"/>
                </a:solidFill>
              </a:rPr>
              <a:t> is large</a:t>
            </a:r>
            <a:r>
              <a:rPr lang="en-US" sz="2200" dirty="0"/>
              <a:t>) identical </a:t>
            </a:r>
            <a:r>
              <a:rPr lang="en-US" sz="2200" dirty="0" smtClean="0"/>
              <a:t>systems </a:t>
            </a:r>
            <a:r>
              <a:rPr lang="en-US" sz="2200" dirty="0"/>
              <a:t>in thermal equilibrium with each other and isolated from the surroundings</a:t>
            </a:r>
          </a:p>
          <a:p>
            <a:pPr>
              <a:spcBef>
                <a:spcPts val="1200"/>
              </a:spcBef>
            </a:pPr>
            <a:r>
              <a:rPr lang="en-US" sz="2200" dirty="0"/>
              <a:t>For all systems:</a:t>
            </a:r>
          </a:p>
          <a:p>
            <a:pPr>
              <a:spcBef>
                <a:spcPts val="1200"/>
              </a:spcBef>
            </a:pPr>
            <a:endParaRPr lang="en-US" sz="2000" dirty="0"/>
          </a:p>
          <a:p>
            <a:pPr>
              <a:spcBef>
                <a:spcPts val="1200"/>
              </a:spcBef>
            </a:pPr>
            <a:r>
              <a:rPr lang="en-US" sz="2200" dirty="0" smtClean="0"/>
              <a:t>Constraints:</a:t>
            </a:r>
            <a:endParaRPr lang="en-US" sz="2200" dirty="0"/>
          </a:p>
          <a:p>
            <a:pPr>
              <a:spcBef>
                <a:spcPts val="1200"/>
              </a:spcBef>
            </a:pPr>
            <a:endParaRPr lang="en-US" sz="2200" dirty="0"/>
          </a:p>
          <a:p>
            <a:pPr>
              <a:spcBef>
                <a:spcPts val="1200"/>
              </a:spcBef>
            </a:pPr>
            <a:endParaRPr lang="en-US" sz="5400" dirty="0"/>
          </a:p>
          <a:p>
            <a:pPr lvl="0">
              <a:spcBef>
                <a:spcPts val="1200"/>
              </a:spcBef>
            </a:pPr>
            <a:r>
              <a:rPr lang="en-US" sz="2200" dirty="0">
                <a:solidFill>
                  <a:prstClr val="black"/>
                </a:solidFill>
              </a:rPr>
              <a:t>Effectively, each </a:t>
            </a:r>
            <a:r>
              <a:rPr lang="en-US" sz="2200" dirty="0" smtClean="0">
                <a:solidFill>
                  <a:prstClr val="black"/>
                </a:solidFill>
              </a:rPr>
              <a:t>system </a:t>
            </a:r>
            <a:r>
              <a:rPr lang="en-US" sz="2200" dirty="0">
                <a:solidFill>
                  <a:prstClr val="black"/>
                </a:solidFill>
              </a:rPr>
              <a:t>is in equilibrium with a large heat reservoir (consisting of </a:t>
            </a:r>
            <a:r>
              <a:rPr lang="en-US" sz="2200" i="1" dirty="0">
                <a:solidFill>
                  <a:prstClr val="black"/>
                </a:solidFill>
              </a:rPr>
              <a:t>N</a:t>
            </a:r>
            <a:r>
              <a:rPr lang="en-US" sz="2200" dirty="0">
                <a:solidFill>
                  <a:prstClr val="black"/>
                </a:solidFill>
              </a:rPr>
              <a:t> – 1 systems) at temperature </a:t>
            </a:r>
            <a:r>
              <a:rPr lang="en-US" sz="2200" i="1" dirty="0">
                <a:solidFill>
                  <a:prstClr val="black"/>
                </a:solidFill>
              </a:rPr>
              <a:t>T</a:t>
            </a:r>
            <a:endParaRPr lang="en-US" sz="2200" dirty="0">
              <a:solidFill>
                <a:prstClr val="black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4441264" y="2350892"/>
            <a:ext cx="4093136" cy="2945328"/>
            <a:chOff x="2764864" y="2375436"/>
            <a:chExt cx="4093136" cy="2945328"/>
          </a:xfrm>
        </p:grpSpPr>
        <p:sp>
          <p:nvSpPr>
            <p:cNvPr id="4" name="Rectangle 3"/>
            <p:cNvSpPr/>
            <p:nvPr/>
          </p:nvSpPr>
          <p:spPr bwMode="auto">
            <a:xfrm>
              <a:off x="27648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34506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41364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82226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7648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4506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41364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482226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7648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4506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1364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82226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27648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4506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41364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482226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 bwMode="auto">
            <a:xfrm flipV="1">
              <a:off x="3268040" y="4405224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sp>
          <p:nvSpPr>
            <p:cNvPr id="29" name="Rectangle 28"/>
            <p:cNvSpPr/>
            <p:nvPr/>
          </p:nvSpPr>
          <p:spPr bwMode="auto">
            <a:xfrm>
              <a:off x="5506914" y="4139058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5506914" y="3601944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5506914" y="3067391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5506914" y="2530277"/>
              <a:ext cx="685800" cy="537114"/>
            </a:xfrm>
            <a:prstGeom prst="rect">
              <a:avLst/>
            </a:prstGeom>
            <a:ln w="63500">
              <a:solidFill>
                <a:schemeClr val="accent3">
                  <a:lumMod val="75000"/>
                </a:schemeClr>
              </a:solidFill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cxnSp>
          <p:nvCxnSpPr>
            <p:cNvPr id="33" name="Straight Arrow Connector 32"/>
            <p:cNvCxnSpPr/>
            <p:nvPr/>
          </p:nvCxnSpPr>
          <p:spPr bwMode="auto">
            <a:xfrm flipV="1">
              <a:off x="3268680" y="3864652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4" name="Straight Arrow Connector 33"/>
            <p:cNvCxnSpPr/>
            <p:nvPr/>
          </p:nvCxnSpPr>
          <p:spPr bwMode="auto">
            <a:xfrm flipV="1">
              <a:off x="3268040" y="3340203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 flipV="1">
              <a:off x="3268680" y="2799631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6" name="Straight Arrow Connector 35"/>
            <p:cNvCxnSpPr/>
            <p:nvPr/>
          </p:nvCxnSpPr>
          <p:spPr bwMode="auto">
            <a:xfrm flipV="1">
              <a:off x="3952690" y="4403630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7" name="Straight Arrow Connector 36"/>
            <p:cNvCxnSpPr/>
            <p:nvPr/>
          </p:nvCxnSpPr>
          <p:spPr bwMode="auto">
            <a:xfrm flipV="1">
              <a:off x="3953330" y="3863058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8" name="Straight Arrow Connector 37"/>
            <p:cNvCxnSpPr/>
            <p:nvPr/>
          </p:nvCxnSpPr>
          <p:spPr bwMode="auto">
            <a:xfrm flipV="1">
              <a:off x="3952690" y="3338609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39" name="Straight Arrow Connector 38"/>
            <p:cNvCxnSpPr/>
            <p:nvPr/>
          </p:nvCxnSpPr>
          <p:spPr bwMode="auto">
            <a:xfrm flipV="1">
              <a:off x="3953330" y="2798037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0" name="Straight Arrow Connector 39"/>
            <p:cNvCxnSpPr/>
            <p:nvPr/>
          </p:nvCxnSpPr>
          <p:spPr bwMode="auto">
            <a:xfrm flipV="1">
              <a:off x="4640150" y="4405224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1" name="Straight Arrow Connector 40"/>
            <p:cNvCxnSpPr/>
            <p:nvPr/>
          </p:nvCxnSpPr>
          <p:spPr bwMode="auto">
            <a:xfrm flipV="1">
              <a:off x="4640790" y="3864652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 flipV="1">
              <a:off x="4640150" y="3340203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3" name="Straight Arrow Connector 42"/>
            <p:cNvCxnSpPr/>
            <p:nvPr/>
          </p:nvCxnSpPr>
          <p:spPr bwMode="auto">
            <a:xfrm flipV="1">
              <a:off x="4640790" y="2799631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4" name="Straight Arrow Connector 43"/>
            <p:cNvCxnSpPr/>
            <p:nvPr/>
          </p:nvCxnSpPr>
          <p:spPr bwMode="auto">
            <a:xfrm flipV="1">
              <a:off x="5324800" y="4403630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5" name="Straight Arrow Connector 44"/>
            <p:cNvCxnSpPr/>
            <p:nvPr/>
          </p:nvCxnSpPr>
          <p:spPr bwMode="auto">
            <a:xfrm flipV="1">
              <a:off x="5325440" y="3863058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6" name="Straight Arrow Connector 45"/>
            <p:cNvCxnSpPr/>
            <p:nvPr/>
          </p:nvCxnSpPr>
          <p:spPr bwMode="auto">
            <a:xfrm flipV="1">
              <a:off x="5324800" y="3338609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7" name="Straight Arrow Connector 46"/>
            <p:cNvCxnSpPr/>
            <p:nvPr/>
          </p:nvCxnSpPr>
          <p:spPr bwMode="auto">
            <a:xfrm flipV="1">
              <a:off x="5325440" y="2798037"/>
              <a:ext cx="365760" cy="1594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48" name="Straight Arrow Connector 47"/>
            <p:cNvCxnSpPr/>
            <p:nvPr/>
          </p:nvCxnSpPr>
          <p:spPr bwMode="auto">
            <a:xfrm>
              <a:off x="3104946" y="399722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0" name="Straight Arrow Connector 49"/>
            <p:cNvCxnSpPr/>
            <p:nvPr/>
          </p:nvCxnSpPr>
          <p:spPr bwMode="auto">
            <a:xfrm>
              <a:off x="3104946" y="3460109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1" name="Straight Arrow Connector 50"/>
            <p:cNvCxnSpPr/>
            <p:nvPr/>
          </p:nvCxnSpPr>
          <p:spPr bwMode="auto">
            <a:xfrm>
              <a:off x="3104946" y="292555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2" name="Straight Arrow Connector 51"/>
            <p:cNvCxnSpPr/>
            <p:nvPr/>
          </p:nvCxnSpPr>
          <p:spPr bwMode="auto">
            <a:xfrm>
              <a:off x="3793564" y="3997222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3" name="Straight Arrow Connector 52"/>
            <p:cNvCxnSpPr/>
            <p:nvPr/>
          </p:nvCxnSpPr>
          <p:spPr bwMode="auto">
            <a:xfrm>
              <a:off x="3793564" y="3460108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4" name="Straight Arrow Connector 53"/>
            <p:cNvCxnSpPr/>
            <p:nvPr/>
          </p:nvCxnSpPr>
          <p:spPr bwMode="auto">
            <a:xfrm>
              <a:off x="3793564" y="2925555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5" name="Straight Arrow Connector 54"/>
            <p:cNvCxnSpPr/>
            <p:nvPr/>
          </p:nvCxnSpPr>
          <p:spPr bwMode="auto">
            <a:xfrm>
              <a:off x="4479364" y="3997221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6" name="Straight Arrow Connector 55"/>
            <p:cNvCxnSpPr/>
            <p:nvPr/>
          </p:nvCxnSpPr>
          <p:spPr bwMode="auto">
            <a:xfrm>
              <a:off x="4479364" y="3460107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7" name="Straight Arrow Connector 56"/>
            <p:cNvCxnSpPr/>
            <p:nvPr/>
          </p:nvCxnSpPr>
          <p:spPr bwMode="auto">
            <a:xfrm>
              <a:off x="4479364" y="2925554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8" name="Straight Arrow Connector 57"/>
            <p:cNvCxnSpPr/>
            <p:nvPr/>
          </p:nvCxnSpPr>
          <p:spPr bwMode="auto">
            <a:xfrm>
              <a:off x="5165164" y="3997220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5165164" y="346010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60" name="Straight Arrow Connector 59"/>
            <p:cNvCxnSpPr/>
            <p:nvPr/>
          </p:nvCxnSpPr>
          <p:spPr bwMode="auto">
            <a:xfrm>
              <a:off x="5165164" y="292555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61" name="Straight Arrow Connector 60"/>
            <p:cNvCxnSpPr/>
            <p:nvPr/>
          </p:nvCxnSpPr>
          <p:spPr bwMode="auto">
            <a:xfrm>
              <a:off x="5849814" y="3997220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62" name="Straight Arrow Connector 61"/>
            <p:cNvCxnSpPr/>
            <p:nvPr/>
          </p:nvCxnSpPr>
          <p:spPr bwMode="auto">
            <a:xfrm>
              <a:off x="5849814" y="3460106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cxnSp>
          <p:nvCxnSpPr>
            <p:cNvPr id="63" name="Straight Arrow Connector 62"/>
            <p:cNvCxnSpPr/>
            <p:nvPr/>
          </p:nvCxnSpPr>
          <p:spPr bwMode="auto">
            <a:xfrm>
              <a:off x="5849814" y="2925553"/>
              <a:ext cx="0" cy="274320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FF0000"/>
              </a:solidFill>
              <a:prstDash val="solid"/>
              <a:round/>
              <a:headEnd type="stealth" w="med" len="med"/>
              <a:tailEnd type="stealth" w="med" len="med"/>
            </a:ln>
            <a:effectLst/>
          </p:spPr>
        </p:cxnSp>
        <p:sp>
          <p:nvSpPr>
            <p:cNvPr id="64" name="TextBox 63"/>
            <p:cNvSpPr txBox="1"/>
            <p:nvPr/>
          </p:nvSpPr>
          <p:spPr>
            <a:xfrm>
              <a:off x="6262965" y="3994520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262964" y="3450501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6262963" y="2919455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6262962" y="2375436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69" name="TextBox 68"/>
            <p:cNvSpPr txBox="1"/>
            <p:nvPr/>
          </p:nvSpPr>
          <p:spPr>
            <a:xfrm rot="5400000">
              <a:off x="2920441" y="473015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 rot="5400000">
              <a:off x="3601856" y="473015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 rot="5400000">
              <a:off x="4292236" y="4730859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 rot="5400000">
              <a:off x="4973651" y="4730858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 rot="5400000">
              <a:off x="5664031" y="4730156"/>
              <a:ext cx="5950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b="1" dirty="0"/>
                <a:t>…</a:t>
              </a:r>
            </a:p>
          </p:txBody>
        </p:sp>
        <p:sp>
          <p:nvSpPr>
            <p:cNvPr id="79" name="Rectangle 78"/>
            <p:cNvSpPr/>
            <p:nvPr/>
          </p:nvSpPr>
          <p:spPr bwMode="auto">
            <a:xfrm>
              <a:off x="2764864" y="2530277"/>
              <a:ext cx="3427850" cy="2145895"/>
            </a:xfrm>
            <a:prstGeom prst="rect">
              <a:avLst/>
            </a:prstGeom>
            <a:noFill/>
            <a:ln w="63500" cap="flat" cmpd="sng" algn="ctr">
              <a:solidFill>
                <a:schemeClr val="accent6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aphicFrame>
        <p:nvGraphicFramePr>
          <p:cNvPr id="8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3804955"/>
              </p:ext>
            </p:extLst>
          </p:nvPr>
        </p:nvGraphicFramePr>
        <p:xfrm>
          <a:off x="868936" y="3117431"/>
          <a:ext cx="1592516" cy="3488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4" imgW="812520" imgH="177480" progId="Equation.DSMT4">
                  <p:embed/>
                </p:oleObj>
              </mc:Choice>
              <mc:Fallback>
                <p:oleObj name="Equation" r:id="rId4" imgW="812520" imgH="177480" progId="Equation.DSMT4">
                  <p:embed/>
                  <p:pic>
                    <p:nvPicPr>
                      <p:cNvPr id="8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8936" y="3117431"/>
                        <a:ext cx="1592516" cy="34881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7948592"/>
              </p:ext>
            </p:extLst>
          </p:nvPr>
        </p:nvGraphicFramePr>
        <p:xfrm>
          <a:off x="841629" y="4787195"/>
          <a:ext cx="3095949" cy="686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6" imgW="1549080" imgH="342720" progId="Equation.DSMT4">
                  <p:embed/>
                </p:oleObj>
              </mc:Choice>
              <mc:Fallback>
                <p:oleObj name="Equation" r:id="rId6" imgW="1549080" imgH="342720" progId="Equation.DSMT4">
                  <p:embed/>
                  <p:pic>
                    <p:nvPicPr>
                      <p:cNvPr id="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1629" y="4787195"/>
                        <a:ext cx="3095949" cy="68641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1980889"/>
              </p:ext>
            </p:extLst>
          </p:nvPr>
        </p:nvGraphicFramePr>
        <p:xfrm>
          <a:off x="848673" y="4067996"/>
          <a:ext cx="1323347" cy="6760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8" imgW="672840" imgH="342720" progId="Equation.DSMT4">
                  <p:embed/>
                </p:oleObj>
              </mc:Choice>
              <mc:Fallback>
                <p:oleObj name="Equation" r:id="rId8" imgW="672840" imgH="342720" progId="Equation.DSMT4">
                  <p:embed/>
                  <p:pic>
                    <p:nvPicPr>
                      <p:cNvPr id="8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8673" y="4067996"/>
                        <a:ext cx="1323347" cy="676041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62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061920"/>
              </p:ext>
            </p:extLst>
          </p:nvPr>
        </p:nvGraphicFramePr>
        <p:xfrm>
          <a:off x="868299" y="4663830"/>
          <a:ext cx="7237847" cy="7416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11847">
                  <a:extLst>
                    <a:ext uri="{9D8B030D-6E8A-4147-A177-3AD203B41FA5}">
                      <a16:colId xmlns:a16="http://schemas.microsoft.com/office/drawing/2014/main" val="2880214782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910022609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471731910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144978678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363003421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06717197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6404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Energy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2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34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</a:t>
                      </a:r>
                      <a:r>
                        <a:rPr lang="en-US" baseline="0" dirty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9157"/>
                  </a:ext>
                </a:extLst>
              </a:tr>
            </a:tbl>
          </a:graphicData>
        </a:graphic>
      </p:graphicFrame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AB656AD-523E-4ADE-9772-B03C0CB4F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064"/>
            <a:ext cx="8382000" cy="4800600"/>
          </a:xfrm>
        </p:spPr>
        <p:txBody>
          <a:bodyPr/>
          <a:lstStyle/>
          <a:p>
            <a:r>
              <a:rPr lang="en-US" dirty="0" smtClean="0"/>
              <a:t>Each system’s energies: </a:t>
            </a:r>
            <a:r>
              <a:rPr lang="en-US" dirty="0"/>
              <a:t>0, 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2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3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4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  <a:p>
            <a:r>
              <a:rPr lang="en-US" dirty="0"/>
              <a:t>Total energy of composite system: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E5EAF28-FB60-452F-98F4-6556339F59C9}"/>
              </a:ext>
            </a:extLst>
          </p:cNvPr>
          <p:cNvSpPr/>
          <p:nvPr/>
        </p:nvSpPr>
        <p:spPr>
          <a:xfrm>
            <a:off x="457200" y="2340301"/>
            <a:ext cx="3775800" cy="20415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Macrostate: energy distribution among the </a:t>
            </a:r>
            <a:r>
              <a:rPr lang="en-US" sz="2400" kern="0" dirty="0" smtClean="0">
                <a:solidFill>
                  <a:prstClr val="black"/>
                </a:solidFill>
              </a:rPr>
              <a:t>systems</a:t>
            </a:r>
            <a:endParaRPr lang="en-US" sz="2400" kern="0" dirty="0">
              <a:solidFill>
                <a:prstClr val="black"/>
              </a:solidFill>
            </a:endParaRPr>
          </a:p>
          <a:p>
            <a:pPr marL="346075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</a:pPr>
            <a:r>
              <a:rPr lang="en-US" sz="2400" kern="0" dirty="0">
                <a:solidFill>
                  <a:prstClr val="black"/>
                </a:solidFill>
              </a:rPr>
              <a:t>e.g. one system with </a:t>
            </a:r>
            <a:r>
              <a:rPr lang="en-US" sz="2400" dirty="0"/>
              <a:t>5</a:t>
            </a:r>
            <a:r>
              <a:rPr lang="en-US" sz="2400" dirty="0">
                <a:latin typeface="Symbol" panose="05050102010706020507" pitchFamily="18" charset="2"/>
              </a:rPr>
              <a:t>e</a:t>
            </a:r>
            <a:r>
              <a:rPr lang="en-US" sz="2400" kern="0" dirty="0">
                <a:solidFill>
                  <a:prstClr val="black"/>
                </a:solidFill>
              </a:rPr>
              <a:t>, four systems with 0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74CA42E-1F4F-4CBC-BCCD-1F0A060C1CCA}"/>
              </a:ext>
            </a:extLst>
          </p:cNvPr>
          <p:cNvSpPr/>
          <p:nvPr/>
        </p:nvSpPr>
        <p:spPr bwMode="auto">
          <a:xfrm>
            <a:off x="46482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7AEC3C1-A2FE-420E-A32F-B4D1346DEB20}"/>
              </a:ext>
            </a:extLst>
          </p:cNvPr>
          <p:cNvSpPr/>
          <p:nvPr/>
        </p:nvSpPr>
        <p:spPr bwMode="auto">
          <a:xfrm>
            <a:off x="53340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AB7B59E-5F13-487C-A418-C4C2ED6CBCD8}"/>
              </a:ext>
            </a:extLst>
          </p:cNvPr>
          <p:cNvSpPr/>
          <p:nvPr/>
        </p:nvSpPr>
        <p:spPr bwMode="auto">
          <a:xfrm>
            <a:off x="60198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41B940F-C405-4055-A516-A97E3CCCFA3C}"/>
              </a:ext>
            </a:extLst>
          </p:cNvPr>
          <p:cNvSpPr/>
          <p:nvPr/>
        </p:nvSpPr>
        <p:spPr bwMode="auto">
          <a:xfrm>
            <a:off x="67056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C5305C9-C567-4944-8FD0-4696B955C9DB}"/>
              </a:ext>
            </a:extLst>
          </p:cNvPr>
          <p:cNvCxnSpPr/>
          <p:nvPr/>
        </p:nvCxnSpPr>
        <p:spPr bwMode="auto">
          <a:xfrm flipV="1">
            <a:off x="510527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808D7F8F-6F56-409D-B8BF-A4D851D77648}"/>
              </a:ext>
            </a:extLst>
          </p:cNvPr>
          <p:cNvSpPr/>
          <p:nvPr/>
        </p:nvSpPr>
        <p:spPr bwMode="auto">
          <a:xfrm>
            <a:off x="739025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89269D-C965-4945-BBC2-D4AEF41C1DF9}"/>
              </a:ext>
            </a:extLst>
          </p:cNvPr>
          <p:cNvCxnSpPr/>
          <p:nvPr/>
        </p:nvCxnSpPr>
        <p:spPr bwMode="auto">
          <a:xfrm flipV="1">
            <a:off x="578992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75F9CCA0-6D4C-43EE-A2FF-AD1810EE129B}"/>
              </a:ext>
            </a:extLst>
          </p:cNvPr>
          <p:cNvCxnSpPr/>
          <p:nvPr/>
        </p:nvCxnSpPr>
        <p:spPr bwMode="auto">
          <a:xfrm flipV="1">
            <a:off x="647738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033270D1-7ED6-4AB0-B499-802728810FFF}"/>
              </a:ext>
            </a:extLst>
          </p:cNvPr>
          <p:cNvCxnSpPr/>
          <p:nvPr/>
        </p:nvCxnSpPr>
        <p:spPr bwMode="auto">
          <a:xfrm flipV="1">
            <a:off x="716203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4092870-520B-4171-9C68-6A1DF3A736E7}"/>
              </a:ext>
            </a:extLst>
          </p:cNvPr>
          <p:cNvSpPr/>
          <p:nvPr/>
        </p:nvSpPr>
        <p:spPr bwMode="auto">
          <a:xfrm>
            <a:off x="4649504" y="2667000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216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064"/>
            <a:ext cx="8382000" cy="4800600"/>
          </a:xfrm>
        </p:spPr>
        <p:txBody>
          <a:bodyPr/>
          <a:lstStyle/>
          <a:p>
            <a:r>
              <a:rPr lang="en-US" dirty="0"/>
              <a:t>Each system’s energies: 0, 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2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3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4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  <a:p>
            <a:r>
              <a:rPr lang="en-US" dirty="0"/>
              <a:t>Total energy of composite system: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6482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A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3340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0198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67056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510527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39025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578992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V="1">
            <a:off x="647738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716203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66" name="Rectangle 65"/>
          <p:cNvSpPr/>
          <p:nvPr/>
        </p:nvSpPr>
        <p:spPr bwMode="auto">
          <a:xfrm>
            <a:off x="4649504" y="2667000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234304" y="386805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4234304" y="4308396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4234304" y="4747708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3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4234303" y="5187592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2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4298423" y="5596408"/>
            <a:ext cx="285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800600" y="40560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800600" y="44942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4800600" y="49323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4800600" y="53705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4800600" y="58086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>
            <a:off x="4800600" y="6242822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Rectangle 86"/>
          <p:cNvSpPr/>
          <p:nvPr/>
        </p:nvSpPr>
        <p:spPr>
          <a:xfrm>
            <a:off x="4298423" y="603441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96" name="Straight Connector 95"/>
          <p:cNvCxnSpPr/>
          <p:nvPr/>
        </p:nvCxnSpPr>
        <p:spPr bwMode="auto">
          <a:xfrm>
            <a:off x="5486400" y="40560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5486400" y="44942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5486400" y="49323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486400" y="53705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5486400" y="58086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5486400" y="6242822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>
            <a:off x="6172200" y="40599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>
            <a:off x="6172200" y="44980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>
            <a:off x="6172200" y="49362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6172200" y="53743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>
            <a:off x="6172200" y="58125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6172200" y="624668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>
            <a:off x="6858000" y="40599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6858000" y="44980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6858000" y="49362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>
            <a:off x="6858000" y="53743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>
            <a:off x="6858000" y="58125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>
            <a:off x="6858000" y="624668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>
            <a:off x="7542650" y="40562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7542650" y="449441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>
            <a:off x="7542650" y="49325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>
            <a:off x="7542650" y="537071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>
            <a:off x="7542650" y="58088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>
            <a:off x="7542650" y="624301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/>
        </p:nvSpPr>
        <p:spPr>
          <a:xfrm>
            <a:off x="457200" y="2340301"/>
            <a:ext cx="3775800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Macrostate: energy distribution among the systems</a:t>
            </a:r>
          </a:p>
          <a:p>
            <a:pPr marL="346075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</a:pPr>
            <a:r>
              <a:rPr lang="en-US" sz="2400" kern="0" dirty="0">
                <a:solidFill>
                  <a:prstClr val="black"/>
                </a:solidFill>
              </a:rPr>
              <a:t>e.g. one system with </a:t>
            </a:r>
            <a:r>
              <a:rPr lang="en-US" sz="2400" dirty="0"/>
              <a:t>5</a:t>
            </a:r>
            <a:r>
              <a:rPr lang="en-US" sz="2400" dirty="0">
                <a:latin typeface="Symbol" panose="05050102010706020507" pitchFamily="18" charset="2"/>
              </a:rPr>
              <a:t>e</a:t>
            </a:r>
            <a:r>
              <a:rPr lang="en-US" sz="2400" kern="0" dirty="0">
                <a:solidFill>
                  <a:prstClr val="black"/>
                </a:solidFill>
              </a:rPr>
              <a:t>, four systems with 0</a:t>
            </a:r>
          </a:p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Microstate: a specific configuration of the ensemble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876672" y="3945636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562600" y="6134219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6247122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34200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7620000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12083" y="6017609"/>
            <a:ext cx="27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4"/>
                </a:solidFill>
              </a:rPr>
              <a:t>Microstate (5 0 0 0 0):</a:t>
            </a:r>
          </a:p>
        </p:txBody>
      </p:sp>
    </p:spTree>
    <p:extLst>
      <p:ext uri="{BB962C8B-B14F-4D97-AF65-F5344CB8AC3E}">
        <p14:creationId xmlns:p14="http://schemas.microsoft.com/office/powerpoint/2010/main" val="4207817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4" grpId="0" animBg="1"/>
      <p:bldP spid="55" grpId="0" animBg="1"/>
      <p:bldP spid="56" grpId="0" animBg="1"/>
      <p:bldP spid="57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46482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3340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60198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70560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 flipV="1">
            <a:off x="510527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7390250" y="2667000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0" name="Straight Arrow Connector 29"/>
          <p:cNvCxnSpPr/>
          <p:nvPr/>
        </p:nvCxnSpPr>
        <p:spPr bwMode="auto">
          <a:xfrm flipV="1">
            <a:off x="578992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34" name="Straight Arrow Connector 33"/>
          <p:cNvCxnSpPr/>
          <p:nvPr/>
        </p:nvCxnSpPr>
        <p:spPr bwMode="auto">
          <a:xfrm flipV="1">
            <a:off x="6477382" y="3169916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V="1">
            <a:off x="7162032" y="3166903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66" name="Rectangle 65"/>
          <p:cNvSpPr/>
          <p:nvPr/>
        </p:nvSpPr>
        <p:spPr bwMode="auto">
          <a:xfrm>
            <a:off x="4649504" y="2667000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4234304" y="3868050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0" name="Rectangle 79"/>
          <p:cNvSpPr/>
          <p:nvPr/>
        </p:nvSpPr>
        <p:spPr>
          <a:xfrm>
            <a:off x="4234304" y="4308396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4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4234304" y="4747708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3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2" name="Rectangle 81"/>
          <p:cNvSpPr/>
          <p:nvPr/>
        </p:nvSpPr>
        <p:spPr>
          <a:xfrm>
            <a:off x="4234303" y="5187592"/>
            <a:ext cx="4138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2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sp>
        <p:nvSpPr>
          <p:cNvPr id="83" name="Rectangle 82"/>
          <p:cNvSpPr/>
          <p:nvPr/>
        </p:nvSpPr>
        <p:spPr>
          <a:xfrm>
            <a:off x="4298423" y="5596408"/>
            <a:ext cx="285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  <p:cxnSp>
        <p:nvCxnSpPr>
          <p:cNvPr id="70" name="Straight Connector 69"/>
          <p:cNvCxnSpPr/>
          <p:nvPr/>
        </p:nvCxnSpPr>
        <p:spPr bwMode="auto">
          <a:xfrm>
            <a:off x="4800600" y="40560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3" name="Straight Connector 72"/>
          <p:cNvCxnSpPr/>
          <p:nvPr/>
        </p:nvCxnSpPr>
        <p:spPr bwMode="auto">
          <a:xfrm>
            <a:off x="4800600" y="44942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5" name="Straight Connector 74"/>
          <p:cNvCxnSpPr/>
          <p:nvPr/>
        </p:nvCxnSpPr>
        <p:spPr bwMode="auto">
          <a:xfrm>
            <a:off x="4800600" y="49323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7" name="Straight Connector 76"/>
          <p:cNvCxnSpPr/>
          <p:nvPr/>
        </p:nvCxnSpPr>
        <p:spPr bwMode="auto">
          <a:xfrm>
            <a:off x="4800600" y="53705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8" name="Straight Connector 77"/>
          <p:cNvCxnSpPr/>
          <p:nvPr/>
        </p:nvCxnSpPr>
        <p:spPr bwMode="auto">
          <a:xfrm>
            <a:off x="4800600" y="58086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6" name="Straight Connector 85"/>
          <p:cNvCxnSpPr/>
          <p:nvPr/>
        </p:nvCxnSpPr>
        <p:spPr bwMode="auto">
          <a:xfrm>
            <a:off x="4800600" y="6242822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7" name="Rectangle 86"/>
          <p:cNvSpPr/>
          <p:nvPr/>
        </p:nvSpPr>
        <p:spPr>
          <a:xfrm>
            <a:off x="4298423" y="603441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96" name="Straight Connector 95"/>
          <p:cNvCxnSpPr/>
          <p:nvPr/>
        </p:nvCxnSpPr>
        <p:spPr bwMode="auto">
          <a:xfrm>
            <a:off x="5486400" y="40560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7" name="Straight Connector 96"/>
          <p:cNvCxnSpPr/>
          <p:nvPr/>
        </p:nvCxnSpPr>
        <p:spPr bwMode="auto">
          <a:xfrm>
            <a:off x="5486400" y="44942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8" name="Straight Connector 97"/>
          <p:cNvCxnSpPr/>
          <p:nvPr/>
        </p:nvCxnSpPr>
        <p:spPr bwMode="auto">
          <a:xfrm>
            <a:off x="5486400" y="49323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9" name="Straight Connector 98"/>
          <p:cNvCxnSpPr/>
          <p:nvPr/>
        </p:nvCxnSpPr>
        <p:spPr bwMode="auto">
          <a:xfrm>
            <a:off x="5486400" y="537052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0" name="Straight Connector 99"/>
          <p:cNvCxnSpPr/>
          <p:nvPr/>
        </p:nvCxnSpPr>
        <p:spPr bwMode="auto">
          <a:xfrm>
            <a:off x="5486400" y="580867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1" name="Straight Connector 100"/>
          <p:cNvCxnSpPr/>
          <p:nvPr/>
        </p:nvCxnSpPr>
        <p:spPr bwMode="auto">
          <a:xfrm>
            <a:off x="5486400" y="6242822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3" name="Straight Connector 102"/>
          <p:cNvCxnSpPr/>
          <p:nvPr/>
        </p:nvCxnSpPr>
        <p:spPr bwMode="auto">
          <a:xfrm>
            <a:off x="6172200" y="40599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4" name="Straight Connector 103"/>
          <p:cNvCxnSpPr/>
          <p:nvPr/>
        </p:nvCxnSpPr>
        <p:spPr bwMode="auto">
          <a:xfrm>
            <a:off x="6172200" y="44980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5" name="Straight Connector 104"/>
          <p:cNvCxnSpPr/>
          <p:nvPr/>
        </p:nvCxnSpPr>
        <p:spPr bwMode="auto">
          <a:xfrm>
            <a:off x="6172200" y="49362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6" name="Straight Connector 105"/>
          <p:cNvCxnSpPr/>
          <p:nvPr/>
        </p:nvCxnSpPr>
        <p:spPr bwMode="auto">
          <a:xfrm>
            <a:off x="6172200" y="53743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7" name="Straight Connector 106"/>
          <p:cNvCxnSpPr/>
          <p:nvPr/>
        </p:nvCxnSpPr>
        <p:spPr bwMode="auto">
          <a:xfrm>
            <a:off x="6172200" y="58125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8" name="Straight Connector 107"/>
          <p:cNvCxnSpPr/>
          <p:nvPr/>
        </p:nvCxnSpPr>
        <p:spPr bwMode="auto">
          <a:xfrm>
            <a:off x="6172200" y="624668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0" name="Straight Connector 109"/>
          <p:cNvCxnSpPr/>
          <p:nvPr/>
        </p:nvCxnSpPr>
        <p:spPr bwMode="auto">
          <a:xfrm>
            <a:off x="6858000" y="40599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1" name="Straight Connector 110"/>
          <p:cNvCxnSpPr/>
          <p:nvPr/>
        </p:nvCxnSpPr>
        <p:spPr bwMode="auto">
          <a:xfrm>
            <a:off x="6858000" y="44980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2" name="Straight Connector 111"/>
          <p:cNvCxnSpPr/>
          <p:nvPr/>
        </p:nvCxnSpPr>
        <p:spPr bwMode="auto">
          <a:xfrm>
            <a:off x="6858000" y="49362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3" name="Straight Connector 112"/>
          <p:cNvCxnSpPr/>
          <p:nvPr/>
        </p:nvCxnSpPr>
        <p:spPr bwMode="auto">
          <a:xfrm>
            <a:off x="6858000" y="537438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4" name="Straight Connector 113"/>
          <p:cNvCxnSpPr/>
          <p:nvPr/>
        </p:nvCxnSpPr>
        <p:spPr bwMode="auto">
          <a:xfrm>
            <a:off x="6858000" y="581253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5" name="Straight Connector 114"/>
          <p:cNvCxnSpPr/>
          <p:nvPr/>
        </p:nvCxnSpPr>
        <p:spPr bwMode="auto">
          <a:xfrm>
            <a:off x="6858000" y="624668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7" name="Straight Connector 116"/>
          <p:cNvCxnSpPr/>
          <p:nvPr/>
        </p:nvCxnSpPr>
        <p:spPr bwMode="auto">
          <a:xfrm>
            <a:off x="7542650" y="40562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8" name="Straight Connector 117"/>
          <p:cNvCxnSpPr/>
          <p:nvPr/>
        </p:nvCxnSpPr>
        <p:spPr bwMode="auto">
          <a:xfrm>
            <a:off x="7542650" y="449441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9" name="Straight Connector 118"/>
          <p:cNvCxnSpPr/>
          <p:nvPr/>
        </p:nvCxnSpPr>
        <p:spPr bwMode="auto">
          <a:xfrm>
            <a:off x="7542650" y="49325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0" name="Straight Connector 119"/>
          <p:cNvCxnSpPr/>
          <p:nvPr/>
        </p:nvCxnSpPr>
        <p:spPr bwMode="auto">
          <a:xfrm>
            <a:off x="7542650" y="537071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1" name="Straight Connector 120"/>
          <p:cNvCxnSpPr/>
          <p:nvPr/>
        </p:nvCxnSpPr>
        <p:spPr bwMode="auto">
          <a:xfrm>
            <a:off x="7542650" y="5808866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2" name="Straight Connector 121"/>
          <p:cNvCxnSpPr/>
          <p:nvPr/>
        </p:nvCxnSpPr>
        <p:spPr bwMode="auto">
          <a:xfrm>
            <a:off x="7542650" y="6243014"/>
            <a:ext cx="381000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5" name="Rectangle 4"/>
          <p:cNvSpPr/>
          <p:nvPr/>
        </p:nvSpPr>
        <p:spPr>
          <a:xfrm>
            <a:off x="457200" y="2340301"/>
            <a:ext cx="3775800" cy="32521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Macrostate: energy distribution among the systems</a:t>
            </a:r>
          </a:p>
          <a:p>
            <a:pPr marL="346075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</a:pPr>
            <a:r>
              <a:rPr lang="en-US" sz="2400" kern="0" dirty="0">
                <a:solidFill>
                  <a:prstClr val="black"/>
                </a:solidFill>
              </a:rPr>
              <a:t>e.g. one system with </a:t>
            </a:r>
            <a:r>
              <a:rPr lang="en-US" sz="2400" dirty="0"/>
              <a:t>5</a:t>
            </a:r>
            <a:r>
              <a:rPr lang="en-US" sz="2400" dirty="0">
                <a:latin typeface="Symbol" panose="05050102010706020507" pitchFamily="18" charset="2"/>
              </a:rPr>
              <a:t>e</a:t>
            </a:r>
            <a:r>
              <a:rPr lang="en-US" sz="2400" kern="0" dirty="0">
                <a:solidFill>
                  <a:prstClr val="black"/>
                </a:solidFill>
              </a:rPr>
              <a:t>, four systems with 0</a:t>
            </a:r>
          </a:p>
          <a:p>
            <a:pPr marL="342900" lvl="0" indent="-342900" fontAlgn="base">
              <a:spcBef>
                <a:spcPts val="800"/>
              </a:spcBef>
              <a:spcAft>
                <a:spcPct val="0"/>
              </a:spcAft>
              <a:buClr>
                <a:srgbClr val="1F497D"/>
              </a:buClr>
              <a:buSzPct val="75000"/>
              <a:buFont typeface="Wingdings" pitchFamily="2" charset="2"/>
              <a:buChar char="n"/>
            </a:pPr>
            <a:r>
              <a:rPr lang="en-US" sz="2400" kern="0" dirty="0">
                <a:solidFill>
                  <a:prstClr val="black"/>
                </a:solidFill>
              </a:rPr>
              <a:t>Microstate: a specific configuration of the ensemble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4882191" y="6115943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4" name="Oval 53"/>
          <p:cNvSpPr/>
          <p:nvPr/>
        </p:nvSpPr>
        <p:spPr bwMode="auto">
          <a:xfrm>
            <a:off x="5561322" y="3935756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6247122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6" name="Oval 55"/>
          <p:cNvSpPr/>
          <p:nvPr/>
        </p:nvSpPr>
        <p:spPr bwMode="auto">
          <a:xfrm>
            <a:off x="6934200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7620000" y="6133690"/>
            <a:ext cx="228600" cy="228600"/>
          </a:xfrm>
          <a:prstGeom prst="ellips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512083" y="6017609"/>
            <a:ext cx="27863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accent4"/>
                </a:solidFill>
              </a:rPr>
              <a:t>Microstate (0 5 0 0 0):</a:t>
            </a:r>
          </a:p>
        </p:txBody>
      </p:sp>
      <p:sp>
        <p:nvSpPr>
          <p:cNvPr id="59" name="Content Placeholder 2">
            <a:extLst>
              <a:ext uri="{FF2B5EF4-FFF2-40B4-BE49-F238E27FC236}">
                <a16:creationId xmlns:a16="http://schemas.microsoft.com/office/drawing/2014/main" id="{BC3A77A3-4EF8-4FF3-86A0-EA4063F9A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7064"/>
            <a:ext cx="8382000" cy="4800600"/>
          </a:xfrm>
        </p:spPr>
        <p:txBody>
          <a:bodyPr/>
          <a:lstStyle/>
          <a:p>
            <a:r>
              <a:rPr lang="en-US" dirty="0"/>
              <a:t>Each system’s energies: 0, 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2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3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4</a:t>
            </a:r>
            <a:r>
              <a:rPr lang="en-US" dirty="0">
                <a:latin typeface="Symbol" panose="05050102010706020507" pitchFamily="18" charset="2"/>
              </a:rPr>
              <a:t>e</a:t>
            </a:r>
            <a:r>
              <a:rPr lang="en-US" dirty="0"/>
              <a:t>,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  <a:p>
            <a:r>
              <a:rPr lang="en-US" dirty="0"/>
              <a:t>Total energy of composite system: 5</a:t>
            </a:r>
            <a:r>
              <a:rPr lang="en-US" dirty="0">
                <a:latin typeface="Symbol" panose="05050102010706020507" pitchFamily="18" charset="2"/>
              </a:rPr>
              <a:t>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8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54" grpId="0" animBg="1"/>
      <p:bldP spid="55" grpId="0" animBg="1"/>
      <p:bldP spid="56" grpId="0" animBg="1"/>
      <p:bldP spid="57" grpId="0" animBg="1"/>
      <p:bldP spid="5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</a:t>
            </a:r>
            <a:r>
              <a:rPr lang="en-US" i="1" dirty="0"/>
              <a:t>N</a:t>
            </a:r>
            <a:r>
              <a:rPr lang="en-US" dirty="0"/>
              <a:t> = 5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47244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4102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B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60960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C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78180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V="1">
            <a:off x="518147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9" name="Rectangle 8"/>
          <p:cNvSpPr/>
          <p:nvPr/>
        </p:nvSpPr>
        <p:spPr bwMode="auto">
          <a:xfrm>
            <a:off x="7466450" y="701168"/>
            <a:ext cx="685800" cy="1014867"/>
          </a:xfrm>
          <a:prstGeom prst="rect">
            <a:avLst/>
          </a:prstGeom>
          <a:ln w="63500">
            <a:solidFill>
              <a:schemeClr val="accent3">
                <a:lumMod val="75000"/>
              </a:schemeClr>
            </a:solidFill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>
                <a:solidFill>
                  <a:schemeClr val="tx1"/>
                </a:solidFill>
                <a:latin typeface="Arial" charset="0"/>
              </a:rPr>
              <a:t>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586612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V="1">
            <a:off x="6553582" y="1204084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flipV="1">
            <a:off x="7238232" y="1201071"/>
            <a:ext cx="457200" cy="301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stealth" w="lg" len="lg"/>
            <a:tailEnd type="stealth" w="lg" len="lg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4725704" y="701168"/>
            <a:ext cx="3427850" cy="1017712"/>
          </a:xfrm>
          <a:prstGeom prst="rect">
            <a:avLst/>
          </a:prstGeom>
          <a:noFill/>
          <a:ln w="63500" cap="flat" cmpd="sng" algn="ctr">
            <a:solidFill>
              <a:schemeClr val="accent6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463168"/>
            <a:ext cx="8153400" cy="48006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/>
              <a:t>Macrostate</a:t>
            </a:r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Microstates:</a:t>
            </a:r>
          </a:p>
          <a:p>
            <a:pPr marL="346075" indent="0">
              <a:spcBef>
                <a:spcPts val="1200"/>
              </a:spcBef>
              <a:buNone/>
            </a:pPr>
            <a:r>
              <a:rPr lang="en-US" b="1" dirty="0">
                <a:solidFill>
                  <a:schemeClr val="accent4"/>
                </a:solidFill>
              </a:rPr>
              <a:t>(5 0 0 0 0), (0 5 0 0 0), (0 0 5 0 0), (0 0 0 5 0), (0 0 0 0 5)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Number of microstates: </a:t>
            </a:r>
            <a:r>
              <a:rPr lang="en-US" dirty="0">
                <a:latin typeface="Symbol" panose="05050102010706020507" pitchFamily="18" charset="2"/>
              </a:rPr>
              <a:t>W</a:t>
            </a:r>
            <a:r>
              <a:rPr lang="en-US" dirty="0"/>
              <a:t> = 5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402572"/>
              </p:ext>
            </p:extLst>
          </p:nvPr>
        </p:nvGraphicFramePr>
        <p:xfrm>
          <a:off x="884948" y="2103504"/>
          <a:ext cx="7237847" cy="741680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711847">
                  <a:extLst>
                    <a:ext uri="{9D8B030D-6E8A-4147-A177-3AD203B41FA5}">
                      <a16:colId xmlns:a16="http://schemas.microsoft.com/office/drawing/2014/main" val="2880214782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910022609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471731910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144978678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363003421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206717197"/>
                    </a:ext>
                  </a:extLst>
                </a:gridCol>
                <a:gridCol w="921000">
                  <a:extLst>
                    <a:ext uri="{9D8B030D-6E8A-4147-A177-3AD203B41FA5}">
                      <a16:colId xmlns:a16="http://schemas.microsoft.com/office/drawing/2014/main" val="6404856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Energy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2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latin typeface="+mn-lt"/>
                        </a:rPr>
                        <a:t>3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r>
                        <a:rPr lang="en-US" dirty="0">
                          <a:latin typeface="Symbol" panose="05050102010706020507" pitchFamily="18" charset="2"/>
                        </a:rPr>
                        <a:t>e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3402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 of</a:t>
                      </a:r>
                      <a:r>
                        <a:rPr lang="en-US" baseline="0" dirty="0"/>
                        <a:t> system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9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150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Guided Wave Optics</Template>
  <TotalTime>21178</TotalTime>
  <Words>1909</Words>
  <Application>Microsoft Office PowerPoint</Application>
  <PresentationFormat>On-screen Show (4:3)</PresentationFormat>
  <Paragraphs>429</Paragraphs>
  <Slides>34</Slides>
  <Notes>12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34</vt:i4>
      </vt:variant>
    </vt:vector>
  </HeadingPairs>
  <TitlesOfParts>
    <vt:vector size="45" baseType="lpstr">
      <vt:lpstr>Arial</vt:lpstr>
      <vt:lpstr>Arial</vt:lpstr>
      <vt:lpstr>Arial Black</vt:lpstr>
      <vt:lpstr>Calibri</vt:lpstr>
      <vt:lpstr>Comic Sans MS</vt:lpstr>
      <vt:lpstr>Symbol</vt:lpstr>
      <vt:lpstr>Times New Roman</vt:lpstr>
      <vt:lpstr>Wingdings</vt:lpstr>
      <vt:lpstr>Pixel</vt:lpstr>
      <vt:lpstr>Equation</vt:lpstr>
      <vt:lpstr>Equation.3</vt:lpstr>
      <vt:lpstr>MIT 3.022 Microstructural Evolution in Materials  3: Canonical Ensemble</vt:lpstr>
      <vt:lpstr>PowerPoint Presentation</vt:lpstr>
      <vt:lpstr>Canonical ensemble</vt:lpstr>
      <vt:lpstr>Canonical ensemble</vt:lpstr>
      <vt:lpstr>Model for deriving the canonical distribution</vt:lpstr>
      <vt:lpstr>Example: N = 5</vt:lpstr>
      <vt:lpstr>Example: N = 5</vt:lpstr>
      <vt:lpstr>Example: N = 5</vt:lpstr>
      <vt:lpstr>Example: N = 5</vt:lpstr>
      <vt:lpstr>Example: N = 5</vt:lpstr>
      <vt:lpstr>Example: N = 5</vt:lpstr>
      <vt:lpstr>Example: N = 5</vt:lpstr>
      <vt:lpstr>Example: N = 5</vt:lpstr>
      <vt:lpstr>Canonical distribution</vt:lpstr>
      <vt:lpstr>Canonical distribution</vt:lpstr>
      <vt:lpstr>Canonical distribution</vt:lpstr>
      <vt:lpstr>Canonical distribution</vt:lpstr>
      <vt:lpstr>Interpretation of partition function Z</vt:lpstr>
      <vt:lpstr>Properties of a canonical ensemble</vt:lpstr>
      <vt:lpstr>Effect of gravitational force on gas density</vt:lpstr>
      <vt:lpstr>Paramagnetism and the Curie’s Law</vt:lpstr>
      <vt:lpstr>Summary</vt:lpstr>
      <vt:lpstr>Microcanonical distribution</vt:lpstr>
      <vt:lpstr>Making sense of canonical distribution</vt:lpstr>
      <vt:lpstr>Making sense of canonical distribution</vt:lpstr>
      <vt:lpstr>Making sense of canonical distribution</vt:lpstr>
      <vt:lpstr>Making sense of canonical distribution</vt:lpstr>
      <vt:lpstr>Making sense of canonical distribution</vt:lpstr>
      <vt:lpstr>Making sense of canonical distribution</vt:lpstr>
      <vt:lpstr>Making sense of canonical distribution</vt:lpstr>
      <vt:lpstr>Making sense of canonical distribution</vt:lpstr>
      <vt:lpstr>List of symbols</vt:lpstr>
      <vt:lpstr>List of symbols</vt:lpstr>
      <vt:lpstr>List of symbols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MSEG 803 Equilibria in Material Systems</dc:title>
  <dc:creator>hjj</dc:creator>
  <cp:lastModifiedBy>JJ HU</cp:lastModifiedBy>
  <cp:revision>2848</cp:revision>
  <dcterms:created xsi:type="dcterms:W3CDTF">2006-08-16T00:00:00Z</dcterms:created>
  <dcterms:modified xsi:type="dcterms:W3CDTF">2019-02-15T14:46:00Z</dcterms:modified>
</cp:coreProperties>
</file>