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66" r:id="rId3"/>
    <p:sldId id="273" r:id="rId4"/>
    <p:sldId id="257" r:id="rId5"/>
    <p:sldId id="258" r:id="rId6"/>
    <p:sldId id="270" r:id="rId7"/>
    <p:sldId id="259" r:id="rId8"/>
    <p:sldId id="261" r:id="rId9"/>
    <p:sldId id="262" r:id="rId10"/>
    <p:sldId id="263" r:id="rId11"/>
    <p:sldId id="264" r:id="rId12"/>
    <p:sldId id="265" r:id="rId13"/>
    <p:sldId id="267" r:id="rId14"/>
    <p:sldId id="268" r:id="rId15"/>
    <p:sldId id="269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CC00"/>
    <a:srgbClr val="89CC40"/>
    <a:srgbClr val="006600"/>
    <a:srgbClr val="D1E1FF"/>
    <a:srgbClr val="ABC7FF"/>
    <a:srgbClr val="8FB7FF"/>
    <a:srgbClr val="F7FAFF"/>
    <a:srgbClr val="E1EBFF"/>
    <a:srgbClr val="9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35" autoAdjust="0"/>
    <p:restoredTop sz="93945" autoAdjust="0"/>
  </p:normalViewPr>
  <p:slideViewPr>
    <p:cSldViewPr>
      <p:cViewPr varScale="1">
        <p:scale>
          <a:sx n="62" d="100"/>
          <a:sy n="62" d="100"/>
        </p:scale>
        <p:origin x="801" y="3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J HU" userId="f9cbafaa3520ff22" providerId="LiveId" clId="{7A41A883-500B-4FB7-8914-A099D924ACF8}"/>
    <pc:docChg chg="modSld">
      <pc:chgData name="JJ HU" userId="f9cbafaa3520ff22" providerId="LiveId" clId="{7A41A883-500B-4FB7-8914-A099D924ACF8}" dt="2018-02-09T03:11:13.608" v="62" actId="1035"/>
      <pc:docMkLst>
        <pc:docMk/>
      </pc:docMkLst>
      <pc:sldChg chg="addSp modSp">
        <pc:chgData name="JJ HU" userId="f9cbafaa3520ff22" providerId="LiveId" clId="{7A41A883-500B-4FB7-8914-A099D924ACF8}" dt="2018-02-09T03:11:13.608" v="62" actId="1035"/>
        <pc:sldMkLst>
          <pc:docMk/>
          <pc:sldMk cId="2855073928" sldId="269"/>
        </pc:sldMkLst>
        <pc:spChg chg="mod">
          <ac:chgData name="JJ HU" userId="f9cbafaa3520ff22" providerId="LiveId" clId="{7A41A883-500B-4FB7-8914-A099D924ACF8}" dt="2018-02-09T03:08:31.869" v="51" actId="403"/>
          <ac:spMkLst>
            <pc:docMk/>
            <pc:sldMk cId="2855073928" sldId="269"/>
            <ac:spMk id="3" creationId="{00000000-0000-0000-0000-000000000000}"/>
          </ac:spMkLst>
        </pc:spChg>
        <pc:spChg chg="add mod">
          <ac:chgData name="JJ HU" userId="f9cbafaa3520ff22" providerId="LiveId" clId="{7A41A883-500B-4FB7-8914-A099D924ACF8}" dt="2018-02-09T03:11:13.608" v="62" actId="1035"/>
          <ac:spMkLst>
            <pc:docMk/>
            <pc:sldMk cId="2855073928" sldId="269"/>
            <ac:spMk id="7" creationId="{F0151286-86D3-464B-9DB1-F0DF5D8B9374}"/>
          </ac:spMkLst>
        </pc:spChg>
        <pc:graphicFrameChg chg="mod">
          <ac:chgData name="JJ HU" userId="f9cbafaa3520ff22" providerId="LiveId" clId="{7A41A883-500B-4FB7-8914-A099D924ACF8}" dt="2018-02-09T03:08:37.527" v="52" actId="1036"/>
          <ac:graphicFrameMkLst>
            <pc:docMk/>
            <pc:sldMk cId="2855073928" sldId="269"/>
            <ac:graphicFrameMk id="4" creationId="{00000000-0000-0000-0000-000000000000}"/>
          </ac:graphicFrameMkLst>
        </pc:graphicFrameChg>
        <pc:graphicFrameChg chg="mod">
          <ac:chgData name="JJ HU" userId="f9cbafaa3520ff22" providerId="LiveId" clId="{7A41A883-500B-4FB7-8914-A099D924ACF8}" dt="2018-02-09T03:11:04.411" v="59" actId="1036"/>
          <ac:graphicFrameMkLst>
            <pc:docMk/>
            <pc:sldMk cId="2855073928" sldId="269"/>
            <ac:graphicFrameMk id="5" creationId="{00000000-0000-0000-0000-000000000000}"/>
          </ac:graphicFrameMkLst>
        </pc:graphicFrameChg>
        <pc:graphicFrameChg chg="add mod">
          <ac:chgData name="JJ HU" userId="f9cbafaa3520ff22" providerId="LiveId" clId="{7A41A883-500B-4FB7-8914-A099D924ACF8}" dt="2018-02-09T03:11:09.435" v="60" actId="1076"/>
          <ac:graphicFrameMkLst>
            <pc:docMk/>
            <pc:sldMk cId="2855073928" sldId="269"/>
            <ac:graphicFrameMk id="6" creationId="{402BDB9B-5D30-41DD-AF23-568A0F252A40}"/>
          </ac:graphicFrameMkLst>
        </pc:graphicFrameChg>
      </pc:sldChg>
      <pc:sldChg chg="modSp">
        <pc:chgData name="JJ HU" userId="f9cbafaa3520ff22" providerId="LiveId" clId="{7A41A883-500B-4FB7-8914-A099D924ACF8}" dt="2018-02-08T03:27:53.255" v="20" actId="1036"/>
        <pc:sldMkLst>
          <pc:docMk/>
          <pc:sldMk cId="2352388834" sldId="271"/>
        </pc:sldMkLst>
        <pc:spChg chg="mod">
          <ac:chgData name="JJ HU" userId="f9cbafaa3520ff22" providerId="LiveId" clId="{7A41A883-500B-4FB7-8914-A099D924ACF8}" dt="2018-02-08T03:27:53.255" v="20" actId="1036"/>
          <ac:spMkLst>
            <pc:docMk/>
            <pc:sldMk cId="2352388834" sldId="271"/>
            <ac:spMk id="3" creationId="{00000000-0000-0000-0000-000000000000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26.wmf"/><Relationship Id="rId1" Type="http://schemas.openxmlformats.org/officeDocument/2006/relationships/image" Target="../media/image30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46.wmf"/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14.wmf"/><Relationship Id="rId7" Type="http://schemas.openxmlformats.org/officeDocument/2006/relationships/image" Target="../media/image21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5.wmf"/><Relationship Id="rId9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26.wmf"/><Relationship Id="rId1" Type="http://schemas.openxmlformats.org/officeDocument/2006/relationships/image" Target="../media/image3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26.wmf"/><Relationship Id="rId1" Type="http://schemas.openxmlformats.org/officeDocument/2006/relationships/image" Target="../media/image3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26.wmf"/><Relationship Id="rId1" Type="http://schemas.openxmlformats.org/officeDocument/2006/relationships/image" Target="../media/image3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4FE0D9-2BC5-420E-AE18-5CCDBA16B200}" type="datetimeFigureOut">
              <a:rPr lang="en-US" smtClean="0"/>
              <a:pPr/>
              <a:t>2/8/2019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7C7721-B3EF-4204-A06C-7038155095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56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568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Assumptions: 1) no crystalline defects; 2) solids 1,</a:t>
            </a:r>
            <a:r>
              <a:rPr lang="en-US" baseline="0" dirty="0"/>
              <a:t> 2 and their solution have the same crystal structure and the number of lattice sites is conserved; 3) all atoms distribute randomly on lattice (equal bonding energy for homopolar and heteropolar bonds)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6807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4242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249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1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8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115F476-2262-4491-A563-2831ECB37951}" type="datetime1">
              <a:rPr lang="en-US" smtClean="0"/>
              <a:t>2/8/2019</a:t>
            </a:fld>
            <a:endParaRPr lang="en-US"/>
          </a:p>
        </p:txBody>
      </p:sp>
      <p:sp>
        <p:nvSpPr>
          <p:cNvPr id="8209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210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21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7EDDFDC-F12E-47FB-B1A6-B08099EA5254}" type="datetime1">
              <a:rPr lang="en-US" smtClean="0"/>
              <a:t>2/8/2019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FECECB13-9709-4F8C-80DA-15B8C827468A}" type="datetime1">
              <a:rPr lang="en-US" smtClean="0"/>
              <a:t>2/8/2019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534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153400" cy="4800600"/>
          </a:xfrm>
        </p:spPr>
        <p:txBody>
          <a:bodyPr/>
          <a:lstStyle>
            <a:lvl1pPr>
              <a:spcBef>
                <a:spcPts val="800"/>
              </a:spcBef>
              <a:buClr>
                <a:schemeClr val="tx2"/>
              </a:buClr>
              <a:defRPr/>
            </a:lvl1pPr>
            <a:lvl2pPr>
              <a:spcBef>
                <a:spcPts val="800"/>
              </a:spcBef>
              <a:defRPr/>
            </a:lvl2pPr>
            <a:lvl3pPr>
              <a:spcBef>
                <a:spcPts val="800"/>
              </a:spcBef>
              <a:defRPr/>
            </a:lvl3pPr>
            <a:lvl4pPr>
              <a:spcBef>
                <a:spcPts val="800"/>
              </a:spcBef>
              <a:defRPr/>
            </a:lvl4pPr>
            <a:lvl5pPr>
              <a:spcBef>
                <a:spcPts val="8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F1513FF-5FD6-45A2-AD54-5F27523095BD}" type="datetime1">
              <a:rPr lang="en-US" smtClean="0"/>
              <a:t>2/8/2019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A5D5D6D2-D0CB-4A89-A968-2DF12039F5F5}" type="datetime1">
              <a:rPr lang="en-US" smtClean="0"/>
              <a:t>2/8/2019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0C8CFAF-D467-4349-BE2F-3953F2F26A67}" type="datetime1">
              <a:rPr lang="en-US" smtClean="0"/>
              <a:t>2/8/2019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261F6C4-1237-4C22-9609-0D0E587A90E5}" type="datetime1">
              <a:rPr lang="en-US" smtClean="0"/>
              <a:t>2/8/2019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D733DA8-1462-415A-9906-F273CBDA6551}" type="datetime1">
              <a:rPr lang="en-US" smtClean="0"/>
              <a:t>2/8/2019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088B070-B314-4E60-81F8-021A6E7D7285}" type="datetime1">
              <a:rPr lang="en-US" smtClean="0"/>
              <a:t>2/8/2019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ABA6145-F2C8-45A2-9EED-79C31987D4B3}" type="datetime1">
              <a:rPr lang="en-US" smtClean="0"/>
              <a:t>2/8/2019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Untitled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52843" cy="6858000"/>
          </a:xfrm>
          <a:prstGeom prst="rect">
            <a:avLst/>
          </a:prstGeom>
        </p:spPr>
      </p:pic>
      <p:sp>
        <p:nvSpPr>
          <p:cNvPr id="717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18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153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718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153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18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fld id="{8BEA4FA0-9020-47B0-804C-22B8871EB603}" type="datetime1">
              <a:rPr lang="en-US" smtClean="0"/>
              <a:t>2/8/2019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95338" indent="-3381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18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ujuejun@mit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3" Type="http://schemas.openxmlformats.org/officeDocument/2006/relationships/oleObject" Target="../embeddings/oleObject34.bin"/><Relationship Id="rId7" Type="http://schemas.openxmlformats.org/officeDocument/2006/relationships/image" Target="../media/image3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30.wmf"/><Relationship Id="rId9" Type="http://schemas.openxmlformats.org/officeDocument/2006/relationships/image" Target="../media/image3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3" Type="http://schemas.openxmlformats.org/officeDocument/2006/relationships/oleObject" Target="../embeddings/oleObject37.bin"/><Relationship Id="rId7" Type="http://schemas.openxmlformats.org/officeDocument/2006/relationships/image" Target="../media/image3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30.wmf"/><Relationship Id="rId9" Type="http://schemas.openxmlformats.org/officeDocument/2006/relationships/image" Target="../media/image33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3" Type="http://schemas.openxmlformats.org/officeDocument/2006/relationships/oleObject" Target="../embeddings/oleObject40.bin"/><Relationship Id="rId7" Type="http://schemas.openxmlformats.org/officeDocument/2006/relationships/image" Target="../media/image3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30.wmf"/><Relationship Id="rId9" Type="http://schemas.openxmlformats.org/officeDocument/2006/relationships/image" Target="../media/image3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7" Type="http://schemas.openxmlformats.org/officeDocument/2006/relationships/image" Target="../media/image3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3.bin"/><Relationship Id="rId5" Type="http://schemas.openxmlformats.org/officeDocument/2006/relationships/image" Target="../media/image37.wmf"/><Relationship Id="rId4" Type="http://schemas.openxmlformats.org/officeDocument/2006/relationships/oleObject" Target="../embeddings/oleObject42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13" Type="http://schemas.openxmlformats.org/officeDocument/2006/relationships/oleObject" Target="../embeddings/oleObject48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45.bin"/><Relationship Id="rId12" Type="http://schemas.openxmlformats.org/officeDocument/2006/relationships/image" Target="../media/image4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0.wmf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4.bin"/><Relationship Id="rId10" Type="http://schemas.openxmlformats.org/officeDocument/2006/relationships/image" Target="../media/image42.wmf"/><Relationship Id="rId4" Type="http://schemas.openxmlformats.org/officeDocument/2006/relationships/image" Target="../media/image45.png"/><Relationship Id="rId9" Type="http://schemas.openxmlformats.org/officeDocument/2006/relationships/oleObject" Target="../embeddings/oleObject46.bin"/><Relationship Id="rId14" Type="http://schemas.openxmlformats.org/officeDocument/2006/relationships/image" Target="../media/image44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49.bin"/><Relationship Id="rId4" Type="http://schemas.openxmlformats.org/officeDocument/2006/relationships/image" Target="../media/image12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13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0.wmf"/><Relationship Id="rId12" Type="http://schemas.openxmlformats.org/officeDocument/2006/relationships/oleObject" Target="../embeddings/oleObject10.bin"/><Relationship Id="rId1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2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2.wmf"/><Relationship Id="rId5" Type="http://schemas.openxmlformats.org/officeDocument/2006/relationships/image" Target="../media/image9.wmf"/><Relationship Id="rId15" Type="http://schemas.openxmlformats.org/officeDocument/2006/relationships/image" Target="../media/image14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11.wmf"/><Relationship Id="rId14" Type="http://schemas.openxmlformats.org/officeDocument/2006/relationships/oleObject" Target="../embeddings/oleObject1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2.wmf"/><Relationship Id="rId9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21.bin"/><Relationship Id="rId18" Type="http://schemas.openxmlformats.org/officeDocument/2006/relationships/image" Target="../media/image22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19.wmf"/><Relationship Id="rId1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1.wmf"/><Relationship Id="rId20" Type="http://schemas.openxmlformats.org/officeDocument/2006/relationships/image" Target="../media/image23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5" Type="http://schemas.openxmlformats.org/officeDocument/2006/relationships/oleObject" Target="../embeddings/oleObject22.bin"/><Relationship Id="rId10" Type="http://schemas.openxmlformats.org/officeDocument/2006/relationships/image" Target="../media/image15.wmf"/><Relationship Id="rId19" Type="http://schemas.openxmlformats.org/officeDocument/2006/relationships/oleObject" Target="../embeddings/oleObject24.bin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20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oleObject" Target="../embeddings/oleObject30.bin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2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8.bin"/><Relationship Id="rId14" Type="http://schemas.openxmlformats.org/officeDocument/2006/relationships/image" Target="../media/image29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3" Type="http://schemas.openxmlformats.org/officeDocument/2006/relationships/oleObject" Target="../embeddings/oleObject31.bin"/><Relationship Id="rId7" Type="http://schemas.openxmlformats.org/officeDocument/2006/relationships/image" Target="../media/image3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0.wmf"/><Relationship Id="rId9" Type="http://schemas.openxmlformats.org/officeDocument/2006/relationships/image" Target="../media/image3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24200" y="1828800"/>
            <a:ext cx="5791200" cy="220980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2600" dirty="0"/>
              <a:t>MIT 3.022</a:t>
            </a:r>
            <a:br>
              <a:rPr lang="en-US" sz="2600" dirty="0"/>
            </a:br>
            <a:r>
              <a:rPr lang="en-US" sz="2600" dirty="0"/>
              <a:t>Microstructural Evolution in Materials</a:t>
            </a:r>
            <a:br>
              <a:rPr lang="en-US" sz="2600" dirty="0"/>
            </a:br>
            <a:r>
              <a:rPr lang="en-US" sz="2600" dirty="0"/>
              <a:t/>
            </a:r>
            <a:br>
              <a:rPr lang="en-US" sz="2600" dirty="0"/>
            </a:br>
            <a:r>
              <a:rPr lang="en-US" sz="2500" dirty="0"/>
              <a:t>2: Solid Solutions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24200" y="4267200"/>
            <a:ext cx="5867400" cy="1752600"/>
          </a:xfrm>
        </p:spPr>
        <p:txBody>
          <a:bodyPr/>
          <a:lstStyle/>
          <a:p>
            <a:endParaRPr lang="en-US" sz="2400" dirty="0"/>
          </a:p>
          <a:p>
            <a:r>
              <a:rPr lang="en-US" sz="2400" dirty="0"/>
              <a:t>Juejun (JJ) Hu</a:t>
            </a:r>
          </a:p>
          <a:p>
            <a:r>
              <a:rPr lang="en-US" sz="2400" dirty="0">
                <a:hlinkClick r:id="rId3"/>
              </a:rPr>
              <a:t>hujuejun@mit.edu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1948"/>
            <a:ext cx="8229600" cy="1066800"/>
          </a:xfrm>
        </p:spPr>
        <p:txBody>
          <a:bodyPr/>
          <a:lstStyle/>
          <a:p>
            <a:r>
              <a:rPr lang="en-US" dirty="0"/>
              <a:t>Positive enthalpy of mixing (high </a:t>
            </a:r>
            <a:r>
              <a:rPr lang="en-US" i="1" dirty="0"/>
              <a:t>T</a:t>
            </a:r>
            <a:r>
              <a:rPr lang="en-US" dirty="0"/>
              <a:t>)</a:t>
            </a:r>
          </a:p>
        </p:txBody>
      </p:sp>
      <p:graphicFrame>
        <p:nvGraphicFramePr>
          <p:cNvPr id="194562" name="Object 2"/>
          <p:cNvGraphicFramePr>
            <a:graphicFrameLocks noChangeAspect="1"/>
          </p:cNvGraphicFramePr>
          <p:nvPr/>
        </p:nvGraphicFramePr>
        <p:xfrm>
          <a:off x="4953000" y="3733800"/>
          <a:ext cx="298132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3" imgW="1498320" imgH="228600" progId="Equation.DSMT4">
                  <p:embed/>
                </p:oleObj>
              </mc:Choice>
              <mc:Fallback>
                <p:oleObj name="Equation" r:id="rId3" imgW="1498320" imgH="228600" progId="Equation.DSMT4">
                  <p:embed/>
                  <p:pic>
                    <p:nvPicPr>
                      <p:cNvPr id="19456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733800"/>
                        <a:ext cx="2981325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64" name="Object 4"/>
          <p:cNvGraphicFramePr>
            <a:graphicFrameLocks noChangeAspect="1"/>
          </p:cNvGraphicFramePr>
          <p:nvPr/>
        </p:nvGraphicFramePr>
        <p:xfrm>
          <a:off x="4953000" y="3048000"/>
          <a:ext cx="3813175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5" imgW="1917360" imgH="253800" progId="Equation.DSMT4">
                  <p:embed/>
                </p:oleObj>
              </mc:Choice>
              <mc:Fallback>
                <p:oleObj name="Equation" r:id="rId5" imgW="1917360" imgH="253800" progId="Equation.DSMT4">
                  <p:embed/>
                  <p:pic>
                    <p:nvPicPr>
                      <p:cNvPr id="19456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048000"/>
                        <a:ext cx="3813175" cy="461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96613" name="Picture 5" descr="C:\Users\hjj\Desktop\Graph1.PNG"/>
          <p:cNvPicPr>
            <a:picLocks noChangeAspect="1" noChangeArrowheads="1"/>
          </p:cNvPicPr>
          <p:nvPr/>
        </p:nvPicPr>
        <p:blipFill>
          <a:blip r:embed="rId7" cstate="print"/>
          <a:srcRect l="12881" t="4902" r="12865" b="3922"/>
          <a:stretch>
            <a:fillRect/>
          </a:stretch>
        </p:blipFill>
        <p:spPr bwMode="auto">
          <a:xfrm>
            <a:off x="533400" y="1752600"/>
            <a:ext cx="4343400" cy="4121798"/>
          </a:xfrm>
          <a:prstGeom prst="rect">
            <a:avLst/>
          </a:prstGeom>
          <a:noFill/>
        </p:spPr>
      </p:pic>
      <p:graphicFrame>
        <p:nvGraphicFramePr>
          <p:cNvPr id="8" name="Object 5"/>
          <p:cNvGraphicFramePr>
            <a:graphicFrameLocks noChangeAspect="1"/>
          </p:cNvGraphicFramePr>
          <p:nvPr/>
        </p:nvGraphicFramePr>
        <p:xfrm>
          <a:off x="4964113" y="2438400"/>
          <a:ext cx="24272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8" imgW="1218960" imgH="228600" progId="Equation.DSMT4">
                  <p:embed/>
                </p:oleObj>
              </mc:Choice>
              <mc:Fallback>
                <p:oleObj name="Equation" r:id="rId8" imgW="1218960" imgH="228600" progId="Equation.DSMT4">
                  <p:embed/>
                  <p:pic>
                    <p:nvPicPr>
                      <p:cNvPr id="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4113" y="2438400"/>
                        <a:ext cx="2427287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658047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1948"/>
            <a:ext cx="8229600" cy="1066800"/>
          </a:xfrm>
        </p:spPr>
        <p:txBody>
          <a:bodyPr/>
          <a:lstStyle/>
          <a:p>
            <a:r>
              <a:rPr lang="en-US" dirty="0"/>
              <a:t>Positive enthalpy of mixing (intermediate </a:t>
            </a:r>
            <a:r>
              <a:rPr lang="en-US" i="1" dirty="0"/>
              <a:t>T</a:t>
            </a:r>
            <a:r>
              <a:rPr lang="en-US" dirty="0"/>
              <a:t>)</a:t>
            </a:r>
          </a:p>
        </p:txBody>
      </p:sp>
      <p:graphicFrame>
        <p:nvGraphicFramePr>
          <p:cNvPr id="194562" name="Object 2"/>
          <p:cNvGraphicFramePr>
            <a:graphicFrameLocks noChangeAspect="1"/>
          </p:cNvGraphicFramePr>
          <p:nvPr/>
        </p:nvGraphicFramePr>
        <p:xfrm>
          <a:off x="4953000" y="3733800"/>
          <a:ext cx="298132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3" imgW="1498320" imgH="228600" progId="Equation.DSMT4">
                  <p:embed/>
                </p:oleObj>
              </mc:Choice>
              <mc:Fallback>
                <p:oleObj name="Equation" r:id="rId3" imgW="1498320" imgH="228600" progId="Equation.DSMT4">
                  <p:embed/>
                  <p:pic>
                    <p:nvPicPr>
                      <p:cNvPr id="19456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733800"/>
                        <a:ext cx="2981325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64" name="Object 4"/>
          <p:cNvGraphicFramePr>
            <a:graphicFrameLocks noChangeAspect="1"/>
          </p:cNvGraphicFramePr>
          <p:nvPr/>
        </p:nvGraphicFramePr>
        <p:xfrm>
          <a:off x="4953000" y="3048000"/>
          <a:ext cx="3813175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5" imgW="1917360" imgH="253800" progId="Equation.DSMT4">
                  <p:embed/>
                </p:oleObj>
              </mc:Choice>
              <mc:Fallback>
                <p:oleObj name="Equation" r:id="rId5" imgW="1917360" imgH="253800" progId="Equation.DSMT4">
                  <p:embed/>
                  <p:pic>
                    <p:nvPicPr>
                      <p:cNvPr id="19456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048000"/>
                        <a:ext cx="3813175" cy="461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10" descr="C:\Users\hjj\Desktop\Graph1.PNG"/>
          <p:cNvPicPr>
            <a:picLocks noChangeAspect="1" noChangeArrowheads="1"/>
          </p:cNvPicPr>
          <p:nvPr/>
        </p:nvPicPr>
        <p:blipFill>
          <a:blip r:embed="rId7" cstate="print"/>
          <a:srcRect l="12691" t="5494" r="13054" b="4310"/>
          <a:stretch>
            <a:fillRect/>
          </a:stretch>
        </p:blipFill>
        <p:spPr bwMode="auto">
          <a:xfrm>
            <a:off x="456719" y="1762684"/>
            <a:ext cx="4388125" cy="4119464"/>
          </a:xfrm>
          <a:prstGeom prst="rect">
            <a:avLst/>
          </a:prstGeom>
          <a:noFill/>
        </p:spPr>
      </p:pic>
      <p:graphicFrame>
        <p:nvGraphicFramePr>
          <p:cNvPr id="198661" name="Object 5"/>
          <p:cNvGraphicFramePr>
            <a:graphicFrameLocks noChangeAspect="1"/>
          </p:cNvGraphicFramePr>
          <p:nvPr/>
        </p:nvGraphicFramePr>
        <p:xfrm>
          <a:off x="4964113" y="2438400"/>
          <a:ext cx="24272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8" imgW="1218960" imgH="228600" progId="Equation.DSMT4">
                  <p:embed/>
                </p:oleObj>
              </mc:Choice>
              <mc:Fallback>
                <p:oleObj name="Equation" r:id="rId8" imgW="1218960" imgH="228600" progId="Equation.DSMT4">
                  <p:embed/>
                  <p:pic>
                    <p:nvPicPr>
                      <p:cNvPr id="19866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4113" y="2438400"/>
                        <a:ext cx="2427287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0400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1948"/>
            <a:ext cx="8229600" cy="1066800"/>
          </a:xfrm>
        </p:spPr>
        <p:txBody>
          <a:bodyPr/>
          <a:lstStyle/>
          <a:p>
            <a:r>
              <a:rPr lang="en-US" dirty="0"/>
              <a:t>Positive enthalpy of mixing (low </a:t>
            </a:r>
            <a:r>
              <a:rPr lang="en-US" i="1" dirty="0"/>
              <a:t>T</a:t>
            </a:r>
            <a:r>
              <a:rPr lang="en-US" dirty="0"/>
              <a:t>)</a:t>
            </a:r>
          </a:p>
        </p:txBody>
      </p:sp>
      <p:graphicFrame>
        <p:nvGraphicFramePr>
          <p:cNvPr id="194562" name="Object 2"/>
          <p:cNvGraphicFramePr>
            <a:graphicFrameLocks noChangeAspect="1"/>
          </p:cNvGraphicFramePr>
          <p:nvPr/>
        </p:nvGraphicFramePr>
        <p:xfrm>
          <a:off x="4953000" y="3733800"/>
          <a:ext cx="298132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3" imgW="1498320" imgH="228600" progId="Equation.DSMT4">
                  <p:embed/>
                </p:oleObj>
              </mc:Choice>
              <mc:Fallback>
                <p:oleObj name="Equation" r:id="rId3" imgW="1498320" imgH="228600" progId="Equation.DSMT4">
                  <p:embed/>
                  <p:pic>
                    <p:nvPicPr>
                      <p:cNvPr id="19456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733800"/>
                        <a:ext cx="2981325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64" name="Object 4"/>
          <p:cNvGraphicFramePr>
            <a:graphicFrameLocks noChangeAspect="1"/>
          </p:cNvGraphicFramePr>
          <p:nvPr/>
        </p:nvGraphicFramePr>
        <p:xfrm>
          <a:off x="4953000" y="3048000"/>
          <a:ext cx="3813175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5" imgW="1917360" imgH="253800" progId="Equation.DSMT4">
                  <p:embed/>
                </p:oleObj>
              </mc:Choice>
              <mc:Fallback>
                <p:oleObj name="Equation" r:id="rId5" imgW="1917360" imgH="253800" progId="Equation.DSMT4">
                  <p:embed/>
                  <p:pic>
                    <p:nvPicPr>
                      <p:cNvPr id="19456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048000"/>
                        <a:ext cx="3813175" cy="461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5" descr="C:\Users\hjj\Desktop\Graph1.PNG"/>
          <p:cNvPicPr>
            <a:picLocks noChangeAspect="1" noChangeArrowheads="1"/>
          </p:cNvPicPr>
          <p:nvPr/>
        </p:nvPicPr>
        <p:blipFill>
          <a:blip r:embed="rId7" cstate="print"/>
          <a:srcRect l="12234" t="3881" r="12755" b="3962"/>
          <a:stretch>
            <a:fillRect/>
          </a:stretch>
        </p:blipFill>
        <p:spPr bwMode="auto">
          <a:xfrm>
            <a:off x="442452" y="1671012"/>
            <a:ext cx="4419600" cy="4196388"/>
          </a:xfrm>
          <a:prstGeom prst="rect">
            <a:avLst/>
          </a:prstGeom>
          <a:noFill/>
        </p:spPr>
      </p:pic>
      <p:graphicFrame>
        <p:nvGraphicFramePr>
          <p:cNvPr id="197637" name="Object 5"/>
          <p:cNvGraphicFramePr>
            <a:graphicFrameLocks noChangeAspect="1"/>
          </p:cNvGraphicFramePr>
          <p:nvPr/>
        </p:nvGraphicFramePr>
        <p:xfrm>
          <a:off x="4964113" y="2438400"/>
          <a:ext cx="24272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8" imgW="1218960" imgH="228600" progId="Equation.DSMT4">
                  <p:embed/>
                </p:oleObj>
              </mc:Choice>
              <mc:Fallback>
                <p:oleObj name="Equation" r:id="rId8" imgW="1218960" imgH="228600" progId="Equation.DSMT4">
                  <p:embed/>
                  <p:pic>
                    <p:nvPicPr>
                      <p:cNvPr id="19763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4113" y="2438400"/>
                        <a:ext cx="2427287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6051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composition determination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3886200" cy="4267200"/>
          </a:xfrm>
        </p:spPr>
        <p:txBody>
          <a:bodyPr/>
          <a:lstStyle/>
          <a:p>
            <a:r>
              <a:rPr lang="en-US" dirty="0"/>
              <a:t>The composition of phases are determined by the common tangent lines on the Gibbs free energy curve</a:t>
            </a:r>
          </a:p>
          <a:p>
            <a:pPr lvl="1">
              <a:buClr>
                <a:srgbClr val="C0504D"/>
              </a:buClr>
            </a:pPr>
            <a:r>
              <a:rPr lang="en-US" dirty="0">
                <a:solidFill>
                  <a:prstClr val="black"/>
                </a:solidFill>
              </a:rPr>
              <a:t>Minimization of </a:t>
            </a:r>
            <a:r>
              <a:rPr lang="en-US" i="1" dirty="0">
                <a:solidFill>
                  <a:prstClr val="black"/>
                </a:solidFill>
              </a:rPr>
              <a:t>G</a:t>
            </a:r>
          </a:p>
          <a:p>
            <a:pPr lvl="1">
              <a:buClr>
                <a:srgbClr val="C0504D"/>
              </a:buClr>
            </a:pPr>
            <a:r>
              <a:rPr lang="en-US" dirty="0">
                <a:solidFill>
                  <a:prstClr val="black"/>
                </a:solidFill>
              </a:rPr>
              <a:t> </a:t>
            </a:r>
          </a:p>
          <a:p>
            <a:pPr lvl="1">
              <a:buClr>
                <a:srgbClr val="C0504D"/>
              </a:buClr>
            </a:pPr>
            <a:r>
              <a:rPr lang="en-US" dirty="0">
                <a:solidFill>
                  <a:prstClr val="black"/>
                </a:solidFill>
              </a:rPr>
              <a:t> </a:t>
            </a:r>
          </a:p>
          <a:p>
            <a:r>
              <a:rPr lang="en-US" dirty="0"/>
              <a:t>The curve is generally asymmetric for </a:t>
            </a:r>
            <a:r>
              <a:rPr lang="en-US" dirty="0" smtClean="0"/>
              <a:t>real solutions</a:t>
            </a:r>
            <a:endParaRPr lang="en-US" dirty="0"/>
          </a:p>
        </p:txBody>
      </p:sp>
      <p:pic>
        <p:nvPicPr>
          <p:cNvPr id="216066" name="Picture 2" descr="C:\Users\hjj\Desktop\Graph2.PNG"/>
          <p:cNvPicPr>
            <a:picLocks noChangeAspect="1" noChangeArrowheads="1"/>
          </p:cNvPicPr>
          <p:nvPr/>
        </p:nvPicPr>
        <p:blipFill>
          <a:blip r:embed="rId3" cstate="print"/>
          <a:srcRect l="15596" t="4616" r="9392" b="2247"/>
          <a:stretch>
            <a:fillRect/>
          </a:stretch>
        </p:blipFill>
        <p:spPr bwMode="auto">
          <a:xfrm>
            <a:off x="4667450" y="1676400"/>
            <a:ext cx="4129238" cy="3962400"/>
          </a:xfrm>
          <a:prstGeom prst="rect">
            <a:avLst/>
          </a:prstGeom>
          <a:noFill/>
        </p:spPr>
      </p:pic>
      <p:cxnSp>
        <p:nvCxnSpPr>
          <p:cNvPr id="9" name="Straight Connector 8"/>
          <p:cNvCxnSpPr/>
          <p:nvPr/>
        </p:nvCxnSpPr>
        <p:spPr bwMode="auto">
          <a:xfrm>
            <a:off x="4844844" y="4132008"/>
            <a:ext cx="3776472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5137356" y="4129548"/>
            <a:ext cx="0" cy="64008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8320548" y="4129548"/>
            <a:ext cx="0" cy="64008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5151281" y="4281948"/>
            <a:ext cx="6399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006600"/>
                </a:solidFill>
              </a:rPr>
              <a:t>x</a:t>
            </a:r>
            <a:r>
              <a:rPr lang="en-US" sz="2400" i="1" baseline="-25000" dirty="0">
                <a:solidFill>
                  <a:srgbClr val="006600"/>
                </a:solidFill>
              </a:rPr>
              <a:t>1,</a:t>
            </a:r>
            <a:r>
              <a:rPr lang="en-US" sz="2400" i="1" baseline="-25000" dirty="0">
                <a:solidFill>
                  <a:srgbClr val="006600"/>
                </a:solidFill>
                <a:latin typeface="Symbol" pitchFamily="18" charset="2"/>
              </a:rPr>
              <a:t>a</a:t>
            </a:r>
            <a:endParaRPr lang="en-US" sz="2400" i="1" dirty="0">
              <a:solidFill>
                <a:srgbClr val="006600"/>
              </a:solidFill>
              <a:latin typeface="Symbol" pitchFamily="18" charset="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620000" y="4247987"/>
            <a:ext cx="6222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7030A0"/>
                </a:solidFill>
              </a:rPr>
              <a:t>x</a:t>
            </a:r>
            <a:r>
              <a:rPr lang="en-US" sz="2400" i="1" baseline="-25000" dirty="0">
                <a:solidFill>
                  <a:srgbClr val="7030A0"/>
                </a:solidFill>
              </a:rPr>
              <a:t>1,</a:t>
            </a:r>
            <a:r>
              <a:rPr lang="en-US" sz="2400" i="1" baseline="-25000" dirty="0">
                <a:solidFill>
                  <a:srgbClr val="7030A0"/>
                </a:solidFill>
                <a:latin typeface="Symbol" pitchFamily="18" charset="2"/>
              </a:rPr>
              <a:t>b</a:t>
            </a:r>
            <a:endParaRPr lang="en-US" sz="2400" i="1" dirty="0">
              <a:solidFill>
                <a:srgbClr val="7030A0"/>
              </a:solidFill>
              <a:latin typeface="Symbol" pitchFamily="18" charset="2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5074332" y="4068096"/>
            <a:ext cx="109728" cy="109728"/>
          </a:xfrm>
          <a:prstGeom prst="ellipse">
            <a:avLst/>
          </a:prstGeom>
          <a:solidFill>
            <a:srgbClr val="00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8273844" y="4068096"/>
            <a:ext cx="109728" cy="109728"/>
          </a:xfrm>
          <a:prstGeom prst="ellipse">
            <a:avLst/>
          </a:prstGeom>
          <a:solidFill>
            <a:srgbClr val="7030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307612" y="1846008"/>
            <a:ext cx="2194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>
                <a:solidFill>
                  <a:srgbClr val="FF0000"/>
                </a:solidFill>
                <a:latin typeface="Symbol" pitchFamily="18" charset="2"/>
              </a:rPr>
              <a:t>D</a:t>
            </a:r>
            <a:r>
              <a:rPr lang="en-US" sz="2400" i="1" dirty="0" err="1">
                <a:solidFill>
                  <a:srgbClr val="FF0000"/>
                </a:solidFill>
              </a:rPr>
              <a:t>G</a:t>
            </a:r>
            <a:r>
              <a:rPr lang="en-US" sz="2400" i="1" baseline="-25000" dirty="0" err="1">
                <a:solidFill>
                  <a:srgbClr val="FF0000"/>
                </a:solidFill>
              </a:rPr>
              <a:t>mix</a:t>
            </a:r>
            <a:r>
              <a:rPr lang="en-US" sz="2400" i="1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at</a:t>
            </a:r>
            <a:r>
              <a:rPr lang="en-US" sz="2400" i="1" dirty="0">
                <a:solidFill>
                  <a:srgbClr val="FF0000"/>
                </a:solidFill>
              </a:rPr>
              <a:t> T = T</a:t>
            </a:r>
            <a:r>
              <a:rPr lang="en-US" sz="2400" i="1" baseline="-25000" dirty="0">
                <a:solidFill>
                  <a:srgbClr val="FF0000"/>
                </a:solidFill>
              </a:rPr>
              <a:t>0</a:t>
            </a:r>
            <a:endParaRPr lang="en-US" sz="2400" i="1" dirty="0">
              <a:solidFill>
                <a:srgbClr val="FF0000"/>
              </a:solidFill>
              <a:latin typeface="Symbol" pitchFamily="18" charset="2"/>
            </a:endParaRPr>
          </a:p>
        </p:txBody>
      </p:sp>
      <p:graphicFrame>
        <p:nvGraphicFramePr>
          <p:cNvPr id="218113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4442158"/>
              </p:ext>
            </p:extLst>
          </p:nvPr>
        </p:nvGraphicFramePr>
        <p:xfrm>
          <a:off x="1310148" y="3848994"/>
          <a:ext cx="187007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4" imgW="939600" imgH="241200" progId="Equation.DSMT4">
                  <p:embed/>
                </p:oleObj>
              </mc:Choice>
              <mc:Fallback>
                <p:oleObj name="Equation" r:id="rId4" imgW="939600" imgH="241200" progId="Equation.DSMT4">
                  <p:embed/>
                  <p:pic>
                    <p:nvPicPr>
                      <p:cNvPr id="218113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0148" y="3848994"/>
                        <a:ext cx="1870075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8623344" y="3856704"/>
            <a:ext cx="476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  <a:latin typeface="Symbol" pitchFamily="18" charset="2"/>
              </a:rPr>
              <a:t>m</a:t>
            </a:r>
            <a:r>
              <a:rPr lang="en-US" sz="2400" i="1" baseline="-25000" dirty="0">
                <a:solidFill>
                  <a:srgbClr val="FF0000"/>
                </a:solidFill>
              </a:rPr>
              <a:t>1</a:t>
            </a:r>
            <a:endParaRPr lang="en-US" sz="2400" i="1" dirty="0">
              <a:solidFill>
                <a:srgbClr val="FF0000"/>
              </a:solidFill>
              <a:latin typeface="Symbol" pitchFamily="18" charset="2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43400" y="3841956"/>
            <a:ext cx="476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0000FF"/>
                </a:solidFill>
                <a:latin typeface="Symbol" pitchFamily="18" charset="2"/>
              </a:rPr>
              <a:t>m</a:t>
            </a:r>
            <a:r>
              <a:rPr lang="en-US" sz="2400" i="1" baseline="-25000" dirty="0">
                <a:solidFill>
                  <a:srgbClr val="0000FF"/>
                </a:solidFill>
              </a:rPr>
              <a:t>2</a:t>
            </a:r>
            <a:endParaRPr lang="en-US" sz="2400" i="1" dirty="0">
              <a:solidFill>
                <a:srgbClr val="0000F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938252" y="3596148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006600"/>
                </a:solidFill>
                <a:latin typeface="Symbol" pitchFamily="18" charset="2"/>
              </a:rPr>
              <a:t>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123904" y="3596148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7030A0"/>
                </a:solidFill>
                <a:latin typeface="Symbol" pitchFamily="18" charset="2"/>
              </a:rPr>
              <a:t>b</a:t>
            </a:r>
          </a:p>
        </p:txBody>
      </p:sp>
      <p:graphicFrame>
        <p:nvGraphicFramePr>
          <p:cNvPr id="21811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0866388"/>
              </p:ext>
            </p:extLst>
          </p:nvPr>
        </p:nvGraphicFramePr>
        <p:xfrm>
          <a:off x="1295400" y="4253046"/>
          <a:ext cx="1970087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6" imgW="990360" imgH="241200" progId="Equation.DSMT4">
                  <p:embed/>
                </p:oleObj>
              </mc:Choice>
              <mc:Fallback>
                <p:oleObj name="Equation" r:id="rId6" imgW="990360" imgH="241200" progId="Equation.DSMT4">
                  <p:embed/>
                  <p:pic>
                    <p:nvPicPr>
                      <p:cNvPr id="21811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253046"/>
                        <a:ext cx="1970087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56780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7090" name="Picture 2" descr="C:\Users\hjj\Desktop\Graph1.PNG"/>
          <p:cNvPicPr>
            <a:picLocks noChangeAspect="1" noChangeArrowheads="1"/>
          </p:cNvPicPr>
          <p:nvPr/>
        </p:nvPicPr>
        <p:blipFill>
          <a:blip r:embed="rId4" cstate="print"/>
          <a:srcRect l="2668" t="27574" r="2620" b="5760"/>
          <a:stretch>
            <a:fillRect/>
          </a:stretch>
        </p:blipFill>
        <p:spPr bwMode="auto">
          <a:xfrm>
            <a:off x="939828" y="3402787"/>
            <a:ext cx="5791200" cy="3150413"/>
          </a:xfrm>
          <a:prstGeom prst="rect">
            <a:avLst/>
          </a:prstGeom>
          <a:noFill/>
        </p:spPr>
      </p:pic>
      <p:graphicFrame>
        <p:nvGraphicFramePr>
          <p:cNvPr id="217091" name="Object 3"/>
          <p:cNvGraphicFramePr>
            <a:graphicFrameLocks noChangeAspect="1"/>
          </p:cNvGraphicFramePr>
          <p:nvPr/>
        </p:nvGraphicFramePr>
        <p:xfrm>
          <a:off x="6816725" y="3470275"/>
          <a:ext cx="194627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5" imgW="977760" imgH="228600" progId="Equation.DSMT4">
                  <p:embed/>
                </p:oleObj>
              </mc:Choice>
              <mc:Fallback>
                <p:oleObj name="Equation" r:id="rId5" imgW="977760" imgH="228600" progId="Equation.DSMT4">
                  <p:embed/>
                  <p:pic>
                    <p:nvPicPr>
                      <p:cNvPr id="21709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6725" y="3470275"/>
                        <a:ext cx="1946275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-304800" y="4465225"/>
            <a:ext cx="2220480" cy="400110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sz="2000" dirty="0"/>
              <a:t>Gibbs free energy</a:t>
            </a:r>
          </a:p>
        </p:txBody>
      </p:sp>
      <p:cxnSp>
        <p:nvCxnSpPr>
          <p:cNvPr id="14" name="Straight Arrow Connector 13"/>
          <p:cNvCxnSpPr/>
          <p:nvPr/>
        </p:nvCxnSpPr>
        <p:spPr bwMode="auto">
          <a:xfrm flipV="1">
            <a:off x="1143000" y="762000"/>
            <a:ext cx="0" cy="2335987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V="1">
            <a:off x="6553200" y="762000"/>
            <a:ext cx="0" cy="2335987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1143000" y="3097987"/>
            <a:ext cx="5410200" cy="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1143000" y="762000"/>
            <a:ext cx="5410200" cy="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flipV="1">
            <a:off x="1201992" y="2716987"/>
            <a:ext cx="0" cy="1890252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rgbClr val="0000FF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H="1" flipV="1">
            <a:off x="6491748" y="2716987"/>
            <a:ext cx="0" cy="190254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rgbClr val="0000FF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flipV="1">
            <a:off x="6309852" y="2183587"/>
            <a:ext cx="0" cy="2546556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rgbClr val="0066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flipV="1">
            <a:off x="1887794" y="1548580"/>
            <a:ext cx="0" cy="3471615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accent6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 flipV="1">
            <a:off x="3839496" y="943897"/>
            <a:ext cx="0" cy="4609699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 flipV="1">
            <a:off x="1386348" y="2183587"/>
            <a:ext cx="0" cy="2546556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rgbClr val="0066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 flipV="1">
            <a:off x="5715000" y="1524000"/>
            <a:ext cx="0" cy="350357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accent6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217092" name="Object 4"/>
          <p:cNvGraphicFramePr>
            <a:graphicFrameLocks noChangeAspect="1"/>
          </p:cNvGraphicFramePr>
          <p:nvPr/>
        </p:nvGraphicFramePr>
        <p:xfrm>
          <a:off x="6673644" y="2529348"/>
          <a:ext cx="328612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7" imgW="164880" imgH="228600" progId="Equation.DSMT4">
                  <p:embed/>
                </p:oleObj>
              </mc:Choice>
              <mc:Fallback>
                <p:oleObj name="Equation" r:id="rId7" imgW="164880" imgH="228600" progId="Equation.DSMT4">
                  <p:embed/>
                  <p:pic>
                    <p:nvPicPr>
                      <p:cNvPr id="21709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3644" y="2529348"/>
                        <a:ext cx="328612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7093" name="Object 5"/>
          <p:cNvGraphicFramePr>
            <a:graphicFrameLocks noChangeAspect="1"/>
          </p:cNvGraphicFramePr>
          <p:nvPr/>
        </p:nvGraphicFramePr>
        <p:xfrm>
          <a:off x="6680200" y="1995948"/>
          <a:ext cx="303213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9" imgW="152280" imgH="228600" progId="Equation.DSMT4">
                  <p:embed/>
                </p:oleObj>
              </mc:Choice>
              <mc:Fallback>
                <p:oleObj name="Equation" r:id="rId9" imgW="152280" imgH="228600" progId="Equation.DSMT4">
                  <p:embed/>
                  <p:pic>
                    <p:nvPicPr>
                      <p:cNvPr id="21709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0200" y="1995948"/>
                        <a:ext cx="303213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7094" name="Object 6"/>
          <p:cNvGraphicFramePr>
            <a:graphicFrameLocks noChangeAspect="1"/>
          </p:cNvGraphicFramePr>
          <p:nvPr/>
        </p:nvGraphicFramePr>
        <p:xfrm>
          <a:off x="6680200" y="1371454"/>
          <a:ext cx="328613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11" imgW="164880" imgH="228600" progId="Equation.DSMT4">
                  <p:embed/>
                </p:oleObj>
              </mc:Choice>
              <mc:Fallback>
                <p:oleObj name="Equation" r:id="rId11" imgW="164880" imgH="228600" progId="Equation.DSMT4">
                  <p:embed/>
                  <p:pic>
                    <p:nvPicPr>
                      <p:cNvPr id="21709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0200" y="1371454"/>
                        <a:ext cx="328613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7095" name="Object 7"/>
          <p:cNvGraphicFramePr>
            <a:graphicFrameLocks noChangeAspect="1"/>
          </p:cNvGraphicFramePr>
          <p:nvPr/>
        </p:nvGraphicFramePr>
        <p:xfrm>
          <a:off x="6690852" y="747252"/>
          <a:ext cx="277812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13" imgW="139680" imgH="228600" progId="Equation.DSMT4">
                  <p:embed/>
                </p:oleObj>
              </mc:Choice>
              <mc:Fallback>
                <p:oleObj name="Equation" r:id="rId13" imgW="139680" imgH="228600" progId="Equation.DSMT4">
                  <p:embed/>
                  <p:pic>
                    <p:nvPicPr>
                      <p:cNvPr id="21709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0852" y="747252"/>
                        <a:ext cx="277812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5" name="Straight Connector 44"/>
          <p:cNvCxnSpPr/>
          <p:nvPr/>
        </p:nvCxnSpPr>
        <p:spPr bwMode="auto">
          <a:xfrm flipH="1">
            <a:off x="1143000" y="2716987"/>
            <a:ext cx="5410200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rgbClr val="0000FF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 flipH="1">
            <a:off x="1143000" y="2183587"/>
            <a:ext cx="5410200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rgbClr val="0066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 flipH="1">
            <a:off x="1143000" y="1559239"/>
            <a:ext cx="5410200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accent6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-120444" y="1731030"/>
            <a:ext cx="1909497" cy="400110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sz="2000" dirty="0"/>
              <a:t>Phase diagram</a:t>
            </a:r>
          </a:p>
        </p:txBody>
      </p:sp>
      <p:sp>
        <p:nvSpPr>
          <p:cNvPr id="67" name="Freeform 66"/>
          <p:cNvSpPr/>
          <p:nvPr/>
        </p:nvSpPr>
        <p:spPr bwMode="auto">
          <a:xfrm>
            <a:off x="1140542" y="929148"/>
            <a:ext cx="5412658" cy="2153264"/>
          </a:xfrm>
          <a:custGeom>
            <a:avLst/>
            <a:gdLst>
              <a:gd name="connsiteX0" fmla="*/ 0 w 5412658"/>
              <a:gd name="connsiteY0" fmla="*/ 2138516 h 2153264"/>
              <a:gd name="connsiteX1" fmla="*/ 73742 w 5412658"/>
              <a:gd name="connsiteY1" fmla="*/ 1769806 h 2153264"/>
              <a:gd name="connsiteX2" fmla="*/ 250722 w 5412658"/>
              <a:gd name="connsiteY2" fmla="*/ 1253613 h 2153264"/>
              <a:gd name="connsiteX3" fmla="*/ 781664 w 5412658"/>
              <a:gd name="connsiteY3" fmla="*/ 619432 h 2153264"/>
              <a:gd name="connsiteX4" fmla="*/ 2713703 w 5412658"/>
              <a:gd name="connsiteY4" fmla="*/ 0 h 2153264"/>
              <a:gd name="connsiteX5" fmla="*/ 4601497 w 5412658"/>
              <a:gd name="connsiteY5" fmla="*/ 619432 h 2153264"/>
              <a:gd name="connsiteX6" fmla="*/ 5191432 w 5412658"/>
              <a:gd name="connsiteY6" fmla="*/ 1238864 h 2153264"/>
              <a:gd name="connsiteX7" fmla="*/ 5353664 w 5412658"/>
              <a:gd name="connsiteY7" fmla="*/ 1784555 h 2153264"/>
              <a:gd name="connsiteX8" fmla="*/ 5412658 w 5412658"/>
              <a:gd name="connsiteY8" fmla="*/ 2153264 h 2153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12658" h="2153264">
                <a:moveTo>
                  <a:pt x="0" y="2138516"/>
                </a:moveTo>
                <a:cubicBezTo>
                  <a:pt x="15977" y="2027903"/>
                  <a:pt x="31955" y="1917290"/>
                  <a:pt x="73742" y="1769806"/>
                </a:cubicBezTo>
                <a:cubicBezTo>
                  <a:pt x="115529" y="1622322"/>
                  <a:pt x="132735" y="1445342"/>
                  <a:pt x="250722" y="1253613"/>
                </a:cubicBezTo>
                <a:cubicBezTo>
                  <a:pt x="368709" y="1061884"/>
                  <a:pt x="371167" y="828367"/>
                  <a:pt x="781664" y="619432"/>
                </a:cubicBezTo>
                <a:cubicBezTo>
                  <a:pt x="1192161" y="410497"/>
                  <a:pt x="2077064" y="0"/>
                  <a:pt x="2713703" y="0"/>
                </a:cubicBezTo>
                <a:cubicBezTo>
                  <a:pt x="3350342" y="0"/>
                  <a:pt x="4188542" y="412955"/>
                  <a:pt x="4601497" y="619432"/>
                </a:cubicBezTo>
                <a:cubicBezTo>
                  <a:pt x="5014452" y="825909"/>
                  <a:pt x="5066071" y="1044677"/>
                  <a:pt x="5191432" y="1238864"/>
                </a:cubicBezTo>
                <a:cubicBezTo>
                  <a:pt x="5316793" y="1433051"/>
                  <a:pt x="5316793" y="1632155"/>
                  <a:pt x="5353664" y="1784555"/>
                </a:cubicBezTo>
                <a:cubicBezTo>
                  <a:pt x="5390535" y="1936955"/>
                  <a:pt x="5397910" y="2022987"/>
                  <a:pt x="5412658" y="2153264"/>
                </a:cubicBezTo>
              </a:path>
            </a:pathLst>
          </a:custGeom>
          <a:solidFill>
            <a:schemeClr val="accent4">
              <a:lumMod val="75000"/>
              <a:alpha val="4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7086600" y="1066800"/>
            <a:ext cx="1620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Miscibility gap</a:t>
            </a:r>
          </a:p>
        </p:txBody>
      </p:sp>
      <p:cxnSp>
        <p:nvCxnSpPr>
          <p:cNvPr id="70" name="Straight Connector 69"/>
          <p:cNvCxnSpPr/>
          <p:nvPr/>
        </p:nvCxnSpPr>
        <p:spPr bwMode="auto">
          <a:xfrm flipH="1">
            <a:off x="1143000" y="929148"/>
            <a:ext cx="5410200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Straight Arrow Connector 74"/>
          <p:cNvCxnSpPr>
            <a:stCxn id="68" idx="1"/>
          </p:cNvCxnSpPr>
          <p:nvPr/>
        </p:nvCxnSpPr>
        <p:spPr bwMode="auto">
          <a:xfrm flipH="1">
            <a:off x="4953000" y="1251466"/>
            <a:ext cx="2133600" cy="19633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76" name="Straight Arrow Connector 75"/>
          <p:cNvCxnSpPr/>
          <p:nvPr/>
        </p:nvCxnSpPr>
        <p:spPr bwMode="auto">
          <a:xfrm flipH="1" flipV="1">
            <a:off x="6324600" y="1767038"/>
            <a:ext cx="762000" cy="2286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78" name="TextBox 77"/>
          <p:cNvSpPr txBox="1"/>
          <p:nvPr/>
        </p:nvSpPr>
        <p:spPr>
          <a:xfrm>
            <a:off x="7086600" y="1840468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Miscible region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794088" y="4114800"/>
            <a:ext cx="1981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Convex </a:t>
            </a:r>
            <a:r>
              <a:rPr lang="en-US" i="1" dirty="0"/>
              <a:t>G</a:t>
            </a:r>
            <a:r>
              <a:rPr lang="en-US" dirty="0"/>
              <a:t> curve: miscible solution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781800" y="4876800"/>
            <a:ext cx="20868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Concave </a:t>
            </a:r>
            <a:r>
              <a:rPr lang="en-US" i="1" dirty="0"/>
              <a:t>G</a:t>
            </a:r>
            <a:r>
              <a:rPr lang="en-US" dirty="0"/>
              <a:t> curve: phase separation</a:t>
            </a:r>
          </a:p>
        </p:txBody>
      </p:sp>
    </p:spTree>
    <p:extLst>
      <p:ext uri="{BB962C8B-B14F-4D97-AF65-F5344CB8AC3E}">
        <p14:creationId xmlns:p14="http://schemas.microsoft.com/office/powerpoint/2010/main" val="11056626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2568"/>
            <a:ext cx="8153400" cy="9906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3168"/>
            <a:ext cx="8153400" cy="4937632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Distinguishability of microscopic particles</a:t>
            </a:r>
          </a:p>
          <a:p>
            <a:pPr>
              <a:spcBef>
                <a:spcPts val="1200"/>
              </a:spcBef>
            </a:pPr>
            <a:r>
              <a:rPr lang="en-US" dirty="0"/>
              <a:t>Gibbs theorem</a:t>
            </a:r>
          </a:p>
          <a:p>
            <a:pPr>
              <a:spcBef>
                <a:spcPts val="1200"/>
              </a:spcBef>
            </a:pPr>
            <a:endParaRPr lang="en-US" sz="3200" dirty="0"/>
          </a:p>
          <a:p>
            <a:pPr>
              <a:spcBef>
                <a:spcPts val="1200"/>
              </a:spcBef>
            </a:pPr>
            <a:r>
              <a:rPr lang="en-US" dirty="0"/>
              <a:t>Ideal solid solution</a:t>
            </a:r>
          </a:p>
          <a:p>
            <a:pPr>
              <a:spcBef>
                <a:spcPts val="1200"/>
              </a:spcBef>
            </a:pPr>
            <a:r>
              <a:rPr lang="en-US" dirty="0"/>
              <a:t>Regular binary solution</a:t>
            </a:r>
          </a:p>
          <a:p>
            <a:pPr lvl="1">
              <a:spcBef>
                <a:spcPts val="1200"/>
              </a:spcBef>
            </a:pPr>
            <a:r>
              <a:rPr lang="en-US" sz="2400" dirty="0"/>
              <a:t>Negative enthalpy of mixing: single phase solution</a:t>
            </a:r>
          </a:p>
          <a:p>
            <a:pPr lvl="1">
              <a:spcBef>
                <a:spcPts val="1200"/>
              </a:spcBef>
            </a:pPr>
            <a:r>
              <a:rPr lang="en-US" sz="2400" dirty="0"/>
              <a:t>Positive enthalpy of mixing</a:t>
            </a:r>
          </a:p>
          <a:p>
            <a:pPr marL="1260475" lvl="2" indent="-346075">
              <a:spcBef>
                <a:spcPts val="1200"/>
              </a:spcBef>
              <a:buClr>
                <a:schemeClr val="accent3"/>
              </a:buClr>
              <a:buSzPct val="80000"/>
              <a:buFont typeface="Wingdings" panose="05000000000000000000" pitchFamily="2" charset="2"/>
              <a:buChar char="v"/>
            </a:pPr>
            <a:r>
              <a:rPr lang="en-US" sz="2400" dirty="0"/>
              <a:t>High temperature: single phase solution</a:t>
            </a:r>
          </a:p>
          <a:p>
            <a:pPr marL="1260475" lvl="2" indent="-346075">
              <a:spcBef>
                <a:spcPts val="1200"/>
              </a:spcBef>
              <a:buClr>
                <a:schemeClr val="accent3"/>
              </a:buClr>
              <a:buSzPct val="80000"/>
              <a:buFont typeface="Wingdings" panose="05000000000000000000" pitchFamily="2" charset="2"/>
              <a:buChar char="v"/>
            </a:pPr>
            <a:r>
              <a:rPr lang="en-US" sz="2400" dirty="0"/>
              <a:t>Low temperature: miscibility gap</a:t>
            </a:r>
          </a:p>
        </p:txBody>
      </p:sp>
      <p:graphicFrame>
        <p:nvGraphicFramePr>
          <p:cNvPr id="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8280643"/>
              </p:ext>
            </p:extLst>
          </p:nvPr>
        </p:nvGraphicFramePr>
        <p:xfrm>
          <a:off x="861252" y="2515812"/>
          <a:ext cx="2778125" cy="623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8" name="Equation" r:id="rId3" imgW="1396800" imgH="342720" progId="Equation.DSMT4">
                  <p:embed/>
                </p:oleObj>
              </mc:Choice>
              <mc:Fallback>
                <p:oleObj name="Equation" r:id="rId3" imgW="1396800" imgH="342720" progId="Equation.DSMT4">
                  <p:embed/>
                  <p:pic>
                    <p:nvPicPr>
                      <p:cNvPr id="4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1252" y="2515812"/>
                        <a:ext cx="2778125" cy="623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2833590"/>
              </p:ext>
            </p:extLst>
          </p:nvPr>
        </p:nvGraphicFramePr>
        <p:xfrm>
          <a:off x="3456748" y="3170482"/>
          <a:ext cx="2828925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9" name="Equation" r:id="rId5" imgW="1422360" imgH="342720" progId="Equation.DSMT4">
                  <p:embed/>
                </p:oleObj>
              </mc:Choice>
              <mc:Fallback>
                <p:oleObj name="Equation" r:id="rId5" imgW="1422360" imgH="342720" progId="Equation.DSMT4">
                  <p:embed/>
                  <p:pic>
                    <p:nvPicPr>
                      <p:cNvPr id="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6748" y="3170482"/>
                        <a:ext cx="2828925" cy="623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2">
            <a:extLst>
              <a:ext uri="{FF2B5EF4-FFF2-40B4-BE49-F238E27FC236}">
                <a16:creationId xmlns:a16="http://schemas.microsoft.com/office/drawing/2014/main" id="{402BDB9B-5D30-41DD-AF23-568A0F252A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923368"/>
              </p:ext>
            </p:extLst>
          </p:nvPr>
        </p:nvGraphicFramePr>
        <p:xfrm>
          <a:off x="4705528" y="2515945"/>
          <a:ext cx="1187450" cy="623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0" name="Equation" r:id="rId7" imgW="596880" imgH="342720" progId="Equation.DSMT4">
                  <p:embed/>
                </p:oleObj>
              </mc:Choice>
              <mc:Fallback>
                <p:oleObj name="Equation" r:id="rId7" imgW="596880" imgH="342720" progId="Equation.DSMT4">
                  <p:embed/>
                  <p:pic>
                    <p:nvPicPr>
                      <p:cNvPr id="6" name="Object 12">
                        <a:extLst>
                          <a:ext uri="{FF2B5EF4-FFF2-40B4-BE49-F238E27FC236}">
                            <a16:creationId xmlns:a16="http://schemas.microsoft.com/office/drawing/2014/main" id="{402BDB9B-5D30-41DD-AF23-568A0F252A4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5528" y="2515945"/>
                        <a:ext cx="1187450" cy="623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F0151286-86D3-464B-9DB1-F0DF5D8B9374}"/>
              </a:ext>
            </a:extLst>
          </p:cNvPr>
          <p:cNvSpPr/>
          <p:nvPr/>
        </p:nvSpPr>
        <p:spPr>
          <a:xfrm>
            <a:off x="3808468" y="2490545"/>
            <a:ext cx="922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when</a:t>
            </a:r>
          </a:p>
        </p:txBody>
      </p:sp>
    </p:spTree>
    <p:extLst>
      <p:ext uri="{BB962C8B-B14F-4D97-AF65-F5344CB8AC3E}">
        <p14:creationId xmlns:p14="http://schemas.microsoft.com/office/powerpoint/2010/main" val="28550739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of symbols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/>
              <a:t> – entropy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dirty="0"/>
              <a:t> – Boltzmann constant (1.38 × 10</a:t>
            </a:r>
            <a:r>
              <a:rPr lang="en-US" baseline="30000" dirty="0"/>
              <a:t>-23</a:t>
            </a:r>
            <a:r>
              <a:rPr lang="en-US" dirty="0"/>
              <a:t> m</a:t>
            </a:r>
            <a:r>
              <a:rPr lang="en-US" baseline="30000" dirty="0"/>
              <a:t>2</a:t>
            </a:r>
            <a:r>
              <a:rPr lang="en-US" dirty="0"/>
              <a:t> kg s</a:t>
            </a:r>
            <a:r>
              <a:rPr lang="en-US" baseline="30000" dirty="0"/>
              <a:t>-2</a:t>
            </a:r>
            <a:r>
              <a:rPr lang="en-US" dirty="0"/>
              <a:t> K</a:t>
            </a:r>
            <a:r>
              <a:rPr lang="en-US" baseline="30000" dirty="0"/>
              <a:t>-1</a:t>
            </a:r>
            <a:r>
              <a:rPr lang="en-US" dirty="0"/>
              <a:t>)</a:t>
            </a:r>
          </a:p>
          <a:p>
            <a:r>
              <a:rPr lang="en-US" dirty="0">
                <a:latin typeface="Symbol" panose="05050102010706020507" pitchFamily="18" charset="2"/>
                <a:cs typeface="Times New Roman" panose="02020603050405020304" pitchFamily="18" charset="0"/>
              </a:rPr>
              <a:t>W</a:t>
            </a:r>
            <a:r>
              <a:rPr lang="en-US" dirty="0"/>
              <a:t> – Number of microscopic states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/>
              <a:t> – number of atoms in solid solution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/>
              <a:t> – mole number of component in solid solution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dirty="0"/>
              <a:t> – Ideal gas constant (8.314 J mol</a:t>
            </a:r>
            <a:r>
              <a:rPr lang="en-US" baseline="30000" dirty="0"/>
              <a:t>-1</a:t>
            </a:r>
            <a:r>
              <a:rPr lang="en-US" dirty="0"/>
              <a:t> K</a:t>
            </a:r>
            <a:r>
              <a:rPr lang="en-US" baseline="30000" dirty="0"/>
              <a:t>-1</a:t>
            </a:r>
            <a:r>
              <a:rPr lang="en-US" dirty="0"/>
              <a:t>)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dirty="0"/>
              <a:t> – Volume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/>
              <a:t> – Molar fraction of component</a:t>
            </a:r>
          </a:p>
          <a:p>
            <a:r>
              <a:rPr lang="en-US" dirty="0" err="1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mix</a:t>
            </a:r>
            <a:r>
              <a:rPr lang="en-US" dirty="0"/>
              <a:t> / </a:t>
            </a:r>
            <a:r>
              <a:rPr lang="en-US" dirty="0" err="1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mix</a:t>
            </a:r>
            <a:r>
              <a:rPr lang="en-US" dirty="0"/>
              <a:t> / </a:t>
            </a:r>
            <a:r>
              <a:rPr lang="en-US" dirty="0" err="1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mix</a:t>
            </a:r>
            <a:r>
              <a:rPr lang="en-US" dirty="0"/>
              <a:t> – Entropy / enthalpy / Gibbs free energy of mixing</a:t>
            </a:r>
          </a:p>
        </p:txBody>
      </p:sp>
    </p:spTree>
    <p:extLst>
      <p:ext uri="{BB962C8B-B14F-4D97-AF65-F5344CB8AC3E}">
        <p14:creationId xmlns:p14="http://schemas.microsoft.com/office/powerpoint/2010/main" val="23523888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of symbols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/>
              <a:t> – Temperature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/>
              <a:t> – Probability of atom site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/>
              <a:t> being occupied by atom 1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dirty="0"/>
              <a:t> – A constant proportional to enthalpy of mixing: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 0 </a:t>
            </a:r>
            <a:r>
              <a:rPr lang="en-US" dirty="0"/>
              <a:t>corresponds to negative enthalpy of mixing, and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 0 </a:t>
            </a:r>
            <a:r>
              <a:rPr lang="en-US" dirty="0"/>
              <a:t>indicates positive enthalpy of mixing</a:t>
            </a:r>
          </a:p>
          <a:p>
            <a:r>
              <a:rPr lang="en-US" i="1" dirty="0">
                <a:latin typeface="Symbol" panose="05050102010706020507" pitchFamily="18" charset="2"/>
                <a:cs typeface="Times New Roman" panose="02020603050405020304" pitchFamily="18" charset="0"/>
              </a:rPr>
              <a:t>m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</a:t>
            </a:r>
            <a:r>
              <a:rPr lang="en-US" i="1" baseline="-25000" dirty="0">
                <a:latin typeface="Symbol" panose="05050102010706020507" pitchFamily="18" charset="2"/>
                <a:cs typeface="Times New Roman" panose="02020603050405020304" pitchFamily="18" charset="0"/>
              </a:rPr>
              <a:t>a</a:t>
            </a:r>
            <a:r>
              <a:rPr lang="en-US" dirty="0"/>
              <a:t> – Chemical potential of component 1 in </a:t>
            </a:r>
            <a:r>
              <a:rPr lang="en-US" i="1" dirty="0">
                <a:latin typeface="Symbol" panose="05050102010706020507" pitchFamily="18" charset="2"/>
              </a:rPr>
              <a:t>a</a:t>
            </a:r>
            <a:r>
              <a:rPr lang="en-US" dirty="0"/>
              <a:t> phase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282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4953001" cy="990600"/>
          </a:xfrm>
        </p:spPr>
        <p:txBody>
          <a:bodyPr/>
          <a:lstStyle/>
          <a:p>
            <a:r>
              <a:rPr lang="en-US" dirty="0"/>
              <a:t>Solid solution consisting of indistinguishable atoms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264"/>
            <a:ext cx="4800600" cy="4450336"/>
          </a:xfrm>
        </p:spPr>
        <p:txBody>
          <a:bodyPr/>
          <a:lstStyle/>
          <a:p>
            <a:r>
              <a:rPr lang="en-US" dirty="0"/>
              <a:t>In classical mechanics, all particles are distinguishable</a:t>
            </a:r>
          </a:p>
          <a:p>
            <a:r>
              <a:rPr lang="en-US" dirty="0"/>
              <a:t>In quantum mechanics, two microscopic particles become indistinguishable if:</a:t>
            </a:r>
          </a:p>
          <a:p>
            <a:pPr lvl="1"/>
            <a:r>
              <a:rPr lang="en-US" dirty="0"/>
              <a:t>The particles are identical</a:t>
            </a:r>
          </a:p>
          <a:p>
            <a:pPr lvl="1"/>
            <a:r>
              <a:rPr lang="en-US" dirty="0"/>
              <a:t>The wave functions of the particles spatially overlap</a:t>
            </a:r>
          </a:p>
          <a:p>
            <a:r>
              <a:rPr lang="en-US" dirty="0"/>
              <a:t>Distinguishability does not affect energy but changes entropy</a:t>
            </a:r>
          </a:p>
        </p:txBody>
      </p:sp>
      <p:sp>
        <p:nvSpPr>
          <p:cNvPr id="49" name="Oval 48"/>
          <p:cNvSpPr/>
          <p:nvPr/>
        </p:nvSpPr>
        <p:spPr bwMode="auto">
          <a:xfrm>
            <a:off x="5791200" y="685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6324600" y="685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51" name="Straight Connector 50"/>
          <p:cNvCxnSpPr>
            <a:stCxn id="49" idx="6"/>
            <a:endCxn id="50" idx="2"/>
          </p:cNvCxnSpPr>
          <p:nvPr/>
        </p:nvCxnSpPr>
        <p:spPr bwMode="auto">
          <a:xfrm>
            <a:off x="6096000" y="838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Oval 51"/>
          <p:cNvSpPr/>
          <p:nvPr/>
        </p:nvSpPr>
        <p:spPr bwMode="auto">
          <a:xfrm>
            <a:off x="5791200" y="1143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3" name="Oval 52"/>
          <p:cNvSpPr/>
          <p:nvPr/>
        </p:nvSpPr>
        <p:spPr bwMode="auto">
          <a:xfrm>
            <a:off x="6324600" y="1143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54" name="Straight Connector 53"/>
          <p:cNvCxnSpPr>
            <a:stCxn id="49" idx="4"/>
            <a:endCxn id="52" idx="0"/>
          </p:cNvCxnSpPr>
          <p:nvPr/>
        </p:nvCxnSpPr>
        <p:spPr bwMode="auto">
          <a:xfrm>
            <a:off x="5943600" y="990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>
            <a:stCxn id="50" idx="4"/>
            <a:endCxn id="53" idx="0"/>
          </p:cNvCxnSpPr>
          <p:nvPr/>
        </p:nvCxnSpPr>
        <p:spPr bwMode="auto">
          <a:xfrm>
            <a:off x="6477000" y="990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>
            <a:stCxn id="52" idx="6"/>
            <a:endCxn id="53" idx="2"/>
          </p:cNvCxnSpPr>
          <p:nvPr/>
        </p:nvCxnSpPr>
        <p:spPr bwMode="auto">
          <a:xfrm>
            <a:off x="6096000" y="1295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Oval 56"/>
          <p:cNvSpPr/>
          <p:nvPr/>
        </p:nvSpPr>
        <p:spPr bwMode="auto">
          <a:xfrm>
            <a:off x="6858000" y="685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58" name="Straight Connector 57"/>
          <p:cNvCxnSpPr>
            <a:endCxn id="57" idx="2"/>
          </p:cNvCxnSpPr>
          <p:nvPr/>
        </p:nvCxnSpPr>
        <p:spPr bwMode="auto">
          <a:xfrm>
            <a:off x="6629400" y="838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Oval 58"/>
          <p:cNvSpPr/>
          <p:nvPr/>
        </p:nvSpPr>
        <p:spPr bwMode="auto">
          <a:xfrm>
            <a:off x="6858000" y="1143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0" name="Straight Connector 59"/>
          <p:cNvCxnSpPr>
            <a:stCxn id="57" idx="4"/>
            <a:endCxn id="59" idx="0"/>
          </p:cNvCxnSpPr>
          <p:nvPr/>
        </p:nvCxnSpPr>
        <p:spPr bwMode="auto">
          <a:xfrm>
            <a:off x="7010400" y="990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>
            <a:endCxn id="59" idx="2"/>
          </p:cNvCxnSpPr>
          <p:nvPr/>
        </p:nvCxnSpPr>
        <p:spPr bwMode="auto">
          <a:xfrm>
            <a:off x="6629400" y="1295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Oval 61"/>
          <p:cNvSpPr/>
          <p:nvPr/>
        </p:nvSpPr>
        <p:spPr bwMode="auto">
          <a:xfrm>
            <a:off x="5791200" y="1600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Oval 62"/>
          <p:cNvSpPr/>
          <p:nvPr/>
        </p:nvSpPr>
        <p:spPr bwMode="auto">
          <a:xfrm>
            <a:off x="6324600" y="1600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4" name="Straight Connector 63"/>
          <p:cNvCxnSpPr>
            <a:stCxn id="52" idx="4"/>
            <a:endCxn id="62" idx="0"/>
          </p:cNvCxnSpPr>
          <p:nvPr/>
        </p:nvCxnSpPr>
        <p:spPr bwMode="auto">
          <a:xfrm>
            <a:off x="5943600" y="1447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>
            <a:stCxn id="53" idx="4"/>
            <a:endCxn id="63" idx="0"/>
          </p:cNvCxnSpPr>
          <p:nvPr/>
        </p:nvCxnSpPr>
        <p:spPr bwMode="auto">
          <a:xfrm>
            <a:off x="6477000" y="1447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>
            <a:stCxn id="62" idx="6"/>
            <a:endCxn id="63" idx="2"/>
          </p:cNvCxnSpPr>
          <p:nvPr/>
        </p:nvCxnSpPr>
        <p:spPr bwMode="auto">
          <a:xfrm>
            <a:off x="6096000" y="1752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7" name="Oval 66"/>
          <p:cNvSpPr/>
          <p:nvPr/>
        </p:nvSpPr>
        <p:spPr bwMode="auto">
          <a:xfrm>
            <a:off x="6858000" y="1600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8" name="Straight Connector 67"/>
          <p:cNvCxnSpPr>
            <a:stCxn id="59" idx="4"/>
            <a:endCxn id="67" idx="0"/>
          </p:cNvCxnSpPr>
          <p:nvPr/>
        </p:nvCxnSpPr>
        <p:spPr bwMode="auto">
          <a:xfrm>
            <a:off x="7010400" y="1447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>
            <a:endCxn id="67" idx="2"/>
          </p:cNvCxnSpPr>
          <p:nvPr/>
        </p:nvCxnSpPr>
        <p:spPr bwMode="auto">
          <a:xfrm>
            <a:off x="6629400" y="1752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0" name="Oval 69"/>
          <p:cNvSpPr/>
          <p:nvPr/>
        </p:nvSpPr>
        <p:spPr bwMode="auto">
          <a:xfrm>
            <a:off x="7391400" y="685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1" name="Straight Connector 70"/>
          <p:cNvCxnSpPr>
            <a:endCxn id="70" idx="2"/>
          </p:cNvCxnSpPr>
          <p:nvPr/>
        </p:nvCxnSpPr>
        <p:spPr bwMode="auto">
          <a:xfrm>
            <a:off x="7162800" y="838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Oval 71"/>
          <p:cNvSpPr/>
          <p:nvPr/>
        </p:nvSpPr>
        <p:spPr bwMode="auto">
          <a:xfrm>
            <a:off x="7391400" y="1143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3" name="Straight Connector 72"/>
          <p:cNvCxnSpPr>
            <a:stCxn id="70" idx="4"/>
            <a:endCxn id="72" idx="0"/>
          </p:cNvCxnSpPr>
          <p:nvPr/>
        </p:nvCxnSpPr>
        <p:spPr bwMode="auto">
          <a:xfrm>
            <a:off x="7543800" y="990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/>
          <p:cNvCxnSpPr>
            <a:endCxn id="72" idx="2"/>
          </p:cNvCxnSpPr>
          <p:nvPr/>
        </p:nvCxnSpPr>
        <p:spPr bwMode="auto">
          <a:xfrm>
            <a:off x="7162800" y="1295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5" name="Oval 74"/>
          <p:cNvSpPr/>
          <p:nvPr/>
        </p:nvSpPr>
        <p:spPr bwMode="auto">
          <a:xfrm>
            <a:off x="7924800" y="685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6" name="Straight Connector 75"/>
          <p:cNvCxnSpPr>
            <a:endCxn id="75" idx="2"/>
          </p:cNvCxnSpPr>
          <p:nvPr/>
        </p:nvCxnSpPr>
        <p:spPr bwMode="auto">
          <a:xfrm>
            <a:off x="7696200" y="838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Oval 76"/>
          <p:cNvSpPr/>
          <p:nvPr/>
        </p:nvSpPr>
        <p:spPr bwMode="auto">
          <a:xfrm>
            <a:off x="7924800" y="1143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8" name="Straight Connector 77"/>
          <p:cNvCxnSpPr>
            <a:stCxn id="75" idx="4"/>
            <a:endCxn id="77" idx="0"/>
          </p:cNvCxnSpPr>
          <p:nvPr/>
        </p:nvCxnSpPr>
        <p:spPr bwMode="auto">
          <a:xfrm>
            <a:off x="8077200" y="990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/>
          <p:cNvCxnSpPr>
            <a:endCxn id="77" idx="2"/>
          </p:cNvCxnSpPr>
          <p:nvPr/>
        </p:nvCxnSpPr>
        <p:spPr bwMode="auto">
          <a:xfrm>
            <a:off x="7696200" y="1295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Oval 79"/>
          <p:cNvSpPr/>
          <p:nvPr/>
        </p:nvSpPr>
        <p:spPr bwMode="auto">
          <a:xfrm>
            <a:off x="7391400" y="1600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1" name="Straight Connector 80"/>
          <p:cNvCxnSpPr>
            <a:stCxn id="72" idx="4"/>
            <a:endCxn id="80" idx="0"/>
          </p:cNvCxnSpPr>
          <p:nvPr/>
        </p:nvCxnSpPr>
        <p:spPr bwMode="auto">
          <a:xfrm>
            <a:off x="7543800" y="1447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/>
          <p:cNvCxnSpPr>
            <a:endCxn id="80" idx="2"/>
          </p:cNvCxnSpPr>
          <p:nvPr/>
        </p:nvCxnSpPr>
        <p:spPr bwMode="auto">
          <a:xfrm>
            <a:off x="7162800" y="1752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3" name="Oval 82"/>
          <p:cNvSpPr/>
          <p:nvPr/>
        </p:nvSpPr>
        <p:spPr bwMode="auto">
          <a:xfrm>
            <a:off x="7924800" y="1600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4" name="Straight Connector 83"/>
          <p:cNvCxnSpPr>
            <a:stCxn id="77" idx="4"/>
            <a:endCxn id="83" idx="0"/>
          </p:cNvCxnSpPr>
          <p:nvPr/>
        </p:nvCxnSpPr>
        <p:spPr bwMode="auto">
          <a:xfrm>
            <a:off x="8077200" y="1447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>
            <a:endCxn id="83" idx="2"/>
          </p:cNvCxnSpPr>
          <p:nvPr/>
        </p:nvCxnSpPr>
        <p:spPr bwMode="auto">
          <a:xfrm>
            <a:off x="7696200" y="1752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1" name="Oval 90"/>
          <p:cNvSpPr/>
          <p:nvPr/>
        </p:nvSpPr>
        <p:spPr bwMode="auto">
          <a:xfrm>
            <a:off x="5791200" y="2209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6324600" y="2209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3" name="Straight Connector 92"/>
          <p:cNvCxnSpPr>
            <a:stCxn id="91" idx="6"/>
            <a:endCxn id="92" idx="2"/>
          </p:cNvCxnSpPr>
          <p:nvPr/>
        </p:nvCxnSpPr>
        <p:spPr bwMode="auto">
          <a:xfrm>
            <a:off x="6096000" y="2362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4" name="Oval 93"/>
          <p:cNvSpPr/>
          <p:nvPr/>
        </p:nvSpPr>
        <p:spPr bwMode="auto">
          <a:xfrm>
            <a:off x="5791200" y="2667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5" name="Oval 94"/>
          <p:cNvSpPr/>
          <p:nvPr/>
        </p:nvSpPr>
        <p:spPr bwMode="auto">
          <a:xfrm>
            <a:off x="6324600" y="2667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6" name="Straight Connector 95"/>
          <p:cNvCxnSpPr>
            <a:stCxn id="91" idx="4"/>
            <a:endCxn id="94" idx="0"/>
          </p:cNvCxnSpPr>
          <p:nvPr/>
        </p:nvCxnSpPr>
        <p:spPr bwMode="auto">
          <a:xfrm>
            <a:off x="5943600" y="2514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/>
          <p:cNvCxnSpPr>
            <a:stCxn id="92" idx="4"/>
            <a:endCxn id="95" idx="0"/>
          </p:cNvCxnSpPr>
          <p:nvPr/>
        </p:nvCxnSpPr>
        <p:spPr bwMode="auto">
          <a:xfrm>
            <a:off x="6477000" y="2514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/>
          <p:cNvCxnSpPr>
            <a:stCxn id="94" idx="6"/>
            <a:endCxn id="95" idx="2"/>
          </p:cNvCxnSpPr>
          <p:nvPr/>
        </p:nvCxnSpPr>
        <p:spPr bwMode="auto">
          <a:xfrm>
            <a:off x="6096000" y="2819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9" name="Oval 98"/>
          <p:cNvSpPr/>
          <p:nvPr/>
        </p:nvSpPr>
        <p:spPr bwMode="auto">
          <a:xfrm>
            <a:off x="6858000" y="2209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0" name="Straight Connector 99"/>
          <p:cNvCxnSpPr>
            <a:endCxn id="99" idx="2"/>
          </p:cNvCxnSpPr>
          <p:nvPr/>
        </p:nvCxnSpPr>
        <p:spPr bwMode="auto">
          <a:xfrm>
            <a:off x="6629400" y="2362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1" name="Oval 100"/>
          <p:cNvSpPr/>
          <p:nvPr/>
        </p:nvSpPr>
        <p:spPr bwMode="auto">
          <a:xfrm>
            <a:off x="6858000" y="2667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2" name="Straight Connector 101"/>
          <p:cNvCxnSpPr>
            <a:stCxn id="99" idx="4"/>
            <a:endCxn id="101" idx="0"/>
          </p:cNvCxnSpPr>
          <p:nvPr/>
        </p:nvCxnSpPr>
        <p:spPr bwMode="auto">
          <a:xfrm>
            <a:off x="7010400" y="2514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Straight Connector 102"/>
          <p:cNvCxnSpPr>
            <a:endCxn id="101" idx="2"/>
          </p:cNvCxnSpPr>
          <p:nvPr/>
        </p:nvCxnSpPr>
        <p:spPr bwMode="auto">
          <a:xfrm>
            <a:off x="6629400" y="2819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4" name="Oval 103"/>
          <p:cNvSpPr/>
          <p:nvPr/>
        </p:nvSpPr>
        <p:spPr bwMode="auto">
          <a:xfrm>
            <a:off x="5791200" y="3124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5" name="Oval 104"/>
          <p:cNvSpPr/>
          <p:nvPr/>
        </p:nvSpPr>
        <p:spPr bwMode="auto">
          <a:xfrm>
            <a:off x="6324600" y="3124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6" name="Straight Connector 105"/>
          <p:cNvCxnSpPr>
            <a:stCxn id="94" idx="4"/>
            <a:endCxn id="104" idx="0"/>
          </p:cNvCxnSpPr>
          <p:nvPr/>
        </p:nvCxnSpPr>
        <p:spPr bwMode="auto">
          <a:xfrm>
            <a:off x="5943600" y="2971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/>
          <p:cNvCxnSpPr>
            <a:stCxn id="95" idx="4"/>
            <a:endCxn id="105" idx="0"/>
          </p:cNvCxnSpPr>
          <p:nvPr/>
        </p:nvCxnSpPr>
        <p:spPr bwMode="auto">
          <a:xfrm>
            <a:off x="6477000" y="2971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8" name="Straight Connector 107"/>
          <p:cNvCxnSpPr>
            <a:stCxn id="104" idx="6"/>
            <a:endCxn id="105" idx="2"/>
          </p:cNvCxnSpPr>
          <p:nvPr/>
        </p:nvCxnSpPr>
        <p:spPr bwMode="auto">
          <a:xfrm>
            <a:off x="6096000" y="3276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9" name="Oval 108"/>
          <p:cNvSpPr/>
          <p:nvPr/>
        </p:nvSpPr>
        <p:spPr bwMode="auto">
          <a:xfrm>
            <a:off x="6858000" y="3124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0" name="Straight Connector 109"/>
          <p:cNvCxnSpPr>
            <a:stCxn id="101" idx="4"/>
            <a:endCxn id="109" idx="0"/>
          </p:cNvCxnSpPr>
          <p:nvPr/>
        </p:nvCxnSpPr>
        <p:spPr bwMode="auto">
          <a:xfrm>
            <a:off x="7010400" y="2971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Straight Connector 110"/>
          <p:cNvCxnSpPr>
            <a:endCxn id="109" idx="2"/>
          </p:cNvCxnSpPr>
          <p:nvPr/>
        </p:nvCxnSpPr>
        <p:spPr bwMode="auto">
          <a:xfrm>
            <a:off x="6629400" y="3276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2" name="Oval 111"/>
          <p:cNvSpPr/>
          <p:nvPr/>
        </p:nvSpPr>
        <p:spPr bwMode="auto">
          <a:xfrm>
            <a:off x="7391400" y="2209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3" name="Straight Connector 112"/>
          <p:cNvCxnSpPr>
            <a:endCxn id="112" idx="2"/>
          </p:cNvCxnSpPr>
          <p:nvPr/>
        </p:nvCxnSpPr>
        <p:spPr bwMode="auto">
          <a:xfrm>
            <a:off x="7162800" y="2362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4" name="Oval 113"/>
          <p:cNvSpPr/>
          <p:nvPr/>
        </p:nvSpPr>
        <p:spPr bwMode="auto">
          <a:xfrm>
            <a:off x="7391400" y="2667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5" name="Straight Connector 114"/>
          <p:cNvCxnSpPr>
            <a:stCxn id="112" idx="4"/>
            <a:endCxn id="114" idx="0"/>
          </p:cNvCxnSpPr>
          <p:nvPr/>
        </p:nvCxnSpPr>
        <p:spPr bwMode="auto">
          <a:xfrm>
            <a:off x="7543800" y="2514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Straight Connector 115"/>
          <p:cNvCxnSpPr>
            <a:endCxn id="114" idx="2"/>
          </p:cNvCxnSpPr>
          <p:nvPr/>
        </p:nvCxnSpPr>
        <p:spPr bwMode="auto">
          <a:xfrm>
            <a:off x="7162800" y="2819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7" name="Oval 116"/>
          <p:cNvSpPr/>
          <p:nvPr/>
        </p:nvSpPr>
        <p:spPr bwMode="auto">
          <a:xfrm>
            <a:off x="7924800" y="2209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8" name="Straight Connector 117"/>
          <p:cNvCxnSpPr>
            <a:endCxn id="117" idx="2"/>
          </p:cNvCxnSpPr>
          <p:nvPr/>
        </p:nvCxnSpPr>
        <p:spPr bwMode="auto">
          <a:xfrm>
            <a:off x="7696200" y="2362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9" name="Oval 118"/>
          <p:cNvSpPr/>
          <p:nvPr/>
        </p:nvSpPr>
        <p:spPr bwMode="auto">
          <a:xfrm>
            <a:off x="7924800" y="2667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0" name="Straight Connector 119"/>
          <p:cNvCxnSpPr>
            <a:stCxn id="117" idx="4"/>
            <a:endCxn id="119" idx="0"/>
          </p:cNvCxnSpPr>
          <p:nvPr/>
        </p:nvCxnSpPr>
        <p:spPr bwMode="auto">
          <a:xfrm>
            <a:off x="8077200" y="2514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>
            <a:endCxn id="119" idx="2"/>
          </p:cNvCxnSpPr>
          <p:nvPr/>
        </p:nvCxnSpPr>
        <p:spPr bwMode="auto">
          <a:xfrm>
            <a:off x="7696200" y="2819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2" name="Oval 121"/>
          <p:cNvSpPr/>
          <p:nvPr/>
        </p:nvSpPr>
        <p:spPr bwMode="auto">
          <a:xfrm>
            <a:off x="7391400" y="3124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3" name="Straight Connector 122"/>
          <p:cNvCxnSpPr>
            <a:stCxn id="114" idx="4"/>
            <a:endCxn id="122" idx="0"/>
          </p:cNvCxnSpPr>
          <p:nvPr/>
        </p:nvCxnSpPr>
        <p:spPr bwMode="auto">
          <a:xfrm>
            <a:off x="7543800" y="2971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4" name="Straight Connector 123"/>
          <p:cNvCxnSpPr>
            <a:endCxn id="122" idx="2"/>
          </p:cNvCxnSpPr>
          <p:nvPr/>
        </p:nvCxnSpPr>
        <p:spPr bwMode="auto">
          <a:xfrm>
            <a:off x="7162800" y="3276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5" name="Oval 124"/>
          <p:cNvSpPr/>
          <p:nvPr/>
        </p:nvSpPr>
        <p:spPr bwMode="auto">
          <a:xfrm>
            <a:off x="7924800" y="3124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6" name="Straight Connector 125"/>
          <p:cNvCxnSpPr>
            <a:stCxn id="119" idx="4"/>
            <a:endCxn id="125" idx="0"/>
          </p:cNvCxnSpPr>
          <p:nvPr/>
        </p:nvCxnSpPr>
        <p:spPr bwMode="auto">
          <a:xfrm>
            <a:off x="8077200" y="2971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endCxn id="125" idx="2"/>
          </p:cNvCxnSpPr>
          <p:nvPr/>
        </p:nvCxnSpPr>
        <p:spPr bwMode="auto">
          <a:xfrm>
            <a:off x="7696200" y="3276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Oval 127"/>
          <p:cNvSpPr/>
          <p:nvPr/>
        </p:nvSpPr>
        <p:spPr bwMode="auto">
          <a:xfrm>
            <a:off x="5791200" y="3810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9" name="Oval 128"/>
          <p:cNvSpPr/>
          <p:nvPr/>
        </p:nvSpPr>
        <p:spPr bwMode="auto">
          <a:xfrm>
            <a:off x="6324600" y="3810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30" name="Straight Connector 129"/>
          <p:cNvCxnSpPr>
            <a:stCxn id="128" idx="6"/>
            <a:endCxn id="129" idx="2"/>
          </p:cNvCxnSpPr>
          <p:nvPr/>
        </p:nvCxnSpPr>
        <p:spPr bwMode="auto">
          <a:xfrm>
            <a:off x="6096000" y="3962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1" name="Oval 130"/>
          <p:cNvSpPr/>
          <p:nvPr/>
        </p:nvSpPr>
        <p:spPr bwMode="auto">
          <a:xfrm>
            <a:off x="5791200" y="4267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6324600" y="4267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33" name="Straight Connector 132"/>
          <p:cNvCxnSpPr>
            <a:stCxn id="128" idx="4"/>
            <a:endCxn id="131" idx="0"/>
          </p:cNvCxnSpPr>
          <p:nvPr/>
        </p:nvCxnSpPr>
        <p:spPr bwMode="auto">
          <a:xfrm>
            <a:off x="5943600" y="4114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traight Connector 133"/>
          <p:cNvCxnSpPr>
            <a:stCxn id="129" idx="4"/>
            <a:endCxn id="132" idx="0"/>
          </p:cNvCxnSpPr>
          <p:nvPr/>
        </p:nvCxnSpPr>
        <p:spPr bwMode="auto">
          <a:xfrm>
            <a:off x="6477000" y="4114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5" name="Straight Connector 134"/>
          <p:cNvCxnSpPr>
            <a:stCxn id="131" idx="6"/>
            <a:endCxn id="132" idx="2"/>
          </p:cNvCxnSpPr>
          <p:nvPr/>
        </p:nvCxnSpPr>
        <p:spPr bwMode="auto">
          <a:xfrm>
            <a:off x="6096000" y="4419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6" name="Oval 135"/>
          <p:cNvSpPr/>
          <p:nvPr/>
        </p:nvSpPr>
        <p:spPr bwMode="auto">
          <a:xfrm>
            <a:off x="6858000" y="3810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37" name="Straight Connector 136"/>
          <p:cNvCxnSpPr>
            <a:endCxn id="136" idx="2"/>
          </p:cNvCxnSpPr>
          <p:nvPr/>
        </p:nvCxnSpPr>
        <p:spPr bwMode="auto">
          <a:xfrm>
            <a:off x="6629400" y="3962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Oval 137"/>
          <p:cNvSpPr/>
          <p:nvPr/>
        </p:nvSpPr>
        <p:spPr bwMode="auto">
          <a:xfrm>
            <a:off x="6858000" y="4267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39" name="Straight Connector 138"/>
          <p:cNvCxnSpPr>
            <a:stCxn id="136" idx="4"/>
            <a:endCxn id="138" idx="0"/>
          </p:cNvCxnSpPr>
          <p:nvPr/>
        </p:nvCxnSpPr>
        <p:spPr bwMode="auto">
          <a:xfrm>
            <a:off x="7010400" y="4114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0" name="Straight Connector 139"/>
          <p:cNvCxnSpPr>
            <a:endCxn id="138" idx="2"/>
          </p:cNvCxnSpPr>
          <p:nvPr/>
        </p:nvCxnSpPr>
        <p:spPr bwMode="auto">
          <a:xfrm>
            <a:off x="6629400" y="4419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1" name="Oval 140"/>
          <p:cNvSpPr/>
          <p:nvPr/>
        </p:nvSpPr>
        <p:spPr bwMode="auto">
          <a:xfrm>
            <a:off x="5791200" y="47244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2" name="Oval 141"/>
          <p:cNvSpPr/>
          <p:nvPr/>
        </p:nvSpPr>
        <p:spPr bwMode="auto">
          <a:xfrm>
            <a:off x="6324600" y="47244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43" name="Straight Connector 142"/>
          <p:cNvCxnSpPr>
            <a:stCxn id="131" idx="4"/>
            <a:endCxn id="141" idx="0"/>
          </p:cNvCxnSpPr>
          <p:nvPr/>
        </p:nvCxnSpPr>
        <p:spPr bwMode="auto">
          <a:xfrm>
            <a:off x="5943600" y="45720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4" name="Straight Connector 143"/>
          <p:cNvCxnSpPr>
            <a:stCxn id="132" idx="4"/>
            <a:endCxn id="142" idx="0"/>
          </p:cNvCxnSpPr>
          <p:nvPr/>
        </p:nvCxnSpPr>
        <p:spPr bwMode="auto">
          <a:xfrm>
            <a:off x="6477000" y="45720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5" name="Straight Connector 144"/>
          <p:cNvCxnSpPr>
            <a:stCxn id="141" idx="6"/>
            <a:endCxn id="142" idx="2"/>
          </p:cNvCxnSpPr>
          <p:nvPr/>
        </p:nvCxnSpPr>
        <p:spPr bwMode="auto">
          <a:xfrm>
            <a:off x="6096000" y="48768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6" name="Oval 145"/>
          <p:cNvSpPr/>
          <p:nvPr/>
        </p:nvSpPr>
        <p:spPr bwMode="auto">
          <a:xfrm>
            <a:off x="6858000" y="47244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47" name="Straight Connector 146"/>
          <p:cNvCxnSpPr>
            <a:stCxn id="138" idx="4"/>
            <a:endCxn id="146" idx="0"/>
          </p:cNvCxnSpPr>
          <p:nvPr/>
        </p:nvCxnSpPr>
        <p:spPr bwMode="auto">
          <a:xfrm>
            <a:off x="7010400" y="45720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8" name="Straight Connector 147"/>
          <p:cNvCxnSpPr>
            <a:endCxn id="146" idx="2"/>
          </p:cNvCxnSpPr>
          <p:nvPr/>
        </p:nvCxnSpPr>
        <p:spPr bwMode="auto">
          <a:xfrm>
            <a:off x="6629400" y="48768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9" name="Oval 148"/>
          <p:cNvSpPr/>
          <p:nvPr/>
        </p:nvSpPr>
        <p:spPr bwMode="auto">
          <a:xfrm>
            <a:off x="7391400" y="3810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50" name="Straight Connector 149"/>
          <p:cNvCxnSpPr>
            <a:endCxn id="149" idx="2"/>
          </p:cNvCxnSpPr>
          <p:nvPr/>
        </p:nvCxnSpPr>
        <p:spPr bwMode="auto">
          <a:xfrm>
            <a:off x="7162800" y="3962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1" name="Oval 150"/>
          <p:cNvSpPr/>
          <p:nvPr/>
        </p:nvSpPr>
        <p:spPr bwMode="auto">
          <a:xfrm>
            <a:off x="7391400" y="4267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52" name="Straight Connector 151"/>
          <p:cNvCxnSpPr>
            <a:stCxn id="149" idx="4"/>
            <a:endCxn id="151" idx="0"/>
          </p:cNvCxnSpPr>
          <p:nvPr/>
        </p:nvCxnSpPr>
        <p:spPr bwMode="auto">
          <a:xfrm>
            <a:off x="7543800" y="4114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3" name="Straight Connector 152"/>
          <p:cNvCxnSpPr>
            <a:endCxn id="151" idx="2"/>
          </p:cNvCxnSpPr>
          <p:nvPr/>
        </p:nvCxnSpPr>
        <p:spPr bwMode="auto">
          <a:xfrm>
            <a:off x="7162800" y="4419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4" name="Oval 153"/>
          <p:cNvSpPr/>
          <p:nvPr/>
        </p:nvSpPr>
        <p:spPr bwMode="auto">
          <a:xfrm>
            <a:off x="7924800" y="3810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55" name="Straight Connector 154"/>
          <p:cNvCxnSpPr>
            <a:endCxn id="154" idx="2"/>
          </p:cNvCxnSpPr>
          <p:nvPr/>
        </p:nvCxnSpPr>
        <p:spPr bwMode="auto">
          <a:xfrm>
            <a:off x="7696200" y="3962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6" name="Oval 155"/>
          <p:cNvSpPr/>
          <p:nvPr/>
        </p:nvSpPr>
        <p:spPr bwMode="auto">
          <a:xfrm>
            <a:off x="7924800" y="4267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57" name="Straight Connector 156"/>
          <p:cNvCxnSpPr>
            <a:stCxn id="154" idx="4"/>
            <a:endCxn id="156" idx="0"/>
          </p:cNvCxnSpPr>
          <p:nvPr/>
        </p:nvCxnSpPr>
        <p:spPr bwMode="auto">
          <a:xfrm>
            <a:off x="8077200" y="4114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8" name="Straight Connector 157"/>
          <p:cNvCxnSpPr>
            <a:endCxn id="156" idx="2"/>
          </p:cNvCxnSpPr>
          <p:nvPr/>
        </p:nvCxnSpPr>
        <p:spPr bwMode="auto">
          <a:xfrm>
            <a:off x="7696200" y="4419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9" name="Oval 158"/>
          <p:cNvSpPr/>
          <p:nvPr/>
        </p:nvSpPr>
        <p:spPr bwMode="auto">
          <a:xfrm>
            <a:off x="7391400" y="47244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60" name="Straight Connector 159"/>
          <p:cNvCxnSpPr>
            <a:stCxn id="151" idx="4"/>
            <a:endCxn id="159" idx="0"/>
          </p:cNvCxnSpPr>
          <p:nvPr/>
        </p:nvCxnSpPr>
        <p:spPr bwMode="auto">
          <a:xfrm>
            <a:off x="7543800" y="45720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1" name="Straight Connector 160"/>
          <p:cNvCxnSpPr>
            <a:endCxn id="159" idx="2"/>
          </p:cNvCxnSpPr>
          <p:nvPr/>
        </p:nvCxnSpPr>
        <p:spPr bwMode="auto">
          <a:xfrm>
            <a:off x="7162800" y="48768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2" name="Oval 161"/>
          <p:cNvSpPr/>
          <p:nvPr/>
        </p:nvSpPr>
        <p:spPr bwMode="auto">
          <a:xfrm>
            <a:off x="7924800" y="47244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63" name="Straight Connector 162"/>
          <p:cNvCxnSpPr>
            <a:stCxn id="156" idx="4"/>
            <a:endCxn id="162" idx="0"/>
          </p:cNvCxnSpPr>
          <p:nvPr/>
        </p:nvCxnSpPr>
        <p:spPr bwMode="auto">
          <a:xfrm>
            <a:off x="8077200" y="45720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4" name="Straight Connector 163"/>
          <p:cNvCxnSpPr>
            <a:endCxn id="162" idx="2"/>
          </p:cNvCxnSpPr>
          <p:nvPr/>
        </p:nvCxnSpPr>
        <p:spPr bwMode="auto">
          <a:xfrm>
            <a:off x="7696200" y="48768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5" name="Oval 164"/>
          <p:cNvSpPr/>
          <p:nvPr/>
        </p:nvSpPr>
        <p:spPr bwMode="auto">
          <a:xfrm>
            <a:off x="5791200" y="51816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6" name="Oval 165"/>
          <p:cNvSpPr/>
          <p:nvPr/>
        </p:nvSpPr>
        <p:spPr bwMode="auto">
          <a:xfrm>
            <a:off x="6324600" y="51816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67" name="Straight Connector 166"/>
          <p:cNvCxnSpPr>
            <a:stCxn id="165" idx="6"/>
            <a:endCxn id="166" idx="2"/>
          </p:cNvCxnSpPr>
          <p:nvPr/>
        </p:nvCxnSpPr>
        <p:spPr bwMode="auto">
          <a:xfrm>
            <a:off x="6096000" y="53340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8" name="Oval 167"/>
          <p:cNvSpPr/>
          <p:nvPr/>
        </p:nvSpPr>
        <p:spPr bwMode="auto">
          <a:xfrm>
            <a:off x="5791200" y="5638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9" name="Oval 168"/>
          <p:cNvSpPr/>
          <p:nvPr/>
        </p:nvSpPr>
        <p:spPr bwMode="auto">
          <a:xfrm>
            <a:off x="6324600" y="5638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70" name="Straight Connector 169"/>
          <p:cNvCxnSpPr>
            <a:stCxn id="165" idx="4"/>
            <a:endCxn id="168" idx="0"/>
          </p:cNvCxnSpPr>
          <p:nvPr/>
        </p:nvCxnSpPr>
        <p:spPr bwMode="auto">
          <a:xfrm>
            <a:off x="5943600" y="54864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1" name="Straight Connector 170"/>
          <p:cNvCxnSpPr>
            <a:stCxn id="166" idx="4"/>
            <a:endCxn id="169" idx="0"/>
          </p:cNvCxnSpPr>
          <p:nvPr/>
        </p:nvCxnSpPr>
        <p:spPr bwMode="auto">
          <a:xfrm>
            <a:off x="6477000" y="54864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2" name="Straight Connector 171"/>
          <p:cNvCxnSpPr>
            <a:stCxn id="168" idx="6"/>
            <a:endCxn id="169" idx="2"/>
          </p:cNvCxnSpPr>
          <p:nvPr/>
        </p:nvCxnSpPr>
        <p:spPr bwMode="auto">
          <a:xfrm>
            <a:off x="6096000" y="5791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3" name="Oval 172"/>
          <p:cNvSpPr/>
          <p:nvPr/>
        </p:nvSpPr>
        <p:spPr bwMode="auto">
          <a:xfrm>
            <a:off x="6858000" y="51816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74" name="Straight Connector 173"/>
          <p:cNvCxnSpPr>
            <a:endCxn id="173" idx="2"/>
          </p:cNvCxnSpPr>
          <p:nvPr/>
        </p:nvCxnSpPr>
        <p:spPr bwMode="auto">
          <a:xfrm>
            <a:off x="6629400" y="53340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5" name="Oval 174"/>
          <p:cNvSpPr/>
          <p:nvPr/>
        </p:nvSpPr>
        <p:spPr bwMode="auto">
          <a:xfrm>
            <a:off x="6858000" y="5638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76" name="Straight Connector 175"/>
          <p:cNvCxnSpPr>
            <a:stCxn id="173" idx="4"/>
            <a:endCxn id="175" idx="0"/>
          </p:cNvCxnSpPr>
          <p:nvPr/>
        </p:nvCxnSpPr>
        <p:spPr bwMode="auto">
          <a:xfrm>
            <a:off x="7010400" y="54864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7" name="Straight Connector 176"/>
          <p:cNvCxnSpPr>
            <a:endCxn id="175" idx="2"/>
          </p:cNvCxnSpPr>
          <p:nvPr/>
        </p:nvCxnSpPr>
        <p:spPr bwMode="auto">
          <a:xfrm>
            <a:off x="6629400" y="5791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8" name="Oval 177"/>
          <p:cNvSpPr/>
          <p:nvPr/>
        </p:nvSpPr>
        <p:spPr bwMode="auto">
          <a:xfrm>
            <a:off x="5791200" y="6096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9" name="Oval 178"/>
          <p:cNvSpPr/>
          <p:nvPr/>
        </p:nvSpPr>
        <p:spPr bwMode="auto">
          <a:xfrm>
            <a:off x="6324600" y="6096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80" name="Straight Connector 179"/>
          <p:cNvCxnSpPr>
            <a:stCxn id="168" idx="4"/>
            <a:endCxn id="178" idx="0"/>
          </p:cNvCxnSpPr>
          <p:nvPr/>
        </p:nvCxnSpPr>
        <p:spPr bwMode="auto">
          <a:xfrm>
            <a:off x="5943600" y="5943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1" name="Straight Connector 180"/>
          <p:cNvCxnSpPr>
            <a:stCxn id="169" idx="4"/>
            <a:endCxn id="179" idx="0"/>
          </p:cNvCxnSpPr>
          <p:nvPr/>
        </p:nvCxnSpPr>
        <p:spPr bwMode="auto">
          <a:xfrm>
            <a:off x="6477000" y="5943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2" name="Straight Connector 181"/>
          <p:cNvCxnSpPr>
            <a:stCxn id="178" idx="6"/>
            <a:endCxn id="179" idx="2"/>
          </p:cNvCxnSpPr>
          <p:nvPr/>
        </p:nvCxnSpPr>
        <p:spPr bwMode="auto">
          <a:xfrm>
            <a:off x="6096000" y="6248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3" name="Oval 182"/>
          <p:cNvSpPr/>
          <p:nvPr/>
        </p:nvSpPr>
        <p:spPr bwMode="auto">
          <a:xfrm>
            <a:off x="6858000" y="6096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84" name="Straight Connector 183"/>
          <p:cNvCxnSpPr>
            <a:stCxn id="175" idx="4"/>
            <a:endCxn id="183" idx="0"/>
          </p:cNvCxnSpPr>
          <p:nvPr/>
        </p:nvCxnSpPr>
        <p:spPr bwMode="auto">
          <a:xfrm>
            <a:off x="7010400" y="5943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5" name="Straight Connector 184"/>
          <p:cNvCxnSpPr>
            <a:endCxn id="183" idx="2"/>
          </p:cNvCxnSpPr>
          <p:nvPr/>
        </p:nvCxnSpPr>
        <p:spPr bwMode="auto">
          <a:xfrm>
            <a:off x="6629400" y="6248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6" name="Oval 185"/>
          <p:cNvSpPr/>
          <p:nvPr/>
        </p:nvSpPr>
        <p:spPr bwMode="auto">
          <a:xfrm>
            <a:off x="7391400" y="51816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87" name="Straight Connector 186"/>
          <p:cNvCxnSpPr>
            <a:endCxn id="186" idx="2"/>
          </p:cNvCxnSpPr>
          <p:nvPr/>
        </p:nvCxnSpPr>
        <p:spPr bwMode="auto">
          <a:xfrm>
            <a:off x="7162800" y="53340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8" name="Oval 187"/>
          <p:cNvSpPr/>
          <p:nvPr/>
        </p:nvSpPr>
        <p:spPr bwMode="auto">
          <a:xfrm>
            <a:off x="7391400" y="5638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89" name="Straight Connector 188"/>
          <p:cNvCxnSpPr>
            <a:stCxn id="186" idx="4"/>
            <a:endCxn id="188" idx="0"/>
          </p:cNvCxnSpPr>
          <p:nvPr/>
        </p:nvCxnSpPr>
        <p:spPr bwMode="auto">
          <a:xfrm>
            <a:off x="7543800" y="54864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0" name="Straight Connector 189"/>
          <p:cNvCxnSpPr>
            <a:endCxn id="188" idx="2"/>
          </p:cNvCxnSpPr>
          <p:nvPr/>
        </p:nvCxnSpPr>
        <p:spPr bwMode="auto">
          <a:xfrm>
            <a:off x="7162800" y="5791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1" name="Oval 190"/>
          <p:cNvSpPr/>
          <p:nvPr/>
        </p:nvSpPr>
        <p:spPr bwMode="auto">
          <a:xfrm>
            <a:off x="7924800" y="51816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92" name="Straight Connector 191"/>
          <p:cNvCxnSpPr>
            <a:endCxn id="191" idx="2"/>
          </p:cNvCxnSpPr>
          <p:nvPr/>
        </p:nvCxnSpPr>
        <p:spPr bwMode="auto">
          <a:xfrm>
            <a:off x="7696200" y="53340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3" name="Oval 192"/>
          <p:cNvSpPr/>
          <p:nvPr/>
        </p:nvSpPr>
        <p:spPr bwMode="auto">
          <a:xfrm>
            <a:off x="7924800" y="5638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94" name="Straight Connector 193"/>
          <p:cNvCxnSpPr>
            <a:stCxn id="191" idx="4"/>
            <a:endCxn id="193" idx="0"/>
          </p:cNvCxnSpPr>
          <p:nvPr/>
        </p:nvCxnSpPr>
        <p:spPr bwMode="auto">
          <a:xfrm>
            <a:off x="8077200" y="54864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5" name="Straight Connector 194"/>
          <p:cNvCxnSpPr>
            <a:endCxn id="193" idx="2"/>
          </p:cNvCxnSpPr>
          <p:nvPr/>
        </p:nvCxnSpPr>
        <p:spPr bwMode="auto">
          <a:xfrm>
            <a:off x="7696200" y="5791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6" name="Oval 195"/>
          <p:cNvSpPr/>
          <p:nvPr/>
        </p:nvSpPr>
        <p:spPr bwMode="auto">
          <a:xfrm>
            <a:off x="7391400" y="6096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97" name="Straight Connector 196"/>
          <p:cNvCxnSpPr>
            <a:stCxn id="188" idx="4"/>
            <a:endCxn id="196" idx="0"/>
          </p:cNvCxnSpPr>
          <p:nvPr/>
        </p:nvCxnSpPr>
        <p:spPr bwMode="auto">
          <a:xfrm>
            <a:off x="7543800" y="5943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8" name="Straight Connector 197"/>
          <p:cNvCxnSpPr>
            <a:endCxn id="196" idx="2"/>
          </p:cNvCxnSpPr>
          <p:nvPr/>
        </p:nvCxnSpPr>
        <p:spPr bwMode="auto">
          <a:xfrm>
            <a:off x="7162800" y="6248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9" name="Oval 198"/>
          <p:cNvSpPr/>
          <p:nvPr/>
        </p:nvSpPr>
        <p:spPr bwMode="auto">
          <a:xfrm>
            <a:off x="7924800" y="6096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00" name="Straight Connector 199"/>
          <p:cNvCxnSpPr>
            <a:stCxn id="193" idx="4"/>
            <a:endCxn id="199" idx="0"/>
          </p:cNvCxnSpPr>
          <p:nvPr/>
        </p:nvCxnSpPr>
        <p:spPr bwMode="auto">
          <a:xfrm>
            <a:off x="8077200" y="5943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1" name="Straight Connector 200"/>
          <p:cNvCxnSpPr>
            <a:endCxn id="199" idx="2"/>
          </p:cNvCxnSpPr>
          <p:nvPr/>
        </p:nvCxnSpPr>
        <p:spPr bwMode="auto">
          <a:xfrm>
            <a:off x="7696200" y="6248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2" name="Straight Connector 201"/>
          <p:cNvCxnSpPr/>
          <p:nvPr/>
        </p:nvCxnSpPr>
        <p:spPr bwMode="auto">
          <a:xfrm>
            <a:off x="5943600" y="50292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3" name="Straight Connector 202"/>
          <p:cNvCxnSpPr/>
          <p:nvPr/>
        </p:nvCxnSpPr>
        <p:spPr bwMode="auto">
          <a:xfrm>
            <a:off x="6477000" y="50292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4" name="Straight Connector 203"/>
          <p:cNvCxnSpPr/>
          <p:nvPr/>
        </p:nvCxnSpPr>
        <p:spPr bwMode="auto">
          <a:xfrm>
            <a:off x="7010400" y="50292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5" name="Straight Connector 204"/>
          <p:cNvCxnSpPr/>
          <p:nvPr/>
        </p:nvCxnSpPr>
        <p:spPr bwMode="auto">
          <a:xfrm>
            <a:off x="7543800" y="50292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6" name="Straight Connector 205"/>
          <p:cNvCxnSpPr/>
          <p:nvPr/>
        </p:nvCxnSpPr>
        <p:spPr bwMode="auto">
          <a:xfrm>
            <a:off x="8077200" y="50292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7" name="TextBox 206"/>
          <p:cNvSpPr txBox="1"/>
          <p:nvPr/>
        </p:nvSpPr>
        <p:spPr>
          <a:xfrm>
            <a:off x="8443452" y="103484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1</a:t>
            </a:r>
          </a:p>
        </p:txBody>
      </p:sp>
      <p:sp>
        <p:nvSpPr>
          <p:cNvPr id="208" name="TextBox 207"/>
          <p:cNvSpPr txBox="1"/>
          <p:nvPr/>
        </p:nvSpPr>
        <p:spPr>
          <a:xfrm>
            <a:off x="8428704" y="256902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2</a:t>
            </a:r>
          </a:p>
        </p:txBody>
      </p:sp>
      <p:sp>
        <p:nvSpPr>
          <p:cNvPr id="209" name="TextBox 208"/>
          <p:cNvSpPr txBox="1"/>
          <p:nvPr/>
        </p:nvSpPr>
        <p:spPr>
          <a:xfrm>
            <a:off x="8382000" y="4407312"/>
            <a:ext cx="3809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1+2</a:t>
            </a:r>
          </a:p>
        </p:txBody>
      </p:sp>
    </p:spTree>
    <p:extLst>
      <p:ext uri="{BB962C8B-B14F-4D97-AF65-F5344CB8AC3E}">
        <p14:creationId xmlns:p14="http://schemas.microsoft.com/office/powerpoint/2010/main" val="144943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119033" y="1676400"/>
            <a:ext cx="21433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anose="030F0702030302020204" pitchFamily="66" charset="0"/>
              </a:rPr>
              <a:t>Selena &amp; Eos Hu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60"/>
          <a:stretch/>
        </p:blipFill>
        <p:spPr>
          <a:xfrm>
            <a:off x="3047999" y="838200"/>
            <a:ext cx="2435839" cy="550591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794"/>
          <a:stretch/>
        </p:blipFill>
        <p:spPr>
          <a:xfrm>
            <a:off x="685800" y="838200"/>
            <a:ext cx="2362200" cy="5505916"/>
          </a:xfrm>
          <a:prstGeom prst="rect">
            <a:avLst/>
          </a:prstGeom>
        </p:spPr>
      </p:pic>
      <p:graphicFrame>
        <p:nvGraphicFramePr>
          <p:cNvPr id="1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1069182"/>
              </p:ext>
            </p:extLst>
          </p:nvPr>
        </p:nvGraphicFramePr>
        <p:xfrm>
          <a:off x="6619226" y="4119787"/>
          <a:ext cx="1143000" cy="4303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4" imgW="431640" imgH="177480" progId="Equation.DSMT4">
                  <p:embed/>
                </p:oleObj>
              </mc:Choice>
              <mc:Fallback>
                <p:oleObj name="Equation" r:id="rId4" imgW="431640" imgH="177480" progId="Equation.DSMT4">
                  <p:embed/>
                  <p:pic>
                    <p:nvPicPr>
                      <p:cNvPr id="18944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9226" y="4119787"/>
                        <a:ext cx="1143000" cy="43035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946234" y="2959649"/>
            <a:ext cx="24889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Number of states from permutation: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511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Gibbs theorem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0116"/>
            <a:ext cx="4800600" cy="4891548"/>
          </a:xfrm>
        </p:spPr>
        <p:txBody>
          <a:bodyPr/>
          <a:lstStyle/>
          <a:p>
            <a:r>
              <a:rPr lang="en-US" dirty="0"/>
              <a:t>Solid 1 consisting of </a:t>
            </a:r>
            <a:r>
              <a:rPr lang="en-US" i="1" dirty="0"/>
              <a:t>n</a:t>
            </a:r>
            <a:r>
              <a:rPr lang="en-US" i="1" baseline="-25000" dirty="0"/>
              <a:t>1</a:t>
            </a:r>
            <a:r>
              <a:rPr lang="en-US" dirty="0"/>
              <a:t> atoms on</a:t>
            </a:r>
            <a:r>
              <a:rPr lang="en-US" i="1" dirty="0"/>
              <a:t> n</a:t>
            </a:r>
            <a:r>
              <a:rPr lang="en-US" i="1" baseline="-25000" dirty="0"/>
              <a:t>1</a:t>
            </a:r>
            <a:r>
              <a:rPr lang="en-US" dirty="0"/>
              <a:t> lattice sites</a:t>
            </a:r>
          </a:p>
          <a:p>
            <a:endParaRPr lang="en-US" sz="2800" dirty="0"/>
          </a:p>
          <a:p>
            <a:r>
              <a:rPr lang="en-US" dirty="0"/>
              <a:t>Solid 2 consisting of </a:t>
            </a:r>
            <a:r>
              <a:rPr lang="en-US" i="1" dirty="0"/>
              <a:t>n</a:t>
            </a:r>
            <a:r>
              <a:rPr lang="en-US" i="1" baseline="-25000" dirty="0"/>
              <a:t>2</a:t>
            </a:r>
            <a:r>
              <a:rPr lang="en-US" dirty="0"/>
              <a:t> atoms on</a:t>
            </a:r>
            <a:r>
              <a:rPr lang="en-US" i="1" dirty="0"/>
              <a:t> n</a:t>
            </a:r>
            <a:r>
              <a:rPr lang="en-US" i="1" baseline="-25000" dirty="0"/>
              <a:t>2</a:t>
            </a:r>
            <a:r>
              <a:rPr lang="en-US" dirty="0"/>
              <a:t> lattice sites</a:t>
            </a:r>
          </a:p>
          <a:p>
            <a:endParaRPr lang="en-US" sz="2800" dirty="0"/>
          </a:p>
          <a:p>
            <a:r>
              <a:rPr lang="en-US" dirty="0"/>
              <a:t>Solid solution with the same lattice structure and </a:t>
            </a:r>
            <a:r>
              <a:rPr lang="en-US" dirty="0">
                <a:solidFill>
                  <a:srgbClr val="FF0000"/>
                </a:solidFill>
              </a:rPr>
              <a:t>completely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random</a:t>
            </a:r>
            <a:r>
              <a:rPr lang="en-US" dirty="0"/>
              <a:t> distribution of atoms</a:t>
            </a:r>
          </a:p>
          <a:p>
            <a:pPr lvl="1"/>
            <a:r>
              <a:rPr lang="en-US" dirty="0"/>
              <a:t>Inter-atomic force are the same for all three types of atomic pairs: 1-1, 2-2, and 1-2</a:t>
            </a:r>
          </a:p>
        </p:txBody>
      </p:sp>
      <p:sp>
        <p:nvSpPr>
          <p:cNvPr id="49" name="Oval 48"/>
          <p:cNvSpPr/>
          <p:nvPr/>
        </p:nvSpPr>
        <p:spPr bwMode="auto">
          <a:xfrm>
            <a:off x="5791200" y="685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6324600" y="685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51" name="Straight Connector 50"/>
          <p:cNvCxnSpPr>
            <a:stCxn id="49" idx="6"/>
            <a:endCxn id="50" idx="2"/>
          </p:cNvCxnSpPr>
          <p:nvPr/>
        </p:nvCxnSpPr>
        <p:spPr bwMode="auto">
          <a:xfrm>
            <a:off x="6096000" y="838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Oval 51"/>
          <p:cNvSpPr/>
          <p:nvPr/>
        </p:nvSpPr>
        <p:spPr bwMode="auto">
          <a:xfrm>
            <a:off x="5791200" y="1143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3" name="Oval 52"/>
          <p:cNvSpPr/>
          <p:nvPr/>
        </p:nvSpPr>
        <p:spPr bwMode="auto">
          <a:xfrm>
            <a:off x="6324600" y="1143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54" name="Straight Connector 53"/>
          <p:cNvCxnSpPr>
            <a:stCxn id="49" idx="4"/>
            <a:endCxn id="52" idx="0"/>
          </p:cNvCxnSpPr>
          <p:nvPr/>
        </p:nvCxnSpPr>
        <p:spPr bwMode="auto">
          <a:xfrm>
            <a:off x="5943600" y="990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>
            <a:stCxn id="50" idx="4"/>
            <a:endCxn id="53" idx="0"/>
          </p:cNvCxnSpPr>
          <p:nvPr/>
        </p:nvCxnSpPr>
        <p:spPr bwMode="auto">
          <a:xfrm>
            <a:off x="6477000" y="990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>
            <a:stCxn id="52" idx="6"/>
            <a:endCxn id="53" idx="2"/>
          </p:cNvCxnSpPr>
          <p:nvPr/>
        </p:nvCxnSpPr>
        <p:spPr bwMode="auto">
          <a:xfrm>
            <a:off x="6096000" y="1295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Oval 56"/>
          <p:cNvSpPr/>
          <p:nvPr/>
        </p:nvSpPr>
        <p:spPr bwMode="auto">
          <a:xfrm>
            <a:off x="6858000" y="685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58" name="Straight Connector 57"/>
          <p:cNvCxnSpPr>
            <a:endCxn id="57" idx="2"/>
          </p:cNvCxnSpPr>
          <p:nvPr/>
        </p:nvCxnSpPr>
        <p:spPr bwMode="auto">
          <a:xfrm>
            <a:off x="6629400" y="838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Oval 58"/>
          <p:cNvSpPr/>
          <p:nvPr/>
        </p:nvSpPr>
        <p:spPr bwMode="auto">
          <a:xfrm>
            <a:off x="6858000" y="1143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0" name="Straight Connector 59"/>
          <p:cNvCxnSpPr>
            <a:stCxn id="57" idx="4"/>
            <a:endCxn id="59" idx="0"/>
          </p:cNvCxnSpPr>
          <p:nvPr/>
        </p:nvCxnSpPr>
        <p:spPr bwMode="auto">
          <a:xfrm>
            <a:off x="7010400" y="990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>
            <a:endCxn id="59" idx="2"/>
          </p:cNvCxnSpPr>
          <p:nvPr/>
        </p:nvCxnSpPr>
        <p:spPr bwMode="auto">
          <a:xfrm>
            <a:off x="6629400" y="1295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Oval 61"/>
          <p:cNvSpPr/>
          <p:nvPr/>
        </p:nvSpPr>
        <p:spPr bwMode="auto">
          <a:xfrm>
            <a:off x="5791200" y="1600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Oval 62"/>
          <p:cNvSpPr/>
          <p:nvPr/>
        </p:nvSpPr>
        <p:spPr bwMode="auto">
          <a:xfrm>
            <a:off x="6324600" y="1600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4" name="Straight Connector 63"/>
          <p:cNvCxnSpPr>
            <a:stCxn id="52" idx="4"/>
            <a:endCxn id="62" idx="0"/>
          </p:cNvCxnSpPr>
          <p:nvPr/>
        </p:nvCxnSpPr>
        <p:spPr bwMode="auto">
          <a:xfrm>
            <a:off x="5943600" y="1447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>
            <a:stCxn id="53" idx="4"/>
            <a:endCxn id="63" idx="0"/>
          </p:cNvCxnSpPr>
          <p:nvPr/>
        </p:nvCxnSpPr>
        <p:spPr bwMode="auto">
          <a:xfrm>
            <a:off x="6477000" y="1447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>
            <a:stCxn id="62" idx="6"/>
            <a:endCxn id="63" idx="2"/>
          </p:cNvCxnSpPr>
          <p:nvPr/>
        </p:nvCxnSpPr>
        <p:spPr bwMode="auto">
          <a:xfrm>
            <a:off x="6096000" y="1752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7" name="Oval 66"/>
          <p:cNvSpPr/>
          <p:nvPr/>
        </p:nvSpPr>
        <p:spPr bwMode="auto">
          <a:xfrm>
            <a:off x="6858000" y="1600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8" name="Straight Connector 67"/>
          <p:cNvCxnSpPr>
            <a:stCxn id="59" idx="4"/>
            <a:endCxn id="67" idx="0"/>
          </p:cNvCxnSpPr>
          <p:nvPr/>
        </p:nvCxnSpPr>
        <p:spPr bwMode="auto">
          <a:xfrm>
            <a:off x="7010400" y="1447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>
            <a:endCxn id="67" idx="2"/>
          </p:cNvCxnSpPr>
          <p:nvPr/>
        </p:nvCxnSpPr>
        <p:spPr bwMode="auto">
          <a:xfrm>
            <a:off x="6629400" y="1752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0" name="Oval 69"/>
          <p:cNvSpPr/>
          <p:nvPr/>
        </p:nvSpPr>
        <p:spPr bwMode="auto">
          <a:xfrm>
            <a:off x="7391400" y="685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1" name="Straight Connector 70"/>
          <p:cNvCxnSpPr>
            <a:endCxn id="70" idx="2"/>
          </p:cNvCxnSpPr>
          <p:nvPr/>
        </p:nvCxnSpPr>
        <p:spPr bwMode="auto">
          <a:xfrm>
            <a:off x="7162800" y="838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Oval 71"/>
          <p:cNvSpPr/>
          <p:nvPr/>
        </p:nvSpPr>
        <p:spPr bwMode="auto">
          <a:xfrm>
            <a:off x="7391400" y="1143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3" name="Straight Connector 72"/>
          <p:cNvCxnSpPr>
            <a:stCxn id="70" idx="4"/>
            <a:endCxn id="72" idx="0"/>
          </p:cNvCxnSpPr>
          <p:nvPr/>
        </p:nvCxnSpPr>
        <p:spPr bwMode="auto">
          <a:xfrm>
            <a:off x="7543800" y="990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/>
          <p:cNvCxnSpPr>
            <a:endCxn id="72" idx="2"/>
          </p:cNvCxnSpPr>
          <p:nvPr/>
        </p:nvCxnSpPr>
        <p:spPr bwMode="auto">
          <a:xfrm>
            <a:off x="7162800" y="1295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5" name="Oval 74"/>
          <p:cNvSpPr/>
          <p:nvPr/>
        </p:nvSpPr>
        <p:spPr bwMode="auto">
          <a:xfrm>
            <a:off x="7924800" y="685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6" name="Straight Connector 75"/>
          <p:cNvCxnSpPr>
            <a:endCxn id="75" idx="2"/>
          </p:cNvCxnSpPr>
          <p:nvPr/>
        </p:nvCxnSpPr>
        <p:spPr bwMode="auto">
          <a:xfrm>
            <a:off x="7696200" y="838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Oval 76"/>
          <p:cNvSpPr/>
          <p:nvPr/>
        </p:nvSpPr>
        <p:spPr bwMode="auto">
          <a:xfrm>
            <a:off x="7924800" y="1143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8" name="Straight Connector 77"/>
          <p:cNvCxnSpPr>
            <a:stCxn id="75" idx="4"/>
            <a:endCxn id="77" idx="0"/>
          </p:cNvCxnSpPr>
          <p:nvPr/>
        </p:nvCxnSpPr>
        <p:spPr bwMode="auto">
          <a:xfrm>
            <a:off x="8077200" y="990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/>
          <p:cNvCxnSpPr>
            <a:endCxn id="77" idx="2"/>
          </p:cNvCxnSpPr>
          <p:nvPr/>
        </p:nvCxnSpPr>
        <p:spPr bwMode="auto">
          <a:xfrm>
            <a:off x="7696200" y="1295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Oval 79"/>
          <p:cNvSpPr/>
          <p:nvPr/>
        </p:nvSpPr>
        <p:spPr bwMode="auto">
          <a:xfrm>
            <a:off x="7391400" y="1600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1" name="Straight Connector 80"/>
          <p:cNvCxnSpPr>
            <a:stCxn id="72" idx="4"/>
            <a:endCxn id="80" idx="0"/>
          </p:cNvCxnSpPr>
          <p:nvPr/>
        </p:nvCxnSpPr>
        <p:spPr bwMode="auto">
          <a:xfrm>
            <a:off x="7543800" y="1447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/>
          <p:cNvCxnSpPr>
            <a:endCxn id="80" idx="2"/>
          </p:cNvCxnSpPr>
          <p:nvPr/>
        </p:nvCxnSpPr>
        <p:spPr bwMode="auto">
          <a:xfrm>
            <a:off x="7162800" y="1752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3" name="Oval 82"/>
          <p:cNvSpPr/>
          <p:nvPr/>
        </p:nvSpPr>
        <p:spPr bwMode="auto">
          <a:xfrm>
            <a:off x="7924800" y="1600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4" name="Straight Connector 83"/>
          <p:cNvCxnSpPr>
            <a:stCxn id="77" idx="4"/>
            <a:endCxn id="83" idx="0"/>
          </p:cNvCxnSpPr>
          <p:nvPr/>
        </p:nvCxnSpPr>
        <p:spPr bwMode="auto">
          <a:xfrm>
            <a:off x="8077200" y="1447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>
            <a:endCxn id="83" idx="2"/>
          </p:cNvCxnSpPr>
          <p:nvPr/>
        </p:nvCxnSpPr>
        <p:spPr bwMode="auto">
          <a:xfrm>
            <a:off x="7696200" y="1752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1" name="Oval 90"/>
          <p:cNvSpPr/>
          <p:nvPr/>
        </p:nvSpPr>
        <p:spPr bwMode="auto">
          <a:xfrm>
            <a:off x="5791200" y="2209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6324600" y="2209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3" name="Straight Connector 92"/>
          <p:cNvCxnSpPr>
            <a:stCxn id="91" idx="6"/>
            <a:endCxn id="92" idx="2"/>
          </p:cNvCxnSpPr>
          <p:nvPr/>
        </p:nvCxnSpPr>
        <p:spPr bwMode="auto">
          <a:xfrm>
            <a:off x="6096000" y="2362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4" name="Oval 93"/>
          <p:cNvSpPr/>
          <p:nvPr/>
        </p:nvSpPr>
        <p:spPr bwMode="auto">
          <a:xfrm>
            <a:off x="5791200" y="2667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5" name="Oval 94"/>
          <p:cNvSpPr/>
          <p:nvPr/>
        </p:nvSpPr>
        <p:spPr bwMode="auto">
          <a:xfrm>
            <a:off x="6324600" y="2667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6" name="Straight Connector 95"/>
          <p:cNvCxnSpPr>
            <a:stCxn id="91" idx="4"/>
            <a:endCxn id="94" idx="0"/>
          </p:cNvCxnSpPr>
          <p:nvPr/>
        </p:nvCxnSpPr>
        <p:spPr bwMode="auto">
          <a:xfrm>
            <a:off x="5943600" y="2514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/>
          <p:cNvCxnSpPr>
            <a:stCxn id="92" idx="4"/>
            <a:endCxn id="95" idx="0"/>
          </p:cNvCxnSpPr>
          <p:nvPr/>
        </p:nvCxnSpPr>
        <p:spPr bwMode="auto">
          <a:xfrm>
            <a:off x="6477000" y="2514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/>
          <p:cNvCxnSpPr>
            <a:stCxn id="94" idx="6"/>
            <a:endCxn id="95" idx="2"/>
          </p:cNvCxnSpPr>
          <p:nvPr/>
        </p:nvCxnSpPr>
        <p:spPr bwMode="auto">
          <a:xfrm>
            <a:off x="6096000" y="2819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9" name="Oval 98"/>
          <p:cNvSpPr/>
          <p:nvPr/>
        </p:nvSpPr>
        <p:spPr bwMode="auto">
          <a:xfrm>
            <a:off x="6858000" y="2209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0" name="Straight Connector 99"/>
          <p:cNvCxnSpPr>
            <a:endCxn id="99" idx="2"/>
          </p:cNvCxnSpPr>
          <p:nvPr/>
        </p:nvCxnSpPr>
        <p:spPr bwMode="auto">
          <a:xfrm>
            <a:off x="6629400" y="2362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1" name="Oval 100"/>
          <p:cNvSpPr/>
          <p:nvPr/>
        </p:nvSpPr>
        <p:spPr bwMode="auto">
          <a:xfrm>
            <a:off x="6858000" y="2667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2" name="Straight Connector 101"/>
          <p:cNvCxnSpPr>
            <a:stCxn id="99" idx="4"/>
            <a:endCxn id="101" idx="0"/>
          </p:cNvCxnSpPr>
          <p:nvPr/>
        </p:nvCxnSpPr>
        <p:spPr bwMode="auto">
          <a:xfrm>
            <a:off x="7010400" y="2514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Straight Connector 102"/>
          <p:cNvCxnSpPr>
            <a:endCxn id="101" idx="2"/>
          </p:cNvCxnSpPr>
          <p:nvPr/>
        </p:nvCxnSpPr>
        <p:spPr bwMode="auto">
          <a:xfrm>
            <a:off x="6629400" y="2819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4" name="Oval 103"/>
          <p:cNvSpPr/>
          <p:nvPr/>
        </p:nvSpPr>
        <p:spPr bwMode="auto">
          <a:xfrm>
            <a:off x="5791200" y="3124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5" name="Oval 104"/>
          <p:cNvSpPr/>
          <p:nvPr/>
        </p:nvSpPr>
        <p:spPr bwMode="auto">
          <a:xfrm>
            <a:off x="6324600" y="3124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6" name="Straight Connector 105"/>
          <p:cNvCxnSpPr>
            <a:stCxn id="94" idx="4"/>
            <a:endCxn id="104" idx="0"/>
          </p:cNvCxnSpPr>
          <p:nvPr/>
        </p:nvCxnSpPr>
        <p:spPr bwMode="auto">
          <a:xfrm>
            <a:off x="5943600" y="2971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/>
          <p:cNvCxnSpPr>
            <a:stCxn id="95" idx="4"/>
            <a:endCxn id="105" idx="0"/>
          </p:cNvCxnSpPr>
          <p:nvPr/>
        </p:nvCxnSpPr>
        <p:spPr bwMode="auto">
          <a:xfrm>
            <a:off x="6477000" y="2971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8" name="Straight Connector 107"/>
          <p:cNvCxnSpPr>
            <a:stCxn id="104" idx="6"/>
            <a:endCxn id="105" idx="2"/>
          </p:cNvCxnSpPr>
          <p:nvPr/>
        </p:nvCxnSpPr>
        <p:spPr bwMode="auto">
          <a:xfrm>
            <a:off x="6096000" y="3276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9" name="Oval 108"/>
          <p:cNvSpPr/>
          <p:nvPr/>
        </p:nvSpPr>
        <p:spPr bwMode="auto">
          <a:xfrm>
            <a:off x="6858000" y="3124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0" name="Straight Connector 109"/>
          <p:cNvCxnSpPr>
            <a:stCxn id="101" idx="4"/>
            <a:endCxn id="109" idx="0"/>
          </p:cNvCxnSpPr>
          <p:nvPr/>
        </p:nvCxnSpPr>
        <p:spPr bwMode="auto">
          <a:xfrm>
            <a:off x="7010400" y="2971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Straight Connector 110"/>
          <p:cNvCxnSpPr>
            <a:endCxn id="109" idx="2"/>
          </p:cNvCxnSpPr>
          <p:nvPr/>
        </p:nvCxnSpPr>
        <p:spPr bwMode="auto">
          <a:xfrm>
            <a:off x="6629400" y="3276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2" name="Oval 111"/>
          <p:cNvSpPr/>
          <p:nvPr/>
        </p:nvSpPr>
        <p:spPr bwMode="auto">
          <a:xfrm>
            <a:off x="7391400" y="2209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3" name="Straight Connector 112"/>
          <p:cNvCxnSpPr>
            <a:endCxn id="112" idx="2"/>
          </p:cNvCxnSpPr>
          <p:nvPr/>
        </p:nvCxnSpPr>
        <p:spPr bwMode="auto">
          <a:xfrm>
            <a:off x="7162800" y="2362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4" name="Oval 113"/>
          <p:cNvSpPr/>
          <p:nvPr/>
        </p:nvSpPr>
        <p:spPr bwMode="auto">
          <a:xfrm>
            <a:off x="7391400" y="2667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5" name="Straight Connector 114"/>
          <p:cNvCxnSpPr>
            <a:stCxn id="112" idx="4"/>
            <a:endCxn id="114" idx="0"/>
          </p:cNvCxnSpPr>
          <p:nvPr/>
        </p:nvCxnSpPr>
        <p:spPr bwMode="auto">
          <a:xfrm>
            <a:off x="7543800" y="2514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Straight Connector 115"/>
          <p:cNvCxnSpPr>
            <a:endCxn id="114" idx="2"/>
          </p:cNvCxnSpPr>
          <p:nvPr/>
        </p:nvCxnSpPr>
        <p:spPr bwMode="auto">
          <a:xfrm>
            <a:off x="7162800" y="2819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7" name="Oval 116"/>
          <p:cNvSpPr/>
          <p:nvPr/>
        </p:nvSpPr>
        <p:spPr bwMode="auto">
          <a:xfrm>
            <a:off x="7924800" y="2209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8" name="Straight Connector 117"/>
          <p:cNvCxnSpPr>
            <a:endCxn id="117" idx="2"/>
          </p:cNvCxnSpPr>
          <p:nvPr/>
        </p:nvCxnSpPr>
        <p:spPr bwMode="auto">
          <a:xfrm>
            <a:off x="7696200" y="2362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9" name="Oval 118"/>
          <p:cNvSpPr/>
          <p:nvPr/>
        </p:nvSpPr>
        <p:spPr bwMode="auto">
          <a:xfrm>
            <a:off x="7924800" y="2667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0" name="Straight Connector 119"/>
          <p:cNvCxnSpPr>
            <a:stCxn id="117" idx="4"/>
            <a:endCxn id="119" idx="0"/>
          </p:cNvCxnSpPr>
          <p:nvPr/>
        </p:nvCxnSpPr>
        <p:spPr bwMode="auto">
          <a:xfrm>
            <a:off x="8077200" y="2514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>
            <a:endCxn id="119" idx="2"/>
          </p:cNvCxnSpPr>
          <p:nvPr/>
        </p:nvCxnSpPr>
        <p:spPr bwMode="auto">
          <a:xfrm>
            <a:off x="7696200" y="2819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2" name="Oval 121"/>
          <p:cNvSpPr/>
          <p:nvPr/>
        </p:nvSpPr>
        <p:spPr bwMode="auto">
          <a:xfrm>
            <a:off x="7391400" y="3124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3" name="Straight Connector 122"/>
          <p:cNvCxnSpPr>
            <a:stCxn id="114" idx="4"/>
            <a:endCxn id="122" idx="0"/>
          </p:cNvCxnSpPr>
          <p:nvPr/>
        </p:nvCxnSpPr>
        <p:spPr bwMode="auto">
          <a:xfrm>
            <a:off x="7543800" y="2971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4" name="Straight Connector 123"/>
          <p:cNvCxnSpPr>
            <a:endCxn id="122" idx="2"/>
          </p:cNvCxnSpPr>
          <p:nvPr/>
        </p:nvCxnSpPr>
        <p:spPr bwMode="auto">
          <a:xfrm>
            <a:off x="7162800" y="3276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5" name="Oval 124"/>
          <p:cNvSpPr/>
          <p:nvPr/>
        </p:nvSpPr>
        <p:spPr bwMode="auto">
          <a:xfrm>
            <a:off x="7924800" y="3124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6" name="Straight Connector 125"/>
          <p:cNvCxnSpPr>
            <a:stCxn id="119" idx="4"/>
            <a:endCxn id="125" idx="0"/>
          </p:cNvCxnSpPr>
          <p:nvPr/>
        </p:nvCxnSpPr>
        <p:spPr bwMode="auto">
          <a:xfrm>
            <a:off x="8077200" y="2971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endCxn id="125" idx="2"/>
          </p:cNvCxnSpPr>
          <p:nvPr/>
        </p:nvCxnSpPr>
        <p:spPr bwMode="auto">
          <a:xfrm>
            <a:off x="7696200" y="3276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Oval 127"/>
          <p:cNvSpPr/>
          <p:nvPr/>
        </p:nvSpPr>
        <p:spPr bwMode="auto">
          <a:xfrm>
            <a:off x="5791200" y="3810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9" name="Oval 128"/>
          <p:cNvSpPr/>
          <p:nvPr/>
        </p:nvSpPr>
        <p:spPr bwMode="auto">
          <a:xfrm>
            <a:off x="6324600" y="3810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30" name="Straight Connector 129"/>
          <p:cNvCxnSpPr>
            <a:stCxn id="128" idx="6"/>
            <a:endCxn id="129" idx="2"/>
          </p:cNvCxnSpPr>
          <p:nvPr/>
        </p:nvCxnSpPr>
        <p:spPr bwMode="auto">
          <a:xfrm>
            <a:off x="6096000" y="3962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1" name="Oval 130"/>
          <p:cNvSpPr/>
          <p:nvPr/>
        </p:nvSpPr>
        <p:spPr bwMode="auto">
          <a:xfrm>
            <a:off x="5791200" y="4267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6324600" y="4267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33" name="Straight Connector 132"/>
          <p:cNvCxnSpPr>
            <a:stCxn id="128" idx="4"/>
            <a:endCxn id="131" idx="0"/>
          </p:cNvCxnSpPr>
          <p:nvPr/>
        </p:nvCxnSpPr>
        <p:spPr bwMode="auto">
          <a:xfrm>
            <a:off x="5943600" y="4114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traight Connector 133"/>
          <p:cNvCxnSpPr>
            <a:stCxn id="129" idx="4"/>
            <a:endCxn id="132" idx="0"/>
          </p:cNvCxnSpPr>
          <p:nvPr/>
        </p:nvCxnSpPr>
        <p:spPr bwMode="auto">
          <a:xfrm>
            <a:off x="6477000" y="4114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5" name="Straight Connector 134"/>
          <p:cNvCxnSpPr>
            <a:stCxn id="131" idx="6"/>
            <a:endCxn id="132" idx="2"/>
          </p:cNvCxnSpPr>
          <p:nvPr/>
        </p:nvCxnSpPr>
        <p:spPr bwMode="auto">
          <a:xfrm>
            <a:off x="6096000" y="4419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6" name="Oval 135"/>
          <p:cNvSpPr/>
          <p:nvPr/>
        </p:nvSpPr>
        <p:spPr bwMode="auto">
          <a:xfrm>
            <a:off x="6858000" y="3810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37" name="Straight Connector 136"/>
          <p:cNvCxnSpPr>
            <a:endCxn id="136" idx="2"/>
          </p:cNvCxnSpPr>
          <p:nvPr/>
        </p:nvCxnSpPr>
        <p:spPr bwMode="auto">
          <a:xfrm>
            <a:off x="6629400" y="3962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Oval 137"/>
          <p:cNvSpPr/>
          <p:nvPr/>
        </p:nvSpPr>
        <p:spPr bwMode="auto">
          <a:xfrm>
            <a:off x="6858000" y="4267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39" name="Straight Connector 138"/>
          <p:cNvCxnSpPr>
            <a:stCxn id="136" idx="4"/>
            <a:endCxn id="138" idx="0"/>
          </p:cNvCxnSpPr>
          <p:nvPr/>
        </p:nvCxnSpPr>
        <p:spPr bwMode="auto">
          <a:xfrm>
            <a:off x="7010400" y="4114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0" name="Straight Connector 139"/>
          <p:cNvCxnSpPr>
            <a:endCxn id="138" idx="2"/>
          </p:cNvCxnSpPr>
          <p:nvPr/>
        </p:nvCxnSpPr>
        <p:spPr bwMode="auto">
          <a:xfrm>
            <a:off x="6629400" y="4419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1" name="Oval 140"/>
          <p:cNvSpPr/>
          <p:nvPr/>
        </p:nvSpPr>
        <p:spPr bwMode="auto">
          <a:xfrm>
            <a:off x="5791200" y="47244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2" name="Oval 141"/>
          <p:cNvSpPr/>
          <p:nvPr/>
        </p:nvSpPr>
        <p:spPr bwMode="auto">
          <a:xfrm>
            <a:off x="6324600" y="47244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43" name="Straight Connector 142"/>
          <p:cNvCxnSpPr>
            <a:stCxn id="131" idx="4"/>
            <a:endCxn id="141" idx="0"/>
          </p:cNvCxnSpPr>
          <p:nvPr/>
        </p:nvCxnSpPr>
        <p:spPr bwMode="auto">
          <a:xfrm>
            <a:off x="5943600" y="45720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4" name="Straight Connector 143"/>
          <p:cNvCxnSpPr>
            <a:stCxn id="132" idx="4"/>
            <a:endCxn id="142" idx="0"/>
          </p:cNvCxnSpPr>
          <p:nvPr/>
        </p:nvCxnSpPr>
        <p:spPr bwMode="auto">
          <a:xfrm>
            <a:off x="6477000" y="45720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5" name="Straight Connector 144"/>
          <p:cNvCxnSpPr>
            <a:stCxn id="141" idx="6"/>
            <a:endCxn id="142" idx="2"/>
          </p:cNvCxnSpPr>
          <p:nvPr/>
        </p:nvCxnSpPr>
        <p:spPr bwMode="auto">
          <a:xfrm>
            <a:off x="6096000" y="48768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6" name="Oval 145"/>
          <p:cNvSpPr/>
          <p:nvPr/>
        </p:nvSpPr>
        <p:spPr bwMode="auto">
          <a:xfrm>
            <a:off x="6858000" y="47244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47" name="Straight Connector 146"/>
          <p:cNvCxnSpPr>
            <a:stCxn id="138" idx="4"/>
            <a:endCxn id="146" idx="0"/>
          </p:cNvCxnSpPr>
          <p:nvPr/>
        </p:nvCxnSpPr>
        <p:spPr bwMode="auto">
          <a:xfrm>
            <a:off x="7010400" y="45720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8" name="Straight Connector 147"/>
          <p:cNvCxnSpPr>
            <a:endCxn id="146" idx="2"/>
          </p:cNvCxnSpPr>
          <p:nvPr/>
        </p:nvCxnSpPr>
        <p:spPr bwMode="auto">
          <a:xfrm>
            <a:off x="6629400" y="48768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9" name="Oval 148"/>
          <p:cNvSpPr/>
          <p:nvPr/>
        </p:nvSpPr>
        <p:spPr bwMode="auto">
          <a:xfrm>
            <a:off x="7391400" y="3810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50" name="Straight Connector 149"/>
          <p:cNvCxnSpPr>
            <a:endCxn id="149" idx="2"/>
          </p:cNvCxnSpPr>
          <p:nvPr/>
        </p:nvCxnSpPr>
        <p:spPr bwMode="auto">
          <a:xfrm>
            <a:off x="7162800" y="3962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1" name="Oval 150"/>
          <p:cNvSpPr/>
          <p:nvPr/>
        </p:nvSpPr>
        <p:spPr bwMode="auto">
          <a:xfrm>
            <a:off x="7391400" y="4267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52" name="Straight Connector 151"/>
          <p:cNvCxnSpPr>
            <a:stCxn id="149" idx="4"/>
            <a:endCxn id="151" idx="0"/>
          </p:cNvCxnSpPr>
          <p:nvPr/>
        </p:nvCxnSpPr>
        <p:spPr bwMode="auto">
          <a:xfrm>
            <a:off x="7543800" y="4114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3" name="Straight Connector 152"/>
          <p:cNvCxnSpPr>
            <a:endCxn id="151" idx="2"/>
          </p:cNvCxnSpPr>
          <p:nvPr/>
        </p:nvCxnSpPr>
        <p:spPr bwMode="auto">
          <a:xfrm>
            <a:off x="7162800" y="4419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4" name="Oval 153"/>
          <p:cNvSpPr/>
          <p:nvPr/>
        </p:nvSpPr>
        <p:spPr bwMode="auto">
          <a:xfrm>
            <a:off x="7924800" y="3810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55" name="Straight Connector 154"/>
          <p:cNvCxnSpPr>
            <a:endCxn id="154" idx="2"/>
          </p:cNvCxnSpPr>
          <p:nvPr/>
        </p:nvCxnSpPr>
        <p:spPr bwMode="auto">
          <a:xfrm>
            <a:off x="7696200" y="3962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6" name="Oval 155"/>
          <p:cNvSpPr/>
          <p:nvPr/>
        </p:nvSpPr>
        <p:spPr bwMode="auto">
          <a:xfrm>
            <a:off x="7924800" y="4267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57" name="Straight Connector 156"/>
          <p:cNvCxnSpPr>
            <a:stCxn id="154" idx="4"/>
            <a:endCxn id="156" idx="0"/>
          </p:cNvCxnSpPr>
          <p:nvPr/>
        </p:nvCxnSpPr>
        <p:spPr bwMode="auto">
          <a:xfrm>
            <a:off x="8077200" y="4114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8" name="Straight Connector 157"/>
          <p:cNvCxnSpPr>
            <a:endCxn id="156" idx="2"/>
          </p:cNvCxnSpPr>
          <p:nvPr/>
        </p:nvCxnSpPr>
        <p:spPr bwMode="auto">
          <a:xfrm>
            <a:off x="7696200" y="4419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9" name="Oval 158"/>
          <p:cNvSpPr/>
          <p:nvPr/>
        </p:nvSpPr>
        <p:spPr bwMode="auto">
          <a:xfrm>
            <a:off x="7391400" y="47244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60" name="Straight Connector 159"/>
          <p:cNvCxnSpPr>
            <a:stCxn id="151" idx="4"/>
            <a:endCxn id="159" idx="0"/>
          </p:cNvCxnSpPr>
          <p:nvPr/>
        </p:nvCxnSpPr>
        <p:spPr bwMode="auto">
          <a:xfrm>
            <a:off x="7543800" y="45720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1" name="Straight Connector 160"/>
          <p:cNvCxnSpPr>
            <a:endCxn id="159" idx="2"/>
          </p:cNvCxnSpPr>
          <p:nvPr/>
        </p:nvCxnSpPr>
        <p:spPr bwMode="auto">
          <a:xfrm>
            <a:off x="7162800" y="48768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2" name="Oval 161"/>
          <p:cNvSpPr/>
          <p:nvPr/>
        </p:nvSpPr>
        <p:spPr bwMode="auto">
          <a:xfrm>
            <a:off x="7924800" y="47244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63" name="Straight Connector 162"/>
          <p:cNvCxnSpPr>
            <a:stCxn id="156" idx="4"/>
            <a:endCxn id="162" idx="0"/>
          </p:cNvCxnSpPr>
          <p:nvPr/>
        </p:nvCxnSpPr>
        <p:spPr bwMode="auto">
          <a:xfrm>
            <a:off x="8077200" y="45720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4" name="Straight Connector 163"/>
          <p:cNvCxnSpPr>
            <a:endCxn id="162" idx="2"/>
          </p:cNvCxnSpPr>
          <p:nvPr/>
        </p:nvCxnSpPr>
        <p:spPr bwMode="auto">
          <a:xfrm>
            <a:off x="7696200" y="48768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5" name="Oval 164"/>
          <p:cNvSpPr/>
          <p:nvPr/>
        </p:nvSpPr>
        <p:spPr bwMode="auto">
          <a:xfrm>
            <a:off x="5791200" y="51816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6" name="Oval 165"/>
          <p:cNvSpPr/>
          <p:nvPr/>
        </p:nvSpPr>
        <p:spPr bwMode="auto">
          <a:xfrm>
            <a:off x="6324600" y="51816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67" name="Straight Connector 166"/>
          <p:cNvCxnSpPr>
            <a:stCxn id="165" idx="6"/>
            <a:endCxn id="166" idx="2"/>
          </p:cNvCxnSpPr>
          <p:nvPr/>
        </p:nvCxnSpPr>
        <p:spPr bwMode="auto">
          <a:xfrm>
            <a:off x="6096000" y="53340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8" name="Oval 167"/>
          <p:cNvSpPr/>
          <p:nvPr/>
        </p:nvSpPr>
        <p:spPr bwMode="auto">
          <a:xfrm>
            <a:off x="5791200" y="5638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9" name="Oval 168"/>
          <p:cNvSpPr/>
          <p:nvPr/>
        </p:nvSpPr>
        <p:spPr bwMode="auto">
          <a:xfrm>
            <a:off x="6324600" y="5638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70" name="Straight Connector 169"/>
          <p:cNvCxnSpPr>
            <a:stCxn id="165" idx="4"/>
            <a:endCxn id="168" idx="0"/>
          </p:cNvCxnSpPr>
          <p:nvPr/>
        </p:nvCxnSpPr>
        <p:spPr bwMode="auto">
          <a:xfrm>
            <a:off x="5943600" y="54864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1" name="Straight Connector 170"/>
          <p:cNvCxnSpPr>
            <a:stCxn id="166" idx="4"/>
            <a:endCxn id="169" idx="0"/>
          </p:cNvCxnSpPr>
          <p:nvPr/>
        </p:nvCxnSpPr>
        <p:spPr bwMode="auto">
          <a:xfrm>
            <a:off x="6477000" y="54864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2" name="Straight Connector 171"/>
          <p:cNvCxnSpPr>
            <a:stCxn id="168" idx="6"/>
            <a:endCxn id="169" idx="2"/>
          </p:cNvCxnSpPr>
          <p:nvPr/>
        </p:nvCxnSpPr>
        <p:spPr bwMode="auto">
          <a:xfrm>
            <a:off x="6096000" y="5791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3" name="Oval 172"/>
          <p:cNvSpPr/>
          <p:nvPr/>
        </p:nvSpPr>
        <p:spPr bwMode="auto">
          <a:xfrm>
            <a:off x="6858000" y="51816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74" name="Straight Connector 173"/>
          <p:cNvCxnSpPr>
            <a:endCxn id="173" idx="2"/>
          </p:cNvCxnSpPr>
          <p:nvPr/>
        </p:nvCxnSpPr>
        <p:spPr bwMode="auto">
          <a:xfrm>
            <a:off x="6629400" y="53340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5" name="Oval 174"/>
          <p:cNvSpPr/>
          <p:nvPr/>
        </p:nvSpPr>
        <p:spPr bwMode="auto">
          <a:xfrm>
            <a:off x="6858000" y="5638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76" name="Straight Connector 175"/>
          <p:cNvCxnSpPr>
            <a:stCxn id="173" idx="4"/>
            <a:endCxn id="175" idx="0"/>
          </p:cNvCxnSpPr>
          <p:nvPr/>
        </p:nvCxnSpPr>
        <p:spPr bwMode="auto">
          <a:xfrm>
            <a:off x="7010400" y="54864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7" name="Straight Connector 176"/>
          <p:cNvCxnSpPr>
            <a:endCxn id="175" idx="2"/>
          </p:cNvCxnSpPr>
          <p:nvPr/>
        </p:nvCxnSpPr>
        <p:spPr bwMode="auto">
          <a:xfrm>
            <a:off x="6629400" y="5791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8" name="Oval 177"/>
          <p:cNvSpPr/>
          <p:nvPr/>
        </p:nvSpPr>
        <p:spPr bwMode="auto">
          <a:xfrm>
            <a:off x="5791200" y="6096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9" name="Oval 178"/>
          <p:cNvSpPr/>
          <p:nvPr/>
        </p:nvSpPr>
        <p:spPr bwMode="auto">
          <a:xfrm>
            <a:off x="6324600" y="6096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80" name="Straight Connector 179"/>
          <p:cNvCxnSpPr>
            <a:stCxn id="168" idx="4"/>
            <a:endCxn id="178" idx="0"/>
          </p:cNvCxnSpPr>
          <p:nvPr/>
        </p:nvCxnSpPr>
        <p:spPr bwMode="auto">
          <a:xfrm>
            <a:off x="5943600" y="5943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1" name="Straight Connector 180"/>
          <p:cNvCxnSpPr>
            <a:stCxn id="169" idx="4"/>
            <a:endCxn id="179" idx="0"/>
          </p:cNvCxnSpPr>
          <p:nvPr/>
        </p:nvCxnSpPr>
        <p:spPr bwMode="auto">
          <a:xfrm>
            <a:off x="6477000" y="5943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2" name="Straight Connector 181"/>
          <p:cNvCxnSpPr>
            <a:stCxn id="178" idx="6"/>
            <a:endCxn id="179" idx="2"/>
          </p:cNvCxnSpPr>
          <p:nvPr/>
        </p:nvCxnSpPr>
        <p:spPr bwMode="auto">
          <a:xfrm>
            <a:off x="6096000" y="6248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3" name="Oval 182"/>
          <p:cNvSpPr/>
          <p:nvPr/>
        </p:nvSpPr>
        <p:spPr bwMode="auto">
          <a:xfrm>
            <a:off x="6858000" y="6096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84" name="Straight Connector 183"/>
          <p:cNvCxnSpPr>
            <a:stCxn id="175" idx="4"/>
            <a:endCxn id="183" idx="0"/>
          </p:cNvCxnSpPr>
          <p:nvPr/>
        </p:nvCxnSpPr>
        <p:spPr bwMode="auto">
          <a:xfrm>
            <a:off x="7010400" y="5943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5" name="Straight Connector 184"/>
          <p:cNvCxnSpPr>
            <a:endCxn id="183" idx="2"/>
          </p:cNvCxnSpPr>
          <p:nvPr/>
        </p:nvCxnSpPr>
        <p:spPr bwMode="auto">
          <a:xfrm>
            <a:off x="6629400" y="6248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6" name="Oval 185"/>
          <p:cNvSpPr/>
          <p:nvPr/>
        </p:nvSpPr>
        <p:spPr bwMode="auto">
          <a:xfrm>
            <a:off x="7391400" y="51816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87" name="Straight Connector 186"/>
          <p:cNvCxnSpPr>
            <a:endCxn id="186" idx="2"/>
          </p:cNvCxnSpPr>
          <p:nvPr/>
        </p:nvCxnSpPr>
        <p:spPr bwMode="auto">
          <a:xfrm>
            <a:off x="7162800" y="53340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8" name="Oval 187"/>
          <p:cNvSpPr/>
          <p:nvPr/>
        </p:nvSpPr>
        <p:spPr bwMode="auto">
          <a:xfrm>
            <a:off x="7391400" y="5638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89" name="Straight Connector 188"/>
          <p:cNvCxnSpPr>
            <a:stCxn id="186" idx="4"/>
            <a:endCxn id="188" idx="0"/>
          </p:cNvCxnSpPr>
          <p:nvPr/>
        </p:nvCxnSpPr>
        <p:spPr bwMode="auto">
          <a:xfrm>
            <a:off x="7543800" y="54864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0" name="Straight Connector 189"/>
          <p:cNvCxnSpPr>
            <a:endCxn id="188" idx="2"/>
          </p:cNvCxnSpPr>
          <p:nvPr/>
        </p:nvCxnSpPr>
        <p:spPr bwMode="auto">
          <a:xfrm>
            <a:off x="7162800" y="5791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1" name="Oval 190"/>
          <p:cNvSpPr/>
          <p:nvPr/>
        </p:nvSpPr>
        <p:spPr bwMode="auto">
          <a:xfrm>
            <a:off x="7924800" y="51816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92" name="Straight Connector 191"/>
          <p:cNvCxnSpPr>
            <a:endCxn id="191" idx="2"/>
          </p:cNvCxnSpPr>
          <p:nvPr/>
        </p:nvCxnSpPr>
        <p:spPr bwMode="auto">
          <a:xfrm>
            <a:off x="7696200" y="53340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3" name="Oval 192"/>
          <p:cNvSpPr/>
          <p:nvPr/>
        </p:nvSpPr>
        <p:spPr bwMode="auto">
          <a:xfrm>
            <a:off x="7924800" y="5638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94" name="Straight Connector 193"/>
          <p:cNvCxnSpPr>
            <a:stCxn id="191" idx="4"/>
            <a:endCxn id="193" idx="0"/>
          </p:cNvCxnSpPr>
          <p:nvPr/>
        </p:nvCxnSpPr>
        <p:spPr bwMode="auto">
          <a:xfrm>
            <a:off x="8077200" y="54864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5" name="Straight Connector 194"/>
          <p:cNvCxnSpPr>
            <a:endCxn id="193" idx="2"/>
          </p:cNvCxnSpPr>
          <p:nvPr/>
        </p:nvCxnSpPr>
        <p:spPr bwMode="auto">
          <a:xfrm>
            <a:off x="7696200" y="5791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6" name="Oval 195"/>
          <p:cNvSpPr/>
          <p:nvPr/>
        </p:nvSpPr>
        <p:spPr bwMode="auto">
          <a:xfrm>
            <a:off x="7391400" y="6096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97" name="Straight Connector 196"/>
          <p:cNvCxnSpPr>
            <a:stCxn id="188" idx="4"/>
            <a:endCxn id="196" idx="0"/>
          </p:cNvCxnSpPr>
          <p:nvPr/>
        </p:nvCxnSpPr>
        <p:spPr bwMode="auto">
          <a:xfrm>
            <a:off x="7543800" y="5943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8" name="Straight Connector 197"/>
          <p:cNvCxnSpPr>
            <a:endCxn id="196" idx="2"/>
          </p:cNvCxnSpPr>
          <p:nvPr/>
        </p:nvCxnSpPr>
        <p:spPr bwMode="auto">
          <a:xfrm>
            <a:off x="7162800" y="6248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9" name="Oval 198"/>
          <p:cNvSpPr/>
          <p:nvPr/>
        </p:nvSpPr>
        <p:spPr bwMode="auto">
          <a:xfrm>
            <a:off x="7924800" y="6096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00" name="Straight Connector 199"/>
          <p:cNvCxnSpPr>
            <a:stCxn id="193" idx="4"/>
            <a:endCxn id="199" idx="0"/>
          </p:cNvCxnSpPr>
          <p:nvPr/>
        </p:nvCxnSpPr>
        <p:spPr bwMode="auto">
          <a:xfrm>
            <a:off x="8077200" y="5943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1" name="Straight Connector 200"/>
          <p:cNvCxnSpPr>
            <a:endCxn id="199" idx="2"/>
          </p:cNvCxnSpPr>
          <p:nvPr/>
        </p:nvCxnSpPr>
        <p:spPr bwMode="auto">
          <a:xfrm>
            <a:off x="7696200" y="6248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2" name="Straight Connector 201"/>
          <p:cNvCxnSpPr/>
          <p:nvPr/>
        </p:nvCxnSpPr>
        <p:spPr bwMode="auto">
          <a:xfrm>
            <a:off x="5943600" y="50292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3" name="Straight Connector 202"/>
          <p:cNvCxnSpPr/>
          <p:nvPr/>
        </p:nvCxnSpPr>
        <p:spPr bwMode="auto">
          <a:xfrm>
            <a:off x="6477000" y="50292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4" name="Straight Connector 203"/>
          <p:cNvCxnSpPr/>
          <p:nvPr/>
        </p:nvCxnSpPr>
        <p:spPr bwMode="auto">
          <a:xfrm>
            <a:off x="7010400" y="50292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5" name="Straight Connector 204"/>
          <p:cNvCxnSpPr/>
          <p:nvPr/>
        </p:nvCxnSpPr>
        <p:spPr bwMode="auto">
          <a:xfrm>
            <a:off x="7543800" y="50292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6" name="Straight Connector 205"/>
          <p:cNvCxnSpPr/>
          <p:nvPr/>
        </p:nvCxnSpPr>
        <p:spPr bwMode="auto">
          <a:xfrm>
            <a:off x="8077200" y="50292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7" name="TextBox 206"/>
          <p:cNvSpPr txBox="1"/>
          <p:nvPr/>
        </p:nvSpPr>
        <p:spPr>
          <a:xfrm>
            <a:off x="8443452" y="103484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1</a:t>
            </a:r>
          </a:p>
        </p:txBody>
      </p:sp>
      <p:sp>
        <p:nvSpPr>
          <p:cNvPr id="208" name="TextBox 207"/>
          <p:cNvSpPr txBox="1"/>
          <p:nvPr/>
        </p:nvSpPr>
        <p:spPr>
          <a:xfrm>
            <a:off x="8428704" y="256902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2</a:t>
            </a:r>
          </a:p>
        </p:txBody>
      </p:sp>
      <p:sp>
        <p:nvSpPr>
          <p:cNvPr id="209" name="TextBox 208"/>
          <p:cNvSpPr txBox="1"/>
          <p:nvPr/>
        </p:nvSpPr>
        <p:spPr>
          <a:xfrm>
            <a:off x="8382000" y="4407312"/>
            <a:ext cx="3809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1+2</a:t>
            </a:r>
          </a:p>
        </p:txBody>
      </p:sp>
      <p:graphicFrame>
        <p:nvGraphicFramePr>
          <p:cNvPr id="1894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1431482"/>
              </p:ext>
            </p:extLst>
          </p:nvPr>
        </p:nvGraphicFramePr>
        <p:xfrm>
          <a:off x="854075" y="2321179"/>
          <a:ext cx="865188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quation" r:id="rId4" imgW="406080" imgH="228600" progId="Equation.DSMT4">
                  <p:embed/>
                </p:oleObj>
              </mc:Choice>
              <mc:Fallback>
                <p:oleObj name="Equation" r:id="rId4" imgW="406080" imgH="228600" progId="Equation.DSMT4">
                  <p:embed/>
                  <p:pic>
                    <p:nvPicPr>
                      <p:cNvPr id="18944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4075" y="2321179"/>
                        <a:ext cx="865188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944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8292727"/>
              </p:ext>
            </p:extLst>
          </p:nvPr>
        </p:nvGraphicFramePr>
        <p:xfrm>
          <a:off x="2057400" y="2323180"/>
          <a:ext cx="205422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Equation" r:id="rId6" imgW="965160" imgH="228600" progId="Equation.DSMT4">
                  <p:embed/>
                </p:oleObj>
              </mc:Choice>
              <mc:Fallback>
                <p:oleObj name="Equation" r:id="rId6" imgW="965160" imgH="228600" progId="Equation.DSMT4">
                  <p:embed/>
                  <p:pic>
                    <p:nvPicPr>
                      <p:cNvPr id="18944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323180"/>
                        <a:ext cx="2054225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944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1196250"/>
              </p:ext>
            </p:extLst>
          </p:nvPr>
        </p:nvGraphicFramePr>
        <p:xfrm>
          <a:off x="825500" y="3683460"/>
          <a:ext cx="919163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Equation" r:id="rId8" imgW="431640" imgH="228600" progId="Equation.DSMT4">
                  <p:embed/>
                </p:oleObj>
              </mc:Choice>
              <mc:Fallback>
                <p:oleObj name="Equation" r:id="rId8" imgW="431640" imgH="228600" progId="Equation.DSMT4">
                  <p:embed/>
                  <p:pic>
                    <p:nvPicPr>
                      <p:cNvPr id="18944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5500" y="3683460"/>
                        <a:ext cx="919163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944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5640252"/>
              </p:ext>
            </p:extLst>
          </p:nvPr>
        </p:nvGraphicFramePr>
        <p:xfrm>
          <a:off x="2027238" y="3685048"/>
          <a:ext cx="21082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Equation" r:id="rId10" imgW="990360" imgH="228600" progId="Equation.DSMT4">
                  <p:embed/>
                </p:oleObj>
              </mc:Choice>
              <mc:Fallback>
                <p:oleObj name="Equation" r:id="rId10" imgW="990360" imgH="228600" progId="Equation.DSMT4">
                  <p:embed/>
                  <p:pic>
                    <p:nvPicPr>
                      <p:cNvPr id="18944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7238" y="3685048"/>
                        <a:ext cx="21082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500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Gibbs theorem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4748"/>
            <a:ext cx="4800600" cy="4572000"/>
          </a:xfrm>
        </p:spPr>
        <p:txBody>
          <a:bodyPr/>
          <a:lstStyle/>
          <a:p>
            <a:r>
              <a:rPr lang="en-US" dirty="0"/>
              <a:t>Ideal (random) solid solution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4000" dirty="0"/>
          </a:p>
          <a:p>
            <a:r>
              <a:rPr lang="en-US" dirty="0"/>
              <a:t>Entropy of mixing</a:t>
            </a:r>
          </a:p>
        </p:txBody>
      </p:sp>
      <p:sp>
        <p:nvSpPr>
          <p:cNvPr id="49" name="Oval 48"/>
          <p:cNvSpPr/>
          <p:nvPr/>
        </p:nvSpPr>
        <p:spPr bwMode="auto">
          <a:xfrm>
            <a:off x="5791200" y="685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6324600" y="685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51" name="Straight Connector 50"/>
          <p:cNvCxnSpPr>
            <a:stCxn id="49" idx="6"/>
            <a:endCxn id="50" idx="2"/>
          </p:cNvCxnSpPr>
          <p:nvPr/>
        </p:nvCxnSpPr>
        <p:spPr bwMode="auto">
          <a:xfrm>
            <a:off x="6096000" y="838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Oval 51"/>
          <p:cNvSpPr/>
          <p:nvPr/>
        </p:nvSpPr>
        <p:spPr bwMode="auto">
          <a:xfrm>
            <a:off x="5791200" y="1143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3" name="Oval 52"/>
          <p:cNvSpPr/>
          <p:nvPr/>
        </p:nvSpPr>
        <p:spPr bwMode="auto">
          <a:xfrm>
            <a:off x="6324600" y="1143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54" name="Straight Connector 53"/>
          <p:cNvCxnSpPr>
            <a:stCxn id="49" idx="4"/>
            <a:endCxn id="52" idx="0"/>
          </p:cNvCxnSpPr>
          <p:nvPr/>
        </p:nvCxnSpPr>
        <p:spPr bwMode="auto">
          <a:xfrm>
            <a:off x="5943600" y="990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>
            <a:stCxn id="50" idx="4"/>
            <a:endCxn id="53" idx="0"/>
          </p:cNvCxnSpPr>
          <p:nvPr/>
        </p:nvCxnSpPr>
        <p:spPr bwMode="auto">
          <a:xfrm>
            <a:off x="6477000" y="990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>
            <a:stCxn id="52" idx="6"/>
            <a:endCxn id="53" idx="2"/>
          </p:cNvCxnSpPr>
          <p:nvPr/>
        </p:nvCxnSpPr>
        <p:spPr bwMode="auto">
          <a:xfrm>
            <a:off x="6096000" y="1295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Oval 56"/>
          <p:cNvSpPr/>
          <p:nvPr/>
        </p:nvSpPr>
        <p:spPr bwMode="auto">
          <a:xfrm>
            <a:off x="6858000" y="685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58" name="Straight Connector 57"/>
          <p:cNvCxnSpPr>
            <a:endCxn id="57" idx="2"/>
          </p:cNvCxnSpPr>
          <p:nvPr/>
        </p:nvCxnSpPr>
        <p:spPr bwMode="auto">
          <a:xfrm>
            <a:off x="6629400" y="838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Oval 58"/>
          <p:cNvSpPr/>
          <p:nvPr/>
        </p:nvSpPr>
        <p:spPr bwMode="auto">
          <a:xfrm>
            <a:off x="6858000" y="1143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0" name="Straight Connector 59"/>
          <p:cNvCxnSpPr>
            <a:stCxn id="57" idx="4"/>
            <a:endCxn id="59" idx="0"/>
          </p:cNvCxnSpPr>
          <p:nvPr/>
        </p:nvCxnSpPr>
        <p:spPr bwMode="auto">
          <a:xfrm>
            <a:off x="7010400" y="990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>
            <a:endCxn id="59" idx="2"/>
          </p:cNvCxnSpPr>
          <p:nvPr/>
        </p:nvCxnSpPr>
        <p:spPr bwMode="auto">
          <a:xfrm>
            <a:off x="6629400" y="1295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Oval 61"/>
          <p:cNvSpPr/>
          <p:nvPr/>
        </p:nvSpPr>
        <p:spPr bwMode="auto">
          <a:xfrm>
            <a:off x="5791200" y="1600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Oval 62"/>
          <p:cNvSpPr/>
          <p:nvPr/>
        </p:nvSpPr>
        <p:spPr bwMode="auto">
          <a:xfrm>
            <a:off x="6324600" y="1600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4" name="Straight Connector 63"/>
          <p:cNvCxnSpPr>
            <a:stCxn id="52" idx="4"/>
            <a:endCxn id="62" idx="0"/>
          </p:cNvCxnSpPr>
          <p:nvPr/>
        </p:nvCxnSpPr>
        <p:spPr bwMode="auto">
          <a:xfrm>
            <a:off x="5943600" y="1447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>
            <a:stCxn id="53" idx="4"/>
            <a:endCxn id="63" idx="0"/>
          </p:cNvCxnSpPr>
          <p:nvPr/>
        </p:nvCxnSpPr>
        <p:spPr bwMode="auto">
          <a:xfrm>
            <a:off x="6477000" y="1447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>
            <a:stCxn id="62" idx="6"/>
            <a:endCxn id="63" idx="2"/>
          </p:cNvCxnSpPr>
          <p:nvPr/>
        </p:nvCxnSpPr>
        <p:spPr bwMode="auto">
          <a:xfrm>
            <a:off x="6096000" y="1752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7" name="Oval 66"/>
          <p:cNvSpPr/>
          <p:nvPr/>
        </p:nvSpPr>
        <p:spPr bwMode="auto">
          <a:xfrm>
            <a:off x="6858000" y="1600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8" name="Straight Connector 67"/>
          <p:cNvCxnSpPr>
            <a:stCxn id="59" idx="4"/>
            <a:endCxn id="67" idx="0"/>
          </p:cNvCxnSpPr>
          <p:nvPr/>
        </p:nvCxnSpPr>
        <p:spPr bwMode="auto">
          <a:xfrm>
            <a:off x="7010400" y="1447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>
            <a:endCxn id="67" idx="2"/>
          </p:cNvCxnSpPr>
          <p:nvPr/>
        </p:nvCxnSpPr>
        <p:spPr bwMode="auto">
          <a:xfrm>
            <a:off x="6629400" y="1752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0" name="Oval 69"/>
          <p:cNvSpPr/>
          <p:nvPr/>
        </p:nvSpPr>
        <p:spPr bwMode="auto">
          <a:xfrm>
            <a:off x="7391400" y="685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1" name="Straight Connector 70"/>
          <p:cNvCxnSpPr>
            <a:endCxn id="70" idx="2"/>
          </p:cNvCxnSpPr>
          <p:nvPr/>
        </p:nvCxnSpPr>
        <p:spPr bwMode="auto">
          <a:xfrm>
            <a:off x="7162800" y="838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Oval 71"/>
          <p:cNvSpPr/>
          <p:nvPr/>
        </p:nvSpPr>
        <p:spPr bwMode="auto">
          <a:xfrm>
            <a:off x="7391400" y="1143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3" name="Straight Connector 72"/>
          <p:cNvCxnSpPr>
            <a:stCxn id="70" idx="4"/>
            <a:endCxn id="72" idx="0"/>
          </p:cNvCxnSpPr>
          <p:nvPr/>
        </p:nvCxnSpPr>
        <p:spPr bwMode="auto">
          <a:xfrm>
            <a:off x="7543800" y="990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/>
          <p:cNvCxnSpPr>
            <a:endCxn id="72" idx="2"/>
          </p:cNvCxnSpPr>
          <p:nvPr/>
        </p:nvCxnSpPr>
        <p:spPr bwMode="auto">
          <a:xfrm>
            <a:off x="7162800" y="1295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5" name="Oval 74"/>
          <p:cNvSpPr/>
          <p:nvPr/>
        </p:nvSpPr>
        <p:spPr bwMode="auto">
          <a:xfrm>
            <a:off x="7924800" y="685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6" name="Straight Connector 75"/>
          <p:cNvCxnSpPr>
            <a:endCxn id="75" idx="2"/>
          </p:cNvCxnSpPr>
          <p:nvPr/>
        </p:nvCxnSpPr>
        <p:spPr bwMode="auto">
          <a:xfrm>
            <a:off x="7696200" y="838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Oval 76"/>
          <p:cNvSpPr/>
          <p:nvPr/>
        </p:nvSpPr>
        <p:spPr bwMode="auto">
          <a:xfrm>
            <a:off x="7924800" y="1143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8" name="Straight Connector 77"/>
          <p:cNvCxnSpPr>
            <a:stCxn id="75" idx="4"/>
            <a:endCxn id="77" idx="0"/>
          </p:cNvCxnSpPr>
          <p:nvPr/>
        </p:nvCxnSpPr>
        <p:spPr bwMode="auto">
          <a:xfrm>
            <a:off x="8077200" y="990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/>
          <p:cNvCxnSpPr>
            <a:endCxn id="77" idx="2"/>
          </p:cNvCxnSpPr>
          <p:nvPr/>
        </p:nvCxnSpPr>
        <p:spPr bwMode="auto">
          <a:xfrm>
            <a:off x="7696200" y="1295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Oval 79"/>
          <p:cNvSpPr/>
          <p:nvPr/>
        </p:nvSpPr>
        <p:spPr bwMode="auto">
          <a:xfrm>
            <a:off x="7391400" y="1600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1" name="Straight Connector 80"/>
          <p:cNvCxnSpPr>
            <a:stCxn id="72" idx="4"/>
            <a:endCxn id="80" idx="0"/>
          </p:cNvCxnSpPr>
          <p:nvPr/>
        </p:nvCxnSpPr>
        <p:spPr bwMode="auto">
          <a:xfrm>
            <a:off x="7543800" y="1447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/>
          <p:cNvCxnSpPr>
            <a:endCxn id="80" idx="2"/>
          </p:cNvCxnSpPr>
          <p:nvPr/>
        </p:nvCxnSpPr>
        <p:spPr bwMode="auto">
          <a:xfrm>
            <a:off x="7162800" y="1752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3" name="Oval 82"/>
          <p:cNvSpPr/>
          <p:nvPr/>
        </p:nvSpPr>
        <p:spPr bwMode="auto">
          <a:xfrm>
            <a:off x="7924800" y="1600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4" name="Straight Connector 83"/>
          <p:cNvCxnSpPr>
            <a:stCxn id="77" idx="4"/>
            <a:endCxn id="83" idx="0"/>
          </p:cNvCxnSpPr>
          <p:nvPr/>
        </p:nvCxnSpPr>
        <p:spPr bwMode="auto">
          <a:xfrm>
            <a:off x="8077200" y="1447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>
            <a:endCxn id="83" idx="2"/>
          </p:cNvCxnSpPr>
          <p:nvPr/>
        </p:nvCxnSpPr>
        <p:spPr bwMode="auto">
          <a:xfrm>
            <a:off x="7696200" y="1752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1" name="Oval 90"/>
          <p:cNvSpPr/>
          <p:nvPr/>
        </p:nvSpPr>
        <p:spPr bwMode="auto">
          <a:xfrm>
            <a:off x="5791200" y="2209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6324600" y="2209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3" name="Straight Connector 92"/>
          <p:cNvCxnSpPr>
            <a:stCxn id="91" idx="6"/>
            <a:endCxn id="92" idx="2"/>
          </p:cNvCxnSpPr>
          <p:nvPr/>
        </p:nvCxnSpPr>
        <p:spPr bwMode="auto">
          <a:xfrm>
            <a:off x="6096000" y="2362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4" name="Oval 93"/>
          <p:cNvSpPr/>
          <p:nvPr/>
        </p:nvSpPr>
        <p:spPr bwMode="auto">
          <a:xfrm>
            <a:off x="5791200" y="2667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5" name="Oval 94"/>
          <p:cNvSpPr/>
          <p:nvPr/>
        </p:nvSpPr>
        <p:spPr bwMode="auto">
          <a:xfrm>
            <a:off x="6324600" y="2667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6" name="Straight Connector 95"/>
          <p:cNvCxnSpPr>
            <a:stCxn id="91" idx="4"/>
            <a:endCxn id="94" idx="0"/>
          </p:cNvCxnSpPr>
          <p:nvPr/>
        </p:nvCxnSpPr>
        <p:spPr bwMode="auto">
          <a:xfrm>
            <a:off x="5943600" y="2514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/>
          <p:cNvCxnSpPr>
            <a:stCxn id="92" idx="4"/>
            <a:endCxn id="95" idx="0"/>
          </p:cNvCxnSpPr>
          <p:nvPr/>
        </p:nvCxnSpPr>
        <p:spPr bwMode="auto">
          <a:xfrm>
            <a:off x="6477000" y="2514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/>
          <p:cNvCxnSpPr>
            <a:stCxn id="94" idx="6"/>
            <a:endCxn id="95" idx="2"/>
          </p:cNvCxnSpPr>
          <p:nvPr/>
        </p:nvCxnSpPr>
        <p:spPr bwMode="auto">
          <a:xfrm>
            <a:off x="6096000" y="2819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9" name="Oval 98"/>
          <p:cNvSpPr/>
          <p:nvPr/>
        </p:nvSpPr>
        <p:spPr bwMode="auto">
          <a:xfrm>
            <a:off x="6858000" y="2209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0" name="Straight Connector 99"/>
          <p:cNvCxnSpPr>
            <a:endCxn id="99" idx="2"/>
          </p:cNvCxnSpPr>
          <p:nvPr/>
        </p:nvCxnSpPr>
        <p:spPr bwMode="auto">
          <a:xfrm>
            <a:off x="6629400" y="2362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1" name="Oval 100"/>
          <p:cNvSpPr/>
          <p:nvPr/>
        </p:nvSpPr>
        <p:spPr bwMode="auto">
          <a:xfrm>
            <a:off x="6858000" y="2667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2" name="Straight Connector 101"/>
          <p:cNvCxnSpPr>
            <a:stCxn id="99" idx="4"/>
            <a:endCxn id="101" idx="0"/>
          </p:cNvCxnSpPr>
          <p:nvPr/>
        </p:nvCxnSpPr>
        <p:spPr bwMode="auto">
          <a:xfrm>
            <a:off x="7010400" y="2514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Straight Connector 102"/>
          <p:cNvCxnSpPr>
            <a:endCxn id="101" idx="2"/>
          </p:cNvCxnSpPr>
          <p:nvPr/>
        </p:nvCxnSpPr>
        <p:spPr bwMode="auto">
          <a:xfrm>
            <a:off x="6629400" y="2819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4" name="Oval 103"/>
          <p:cNvSpPr/>
          <p:nvPr/>
        </p:nvSpPr>
        <p:spPr bwMode="auto">
          <a:xfrm>
            <a:off x="5791200" y="3124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5" name="Oval 104"/>
          <p:cNvSpPr/>
          <p:nvPr/>
        </p:nvSpPr>
        <p:spPr bwMode="auto">
          <a:xfrm>
            <a:off x="6324600" y="3124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6" name="Straight Connector 105"/>
          <p:cNvCxnSpPr>
            <a:stCxn id="94" idx="4"/>
            <a:endCxn id="104" idx="0"/>
          </p:cNvCxnSpPr>
          <p:nvPr/>
        </p:nvCxnSpPr>
        <p:spPr bwMode="auto">
          <a:xfrm>
            <a:off x="5943600" y="2971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/>
          <p:cNvCxnSpPr>
            <a:stCxn id="95" idx="4"/>
            <a:endCxn id="105" idx="0"/>
          </p:cNvCxnSpPr>
          <p:nvPr/>
        </p:nvCxnSpPr>
        <p:spPr bwMode="auto">
          <a:xfrm>
            <a:off x="6477000" y="2971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8" name="Straight Connector 107"/>
          <p:cNvCxnSpPr>
            <a:stCxn id="104" idx="6"/>
            <a:endCxn id="105" idx="2"/>
          </p:cNvCxnSpPr>
          <p:nvPr/>
        </p:nvCxnSpPr>
        <p:spPr bwMode="auto">
          <a:xfrm>
            <a:off x="6096000" y="3276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9" name="Oval 108"/>
          <p:cNvSpPr/>
          <p:nvPr/>
        </p:nvSpPr>
        <p:spPr bwMode="auto">
          <a:xfrm>
            <a:off x="6858000" y="3124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0" name="Straight Connector 109"/>
          <p:cNvCxnSpPr>
            <a:stCxn id="101" idx="4"/>
            <a:endCxn id="109" idx="0"/>
          </p:cNvCxnSpPr>
          <p:nvPr/>
        </p:nvCxnSpPr>
        <p:spPr bwMode="auto">
          <a:xfrm>
            <a:off x="7010400" y="2971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Straight Connector 110"/>
          <p:cNvCxnSpPr>
            <a:endCxn id="109" idx="2"/>
          </p:cNvCxnSpPr>
          <p:nvPr/>
        </p:nvCxnSpPr>
        <p:spPr bwMode="auto">
          <a:xfrm>
            <a:off x="6629400" y="3276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2" name="Oval 111"/>
          <p:cNvSpPr/>
          <p:nvPr/>
        </p:nvSpPr>
        <p:spPr bwMode="auto">
          <a:xfrm>
            <a:off x="7391400" y="2209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3" name="Straight Connector 112"/>
          <p:cNvCxnSpPr>
            <a:endCxn id="112" idx="2"/>
          </p:cNvCxnSpPr>
          <p:nvPr/>
        </p:nvCxnSpPr>
        <p:spPr bwMode="auto">
          <a:xfrm>
            <a:off x="7162800" y="2362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4" name="Oval 113"/>
          <p:cNvSpPr/>
          <p:nvPr/>
        </p:nvSpPr>
        <p:spPr bwMode="auto">
          <a:xfrm>
            <a:off x="7391400" y="2667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5" name="Straight Connector 114"/>
          <p:cNvCxnSpPr>
            <a:stCxn id="112" idx="4"/>
            <a:endCxn id="114" idx="0"/>
          </p:cNvCxnSpPr>
          <p:nvPr/>
        </p:nvCxnSpPr>
        <p:spPr bwMode="auto">
          <a:xfrm>
            <a:off x="7543800" y="2514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Straight Connector 115"/>
          <p:cNvCxnSpPr>
            <a:endCxn id="114" idx="2"/>
          </p:cNvCxnSpPr>
          <p:nvPr/>
        </p:nvCxnSpPr>
        <p:spPr bwMode="auto">
          <a:xfrm>
            <a:off x="7162800" y="2819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7" name="Oval 116"/>
          <p:cNvSpPr/>
          <p:nvPr/>
        </p:nvSpPr>
        <p:spPr bwMode="auto">
          <a:xfrm>
            <a:off x="7924800" y="2209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8" name="Straight Connector 117"/>
          <p:cNvCxnSpPr>
            <a:endCxn id="117" idx="2"/>
          </p:cNvCxnSpPr>
          <p:nvPr/>
        </p:nvCxnSpPr>
        <p:spPr bwMode="auto">
          <a:xfrm>
            <a:off x="7696200" y="2362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9" name="Oval 118"/>
          <p:cNvSpPr/>
          <p:nvPr/>
        </p:nvSpPr>
        <p:spPr bwMode="auto">
          <a:xfrm>
            <a:off x="7924800" y="2667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0" name="Straight Connector 119"/>
          <p:cNvCxnSpPr>
            <a:stCxn id="117" idx="4"/>
            <a:endCxn id="119" idx="0"/>
          </p:cNvCxnSpPr>
          <p:nvPr/>
        </p:nvCxnSpPr>
        <p:spPr bwMode="auto">
          <a:xfrm>
            <a:off x="8077200" y="2514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>
            <a:endCxn id="119" idx="2"/>
          </p:cNvCxnSpPr>
          <p:nvPr/>
        </p:nvCxnSpPr>
        <p:spPr bwMode="auto">
          <a:xfrm>
            <a:off x="7696200" y="2819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2" name="Oval 121"/>
          <p:cNvSpPr/>
          <p:nvPr/>
        </p:nvSpPr>
        <p:spPr bwMode="auto">
          <a:xfrm>
            <a:off x="7391400" y="3124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3" name="Straight Connector 122"/>
          <p:cNvCxnSpPr>
            <a:stCxn id="114" idx="4"/>
            <a:endCxn id="122" idx="0"/>
          </p:cNvCxnSpPr>
          <p:nvPr/>
        </p:nvCxnSpPr>
        <p:spPr bwMode="auto">
          <a:xfrm>
            <a:off x="7543800" y="2971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4" name="Straight Connector 123"/>
          <p:cNvCxnSpPr>
            <a:endCxn id="122" idx="2"/>
          </p:cNvCxnSpPr>
          <p:nvPr/>
        </p:nvCxnSpPr>
        <p:spPr bwMode="auto">
          <a:xfrm>
            <a:off x="7162800" y="3276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5" name="Oval 124"/>
          <p:cNvSpPr/>
          <p:nvPr/>
        </p:nvSpPr>
        <p:spPr bwMode="auto">
          <a:xfrm>
            <a:off x="7924800" y="3124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6" name="Straight Connector 125"/>
          <p:cNvCxnSpPr>
            <a:stCxn id="119" idx="4"/>
            <a:endCxn id="125" idx="0"/>
          </p:cNvCxnSpPr>
          <p:nvPr/>
        </p:nvCxnSpPr>
        <p:spPr bwMode="auto">
          <a:xfrm>
            <a:off x="8077200" y="2971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endCxn id="125" idx="2"/>
          </p:cNvCxnSpPr>
          <p:nvPr/>
        </p:nvCxnSpPr>
        <p:spPr bwMode="auto">
          <a:xfrm>
            <a:off x="7696200" y="3276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Oval 127"/>
          <p:cNvSpPr/>
          <p:nvPr/>
        </p:nvSpPr>
        <p:spPr bwMode="auto">
          <a:xfrm>
            <a:off x="5791200" y="3810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9" name="Oval 128"/>
          <p:cNvSpPr/>
          <p:nvPr/>
        </p:nvSpPr>
        <p:spPr bwMode="auto">
          <a:xfrm>
            <a:off x="6324600" y="3810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30" name="Straight Connector 129"/>
          <p:cNvCxnSpPr>
            <a:stCxn id="128" idx="6"/>
            <a:endCxn id="129" idx="2"/>
          </p:cNvCxnSpPr>
          <p:nvPr/>
        </p:nvCxnSpPr>
        <p:spPr bwMode="auto">
          <a:xfrm>
            <a:off x="6096000" y="3962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1" name="Oval 130"/>
          <p:cNvSpPr/>
          <p:nvPr/>
        </p:nvSpPr>
        <p:spPr bwMode="auto">
          <a:xfrm>
            <a:off x="5791200" y="4267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6324600" y="4267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33" name="Straight Connector 132"/>
          <p:cNvCxnSpPr>
            <a:stCxn id="128" idx="4"/>
            <a:endCxn id="131" idx="0"/>
          </p:cNvCxnSpPr>
          <p:nvPr/>
        </p:nvCxnSpPr>
        <p:spPr bwMode="auto">
          <a:xfrm>
            <a:off x="5943600" y="4114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traight Connector 133"/>
          <p:cNvCxnSpPr>
            <a:stCxn id="129" idx="4"/>
            <a:endCxn id="132" idx="0"/>
          </p:cNvCxnSpPr>
          <p:nvPr/>
        </p:nvCxnSpPr>
        <p:spPr bwMode="auto">
          <a:xfrm>
            <a:off x="6477000" y="4114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5" name="Straight Connector 134"/>
          <p:cNvCxnSpPr>
            <a:stCxn id="131" idx="6"/>
            <a:endCxn id="132" idx="2"/>
          </p:cNvCxnSpPr>
          <p:nvPr/>
        </p:nvCxnSpPr>
        <p:spPr bwMode="auto">
          <a:xfrm>
            <a:off x="6096000" y="4419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6" name="Oval 135"/>
          <p:cNvSpPr/>
          <p:nvPr/>
        </p:nvSpPr>
        <p:spPr bwMode="auto">
          <a:xfrm>
            <a:off x="6858000" y="3810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37" name="Straight Connector 136"/>
          <p:cNvCxnSpPr>
            <a:endCxn id="136" idx="2"/>
          </p:cNvCxnSpPr>
          <p:nvPr/>
        </p:nvCxnSpPr>
        <p:spPr bwMode="auto">
          <a:xfrm>
            <a:off x="6629400" y="3962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Oval 137"/>
          <p:cNvSpPr/>
          <p:nvPr/>
        </p:nvSpPr>
        <p:spPr bwMode="auto">
          <a:xfrm>
            <a:off x="6858000" y="4267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39" name="Straight Connector 138"/>
          <p:cNvCxnSpPr>
            <a:stCxn id="136" idx="4"/>
            <a:endCxn id="138" idx="0"/>
          </p:cNvCxnSpPr>
          <p:nvPr/>
        </p:nvCxnSpPr>
        <p:spPr bwMode="auto">
          <a:xfrm>
            <a:off x="7010400" y="4114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0" name="Straight Connector 139"/>
          <p:cNvCxnSpPr>
            <a:endCxn id="138" idx="2"/>
          </p:cNvCxnSpPr>
          <p:nvPr/>
        </p:nvCxnSpPr>
        <p:spPr bwMode="auto">
          <a:xfrm>
            <a:off x="6629400" y="4419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1" name="Oval 140"/>
          <p:cNvSpPr/>
          <p:nvPr/>
        </p:nvSpPr>
        <p:spPr bwMode="auto">
          <a:xfrm>
            <a:off x="5791200" y="47244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2" name="Oval 141"/>
          <p:cNvSpPr/>
          <p:nvPr/>
        </p:nvSpPr>
        <p:spPr bwMode="auto">
          <a:xfrm>
            <a:off x="6324600" y="47244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43" name="Straight Connector 142"/>
          <p:cNvCxnSpPr>
            <a:stCxn id="131" idx="4"/>
            <a:endCxn id="141" idx="0"/>
          </p:cNvCxnSpPr>
          <p:nvPr/>
        </p:nvCxnSpPr>
        <p:spPr bwMode="auto">
          <a:xfrm>
            <a:off x="5943600" y="45720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4" name="Straight Connector 143"/>
          <p:cNvCxnSpPr>
            <a:stCxn id="132" idx="4"/>
            <a:endCxn id="142" idx="0"/>
          </p:cNvCxnSpPr>
          <p:nvPr/>
        </p:nvCxnSpPr>
        <p:spPr bwMode="auto">
          <a:xfrm>
            <a:off x="6477000" y="45720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5" name="Straight Connector 144"/>
          <p:cNvCxnSpPr>
            <a:stCxn id="141" idx="6"/>
            <a:endCxn id="142" idx="2"/>
          </p:cNvCxnSpPr>
          <p:nvPr/>
        </p:nvCxnSpPr>
        <p:spPr bwMode="auto">
          <a:xfrm>
            <a:off x="6096000" y="48768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6" name="Oval 145"/>
          <p:cNvSpPr/>
          <p:nvPr/>
        </p:nvSpPr>
        <p:spPr bwMode="auto">
          <a:xfrm>
            <a:off x="6858000" y="47244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47" name="Straight Connector 146"/>
          <p:cNvCxnSpPr>
            <a:stCxn id="138" idx="4"/>
            <a:endCxn id="146" idx="0"/>
          </p:cNvCxnSpPr>
          <p:nvPr/>
        </p:nvCxnSpPr>
        <p:spPr bwMode="auto">
          <a:xfrm>
            <a:off x="7010400" y="45720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8" name="Straight Connector 147"/>
          <p:cNvCxnSpPr>
            <a:endCxn id="146" idx="2"/>
          </p:cNvCxnSpPr>
          <p:nvPr/>
        </p:nvCxnSpPr>
        <p:spPr bwMode="auto">
          <a:xfrm>
            <a:off x="6629400" y="48768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9" name="Oval 148"/>
          <p:cNvSpPr/>
          <p:nvPr/>
        </p:nvSpPr>
        <p:spPr bwMode="auto">
          <a:xfrm>
            <a:off x="7391400" y="3810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50" name="Straight Connector 149"/>
          <p:cNvCxnSpPr>
            <a:endCxn id="149" idx="2"/>
          </p:cNvCxnSpPr>
          <p:nvPr/>
        </p:nvCxnSpPr>
        <p:spPr bwMode="auto">
          <a:xfrm>
            <a:off x="7162800" y="3962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1" name="Oval 150"/>
          <p:cNvSpPr/>
          <p:nvPr/>
        </p:nvSpPr>
        <p:spPr bwMode="auto">
          <a:xfrm>
            <a:off x="7391400" y="4267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52" name="Straight Connector 151"/>
          <p:cNvCxnSpPr>
            <a:stCxn id="149" idx="4"/>
            <a:endCxn id="151" idx="0"/>
          </p:cNvCxnSpPr>
          <p:nvPr/>
        </p:nvCxnSpPr>
        <p:spPr bwMode="auto">
          <a:xfrm>
            <a:off x="7543800" y="4114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3" name="Straight Connector 152"/>
          <p:cNvCxnSpPr>
            <a:endCxn id="151" idx="2"/>
          </p:cNvCxnSpPr>
          <p:nvPr/>
        </p:nvCxnSpPr>
        <p:spPr bwMode="auto">
          <a:xfrm>
            <a:off x="7162800" y="4419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4" name="Oval 153"/>
          <p:cNvSpPr/>
          <p:nvPr/>
        </p:nvSpPr>
        <p:spPr bwMode="auto">
          <a:xfrm>
            <a:off x="7924800" y="3810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55" name="Straight Connector 154"/>
          <p:cNvCxnSpPr>
            <a:endCxn id="154" idx="2"/>
          </p:cNvCxnSpPr>
          <p:nvPr/>
        </p:nvCxnSpPr>
        <p:spPr bwMode="auto">
          <a:xfrm>
            <a:off x="7696200" y="3962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6" name="Oval 155"/>
          <p:cNvSpPr/>
          <p:nvPr/>
        </p:nvSpPr>
        <p:spPr bwMode="auto">
          <a:xfrm>
            <a:off x="7924800" y="4267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57" name="Straight Connector 156"/>
          <p:cNvCxnSpPr>
            <a:stCxn id="154" idx="4"/>
            <a:endCxn id="156" idx="0"/>
          </p:cNvCxnSpPr>
          <p:nvPr/>
        </p:nvCxnSpPr>
        <p:spPr bwMode="auto">
          <a:xfrm>
            <a:off x="8077200" y="4114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8" name="Straight Connector 157"/>
          <p:cNvCxnSpPr>
            <a:endCxn id="156" idx="2"/>
          </p:cNvCxnSpPr>
          <p:nvPr/>
        </p:nvCxnSpPr>
        <p:spPr bwMode="auto">
          <a:xfrm>
            <a:off x="7696200" y="4419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9" name="Oval 158"/>
          <p:cNvSpPr/>
          <p:nvPr/>
        </p:nvSpPr>
        <p:spPr bwMode="auto">
          <a:xfrm>
            <a:off x="7391400" y="47244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60" name="Straight Connector 159"/>
          <p:cNvCxnSpPr>
            <a:stCxn id="151" idx="4"/>
            <a:endCxn id="159" idx="0"/>
          </p:cNvCxnSpPr>
          <p:nvPr/>
        </p:nvCxnSpPr>
        <p:spPr bwMode="auto">
          <a:xfrm>
            <a:off x="7543800" y="45720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1" name="Straight Connector 160"/>
          <p:cNvCxnSpPr>
            <a:endCxn id="159" idx="2"/>
          </p:cNvCxnSpPr>
          <p:nvPr/>
        </p:nvCxnSpPr>
        <p:spPr bwMode="auto">
          <a:xfrm>
            <a:off x="7162800" y="48768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2" name="Oval 161"/>
          <p:cNvSpPr/>
          <p:nvPr/>
        </p:nvSpPr>
        <p:spPr bwMode="auto">
          <a:xfrm>
            <a:off x="7924800" y="47244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63" name="Straight Connector 162"/>
          <p:cNvCxnSpPr>
            <a:stCxn id="156" idx="4"/>
            <a:endCxn id="162" idx="0"/>
          </p:cNvCxnSpPr>
          <p:nvPr/>
        </p:nvCxnSpPr>
        <p:spPr bwMode="auto">
          <a:xfrm>
            <a:off x="8077200" y="45720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4" name="Straight Connector 163"/>
          <p:cNvCxnSpPr>
            <a:endCxn id="162" idx="2"/>
          </p:cNvCxnSpPr>
          <p:nvPr/>
        </p:nvCxnSpPr>
        <p:spPr bwMode="auto">
          <a:xfrm>
            <a:off x="7696200" y="48768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5" name="Oval 164"/>
          <p:cNvSpPr/>
          <p:nvPr/>
        </p:nvSpPr>
        <p:spPr bwMode="auto">
          <a:xfrm>
            <a:off x="5791200" y="51816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6" name="Oval 165"/>
          <p:cNvSpPr/>
          <p:nvPr/>
        </p:nvSpPr>
        <p:spPr bwMode="auto">
          <a:xfrm>
            <a:off x="6324600" y="51816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67" name="Straight Connector 166"/>
          <p:cNvCxnSpPr>
            <a:stCxn id="165" idx="6"/>
            <a:endCxn id="166" idx="2"/>
          </p:cNvCxnSpPr>
          <p:nvPr/>
        </p:nvCxnSpPr>
        <p:spPr bwMode="auto">
          <a:xfrm>
            <a:off x="6096000" y="53340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8" name="Oval 167"/>
          <p:cNvSpPr/>
          <p:nvPr/>
        </p:nvSpPr>
        <p:spPr bwMode="auto">
          <a:xfrm>
            <a:off x="5791200" y="5638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9" name="Oval 168"/>
          <p:cNvSpPr/>
          <p:nvPr/>
        </p:nvSpPr>
        <p:spPr bwMode="auto">
          <a:xfrm>
            <a:off x="6324600" y="5638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70" name="Straight Connector 169"/>
          <p:cNvCxnSpPr>
            <a:stCxn id="165" idx="4"/>
            <a:endCxn id="168" idx="0"/>
          </p:cNvCxnSpPr>
          <p:nvPr/>
        </p:nvCxnSpPr>
        <p:spPr bwMode="auto">
          <a:xfrm>
            <a:off x="5943600" y="54864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1" name="Straight Connector 170"/>
          <p:cNvCxnSpPr>
            <a:stCxn id="166" idx="4"/>
            <a:endCxn id="169" idx="0"/>
          </p:cNvCxnSpPr>
          <p:nvPr/>
        </p:nvCxnSpPr>
        <p:spPr bwMode="auto">
          <a:xfrm>
            <a:off x="6477000" y="54864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2" name="Straight Connector 171"/>
          <p:cNvCxnSpPr>
            <a:stCxn id="168" idx="6"/>
            <a:endCxn id="169" idx="2"/>
          </p:cNvCxnSpPr>
          <p:nvPr/>
        </p:nvCxnSpPr>
        <p:spPr bwMode="auto">
          <a:xfrm>
            <a:off x="6096000" y="5791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3" name="Oval 172"/>
          <p:cNvSpPr/>
          <p:nvPr/>
        </p:nvSpPr>
        <p:spPr bwMode="auto">
          <a:xfrm>
            <a:off x="6858000" y="51816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74" name="Straight Connector 173"/>
          <p:cNvCxnSpPr>
            <a:endCxn id="173" idx="2"/>
          </p:cNvCxnSpPr>
          <p:nvPr/>
        </p:nvCxnSpPr>
        <p:spPr bwMode="auto">
          <a:xfrm>
            <a:off x="6629400" y="53340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5" name="Oval 174"/>
          <p:cNvSpPr/>
          <p:nvPr/>
        </p:nvSpPr>
        <p:spPr bwMode="auto">
          <a:xfrm>
            <a:off x="6858000" y="5638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76" name="Straight Connector 175"/>
          <p:cNvCxnSpPr>
            <a:stCxn id="173" idx="4"/>
            <a:endCxn id="175" idx="0"/>
          </p:cNvCxnSpPr>
          <p:nvPr/>
        </p:nvCxnSpPr>
        <p:spPr bwMode="auto">
          <a:xfrm>
            <a:off x="7010400" y="54864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7" name="Straight Connector 176"/>
          <p:cNvCxnSpPr>
            <a:endCxn id="175" idx="2"/>
          </p:cNvCxnSpPr>
          <p:nvPr/>
        </p:nvCxnSpPr>
        <p:spPr bwMode="auto">
          <a:xfrm>
            <a:off x="6629400" y="5791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8" name="Oval 177"/>
          <p:cNvSpPr/>
          <p:nvPr/>
        </p:nvSpPr>
        <p:spPr bwMode="auto">
          <a:xfrm>
            <a:off x="5791200" y="6096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9" name="Oval 178"/>
          <p:cNvSpPr/>
          <p:nvPr/>
        </p:nvSpPr>
        <p:spPr bwMode="auto">
          <a:xfrm>
            <a:off x="6324600" y="6096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80" name="Straight Connector 179"/>
          <p:cNvCxnSpPr>
            <a:stCxn id="168" idx="4"/>
            <a:endCxn id="178" idx="0"/>
          </p:cNvCxnSpPr>
          <p:nvPr/>
        </p:nvCxnSpPr>
        <p:spPr bwMode="auto">
          <a:xfrm>
            <a:off x="5943600" y="5943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1" name="Straight Connector 180"/>
          <p:cNvCxnSpPr>
            <a:stCxn id="169" idx="4"/>
            <a:endCxn id="179" idx="0"/>
          </p:cNvCxnSpPr>
          <p:nvPr/>
        </p:nvCxnSpPr>
        <p:spPr bwMode="auto">
          <a:xfrm>
            <a:off x="6477000" y="5943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2" name="Straight Connector 181"/>
          <p:cNvCxnSpPr>
            <a:stCxn id="178" idx="6"/>
            <a:endCxn id="179" idx="2"/>
          </p:cNvCxnSpPr>
          <p:nvPr/>
        </p:nvCxnSpPr>
        <p:spPr bwMode="auto">
          <a:xfrm>
            <a:off x="6096000" y="6248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3" name="Oval 182"/>
          <p:cNvSpPr/>
          <p:nvPr/>
        </p:nvSpPr>
        <p:spPr bwMode="auto">
          <a:xfrm>
            <a:off x="6858000" y="6096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84" name="Straight Connector 183"/>
          <p:cNvCxnSpPr>
            <a:stCxn id="175" idx="4"/>
            <a:endCxn id="183" idx="0"/>
          </p:cNvCxnSpPr>
          <p:nvPr/>
        </p:nvCxnSpPr>
        <p:spPr bwMode="auto">
          <a:xfrm>
            <a:off x="7010400" y="5943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5" name="Straight Connector 184"/>
          <p:cNvCxnSpPr>
            <a:endCxn id="183" idx="2"/>
          </p:cNvCxnSpPr>
          <p:nvPr/>
        </p:nvCxnSpPr>
        <p:spPr bwMode="auto">
          <a:xfrm>
            <a:off x="6629400" y="6248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6" name="Oval 185"/>
          <p:cNvSpPr/>
          <p:nvPr/>
        </p:nvSpPr>
        <p:spPr bwMode="auto">
          <a:xfrm>
            <a:off x="7391400" y="51816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87" name="Straight Connector 186"/>
          <p:cNvCxnSpPr>
            <a:endCxn id="186" idx="2"/>
          </p:cNvCxnSpPr>
          <p:nvPr/>
        </p:nvCxnSpPr>
        <p:spPr bwMode="auto">
          <a:xfrm>
            <a:off x="7162800" y="53340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8" name="Oval 187"/>
          <p:cNvSpPr/>
          <p:nvPr/>
        </p:nvSpPr>
        <p:spPr bwMode="auto">
          <a:xfrm>
            <a:off x="7391400" y="5638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89" name="Straight Connector 188"/>
          <p:cNvCxnSpPr>
            <a:stCxn id="186" idx="4"/>
            <a:endCxn id="188" idx="0"/>
          </p:cNvCxnSpPr>
          <p:nvPr/>
        </p:nvCxnSpPr>
        <p:spPr bwMode="auto">
          <a:xfrm>
            <a:off x="7543800" y="54864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0" name="Straight Connector 189"/>
          <p:cNvCxnSpPr>
            <a:endCxn id="188" idx="2"/>
          </p:cNvCxnSpPr>
          <p:nvPr/>
        </p:nvCxnSpPr>
        <p:spPr bwMode="auto">
          <a:xfrm>
            <a:off x="7162800" y="5791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1" name="Oval 190"/>
          <p:cNvSpPr/>
          <p:nvPr/>
        </p:nvSpPr>
        <p:spPr bwMode="auto">
          <a:xfrm>
            <a:off x="7924800" y="51816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92" name="Straight Connector 191"/>
          <p:cNvCxnSpPr>
            <a:endCxn id="191" idx="2"/>
          </p:cNvCxnSpPr>
          <p:nvPr/>
        </p:nvCxnSpPr>
        <p:spPr bwMode="auto">
          <a:xfrm>
            <a:off x="7696200" y="53340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3" name="Oval 192"/>
          <p:cNvSpPr/>
          <p:nvPr/>
        </p:nvSpPr>
        <p:spPr bwMode="auto">
          <a:xfrm>
            <a:off x="7924800" y="5638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94" name="Straight Connector 193"/>
          <p:cNvCxnSpPr>
            <a:stCxn id="191" idx="4"/>
            <a:endCxn id="193" idx="0"/>
          </p:cNvCxnSpPr>
          <p:nvPr/>
        </p:nvCxnSpPr>
        <p:spPr bwMode="auto">
          <a:xfrm>
            <a:off x="8077200" y="54864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5" name="Straight Connector 194"/>
          <p:cNvCxnSpPr>
            <a:endCxn id="193" idx="2"/>
          </p:cNvCxnSpPr>
          <p:nvPr/>
        </p:nvCxnSpPr>
        <p:spPr bwMode="auto">
          <a:xfrm>
            <a:off x="7696200" y="5791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6" name="Oval 195"/>
          <p:cNvSpPr/>
          <p:nvPr/>
        </p:nvSpPr>
        <p:spPr bwMode="auto">
          <a:xfrm>
            <a:off x="7391400" y="6096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97" name="Straight Connector 196"/>
          <p:cNvCxnSpPr>
            <a:stCxn id="188" idx="4"/>
            <a:endCxn id="196" idx="0"/>
          </p:cNvCxnSpPr>
          <p:nvPr/>
        </p:nvCxnSpPr>
        <p:spPr bwMode="auto">
          <a:xfrm>
            <a:off x="7543800" y="5943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8" name="Straight Connector 197"/>
          <p:cNvCxnSpPr>
            <a:endCxn id="196" idx="2"/>
          </p:cNvCxnSpPr>
          <p:nvPr/>
        </p:nvCxnSpPr>
        <p:spPr bwMode="auto">
          <a:xfrm>
            <a:off x="7162800" y="6248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9" name="Oval 198"/>
          <p:cNvSpPr/>
          <p:nvPr/>
        </p:nvSpPr>
        <p:spPr bwMode="auto">
          <a:xfrm>
            <a:off x="7924800" y="6096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00" name="Straight Connector 199"/>
          <p:cNvCxnSpPr>
            <a:stCxn id="193" idx="4"/>
            <a:endCxn id="199" idx="0"/>
          </p:cNvCxnSpPr>
          <p:nvPr/>
        </p:nvCxnSpPr>
        <p:spPr bwMode="auto">
          <a:xfrm>
            <a:off x="8077200" y="5943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1" name="Straight Connector 200"/>
          <p:cNvCxnSpPr>
            <a:endCxn id="199" idx="2"/>
          </p:cNvCxnSpPr>
          <p:nvPr/>
        </p:nvCxnSpPr>
        <p:spPr bwMode="auto">
          <a:xfrm>
            <a:off x="7696200" y="6248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2" name="Straight Connector 201"/>
          <p:cNvCxnSpPr/>
          <p:nvPr/>
        </p:nvCxnSpPr>
        <p:spPr bwMode="auto">
          <a:xfrm>
            <a:off x="5943600" y="50292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3" name="Straight Connector 202"/>
          <p:cNvCxnSpPr/>
          <p:nvPr/>
        </p:nvCxnSpPr>
        <p:spPr bwMode="auto">
          <a:xfrm>
            <a:off x="6477000" y="50292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4" name="Straight Connector 203"/>
          <p:cNvCxnSpPr/>
          <p:nvPr/>
        </p:nvCxnSpPr>
        <p:spPr bwMode="auto">
          <a:xfrm>
            <a:off x="7010400" y="50292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5" name="Straight Connector 204"/>
          <p:cNvCxnSpPr/>
          <p:nvPr/>
        </p:nvCxnSpPr>
        <p:spPr bwMode="auto">
          <a:xfrm>
            <a:off x="7543800" y="50292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6" name="Straight Connector 205"/>
          <p:cNvCxnSpPr/>
          <p:nvPr/>
        </p:nvCxnSpPr>
        <p:spPr bwMode="auto">
          <a:xfrm>
            <a:off x="8077200" y="50292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7" name="TextBox 206"/>
          <p:cNvSpPr txBox="1"/>
          <p:nvPr/>
        </p:nvSpPr>
        <p:spPr>
          <a:xfrm>
            <a:off x="8443452" y="103484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1</a:t>
            </a:r>
          </a:p>
        </p:txBody>
      </p:sp>
      <p:sp>
        <p:nvSpPr>
          <p:cNvPr id="208" name="TextBox 207"/>
          <p:cNvSpPr txBox="1"/>
          <p:nvPr/>
        </p:nvSpPr>
        <p:spPr>
          <a:xfrm>
            <a:off x="8428704" y="256902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2</a:t>
            </a:r>
          </a:p>
        </p:txBody>
      </p:sp>
      <p:sp>
        <p:nvSpPr>
          <p:cNvPr id="209" name="TextBox 208"/>
          <p:cNvSpPr txBox="1"/>
          <p:nvPr/>
        </p:nvSpPr>
        <p:spPr>
          <a:xfrm>
            <a:off x="8382000" y="4407312"/>
            <a:ext cx="3809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1+2</a:t>
            </a:r>
          </a:p>
        </p:txBody>
      </p:sp>
      <p:graphicFrame>
        <p:nvGraphicFramePr>
          <p:cNvPr id="18944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2811691"/>
              </p:ext>
            </p:extLst>
          </p:nvPr>
        </p:nvGraphicFramePr>
        <p:xfrm>
          <a:off x="839788" y="1921430"/>
          <a:ext cx="1389062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Equation" r:id="rId4" imgW="698400" imgH="431640" progId="Equation.DSMT4">
                  <p:embed/>
                </p:oleObj>
              </mc:Choice>
              <mc:Fallback>
                <p:oleObj name="Equation" r:id="rId4" imgW="698400" imgH="431640" progId="Equation.DSMT4">
                  <p:embed/>
                  <p:pic>
                    <p:nvPicPr>
                      <p:cNvPr id="18944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788" y="1921430"/>
                        <a:ext cx="1389062" cy="784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047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0313512"/>
              </p:ext>
            </p:extLst>
          </p:nvPr>
        </p:nvGraphicFramePr>
        <p:xfrm>
          <a:off x="827088" y="2679174"/>
          <a:ext cx="3560762" cy="173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Equation" r:id="rId6" imgW="1790640" imgH="952200" progId="Equation.DSMT4">
                  <p:embed/>
                </p:oleObj>
              </mc:Choice>
              <mc:Fallback>
                <p:oleObj name="Equation" r:id="rId6" imgW="1790640" imgH="952200" progId="Equation.DSMT4">
                  <p:embed/>
                  <p:pic>
                    <p:nvPicPr>
                      <p:cNvPr id="19047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2679174"/>
                        <a:ext cx="3560762" cy="173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047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4367419"/>
              </p:ext>
            </p:extLst>
          </p:nvPr>
        </p:nvGraphicFramePr>
        <p:xfrm>
          <a:off x="2819400" y="2095594"/>
          <a:ext cx="1338263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Equation" r:id="rId8" imgW="672840" imgH="228600" progId="Equation.DSMT4">
                  <p:embed/>
                </p:oleObj>
              </mc:Choice>
              <mc:Fallback>
                <p:oleObj name="Equation" r:id="rId8" imgW="672840" imgH="228600" progId="Equation.DSMT4">
                  <p:embed/>
                  <p:pic>
                    <p:nvPicPr>
                      <p:cNvPr id="19047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095594"/>
                        <a:ext cx="1338263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047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0344497"/>
              </p:ext>
            </p:extLst>
          </p:nvPr>
        </p:nvGraphicFramePr>
        <p:xfrm>
          <a:off x="849979" y="5068220"/>
          <a:ext cx="2778125" cy="623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5" name="Equation" r:id="rId10" imgW="1396800" imgH="342720" progId="Equation.DSMT4">
                  <p:embed/>
                </p:oleObj>
              </mc:Choice>
              <mc:Fallback>
                <p:oleObj name="Equation" r:id="rId10" imgW="1396800" imgH="342720" progId="Equation.DSMT4">
                  <p:embed/>
                  <p:pic>
                    <p:nvPicPr>
                      <p:cNvPr id="19047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979" y="5068220"/>
                        <a:ext cx="2778125" cy="623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047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7049873"/>
              </p:ext>
            </p:extLst>
          </p:nvPr>
        </p:nvGraphicFramePr>
        <p:xfrm>
          <a:off x="849979" y="5741694"/>
          <a:ext cx="1085850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6" name="Equation" r:id="rId12" imgW="545760" imgH="342720" progId="Equation.DSMT4">
                  <p:embed/>
                </p:oleObj>
              </mc:Choice>
              <mc:Fallback>
                <p:oleObj name="Equation" r:id="rId12" imgW="545760" imgH="342720" progId="Equation.DSMT4">
                  <p:embed/>
                  <p:pic>
                    <p:nvPicPr>
                      <p:cNvPr id="19047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979" y="5741694"/>
                        <a:ext cx="1085850" cy="623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047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6132043"/>
              </p:ext>
            </p:extLst>
          </p:nvPr>
        </p:nvGraphicFramePr>
        <p:xfrm>
          <a:off x="2165694" y="5736031"/>
          <a:ext cx="1338262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7" name="Equation" r:id="rId14" imgW="672840" imgH="342720" progId="Equation.DSMT4">
                  <p:embed/>
                </p:oleObj>
              </mc:Choice>
              <mc:Fallback>
                <p:oleObj name="Equation" r:id="rId14" imgW="672840" imgH="342720" progId="Equation.DSMT4">
                  <p:embed/>
                  <p:pic>
                    <p:nvPicPr>
                      <p:cNvPr id="19047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5694" y="5736031"/>
                        <a:ext cx="1338262" cy="623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047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3721375"/>
              </p:ext>
            </p:extLst>
          </p:nvPr>
        </p:nvGraphicFramePr>
        <p:xfrm>
          <a:off x="3654378" y="5741695"/>
          <a:ext cx="1187450" cy="623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8" name="Equation" r:id="rId16" imgW="596880" imgH="342720" progId="Equation.DSMT4">
                  <p:embed/>
                </p:oleObj>
              </mc:Choice>
              <mc:Fallback>
                <p:oleObj name="Equation" r:id="rId16" imgW="596880" imgH="342720" progId="Equation.DSMT4">
                  <p:embed/>
                  <p:pic>
                    <p:nvPicPr>
                      <p:cNvPr id="19047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4378" y="5741695"/>
                        <a:ext cx="1187450" cy="623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60153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Ideal solid solutions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4504"/>
            <a:ext cx="8229600" cy="4648200"/>
          </a:xfrm>
        </p:spPr>
        <p:txBody>
          <a:bodyPr/>
          <a:lstStyle/>
          <a:p>
            <a:r>
              <a:rPr lang="en-US" dirty="0"/>
              <a:t>Inter-atomic force is the same for all types of bonds</a:t>
            </a:r>
          </a:p>
        </p:txBody>
      </p:sp>
      <p:graphicFrame>
        <p:nvGraphicFramePr>
          <p:cNvPr id="192514" name="Object 2"/>
          <p:cNvGraphicFramePr>
            <a:graphicFrameLocks noChangeAspect="1"/>
          </p:cNvGraphicFramePr>
          <p:nvPr>
            <p:extLst/>
          </p:nvPr>
        </p:nvGraphicFramePr>
        <p:xfrm>
          <a:off x="5693441" y="2186267"/>
          <a:ext cx="2778125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3" imgW="1396800" imgH="342720" progId="Equation.DSMT4">
                  <p:embed/>
                </p:oleObj>
              </mc:Choice>
              <mc:Fallback>
                <p:oleObj name="Equation" r:id="rId3" imgW="1396800" imgH="342720" progId="Equation.DSMT4">
                  <p:embed/>
                  <p:pic>
                    <p:nvPicPr>
                      <p:cNvPr id="19251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3441" y="2186267"/>
                        <a:ext cx="2778125" cy="623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15" name="Object 3"/>
          <p:cNvGraphicFramePr>
            <a:graphicFrameLocks noChangeAspect="1"/>
          </p:cNvGraphicFramePr>
          <p:nvPr>
            <p:extLst/>
          </p:nvPr>
        </p:nvGraphicFramePr>
        <p:xfrm>
          <a:off x="5692060" y="2837142"/>
          <a:ext cx="1287462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5" imgW="647640" imgH="228600" progId="Equation.DSMT4">
                  <p:embed/>
                </p:oleObj>
              </mc:Choice>
              <mc:Fallback>
                <p:oleObj name="Equation" r:id="rId5" imgW="647640" imgH="228600" progId="Equation.DSMT4">
                  <p:embed/>
                  <p:pic>
                    <p:nvPicPr>
                      <p:cNvPr id="19251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2060" y="2837142"/>
                        <a:ext cx="1287462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19" name="Object 7"/>
          <p:cNvGraphicFramePr>
            <a:graphicFrameLocks noChangeAspect="1"/>
          </p:cNvGraphicFramePr>
          <p:nvPr>
            <p:extLst/>
          </p:nvPr>
        </p:nvGraphicFramePr>
        <p:xfrm>
          <a:off x="5685504" y="3481667"/>
          <a:ext cx="2828925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7" imgW="1422360" imgH="342720" progId="Equation.DSMT4">
                  <p:embed/>
                </p:oleObj>
              </mc:Choice>
              <mc:Fallback>
                <p:oleObj name="Equation" r:id="rId7" imgW="1422360" imgH="342720" progId="Equation.DSMT4">
                  <p:embed/>
                  <p:pic>
                    <p:nvPicPr>
                      <p:cNvPr id="19251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5504" y="3481667"/>
                        <a:ext cx="2828925" cy="623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5638800" y="4167467"/>
            <a:ext cx="2743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kern="0" dirty="0">
                <a:solidFill>
                  <a:prstClr val="black"/>
                </a:solidFill>
              </a:rPr>
              <a:t>Random mixing is always preferred!</a:t>
            </a:r>
            <a:endParaRPr lang="en-US" dirty="0"/>
          </a:p>
        </p:txBody>
      </p:sp>
      <p:pic>
        <p:nvPicPr>
          <p:cNvPr id="192521" name="Picture 9" descr="C:\Users\hjj\Desktop\Graph1.PNG"/>
          <p:cNvPicPr>
            <a:picLocks noChangeAspect="1" noChangeArrowheads="1"/>
          </p:cNvPicPr>
          <p:nvPr/>
        </p:nvPicPr>
        <p:blipFill>
          <a:blip r:embed="rId9" cstate="print"/>
          <a:srcRect l="5967" t="3819" r="4625"/>
          <a:stretch>
            <a:fillRect/>
          </a:stretch>
        </p:blipFill>
        <p:spPr bwMode="auto">
          <a:xfrm>
            <a:off x="533400" y="2257223"/>
            <a:ext cx="4800600" cy="399117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10763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264"/>
            <a:ext cx="8229600" cy="990600"/>
          </a:xfrm>
        </p:spPr>
        <p:txBody>
          <a:bodyPr/>
          <a:lstStyle/>
          <a:p>
            <a:r>
              <a:rPr lang="en-US" dirty="0"/>
              <a:t>Gibbs theorem for ideal gas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3052"/>
            <a:ext cx="8229600" cy="4419600"/>
          </a:xfrm>
        </p:spPr>
        <p:txBody>
          <a:bodyPr/>
          <a:lstStyle/>
          <a:p>
            <a:r>
              <a:rPr lang="en-US" dirty="0"/>
              <a:t>Entropy of mixing ideal gases (at the same </a:t>
            </a:r>
            <a:r>
              <a:rPr lang="en-US" i="1" dirty="0"/>
              <a:t>T</a:t>
            </a:r>
            <a:r>
              <a:rPr lang="en-US" dirty="0"/>
              <a:t> and </a:t>
            </a:r>
            <a:r>
              <a:rPr lang="en-US" i="1" dirty="0"/>
              <a:t>P</a:t>
            </a:r>
            <a:r>
              <a:rPr lang="en-US" dirty="0"/>
              <a:t>):</a:t>
            </a:r>
          </a:p>
          <a:p>
            <a:endParaRPr lang="en-US" sz="1800" dirty="0"/>
          </a:p>
          <a:p>
            <a:endParaRPr lang="en-US" dirty="0"/>
          </a:p>
          <a:p>
            <a:endParaRPr lang="en-US" sz="3200" dirty="0"/>
          </a:p>
          <a:p>
            <a:r>
              <a:rPr lang="en-US" dirty="0"/>
              <a:t>Derivation: # of spatial “sites” </a:t>
            </a:r>
            <a:r>
              <a:rPr lang="en-US" i="1" dirty="0"/>
              <a:t>m</a:t>
            </a:r>
            <a:r>
              <a:rPr lang="en-US" dirty="0"/>
              <a:t> &gt;&gt; # of molecules </a:t>
            </a:r>
            <a:r>
              <a:rPr lang="en-US" i="1" dirty="0"/>
              <a:t>n</a:t>
            </a:r>
            <a:r>
              <a:rPr lang="en-US" dirty="0"/>
              <a:t> for ideal gas (classical limit of quantum statistics)</a:t>
            </a:r>
          </a:p>
        </p:txBody>
      </p:sp>
      <p:graphicFrame>
        <p:nvGraphicFramePr>
          <p:cNvPr id="191490" name="Object 2"/>
          <p:cNvGraphicFramePr>
            <a:graphicFrameLocks noChangeAspect="1"/>
          </p:cNvGraphicFramePr>
          <p:nvPr/>
        </p:nvGraphicFramePr>
        <p:xfrm>
          <a:off x="849313" y="1995948"/>
          <a:ext cx="2778125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Equation" r:id="rId3" imgW="1396800" imgH="342720" progId="Equation.DSMT4">
                  <p:embed/>
                </p:oleObj>
              </mc:Choice>
              <mc:Fallback>
                <p:oleObj name="Equation" r:id="rId3" imgW="1396800" imgH="342720" progId="Equation.DSMT4">
                  <p:embed/>
                  <p:pic>
                    <p:nvPicPr>
                      <p:cNvPr id="19149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313" y="1995948"/>
                        <a:ext cx="2778125" cy="623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1491" name="Object 3"/>
          <p:cNvGraphicFramePr>
            <a:graphicFrameLocks noChangeAspect="1"/>
          </p:cNvGraphicFramePr>
          <p:nvPr/>
        </p:nvGraphicFramePr>
        <p:xfrm>
          <a:off x="838200" y="2699416"/>
          <a:ext cx="1085850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5" imgW="545760" imgH="342720" progId="Equation.DSMT4">
                  <p:embed/>
                </p:oleObj>
              </mc:Choice>
              <mc:Fallback>
                <p:oleObj name="Equation" r:id="rId5" imgW="545760" imgH="342720" progId="Equation.DSMT4">
                  <p:embed/>
                  <p:pic>
                    <p:nvPicPr>
                      <p:cNvPr id="19149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699416"/>
                        <a:ext cx="1085850" cy="623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1492" name="Object 4"/>
          <p:cNvGraphicFramePr>
            <a:graphicFrameLocks noChangeAspect="1"/>
          </p:cNvGraphicFramePr>
          <p:nvPr/>
        </p:nvGraphicFramePr>
        <p:xfrm>
          <a:off x="2147888" y="2699416"/>
          <a:ext cx="1338262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Equation" r:id="rId7" imgW="672840" imgH="342720" progId="Equation.DSMT4">
                  <p:embed/>
                </p:oleObj>
              </mc:Choice>
              <mc:Fallback>
                <p:oleObj name="Equation" r:id="rId7" imgW="672840" imgH="342720" progId="Equation.DSMT4">
                  <p:embed/>
                  <p:pic>
                    <p:nvPicPr>
                      <p:cNvPr id="19149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7888" y="2699416"/>
                        <a:ext cx="1338262" cy="623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1493" name="Object 5"/>
          <p:cNvGraphicFramePr>
            <a:graphicFrameLocks noChangeAspect="1"/>
          </p:cNvGraphicFramePr>
          <p:nvPr/>
        </p:nvGraphicFramePr>
        <p:xfrm>
          <a:off x="3657600" y="2685589"/>
          <a:ext cx="1187450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Equation" r:id="rId9" imgW="596880" imgH="342720" progId="Equation.DSMT4">
                  <p:embed/>
                </p:oleObj>
              </mc:Choice>
              <mc:Fallback>
                <p:oleObj name="Equation" r:id="rId9" imgW="596880" imgH="342720" progId="Equation.DSMT4">
                  <p:embed/>
                  <p:pic>
                    <p:nvPicPr>
                      <p:cNvPr id="19149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685589"/>
                        <a:ext cx="1187450" cy="623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 bwMode="auto">
          <a:xfrm>
            <a:off x="7010400" y="2116300"/>
            <a:ext cx="1219200" cy="97742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562600" y="2103120"/>
            <a:ext cx="1295400" cy="989303"/>
          </a:xfrm>
          <a:prstGeom prst="rect">
            <a:avLst/>
          </a:prstGeom>
          <a:ln w="63500">
            <a:noFill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781800" y="2103120"/>
            <a:ext cx="228600" cy="98930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15000" y="2226588"/>
            <a:ext cx="97887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i="1" dirty="0"/>
              <a:t>T, P, n</a:t>
            </a:r>
            <a:r>
              <a:rPr lang="en-US" sz="2200" i="1" baseline="-25000" dirty="0"/>
              <a:t>1</a:t>
            </a:r>
            <a:endParaRPr lang="en-US" sz="2200" i="1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5562600" y="2103120"/>
            <a:ext cx="2667000" cy="989303"/>
          </a:xfrm>
          <a:prstGeom prst="rect">
            <a:avLst/>
          </a:prstGeom>
          <a:noFill/>
          <a:ln w="635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9149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4111066"/>
              </p:ext>
            </p:extLst>
          </p:nvPr>
        </p:nvGraphicFramePr>
        <p:xfrm>
          <a:off x="802989" y="4191000"/>
          <a:ext cx="212407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Equation" r:id="rId11" imgW="1130040" imgH="444240" progId="Equation.DSMT4">
                  <p:embed/>
                </p:oleObj>
              </mc:Choice>
              <mc:Fallback>
                <p:oleObj name="Equation" r:id="rId11" imgW="1130040" imgH="444240" progId="Equation.DSMT4">
                  <p:embed/>
                  <p:pic>
                    <p:nvPicPr>
                      <p:cNvPr id="19149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989" y="4191000"/>
                        <a:ext cx="2124075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1496" name="Object 8"/>
          <p:cNvGraphicFramePr>
            <a:graphicFrameLocks noChangeAspect="1"/>
          </p:cNvGraphicFramePr>
          <p:nvPr/>
        </p:nvGraphicFramePr>
        <p:xfrm>
          <a:off x="3185652" y="4306427"/>
          <a:ext cx="5418137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13" imgW="2882880" imgH="279360" progId="Equation.DSMT4">
                  <p:embed/>
                </p:oleObj>
              </mc:Choice>
              <mc:Fallback>
                <p:oleObj name="Equation" r:id="rId13" imgW="2882880" imgH="279360" progId="Equation.DSMT4">
                  <p:embed/>
                  <p:pic>
                    <p:nvPicPr>
                      <p:cNvPr id="19149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5652" y="4306427"/>
                        <a:ext cx="5418137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149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1863345"/>
              </p:ext>
            </p:extLst>
          </p:nvPr>
        </p:nvGraphicFramePr>
        <p:xfrm>
          <a:off x="800100" y="4997450"/>
          <a:ext cx="3819525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15" imgW="2031840" imgH="469800" progId="Equation.DSMT4">
                  <p:embed/>
                </p:oleObj>
              </mc:Choice>
              <mc:Fallback>
                <p:oleObj name="Equation" r:id="rId15" imgW="2031840" imgH="469800" progId="Equation.DSMT4">
                  <p:embed/>
                  <p:pic>
                    <p:nvPicPr>
                      <p:cNvPr id="19149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" y="4997450"/>
                        <a:ext cx="3819525" cy="806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149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8735418"/>
              </p:ext>
            </p:extLst>
          </p:nvPr>
        </p:nvGraphicFramePr>
        <p:xfrm>
          <a:off x="776748" y="5892778"/>
          <a:ext cx="5681663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Equation" r:id="rId17" imgW="3022560" imgH="253800" progId="Equation.DSMT4">
                  <p:embed/>
                </p:oleObj>
              </mc:Choice>
              <mc:Fallback>
                <p:oleObj name="Equation" r:id="rId17" imgW="3022560" imgH="253800" progId="Equation.DSMT4">
                  <p:embed/>
                  <p:pic>
                    <p:nvPicPr>
                      <p:cNvPr id="19149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748" y="5892778"/>
                        <a:ext cx="5681663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7101840" y="2218789"/>
            <a:ext cx="97887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i="1" dirty="0"/>
              <a:t>T, P, n</a:t>
            </a:r>
            <a:r>
              <a:rPr lang="en-US" sz="2200" i="1" baseline="-25000" dirty="0"/>
              <a:t>2</a:t>
            </a:r>
            <a:endParaRPr lang="en-US" sz="2200" i="1" dirty="0"/>
          </a:p>
        </p:txBody>
      </p:sp>
      <p:graphicFrame>
        <p:nvGraphicFramePr>
          <p:cNvPr id="19149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7946384"/>
              </p:ext>
            </p:extLst>
          </p:nvPr>
        </p:nvGraphicFramePr>
        <p:xfrm>
          <a:off x="7078663" y="5028373"/>
          <a:ext cx="1074737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Equation" r:id="rId19" imgW="571320" imgH="431640" progId="Equation.DSMT4">
                  <p:embed/>
                </p:oleObj>
              </mc:Choice>
              <mc:Fallback>
                <p:oleObj name="Equation" r:id="rId19" imgW="571320" imgH="431640" progId="Equation.DSMT4">
                  <p:embed/>
                  <p:pic>
                    <p:nvPicPr>
                      <p:cNvPr id="19149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8663" y="5028373"/>
                        <a:ext cx="1074737" cy="741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1"/>
          <p:cNvSpPr/>
          <p:nvPr/>
        </p:nvSpPr>
        <p:spPr>
          <a:xfrm>
            <a:off x="5143183" y="5158548"/>
            <a:ext cx="19545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Same </a:t>
            </a:r>
            <a:r>
              <a:rPr lang="en-US" sz="2000" i="1" dirty="0"/>
              <a:t>T</a:t>
            </a:r>
            <a:r>
              <a:rPr lang="en-US" sz="2000" dirty="0"/>
              <a:t> and </a:t>
            </a:r>
            <a:r>
              <a:rPr lang="en-US" sz="2000" i="1" dirty="0"/>
              <a:t>P </a:t>
            </a:r>
            <a:r>
              <a:rPr lang="en-US" sz="20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882764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6696"/>
            <a:ext cx="8229600" cy="914400"/>
          </a:xfrm>
        </p:spPr>
        <p:txBody>
          <a:bodyPr/>
          <a:lstStyle/>
          <a:p>
            <a:r>
              <a:rPr lang="en-US" dirty="0"/>
              <a:t>Regular binary solution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9516"/>
            <a:ext cx="8229600" cy="4771104"/>
          </a:xfrm>
        </p:spPr>
        <p:txBody>
          <a:bodyPr/>
          <a:lstStyle/>
          <a:p>
            <a:r>
              <a:rPr lang="en-US" dirty="0"/>
              <a:t>Assumptions:</a:t>
            </a:r>
          </a:p>
          <a:p>
            <a:pPr lvl="1"/>
            <a:r>
              <a:rPr lang="en-US" dirty="0"/>
              <a:t>Random distribution of atoms</a:t>
            </a:r>
          </a:p>
          <a:p>
            <a:pPr lvl="1">
              <a:buNone/>
            </a:pPr>
            <a:endParaRPr lang="en-US" sz="3200" dirty="0"/>
          </a:p>
          <a:p>
            <a:pPr lvl="1"/>
            <a:r>
              <a:rPr lang="en-US" dirty="0"/>
              <a:t>Bond energy between 1-2 is different from those of 1-1 and 2-2</a:t>
            </a:r>
          </a:p>
          <a:p>
            <a:endParaRPr lang="en-US" dirty="0"/>
          </a:p>
          <a:p>
            <a:endParaRPr lang="en-US" dirty="0"/>
          </a:p>
          <a:p>
            <a:endParaRPr lang="en-US" sz="1100" dirty="0"/>
          </a:p>
          <a:p>
            <a:r>
              <a:rPr lang="en-US" dirty="0"/>
              <a:t>	  negative enthalpy of mixing: 1-2 type of hetero-polar bond energetically favorable</a:t>
            </a:r>
          </a:p>
          <a:p>
            <a:r>
              <a:rPr lang="en-US" dirty="0"/>
              <a:t>	  positive enthalpy of mixing: 1-1 and 2-2 types of </a:t>
            </a:r>
            <a:r>
              <a:rPr lang="en-US" dirty="0" err="1"/>
              <a:t>homopolar</a:t>
            </a:r>
            <a:r>
              <a:rPr lang="en-US" dirty="0"/>
              <a:t> bonds preferred</a:t>
            </a:r>
          </a:p>
        </p:txBody>
      </p:sp>
      <p:graphicFrame>
        <p:nvGraphicFramePr>
          <p:cNvPr id="19353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9575990"/>
              </p:ext>
            </p:extLst>
          </p:nvPr>
        </p:nvGraphicFramePr>
        <p:xfrm>
          <a:off x="1265284" y="3966975"/>
          <a:ext cx="4975225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Equation" r:id="rId3" imgW="2501640" imgH="253800" progId="Equation.DSMT4">
                  <p:embed/>
                </p:oleObj>
              </mc:Choice>
              <mc:Fallback>
                <p:oleObj name="Equation" r:id="rId3" imgW="2501640" imgH="253800" progId="Equation.DSMT4">
                  <p:embed/>
                  <p:pic>
                    <p:nvPicPr>
                      <p:cNvPr id="19353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5284" y="3966975"/>
                        <a:ext cx="4975225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353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9632254"/>
              </p:ext>
            </p:extLst>
          </p:nvPr>
        </p:nvGraphicFramePr>
        <p:xfrm>
          <a:off x="1300209" y="3418207"/>
          <a:ext cx="194627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Equation" r:id="rId5" imgW="977760" imgH="228600" progId="Equation.DSMT4">
                  <p:embed/>
                </p:oleObj>
              </mc:Choice>
              <mc:Fallback>
                <p:oleObj name="Equation" r:id="rId5" imgW="977760" imgH="228600" progId="Equation.DSMT4">
                  <p:embed/>
                  <p:pic>
                    <p:nvPicPr>
                      <p:cNvPr id="19353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0209" y="3418207"/>
                        <a:ext cx="1946275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354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4168637"/>
              </p:ext>
            </p:extLst>
          </p:nvPr>
        </p:nvGraphicFramePr>
        <p:xfrm>
          <a:off x="3639057" y="3391220"/>
          <a:ext cx="3813175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1" name="Equation" r:id="rId7" imgW="1917360" imgH="253800" progId="Equation.DSMT4">
                  <p:embed/>
                </p:oleObj>
              </mc:Choice>
              <mc:Fallback>
                <p:oleObj name="Equation" r:id="rId7" imgW="1917360" imgH="253800" progId="Equation.DSMT4">
                  <p:embed/>
                  <p:pic>
                    <p:nvPicPr>
                      <p:cNvPr id="19354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9057" y="3391220"/>
                        <a:ext cx="3813175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354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5579808"/>
              </p:ext>
            </p:extLst>
          </p:nvPr>
        </p:nvGraphicFramePr>
        <p:xfrm>
          <a:off x="852948" y="4587368"/>
          <a:ext cx="733425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2" name="Equation" r:id="rId9" imgW="368280" imgH="177480" progId="Equation.DSMT4">
                  <p:embed/>
                </p:oleObj>
              </mc:Choice>
              <mc:Fallback>
                <p:oleObj name="Equation" r:id="rId9" imgW="368280" imgH="177480" progId="Equation.DSMT4">
                  <p:embed/>
                  <p:pic>
                    <p:nvPicPr>
                      <p:cNvPr id="19354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2948" y="4587368"/>
                        <a:ext cx="733425" cy="322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354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2973115"/>
              </p:ext>
            </p:extLst>
          </p:nvPr>
        </p:nvGraphicFramePr>
        <p:xfrm>
          <a:off x="1280652" y="2382077"/>
          <a:ext cx="2730500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3" name="Equation" r:id="rId11" imgW="1371600" imgH="253800" progId="Equation.DSMT4">
                  <p:embed/>
                </p:oleObj>
              </mc:Choice>
              <mc:Fallback>
                <p:oleObj name="Equation" r:id="rId11" imgW="1371600" imgH="253800" progId="Equation.DSMT4">
                  <p:embed/>
                  <p:pic>
                    <p:nvPicPr>
                      <p:cNvPr id="19354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0652" y="2382077"/>
                        <a:ext cx="2730500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Oval 16"/>
          <p:cNvSpPr/>
          <p:nvPr/>
        </p:nvSpPr>
        <p:spPr bwMode="auto">
          <a:xfrm>
            <a:off x="5791200" y="1566404"/>
            <a:ext cx="685800" cy="685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7086600" y="1566404"/>
            <a:ext cx="685800" cy="685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0" name="Straight Connector 19"/>
          <p:cNvCxnSpPr>
            <a:stCxn id="17" idx="6"/>
            <a:endCxn id="18" idx="2"/>
          </p:cNvCxnSpPr>
          <p:nvPr/>
        </p:nvCxnSpPr>
        <p:spPr bwMode="auto">
          <a:xfrm>
            <a:off x="6477000" y="1909304"/>
            <a:ext cx="609600" cy="0"/>
          </a:xfrm>
          <a:prstGeom prst="line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5779373" y="233148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Site </a:t>
            </a:r>
            <a:r>
              <a:rPr lang="en-US" i="1" dirty="0" err="1"/>
              <a:t>i</a:t>
            </a:r>
            <a:endParaRPr lang="en-US" i="1" dirty="0"/>
          </a:p>
        </p:txBody>
      </p:sp>
      <p:sp>
        <p:nvSpPr>
          <p:cNvPr id="22" name="TextBox 21"/>
          <p:cNvSpPr txBox="1"/>
          <p:nvPr/>
        </p:nvSpPr>
        <p:spPr>
          <a:xfrm>
            <a:off x="7104269" y="233148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Site </a:t>
            </a:r>
            <a:r>
              <a:rPr lang="en-US" i="1" dirty="0"/>
              <a:t>j</a:t>
            </a:r>
          </a:p>
        </p:txBody>
      </p:sp>
      <p:sp>
        <p:nvSpPr>
          <p:cNvPr id="23" name="Oval 22"/>
          <p:cNvSpPr/>
          <p:nvPr/>
        </p:nvSpPr>
        <p:spPr bwMode="auto">
          <a:xfrm>
            <a:off x="5791200" y="1566404"/>
            <a:ext cx="685800" cy="685800"/>
          </a:xfrm>
          <a:prstGeom prst="ellipse">
            <a:avLst/>
          </a:prstGeom>
          <a:ln>
            <a:noFill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chemeClr val="tx1"/>
                </a:solidFill>
                <a:latin typeface="Arial" charset="0"/>
              </a:rPr>
              <a:t>1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7086600" y="1566404"/>
            <a:ext cx="685800" cy="685800"/>
          </a:xfrm>
          <a:prstGeom prst="ellipse">
            <a:avLst/>
          </a:prstGeom>
          <a:ln>
            <a:noFill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chemeClr val="tx1"/>
                </a:solidFill>
                <a:latin typeface="Arial" charset="0"/>
              </a:rPr>
              <a:t>2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9354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374751"/>
              </p:ext>
            </p:extLst>
          </p:nvPr>
        </p:nvGraphicFramePr>
        <p:xfrm>
          <a:off x="839327" y="5424714"/>
          <a:ext cx="758825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4" name="Equation" r:id="rId13" imgW="380880" imgH="177480" progId="Equation.DSMT4">
                  <p:embed/>
                </p:oleObj>
              </mc:Choice>
              <mc:Fallback>
                <p:oleObj name="Equation" r:id="rId13" imgW="380880" imgH="177480" progId="Equation.DSMT4">
                  <p:embed/>
                  <p:pic>
                    <p:nvPicPr>
                      <p:cNvPr id="19354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327" y="5424714"/>
                        <a:ext cx="758825" cy="322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7346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1948"/>
            <a:ext cx="8229600" cy="1066800"/>
          </a:xfrm>
        </p:spPr>
        <p:txBody>
          <a:bodyPr/>
          <a:lstStyle/>
          <a:p>
            <a:r>
              <a:rPr lang="en-US" dirty="0"/>
              <a:t>Negative enthalpy of mixing</a:t>
            </a:r>
          </a:p>
        </p:txBody>
      </p:sp>
      <p:graphicFrame>
        <p:nvGraphicFramePr>
          <p:cNvPr id="194562" name="Object 2"/>
          <p:cNvGraphicFramePr>
            <a:graphicFrameLocks noChangeAspect="1"/>
          </p:cNvGraphicFramePr>
          <p:nvPr/>
        </p:nvGraphicFramePr>
        <p:xfrm>
          <a:off x="4953000" y="3733800"/>
          <a:ext cx="298132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Equation" r:id="rId3" imgW="1498320" imgH="228600" progId="Equation.DSMT4">
                  <p:embed/>
                </p:oleObj>
              </mc:Choice>
              <mc:Fallback>
                <p:oleObj name="Equation" r:id="rId3" imgW="1498320" imgH="228600" progId="Equation.DSMT4">
                  <p:embed/>
                  <p:pic>
                    <p:nvPicPr>
                      <p:cNvPr id="19456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733800"/>
                        <a:ext cx="2981325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64" name="Object 4"/>
          <p:cNvGraphicFramePr>
            <a:graphicFrameLocks noChangeAspect="1"/>
          </p:cNvGraphicFramePr>
          <p:nvPr/>
        </p:nvGraphicFramePr>
        <p:xfrm>
          <a:off x="4953000" y="3048000"/>
          <a:ext cx="3813175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Equation" r:id="rId5" imgW="1917360" imgH="253800" progId="Equation.DSMT4">
                  <p:embed/>
                </p:oleObj>
              </mc:Choice>
              <mc:Fallback>
                <p:oleObj name="Equation" r:id="rId5" imgW="1917360" imgH="253800" progId="Equation.DSMT4">
                  <p:embed/>
                  <p:pic>
                    <p:nvPicPr>
                      <p:cNvPr id="19456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048000"/>
                        <a:ext cx="3813175" cy="461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94565" name="Picture 5" descr="C:\Users\hjj\Desktop\Graph1.PNG"/>
          <p:cNvPicPr>
            <a:picLocks noChangeAspect="1" noChangeArrowheads="1"/>
          </p:cNvPicPr>
          <p:nvPr/>
        </p:nvPicPr>
        <p:blipFill>
          <a:blip r:embed="rId7" cstate="print"/>
          <a:srcRect l="12818" t="5494" r="12928" b="4310"/>
          <a:stretch>
            <a:fillRect/>
          </a:stretch>
        </p:blipFill>
        <p:spPr bwMode="auto">
          <a:xfrm>
            <a:off x="487936" y="1744916"/>
            <a:ext cx="4383156" cy="4114800"/>
          </a:xfrm>
          <a:prstGeom prst="rect">
            <a:avLst/>
          </a:prstGeom>
          <a:noFill/>
        </p:spPr>
      </p:pic>
      <p:graphicFrame>
        <p:nvGraphicFramePr>
          <p:cNvPr id="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6370866"/>
              </p:ext>
            </p:extLst>
          </p:nvPr>
        </p:nvGraphicFramePr>
        <p:xfrm>
          <a:off x="4975225" y="2438400"/>
          <a:ext cx="240347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Equation" r:id="rId8" imgW="1206360" imgH="228600" progId="Equation.DSMT4">
                  <p:embed/>
                </p:oleObj>
              </mc:Choice>
              <mc:Fallback>
                <p:oleObj name="Equation" r:id="rId8" imgW="1206360" imgH="228600" progId="Equation.DSMT4">
                  <p:embed/>
                  <p:pic>
                    <p:nvPicPr>
                      <p:cNvPr id="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5225" y="2438400"/>
                        <a:ext cx="2403475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93862407"/>
      </p:ext>
    </p:extLst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Guided Wave Optics</Template>
  <TotalTime>20012</TotalTime>
  <Words>495</Words>
  <Application>Microsoft Office PowerPoint</Application>
  <PresentationFormat>On-screen Show (4:3)</PresentationFormat>
  <Paragraphs>116</Paragraphs>
  <Slides>17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Arial Black</vt:lpstr>
      <vt:lpstr>Calibri</vt:lpstr>
      <vt:lpstr>Comic Sans MS</vt:lpstr>
      <vt:lpstr>Symbol</vt:lpstr>
      <vt:lpstr>Times New Roman</vt:lpstr>
      <vt:lpstr>Wingdings</vt:lpstr>
      <vt:lpstr>Pixel</vt:lpstr>
      <vt:lpstr>Equation</vt:lpstr>
      <vt:lpstr>MIT 3.022 Microstructural Evolution in Materials  2: Solid Solutions</vt:lpstr>
      <vt:lpstr>Solid solution consisting of indistinguishable atoms</vt:lpstr>
      <vt:lpstr>PowerPoint Presentation</vt:lpstr>
      <vt:lpstr>Gibbs theorem</vt:lpstr>
      <vt:lpstr>Gibbs theorem</vt:lpstr>
      <vt:lpstr>Ideal solid solutions</vt:lpstr>
      <vt:lpstr>Gibbs theorem for ideal gas</vt:lpstr>
      <vt:lpstr>Regular binary solution theory</vt:lpstr>
      <vt:lpstr>Negative enthalpy of mixing</vt:lpstr>
      <vt:lpstr>Positive enthalpy of mixing (high T)</vt:lpstr>
      <vt:lpstr>Positive enthalpy of mixing (intermediate T)</vt:lpstr>
      <vt:lpstr>Positive enthalpy of mixing (low T)</vt:lpstr>
      <vt:lpstr>Phase composition determination</vt:lpstr>
      <vt:lpstr>PowerPoint Presentation</vt:lpstr>
      <vt:lpstr>Summary</vt:lpstr>
      <vt:lpstr>List of symbols</vt:lpstr>
      <vt:lpstr>List of symbols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MSEG 803 Equilibria in Material Systems</dc:title>
  <dc:creator>hjj</dc:creator>
  <cp:lastModifiedBy>JJ HU</cp:lastModifiedBy>
  <cp:revision>2829</cp:revision>
  <dcterms:created xsi:type="dcterms:W3CDTF">2006-08-16T00:00:00Z</dcterms:created>
  <dcterms:modified xsi:type="dcterms:W3CDTF">2019-02-08T14:03:23Z</dcterms:modified>
</cp:coreProperties>
</file>