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0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D1"/>
    <a:srgbClr val="FFD1F2"/>
    <a:srgbClr val="00007D"/>
    <a:srgbClr val="000099"/>
    <a:srgbClr val="0000FF"/>
    <a:srgbClr val="008000"/>
    <a:srgbClr val="006600"/>
    <a:srgbClr val="FF00FF"/>
    <a:srgbClr val="92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7" autoAdjust="0"/>
    <p:restoredTop sz="93945" autoAdjust="0"/>
  </p:normalViewPr>
  <p:slideViewPr>
    <p:cSldViewPr>
      <p:cViewPr varScale="1">
        <p:scale>
          <a:sx n="62" d="100"/>
          <a:sy n="62" d="100"/>
        </p:scale>
        <p:origin x="84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2BADEC64-668D-4AE8-BD83-9D59FB77BF0B}"/>
    <pc:docChg chg="modSld">
      <pc:chgData name="JJ HU" userId="f9cbafaa3520ff22" providerId="LiveId" clId="{2BADEC64-668D-4AE8-BD83-9D59FB77BF0B}" dt="2018-05-06T03:10:09.678" v="5" actId="2711"/>
      <pc:docMkLst>
        <pc:docMk/>
      </pc:docMkLst>
      <pc:sldChg chg="modSp">
        <pc:chgData name="JJ HU" userId="f9cbafaa3520ff22" providerId="LiveId" clId="{2BADEC64-668D-4AE8-BD83-9D59FB77BF0B}" dt="2018-05-06T03:09:30.117" v="0" actId="2711"/>
        <pc:sldMkLst>
          <pc:docMk/>
          <pc:sldMk cId="1297004798" sldId="261"/>
        </pc:sldMkLst>
        <pc:spChg chg="mod">
          <ac:chgData name="JJ HU" userId="f9cbafaa3520ff22" providerId="LiveId" clId="{2BADEC64-668D-4AE8-BD83-9D59FB77BF0B}" dt="2018-05-06T03:09:30.117" v="0" actId="2711"/>
          <ac:spMkLst>
            <pc:docMk/>
            <pc:sldMk cId="1297004798" sldId="261"/>
            <ac:spMk id="14" creationId="{00000000-0000-0000-0000-000000000000}"/>
          </ac:spMkLst>
        </pc:spChg>
      </pc:sldChg>
      <pc:sldChg chg="modSp">
        <pc:chgData name="JJ HU" userId="f9cbafaa3520ff22" providerId="LiveId" clId="{2BADEC64-668D-4AE8-BD83-9D59FB77BF0B}" dt="2018-05-06T03:09:43.748" v="1" actId="2711"/>
        <pc:sldMkLst>
          <pc:docMk/>
          <pc:sldMk cId="3309442656" sldId="262"/>
        </pc:sldMkLst>
        <pc:spChg chg="mod">
          <ac:chgData name="JJ HU" userId="f9cbafaa3520ff22" providerId="LiveId" clId="{2BADEC64-668D-4AE8-BD83-9D59FB77BF0B}" dt="2018-05-06T03:09:43.748" v="1" actId="2711"/>
          <ac:spMkLst>
            <pc:docMk/>
            <pc:sldMk cId="3309442656" sldId="262"/>
            <ac:spMk id="7" creationId="{00000000-0000-0000-0000-000000000000}"/>
          </ac:spMkLst>
        </pc:spChg>
      </pc:sldChg>
      <pc:sldChg chg="modSp">
        <pc:chgData name="JJ HU" userId="f9cbafaa3520ff22" providerId="LiveId" clId="{2BADEC64-668D-4AE8-BD83-9D59FB77BF0B}" dt="2018-05-06T03:10:00.636" v="4" actId="2711"/>
        <pc:sldMkLst>
          <pc:docMk/>
          <pc:sldMk cId="4091981010" sldId="263"/>
        </pc:sldMkLst>
        <pc:spChg chg="mod">
          <ac:chgData name="JJ HU" userId="f9cbafaa3520ff22" providerId="LiveId" clId="{2BADEC64-668D-4AE8-BD83-9D59FB77BF0B}" dt="2018-05-06T03:10:00.636" v="4" actId="2711"/>
          <ac:spMkLst>
            <pc:docMk/>
            <pc:sldMk cId="4091981010" sldId="263"/>
            <ac:spMk id="10" creationId="{00000000-0000-0000-0000-000000000000}"/>
          </ac:spMkLst>
        </pc:spChg>
      </pc:sldChg>
      <pc:sldChg chg="modSp">
        <pc:chgData name="JJ HU" userId="f9cbafaa3520ff22" providerId="LiveId" clId="{2BADEC64-668D-4AE8-BD83-9D59FB77BF0B}" dt="2018-05-06T03:09:50.445" v="2" actId="2711"/>
        <pc:sldMkLst>
          <pc:docMk/>
          <pc:sldMk cId="4250528184" sldId="264"/>
        </pc:sldMkLst>
        <pc:spChg chg="mod">
          <ac:chgData name="JJ HU" userId="f9cbafaa3520ff22" providerId="LiveId" clId="{2BADEC64-668D-4AE8-BD83-9D59FB77BF0B}" dt="2018-05-06T03:09:50.445" v="2" actId="2711"/>
          <ac:spMkLst>
            <pc:docMk/>
            <pc:sldMk cId="4250528184" sldId="264"/>
            <ac:spMk id="8" creationId="{00000000-0000-0000-0000-000000000000}"/>
          </ac:spMkLst>
        </pc:spChg>
      </pc:sldChg>
      <pc:sldChg chg="modSp">
        <pc:chgData name="JJ HU" userId="f9cbafaa3520ff22" providerId="LiveId" clId="{2BADEC64-668D-4AE8-BD83-9D59FB77BF0B}" dt="2018-05-06T03:10:09.678" v="5" actId="2711"/>
        <pc:sldMkLst>
          <pc:docMk/>
          <pc:sldMk cId="426661690" sldId="265"/>
        </pc:sldMkLst>
        <pc:spChg chg="mod">
          <ac:chgData name="JJ HU" userId="f9cbafaa3520ff22" providerId="LiveId" clId="{2BADEC64-668D-4AE8-BD83-9D59FB77BF0B}" dt="2018-05-06T03:10:09.678" v="5" actId="2711"/>
          <ac:spMkLst>
            <pc:docMk/>
            <pc:sldMk cId="426661690" sldId="265"/>
            <ac:spMk id="8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6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~75% of all water</a:t>
            </a:r>
            <a:r>
              <a:rPr lang="en-US" baseline="0" dirty="0"/>
              <a:t> in ice cream is frozen as ice; ~25% stays in the matrix (liquid syrup) with sugar, stabilizers and milk proteins dispersed inside</a:t>
            </a:r>
          </a:p>
          <a:p>
            <a:r>
              <a:rPr lang="en-US" baseline="0" dirty="0"/>
              <a:t>Stabilizers are used to reduce ice cream melting rate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milk solids-not-fat portion consists of protein (primarily casein and lactalbumin), carbohydrates (primarily lactose), and minerals (including calcium and phosphorus).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6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9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Coalescence takes place when two bubbles come into close contact and the film between them ruptures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recrystallization of ice crystals and the coarsening of air bubbles both lead to deterioration in the texture of ice cream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7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Shrinkage</a:t>
            </a:r>
            <a:r>
              <a:rPr lang="en-US" baseline="0" dirty="0"/>
              <a:t> results from bubble wall rupture and air release due to increased temperature/reduced ambient pressure; when the ice cream is returned to normal conditions, shrinkage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plot shows melting point</a:t>
            </a:r>
            <a:r>
              <a:rPr lang="en-US" baseline="0" dirty="0"/>
              <a:t> depression (decrease) due to the Gibbs-Thomson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8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9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6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2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90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 sz="2200"/>
            </a:lvl1pPr>
            <a:lvl2pPr>
              <a:spcBef>
                <a:spcPts val="800"/>
              </a:spcBef>
              <a:defRPr sz="2200"/>
            </a:lvl2pPr>
            <a:lvl3pPr>
              <a:spcBef>
                <a:spcPts val="800"/>
              </a:spcBef>
              <a:defRPr sz="2200"/>
            </a:lvl3pPr>
            <a:lvl4pPr>
              <a:spcBef>
                <a:spcPts val="800"/>
              </a:spcBef>
              <a:defRPr sz="2200"/>
            </a:lvl4pPr>
            <a:lvl5pPr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O6DiuUAviI" TargetMode="Externa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po.gov/fdsys/pkg/CFR-2006-title21-vol2/pdf/CFR-2006-title21-vol2-sec135-11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acs.org/content/acs/en/education/resources/highschool/chemmatters/past-issues/archive-2013-2014/ice-cream-chemistry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3.022</a:t>
            </a:r>
            <a:br>
              <a:rPr lang="en-US" sz="2600" dirty="0"/>
            </a:br>
            <a:r>
              <a:rPr lang="en-US" sz="2600" dirty="0"/>
              <a:t>Microstructural Evolution in Materials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17: </a:t>
            </a:r>
            <a:r>
              <a:rPr lang="en-US" sz="2400" dirty="0"/>
              <a:t>The Science of Ice Cream</a:t>
            </a: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3"/>
              </a:rPr>
              <a:t>hujuejun@mit.edu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191851" y="2506916"/>
            <a:ext cx="1723549" cy="492443"/>
          </a:xfrm>
          <a:prstGeom prst="rect">
            <a:avLst/>
          </a:prstGeom>
          <a:solidFill>
            <a:srgbClr val="00007D"/>
          </a:solidFill>
        </p:spPr>
        <p:txBody>
          <a:bodyPr wrap="none">
            <a:spAutoFit/>
          </a:bodyPr>
          <a:lstStyle/>
          <a:p>
            <a:r>
              <a:rPr lang="en-US" sz="2600" kern="0" dirty="0">
                <a:solidFill>
                  <a:srgbClr val="FFFFFF"/>
                </a:solidFill>
                <a:ea typeface="+mj-ea"/>
                <a:cs typeface="+mj-cs"/>
              </a:rPr>
              <a:t>Ice Cream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15001" y="1577329"/>
            <a:ext cx="2743199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At low ice crystal density, Ostwald ripening drives crystal growth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At high ice crystal density, accretion becomes important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crystal growth: Ostwald ripening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9" y="1641476"/>
            <a:ext cx="4861432" cy="367723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562600" y="4481544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Ice crystal growth in freeze-concentrated 28.6% sucrose held at -8 °C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9" y="5603877"/>
            <a:ext cx="4861432" cy="7471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68363" y="5808193"/>
            <a:ext cx="2364121" cy="34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Accretion of ice crystals</a:t>
            </a:r>
          </a:p>
        </p:txBody>
      </p:sp>
    </p:spTree>
    <p:extLst>
      <p:ext uri="{BB962C8B-B14F-4D97-AF65-F5344CB8AC3E}">
        <p14:creationId xmlns:p14="http://schemas.microsoft.com/office/powerpoint/2010/main" val="379596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Ostwald ripening kinetics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Recrystallization rate: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crystal growth: Ostwald ripening</a:t>
            </a: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062094"/>
              </p:ext>
            </p:extLst>
          </p:nvPr>
        </p:nvGraphicFramePr>
        <p:xfrm>
          <a:off x="846292" y="2015365"/>
          <a:ext cx="32972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866600" imgH="431640" progId="Equation.DSMT4">
                  <p:embed/>
                </p:oleObj>
              </mc:Choice>
              <mc:Fallback>
                <p:oleObj name="Equation" r:id="rId4" imgW="1866600" imgH="43164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292" y="2015365"/>
                        <a:ext cx="3297238" cy="738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449891"/>
              </p:ext>
            </p:extLst>
          </p:nvPr>
        </p:nvGraphicFramePr>
        <p:xfrm>
          <a:off x="823913" y="3405188"/>
          <a:ext cx="25146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422360" imgH="431640" progId="Equation.DSMT4">
                  <p:embed/>
                </p:oleObj>
              </mc:Choice>
              <mc:Fallback>
                <p:oleObj name="Equation" r:id="rId6" imgW="1422360" imgH="431640" progId="Equation.DSMT4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3405188"/>
                        <a:ext cx="2514600" cy="738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7"/>
          <a:stretch/>
        </p:blipFill>
        <p:spPr>
          <a:xfrm>
            <a:off x="4482410" y="1653756"/>
            <a:ext cx="4091051" cy="432314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861003" y="4472748"/>
            <a:ext cx="3078594" cy="1000198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Recrystallization rate scales with diffusivity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9553" y="5647669"/>
            <a:ext cx="2430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Food </a:t>
            </a:r>
            <a:r>
              <a:rPr lang="en-US" sz="1400" i="1" dirty="0" err="1">
                <a:solidFill>
                  <a:srgbClr val="000000"/>
                </a:solidFill>
              </a:rPr>
              <a:t>Biophys</a:t>
            </a:r>
            <a:r>
              <a:rPr lang="en-US" sz="1400" i="1" dirty="0">
                <a:solidFill>
                  <a:srgbClr val="000000"/>
                </a:solidFill>
              </a:rPr>
              <a:t>.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, 74 (2006)</a:t>
            </a:r>
            <a:endParaRPr lang="en-US" sz="1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66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crystal growth: Ostwald ripening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126403"/>
              </p:ext>
            </p:extLst>
          </p:nvPr>
        </p:nvGraphicFramePr>
        <p:xfrm>
          <a:off x="6016625" y="4141788"/>
          <a:ext cx="25130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422360" imgH="431640" progId="Equation.DSMT4">
                  <p:embed/>
                </p:oleObj>
              </mc:Choice>
              <mc:Fallback>
                <p:oleObj name="Equation" r:id="rId4" imgW="1422360" imgH="431640" progId="Equation.DSMT4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4141788"/>
                        <a:ext cx="2513013" cy="738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35" y="1676401"/>
            <a:ext cx="4176565" cy="22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76399"/>
            <a:ext cx="3489418" cy="2209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799"/>
            <a:ext cx="3453742" cy="228600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 rot="2764880">
            <a:off x="5305404" y="3730514"/>
            <a:ext cx="609600" cy="914400"/>
          </a:xfrm>
          <a:prstGeom prst="downArrow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9937003">
            <a:off x="3041504" y="3800079"/>
            <a:ext cx="609600" cy="775270"/>
          </a:xfrm>
          <a:prstGeom prst="downArrow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20167" y="5134094"/>
            <a:ext cx="2307242" cy="1114306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Ice crystal growth via water diffusion in the matrix</a:t>
            </a:r>
          </a:p>
        </p:txBody>
      </p:sp>
    </p:spTree>
    <p:extLst>
      <p:ext uri="{BB962C8B-B14F-4D97-AF65-F5344CB8AC3E}">
        <p14:creationId xmlns:p14="http://schemas.microsoft.com/office/powerpoint/2010/main" val="400040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252"/>
            <a:ext cx="8153400" cy="877542"/>
          </a:xfrm>
        </p:spPr>
        <p:txBody>
          <a:bodyPr/>
          <a:lstStyle/>
          <a:p>
            <a:r>
              <a:rPr lang="en-US" dirty="0"/>
              <a:t>Ice cream processing</a:t>
            </a:r>
          </a:p>
        </p:txBody>
      </p:sp>
      <p:sp>
        <p:nvSpPr>
          <p:cNvPr id="29" name="Freeform 28"/>
          <p:cNvSpPr/>
          <p:nvPr/>
        </p:nvSpPr>
        <p:spPr>
          <a:xfrm>
            <a:off x="534040" y="1548640"/>
            <a:ext cx="2340864" cy="633600"/>
          </a:xfrm>
          <a:custGeom>
            <a:avLst/>
            <a:gdLst>
              <a:gd name="connsiteX0" fmla="*/ 0 w 2414587"/>
              <a:gd name="connsiteY0" fmla="*/ 0 h 633600"/>
              <a:gd name="connsiteX1" fmla="*/ 2414587 w 2414587"/>
              <a:gd name="connsiteY1" fmla="*/ 0 h 633600"/>
              <a:gd name="connsiteX2" fmla="*/ 2414587 w 2414587"/>
              <a:gd name="connsiteY2" fmla="*/ 633600 h 633600"/>
              <a:gd name="connsiteX3" fmla="*/ 0 w 2414587"/>
              <a:gd name="connsiteY3" fmla="*/ 633600 h 633600"/>
              <a:gd name="connsiteX4" fmla="*/ 0 w 2414587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87" h="633600">
                <a:moveTo>
                  <a:pt x="0" y="0"/>
                </a:moveTo>
                <a:lnTo>
                  <a:pt x="2414587" y="0"/>
                </a:lnTo>
                <a:lnTo>
                  <a:pt x="2414587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Mixing</a:t>
            </a:r>
          </a:p>
        </p:txBody>
      </p:sp>
      <p:sp>
        <p:nvSpPr>
          <p:cNvPr id="30" name="Freeform 29"/>
          <p:cNvSpPr/>
          <p:nvPr/>
        </p:nvSpPr>
        <p:spPr>
          <a:xfrm>
            <a:off x="534040" y="2182240"/>
            <a:ext cx="2340864" cy="1613980"/>
          </a:xfrm>
          <a:custGeom>
            <a:avLst/>
            <a:gdLst>
              <a:gd name="connsiteX0" fmla="*/ 0 w 2414587"/>
              <a:gd name="connsiteY0" fmla="*/ 0 h 1237994"/>
              <a:gd name="connsiteX1" fmla="*/ 2414587 w 2414587"/>
              <a:gd name="connsiteY1" fmla="*/ 0 h 1237994"/>
              <a:gd name="connsiteX2" fmla="*/ 2414587 w 2414587"/>
              <a:gd name="connsiteY2" fmla="*/ 1237994 h 1237994"/>
              <a:gd name="connsiteX3" fmla="*/ 0 w 2414587"/>
              <a:gd name="connsiteY3" fmla="*/ 1237994 h 1237994"/>
              <a:gd name="connsiteX4" fmla="*/ 0 w 2414587"/>
              <a:gd name="connsiteY4" fmla="*/ 0 h 123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87" h="1237994">
                <a:moveTo>
                  <a:pt x="0" y="0"/>
                </a:moveTo>
                <a:lnTo>
                  <a:pt x="2414587" y="0"/>
                </a:lnTo>
                <a:lnTo>
                  <a:pt x="2414587" y="1237994"/>
                </a:lnTo>
                <a:lnTo>
                  <a:pt x="0" y="1237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200" kern="1200"/>
          </a:p>
        </p:txBody>
      </p:sp>
      <p:sp>
        <p:nvSpPr>
          <p:cNvPr id="31" name="Freeform 30"/>
          <p:cNvSpPr/>
          <p:nvPr/>
        </p:nvSpPr>
        <p:spPr>
          <a:xfrm>
            <a:off x="3394524" y="1558344"/>
            <a:ext cx="2340864" cy="633600"/>
          </a:xfrm>
          <a:custGeom>
            <a:avLst/>
            <a:gdLst>
              <a:gd name="connsiteX0" fmla="*/ 0 w 2414587"/>
              <a:gd name="connsiteY0" fmla="*/ 0 h 633600"/>
              <a:gd name="connsiteX1" fmla="*/ 2414587 w 2414587"/>
              <a:gd name="connsiteY1" fmla="*/ 0 h 633600"/>
              <a:gd name="connsiteX2" fmla="*/ 2414587 w 2414587"/>
              <a:gd name="connsiteY2" fmla="*/ 633600 h 633600"/>
              <a:gd name="connsiteX3" fmla="*/ 0 w 2414587"/>
              <a:gd name="connsiteY3" fmla="*/ 633600 h 633600"/>
              <a:gd name="connsiteX4" fmla="*/ 0 w 2414587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87" h="633600">
                <a:moveTo>
                  <a:pt x="0" y="0"/>
                </a:moveTo>
                <a:lnTo>
                  <a:pt x="2414587" y="0"/>
                </a:lnTo>
                <a:lnTo>
                  <a:pt x="2414587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Homogenization</a:t>
            </a:r>
          </a:p>
        </p:txBody>
      </p:sp>
      <p:sp>
        <p:nvSpPr>
          <p:cNvPr id="32" name="Freeform 31"/>
          <p:cNvSpPr/>
          <p:nvPr/>
        </p:nvSpPr>
        <p:spPr>
          <a:xfrm>
            <a:off x="3394524" y="2191944"/>
            <a:ext cx="2340864" cy="1604276"/>
          </a:xfrm>
          <a:custGeom>
            <a:avLst/>
            <a:gdLst>
              <a:gd name="connsiteX0" fmla="*/ 0 w 2414587"/>
              <a:gd name="connsiteY0" fmla="*/ 0 h 1237994"/>
              <a:gd name="connsiteX1" fmla="*/ 2414587 w 2414587"/>
              <a:gd name="connsiteY1" fmla="*/ 0 h 1237994"/>
              <a:gd name="connsiteX2" fmla="*/ 2414587 w 2414587"/>
              <a:gd name="connsiteY2" fmla="*/ 1237994 h 1237994"/>
              <a:gd name="connsiteX3" fmla="*/ 0 w 2414587"/>
              <a:gd name="connsiteY3" fmla="*/ 1237994 h 1237994"/>
              <a:gd name="connsiteX4" fmla="*/ 0 w 2414587"/>
              <a:gd name="connsiteY4" fmla="*/ 0 h 123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87" h="1237994">
                <a:moveTo>
                  <a:pt x="0" y="0"/>
                </a:moveTo>
                <a:lnTo>
                  <a:pt x="2414587" y="0"/>
                </a:lnTo>
                <a:lnTo>
                  <a:pt x="2414587" y="1237994"/>
                </a:lnTo>
                <a:lnTo>
                  <a:pt x="0" y="1237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6">
                <a:lumMod val="20000"/>
                <a:lumOff val="80000"/>
                <a:alpha val="90000"/>
              </a:schemeClr>
            </a:solidFill>
          </a:ln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0" lvl="1" algn="ctr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/>
              <a:t>Creates fat droplets</a:t>
            </a:r>
          </a:p>
        </p:txBody>
      </p:sp>
      <p:sp>
        <p:nvSpPr>
          <p:cNvPr id="33" name="Freeform 32"/>
          <p:cNvSpPr/>
          <p:nvPr/>
        </p:nvSpPr>
        <p:spPr>
          <a:xfrm>
            <a:off x="534040" y="4229420"/>
            <a:ext cx="2340864" cy="633600"/>
          </a:xfrm>
          <a:custGeom>
            <a:avLst/>
            <a:gdLst>
              <a:gd name="connsiteX0" fmla="*/ 0 w 2414587"/>
              <a:gd name="connsiteY0" fmla="*/ 0 h 633600"/>
              <a:gd name="connsiteX1" fmla="*/ 2414587 w 2414587"/>
              <a:gd name="connsiteY1" fmla="*/ 0 h 633600"/>
              <a:gd name="connsiteX2" fmla="*/ 2414587 w 2414587"/>
              <a:gd name="connsiteY2" fmla="*/ 633600 h 633600"/>
              <a:gd name="connsiteX3" fmla="*/ 0 w 2414587"/>
              <a:gd name="connsiteY3" fmla="*/ 633600 h 633600"/>
              <a:gd name="connsiteX4" fmla="*/ 0 w 2414587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87" h="633600">
                <a:moveTo>
                  <a:pt x="0" y="0"/>
                </a:moveTo>
                <a:lnTo>
                  <a:pt x="2414587" y="0"/>
                </a:lnTo>
                <a:lnTo>
                  <a:pt x="2414587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Shaping</a:t>
            </a:r>
          </a:p>
        </p:txBody>
      </p:sp>
      <p:sp>
        <p:nvSpPr>
          <p:cNvPr id="34" name="Freeform 33"/>
          <p:cNvSpPr/>
          <p:nvPr/>
        </p:nvSpPr>
        <p:spPr>
          <a:xfrm>
            <a:off x="534040" y="4863020"/>
            <a:ext cx="2340864" cy="1613980"/>
          </a:xfrm>
          <a:custGeom>
            <a:avLst/>
            <a:gdLst>
              <a:gd name="connsiteX0" fmla="*/ 0 w 2414587"/>
              <a:gd name="connsiteY0" fmla="*/ 0 h 1237994"/>
              <a:gd name="connsiteX1" fmla="*/ 2414587 w 2414587"/>
              <a:gd name="connsiteY1" fmla="*/ 0 h 1237994"/>
              <a:gd name="connsiteX2" fmla="*/ 2414587 w 2414587"/>
              <a:gd name="connsiteY2" fmla="*/ 1237994 h 1237994"/>
              <a:gd name="connsiteX3" fmla="*/ 0 w 2414587"/>
              <a:gd name="connsiteY3" fmla="*/ 1237994 h 1237994"/>
              <a:gd name="connsiteX4" fmla="*/ 0 w 2414587"/>
              <a:gd name="connsiteY4" fmla="*/ 0 h 123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87" h="1237994">
                <a:moveTo>
                  <a:pt x="0" y="0"/>
                </a:moveTo>
                <a:lnTo>
                  <a:pt x="2414587" y="0"/>
                </a:lnTo>
                <a:lnTo>
                  <a:pt x="2414587" y="1237994"/>
                </a:lnTo>
                <a:lnTo>
                  <a:pt x="0" y="1237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0" lvl="1" algn="ctr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/>
              <a:t>Low-T extrusion</a:t>
            </a:r>
          </a:p>
        </p:txBody>
      </p:sp>
      <p:sp>
        <p:nvSpPr>
          <p:cNvPr id="35" name="Isosceles Triangle 34"/>
          <p:cNvSpPr/>
          <p:nvPr/>
        </p:nvSpPr>
        <p:spPr bwMode="auto">
          <a:xfrm rot="5400000">
            <a:off x="2412359" y="2557239"/>
            <a:ext cx="1456878" cy="1524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 rot="5400000">
            <a:off x="5270969" y="2557239"/>
            <a:ext cx="1456878" cy="1524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3"/>
          <a:stretch/>
        </p:blipFill>
        <p:spPr>
          <a:xfrm>
            <a:off x="671725" y="2348421"/>
            <a:ext cx="2072115" cy="1295399"/>
          </a:xfrm>
          <a:prstGeom prst="rect">
            <a:avLst/>
          </a:prstGeom>
        </p:spPr>
      </p:pic>
      <p:sp>
        <p:nvSpPr>
          <p:cNvPr id="41" name="Freeform 40"/>
          <p:cNvSpPr/>
          <p:nvPr/>
        </p:nvSpPr>
        <p:spPr>
          <a:xfrm>
            <a:off x="6269736" y="1558344"/>
            <a:ext cx="2340864" cy="633600"/>
          </a:xfrm>
          <a:custGeom>
            <a:avLst/>
            <a:gdLst>
              <a:gd name="connsiteX0" fmla="*/ 0 w 2414587"/>
              <a:gd name="connsiteY0" fmla="*/ 0 h 633600"/>
              <a:gd name="connsiteX1" fmla="*/ 2414587 w 2414587"/>
              <a:gd name="connsiteY1" fmla="*/ 0 h 633600"/>
              <a:gd name="connsiteX2" fmla="*/ 2414587 w 2414587"/>
              <a:gd name="connsiteY2" fmla="*/ 633600 h 633600"/>
              <a:gd name="connsiteX3" fmla="*/ 0 w 2414587"/>
              <a:gd name="connsiteY3" fmla="*/ 633600 h 633600"/>
              <a:gd name="connsiteX4" fmla="*/ 0 w 2414587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87" h="633600">
                <a:moveTo>
                  <a:pt x="0" y="0"/>
                </a:moveTo>
                <a:lnTo>
                  <a:pt x="2414587" y="0"/>
                </a:lnTo>
                <a:lnTo>
                  <a:pt x="2414587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Aging</a:t>
            </a:r>
          </a:p>
        </p:txBody>
      </p:sp>
      <p:sp>
        <p:nvSpPr>
          <p:cNvPr id="42" name="Freeform 41"/>
          <p:cNvSpPr/>
          <p:nvPr/>
        </p:nvSpPr>
        <p:spPr>
          <a:xfrm>
            <a:off x="6269736" y="2191944"/>
            <a:ext cx="2340864" cy="1604276"/>
          </a:xfrm>
          <a:custGeom>
            <a:avLst/>
            <a:gdLst>
              <a:gd name="connsiteX0" fmla="*/ 0 w 2414587"/>
              <a:gd name="connsiteY0" fmla="*/ 0 h 1237994"/>
              <a:gd name="connsiteX1" fmla="*/ 2414587 w 2414587"/>
              <a:gd name="connsiteY1" fmla="*/ 0 h 1237994"/>
              <a:gd name="connsiteX2" fmla="*/ 2414587 w 2414587"/>
              <a:gd name="connsiteY2" fmla="*/ 1237994 h 1237994"/>
              <a:gd name="connsiteX3" fmla="*/ 0 w 2414587"/>
              <a:gd name="connsiteY3" fmla="*/ 1237994 h 1237994"/>
              <a:gd name="connsiteX4" fmla="*/ 0 w 2414587"/>
              <a:gd name="connsiteY4" fmla="*/ 0 h 123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87" h="1237994">
                <a:moveTo>
                  <a:pt x="0" y="0"/>
                </a:moveTo>
                <a:lnTo>
                  <a:pt x="2414587" y="0"/>
                </a:lnTo>
                <a:lnTo>
                  <a:pt x="2414587" y="1237994"/>
                </a:lnTo>
                <a:lnTo>
                  <a:pt x="0" y="1237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ctr" anchorCtr="0">
            <a:noAutofit/>
          </a:bodyPr>
          <a:lstStyle/>
          <a:p>
            <a:pPr marL="0" lvl="1" algn="ctr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/>
              <a:t>Allow emulsifiers to attach to fat droplet surfaces to reduce surface tension and stabilize the emulsion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6"/>
          <a:stretch/>
        </p:blipFill>
        <p:spPr>
          <a:xfrm>
            <a:off x="3528898" y="2653221"/>
            <a:ext cx="2072115" cy="990600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 bwMode="auto">
          <a:xfrm>
            <a:off x="1661672" y="3491420"/>
            <a:ext cx="92354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724937" y="3132530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100 </a:t>
            </a:r>
            <a:r>
              <a:rPr lang="en-US" sz="1400" b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chemeClr val="bg1"/>
                </a:solidFill>
              </a:rPr>
              <a:t>m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4546137" y="3490739"/>
            <a:ext cx="92354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609402" y="3131849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100 </a:t>
            </a:r>
            <a:r>
              <a:rPr lang="en-US" sz="1400" b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9" name="Freeform 48"/>
          <p:cNvSpPr/>
          <p:nvPr/>
        </p:nvSpPr>
        <p:spPr>
          <a:xfrm>
            <a:off x="6269736" y="4229420"/>
            <a:ext cx="2340864" cy="633600"/>
          </a:xfrm>
          <a:custGeom>
            <a:avLst/>
            <a:gdLst>
              <a:gd name="connsiteX0" fmla="*/ 0 w 2414587"/>
              <a:gd name="connsiteY0" fmla="*/ 0 h 633600"/>
              <a:gd name="connsiteX1" fmla="*/ 2414587 w 2414587"/>
              <a:gd name="connsiteY1" fmla="*/ 0 h 633600"/>
              <a:gd name="connsiteX2" fmla="*/ 2414587 w 2414587"/>
              <a:gd name="connsiteY2" fmla="*/ 633600 h 633600"/>
              <a:gd name="connsiteX3" fmla="*/ 0 w 2414587"/>
              <a:gd name="connsiteY3" fmla="*/ 633600 h 633600"/>
              <a:gd name="connsiteX4" fmla="*/ 0 w 2414587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87" h="633600">
                <a:moveTo>
                  <a:pt x="0" y="0"/>
                </a:moveTo>
                <a:lnTo>
                  <a:pt x="2414587" y="0"/>
                </a:lnTo>
                <a:lnTo>
                  <a:pt x="2414587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Freezing</a:t>
            </a:r>
          </a:p>
        </p:txBody>
      </p:sp>
      <p:sp>
        <p:nvSpPr>
          <p:cNvPr id="50" name="Freeform 49"/>
          <p:cNvSpPr/>
          <p:nvPr/>
        </p:nvSpPr>
        <p:spPr>
          <a:xfrm>
            <a:off x="6269736" y="4863020"/>
            <a:ext cx="2340864" cy="1613980"/>
          </a:xfrm>
          <a:custGeom>
            <a:avLst/>
            <a:gdLst>
              <a:gd name="connsiteX0" fmla="*/ 0 w 2414587"/>
              <a:gd name="connsiteY0" fmla="*/ 0 h 1237994"/>
              <a:gd name="connsiteX1" fmla="*/ 2414587 w 2414587"/>
              <a:gd name="connsiteY1" fmla="*/ 0 h 1237994"/>
              <a:gd name="connsiteX2" fmla="*/ 2414587 w 2414587"/>
              <a:gd name="connsiteY2" fmla="*/ 1237994 h 1237994"/>
              <a:gd name="connsiteX3" fmla="*/ 0 w 2414587"/>
              <a:gd name="connsiteY3" fmla="*/ 1237994 h 1237994"/>
              <a:gd name="connsiteX4" fmla="*/ 0 w 2414587"/>
              <a:gd name="connsiteY4" fmla="*/ 0 h 123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87" h="1237994">
                <a:moveTo>
                  <a:pt x="0" y="0"/>
                </a:moveTo>
                <a:lnTo>
                  <a:pt x="2414587" y="0"/>
                </a:lnTo>
                <a:lnTo>
                  <a:pt x="2414587" y="1237994"/>
                </a:lnTo>
                <a:lnTo>
                  <a:pt x="0" y="1237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accent5">
                <a:lumMod val="20000"/>
                <a:lumOff val="80000"/>
                <a:alpha val="90000"/>
              </a:schemeClr>
            </a:solidFill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0" lvl="1" algn="ctr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/>
              <a:t>Aeration via a dasher</a:t>
            </a:r>
          </a:p>
        </p:txBody>
      </p:sp>
      <p:sp>
        <p:nvSpPr>
          <p:cNvPr id="51" name="Isosceles Triangle 50"/>
          <p:cNvSpPr/>
          <p:nvPr/>
        </p:nvSpPr>
        <p:spPr bwMode="auto">
          <a:xfrm rot="10800000">
            <a:off x="6711729" y="3936620"/>
            <a:ext cx="1456878" cy="1524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20000"/>
          <a:stretch/>
        </p:blipFill>
        <p:spPr>
          <a:xfrm>
            <a:off x="6566323" y="5339930"/>
            <a:ext cx="1747688" cy="990599"/>
          </a:xfrm>
          <a:prstGeom prst="rect">
            <a:avLst/>
          </a:prstGeom>
        </p:spPr>
      </p:pic>
      <p:sp>
        <p:nvSpPr>
          <p:cNvPr id="53" name="Freeform 52"/>
          <p:cNvSpPr/>
          <p:nvPr/>
        </p:nvSpPr>
        <p:spPr>
          <a:xfrm>
            <a:off x="3394524" y="4229420"/>
            <a:ext cx="2340864" cy="633600"/>
          </a:xfrm>
          <a:custGeom>
            <a:avLst/>
            <a:gdLst>
              <a:gd name="connsiteX0" fmla="*/ 0 w 2414587"/>
              <a:gd name="connsiteY0" fmla="*/ 0 h 633600"/>
              <a:gd name="connsiteX1" fmla="*/ 2414587 w 2414587"/>
              <a:gd name="connsiteY1" fmla="*/ 0 h 633600"/>
              <a:gd name="connsiteX2" fmla="*/ 2414587 w 2414587"/>
              <a:gd name="connsiteY2" fmla="*/ 633600 h 633600"/>
              <a:gd name="connsiteX3" fmla="*/ 0 w 2414587"/>
              <a:gd name="connsiteY3" fmla="*/ 633600 h 633600"/>
              <a:gd name="connsiteX4" fmla="*/ 0 w 2414587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87" h="633600">
                <a:moveTo>
                  <a:pt x="0" y="0"/>
                </a:moveTo>
                <a:lnTo>
                  <a:pt x="2414587" y="0"/>
                </a:lnTo>
                <a:lnTo>
                  <a:pt x="2414587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Hardening</a:t>
            </a:r>
          </a:p>
        </p:txBody>
      </p:sp>
      <p:sp>
        <p:nvSpPr>
          <p:cNvPr id="54" name="Freeform 53"/>
          <p:cNvSpPr/>
          <p:nvPr/>
        </p:nvSpPr>
        <p:spPr>
          <a:xfrm>
            <a:off x="3394524" y="4863020"/>
            <a:ext cx="2340864" cy="1613980"/>
          </a:xfrm>
          <a:custGeom>
            <a:avLst/>
            <a:gdLst>
              <a:gd name="connsiteX0" fmla="*/ 0 w 2414587"/>
              <a:gd name="connsiteY0" fmla="*/ 0 h 1237994"/>
              <a:gd name="connsiteX1" fmla="*/ 2414587 w 2414587"/>
              <a:gd name="connsiteY1" fmla="*/ 0 h 1237994"/>
              <a:gd name="connsiteX2" fmla="*/ 2414587 w 2414587"/>
              <a:gd name="connsiteY2" fmla="*/ 1237994 h 1237994"/>
              <a:gd name="connsiteX3" fmla="*/ 0 w 2414587"/>
              <a:gd name="connsiteY3" fmla="*/ 1237994 h 1237994"/>
              <a:gd name="connsiteX4" fmla="*/ 0 w 2414587"/>
              <a:gd name="connsiteY4" fmla="*/ 0 h 123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87" h="1237994">
                <a:moveTo>
                  <a:pt x="0" y="0"/>
                </a:moveTo>
                <a:lnTo>
                  <a:pt x="2414587" y="0"/>
                </a:lnTo>
                <a:lnTo>
                  <a:pt x="2414587" y="1237994"/>
                </a:lnTo>
                <a:lnTo>
                  <a:pt x="0" y="1237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solidFill>
              <a:schemeClr val="tx2">
                <a:lumMod val="20000"/>
                <a:lumOff val="80000"/>
                <a:alpha val="90000"/>
              </a:schemeClr>
            </a:solidFill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0" tIns="117348" rIns="228600" bIns="176022" numCol="1" spcCol="1270" anchor="ctr" anchorCtr="0">
            <a:noAutofit/>
          </a:bodyPr>
          <a:lstStyle/>
          <a:p>
            <a:pPr marL="0" lvl="1" algn="ctr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/>
              <a:t>Cool ice cream from about -5 °C to below </a:t>
            </a:r>
            <a:r>
              <a:rPr lang="en-US" sz="1600" dirty="0"/>
              <a:t>-25 °C</a:t>
            </a:r>
            <a:r>
              <a:rPr lang="en-US" sz="1600" kern="1200" dirty="0"/>
              <a:t> to kinetically inhibit degradation (e.g., coarsening)</a:t>
            </a:r>
          </a:p>
        </p:txBody>
      </p:sp>
      <p:sp>
        <p:nvSpPr>
          <p:cNvPr id="55" name="Isosceles Triangle 54"/>
          <p:cNvSpPr/>
          <p:nvPr/>
        </p:nvSpPr>
        <p:spPr bwMode="auto">
          <a:xfrm rot="16200000">
            <a:off x="5270969" y="5263730"/>
            <a:ext cx="1456878" cy="1524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 rot="16200000">
            <a:off x="2412359" y="5263730"/>
            <a:ext cx="1456878" cy="1524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9" b="11010"/>
          <a:stretch/>
        </p:blipFill>
        <p:spPr>
          <a:xfrm>
            <a:off x="666628" y="5339929"/>
            <a:ext cx="207568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6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252"/>
            <a:ext cx="8153400" cy="877542"/>
          </a:xfrm>
        </p:spPr>
        <p:txBody>
          <a:bodyPr/>
          <a:lstStyle/>
          <a:p>
            <a:r>
              <a:rPr lang="en-US" dirty="0"/>
              <a:t>Ice cream processing</a:t>
            </a:r>
          </a:p>
        </p:txBody>
      </p:sp>
      <p:pic>
        <p:nvPicPr>
          <p:cNvPr id="3" name="lO6DiuUAvi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600200"/>
            <a:ext cx="799253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2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298" y="5334000"/>
            <a:ext cx="7315201" cy="914400"/>
          </a:xfrm>
        </p:spPr>
        <p:txBody>
          <a:bodyPr/>
          <a:lstStyle/>
          <a:p>
            <a:r>
              <a:rPr lang="en-US" dirty="0"/>
              <a:t>Effective bubble formation due to nitrogen vaporization</a:t>
            </a:r>
          </a:p>
          <a:p>
            <a:r>
              <a:rPr lang="en-US" dirty="0"/>
              <a:t>High cooling rate: small ice crystals and fine texture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6" y="990600"/>
            <a:ext cx="7188447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0597" y="1371600"/>
            <a:ext cx="4206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>
                <a:solidFill>
                  <a:schemeClr val="bg1"/>
                </a:solidFill>
                <a:ea typeface="+mj-ea"/>
                <a:cs typeface="+mj-cs"/>
              </a:rPr>
              <a:t>Liquid nitrogen ice cream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0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jj\Desktop\tetrahedr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8748" y="1740301"/>
            <a:ext cx="2895600" cy="27363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5688" y="701566"/>
            <a:ext cx="529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209886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Processing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322" y="2590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Properties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1488" y="4478726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Performance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2498974"/>
            <a:ext cx="2971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lvl="0" indent="-29051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Homogenization: fat particles</a:t>
            </a:r>
          </a:p>
          <a:p>
            <a:pPr marL="290513" lvl="0" indent="-29051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Freezing &amp; aeration: ice crystals &amp; air bubbles</a:t>
            </a:r>
          </a:p>
          <a:p>
            <a:pPr marL="290513" lvl="0" indent="-29051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Hardening: matrix stabilization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5322" y="2990910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9051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Air: softness</a:t>
            </a:r>
          </a:p>
          <a:p>
            <a:pPr marL="290513" indent="-29051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Ice: cooling &amp; texture</a:t>
            </a:r>
          </a:p>
          <a:p>
            <a:pPr marL="290513" indent="-29051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Fat: stabilization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5688" y="1100386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9051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Multi-phase composite: air bubbles, ice crystals and fat particles embedded in a matrix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17690" y="4988153"/>
            <a:ext cx="3125960" cy="1426742"/>
            <a:chOff x="3217690" y="4988153"/>
            <a:chExt cx="3125960" cy="14267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690" y="4988153"/>
              <a:ext cx="2362200" cy="1426742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 bwMode="auto">
            <a:xfrm>
              <a:off x="5086350" y="5085546"/>
              <a:ext cx="1257300" cy="609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rPr>
                <a:t>Too cold!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4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open-sans"/>
              </a:rPr>
              <a:t>Clarke, </a:t>
            </a:r>
            <a:r>
              <a:rPr lang="en-US" sz="2000" i="1" dirty="0">
                <a:solidFill>
                  <a:srgbClr val="000000"/>
                </a:solidFill>
                <a:latin typeface="open-sans"/>
              </a:rPr>
              <a:t>The Science of Ice Cream</a:t>
            </a:r>
            <a:r>
              <a:rPr lang="en-US" sz="2000" dirty="0">
                <a:solidFill>
                  <a:srgbClr val="000000"/>
                </a:solidFill>
                <a:latin typeface="open-sans"/>
              </a:rPr>
              <a:t>, RSC (2005)</a:t>
            </a:r>
          </a:p>
          <a:p>
            <a:r>
              <a:rPr lang="en-US" sz="2000" dirty="0">
                <a:solidFill>
                  <a:srgbClr val="000000"/>
                </a:solidFill>
                <a:latin typeface="open-sans"/>
              </a:rPr>
              <a:t>Goff &amp; </a:t>
            </a:r>
            <a:r>
              <a:rPr lang="en-US" sz="2000" dirty="0" err="1">
                <a:solidFill>
                  <a:srgbClr val="000000"/>
                </a:solidFill>
                <a:latin typeface="open-sans"/>
              </a:rPr>
              <a:t>Hartel</a:t>
            </a:r>
            <a:r>
              <a:rPr lang="en-US" sz="2000" dirty="0">
                <a:solidFill>
                  <a:srgbClr val="000000"/>
                </a:solidFill>
                <a:latin typeface="open-sans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open-sans"/>
              </a:rPr>
              <a:t>Ice Cream</a:t>
            </a:r>
            <a:r>
              <a:rPr lang="en-US" sz="2000" dirty="0">
                <a:solidFill>
                  <a:srgbClr val="000000"/>
                </a:solidFill>
                <a:latin typeface="open-sans"/>
              </a:rPr>
              <a:t>, Springer (2013)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8" y="2514728"/>
            <a:ext cx="2502972" cy="374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14728"/>
            <a:ext cx="2486838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4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ice cream?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" b="18965"/>
          <a:stretch/>
        </p:blipFill>
        <p:spPr>
          <a:xfrm>
            <a:off x="558363" y="1600200"/>
            <a:ext cx="7951074" cy="1981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200" y="3759030"/>
            <a:ext cx="8153400" cy="2657138"/>
            <a:chOff x="457200" y="3766714"/>
            <a:chExt cx="8153400" cy="2657138"/>
          </a:xfrm>
        </p:grpSpPr>
        <p:sp>
          <p:nvSpPr>
            <p:cNvPr id="10" name="Rectangle 9"/>
            <p:cNvSpPr/>
            <p:nvPr/>
          </p:nvSpPr>
          <p:spPr>
            <a:xfrm>
              <a:off x="457200" y="3766714"/>
              <a:ext cx="8153400" cy="265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fontAlgn="base">
                <a:spcBef>
                  <a:spcPts val="800"/>
                </a:spcBef>
                <a:spcAft>
                  <a:spcPct val="0"/>
                </a:spcAft>
                <a:buClr>
                  <a:srgbClr val="1F497D"/>
                </a:buClr>
                <a:buSzPct val="75000"/>
                <a:buFont typeface="Wingdings" pitchFamily="2" charset="2"/>
                <a:buChar char="n"/>
              </a:pPr>
              <a:r>
                <a:rPr lang="en-US" sz="2000" kern="0" dirty="0">
                  <a:solidFill>
                    <a:prstClr val="black"/>
                  </a:solidFill>
                  <a:hlinkClick r:id="rId4"/>
                </a:rPr>
                <a:t>CFR 135.110:</a:t>
              </a:r>
              <a:r>
                <a:rPr lang="en-US" sz="2000" kern="0" dirty="0">
                  <a:solidFill>
                    <a:prstClr val="black"/>
                  </a:solidFill>
                </a:rPr>
                <a:t> a frozen food product containing a minimum of 10% milkfat and 20% total milk solids (fat, protein, lactose and minerals), and has a minimum density of 0.54 kg/L</a:t>
              </a:r>
            </a:p>
            <a:p>
              <a:pPr marL="342900" lvl="0" indent="-342900" fontAlgn="base">
                <a:spcBef>
                  <a:spcPts val="800"/>
                </a:spcBef>
                <a:spcAft>
                  <a:spcPct val="0"/>
                </a:spcAft>
                <a:buClr>
                  <a:srgbClr val="1F497D"/>
                </a:buClr>
                <a:buSzPct val="75000"/>
                <a:buFont typeface="Wingdings" pitchFamily="2" charset="2"/>
                <a:buChar char="n"/>
              </a:pPr>
              <a:r>
                <a:rPr lang="en-US" sz="2000" kern="0" dirty="0">
                  <a:solidFill>
                    <a:prstClr val="black"/>
                  </a:solidFill>
                </a:rPr>
                <a:t>Main ingredients:</a:t>
              </a:r>
            </a:p>
            <a:p>
              <a:pPr marL="795338" lvl="1" indent="-338138" fontAlgn="base">
                <a:spcBef>
                  <a:spcPts val="8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Char char="¨"/>
              </a:pPr>
              <a:r>
                <a:rPr lang="en-US" sz="2000" kern="0" dirty="0">
                  <a:solidFill>
                    <a:prstClr val="black"/>
                  </a:solidFill>
                </a:rPr>
                <a:t>10%-16% milkfat</a:t>
              </a:r>
            </a:p>
            <a:p>
              <a:pPr marL="795338" lvl="1" indent="-338138" fontAlgn="base">
                <a:spcBef>
                  <a:spcPts val="8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Char char="¨"/>
              </a:pPr>
              <a:r>
                <a:rPr lang="en-US" sz="2000" kern="0" dirty="0">
                  <a:solidFill>
                    <a:prstClr val="black"/>
                  </a:solidFill>
                </a:rPr>
                <a:t>9%-12% non-fat milk solids</a:t>
              </a:r>
            </a:p>
            <a:p>
              <a:pPr marL="795338" lvl="1" indent="-338138" fontAlgn="base">
                <a:spcBef>
                  <a:spcPts val="8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Char char="¨"/>
              </a:pPr>
              <a:r>
                <a:rPr lang="en-US" sz="2000" kern="0" dirty="0">
                  <a:solidFill>
                    <a:prstClr val="black"/>
                  </a:solidFill>
                </a:rPr>
                <a:t>~0.5% flavor, stabilizer and emulsifier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5597078"/>
              <a:ext cx="3429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5338" lvl="1" indent="-338138" fontAlgn="base">
                <a:spcBef>
                  <a:spcPts val="8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Char char="¨"/>
              </a:pPr>
              <a:r>
                <a:rPr lang="en-US" sz="2000" kern="0" dirty="0">
                  <a:solidFill>
                    <a:prstClr val="black"/>
                  </a:solidFill>
                </a:rPr>
                <a:t>55%-70% water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10707" y="5189284"/>
              <a:ext cx="46188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95338" lvl="1" indent="-338138" fontAlgn="base">
                <a:spcBef>
                  <a:spcPts val="8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Char char="¨"/>
              </a:pPr>
              <a:r>
                <a:rPr lang="en-US" sz="2000" kern="0" dirty="0">
                  <a:solidFill>
                    <a:prstClr val="black"/>
                  </a:solidFill>
                </a:rPr>
                <a:t>12%-16% sweeteners (sucrose)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2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Microstructure of ice cream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20" y="1578659"/>
            <a:ext cx="6322679" cy="4282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78659"/>
            <a:ext cx="3194461" cy="233834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850586" y="5979300"/>
            <a:ext cx="3366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open-sans"/>
              </a:rPr>
              <a:t>Image from </a:t>
            </a:r>
            <a:r>
              <a:rPr lang="en-US" sz="1400" dirty="0">
                <a:solidFill>
                  <a:srgbClr val="000000"/>
                </a:solidFill>
                <a:latin typeface="open-sans"/>
                <a:hlinkClick r:id="rId4"/>
              </a:rPr>
              <a:t>Ice, Cream... and Chemistry</a:t>
            </a:r>
            <a:endParaRPr lang="en-US" sz="1400" b="0" i="0" dirty="0">
              <a:solidFill>
                <a:srgbClr val="000000"/>
              </a:solidFill>
              <a:effectLst/>
              <a:latin typeface="open-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917005"/>
            <a:ext cx="3194461" cy="198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8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Structure-property relationships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095"/>
              </p:ext>
            </p:extLst>
          </p:nvPr>
        </p:nvGraphicFramePr>
        <p:xfrm>
          <a:off x="571500" y="1645664"/>
          <a:ext cx="7924800" cy="3845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313843584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145244297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885241323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00374167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3148451480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Component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Volume fraction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Average size (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8570387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Standard ice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cream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Premium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ice cream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5223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Cooling; determines texture and smoothness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26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Air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Improves softness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533826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Stabilizes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air bubbles; increases viscosity and reduces meltdown rate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341209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Liquid syrup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Matrix of ice cream, provides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sweetness and other flavors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7221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30267" y="5646484"/>
            <a:ext cx="3941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open-sans"/>
              </a:rPr>
              <a:t>Data from Goff &amp; </a:t>
            </a:r>
            <a:r>
              <a:rPr lang="en-US" sz="1400" dirty="0" err="1">
                <a:solidFill>
                  <a:srgbClr val="000000"/>
                </a:solidFill>
                <a:latin typeface="open-sans"/>
              </a:rPr>
              <a:t>Hartel</a:t>
            </a:r>
            <a:r>
              <a:rPr lang="en-US" sz="1400" dirty="0">
                <a:solidFill>
                  <a:srgbClr val="000000"/>
                </a:solidFill>
                <a:latin typeface="open-sans"/>
              </a:rPr>
              <a:t>, </a:t>
            </a:r>
            <a:r>
              <a:rPr lang="en-US" sz="1400" i="1" dirty="0">
                <a:solidFill>
                  <a:srgbClr val="000000"/>
                </a:solidFill>
                <a:latin typeface="open-sans"/>
              </a:rPr>
              <a:t>Ice Cream</a:t>
            </a:r>
            <a:r>
              <a:rPr lang="en-US" sz="1400" dirty="0">
                <a:solidFill>
                  <a:srgbClr val="000000"/>
                </a:solidFill>
                <a:latin typeface="open-sans"/>
              </a:rPr>
              <a:t>, Springer (2013)</a:t>
            </a:r>
            <a:endParaRPr lang="en-US" sz="1400" b="0" i="0" dirty="0">
              <a:solidFill>
                <a:srgbClr val="000000"/>
              </a:solidFill>
              <a:effectLst/>
              <a:latin typeface="open-sans"/>
            </a:endParaRPr>
          </a:p>
        </p:txBody>
      </p:sp>
    </p:spTree>
    <p:extLst>
      <p:ext uri="{BB962C8B-B14F-4D97-AF65-F5344CB8AC3E}">
        <p14:creationId xmlns:p14="http://schemas.microsoft.com/office/powerpoint/2010/main" val="402211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ice cream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4" y="1481213"/>
            <a:ext cx="3268916" cy="4952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1049" y="263879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Liquid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4916" y="4165709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-9.5 °C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334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Glass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600200" y="1607884"/>
            <a:ext cx="0" cy="42611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443843" y="4112881"/>
            <a:ext cx="54864" cy="548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11898" y="1447800"/>
            <a:ext cx="4698702" cy="4800600"/>
          </a:xfrm>
        </p:spPr>
        <p:txBody>
          <a:bodyPr/>
          <a:lstStyle/>
          <a:p>
            <a:r>
              <a:rPr lang="en-US" sz="2000" dirty="0"/>
              <a:t>Freeze-concentration</a:t>
            </a:r>
          </a:p>
          <a:p>
            <a:pPr lvl="1"/>
            <a:r>
              <a:rPr lang="en-US" sz="2000" dirty="0"/>
              <a:t>The syrup is </a:t>
            </a:r>
            <a:r>
              <a:rPr lang="en-US" sz="2000" dirty="0" err="1"/>
              <a:t>supersatured</a:t>
            </a:r>
            <a:endParaRPr lang="en-US" sz="2000" dirty="0"/>
          </a:p>
          <a:p>
            <a:r>
              <a:rPr lang="en-US" sz="2000" dirty="0"/>
              <a:t>Glass transition</a:t>
            </a:r>
          </a:p>
          <a:p>
            <a:pPr lvl="1"/>
            <a:r>
              <a:rPr lang="en-US" sz="2000" dirty="0"/>
              <a:t>Storage at -25 °C (close to </a:t>
            </a:r>
            <a:r>
              <a:rPr lang="en-US" sz="2000" dirty="0" err="1"/>
              <a:t>T</a:t>
            </a:r>
            <a:r>
              <a:rPr lang="en-US" sz="2000" baseline="-25000" dirty="0" err="1"/>
              <a:t>g</a:t>
            </a:r>
            <a:r>
              <a:rPr lang="en-US" sz="2000" dirty="0"/>
              <a:t>) prevents degradation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9998" y="3580022"/>
            <a:ext cx="1778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Faceted growth of lactose crystals in ice cream matrix results in gritty mouthfeel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6946" y="5518666"/>
            <a:ext cx="20951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Image from C. Clarke, </a:t>
            </a:r>
            <a:r>
              <a:rPr lang="en-US" sz="1400" i="1" dirty="0">
                <a:solidFill>
                  <a:srgbClr val="000000"/>
                </a:solidFill>
              </a:rPr>
              <a:t>The Science of Ice Cream</a:t>
            </a:r>
            <a:r>
              <a:rPr lang="en-US" sz="1400" dirty="0">
                <a:solidFill>
                  <a:srgbClr val="000000"/>
                </a:solidFill>
              </a:rPr>
              <a:t>, RSC (2005)</a:t>
            </a:r>
            <a:endParaRPr lang="en-US" sz="14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0"/>
          <a:stretch/>
        </p:blipFill>
        <p:spPr>
          <a:xfrm>
            <a:off x="4031688" y="3614969"/>
            <a:ext cx="2518605" cy="26334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5478996" y="6019800"/>
            <a:ext cx="865758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426004" y="557399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100 </a:t>
            </a:r>
            <a:r>
              <a:rPr 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b="1" dirty="0">
                <a:solidFill>
                  <a:schemeClr val="bg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9700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inclusion in ice cream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Air inclusion makes ice cream soft</a:t>
            </a:r>
          </a:p>
          <a:p>
            <a:r>
              <a:rPr lang="en-US" sz="2000" dirty="0"/>
              <a:t>Air bubble coarsening</a:t>
            </a:r>
          </a:p>
          <a:p>
            <a:pPr lvl="1"/>
            <a:r>
              <a:rPr lang="en-US" sz="2000" dirty="0"/>
              <a:t>Coalescence</a:t>
            </a:r>
          </a:p>
          <a:p>
            <a:pPr lvl="1"/>
            <a:r>
              <a:rPr lang="en-US" sz="2000" dirty="0"/>
              <a:t>Disproportionation: driven by Laplace pressure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9" y="3329748"/>
            <a:ext cx="3664945" cy="2514600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39823"/>
              </p:ext>
            </p:extLst>
          </p:nvPr>
        </p:nvGraphicFramePr>
        <p:xfrm>
          <a:off x="6675504" y="2532810"/>
          <a:ext cx="8731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495000" imgH="393480" progId="Equation.DSMT4">
                  <p:embed/>
                </p:oleObj>
              </mc:Choice>
              <mc:Fallback>
                <p:oleObj name="Equation" r:id="rId5" imgW="495000" imgH="39348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504" y="2532810"/>
                        <a:ext cx="873125" cy="676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3" y="3329748"/>
            <a:ext cx="3579877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1980" y="6019800"/>
            <a:ext cx="5141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Images from C. Clarke, </a:t>
            </a:r>
            <a:r>
              <a:rPr lang="en-US" sz="1400" i="1" dirty="0">
                <a:solidFill>
                  <a:srgbClr val="000000"/>
                </a:solidFill>
              </a:rPr>
              <a:t>The Science of Ice Cream</a:t>
            </a:r>
            <a:r>
              <a:rPr lang="en-US" sz="1400" dirty="0">
                <a:solidFill>
                  <a:srgbClr val="000000"/>
                </a:solidFill>
              </a:rPr>
              <a:t>, RSC (2005)</a:t>
            </a:r>
            <a:endParaRPr lang="en-US" sz="1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944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coarsening and shrinkage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47052"/>
            <a:ext cx="2705624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r="-1"/>
          <a:stretch/>
        </p:blipFill>
        <p:spPr>
          <a:xfrm>
            <a:off x="3798852" y="1668716"/>
            <a:ext cx="4659347" cy="35128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62794" y="5273168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Shrinkage in ice cream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4956" y="5875084"/>
            <a:ext cx="4527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Images from Goff &amp; </a:t>
            </a:r>
            <a:r>
              <a:rPr lang="en-US" sz="1400" dirty="0" err="1">
                <a:solidFill>
                  <a:srgbClr val="000000"/>
                </a:solidFill>
              </a:rPr>
              <a:t>Hartel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i="1" dirty="0">
                <a:solidFill>
                  <a:srgbClr val="000000"/>
                </a:solidFill>
              </a:rPr>
              <a:t>Ice Cream</a:t>
            </a:r>
            <a:r>
              <a:rPr lang="en-US" sz="1400" dirty="0">
                <a:solidFill>
                  <a:srgbClr val="000000"/>
                </a:solidFill>
              </a:rPr>
              <a:t>, Springer (2013)</a:t>
            </a:r>
            <a:endParaRPr lang="en-US" sz="1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168" y="3352800"/>
            <a:ext cx="10198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At -15 °C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43537" y="3352800"/>
            <a:ext cx="10198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At -15 °C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1168" y="4919246"/>
            <a:ext cx="10198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At -15 °C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8905" y="4914580"/>
            <a:ext cx="10198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At -15 °C</a:t>
            </a:r>
          </a:p>
        </p:txBody>
      </p:sp>
    </p:spTree>
    <p:extLst>
      <p:ext uri="{BB962C8B-B14F-4D97-AF65-F5344CB8AC3E}">
        <p14:creationId xmlns:p14="http://schemas.microsoft.com/office/powerpoint/2010/main" val="425052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droplets as air bubble stabilizer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Air bubbles stabilized by solid fat particles coated with milk protein</a:t>
            </a:r>
          </a:p>
          <a:p>
            <a:pPr lvl="1"/>
            <a:r>
              <a:rPr lang="en-US" sz="2000" dirty="0"/>
              <a:t>Reduce driving force for coarsening: protein surfactants</a:t>
            </a:r>
          </a:p>
          <a:p>
            <a:pPr lvl="1"/>
            <a:r>
              <a:rPr lang="en-US" sz="2000" dirty="0"/>
              <a:t>Kinetic inhibition: solid fat particles increase matrix viscosity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36" y="2945101"/>
            <a:ext cx="5379464" cy="315913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5334000" y="5791200"/>
            <a:ext cx="804672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378706" y="534569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 </a:t>
            </a:r>
            <a:r>
              <a:rPr 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6551" y="3647503"/>
            <a:ext cx="1778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 bubbles in an ice cream coated with partially coalesced fat droplets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84684" y="5660780"/>
            <a:ext cx="188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The Science of Ice Cream</a:t>
            </a:r>
            <a:r>
              <a:rPr lang="en-US" sz="1400" dirty="0">
                <a:solidFill>
                  <a:srgbClr val="000000"/>
                </a:solidFill>
              </a:rPr>
              <a:t>, RSC (2005)</a:t>
            </a:r>
            <a:endParaRPr lang="en-US" sz="1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198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crystal growth: temperature abuse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/>
          <a:stretch/>
        </p:blipFill>
        <p:spPr>
          <a:xfrm>
            <a:off x="545664" y="1661031"/>
            <a:ext cx="2286000" cy="1967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/>
          <a:stretch/>
        </p:blipFill>
        <p:spPr>
          <a:xfrm>
            <a:off x="3393147" y="1661031"/>
            <a:ext cx="2281506" cy="1967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/>
          <a:stretch/>
        </p:blipFill>
        <p:spPr>
          <a:xfrm>
            <a:off x="6238057" y="1661031"/>
            <a:ext cx="2292958" cy="1967390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 bwMode="auto">
          <a:xfrm rot="5400000">
            <a:off x="2383006" y="2554157"/>
            <a:ext cx="1456878" cy="181139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5400000">
            <a:off x="5227915" y="2554156"/>
            <a:ext cx="1456878" cy="181139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529020" y="3413632"/>
            <a:ext cx="1115568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607251" y="300036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100 </a:t>
            </a:r>
            <a:r>
              <a:rPr 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b="1" dirty="0">
                <a:solidFill>
                  <a:schemeClr val="bg1"/>
                </a:solidFill>
              </a:rPr>
              <a:t>m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349930" y="3413632"/>
            <a:ext cx="1115568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428161" y="300036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100 </a:t>
            </a:r>
            <a:r>
              <a:rPr 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b="1" dirty="0">
                <a:solidFill>
                  <a:schemeClr val="bg1"/>
                </a:solidFill>
              </a:rPr>
              <a:t>m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228652" y="3413632"/>
            <a:ext cx="1115568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306883" y="300036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100 </a:t>
            </a:r>
            <a:r>
              <a:rPr 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0346" y="1751044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-10 °C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7343" y="175104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-7 °C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20903" y="1756238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-10 °C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5663" y="3872977"/>
            <a:ext cx="7988737" cy="2527823"/>
            <a:chOff x="545663" y="3872977"/>
            <a:chExt cx="7988737" cy="252782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8889" r="9187"/>
            <a:stretch/>
          </p:blipFill>
          <p:spPr>
            <a:xfrm>
              <a:off x="545663" y="3872977"/>
              <a:ext cx="3175193" cy="2527823"/>
            </a:xfrm>
            <a:prstGeom prst="rect">
              <a:avLst/>
            </a:prstGeom>
          </p:spPr>
        </p:pic>
        <p:graphicFrame>
          <p:nvGraphicFramePr>
            <p:cNvPr id="2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767926"/>
                </p:ext>
              </p:extLst>
            </p:nvPr>
          </p:nvGraphicFramePr>
          <p:xfrm>
            <a:off x="1457325" y="4070350"/>
            <a:ext cx="1944688" cy="73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8" imgW="1155600" imgH="444240" progId="Equation.DSMT4">
                    <p:embed/>
                  </p:oleObj>
                </mc:Choice>
                <mc:Fallback>
                  <p:oleObj name="Equation" r:id="rId8" imgW="1155600" imgH="444240" progId="Equation.DSMT4">
                    <p:embed/>
                    <p:pic>
                      <p:nvPicPr>
                        <p:cNvPr id="2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7325" y="4070350"/>
                          <a:ext cx="1944688" cy="73183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3962400" y="3873668"/>
              <a:ext cx="4572000" cy="23493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 fontAlgn="base">
                <a:spcBef>
                  <a:spcPts val="800"/>
                </a:spcBef>
                <a:spcAft>
                  <a:spcPct val="0"/>
                </a:spcAft>
                <a:buClr>
                  <a:srgbClr val="1F497D"/>
                </a:buClr>
                <a:buSzPct val="75000"/>
                <a:buFont typeface="Wingdings" pitchFamily="2" charset="2"/>
                <a:buChar char="n"/>
              </a:pPr>
              <a:r>
                <a:rPr lang="en-US" sz="2000" kern="0" dirty="0">
                  <a:solidFill>
                    <a:prstClr val="black"/>
                  </a:solidFill>
                </a:rPr>
                <a:t>Gibbs-Thomson effect is negligible</a:t>
              </a:r>
            </a:p>
            <a:p>
              <a:pPr marL="342900" lvl="0" indent="-342900" fontAlgn="base">
                <a:spcBef>
                  <a:spcPts val="800"/>
                </a:spcBef>
                <a:spcAft>
                  <a:spcPct val="0"/>
                </a:spcAft>
                <a:buClr>
                  <a:srgbClr val="1F497D"/>
                </a:buClr>
                <a:buSzPct val="75000"/>
                <a:buFont typeface="Wingdings" pitchFamily="2" charset="2"/>
                <a:buChar char="n"/>
              </a:pPr>
              <a:r>
                <a:rPr lang="en-US" sz="2000" kern="0" dirty="0">
                  <a:solidFill>
                    <a:prstClr val="black"/>
                  </a:solidFill>
                </a:rPr>
                <a:t>Melting of small crystals during temperature rise and insufficient </a:t>
              </a:r>
              <a:r>
                <a:rPr lang="en-US" sz="2000" kern="0" dirty="0" err="1">
                  <a:solidFill>
                    <a:prstClr val="black"/>
                  </a:solidFill>
                </a:rPr>
                <a:t>supercooling</a:t>
              </a:r>
              <a:r>
                <a:rPr lang="en-US" sz="2000" kern="0" dirty="0">
                  <a:solidFill>
                    <a:prstClr val="black"/>
                  </a:solidFill>
                </a:rPr>
                <a:t> for nucleation during temperature decrease result in ice crystal growth when ice cream is temperature abused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33177</TotalTime>
  <Words>841</Words>
  <Application>Microsoft Office PowerPoint</Application>
  <PresentationFormat>On-screen Show (4:3)</PresentationFormat>
  <Paragraphs>146</Paragraphs>
  <Slides>17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open-sans</vt:lpstr>
      <vt:lpstr>Arial</vt:lpstr>
      <vt:lpstr>Arial Black</vt:lpstr>
      <vt:lpstr>Calibri</vt:lpstr>
      <vt:lpstr>Comic Sans MS</vt:lpstr>
      <vt:lpstr>Symbol</vt:lpstr>
      <vt:lpstr>Wingdings</vt:lpstr>
      <vt:lpstr>Pixel</vt:lpstr>
      <vt:lpstr>Equation</vt:lpstr>
      <vt:lpstr>MIT 3.022 Microstructural Evolution in Materials  17: The Science of Ice Cream</vt:lpstr>
      <vt:lpstr>What is ice cream?</vt:lpstr>
      <vt:lpstr>Microstructure of ice cream</vt:lpstr>
      <vt:lpstr>Structure-property relationships</vt:lpstr>
      <vt:lpstr>Thermodynamics of ice cream matrix</vt:lpstr>
      <vt:lpstr>Air inclusion in ice cream</vt:lpstr>
      <vt:lpstr>Air coarsening and shrinkage</vt:lpstr>
      <vt:lpstr>Fat droplets as air bubble stabilizer</vt:lpstr>
      <vt:lpstr>Ice crystal growth: temperature abuse</vt:lpstr>
      <vt:lpstr>Ice crystal growth: Ostwald ripening</vt:lpstr>
      <vt:lpstr>Ice crystal growth: Ostwald ripening</vt:lpstr>
      <vt:lpstr>Ice crystal growth: Ostwald ripening</vt:lpstr>
      <vt:lpstr>Ice cream processing</vt:lpstr>
      <vt:lpstr>Ice cream processing</vt:lpstr>
      <vt:lpstr>PowerPoint Presentation</vt:lpstr>
      <vt:lpstr>PowerPoint Presentation</vt:lpstr>
      <vt:lpstr>Further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4416</cp:revision>
  <dcterms:created xsi:type="dcterms:W3CDTF">2006-08-16T00:00:00Z</dcterms:created>
  <dcterms:modified xsi:type="dcterms:W3CDTF">2018-05-06T03:10:19Z</dcterms:modified>
</cp:coreProperties>
</file>