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8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8000"/>
    <a:srgbClr val="FF00FF"/>
    <a:srgbClr val="920000"/>
    <a:srgbClr val="00CC00"/>
    <a:srgbClr val="89CC40"/>
    <a:srgbClr val="D1E1FF"/>
    <a:srgbClr val="ABC7FF"/>
    <a:srgbClr val="8F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0" autoAdjust="0"/>
    <p:restoredTop sz="93945" autoAdjust="0"/>
  </p:normalViewPr>
  <p:slideViewPr>
    <p:cSldViewPr>
      <p:cViewPr varScale="1">
        <p:scale>
          <a:sx n="62" d="100"/>
          <a:sy n="62" d="100"/>
        </p:scale>
        <p:origin x="852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F24C6467-B166-4AC5-93D5-E3E250A48796}"/>
    <pc:docChg chg="undo custSel addSld delSld modSld">
      <pc:chgData name="JJ HU" userId="f9cbafaa3520ff22" providerId="LiveId" clId="{F24C6467-B166-4AC5-93D5-E3E250A48796}" dt="2018-05-11T03:58:28.121" v="2074" actId="20577"/>
      <pc:docMkLst>
        <pc:docMk/>
      </pc:docMkLst>
      <pc:sldChg chg="addSp modSp">
        <pc:chgData name="JJ HU" userId="f9cbafaa3520ff22" providerId="LiveId" clId="{F24C6467-B166-4AC5-93D5-E3E250A48796}" dt="2018-04-24T02:16:17.765" v="12" actId="1038"/>
        <pc:sldMkLst>
          <pc:docMk/>
          <pc:sldMk cId="2606096579" sldId="257"/>
        </pc:sldMkLst>
        <pc:spChg chg="add mod">
          <ac:chgData name="JJ HU" userId="f9cbafaa3520ff22" providerId="LiveId" clId="{F24C6467-B166-4AC5-93D5-E3E250A48796}" dt="2018-04-24T02:16:17.765" v="12" actId="1038"/>
          <ac:spMkLst>
            <pc:docMk/>
            <pc:sldMk cId="2606096579" sldId="257"/>
            <ac:spMk id="5" creationId="{0869A3DB-3D4E-4055-9667-51E99DB4F91E}"/>
          </ac:spMkLst>
        </pc:spChg>
      </pc:sldChg>
      <pc:sldChg chg="modSp modNotesTx">
        <pc:chgData name="JJ HU" userId="f9cbafaa3520ff22" providerId="LiveId" clId="{F24C6467-B166-4AC5-93D5-E3E250A48796}" dt="2018-04-26T21:48:17.625" v="1481" actId="1035"/>
        <pc:sldMkLst>
          <pc:docMk/>
          <pc:sldMk cId="434530512" sldId="261"/>
        </pc:sldMkLst>
        <pc:graphicFrameChg chg="mod">
          <ac:chgData name="JJ HU" userId="f9cbafaa3520ff22" providerId="LiveId" clId="{F24C6467-B166-4AC5-93D5-E3E250A48796}" dt="2018-04-26T21:48:17.625" v="1481" actId="1035"/>
          <ac:graphicFrameMkLst>
            <pc:docMk/>
            <pc:sldMk cId="434530512" sldId="261"/>
            <ac:graphicFrameMk id="94" creationId="{00000000-0000-0000-0000-000000000000}"/>
          </ac:graphicFrameMkLst>
        </pc:graphicFrameChg>
        <pc:graphicFrameChg chg="mod">
          <ac:chgData name="JJ HU" userId="f9cbafaa3520ff22" providerId="LiveId" clId="{F24C6467-B166-4AC5-93D5-E3E250A48796}" dt="2018-04-26T21:48:13.797" v="1478" actId="1035"/>
          <ac:graphicFrameMkLst>
            <pc:docMk/>
            <pc:sldMk cId="434530512" sldId="261"/>
            <ac:graphicFrameMk id="102" creationId="{00000000-0000-0000-0000-000000000000}"/>
          </ac:graphicFrameMkLst>
        </pc:graphicFrameChg>
      </pc:sldChg>
      <pc:sldChg chg="addSp delSp modSp delAnim modAnim">
        <pc:chgData name="JJ HU" userId="f9cbafaa3520ff22" providerId="LiveId" clId="{F24C6467-B166-4AC5-93D5-E3E250A48796}" dt="2018-05-09T03:34:55.098" v="1795" actId="114"/>
        <pc:sldMkLst>
          <pc:docMk/>
          <pc:sldMk cId="584552727" sldId="263"/>
        </pc:sldMkLst>
        <pc:spChg chg="mod topLvl">
          <ac:chgData name="JJ HU" userId="f9cbafaa3520ff22" providerId="LiveId" clId="{F24C6467-B166-4AC5-93D5-E3E250A48796}" dt="2018-04-24T02:18:06.138" v="24" actId="164"/>
          <ac:spMkLst>
            <pc:docMk/>
            <pc:sldMk cId="584552727" sldId="263"/>
            <ac:spMk id="126" creationId="{00000000-0000-0000-0000-000000000000}"/>
          </ac:spMkLst>
        </pc:spChg>
        <pc:spChg chg="mod topLvl">
          <ac:chgData name="JJ HU" userId="f9cbafaa3520ff22" providerId="LiveId" clId="{F24C6467-B166-4AC5-93D5-E3E250A48796}" dt="2018-04-24T02:18:06.138" v="24" actId="164"/>
          <ac:spMkLst>
            <pc:docMk/>
            <pc:sldMk cId="584552727" sldId="263"/>
            <ac:spMk id="128" creationId="{00000000-0000-0000-0000-000000000000}"/>
          </ac:spMkLst>
        </pc:spChg>
        <pc:spChg chg="mod topLvl">
          <ac:chgData name="JJ HU" userId="f9cbafaa3520ff22" providerId="LiveId" clId="{F24C6467-B166-4AC5-93D5-E3E250A48796}" dt="2018-04-24T02:18:06.138" v="24" actId="164"/>
          <ac:spMkLst>
            <pc:docMk/>
            <pc:sldMk cId="584552727" sldId="263"/>
            <ac:spMk id="129" creationId="{00000000-0000-0000-0000-000000000000}"/>
          </ac:spMkLst>
        </pc:spChg>
        <pc:spChg chg="add mod">
          <ac:chgData name="JJ HU" userId="f9cbafaa3520ff22" providerId="LiveId" clId="{F24C6467-B166-4AC5-93D5-E3E250A48796}" dt="2018-05-09T03:34:55.098" v="1795" actId="114"/>
          <ac:spMkLst>
            <pc:docMk/>
            <pc:sldMk cId="584552727" sldId="263"/>
            <ac:spMk id="130" creationId="{038717A0-0E08-4345-B50B-A1705A894593}"/>
          </ac:spMkLst>
        </pc:spChg>
        <pc:spChg chg="mod topLvl">
          <ac:chgData name="JJ HU" userId="f9cbafaa3520ff22" providerId="LiveId" clId="{F24C6467-B166-4AC5-93D5-E3E250A48796}" dt="2018-04-24T02:18:20.951" v="29" actId="1035"/>
          <ac:spMkLst>
            <pc:docMk/>
            <pc:sldMk cId="584552727" sldId="263"/>
            <ac:spMk id="132" creationId="{00000000-0000-0000-0000-000000000000}"/>
          </ac:spMkLst>
        </pc:spChg>
        <pc:grpChg chg="add mod">
          <ac:chgData name="JJ HU" userId="f9cbafaa3520ff22" providerId="LiveId" clId="{F24C6467-B166-4AC5-93D5-E3E250A48796}" dt="2018-04-24T02:18:06.138" v="24" actId="164"/>
          <ac:grpSpMkLst>
            <pc:docMk/>
            <pc:sldMk cId="584552727" sldId="263"/>
            <ac:grpSpMk id="3" creationId="{6537B401-4E07-447C-AAF1-0119D23B6FF5}"/>
          </ac:grpSpMkLst>
        </pc:grpChg>
        <pc:grpChg chg="del">
          <ac:chgData name="JJ HU" userId="f9cbafaa3520ff22" providerId="LiveId" clId="{F24C6467-B166-4AC5-93D5-E3E250A48796}" dt="2018-04-24T02:18:01.317" v="23" actId="165"/>
          <ac:grpSpMkLst>
            <pc:docMk/>
            <pc:sldMk cId="584552727" sldId="263"/>
            <ac:grpSpMk id="120" creationId="{00000000-0000-0000-0000-000000000000}"/>
          </ac:grpSpMkLst>
        </pc:grpChg>
        <pc:picChg chg="mod topLvl">
          <ac:chgData name="JJ HU" userId="f9cbafaa3520ff22" providerId="LiveId" clId="{F24C6467-B166-4AC5-93D5-E3E250A48796}" dt="2018-04-24T02:18:06.138" v="24" actId="164"/>
          <ac:picMkLst>
            <pc:docMk/>
            <pc:sldMk cId="584552727" sldId="263"/>
            <ac:picMk id="115" creationId="{00000000-0000-0000-0000-000000000000}"/>
          </ac:picMkLst>
        </pc:picChg>
        <pc:picChg chg="mod topLvl">
          <ac:chgData name="JJ HU" userId="f9cbafaa3520ff22" providerId="LiveId" clId="{F24C6467-B166-4AC5-93D5-E3E250A48796}" dt="2018-04-24T02:18:06.138" v="24" actId="164"/>
          <ac:picMkLst>
            <pc:docMk/>
            <pc:sldMk cId="584552727" sldId="263"/>
            <ac:picMk id="124" creationId="{00000000-0000-0000-0000-000000000000}"/>
          </ac:picMkLst>
        </pc:picChg>
        <pc:picChg chg="del">
          <ac:chgData name="JJ HU" userId="f9cbafaa3520ff22" providerId="LiveId" clId="{F24C6467-B166-4AC5-93D5-E3E250A48796}" dt="2018-04-24T02:17:43.325" v="22" actId="478"/>
          <ac:picMkLst>
            <pc:docMk/>
            <pc:sldMk cId="584552727" sldId="263"/>
            <ac:picMk id="127" creationId="{00000000-0000-0000-0000-000000000000}"/>
          </ac:picMkLst>
        </pc:picChg>
      </pc:sldChg>
      <pc:sldChg chg="addSp delSp modSp modAnim">
        <pc:chgData name="JJ HU" userId="f9cbafaa3520ff22" providerId="LiveId" clId="{F24C6467-B166-4AC5-93D5-E3E250A48796}" dt="2018-04-24T02:20:42.114" v="59" actId="1036"/>
        <pc:sldMkLst>
          <pc:docMk/>
          <pc:sldMk cId="3851776491" sldId="269"/>
        </pc:sldMkLst>
        <pc:spChg chg="mod topLvl">
          <ac:chgData name="JJ HU" userId="f9cbafaa3520ff22" providerId="LiveId" clId="{F24C6467-B166-4AC5-93D5-E3E250A48796}" dt="2018-04-24T02:20:07.425" v="49" actId="164"/>
          <ac:spMkLst>
            <pc:docMk/>
            <pc:sldMk cId="3851776491" sldId="269"/>
            <ac:spMk id="13" creationId="{00000000-0000-0000-0000-000000000000}"/>
          </ac:spMkLst>
        </pc:spChg>
        <pc:spChg chg="mod topLvl">
          <ac:chgData name="JJ HU" userId="f9cbafaa3520ff22" providerId="LiveId" clId="{F24C6467-B166-4AC5-93D5-E3E250A48796}" dt="2018-04-24T02:20:07.425" v="49" actId="164"/>
          <ac:spMkLst>
            <pc:docMk/>
            <pc:sldMk cId="3851776491" sldId="269"/>
            <ac:spMk id="14" creationId="{00000000-0000-0000-0000-000000000000}"/>
          </ac:spMkLst>
        </pc:spChg>
        <pc:spChg chg="mod topLvl">
          <ac:chgData name="JJ HU" userId="f9cbafaa3520ff22" providerId="LiveId" clId="{F24C6467-B166-4AC5-93D5-E3E250A48796}" dt="2018-04-24T02:20:07.425" v="49" actId="164"/>
          <ac:spMkLst>
            <pc:docMk/>
            <pc:sldMk cId="3851776491" sldId="269"/>
            <ac:spMk id="15" creationId="{00000000-0000-0000-0000-000000000000}"/>
          </ac:spMkLst>
        </pc:spChg>
        <pc:spChg chg="add mod">
          <ac:chgData name="JJ HU" userId="f9cbafaa3520ff22" providerId="LiveId" clId="{F24C6467-B166-4AC5-93D5-E3E250A48796}" dt="2018-04-24T02:20:07.425" v="49" actId="164"/>
          <ac:spMkLst>
            <pc:docMk/>
            <pc:sldMk cId="3851776491" sldId="269"/>
            <ac:spMk id="17" creationId="{E964B324-3675-4523-B5F4-AB9919887E33}"/>
          </ac:spMkLst>
        </pc:spChg>
        <pc:grpChg chg="add mod">
          <ac:chgData name="JJ HU" userId="f9cbafaa3520ff22" providerId="LiveId" clId="{F24C6467-B166-4AC5-93D5-E3E250A48796}" dt="2018-04-24T02:20:07.425" v="49" actId="164"/>
          <ac:grpSpMkLst>
            <pc:docMk/>
            <pc:sldMk cId="3851776491" sldId="269"/>
            <ac:grpSpMk id="5" creationId="{6AC79F90-462A-47D1-9725-70D34AB7F91F}"/>
          </ac:grpSpMkLst>
        </pc:grpChg>
        <pc:grpChg chg="del">
          <ac:chgData name="JJ HU" userId="f9cbafaa3520ff22" providerId="LiveId" clId="{F24C6467-B166-4AC5-93D5-E3E250A48796}" dt="2018-04-24T02:20:04.025" v="48" actId="165"/>
          <ac:grpSpMkLst>
            <pc:docMk/>
            <pc:sldMk cId="3851776491" sldId="269"/>
            <ac:grpSpMk id="16" creationId="{00000000-0000-0000-0000-000000000000}"/>
          </ac:grpSpMkLst>
        </pc:grpChg>
        <pc:picChg chg="mod topLvl">
          <ac:chgData name="JJ HU" userId="f9cbafaa3520ff22" providerId="LiveId" clId="{F24C6467-B166-4AC5-93D5-E3E250A48796}" dt="2018-04-24T02:20:07.425" v="49" actId="164"/>
          <ac:picMkLst>
            <pc:docMk/>
            <pc:sldMk cId="3851776491" sldId="269"/>
            <ac:picMk id="9" creationId="{00000000-0000-0000-0000-000000000000}"/>
          </ac:picMkLst>
        </pc:picChg>
        <pc:picChg chg="mod topLvl">
          <ac:chgData name="JJ HU" userId="f9cbafaa3520ff22" providerId="LiveId" clId="{F24C6467-B166-4AC5-93D5-E3E250A48796}" dt="2018-04-24T02:20:07.425" v="49" actId="164"/>
          <ac:picMkLst>
            <pc:docMk/>
            <pc:sldMk cId="3851776491" sldId="269"/>
            <ac:picMk id="10" creationId="{00000000-0000-0000-0000-000000000000}"/>
          </ac:picMkLst>
        </pc:picChg>
        <pc:picChg chg="del">
          <ac:chgData name="JJ HU" userId="f9cbafaa3520ff22" providerId="LiveId" clId="{F24C6467-B166-4AC5-93D5-E3E250A48796}" dt="2018-04-24T02:20:32.475" v="51" actId="478"/>
          <ac:picMkLst>
            <pc:docMk/>
            <pc:sldMk cId="3851776491" sldId="269"/>
            <ac:picMk id="11" creationId="{00000000-0000-0000-0000-000000000000}"/>
          </ac:picMkLst>
        </pc:picChg>
        <pc:picChg chg="mod topLvl">
          <ac:chgData name="JJ HU" userId="f9cbafaa3520ff22" providerId="LiveId" clId="{F24C6467-B166-4AC5-93D5-E3E250A48796}" dt="2018-04-24T02:20:07.425" v="49" actId="164"/>
          <ac:picMkLst>
            <pc:docMk/>
            <pc:sldMk cId="3851776491" sldId="269"/>
            <ac:picMk id="12" creationId="{00000000-0000-0000-0000-000000000000}"/>
          </ac:picMkLst>
        </pc:picChg>
        <pc:picChg chg="add mod">
          <ac:chgData name="JJ HU" userId="f9cbafaa3520ff22" providerId="LiveId" clId="{F24C6467-B166-4AC5-93D5-E3E250A48796}" dt="2018-04-24T02:20:42.114" v="59" actId="1036"/>
          <ac:picMkLst>
            <pc:docMk/>
            <pc:sldMk cId="3851776491" sldId="269"/>
            <ac:picMk id="18" creationId="{D0126C96-4303-4BAB-907F-13C508024F88}"/>
          </ac:picMkLst>
        </pc:picChg>
      </pc:sldChg>
      <pc:sldChg chg="modSp">
        <pc:chgData name="JJ HU" userId="f9cbafaa3520ff22" providerId="LiveId" clId="{F24C6467-B166-4AC5-93D5-E3E250A48796}" dt="2018-05-10T20:03:50.718" v="1878" actId="20577"/>
        <pc:sldMkLst>
          <pc:docMk/>
          <pc:sldMk cId="3155858375" sldId="274"/>
        </pc:sldMkLst>
        <pc:graphicFrameChg chg="mod">
          <ac:chgData name="JJ HU" userId="f9cbafaa3520ff22" providerId="LiveId" clId="{F24C6467-B166-4AC5-93D5-E3E250A48796}" dt="2018-05-10T20:03:50.718" v="1878" actId="20577"/>
          <ac:graphicFrameMkLst>
            <pc:docMk/>
            <pc:sldMk cId="3155858375" sldId="274"/>
            <ac:graphicFrameMk id="38" creationId="{00000000-0000-0000-0000-000000000000}"/>
          </ac:graphicFrameMkLst>
        </pc:graphicFrameChg>
      </pc:sldChg>
      <pc:sldChg chg="modSp">
        <pc:chgData name="JJ HU" userId="f9cbafaa3520ff22" providerId="LiveId" clId="{F24C6467-B166-4AC5-93D5-E3E250A48796}" dt="2018-05-11T03:52:08.268" v="1942" actId="20577"/>
        <pc:sldMkLst>
          <pc:docMk/>
          <pc:sldMk cId="992529898" sldId="275"/>
        </pc:sldMkLst>
        <pc:graphicFrameChg chg="mod">
          <ac:chgData name="JJ HU" userId="f9cbafaa3520ff22" providerId="LiveId" clId="{F24C6467-B166-4AC5-93D5-E3E250A48796}" dt="2018-05-11T03:52:08.268" v="1942" actId="20577"/>
          <ac:graphicFrameMkLst>
            <pc:docMk/>
            <pc:sldMk cId="992529898" sldId="275"/>
            <ac:graphicFrameMk id="18" creationId="{00000000-0000-0000-0000-000000000000}"/>
          </ac:graphicFrameMkLst>
        </pc:graphicFrameChg>
      </pc:sldChg>
      <pc:sldChg chg="modSp add">
        <pc:chgData name="JJ HU" userId="f9cbafaa3520ff22" providerId="LiveId" clId="{F24C6467-B166-4AC5-93D5-E3E250A48796}" dt="2018-05-11T03:54:52.411" v="1967" actId="20577"/>
        <pc:sldMkLst>
          <pc:docMk/>
          <pc:sldMk cId="155122568" sldId="277"/>
        </pc:sldMkLst>
        <pc:spChg chg="mod">
          <ac:chgData name="JJ HU" userId="f9cbafaa3520ff22" providerId="LiveId" clId="{F24C6467-B166-4AC5-93D5-E3E250A48796}" dt="2018-05-11T03:54:52.411" v="1967" actId="20577"/>
          <ac:spMkLst>
            <pc:docMk/>
            <pc:sldMk cId="155122568" sldId="277"/>
            <ac:spMk id="3" creationId="{00000000-0000-0000-0000-000000000000}"/>
          </ac:spMkLst>
        </pc:spChg>
      </pc:sldChg>
      <pc:sldChg chg="addSp modSp add">
        <pc:chgData name="JJ HU" userId="f9cbafaa3520ff22" providerId="LiveId" clId="{F24C6467-B166-4AC5-93D5-E3E250A48796}" dt="2018-05-09T04:07:44.340" v="1796" actId="20577"/>
        <pc:sldMkLst>
          <pc:docMk/>
          <pc:sldMk cId="1438783997" sldId="278"/>
        </pc:sldMkLst>
        <pc:spChg chg="mod">
          <ac:chgData name="JJ HU" userId="f9cbafaa3520ff22" providerId="LiveId" clId="{F24C6467-B166-4AC5-93D5-E3E250A48796}" dt="2018-05-09T04:07:44.340" v="1796" actId="20577"/>
          <ac:spMkLst>
            <pc:docMk/>
            <pc:sldMk cId="1438783997" sldId="278"/>
            <ac:spMk id="3" creationId="{00000000-0000-0000-0000-000000000000}"/>
          </ac:spMkLst>
        </pc:spChg>
        <pc:graphicFrameChg chg="add mod">
          <ac:chgData name="JJ HU" userId="f9cbafaa3520ff22" providerId="LiveId" clId="{F24C6467-B166-4AC5-93D5-E3E250A48796}" dt="2018-04-24T02:29:24.801" v="492" actId="1037"/>
          <ac:graphicFrameMkLst>
            <pc:docMk/>
            <pc:sldMk cId="1438783997" sldId="278"/>
            <ac:graphicFrameMk id="4" creationId="{1156B8D1-1207-402F-B145-B522C9F94DEF}"/>
          </ac:graphicFrameMkLst>
        </pc:graphicFrameChg>
        <pc:graphicFrameChg chg="add mod">
          <ac:chgData name="JJ HU" userId="f9cbafaa3520ff22" providerId="LiveId" clId="{F24C6467-B166-4AC5-93D5-E3E250A48796}" dt="2018-04-24T02:34:04.358" v="655" actId="1038"/>
          <ac:graphicFrameMkLst>
            <pc:docMk/>
            <pc:sldMk cId="1438783997" sldId="278"/>
            <ac:graphicFrameMk id="5" creationId="{446DD2C9-D5A0-41BC-9F3A-F3AA1F6D1734}"/>
          </ac:graphicFrameMkLst>
        </pc:graphicFrameChg>
      </pc:sldChg>
      <pc:sldChg chg="addSp delSp modSp add">
        <pc:chgData name="JJ HU" userId="f9cbafaa3520ff22" providerId="LiveId" clId="{F24C6467-B166-4AC5-93D5-E3E250A48796}" dt="2018-05-11T03:56:17.111" v="1991" actId="14100"/>
        <pc:sldMkLst>
          <pc:docMk/>
          <pc:sldMk cId="2884445434" sldId="279"/>
        </pc:sldMkLst>
        <pc:spChg chg="mod">
          <ac:chgData name="JJ HU" userId="f9cbafaa3520ff22" providerId="LiveId" clId="{F24C6467-B166-4AC5-93D5-E3E250A48796}" dt="2018-05-11T03:56:17.111" v="1991" actId="14100"/>
          <ac:spMkLst>
            <pc:docMk/>
            <pc:sldMk cId="2884445434" sldId="279"/>
            <ac:spMk id="3" creationId="{00000000-0000-0000-0000-000000000000}"/>
          </ac:spMkLst>
        </pc:spChg>
        <pc:graphicFrameChg chg="del">
          <ac:chgData name="JJ HU" userId="f9cbafaa3520ff22" providerId="LiveId" clId="{F24C6467-B166-4AC5-93D5-E3E250A48796}" dt="2018-04-24T02:45:41.702" v="669" actId="478"/>
          <ac:graphicFrameMkLst>
            <pc:docMk/>
            <pc:sldMk cId="2884445434" sldId="279"/>
            <ac:graphicFrameMk id="4" creationId="{1156B8D1-1207-402F-B145-B522C9F94DEF}"/>
          </ac:graphicFrameMkLst>
        </pc:graphicFrameChg>
        <pc:graphicFrameChg chg="del">
          <ac:chgData name="JJ HU" userId="f9cbafaa3520ff22" providerId="LiveId" clId="{F24C6467-B166-4AC5-93D5-E3E250A48796}" dt="2018-04-24T02:45:44.240" v="670" actId="478"/>
          <ac:graphicFrameMkLst>
            <pc:docMk/>
            <pc:sldMk cId="2884445434" sldId="279"/>
            <ac:graphicFrameMk id="5" creationId="{446DD2C9-D5A0-41BC-9F3A-F3AA1F6D1734}"/>
          </ac:graphicFrameMkLst>
        </pc:graphicFrameChg>
        <pc:graphicFrameChg chg="add mod">
          <ac:chgData name="JJ HU" userId="f9cbafaa3520ff22" providerId="LiveId" clId="{F24C6467-B166-4AC5-93D5-E3E250A48796}" dt="2018-04-24T03:03:25.492" v="1474" actId="1036"/>
          <ac:graphicFrameMkLst>
            <pc:docMk/>
            <pc:sldMk cId="2884445434" sldId="279"/>
            <ac:graphicFrameMk id="6" creationId="{C3B215FC-20F6-4F03-AF10-D67B0EB17430}"/>
          </ac:graphicFrameMkLst>
        </pc:graphicFrameChg>
        <pc:graphicFrameChg chg="add mod">
          <ac:chgData name="JJ HU" userId="f9cbafaa3520ff22" providerId="LiveId" clId="{F24C6467-B166-4AC5-93D5-E3E250A48796}" dt="2018-04-24T03:03:33.950" v="1476" actId="1038"/>
          <ac:graphicFrameMkLst>
            <pc:docMk/>
            <pc:sldMk cId="2884445434" sldId="279"/>
            <ac:graphicFrameMk id="7" creationId="{50ACE88A-7CC5-4523-9BAD-0010286A9124}"/>
          </ac:graphicFrameMkLst>
        </pc:graphicFrameChg>
      </pc:sldChg>
      <pc:sldChg chg="modSp add">
        <pc:chgData name="JJ HU" userId="f9cbafaa3520ff22" providerId="LiveId" clId="{F24C6467-B166-4AC5-93D5-E3E250A48796}" dt="2018-05-11T03:58:28.121" v="2074" actId="20577"/>
        <pc:sldMkLst>
          <pc:docMk/>
          <pc:sldMk cId="1397119074" sldId="280"/>
        </pc:sldMkLst>
        <pc:spChg chg="mod">
          <ac:chgData name="JJ HU" userId="f9cbafaa3520ff22" providerId="LiveId" clId="{F24C6467-B166-4AC5-93D5-E3E250A48796}" dt="2018-05-11T03:58:28.121" v="2074" actId="20577"/>
          <ac:spMkLst>
            <pc:docMk/>
            <pc:sldMk cId="1397119074" sldId="280"/>
            <ac:spMk id="3" creationId="{00000000-0000-0000-0000-000000000000}"/>
          </ac:spMkLst>
        </pc:spChg>
      </pc:sldChg>
      <pc:sldChg chg="addSp delSp modSp add modAnim">
        <pc:chgData name="JJ HU" userId="f9cbafaa3520ff22" providerId="LiveId" clId="{F24C6467-B166-4AC5-93D5-E3E250A48796}" dt="2018-05-09T02:49:17.759" v="1794" actId="1035"/>
        <pc:sldMkLst>
          <pc:docMk/>
          <pc:sldMk cId="3058698277" sldId="281"/>
        </pc:sldMkLst>
        <pc:spChg chg="mod">
          <ac:chgData name="JJ HU" userId="f9cbafaa3520ff22" providerId="LiveId" clId="{F24C6467-B166-4AC5-93D5-E3E250A48796}" dt="2018-05-09T02:39:14.795" v="1746" actId="122"/>
          <ac:spMkLst>
            <pc:docMk/>
            <pc:sldMk cId="3058698277" sldId="281"/>
            <ac:spMk id="3" creationId="{FB1B96AA-B71A-4BDF-B958-A280E6956209}"/>
          </ac:spMkLst>
        </pc:spChg>
        <pc:spChg chg="add del mod">
          <ac:chgData name="JJ HU" userId="f9cbafaa3520ff22" providerId="LiveId" clId="{F24C6467-B166-4AC5-93D5-E3E250A48796}" dt="2018-05-09T02:38:15.470" v="1704" actId="478"/>
          <ac:spMkLst>
            <pc:docMk/>
            <pc:sldMk cId="3058698277" sldId="281"/>
            <ac:spMk id="4" creationId="{D27B3C34-1583-4183-9024-08B2047AB5B8}"/>
          </ac:spMkLst>
        </pc:spChg>
        <pc:spChg chg="add del mod">
          <ac:chgData name="JJ HU" userId="f9cbafaa3520ff22" providerId="LiveId" clId="{F24C6467-B166-4AC5-93D5-E3E250A48796}" dt="2018-05-09T02:37:47.442" v="1702" actId="478"/>
          <ac:spMkLst>
            <pc:docMk/>
            <pc:sldMk cId="3058698277" sldId="281"/>
            <ac:spMk id="7" creationId="{F0B200B8-53AA-4AFB-82B7-479E4D1E59E9}"/>
          </ac:spMkLst>
        </pc:spChg>
        <pc:spChg chg="add del mod">
          <ac:chgData name="JJ HU" userId="f9cbafaa3520ff22" providerId="LiveId" clId="{F24C6467-B166-4AC5-93D5-E3E250A48796}" dt="2018-05-09T02:40:19.091" v="1760" actId="478"/>
          <ac:spMkLst>
            <pc:docMk/>
            <pc:sldMk cId="3058698277" sldId="281"/>
            <ac:spMk id="8" creationId="{DBB97E3C-2ABB-4F49-A408-3AE6B7DCF425}"/>
          </ac:spMkLst>
        </pc:spChg>
        <pc:spChg chg="add del mod">
          <ac:chgData name="JJ HU" userId="f9cbafaa3520ff22" providerId="LiveId" clId="{F24C6467-B166-4AC5-93D5-E3E250A48796}" dt="2018-05-09T02:39:50.435" v="1758" actId="11529"/>
          <ac:spMkLst>
            <pc:docMk/>
            <pc:sldMk cId="3058698277" sldId="281"/>
            <ac:spMk id="9" creationId="{ACA4543E-BE58-4A2E-A7B2-30229B42EE55}"/>
          </ac:spMkLst>
        </pc:spChg>
        <pc:spChg chg="add mod">
          <ac:chgData name="JJ HU" userId="f9cbafaa3520ff22" providerId="LiveId" clId="{F24C6467-B166-4AC5-93D5-E3E250A48796}" dt="2018-05-09T02:40:56.315" v="1768" actId="164"/>
          <ac:spMkLst>
            <pc:docMk/>
            <pc:sldMk cId="3058698277" sldId="281"/>
            <ac:spMk id="10" creationId="{9A532F3D-CDC6-4694-A412-F9BA34D128CB}"/>
          </ac:spMkLst>
        </pc:spChg>
        <pc:spChg chg="add mod">
          <ac:chgData name="JJ HU" userId="f9cbafaa3520ff22" providerId="LiveId" clId="{F24C6467-B166-4AC5-93D5-E3E250A48796}" dt="2018-05-09T02:49:17.759" v="1794" actId="1035"/>
          <ac:spMkLst>
            <pc:docMk/>
            <pc:sldMk cId="3058698277" sldId="281"/>
            <ac:spMk id="13" creationId="{388CACE9-EAD9-46A4-8BA2-1C717B850E78}"/>
          </ac:spMkLst>
        </pc:spChg>
        <pc:grpChg chg="add mod">
          <ac:chgData name="JJ HU" userId="f9cbafaa3520ff22" providerId="LiveId" clId="{F24C6467-B166-4AC5-93D5-E3E250A48796}" dt="2018-05-09T02:40:56.315" v="1768" actId="164"/>
          <ac:grpSpMkLst>
            <pc:docMk/>
            <pc:sldMk cId="3058698277" sldId="281"/>
            <ac:grpSpMk id="12" creationId="{585E6284-D48A-4FF4-92D9-1BE8873590B6}"/>
          </ac:grpSpMkLst>
        </pc:grpChg>
        <pc:picChg chg="mod">
          <ac:chgData name="JJ HU" userId="f9cbafaa3520ff22" providerId="LiveId" clId="{F24C6467-B166-4AC5-93D5-E3E250A48796}" dt="2018-05-09T02:39:24.920" v="1752" actId="1076"/>
          <ac:picMkLst>
            <pc:docMk/>
            <pc:sldMk cId="3058698277" sldId="281"/>
            <ac:picMk id="5" creationId="{00000000-0000-0000-0000-000000000000}"/>
          </ac:picMkLst>
        </pc:picChg>
      </pc:sldChg>
      <pc:sldChg chg="add">
        <pc:chgData name="JJ HU" userId="f9cbafaa3520ff22" providerId="LiveId" clId="{F24C6467-B166-4AC5-93D5-E3E250A48796}" dt="2018-05-04T01:14:43.246" v="1694" actId="1035"/>
        <pc:sldMkLst>
          <pc:docMk/>
          <pc:sldMk cId="974553552" sldId="282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2.wmf"/><Relationship Id="rId2" Type="http://schemas.openxmlformats.org/officeDocument/2006/relationships/image" Target="../media/image18.wmf"/><Relationship Id="rId1" Type="http://schemas.openxmlformats.org/officeDocument/2006/relationships/image" Target="../media/image20.wmf"/><Relationship Id="rId6" Type="http://schemas.openxmlformats.org/officeDocument/2006/relationships/image" Target="../media/image19.wmf"/><Relationship Id="rId5" Type="http://schemas.openxmlformats.org/officeDocument/2006/relationships/image" Target="../media/image21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68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12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51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</a:t>
            </a:r>
            <a:r>
              <a:rPr lang="en-US" baseline="0" dirty="0"/>
              <a:t> increasing </a:t>
            </a:r>
            <a:r>
              <a:rPr lang="en-US" baseline="0" dirty="0" err="1"/>
              <a:t>supercooling</a:t>
            </a:r>
            <a:r>
              <a:rPr lang="en-US" baseline="0" dirty="0"/>
              <a:t>, 2-D nucleation starts to become important (the images are calcite crystal surfaces)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42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89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6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2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3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0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77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98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8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 continuous growth mode is assumed (i.e. no 2-D nucleation is required for growth)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52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64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2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15F476-2262-4491-A563-2831ECB37951}" type="datetime1">
              <a:rPr lang="en-US" smtClean="0"/>
              <a:t>4/26/2019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EDDFDC-F12E-47FB-B1A6-B08099EA5254}" type="datetime1">
              <a:rPr lang="en-US" smtClean="0"/>
              <a:t>4/26/2019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ECECB13-9709-4F8C-80DA-15B8C827468A}" type="datetime1">
              <a:rPr lang="en-US" smtClean="0"/>
              <a:t>4/26/2019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906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00600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 sz="2200"/>
            </a:lvl1pPr>
            <a:lvl2pPr>
              <a:spcBef>
                <a:spcPts val="800"/>
              </a:spcBef>
              <a:defRPr sz="2200"/>
            </a:lvl2pPr>
            <a:lvl3pPr>
              <a:spcBef>
                <a:spcPts val="800"/>
              </a:spcBef>
              <a:defRPr sz="2200"/>
            </a:lvl3pPr>
            <a:lvl4pPr>
              <a:spcBef>
                <a:spcPts val="800"/>
              </a:spcBef>
              <a:defRPr sz="2200"/>
            </a:lvl4pPr>
            <a:lvl5pPr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1513FF-5FD6-45A2-AD54-5F27523095BD}" type="datetime1">
              <a:rPr lang="en-US" smtClean="0"/>
              <a:t>4/26/2019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5D5D6D2-D0CB-4A89-A968-2DF12039F5F5}" type="datetime1">
              <a:rPr lang="en-US" smtClean="0"/>
              <a:t>4/26/2019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0C8CFAF-D467-4349-BE2F-3953F2F26A67}" type="datetime1">
              <a:rPr lang="en-US" smtClean="0"/>
              <a:t>4/26/2019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261F6C4-1237-4C22-9609-0D0E587A90E5}" type="datetime1">
              <a:rPr lang="en-US" smtClean="0"/>
              <a:t>4/26/2019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D733DA8-1462-415A-9906-F273CBDA6551}" type="datetime1">
              <a:rPr lang="en-US" smtClean="0"/>
              <a:t>4/26/2019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88B070-B314-4E60-81F8-021A6E7D7285}" type="datetime1">
              <a:rPr lang="en-US" smtClean="0"/>
              <a:t>4/26/2019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BA6145-F2C8-45A2-9EED-79C31987D4B3}" type="datetime1">
              <a:rPr lang="en-US" smtClean="0"/>
              <a:t>4/26/2019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8BEA4FA0-9020-47B0-804C-22B8871EB603}" type="datetime1">
              <a:rPr lang="en-US" smtClean="0"/>
              <a:t>4/26/2019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2.wmf"/><Relationship Id="rId3" Type="http://schemas.openxmlformats.org/officeDocument/2006/relationships/image" Target="../media/image23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1.wmf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6.png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20.wmf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jpg"/><Relationship Id="rId5" Type="http://schemas.openxmlformats.org/officeDocument/2006/relationships/image" Target="../media/image30.w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26.bin"/><Relationship Id="rId9" Type="http://schemas.openxmlformats.org/officeDocument/2006/relationships/hyperlink" Target="http://home.gwu.edu/~hteng/resareaone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tBomU7Dak4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3.022</a:t>
            </a:r>
            <a:br>
              <a:rPr lang="en-US" sz="2600" dirty="0"/>
            </a:br>
            <a:r>
              <a:rPr lang="en-US" sz="2600" dirty="0"/>
              <a:t>Microstructural Evolution in Materials</a:t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2500" dirty="0"/>
              <a:t>13: Precipitate Growth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3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 bwMode="auto">
          <a:xfrm>
            <a:off x="2544769" y="4807275"/>
            <a:ext cx="221217" cy="221217"/>
          </a:xfrm>
          <a:prstGeom prst="ellips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2317263" y="4810030"/>
            <a:ext cx="221217" cy="221217"/>
          </a:xfrm>
          <a:prstGeom prst="ellips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2099190" y="4807275"/>
            <a:ext cx="221217" cy="221217"/>
          </a:xfrm>
          <a:prstGeom prst="ellips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1881119" y="4807275"/>
            <a:ext cx="221217" cy="221217"/>
          </a:xfrm>
          <a:prstGeom prst="ellips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1661475" y="4807274"/>
            <a:ext cx="221217" cy="221217"/>
          </a:xfrm>
          <a:prstGeom prst="ellips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2-D nucleation on faceted surfaces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544769" y="2540737"/>
            <a:ext cx="221217" cy="221217"/>
          </a:xfrm>
          <a:prstGeom prst="ellips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658523" y="273639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61282" y="27408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82499" y="27408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103715" y="27408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324932" y="27408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546149" y="27408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767366" y="27408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8583" y="27408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209800" y="27408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431017" y="27408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73450" y="27408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094667" y="27408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315885" y="27408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537101" y="27408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758318" y="27408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979535" y="27408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200751" y="27408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71890" y="29360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993107" y="29360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214323" y="29360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435541" y="29360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56758" y="29360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877974" y="29360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099191" y="29360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320408" y="29360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541626" y="29360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762842" y="29360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84059" y="29360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205276" y="29360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426492" y="29360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647709" y="29360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868927" y="29360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090144" y="29360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311360" y="29360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50673" y="293281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61282" y="31315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882499" y="31315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103715" y="31315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324932" y="31315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546149" y="31315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767366" y="31315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988583" y="31315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209800" y="31315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431017" y="31315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652233" y="31315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873450" y="31315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3094667" y="31315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315885" y="31315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537101" y="31315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758318" y="31315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979535" y="31315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200751" y="31315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088378" y="172653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2701609" y="1981141"/>
            <a:ext cx="382435" cy="519074"/>
          </a:xfrm>
          <a:custGeom>
            <a:avLst/>
            <a:gdLst>
              <a:gd name="connsiteX0" fmla="*/ 245889 w 245889"/>
              <a:gd name="connsiteY0" fmla="*/ 0 h 722299"/>
              <a:gd name="connsiteX1" fmla="*/ 92209 w 245889"/>
              <a:gd name="connsiteY1" fmla="*/ 376517 h 722299"/>
              <a:gd name="connsiteX2" fmla="*/ 0 w 245889"/>
              <a:gd name="connsiteY2" fmla="*/ 722299 h 72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889" h="722299">
                <a:moveTo>
                  <a:pt x="245889" y="0"/>
                </a:moveTo>
                <a:cubicBezTo>
                  <a:pt x="189539" y="128067"/>
                  <a:pt x="133190" y="256134"/>
                  <a:pt x="92209" y="376517"/>
                </a:cubicBezTo>
                <a:cubicBezTo>
                  <a:pt x="51228" y="496900"/>
                  <a:pt x="3842" y="673634"/>
                  <a:pt x="0" y="72229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0673" y="1662442"/>
            <a:ext cx="144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Faceted surface</a:t>
            </a:r>
          </a:p>
        </p:txBody>
      </p:sp>
      <p:sp>
        <p:nvSpPr>
          <p:cNvPr id="61" name="Oval 60"/>
          <p:cNvSpPr/>
          <p:nvPr/>
        </p:nvSpPr>
        <p:spPr bwMode="auto">
          <a:xfrm>
            <a:off x="2658523" y="5002935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661282" y="5007428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882499" y="5007428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103715" y="5007428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1324932" y="5007428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1546149" y="5007428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1767366" y="5007428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1988583" y="5007428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2209800" y="5007428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2431017" y="5007428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873450" y="5007428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3094667" y="5007428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3315885" y="5007428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3537101" y="5007428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3758318" y="5007428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3979535" y="5007428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200751" y="5007428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771890" y="520262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993107" y="520262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214323" y="520262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435541" y="520262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656758" y="520262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1877974" y="520262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2099191" y="520262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2320408" y="520262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2541626" y="520262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762842" y="520262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2984059" y="520262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3205276" y="520262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3426492" y="520262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3647709" y="520262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3868927" y="520262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4090144" y="520262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4311360" y="520262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550673" y="519935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661282" y="5398121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882499" y="5398121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1103715" y="5398121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1324932" y="5398121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1546149" y="5398121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767366" y="5398121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988583" y="5398121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209800" y="5398121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2431017" y="5398121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2652233" y="5398121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2873450" y="5398121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3094667" y="5398121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3315885" y="5398121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3537101" y="5398121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3758318" y="5398121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3979535" y="5398121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4200751" y="5398121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249192" y="416123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Freeform 113"/>
          <p:cNvSpPr/>
          <p:nvPr/>
        </p:nvSpPr>
        <p:spPr bwMode="auto">
          <a:xfrm>
            <a:off x="2862423" y="4415835"/>
            <a:ext cx="382435" cy="519074"/>
          </a:xfrm>
          <a:custGeom>
            <a:avLst/>
            <a:gdLst>
              <a:gd name="connsiteX0" fmla="*/ 245889 w 245889"/>
              <a:gd name="connsiteY0" fmla="*/ 0 h 722299"/>
              <a:gd name="connsiteX1" fmla="*/ 92209 w 245889"/>
              <a:gd name="connsiteY1" fmla="*/ 376517 h 722299"/>
              <a:gd name="connsiteX2" fmla="*/ 0 w 245889"/>
              <a:gd name="connsiteY2" fmla="*/ 722299 h 72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889" h="722299">
                <a:moveTo>
                  <a:pt x="245889" y="0"/>
                </a:moveTo>
                <a:cubicBezTo>
                  <a:pt x="189539" y="128067"/>
                  <a:pt x="133190" y="256134"/>
                  <a:pt x="92209" y="376517"/>
                </a:cubicBezTo>
                <a:cubicBezTo>
                  <a:pt x="51228" y="496900"/>
                  <a:pt x="3842" y="673634"/>
                  <a:pt x="0" y="72229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Right Brace 121"/>
          <p:cNvSpPr/>
          <p:nvPr/>
        </p:nvSpPr>
        <p:spPr bwMode="auto">
          <a:xfrm rot="16200000">
            <a:off x="2133601" y="4083078"/>
            <a:ext cx="152399" cy="1106083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492399" y="4122484"/>
            <a:ext cx="144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2-D nucleus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37B401-4E07-447C-AAF1-0119D23B6FF5}"/>
              </a:ext>
            </a:extLst>
          </p:cNvPr>
          <p:cNvGrpSpPr/>
          <p:nvPr/>
        </p:nvGrpSpPr>
        <p:grpSpPr>
          <a:xfrm>
            <a:off x="1211747" y="1653348"/>
            <a:ext cx="7207014" cy="4792916"/>
            <a:chOff x="1211747" y="1653348"/>
            <a:chExt cx="7207014" cy="4792916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3" t="10898" r="10292" b="6041"/>
            <a:stretch/>
          </p:blipFill>
          <p:spPr>
            <a:xfrm>
              <a:off x="5288536" y="3773410"/>
              <a:ext cx="3027509" cy="1958978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29" b="5899"/>
            <a:stretch/>
          </p:blipFill>
          <p:spPr>
            <a:xfrm>
              <a:off x="5288536" y="1653348"/>
              <a:ext cx="3023667" cy="1872504"/>
            </a:xfrm>
            <a:prstGeom prst="rect">
              <a:avLst/>
            </a:prstGeom>
          </p:spPr>
        </p:pic>
        <p:sp>
          <p:nvSpPr>
            <p:cNvPr id="126" name="Oval Callout 125"/>
            <p:cNvSpPr/>
            <p:nvPr/>
          </p:nvSpPr>
          <p:spPr bwMode="auto">
            <a:xfrm>
              <a:off x="7086601" y="1918185"/>
              <a:ext cx="838200" cy="834675"/>
            </a:xfrm>
            <a:prstGeom prst="wedgeEllipseCallout">
              <a:avLst>
                <a:gd name="adj1" fmla="val -60781"/>
                <a:gd name="adj2" fmla="val 3164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</a:rPr>
                <a:t>Large surface area</a:t>
              </a:r>
            </a:p>
          </p:txBody>
        </p:sp>
        <p:sp>
          <p:nvSpPr>
            <p:cNvPr id="128" name="Right Brace 127"/>
            <p:cNvSpPr/>
            <p:nvPr/>
          </p:nvSpPr>
          <p:spPr bwMode="auto">
            <a:xfrm rot="16200000">
              <a:off x="6563145" y="3264352"/>
              <a:ext cx="189377" cy="1994794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935916" y="3785188"/>
              <a:ext cx="1447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2-D nucleus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211747" y="6169265"/>
              <a:ext cx="66416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“The origin of traveling waves in an emperor penguin huddle,” </a:t>
              </a:r>
              <a:r>
                <a:rPr lang="en-US" sz="1200" i="1" dirty="0"/>
                <a:t>New J. Phys.</a:t>
              </a:r>
              <a:r>
                <a:rPr lang="en-US" sz="1200" dirty="0"/>
                <a:t> </a:t>
              </a:r>
              <a:r>
                <a:rPr lang="en-US" sz="1200" b="1" dirty="0"/>
                <a:t>15</a:t>
              </a:r>
              <a:r>
                <a:rPr lang="en-US" sz="1200" dirty="0"/>
                <a:t>, 125022 (2013)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38717A0-0E08-4345-B50B-A1705A894593}"/>
                </a:ext>
              </a:extLst>
            </p:cNvPr>
            <p:cNvSpPr txBox="1"/>
            <p:nvPr/>
          </p:nvSpPr>
          <p:spPr>
            <a:xfrm>
              <a:off x="5181977" y="5780131"/>
              <a:ext cx="32367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900" dirty="0"/>
                <a:t>R. Gerum </a:t>
              </a:r>
              <a:r>
                <a:rPr lang="nb-NO" sz="900" i="1" dirty="0"/>
                <a:t>et al.</a:t>
              </a:r>
              <a:r>
                <a:rPr lang="nb-NO" sz="900" dirty="0"/>
                <a:t> 2013 </a:t>
              </a:r>
              <a:r>
                <a:rPr lang="nb-NO" sz="900" i="1" dirty="0"/>
                <a:t>New J. Phys.</a:t>
              </a:r>
              <a:r>
                <a:rPr lang="nb-NO" sz="900" dirty="0"/>
                <a:t> </a:t>
              </a:r>
              <a:r>
                <a:rPr lang="nb-NO" sz="900" b="1" dirty="0"/>
                <a:t>15</a:t>
              </a:r>
              <a:r>
                <a:rPr lang="nb-NO" sz="900" dirty="0"/>
                <a:t>, 125022, CC-BY 3.0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45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592685"/>
            <a:ext cx="3970103" cy="275071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6279136" y="2169608"/>
            <a:ext cx="384048" cy="138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789484" y="2487245"/>
            <a:ext cx="18288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792134" y="2299330"/>
            <a:ext cx="18288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6878402" y="2499788"/>
            <a:ext cx="0" cy="1695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878402" y="2114781"/>
            <a:ext cx="0" cy="1695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stealth" w="lg" len="lg"/>
            <a:tailEnd type="none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energy barrier for 2-D nucleation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3542" y="1463168"/>
            <a:ext cx="3776609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Gibbs free energy change of cluster formation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“Volumetric” term</a:t>
            </a:r>
          </a:p>
          <a:p>
            <a:pPr lvl="1">
              <a:spcBef>
                <a:spcPts val="1200"/>
              </a:spcBef>
            </a:pPr>
            <a:endParaRPr lang="en-US" sz="4000" dirty="0"/>
          </a:p>
          <a:p>
            <a:pPr lvl="1">
              <a:spcBef>
                <a:spcPts val="1200"/>
              </a:spcBef>
            </a:pPr>
            <a:r>
              <a:rPr lang="en-US" dirty="0"/>
              <a:t>“Surface” term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46189" y="2156012"/>
            <a:ext cx="284052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21809" y="2195338"/>
            <a:ext cx="31290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708167"/>
              </p:ext>
            </p:extLst>
          </p:nvPr>
        </p:nvGraphicFramePr>
        <p:xfrm>
          <a:off x="1271708" y="4153348"/>
          <a:ext cx="15240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Equation" r:id="rId4" imgW="863280" imgH="228600" progId="Equation.DSMT4">
                  <p:embed/>
                </p:oleObj>
              </mc:Choice>
              <mc:Fallback>
                <p:oleObj name="Equation" r:id="rId4" imgW="863280" imgH="228600" progId="Equation.DSMT4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708" y="4153348"/>
                        <a:ext cx="1524000" cy="392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113084" y="2310825"/>
            <a:ext cx="914400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2-D nucleus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0557339">
            <a:off x="5920909" y="3419860"/>
            <a:ext cx="1914986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Crystal precipitate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370472"/>
              </p:ext>
            </p:extLst>
          </p:nvPr>
        </p:nvGraphicFramePr>
        <p:xfrm>
          <a:off x="1271708" y="4644809"/>
          <a:ext cx="523081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6" imgW="2958840" imgH="431640" progId="Equation.DSMT4">
                  <p:embed/>
                </p:oleObj>
              </mc:Choice>
              <mc:Fallback>
                <p:oleObj name="Equation" r:id="rId6" imgW="2958840" imgH="431640" progId="Equation.DSMT4">
                  <p:embed/>
                  <p:pic>
                    <p:nvPicPr>
                      <p:cNvPr id="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708" y="4644809"/>
                        <a:ext cx="5230813" cy="739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267869"/>
              </p:ext>
            </p:extLst>
          </p:nvPr>
        </p:nvGraphicFramePr>
        <p:xfrm>
          <a:off x="1271708" y="2784240"/>
          <a:ext cx="27114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8" imgW="1536480" imgH="431640" progId="Equation.DSMT4">
                  <p:embed/>
                </p:oleObj>
              </mc:Choice>
              <mc:Fallback>
                <p:oleObj name="Equation" r:id="rId8" imgW="1536480" imgH="431640" progId="Equation.DSMT4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708" y="2784240"/>
                        <a:ext cx="2711450" cy="739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112150"/>
              </p:ext>
            </p:extLst>
          </p:nvPr>
        </p:nvGraphicFramePr>
        <p:xfrm>
          <a:off x="1270517" y="5511794"/>
          <a:ext cx="1571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10" imgW="888840" imgH="431640" progId="Equation.DSMT4">
                  <p:embed/>
                </p:oleObj>
              </mc:Choice>
              <mc:Fallback>
                <p:oleObj name="Equation" r:id="rId10" imgW="888840" imgH="431640" progId="Equation.DSMT4">
                  <p:embed/>
                  <p:pic>
                    <p:nvPicPr>
                      <p:cNvPr id="3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517" y="5511794"/>
                        <a:ext cx="1571625" cy="739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154656"/>
              </p:ext>
            </p:extLst>
          </p:nvPr>
        </p:nvGraphicFramePr>
        <p:xfrm>
          <a:off x="3386137" y="5491163"/>
          <a:ext cx="255746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2" imgW="1447560" imgH="457200" progId="Equation.DSMT4">
                  <p:embed/>
                </p:oleObj>
              </mc:Choice>
              <mc:Fallback>
                <p:oleObj name="Equation" r:id="rId12" imgW="1447560" imgH="45720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7" y="5491163"/>
                        <a:ext cx="2557463" cy="782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52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energy barrier for 2-D nucleation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3542" y="1463168"/>
            <a:ext cx="3776609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Gibbs free energy change of cluster formation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“Volumetric” term</a:t>
            </a:r>
          </a:p>
          <a:p>
            <a:pPr lvl="1">
              <a:spcBef>
                <a:spcPts val="1200"/>
              </a:spcBef>
            </a:pPr>
            <a:endParaRPr lang="en-US" sz="4000" dirty="0"/>
          </a:p>
          <a:p>
            <a:pPr lvl="1">
              <a:spcBef>
                <a:spcPts val="1200"/>
              </a:spcBef>
            </a:pPr>
            <a:r>
              <a:rPr lang="en-US" dirty="0"/>
              <a:t>“Surface” term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566933"/>
              </p:ext>
            </p:extLst>
          </p:nvPr>
        </p:nvGraphicFramePr>
        <p:xfrm>
          <a:off x="1271708" y="2784240"/>
          <a:ext cx="27114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3" imgW="1536480" imgH="431640" progId="Equation.DSMT4">
                  <p:embed/>
                </p:oleObj>
              </mc:Choice>
              <mc:Fallback>
                <p:oleObj name="Equation" r:id="rId3" imgW="1536480" imgH="43164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708" y="2784240"/>
                        <a:ext cx="2711450" cy="739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723673"/>
              </p:ext>
            </p:extLst>
          </p:nvPr>
        </p:nvGraphicFramePr>
        <p:xfrm>
          <a:off x="1271708" y="4153348"/>
          <a:ext cx="15240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863280" imgH="228600" progId="Equation.DSMT4">
                  <p:embed/>
                </p:oleObj>
              </mc:Choice>
              <mc:Fallback>
                <p:oleObj name="Equation" r:id="rId5" imgW="863280" imgH="22860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708" y="4153348"/>
                        <a:ext cx="1524000" cy="392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t="11111" r="13439" b="15555"/>
          <a:stretch/>
        </p:blipFill>
        <p:spPr>
          <a:xfrm>
            <a:off x="5005507" y="1597123"/>
            <a:ext cx="3071693" cy="250286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4392321" y="2648497"/>
            <a:ext cx="736100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2634" y="4099984"/>
            <a:ext cx="1877437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 radius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846373"/>
              </p:ext>
            </p:extLst>
          </p:nvPr>
        </p:nvGraphicFramePr>
        <p:xfrm>
          <a:off x="5540558" y="3279754"/>
          <a:ext cx="123348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8" imgW="698400" imgH="241200" progId="Equation.DSMT4">
                  <p:embed/>
                </p:oleObj>
              </mc:Choice>
              <mc:Fallback>
                <p:oleObj name="Equation" r:id="rId8" imgW="698400" imgH="241200" progId="Equation.DSMT4">
                  <p:embed/>
                  <p:pic>
                    <p:nvPicPr>
                      <p:cNvPr id="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558" y="3279754"/>
                        <a:ext cx="1233487" cy="414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186162"/>
              </p:ext>
            </p:extLst>
          </p:nvPr>
        </p:nvGraphicFramePr>
        <p:xfrm>
          <a:off x="5540558" y="1754453"/>
          <a:ext cx="987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0" imgW="558720" imgH="228600" progId="Equation.DSMT4">
                  <p:embed/>
                </p:oleObj>
              </mc:Choice>
              <mc:Fallback>
                <p:oleObj name="Equation" r:id="rId10" imgW="558720" imgH="228600" progId="Equation.DSMT4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558" y="1754453"/>
                        <a:ext cx="987425" cy="392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5005507" y="2667000"/>
            <a:ext cx="30449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565575"/>
              </p:ext>
            </p:extLst>
          </p:nvPr>
        </p:nvGraphicFramePr>
        <p:xfrm>
          <a:off x="1270517" y="5511794"/>
          <a:ext cx="1571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2" imgW="888840" imgH="431640" progId="Equation.DSMT4">
                  <p:embed/>
                </p:oleObj>
              </mc:Choice>
              <mc:Fallback>
                <p:oleObj name="Equation" r:id="rId12" imgW="888840" imgH="431640" progId="Equation.DSMT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517" y="5511794"/>
                        <a:ext cx="1571625" cy="739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619827"/>
              </p:ext>
            </p:extLst>
          </p:nvPr>
        </p:nvGraphicFramePr>
        <p:xfrm>
          <a:off x="1271708" y="4644809"/>
          <a:ext cx="523081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4" imgW="2958840" imgH="431640" progId="Equation.DSMT4">
                  <p:embed/>
                </p:oleObj>
              </mc:Choice>
              <mc:Fallback>
                <p:oleObj name="Equation" r:id="rId14" imgW="2958840" imgH="431640" progId="Equation.DSMT4">
                  <p:embed/>
                  <p:pic>
                    <p:nvPicPr>
                      <p:cNvPr id="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708" y="4644809"/>
                        <a:ext cx="5230813" cy="739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68957"/>
              </p:ext>
            </p:extLst>
          </p:nvPr>
        </p:nvGraphicFramePr>
        <p:xfrm>
          <a:off x="3386137" y="5491163"/>
          <a:ext cx="255746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6" imgW="1447560" imgH="457200" progId="Equation.DSMT4">
                  <p:embed/>
                </p:oleObj>
              </mc:Choice>
              <mc:Fallback>
                <p:oleObj name="Equation" r:id="rId16" imgW="1447560" imgH="457200" progId="Equation.DSMT4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7" y="5491163"/>
                        <a:ext cx="2557463" cy="782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9794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rate on faceted planes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In-plane growth rate is much higher than nucleation rate</a:t>
            </a:r>
          </a:p>
          <a:p>
            <a:pPr>
              <a:spcBef>
                <a:spcPts val="1200"/>
              </a:spcBef>
            </a:pPr>
            <a:r>
              <a:rPr lang="en-US" dirty="0"/>
              <a:t>Growth rate scales with 2-D nucleation rate</a:t>
            </a:r>
          </a:p>
          <a:p>
            <a:pPr>
              <a:spcBef>
                <a:spcPts val="1200"/>
              </a:spcBef>
            </a:pPr>
            <a:r>
              <a:rPr lang="en-US" dirty="0"/>
              <a:t>Nucleation rate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endParaRPr lang="en-US" baseline="-25000" dirty="0"/>
          </a:p>
          <a:p>
            <a:pPr marL="684213" lvl="1">
              <a:spcBef>
                <a:spcPts val="1200"/>
              </a:spcBef>
              <a:buSzPct val="100000"/>
              <a:buFont typeface="Arial" panose="020B0604020202020204" pitchFamily="34" charset="0"/>
              <a:buChar char="="/>
            </a:pPr>
            <a:r>
              <a:rPr lang="en-US" dirty="0"/>
              <a:t>Number of 2-D nuclei with size just under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lang="en-US" dirty="0"/>
              <a:t> × Rate of atoms hopping to the nuclei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814265"/>
              </p:ext>
            </p:extLst>
          </p:nvPr>
        </p:nvGraphicFramePr>
        <p:xfrm>
          <a:off x="1158368" y="3785574"/>
          <a:ext cx="3654425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4" imgW="2070000" imgH="965160" progId="Equation.DSMT4">
                  <p:embed/>
                </p:oleObj>
              </mc:Choice>
              <mc:Fallback>
                <p:oleObj name="Equation" r:id="rId4" imgW="2070000" imgH="96516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368" y="3785574"/>
                        <a:ext cx="3654425" cy="1660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1363916" y="5545858"/>
            <a:ext cx="1828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3268916" y="5545858"/>
            <a:ext cx="154387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275477" y="5649461"/>
            <a:ext cx="2005677" cy="3693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Driving force term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871" y="5650468"/>
            <a:ext cx="1603965" cy="3693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Diffusion term</a:t>
            </a:r>
            <a:endParaRPr lang="en-US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6927454" y="4521937"/>
            <a:ext cx="221217" cy="221217"/>
          </a:xfrm>
          <a:prstGeom prst="ellips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6699948" y="4524692"/>
            <a:ext cx="221217" cy="221217"/>
          </a:xfrm>
          <a:prstGeom prst="ellips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6481875" y="4521937"/>
            <a:ext cx="221217" cy="221217"/>
          </a:xfrm>
          <a:prstGeom prst="ellips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6263804" y="4521937"/>
            <a:ext cx="221217" cy="221217"/>
          </a:xfrm>
          <a:prstGeom prst="ellips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6044160" y="4521936"/>
            <a:ext cx="221217" cy="221217"/>
          </a:xfrm>
          <a:prstGeom prst="ellips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7041208" y="471759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5486400" y="47220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5707617" y="47220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5928834" y="47220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6150051" y="47220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Oval 178"/>
          <p:cNvSpPr/>
          <p:nvPr/>
        </p:nvSpPr>
        <p:spPr bwMode="auto">
          <a:xfrm>
            <a:off x="6371268" y="47220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6592485" y="47220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6813702" y="47220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7256135" y="47220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Oval 182"/>
          <p:cNvSpPr/>
          <p:nvPr/>
        </p:nvSpPr>
        <p:spPr bwMode="auto">
          <a:xfrm>
            <a:off x="7477352" y="47220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Oval 183"/>
          <p:cNvSpPr/>
          <p:nvPr/>
        </p:nvSpPr>
        <p:spPr bwMode="auto">
          <a:xfrm>
            <a:off x="7698570" y="47220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Oval 184"/>
          <p:cNvSpPr/>
          <p:nvPr/>
        </p:nvSpPr>
        <p:spPr bwMode="auto">
          <a:xfrm>
            <a:off x="7919786" y="472209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Oval 187"/>
          <p:cNvSpPr/>
          <p:nvPr/>
        </p:nvSpPr>
        <p:spPr bwMode="auto">
          <a:xfrm>
            <a:off x="5597008" y="49172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5818226" y="49172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0" name="Oval 189"/>
          <p:cNvSpPr/>
          <p:nvPr/>
        </p:nvSpPr>
        <p:spPr bwMode="auto">
          <a:xfrm>
            <a:off x="6039443" y="49172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1" name="Oval 190"/>
          <p:cNvSpPr/>
          <p:nvPr/>
        </p:nvSpPr>
        <p:spPr bwMode="auto">
          <a:xfrm>
            <a:off x="6260659" y="49172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6481876" y="49172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6703093" y="49172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6924311" y="49172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5" name="Oval 194"/>
          <p:cNvSpPr/>
          <p:nvPr/>
        </p:nvSpPr>
        <p:spPr bwMode="auto">
          <a:xfrm>
            <a:off x="7145527" y="49172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7366744" y="49172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7587961" y="49172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7809177" y="4917282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5486400" y="51127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5707617" y="51127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5928834" y="51127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6150051" y="51127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6371268" y="51127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6592485" y="51127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6813702" y="51127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7034918" y="51127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7256135" y="51127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7477352" y="51127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7698570" y="51127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7919786" y="511278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7647245" y="389126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6" name="Freeform 215"/>
          <p:cNvSpPr/>
          <p:nvPr/>
        </p:nvSpPr>
        <p:spPr bwMode="auto">
          <a:xfrm>
            <a:off x="7245108" y="4130497"/>
            <a:ext cx="382435" cy="519074"/>
          </a:xfrm>
          <a:custGeom>
            <a:avLst/>
            <a:gdLst>
              <a:gd name="connsiteX0" fmla="*/ 245889 w 245889"/>
              <a:gd name="connsiteY0" fmla="*/ 0 h 722299"/>
              <a:gd name="connsiteX1" fmla="*/ 92209 w 245889"/>
              <a:gd name="connsiteY1" fmla="*/ 376517 h 722299"/>
              <a:gd name="connsiteX2" fmla="*/ 0 w 245889"/>
              <a:gd name="connsiteY2" fmla="*/ 722299 h 72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889" h="722299">
                <a:moveTo>
                  <a:pt x="245889" y="0"/>
                </a:moveTo>
                <a:cubicBezTo>
                  <a:pt x="189539" y="128067"/>
                  <a:pt x="133190" y="256134"/>
                  <a:pt x="92209" y="376517"/>
                </a:cubicBezTo>
                <a:cubicBezTo>
                  <a:pt x="51228" y="496900"/>
                  <a:pt x="3842" y="673634"/>
                  <a:pt x="0" y="72229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7" name="Right Brace 216"/>
          <p:cNvSpPr/>
          <p:nvPr/>
        </p:nvSpPr>
        <p:spPr bwMode="auto">
          <a:xfrm rot="16200000">
            <a:off x="6516286" y="3797740"/>
            <a:ext cx="152399" cy="1106083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5875084" y="3837146"/>
            <a:ext cx="144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2-D nucleus</a:t>
            </a:r>
          </a:p>
        </p:txBody>
      </p:sp>
    </p:spTree>
    <p:extLst>
      <p:ext uri="{BB962C8B-B14F-4D97-AF65-F5344CB8AC3E}">
        <p14:creationId xmlns:p14="http://schemas.microsoft.com/office/powerpoint/2010/main" val="1534258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997849" y="2234170"/>
            <a:ext cx="1045972" cy="32118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043819" y="2234170"/>
            <a:ext cx="1696043" cy="3211889"/>
          </a:xfrm>
          <a:prstGeom prst="rect">
            <a:avLst/>
          </a:prstGeom>
          <a:solidFill>
            <a:srgbClr val="0000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738797" y="2234170"/>
            <a:ext cx="2731110" cy="3211889"/>
          </a:xfrm>
          <a:prstGeom prst="rect">
            <a:avLst/>
          </a:prstGeom>
          <a:solidFill>
            <a:srgbClr val="008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rate dependence on </a:t>
            </a:r>
            <a:r>
              <a:rPr lang="en-US" dirty="0" err="1"/>
              <a:t>supercooling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344416" y="1659751"/>
            <a:ext cx="1" cy="37924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1344416" y="5452199"/>
            <a:ext cx="665658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28320" y="3448456"/>
            <a:ext cx="1521570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Growth rate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544" y="5601785"/>
            <a:ext cx="2058330" cy="39272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Supercooling</a:t>
            </a:r>
            <a:r>
              <a:rPr lang="en-US" sz="2000" dirty="0"/>
              <a:t> 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14" name="Straight Connector 13"/>
          <p:cNvCxnSpPr>
            <a:stCxn id="9" idx="2"/>
            <a:endCxn id="19" idx="0"/>
          </p:cNvCxnSpPr>
          <p:nvPr/>
        </p:nvCxnSpPr>
        <p:spPr bwMode="auto">
          <a:xfrm flipV="1">
            <a:off x="3043820" y="3240733"/>
            <a:ext cx="608523" cy="5977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Freeform 18"/>
          <p:cNvSpPr/>
          <p:nvPr/>
        </p:nvSpPr>
        <p:spPr bwMode="auto">
          <a:xfrm>
            <a:off x="3652343" y="2520185"/>
            <a:ext cx="3750313" cy="2692551"/>
          </a:xfrm>
          <a:custGeom>
            <a:avLst/>
            <a:gdLst>
              <a:gd name="connsiteX0" fmla="*/ 0 w 3688337"/>
              <a:gd name="connsiteY0" fmla="*/ 679454 h 2538990"/>
              <a:gd name="connsiteX1" fmla="*/ 891348 w 3688337"/>
              <a:gd name="connsiteY1" fmla="*/ 18627 h 2538990"/>
              <a:gd name="connsiteX2" fmla="*/ 1544491 w 3688337"/>
              <a:gd name="connsiteY2" fmla="*/ 302937 h 2538990"/>
              <a:gd name="connsiteX3" fmla="*/ 2205318 w 3688337"/>
              <a:gd name="connsiteY3" fmla="*/ 1524698 h 2538990"/>
              <a:gd name="connsiteX4" fmla="*/ 2674044 w 3688337"/>
              <a:gd name="connsiteY4" fmla="*/ 2062580 h 2538990"/>
              <a:gd name="connsiteX5" fmla="*/ 3688337 w 3688337"/>
              <a:gd name="connsiteY5" fmla="*/ 2538990 h 253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8337" h="2538990">
                <a:moveTo>
                  <a:pt x="0" y="679454"/>
                </a:moveTo>
                <a:cubicBezTo>
                  <a:pt x="316966" y="380417"/>
                  <a:pt x="633933" y="81380"/>
                  <a:pt x="891348" y="18627"/>
                </a:cubicBezTo>
                <a:cubicBezTo>
                  <a:pt x="1148763" y="-44126"/>
                  <a:pt x="1325496" y="51925"/>
                  <a:pt x="1544491" y="302937"/>
                </a:cubicBezTo>
                <a:cubicBezTo>
                  <a:pt x="1763486" y="553949"/>
                  <a:pt x="2017059" y="1231424"/>
                  <a:pt x="2205318" y="1524698"/>
                </a:cubicBezTo>
                <a:cubicBezTo>
                  <a:pt x="2393577" y="1817972"/>
                  <a:pt x="2426874" y="1893531"/>
                  <a:pt x="2674044" y="2062580"/>
                </a:cubicBezTo>
                <a:cubicBezTo>
                  <a:pt x="2921214" y="2231629"/>
                  <a:pt x="3304775" y="2385309"/>
                  <a:pt x="3688337" y="253899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1335617" y="1656936"/>
            <a:ext cx="3937293" cy="3802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Freeform 28"/>
          <p:cNvSpPr/>
          <p:nvPr/>
        </p:nvSpPr>
        <p:spPr bwMode="auto">
          <a:xfrm>
            <a:off x="4928828" y="1674835"/>
            <a:ext cx="2541079" cy="3552985"/>
          </a:xfrm>
          <a:custGeom>
            <a:avLst/>
            <a:gdLst>
              <a:gd name="connsiteX0" fmla="*/ 2520363 w 2520363"/>
              <a:gd name="connsiteY0" fmla="*/ 3603812 h 3603812"/>
              <a:gd name="connsiteX1" fmla="*/ 1529123 w 2520363"/>
              <a:gd name="connsiteY1" fmla="*/ 3112033 h 3603812"/>
              <a:gd name="connsiteX2" fmla="*/ 1021976 w 2520363"/>
              <a:gd name="connsiteY2" fmla="*/ 2528047 h 3603812"/>
              <a:gd name="connsiteX3" fmla="*/ 353466 w 2520363"/>
              <a:gd name="connsiteY3" fmla="*/ 1121869 h 3603812"/>
              <a:gd name="connsiteX4" fmla="*/ 0 w 2520363"/>
              <a:gd name="connsiteY4" fmla="*/ 0 h 360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363" h="3603812">
                <a:moveTo>
                  <a:pt x="2520363" y="3603812"/>
                </a:moveTo>
                <a:cubicBezTo>
                  <a:pt x="2149608" y="3447569"/>
                  <a:pt x="1778854" y="3291327"/>
                  <a:pt x="1529123" y="3112033"/>
                </a:cubicBezTo>
                <a:cubicBezTo>
                  <a:pt x="1279392" y="2932739"/>
                  <a:pt x="1217919" y="2859741"/>
                  <a:pt x="1021976" y="2528047"/>
                </a:cubicBezTo>
                <a:cubicBezTo>
                  <a:pt x="826033" y="2196353"/>
                  <a:pt x="523795" y="1543210"/>
                  <a:pt x="353466" y="1121869"/>
                </a:cubicBezTo>
                <a:cubicBezTo>
                  <a:pt x="183137" y="700528"/>
                  <a:pt x="91568" y="350264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903612"/>
              </p:ext>
            </p:extLst>
          </p:nvPr>
        </p:nvGraphicFramePr>
        <p:xfrm>
          <a:off x="3772423" y="3157349"/>
          <a:ext cx="4587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Equation" r:id="rId4" imgW="241200" imgH="164880" progId="Equation.DSMT4">
                  <p:embed/>
                </p:oleObj>
              </mc:Choice>
              <mc:Fallback>
                <p:oleObj name="Equation" r:id="rId4" imgW="241200" imgH="164880" progId="Equation.DSMT4">
                  <p:embed/>
                  <p:pic>
                    <p:nvPicPr>
                      <p:cNvPr id="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423" y="3157349"/>
                        <a:ext cx="458787" cy="304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120073" y="1507351"/>
            <a:ext cx="1543534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Continuous growth</a:t>
            </a:r>
            <a:endParaRPr lang="en-US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99804" y="1507350"/>
            <a:ext cx="1608385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</a:rPr>
              <a:t>Diffusion limited regime</a:t>
            </a:r>
            <a:endParaRPr lang="en-US" sz="1600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1994632" y="5530583"/>
            <a:ext cx="0" cy="3232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857379" y="5841330"/>
            <a:ext cx="2274505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Supercooling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threshold</a:t>
            </a:r>
            <a:endParaRPr lang="en-US" sz="16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44896" y="3838439"/>
            <a:ext cx="998924" cy="1613760"/>
          </a:xfrm>
          <a:custGeom>
            <a:avLst/>
            <a:gdLst>
              <a:gd name="connsiteX0" fmla="*/ 0 w 998924"/>
              <a:gd name="connsiteY0" fmla="*/ 1644384 h 1644384"/>
              <a:gd name="connsiteX1" fmla="*/ 568619 w 998924"/>
              <a:gd name="connsiteY1" fmla="*/ 1313970 h 1644384"/>
              <a:gd name="connsiteX2" fmla="*/ 998924 w 998924"/>
              <a:gd name="connsiteY2" fmla="*/ 0 h 164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924" h="1644384">
                <a:moveTo>
                  <a:pt x="0" y="1644384"/>
                </a:moveTo>
                <a:cubicBezTo>
                  <a:pt x="201066" y="1616209"/>
                  <a:pt x="402132" y="1588034"/>
                  <a:pt x="568619" y="1313970"/>
                </a:cubicBezTo>
                <a:cubicBezTo>
                  <a:pt x="735106" y="1039906"/>
                  <a:pt x="867015" y="519953"/>
                  <a:pt x="998924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956987"/>
              </p:ext>
            </p:extLst>
          </p:nvPr>
        </p:nvGraphicFramePr>
        <p:xfrm>
          <a:off x="1646770" y="2895600"/>
          <a:ext cx="13446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6" imgW="761760" imgH="431640" progId="Equation.DSMT4">
                  <p:embed/>
                </p:oleObj>
              </mc:Choice>
              <mc:Fallback>
                <p:oleObj name="Equation" r:id="rId6" imgW="761760" imgH="431640" progId="Equation.DSMT4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770" y="2895600"/>
                        <a:ext cx="1344613" cy="742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052232"/>
              </p:ext>
            </p:extLst>
          </p:nvPr>
        </p:nvGraphicFramePr>
        <p:xfrm>
          <a:off x="5701874" y="2916843"/>
          <a:ext cx="15462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8" imgW="876240" imgH="457200" progId="Equation.DSMT4">
                  <p:embed/>
                </p:oleObj>
              </mc:Choice>
              <mc:Fallback>
                <p:oleObj name="Equation" r:id="rId8" imgW="876240" imgH="457200" progId="Equation.DSMT4">
                  <p:embed/>
                  <p:pic>
                    <p:nvPicPr>
                      <p:cNvPr id="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874" y="2916843"/>
                        <a:ext cx="1546225" cy="7858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5"/>
          <p:cNvSpPr/>
          <p:nvPr/>
        </p:nvSpPr>
        <p:spPr bwMode="auto">
          <a:xfrm>
            <a:off x="1997849" y="3087060"/>
            <a:ext cx="1198709" cy="2358999"/>
          </a:xfrm>
          <a:custGeom>
            <a:avLst/>
            <a:gdLst>
              <a:gd name="connsiteX0" fmla="*/ 0 w 1198709"/>
              <a:gd name="connsiteY0" fmla="*/ 2358999 h 2358999"/>
              <a:gd name="connsiteX1" fmla="*/ 476410 w 1198709"/>
              <a:gd name="connsiteY1" fmla="*/ 2182266 h 2358999"/>
              <a:gd name="connsiteX2" fmla="*/ 822191 w 1198709"/>
              <a:gd name="connsiteY2" fmla="*/ 1483019 h 2358999"/>
              <a:gd name="connsiteX3" fmla="*/ 1198709 w 1198709"/>
              <a:gd name="connsiteY3" fmla="*/ 0 h 235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709" h="2358999">
                <a:moveTo>
                  <a:pt x="0" y="2358999"/>
                </a:moveTo>
                <a:cubicBezTo>
                  <a:pt x="169689" y="2343631"/>
                  <a:pt x="339378" y="2328263"/>
                  <a:pt x="476410" y="2182266"/>
                </a:cubicBezTo>
                <a:cubicBezTo>
                  <a:pt x="613442" y="2036269"/>
                  <a:pt x="701808" y="1846730"/>
                  <a:pt x="822191" y="1483019"/>
                </a:cubicBezTo>
                <a:cubicBezTo>
                  <a:pt x="942574" y="1119308"/>
                  <a:pt x="1070641" y="559654"/>
                  <a:pt x="1198709" y="0"/>
                </a:cubicBez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65867" y="1507350"/>
            <a:ext cx="1109936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2-D nucleation</a:t>
            </a:r>
            <a:endParaRPr lang="en-US" sz="16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4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Screw dislocation assisted growth on facets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4191001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Growth via atom attachment to the ledge around a screw dislocation without requiring 2-D nucleation</a:t>
            </a:r>
          </a:p>
          <a:p>
            <a:pPr>
              <a:spcBef>
                <a:spcPts val="1200"/>
              </a:spcBef>
            </a:pPr>
            <a:r>
              <a:rPr lang="en-US" dirty="0"/>
              <a:t>Growth rate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991887"/>
              </p:ext>
            </p:extLst>
          </p:nvPr>
        </p:nvGraphicFramePr>
        <p:xfrm>
          <a:off x="2423213" y="2907793"/>
          <a:ext cx="13001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Equation" r:id="rId4" imgW="685800" imgH="279360" progId="Equation.DSMT4">
                  <p:embed/>
                </p:oleObj>
              </mc:Choice>
              <mc:Fallback>
                <p:oleObj name="Equation" r:id="rId4" imgW="685800" imgH="27936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213" y="2907793"/>
                        <a:ext cx="1300163" cy="515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AC79F90-462A-47D1-9725-70D34AB7F91F}"/>
              </a:ext>
            </a:extLst>
          </p:cNvPr>
          <p:cNvGrpSpPr/>
          <p:nvPr/>
        </p:nvGrpSpPr>
        <p:grpSpPr>
          <a:xfrm>
            <a:off x="746632" y="3678584"/>
            <a:ext cx="7689156" cy="2668428"/>
            <a:chOff x="746632" y="3678584"/>
            <a:chExt cx="7689156" cy="266842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82" r="7916"/>
            <a:stretch/>
          </p:blipFill>
          <p:spPr>
            <a:xfrm>
              <a:off x="840215" y="3678584"/>
              <a:ext cx="1902985" cy="23181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33" t="3672" r="3628" b="4286"/>
            <a:stretch/>
          </p:blipFill>
          <p:spPr>
            <a:xfrm>
              <a:off x="6751348" y="3678584"/>
              <a:ext cx="1554453" cy="231816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096" y="3678584"/>
              <a:ext cx="3445344" cy="231816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159188" y="6070013"/>
              <a:ext cx="3276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hlinkClick r:id="rId9"/>
                </a:rPr>
                <a:t>http://home.gwu.edu/~hteng/resareaone.html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75804" y="5587665"/>
              <a:ext cx="15055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2-D nucleation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1454" y="5587665"/>
              <a:ext cx="13805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Spiral growth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64B324-3675-4523-B5F4-AB9919887E33}"/>
                </a:ext>
              </a:extLst>
            </p:cNvPr>
            <p:cNvSpPr txBox="1"/>
            <p:nvPr/>
          </p:nvSpPr>
          <p:spPr>
            <a:xfrm>
              <a:off x="746632" y="6037443"/>
              <a:ext cx="18517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000" dirty="0"/>
                <a:t>Image Credit: H. Henry Teng </a:t>
              </a:r>
              <a:endParaRPr lang="en-US" sz="1000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126C96-4303-4BAB-907F-13C508024F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14" y="1544117"/>
            <a:ext cx="3403600" cy="17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7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r>
              <a:rPr lang="en-US" dirty="0"/>
              <a:t>Precipitates generally have compositions different from the solution</a:t>
            </a:r>
          </a:p>
          <a:p>
            <a:r>
              <a:rPr lang="en-US" dirty="0"/>
              <a:t>Mass transport via diffusion is the rate limiting step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Precipitate growth from a binary solution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42498" y="4523912"/>
            <a:ext cx="1623008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Temperature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1234251" y="4076121"/>
            <a:ext cx="2636898" cy="1695801"/>
          </a:xfrm>
          <a:custGeom>
            <a:avLst/>
            <a:gdLst>
              <a:gd name="connsiteX0" fmla="*/ 0 w 3058246"/>
              <a:gd name="connsiteY0" fmla="*/ 1564359 h 1564359"/>
              <a:gd name="connsiteX1" fmla="*/ 599355 w 3058246"/>
              <a:gd name="connsiteY1" fmla="*/ 573119 h 1564359"/>
              <a:gd name="connsiteX2" fmla="*/ 1183341 w 3058246"/>
              <a:gd name="connsiteY2" fmla="*/ 81341 h 1564359"/>
              <a:gd name="connsiteX3" fmla="*/ 1751960 w 3058246"/>
              <a:gd name="connsiteY3" fmla="*/ 42920 h 1564359"/>
              <a:gd name="connsiteX4" fmla="*/ 2320578 w 3058246"/>
              <a:gd name="connsiteY4" fmla="*/ 511646 h 1564359"/>
              <a:gd name="connsiteX5" fmla="*/ 3058246 w 3058246"/>
              <a:gd name="connsiteY5" fmla="*/ 1564359 h 156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8246" h="1564359">
                <a:moveTo>
                  <a:pt x="0" y="1564359"/>
                </a:moveTo>
                <a:cubicBezTo>
                  <a:pt x="201066" y="1192324"/>
                  <a:pt x="402132" y="820289"/>
                  <a:pt x="599355" y="573119"/>
                </a:cubicBezTo>
                <a:cubicBezTo>
                  <a:pt x="796579" y="325949"/>
                  <a:pt x="991240" y="169707"/>
                  <a:pt x="1183341" y="81341"/>
                </a:cubicBezTo>
                <a:cubicBezTo>
                  <a:pt x="1375442" y="-7025"/>
                  <a:pt x="1562421" y="-28797"/>
                  <a:pt x="1751960" y="42920"/>
                </a:cubicBezTo>
                <a:cubicBezTo>
                  <a:pt x="1941499" y="114637"/>
                  <a:pt x="2102864" y="258073"/>
                  <a:pt x="2320578" y="511646"/>
                </a:cubicBezTo>
                <a:cubicBezTo>
                  <a:pt x="2538292" y="765219"/>
                  <a:pt x="2798269" y="1164789"/>
                  <a:pt x="3058246" y="1564359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90600" y="3685567"/>
            <a:ext cx="3124200" cy="207680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690" y="5831363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100%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8510" y="583136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100% B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990600" y="4639444"/>
            <a:ext cx="31242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791689" y="3687437"/>
            <a:ext cx="0" cy="20768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017402" y="5171467"/>
            <a:ext cx="0" cy="1645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784005" y="479681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018955" y="4644846"/>
            <a:ext cx="0" cy="1645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060605" y="4857537"/>
            <a:ext cx="33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Symbol" panose="05050102010706020507" pitchFamily="18" charset="2"/>
              </a:rPr>
              <a:t>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2529" y="4857537"/>
            <a:ext cx="31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Symbol" panose="05050102010706020507" pitchFamily="18" charset="2"/>
              </a:rPr>
              <a:t>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990599" y="5346599"/>
            <a:ext cx="31242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4953001" y="1599857"/>
            <a:ext cx="3444050" cy="16235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534603" y="2198447"/>
            <a:ext cx="603504" cy="598690"/>
          </a:xfrm>
          <a:prstGeom prst="ellipse">
            <a:avLst/>
          </a:prstGeom>
          <a:solidFill>
            <a:srgbClr val="008000">
              <a:alpha val="7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latin typeface="Symbol" panose="05050102010706020507" pitchFamily="18" charset="2"/>
              </a:rPr>
              <a:t>b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7925" y="1666442"/>
            <a:ext cx="230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Continuous phase </a:t>
            </a:r>
            <a:r>
              <a:rPr lang="en-US" i="1" dirty="0">
                <a:latin typeface="Symbol" panose="05050102010706020507" pitchFamily="18" charset="2"/>
              </a:rPr>
              <a:t>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257411" y="2257804"/>
            <a:ext cx="420624" cy="419949"/>
          </a:xfrm>
          <a:prstGeom prst="ellipse">
            <a:avLst/>
          </a:prstGeom>
          <a:solidFill>
            <a:srgbClr val="008000">
              <a:alpha val="7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latin typeface="Symbol" panose="05050102010706020507" pitchFamily="18" charset="2"/>
              </a:rPr>
              <a:t>b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150715" y="2613852"/>
            <a:ext cx="455604" cy="457200"/>
          </a:xfrm>
          <a:prstGeom prst="ellipse">
            <a:avLst/>
          </a:prstGeom>
          <a:solidFill>
            <a:srgbClr val="008000">
              <a:alpha val="7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latin typeface="Symbol" panose="05050102010706020507" pitchFamily="18" charset="2"/>
              </a:rPr>
              <a:t>b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>
            <a:endCxn id="19" idx="2"/>
          </p:cNvCxnSpPr>
          <p:nvPr/>
        </p:nvCxnSpPr>
        <p:spPr bwMode="auto">
          <a:xfrm>
            <a:off x="7174903" y="2497792"/>
            <a:ext cx="3597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856286" y="231312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08899" y="4535490"/>
            <a:ext cx="2307043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Concentration of B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272851" y="3697144"/>
            <a:ext cx="3124200" cy="207680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5272851" y="4095072"/>
            <a:ext cx="59454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5867400" y="4095073"/>
            <a:ext cx="0" cy="12515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Freeform 41"/>
          <p:cNvSpPr/>
          <p:nvPr/>
        </p:nvSpPr>
        <p:spPr bwMode="auto">
          <a:xfrm>
            <a:off x="5870601" y="4733581"/>
            <a:ext cx="2526449" cy="599948"/>
          </a:xfrm>
          <a:custGeom>
            <a:avLst/>
            <a:gdLst>
              <a:gd name="connsiteX0" fmla="*/ 0 w 1813432"/>
              <a:gd name="connsiteY0" fmla="*/ 478932 h 478932"/>
              <a:gd name="connsiteX1" fmla="*/ 484094 w 1813432"/>
              <a:gd name="connsiteY1" fmla="*/ 71678 h 478932"/>
              <a:gd name="connsiteX2" fmla="*/ 1813432 w 1813432"/>
              <a:gd name="connsiteY2" fmla="*/ 2522 h 47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3432" h="478932">
                <a:moveTo>
                  <a:pt x="0" y="478932"/>
                </a:moveTo>
                <a:cubicBezTo>
                  <a:pt x="90927" y="315006"/>
                  <a:pt x="181855" y="151080"/>
                  <a:pt x="484094" y="71678"/>
                </a:cubicBezTo>
                <a:cubicBezTo>
                  <a:pt x="786333" y="-7724"/>
                  <a:pt x="1299882" y="-2601"/>
                  <a:pt x="1813432" y="2522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flipV="1">
            <a:off x="5867400" y="5330265"/>
            <a:ext cx="0" cy="4416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5390623" y="4612151"/>
            <a:ext cx="31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Symbol" panose="05050102010706020507" pitchFamily="18" charset="2"/>
              </a:rPr>
              <a:t>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04063" y="506909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Symbol" panose="05050102010706020507" pitchFamily="18" charset="2"/>
              </a:rPr>
              <a:t>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630" y="5831363"/>
            <a:ext cx="177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6600"/>
                </a:solidFill>
                <a:latin typeface="Symbol" panose="05050102010706020507" pitchFamily="18" charset="2"/>
              </a:rPr>
              <a:t>a </a:t>
            </a:r>
            <a:r>
              <a:rPr lang="en-US" dirty="0">
                <a:solidFill>
                  <a:srgbClr val="006600"/>
                </a:solidFill>
              </a:rPr>
              <a:t>– </a:t>
            </a:r>
            <a:r>
              <a:rPr lang="en-US" i="1" dirty="0">
                <a:solidFill>
                  <a:srgbClr val="006600"/>
                </a:solidFill>
                <a:latin typeface="Symbol" panose="05050102010706020507" pitchFamily="18" charset="2"/>
              </a:rPr>
              <a:t>b</a:t>
            </a:r>
            <a:r>
              <a:rPr lang="en-US" dirty="0">
                <a:solidFill>
                  <a:srgbClr val="006600"/>
                </a:solidFill>
              </a:rPr>
              <a:t>  interface</a:t>
            </a:r>
          </a:p>
        </p:txBody>
      </p:sp>
    </p:spTree>
    <p:extLst>
      <p:ext uri="{BB962C8B-B14F-4D97-AF65-F5344CB8AC3E}">
        <p14:creationId xmlns:p14="http://schemas.microsoft.com/office/powerpoint/2010/main" val="2144573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Precipitate growth 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882138" cy="4800600"/>
          </a:xfrm>
        </p:spPr>
        <p:txBody>
          <a:bodyPr/>
          <a:lstStyle/>
          <a:p>
            <a:r>
              <a:rPr lang="en-US" sz="2000" u="sng" dirty="0"/>
              <a:t>Local equilibrium assumption</a:t>
            </a:r>
            <a:endParaRPr lang="en-US" sz="2000" dirty="0"/>
          </a:p>
          <a:p>
            <a:pPr marL="339725" indent="0">
              <a:buNone/>
            </a:pPr>
            <a:r>
              <a:rPr lang="en-US" sz="2000" dirty="0"/>
              <a:t>The phases </a:t>
            </a:r>
            <a:r>
              <a:rPr lang="en-US" sz="2000" i="1" dirty="0">
                <a:latin typeface="Symbol" panose="05050102010706020507" pitchFamily="18" charset="2"/>
              </a:rPr>
              <a:t>a</a:t>
            </a:r>
            <a:r>
              <a:rPr lang="en-US" sz="2000" dirty="0"/>
              <a:t> and </a:t>
            </a:r>
            <a:r>
              <a:rPr lang="en-US" sz="2000" i="1" dirty="0">
                <a:latin typeface="Symbol" panose="05050102010706020507" pitchFamily="18" charset="2"/>
              </a:rPr>
              <a:t>b</a:t>
            </a:r>
            <a:r>
              <a:rPr lang="en-US" sz="2000" dirty="0"/>
              <a:t> are in chemical equilibrium with each other locally on the </a:t>
            </a:r>
            <a:r>
              <a:rPr lang="en-US" sz="2000" i="1" dirty="0">
                <a:latin typeface="Symbol" panose="05050102010706020507" pitchFamily="18" charset="2"/>
              </a:rPr>
              <a:t>a</a:t>
            </a:r>
            <a:r>
              <a:rPr lang="en-US" sz="2000" dirty="0"/>
              <a:t> – </a:t>
            </a:r>
            <a:r>
              <a:rPr lang="en-US" sz="2000" i="1" dirty="0">
                <a:latin typeface="Symbol" panose="05050102010706020507" pitchFamily="18" charset="2"/>
              </a:rPr>
              <a:t>b</a:t>
            </a:r>
            <a:r>
              <a:rPr lang="en-US" sz="2000" dirty="0"/>
              <a:t> interface</a:t>
            </a:r>
          </a:p>
        </p:txBody>
      </p:sp>
      <p:sp>
        <p:nvSpPr>
          <p:cNvPr id="4" name="TextBox 3"/>
          <p:cNvSpPr txBox="1"/>
          <p:nvPr/>
        </p:nvSpPr>
        <p:spPr>
          <a:xfrm rot="10800000">
            <a:off x="7281112" y="3410817"/>
            <a:ext cx="2307043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Concentration of B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962107" y="1600200"/>
            <a:ext cx="3184249" cy="402134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955704" y="2209800"/>
            <a:ext cx="74584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5707956" y="2209800"/>
            <a:ext cx="0" cy="261928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5707956" y="4829084"/>
            <a:ext cx="0" cy="7924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179380" y="3886200"/>
            <a:ext cx="31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Symbol" panose="05050102010706020507" pitchFamily="18" charset="2"/>
              </a:rPr>
              <a:t>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7272" y="5633962"/>
            <a:ext cx="881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 err="1">
                <a:solidFill>
                  <a:srgbClr val="006600"/>
                </a:solidFill>
                <a:latin typeface="Symbol" panose="05050102010706020507" pitchFamily="18" charset="2"/>
              </a:rPr>
              <a:t>a</a:t>
            </a:r>
            <a:r>
              <a:rPr lang="en-US" sz="2000" baseline="-25000" dirty="0">
                <a:solidFill>
                  <a:srgbClr val="006600"/>
                </a:solidFill>
              </a:rPr>
              <a:t>–</a:t>
            </a:r>
            <a:r>
              <a:rPr lang="en-US" sz="2000" i="1" baseline="-25000" dirty="0">
                <a:solidFill>
                  <a:srgbClr val="006600"/>
                </a:solidFill>
                <a:latin typeface="Symbol" panose="05050102010706020507" pitchFamily="18" charset="2"/>
              </a:rPr>
              <a:t>b</a:t>
            </a:r>
            <a:endParaRPr lang="en-US" sz="2000" baseline="-25000" dirty="0">
              <a:solidFill>
                <a:srgbClr val="006600"/>
              </a:solidFill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137803" y="3938161"/>
            <a:ext cx="2636898" cy="1695801"/>
          </a:xfrm>
          <a:custGeom>
            <a:avLst/>
            <a:gdLst>
              <a:gd name="connsiteX0" fmla="*/ 0 w 3058246"/>
              <a:gd name="connsiteY0" fmla="*/ 1564359 h 1564359"/>
              <a:gd name="connsiteX1" fmla="*/ 599355 w 3058246"/>
              <a:gd name="connsiteY1" fmla="*/ 573119 h 1564359"/>
              <a:gd name="connsiteX2" fmla="*/ 1183341 w 3058246"/>
              <a:gd name="connsiteY2" fmla="*/ 81341 h 1564359"/>
              <a:gd name="connsiteX3" fmla="*/ 1751960 w 3058246"/>
              <a:gd name="connsiteY3" fmla="*/ 42920 h 1564359"/>
              <a:gd name="connsiteX4" fmla="*/ 2320578 w 3058246"/>
              <a:gd name="connsiteY4" fmla="*/ 511646 h 1564359"/>
              <a:gd name="connsiteX5" fmla="*/ 3058246 w 3058246"/>
              <a:gd name="connsiteY5" fmla="*/ 1564359 h 156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8246" h="1564359">
                <a:moveTo>
                  <a:pt x="0" y="1564359"/>
                </a:moveTo>
                <a:cubicBezTo>
                  <a:pt x="201066" y="1192324"/>
                  <a:pt x="402132" y="820289"/>
                  <a:pt x="599355" y="573119"/>
                </a:cubicBezTo>
                <a:cubicBezTo>
                  <a:pt x="796579" y="325949"/>
                  <a:pt x="991240" y="169707"/>
                  <a:pt x="1183341" y="81341"/>
                </a:cubicBezTo>
                <a:cubicBezTo>
                  <a:pt x="1375442" y="-7025"/>
                  <a:pt x="1562421" y="-28797"/>
                  <a:pt x="1751960" y="42920"/>
                </a:cubicBezTo>
                <a:cubicBezTo>
                  <a:pt x="1941499" y="114637"/>
                  <a:pt x="2102864" y="258073"/>
                  <a:pt x="2320578" y="511646"/>
                </a:cubicBezTo>
                <a:cubicBezTo>
                  <a:pt x="2538292" y="765219"/>
                  <a:pt x="2798269" y="1164789"/>
                  <a:pt x="3058246" y="1564359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94152" y="3672968"/>
            <a:ext cx="3124200" cy="19514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4875" y="56934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9074" y="56934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894152" y="4501484"/>
            <a:ext cx="31242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1702925" y="3672968"/>
            <a:ext cx="0" cy="19533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1920954" y="5033507"/>
            <a:ext cx="0" cy="1645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687557" y="465885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1922507" y="4506886"/>
            <a:ext cx="0" cy="1645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964157" y="4719577"/>
            <a:ext cx="33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Symbol" panose="05050102010706020507" pitchFamily="18" charset="2"/>
              </a:rPr>
              <a:t>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96081" y="4719577"/>
            <a:ext cx="31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Symbol" panose="05050102010706020507" pitchFamily="18" charset="2"/>
              </a:rPr>
              <a:t>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>
            <a:off x="894151" y="5208639"/>
            <a:ext cx="31242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39" name="Freeform 38"/>
          <p:cNvSpPr/>
          <p:nvPr/>
        </p:nvSpPr>
        <p:spPr bwMode="auto">
          <a:xfrm>
            <a:off x="5701553" y="3610872"/>
            <a:ext cx="2451207" cy="1222385"/>
          </a:xfrm>
          <a:custGeom>
            <a:avLst/>
            <a:gdLst>
              <a:gd name="connsiteX0" fmla="*/ 0 w 2451207"/>
              <a:gd name="connsiteY0" fmla="*/ 1129553 h 1129553"/>
              <a:gd name="connsiteX1" fmla="*/ 899032 w 2451207"/>
              <a:gd name="connsiteY1" fmla="*/ 476410 h 1129553"/>
              <a:gd name="connsiteX2" fmla="*/ 1582911 w 2451207"/>
              <a:gd name="connsiteY2" fmla="*/ 84525 h 1129553"/>
              <a:gd name="connsiteX3" fmla="*/ 2451207 w 2451207"/>
              <a:gd name="connsiteY3" fmla="*/ 0 h 112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1207" h="1129553">
                <a:moveTo>
                  <a:pt x="0" y="1129553"/>
                </a:moveTo>
                <a:cubicBezTo>
                  <a:pt x="317606" y="890067"/>
                  <a:pt x="635213" y="650581"/>
                  <a:pt x="899032" y="476410"/>
                </a:cubicBezTo>
                <a:cubicBezTo>
                  <a:pt x="1162851" y="302239"/>
                  <a:pt x="1324215" y="163927"/>
                  <a:pt x="1582911" y="84525"/>
                </a:cubicBezTo>
                <a:cubicBezTo>
                  <a:pt x="1841607" y="5123"/>
                  <a:pt x="2146407" y="2561"/>
                  <a:pt x="2451207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88000" y="3245091"/>
            <a:ext cx="62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46551" y="5651999"/>
            <a:ext cx="62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1" baseline="-25000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07827" y="5651999"/>
            <a:ext cx="62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1" baseline="-250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endParaRPr lang="en-US" sz="2000" i="1" baseline="-25000" dirty="0">
              <a:solidFill>
                <a:srgbClr val="0000FF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1343952" y="5208639"/>
            <a:ext cx="0" cy="4114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3538161" y="5206191"/>
            <a:ext cx="0" cy="4114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48" name="Straight Arrow Connector 47"/>
          <p:cNvCxnSpPr>
            <a:stCxn id="5" idx="1"/>
            <a:endCxn id="5" idx="3"/>
          </p:cNvCxnSpPr>
          <p:nvPr/>
        </p:nvCxnSpPr>
        <p:spPr bwMode="auto">
          <a:xfrm>
            <a:off x="4962107" y="3610873"/>
            <a:ext cx="318424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54" name="Straight Arrow Connector 53"/>
          <p:cNvCxnSpPr>
            <a:endCxn id="39" idx="0"/>
          </p:cNvCxnSpPr>
          <p:nvPr/>
        </p:nvCxnSpPr>
        <p:spPr bwMode="auto">
          <a:xfrm>
            <a:off x="4962107" y="4827363"/>
            <a:ext cx="73944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6881052" y="464441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Symbol" panose="05050102010706020507" pitchFamily="18" charset="2"/>
              </a:rPr>
              <a:t>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20832" y="3406544"/>
            <a:ext cx="62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07214" y="4614953"/>
            <a:ext cx="62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1" baseline="-25000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413147" y="2009745"/>
            <a:ext cx="62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1" baseline="-250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endParaRPr lang="en-US" sz="2000" i="1" baseline="-25000" dirty="0">
              <a:solidFill>
                <a:srgbClr val="0000FF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07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Precipitate growth 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95663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u="sng" dirty="0"/>
              <a:t>Linear concentration assumption</a:t>
            </a:r>
          </a:p>
          <a:p>
            <a:pPr marL="346075" indent="0">
              <a:spcBef>
                <a:spcPts val="1200"/>
              </a:spcBef>
              <a:buNone/>
            </a:pPr>
            <a:r>
              <a:rPr lang="en-US" sz="2000" dirty="0"/>
              <a:t>Flux of B atoms:</a:t>
            </a:r>
          </a:p>
          <a:p>
            <a:pPr marL="346075" indent="0">
              <a:spcBef>
                <a:spcPts val="1200"/>
              </a:spcBef>
              <a:buNone/>
            </a:pPr>
            <a:endParaRPr lang="en-US" sz="2000" dirty="0"/>
          </a:p>
          <a:p>
            <a:pPr marL="346075" indent="0">
              <a:spcBef>
                <a:spcPts val="1200"/>
              </a:spcBef>
              <a:buNone/>
            </a:pPr>
            <a:endParaRPr lang="en-US" sz="1400" dirty="0"/>
          </a:p>
          <a:p>
            <a:pPr marL="346075" indent="0">
              <a:spcBef>
                <a:spcPts val="1200"/>
              </a:spcBef>
              <a:buNone/>
            </a:pPr>
            <a:r>
              <a:rPr lang="en-US" sz="2000" dirty="0"/>
              <a:t>Growth rate (interface velocity):</a:t>
            </a:r>
          </a:p>
        </p:txBody>
      </p:sp>
      <p:sp>
        <p:nvSpPr>
          <p:cNvPr id="4" name="TextBox 3"/>
          <p:cNvSpPr txBox="1"/>
          <p:nvPr/>
        </p:nvSpPr>
        <p:spPr>
          <a:xfrm rot="10800000">
            <a:off x="7281112" y="3410817"/>
            <a:ext cx="2307043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Concentration of B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962107" y="1600200"/>
            <a:ext cx="3184249" cy="402134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5707956" y="4829084"/>
            <a:ext cx="0" cy="7924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881052" y="464441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Symbol" panose="05050102010706020507" pitchFamily="18" charset="2"/>
              </a:rPr>
              <a:t>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7602980" y="3602780"/>
            <a:ext cx="543376" cy="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5707956" y="3602780"/>
            <a:ext cx="1895024" cy="12263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4962107" y="3610873"/>
            <a:ext cx="318424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4962107" y="4827363"/>
            <a:ext cx="73944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5179380" y="3886200"/>
            <a:ext cx="31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Symbol" panose="05050102010706020507" pitchFamily="18" charset="2"/>
              </a:rPr>
              <a:t>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 flipV="1">
            <a:off x="5714360" y="3399451"/>
            <a:ext cx="19110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7619838" y="3212193"/>
            <a:ext cx="0" cy="3887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348973" y="2994985"/>
            <a:ext cx="62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39221"/>
              </p:ext>
            </p:extLst>
          </p:nvPr>
        </p:nvGraphicFramePr>
        <p:xfrm>
          <a:off x="850816" y="2411092"/>
          <a:ext cx="19764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Equation" r:id="rId3" imgW="1117440" imgH="393480" progId="Equation.DSMT4">
                  <p:embed/>
                </p:oleObj>
              </mc:Choice>
              <mc:Fallback>
                <p:oleObj name="Equation" r:id="rId3" imgW="1117440" imgH="393480" progId="Equation.DSMT4">
                  <p:embed/>
                  <p:pic>
                    <p:nvPicPr>
                      <p:cNvPr id="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816" y="2411092"/>
                        <a:ext cx="1976437" cy="674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547054"/>
              </p:ext>
            </p:extLst>
          </p:nvPr>
        </p:nvGraphicFramePr>
        <p:xfrm>
          <a:off x="842272" y="5257800"/>
          <a:ext cx="31226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5" imgW="1765080" imgH="444240" progId="Equation.DSMT4">
                  <p:embed/>
                </p:oleObj>
              </mc:Choice>
              <mc:Fallback>
                <p:oleObj name="Equation" r:id="rId5" imgW="1765080" imgH="444240" progId="Equation.DSMT4">
                  <p:embed/>
                  <p:pic>
                    <p:nvPicPr>
                      <p:cNvPr id="4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272" y="5257800"/>
                        <a:ext cx="3122612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937997"/>
              </p:ext>
            </p:extLst>
          </p:nvPr>
        </p:nvGraphicFramePr>
        <p:xfrm>
          <a:off x="846334" y="3687210"/>
          <a:ext cx="11906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7" imgW="672840" imgH="419040" progId="Equation.DSMT4">
                  <p:embed/>
                </p:oleObj>
              </mc:Choice>
              <mc:Fallback>
                <p:oleObj name="Equation" r:id="rId7" imgW="672840" imgH="419040" progId="Equation.DSMT4">
                  <p:embed/>
                  <p:pic>
                    <p:nvPicPr>
                      <p:cNvPr id="4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334" y="3687210"/>
                        <a:ext cx="1190625" cy="7191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627025"/>
              </p:ext>
            </p:extLst>
          </p:nvPr>
        </p:nvGraphicFramePr>
        <p:xfrm>
          <a:off x="845244" y="4534407"/>
          <a:ext cx="25384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9" imgW="1434960" imgH="279360" progId="Equation.DSMT4">
                  <p:embed/>
                </p:oleObj>
              </mc:Choice>
              <mc:Fallback>
                <p:oleObj name="Equation" r:id="rId9" imgW="1434960" imgH="279360" progId="Equation.DSMT4">
                  <p:embed/>
                  <p:pic>
                    <p:nvPicPr>
                      <p:cNvPr id="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244" y="4534407"/>
                        <a:ext cx="2538413" cy="479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706217"/>
              </p:ext>
            </p:extLst>
          </p:nvPr>
        </p:nvGraphicFramePr>
        <p:xfrm>
          <a:off x="3365170" y="3901568"/>
          <a:ext cx="673100" cy="94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1" imgW="380880" imgH="457200" progId="Equation.DSMT4">
                  <p:embed/>
                </p:oleObj>
              </mc:Choice>
              <mc:Fallback>
                <p:oleObj name="Equation" r:id="rId11" imgW="380880" imgH="457200" progId="Equation.DSMT4">
                  <p:embed/>
                  <p:pic>
                    <p:nvPicPr>
                      <p:cNvPr id="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170" y="3901568"/>
                        <a:ext cx="673100" cy="94875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Connector 51"/>
          <p:cNvCxnSpPr/>
          <p:nvPr/>
        </p:nvCxnSpPr>
        <p:spPr bwMode="auto">
          <a:xfrm>
            <a:off x="4955704" y="2209800"/>
            <a:ext cx="74584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5707956" y="2209800"/>
            <a:ext cx="0" cy="261928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267272" y="5633962"/>
            <a:ext cx="881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 err="1">
                <a:solidFill>
                  <a:srgbClr val="006600"/>
                </a:solidFill>
                <a:latin typeface="Symbol" panose="05050102010706020507" pitchFamily="18" charset="2"/>
              </a:rPr>
              <a:t>a</a:t>
            </a:r>
            <a:r>
              <a:rPr lang="en-US" sz="2000" baseline="-25000" dirty="0">
                <a:solidFill>
                  <a:srgbClr val="006600"/>
                </a:solidFill>
              </a:rPr>
              <a:t>–</a:t>
            </a:r>
            <a:r>
              <a:rPr lang="en-US" sz="2000" i="1" baseline="-25000" dirty="0">
                <a:solidFill>
                  <a:srgbClr val="006600"/>
                </a:solidFill>
                <a:latin typeface="Symbol" panose="05050102010706020507" pitchFamily="18" charset="2"/>
              </a:rPr>
              <a:t>b</a:t>
            </a:r>
            <a:endParaRPr lang="en-US" sz="2000" baseline="-25000" dirty="0">
              <a:solidFill>
                <a:srgbClr val="0066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20832" y="3406544"/>
            <a:ext cx="62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07214" y="4614953"/>
            <a:ext cx="62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1" baseline="-25000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13147" y="2009745"/>
            <a:ext cx="62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1" baseline="-250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endParaRPr lang="en-US" sz="2000" i="1" baseline="-25000" dirty="0">
              <a:solidFill>
                <a:srgbClr val="0000FF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79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 bwMode="auto">
          <a:xfrm flipV="1">
            <a:off x="5714360" y="3618964"/>
            <a:ext cx="1905478" cy="1208397"/>
          </a:xfrm>
          <a:prstGeom prst="rtTriangle">
            <a:avLst/>
          </a:prstGeom>
          <a:pattFill prst="wdDnDiag">
            <a:fgClr>
              <a:srgbClr val="92D05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62107" y="2209800"/>
            <a:ext cx="752253" cy="1401073"/>
          </a:xfrm>
          <a:prstGeom prst="rect">
            <a:avLst/>
          </a:prstGeom>
          <a:pattFill prst="wdUpDiag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Precipitate growth 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47800"/>
            <a:ext cx="3894736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u="sng" dirty="0"/>
              <a:t>Mass conservation</a:t>
            </a:r>
          </a:p>
          <a:p>
            <a:pPr marL="346075" indent="0">
              <a:spcBef>
                <a:spcPts val="1200"/>
              </a:spcBef>
              <a:buNone/>
            </a:pPr>
            <a:r>
              <a:rPr lang="en-US" sz="2000" dirty="0"/>
              <a:t>Excess B in the </a:t>
            </a:r>
            <a:r>
              <a:rPr lang="en-US" sz="2000" i="1" dirty="0">
                <a:latin typeface="Symbol" panose="05050102010706020507" pitchFamily="18" charset="2"/>
              </a:rPr>
              <a:t>b</a:t>
            </a:r>
            <a:r>
              <a:rPr lang="en-US" sz="2000" dirty="0"/>
              <a:t> phase all comes from the </a:t>
            </a:r>
            <a:r>
              <a:rPr lang="en-US" sz="2000" i="1" dirty="0">
                <a:latin typeface="Symbol" panose="05050102010706020507" pitchFamily="18" charset="2"/>
              </a:rPr>
              <a:t>a</a:t>
            </a:r>
            <a:r>
              <a:rPr lang="en-US" sz="2000" dirty="0"/>
              <a:t> phase </a:t>
            </a:r>
          </a:p>
        </p:txBody>
      </p:sp>
      <p:sp>
        <p:nvSpPr>
          <p:cNvPr id="4" name="TextBox 3"/>
          <p:cNvSpPr txBox="1"/>
          <p:nvPr/>
        </p:nvSpPr>
        <p:spPr>
          <a:xfrm rot="10800000">
            <a:off x="7281112" y="3410817"/>
            <a:ext cx="2307043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Concentration of B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962107" y="1600200"/>
            <a:ext cx="3184249" cy="402134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5707956" y="4829084"/>
            <a:ext cx="0" cy="7924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881052" y="464441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Symbol" panose="05050102010706020507" pitchFamily="18" charset="2"/>
              </a:rPr>
              <a:t>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7602980" y="3602780"/>
            <a:ext cx="543376" cy="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5707956" y="3602780"/>
            <a:ext cx="1895024" cy="12263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4962107" y="3610873"/>
            <a:ext cx="318424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420832" y="3406544"/>
            <a:ext cx="62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07214" y="4614953"/>
            <a:ext cx="62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1" baseline="-25000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4962107" y="4827363"/>
            <a:ext cx="73944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5179380" y="3886200"/>
            <a:ext cx="31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Symbol" panose="05050102010706020507" pitchFamily="18" charset="2"/>
              </a:rPr>
              <a:t>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 flipV="1">
            <a:off x="5714360" y="3399451"/>
            <a:ext cx="19110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7619838" y="3212193"/>
            <a:ext cx="0" cy="3887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348973" y="2994985"/>
            <a:ext cx="62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955704" y="2209800"/>
            <a:ext cx="74584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5707956" y="2209800"/>
            <a:ext cx="0" cy="261928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413147" y="2009745"/>
            <a:ext cx="62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1" baseline="-250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endParaRPr lang="en-US" sz="2000" i="1" baseline="-25000" dirty="0">
              <a:solidFill>
                <a:srgbClr val="0000FF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67272" y="5633962"/>
            <a:ext cx="881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 err="1">
                <a:solidFill>
                  <a:srgbClr val="006600"/>
                </a:solidFill>
                <a:latin typeface="Symbol" panose="05050102010706020507" pitchFamily="18" charset="2"/>
              </a:rPr>
              <a:t>a</a:t>
            </a:r>
            <a:r>
              <a:rPr lang="en-US" sz="2000" baseline="-25000" dirty="0">
                <a:solidFill>
                  <a:srgbClr val="006600"/>
                </a:solidFill>
              </a:rPr>
              <a:t>–</a:t>
            </a:r>
            <a:r>
              <a:rPr lang="en-US" sz="2000" i="1" baseline="-25000" dirty="0">
                <a:solidFill>
                  <a:srgbClr val="006600"/>
                </a:solidFill>
                <a:latin typeface="Symbol" panose="05050102010706020507" pitchFamily="18" charset="2"/>
              </a:rPr>
              <a:t>b</a:t>
            </a:r>
            <a:endParaRPr lang="en-US" sz="2000" baseline="-25000" dirty="0">
              <a:solidFill>
                <a:srgbClr val="0066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47838" y="2648551"/>
            <a:ext cx="3597275" cy="3462497"/>
            <a:chOff x="847838" y="2648551"/>
            <a:chExt cx="3597275" cy="3462497"/>
          </a:xfrm>
        </p:grpSpPr>
        <p:graphicFrame>
          <p:nvGraphicFramePr>
            <p:cNvPr id="3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6009122"/>
                </p:ext>
              </p:extLst>
            </p:nvPr>
          </p:nvGraphicFramePr>
          <p:xfrm>
            <a:off x="852139" y="2648551"/>
            <a:ext cx="3259137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Equation" r:id="rId4" imgW="1841400" imgH="393480" progId="Equation.DSMT4">
                    <p:embed/>
                  </p:oleObj>
                </mc:Choice>
                <mc:Fallback>
                  <p:oleObj name="Equation" r:id="rId4" imgW="1841400" imgH="393480" progId="Equation.DSMT4">
                    <p:embed/>
                    <p:pic>
                      <p:nvPicPr>
                        <p:cNvPr id="3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2139" y="2648551"/>
                          <a:ext cx="3259137" cy="6762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551029"/>
                </p:ext>
              </p:extLst>
            </p:nvPr>
          </p:nvGraphicFramePr>
          <p:xfrm>
            <a:off x="847838" y="3444048"/>
            <a:ext cx="1865312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6" imgW="1054080" imgH="444240" progId="Equation.DSMT4">
                    <p:embed/>
                  </p:oleObj>
                </mc:Choice>
                <mc:Fallback>
                  <p:oleObj name="Equation" r:id="rId6" imgW="1054080" imgH="444240" progId="Equation.DSMT4">
                    <p:embed/>
                    <p:pic>
                      <p:nvPicPr>
                        <p:cNvPr id="3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838" y="3444048"/>
                          <a:ext cx="1865312" cy="7620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454190"/>
                </p:ext>
              </p:extLst>
            </p:nvPr>
          </p:nvGraphicFramePr>
          <p:xfrm>
            <a:off x="847838" y="4320348"/>
            <a:ext cx="2741612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8" imgW="1549080" imgH="533160" progId="Equation.DSMT4">
                    <p:embed/>
                  </p:oleObj>
                </mc:Choice>
                <mc:Fallback>
                  <p:oleObj name="Equation" r:id="rId8" imgW="1549080" imgH="533160" progId="Equation.DSMT4">
                    <p:embed/>
                    <p:pic>
                      <p:nvPicPr>
                        <p:cNvPr id="3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838" y="4320348"/>
                          <a:ext cx="2741612" cy="9144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819400" y="3582236"/>
              <a:ext cx="883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where</a:t>
              </a:r>
            </a:p>
          </p:txBody>
        </p:sp>
        <p:graphicFrame>
          <p:nvGraphicFramePr>
            <p:cNvPr id="4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8641894"/>
                </p:ext>
              </p:extLst>
            </p:nvPr>
          </p:nvGraphicFramePr>
          <p:xfrm>
            <a:off x="847838" y="5349048"/>
            <a:ext cx="3597275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Equation" r:id="rId10" imgW="2031840" imgH="444240" progId="Equation.DSMT4">
                    <p:embed/>
                  </p:oleObj>
                </mc:Choice>
                <mc:Fallback>
                  <p:oleObj name="Equation" r:id="rId10" imgW="2031840" imgH="444240" progId="Equation.DSMT4">
                    <p:embed/>
                    <p:pic>
                      <p:nvPicPr>
                        <p:cNvPr id="4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838" y="5349048"/>
                          <a:ext cx="3597275" cy="7620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097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Spherulite</a:t>
            </a:r>
            <a:r>
              <a:rPr lang="en-US" dirty="0"/>
              <a:t> nucleation and growth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9A3DB-3D4E-4055-9667-51E99DB4F91E}"/>
              </a:ext>
            </a:extLst>
          </p:cNvPr>
          <p:cNvSpPr txBox="1"/>
          <p:nvPr/>
        </p:nvSpPr>
        <p:spPr>
          <a:xfrm>
            <a:off x="6957252" y="6141464"/>
            <a:ext cx="16161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Video credit: Ian </a:t>
            </a:r>
            <a:r>
              <a:rPr lang="en-US" sz="1000" err="1"/>
              <a:t>Chesser</a:t>
            </a:r>
            <a:endParaRPr lang="en-US" sz="1000"/>
          </a:p>
        </p:txBody>
      </p:sp>
      <p:pic>
        <p:nvPicPr>
          <p:cNvPr id="3" name="6tBomU7Dak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0336" y="1646304"/>
            <a:ext cx="7848600" cy="4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 bwMode="auto">
          <a:xfrm>
            <a:off x="4939668" y="2354151"/>
            <a:ext cx="3154385" cy="2872140"/>
          </a:xfrm>
          <a:custGeom>
            <a:avLst/>
            <a:gdLst>
              <a:gd name="connsiteX0" fmla="*/ 0 w 3058246"/>
              <a:gd name="connsiteY0" fmla="*/ 1564359 h 1564359"/>
              <a:gd name="connsiteX1" fmla="*/ 599355 w 3058246"/>
              <a:gd name="connsiteY1" fmla="*/ 573119 h 1564359"/>
              <a:gd name="connsiteX2" fmla="*/ 1183341 w 3058246"/>
              <a:gd name="connsiteY2" fmla="*/ 81341 h 1564359"/>
              <a:gd name="connsiteX3" fmla="*/ 1751960 w 3058246"/>
              <a:gd name="connsiteY3" fmla="*/ 42920 h 1564359"/>
              <a:gd name="connsiteX4" fmla="*/ 2320578 w 3058246"/>
              <a:gd name="connsiteY4" fmla="*/ 511646 h 1564359"/>
              <a:gd name="connsiteX5" fmla="*/ 3058246 w 3058246"/>
              <a:gd name="connsiteY5" fmla="*/ 1564359 h 156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8246" h="1564359">
                <a:moveTo>
                  <a:pt x="0" y="1564359"/>
                </a:moveTo>
                <a:cubicBezTo>
                  <a:pt x="201066" y="1192324"/>
                  <a:pt x="402132" y="820289"/>
                  <a:pt x="599355" y="573119"/>
                </a:cubicBezTo>
                <a:cubicBezTo>
                  <a:pt x="796579" y="325949"/>
                  <a:pt x="991240" y="169707"/>
                  <a:pt x="1183341" y="81341"/>
                </a:cubicBezTo>
                <a:cubicBezTo>
                  <a:pt x="1375442" y="-7025"/>
                  <a:pt x="1562421" y="-28797"/>
                  <a:pt x="1751960" y="42920"/>
                </a:cubicBezTo>
                <a:cubicBezTo>
                  <a:pt x="1941499" y="114637"/>
                  <a:pt x="2102864" y="258073"/>
                  <a:pt x="2320578" y="511646"/>
                </a:cubicBezTo>
                <a:cubicBezTo>
                  <a:pt x="2538292" y="765219"/>
                  <a:pt x="2798269" y="1164789"/>
                  <a:pt x="3058246" y="1564359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Precipitate growth 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882138" cy="4800600"/>
          </a:xfrm>
        </p:spPr>
        <p:txBody>
          <a:bodyPr/>
          <a:lstStyle/>
          <a:p>
            <a:r>
              <a:rPr lang="en-US" sz="2000" u="sng" dirty="0"/>
              <a:t>Concentration relationships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486607" y="52310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3928" y="52339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70373" y="371502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87903" y="1444407"/>
            <a:ext cx="62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63665" y="5234195"/>
            <a:ext cx="62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1" baseline="-25000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11536" y="5231298"/>
            <a:ext cx="62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1" baseline="-250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endParaRPr lang="en-US" sz="2000" i="1" baseline="-25000" dirty="0">
              <a:solidFill>
                <a:srgbClr val="0000FF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1873" y="3859770"/>
            <a:ext cx="33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Symbol" panose="05050102010706020507" pitchFamily="18" charset="2"/>
              </a:rPr>
              <a:t>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73339" y="3870118"/>
            <a:ext cx="31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Symbol" panose="05050102010706020507" pitchFamily="18" charset="2"/>
              </a:rPr>
              <a:t>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648201" y="1905000"/>
            <a:ext cx="3737320" cy="330511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4648201" y="3308239"/>
            <a:ext cx="37373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5615695" y="1905000"/>
            <a:ext cx="0" cy="33082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905540" y="4084320"/>
            <a:ext cx="0" cy="4114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5907397" y="3317388"/>
            <a:ext cx="0" cy="4114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4648200" y="4505931"/>
            <a:ext cx="37373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5170906" y="4505931"/>
            <a:ext cx="0" cy="6969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7826461" y="4501785"/>
            <a:ext cx="0" cy="6969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837700" y="1988806"/>
            <a:ext cx="3263034" cy="3932112"/>
            <a:chOff x="837700" y="1988806"/>
            <a:chExt cx="3263034" cy="3932112"/>
          </a:xfrm>
        </p:grpSpPr>
        <p:graphicFrame>
          <p:nvGraphicFramePr>
            <p:cNvPr id="3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4728328"/>
                </p:ext>
              </p:extLst>
            </p:nvPr>
          </p:nvGraphicFramePr>
          <p:xfrm>
            <a:off x="843184" y="1988806"/>
            <a:ext cx="325755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Equation" r:id="rId4" imgW="1841400" imgH="241200" progId="Equation.DSMT4">
                    <p:embed/>
                  </p:oleObj>
                </mc:Choice>
                <mc:Fallback>
                  <p:oleObj name="Equation" r:id="rId4" imgW="1841400" imgH="241200" progId="Equation.DSMT4">
                    <p:embed/>
                    <p:pic>
                      <p:nvPicPr>
                        <p:cNvPr id="3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3184" y="1988806"/>
                          <a:ext cx="3257550" cy="41433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6003429"/>
                </p:ext>
              </p:extLst>
            </p:nvPr>
          </p:nvGraphicFramePr>
          <p:xfrm>
            <a:off x="838741" y="3086380"/>
            <a:ext cx="2741612" cy="1916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Equation" r:id="rId6" imgW="1549080" imgH="1117440" progId="Equation.DSMT4">
                    <p:embed/>
                  </p:oleObj>
                </mc:Choice>
                <mc:Fallback>
                  <p:oleObj name="Equation" r:id="rId6" imgW="1549080" imgH="1117440" progId="Equation.DSMT4">
                    <p:embed/>
                    <p:pic>
                      <p:nvPicPr>
                        <p:cNvPr id="3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741" y="3086380"/>
                          <a:ext cx="2741612" cy="191611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9355885"/>
                </p:ext>
              </p:extLst>
            </p:nvPr>
          </p:nvGraphicFramePr>
          <p:xfrm>
            <a:off x="843184" y="2573701"/>
            <a:ext cx="1549400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Equation" r:id="rId8" imgW="876240" imgH="228600" progId="Equation.DSMT4">
                    <p:embed/>
                  </p:oleObj>
                </mc:Choice>
                <mc:Fallback>
                  <p:oleObj name="Equation" r:id="rId8" imgW="876240" imgH="228600" progId="Equation.DSMT4">
                    <p:embed/>
                    <p:pic>
                      <p:nvPicPr>
                        <p:cNvPr id="4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3184" y="2573701"/>
                          <a:ext cx="1549400" cy="39211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6198701"/>
                </p:ext>
              </p:extLst>
            </p:nvPr>
          </p:nvGraphicFramePr>
          <p:xfrm>
            <a:off x="837700" y="5158918"/>
            <a:ext cx="19558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Equation" r:id="rId10" imgW="1104840" imgH="444240" progId="Equation.DSMT4">
                    <p:embed/>
                  </p:oleObj>
                </mc:Choice>
                <mc:Fallback>
                  <p:oleObj name="Equation" r:id="rId10" imgW="1104840" imgH="444240" progId="Equation.DSMT4">
                    <p:embed/>
                    <p:pic>
                      <p:nvPicPr>
                        <p:cNvPr id="4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700" y="5158918"/>
                          <a:ext cx="1955800" cy="7620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558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rate dependence on </a:t>
            </a:r>
            <a:r>
              <a:rPr lang="en-US" dirty="0" err="1"/>
              <a:t>supercooling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344416" y="1600200"/>
            <a:ext cx="1" cy="37924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1344416" y="5392648"/>
            <a:ext cx="665658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28319" y="3388905"/>
            <a:ext cx="1521570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Growth rate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544" y="5542234"/>
            <a:ext cx="2058330" cy="39272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Supercooling</a:t>
            </a:r>
            <a:r>
              <a:rPr lang="en-US" sz="2000" dirty="0"/>
              <a:t> 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14" name="Straight Connector 13"/>
          <p:cNvCxnSpPr>
            <a:endCxn id="19" idx="0"/>
          </p:cNvCxnSpPr>
          <p:nvPr/>
        </p:nvCxnSpPr>
        <p:spPr bwMode="auto">
          <a:xfrm flipV="1">
            <a:off x="1344416" y="3181182"/>
            <a:ext cx="2307927" cy="22114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Freeform 18"/>
          <p:cNvSpPr/>
          <p:nvPr/>
        </p:nvSpPr>
        <p:spPr bwMode="auto">
          <a:xfrm>
            <a:off x="3652343" y="2460634"/>
            <a:ext cx="4120057" cy="2692551"/>
          </a:xfrm>
          <a:custGeom>
            <a:avLst/>
            <a:gdLst>
              <a:gd name="connsiteX0" fmla="*/ 0 w 3688337"/>
              <a:gd name="connsiteY0" fmla="*/ 679454 h 2538990"/>
              <a:gd name="connsiteX1" fmla="*/ 891348 w 3688337"/>
              <a:gd name="connsiteY1" fmla="*/ 18627 h 2538990"/>
              <a:gd name="connsiteX2" fmla="*/ 1544491 w 3688337"/>
              <a:gd name="connsiteY2" fmla="*/ 302937 h 2538990"/>
              <a:gd name="connsiteX3" fmla="*/ 2205318 w 3688337"/>
              <a:gd name="connsiteY3" fmla="*/ 1524698 h 2538990"/>
              <a:gd name="connsiteX4" fmla="*/ 2674044 w 3688337"/>
              <a:gd name="connsiteY4" fmla="*/ 2062580 h 2538990"/>
              <a:gd name="connsiteX5" fmla="*/ 3688337 w 3688337"/>
              <a:gd name="connsiteY5" fmla="*/ 2538990 h 253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8337" h="2538990">
                <a:moveTo>
                  <a:pt x="0" y="679454"/>
                </a:moveTo>
                <a:cubicBezTo>
                  <a:pt x="316966" y="380417"/>
                  <a:pt x="633933" y="81380"/>
                  <a:pt x="891348" y="18627"/>
                </a:cubicBezTo>
                <a:cubicBezTo>
                  <a:pt x="1148763" y="-44126"/>
                  <a:pt x="1325496" y="51925"/>
                  <a:pt x="1544491" y="302937"/>
                </a:cubicBezTo>
                <a:cubicBezTo>
                  <a:pt x="1763486" y="553949"/>
                  <a:pt x="2017059" y="1231424"/>
                  <a:pt x="2205318" y="1524698"/>
                </a:cubicBezTo>
                <a:cubicBezTo>
                  <a:pt x="2393577" y="1817972"/>
                  <a:pt x="2426874" y="1893531"/>
                  <a:pt x="2674044" y="2062580"/>
                </a:cubicBezTo>
                <a:cubicBezTo>
                  <a:pt x="2921214" y="2231629"/>
                  <a:pt x="3304775" y="2385309"/>
                  <a:pt x="3688337" y="253899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1335617" y="1600200"/>
            <a:ext cx="3898040" cy="37999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1" name="Object 2"/>
          <p:cNvGraphicFramePr>
            <a:graphicFrameLocks noChangeAspect="1"/>
          </p:cNvGraphicFramePr>
          <p:nvPr>
            <p:extLst/>
          </p:nvPr>
        </p:nvGraphicFramePr>
        <p:xfrm>
          <a:off x="3899438" y="2103901"/>
          <a:ext cx="4587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4" imgW="241200" imgH="164880" progId="Equation.DSMT4">
                  <p:embed/>
                </p:oleObj>
              </mc:Choice>
              <mc:Fallback>
                <p:oleObj name="Equation" r:id="rId4" imgW="241200" imgH="164880" progId="Equation.DSMT4">
                  <p:embed/>
                  <p:pic>
                    <p:nvPicPr>
                      <p:cNvPr id="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9438" y="2103901"/>
                        <a:ext cx="458787" cy="304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22799"/>
              </p:ext>
            </p:extLst>
          </p:nvPr>
        </p:nvGraphicFramePr>
        <p:xfrm>
          <a:off x="5391150" y="1908175"/>
          <a:ext cx="24574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1295280" imgH="457200" progId="Equation.DSMT4">
                  <p:embed/>
                </p:oleObj>
              </mc:Choice>
              <mc:Fallback>
                <p:oleObj name="Equation" r:id="rId6" imgW="1295280" imgH="457200" progId="Equation.DSMT4">
                  <p:embed/>
                  <p:pic>
                    <p:nvPicPr>
                      <p:cNvPr id="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1908175"/>
                        <a:ext cx="2457450" cy="8413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52541" y="2660484"/>
            <a:ext cx="1798239" cy="70788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Driving force limited regime</a:t>
            </a:r>
            <a:endParaRPr lang="en-US" sz="2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31465" y="3199313"/>
            <a:ext cx="1798239" cy="70788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Diffusion limited regime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1344416" y="5486400"/>
            <a:ext cx="0" cy="3232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04800" y="5810708"/>
            <a:ext cx="3342270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There is no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supercooling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threshold for diffusion-limited growth</a:t>
            </a:r>
            <a:endParaRPr lang="en-US" sz="16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500664"/>
              </p:ext>
            </p:extLst>
          </p:nvPr>
        </p:nvGraphicFramePr>
        <p:xfrm>
          <a:off x="3562350" y="4122375"/>
          <a:ext cx="1619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8" imgW="914400" imgH="444240" progId="Equation.DSMT4">
                  <p:embed/>
                </p:oleObj>
              </mc:Choice>
              <mc:Fallback>
                <p:oleObj name="Equation" r:id="rId8" imgW="914400" imgH="44424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4122375"/>
                        <a:ext cx="1619250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1"/>
          <p:cNvSpPr/>
          <p:nvPr/>
        </p:nvSpPr>
        <p:spPr bwMode="auto">
          <a:xfrm>
            <a:off x="4907536" y="1589701"/>
            <a:ext cx="2876390" cy="3555799"/>
          </a:xfrm>
          <a:custGeom>
            <a:avLst/>
            <a:gdLst>
              <a:gd name="connsiteX0" fmla="*/ 0 w 2689412"/>
              <a:gd name="connsiteY0" fmla="*/ 0 h 3427079"/>
              <a:gd name="connsiteX1" fmla="*/ 1114185 w 2689412"/>
              <a:gd name="connsiteY1" fmla="*/ 2305210 h 3427079"/>
              <a:gd name="connsiteX2" fmla="*/ 1767328 w 2689412"/>
              <a:gd name="connsiteY2" fmla="*/ 3004457 h 3427079"/>
              <a:gd name="connsiteX3" fmla="*/ 2689412 w 2689412"/>
              <a:gd name="connsiteY3" fmla="*/ 3427079 h 342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9412" h="3427079">
                <a:moveTo>
                  <a:pt x="0" y="0"/>
                </a:moveTo>
                <a:cubicBezTo>
                  <a:pt x="409815" y="902233"/>
                  <a:pt x="819630" y="1804467"/>
                  <a:pt x="1114185" y="2305210"/>
                </a:cubicBezTo>
                <a:cubicBezTo>
                  <a:pt x="1408740" y="2805953"/>
                  <a:pt x="1504790" y="2817479"/>
                  <a:pt x="1767328" y="3004457"/>
                </a:cubicBezTo>
                <a:cubicBezTo>
                  <a:pt x="2029866" y="3191435"/>
                  <a:pt x="2359639" y="3309257"/>
                  <a:pt x="2689412" y="3427079"/>
                </a:cubicBez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29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083526"/>
              </p:ext>
            </p:extLst>
          </p:nvPr>
        </p:nvGraphicFramePr>
        <p:xfrm>
          <a:off x="533400" y="1600200"/>
          <a:ext cx="8077200" cy="472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547160668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351576943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053281118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88803906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</a:t>
                      </a:r>
                      <a:r>
                        <a:rPr lang="en-US" sz="1600" baseline="0" dirty="0"/>
                        <a:t> of precipitate</a:t>
                      </a:r>
                      <a:endParaRPr lang="en-US" sz="1600" dirty="0"/>
                    </a:p>
                  </a:txBody>
                  <a:tcPr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Single</a:t>
                      </a:r>
                      <a:r>
                        <a:rPr lang="en-US" sz="1600" baseline="0" dirty="0"/>
                        <a:t>-component</a:t>
                      </a:r>
                      <a:r>
                        <a:rPr lang="en-US" sz="1600" dirty="0"/>
                        <a:t> 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Binary system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489535"/>
                  </a:ext>
                </a:extLst>
              </a:tr>
              <a:tr h="23876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Faceted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(defect-free)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Non-faceted</a:t>
                      </a:r>
                    </a:p>
                  </a:txBody>
                  <a:tcPr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659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Rate limiting factor</a:t>
                      </a:r>
                    </a:p>
                  </a:txBody>
                  <a:tcPr marT="27432" marB="27432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2-D nucleation</a:t>
                      </a:r>
                      <a:endParaRPr lang="en-US" sz="1600" baseline="0" dirty="0"/>
                    </a:p>
                  </a:txBody>
                  <a:tcPr marT="27432" marB="27432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Interface kinetics</a:t>
                      </a:r>
                    </a:p>
                  </a:txBody>
                  <a:tcPr marT="27432" marB="27432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Diffusion</a:t>
                      </a:r>
                    </a:p>
                  </a:txBody>
                  <a:tcPr marT="27432" marB="27432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48339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Growth rate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1031100105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Supercooling</a:t>
                      </a:r>
                      <a:r>
                        <a:rPr lang="en-US" sz="1600" dirty="0"/>
                        <a:t> threshold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2723624586"/>
                  </a:ext>
                </a:extLst>
              </a:tr>
              <a:tr h="20919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Comments</a:t>
                      </a:r>
                    </a:p>
                  </a:txBody>
                  <a:tcPr marT="0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1) Presence of screw</a:t>
                      </a:r>
                      <a:r>
                        <a:rPr lang="en-US" sz="1600" baseline="0" dirty="0"/>
                        <a:t> dislocations can lead to spiral growth;</a:t>
                      </a:r>
                    </a:p>
                    <a:p>
                      <a:pPr algn="ctr"/>
                      <a:r>
                        <a:rPr lang="en-US" sz="1600" baseline="0" dirty="0"/>
                        <a:t>2) Transition to continuous growth can occur at large </a:t>
                      </a:r>
                      <a:r>
                        <a:rPr lang="en-US" sz="1600" baseline="0" dirty="0" err="1"/>
                        <a:t>supercooling</a:t>
                      </a:r>
                      <a:endParaRPr lang="en-US" sz="1600" dirty="0"/>
                    </a:p>
                  </a:txBody>
                  <a:tcPr marT="0" marB="2743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The formalism above does not apply to the </a:t>
                      </a:r>
                      <a:r>
                        <a:rPr lang="en-US" sz="1600" dirty="0" err="1"/>
                        <a:t>Spinodal</a:t>
                      </a:r>
                      <a:r>
                        <a:rPr lang="en-US" sz="1600" dirty="0"/>
                        <a:t> region</a:t>
                      </a:r>
                    </a:p>
                  </a:txBody>
                  <a:tcPr marT="0" marB="27432" anchor="ctr"/>
                </a:tc>
                <a:extLst>
                  <a:ext uri="{0D108BD9-81ED-4DB2-BD59-A6C34878D82A}">
                    <a16:rowId xmlns:a16="http://schemas.microsoft.com/office/drawing/2014/main" val="4016736382"/>
                  </a:ext>
                </a:extLst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708445"/>
              </p:ext>
            </p:extLst>
          </p:nvPr>
        </p:nvGraphicFramePr>
        <p:xfrm>
          <a:off x="5135496" y="3086420"/>
          <a:ext cx="8191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Equation" r:id="rId4" imgW="431640" imgH="164880" progId="Equation.DSMT4">
                  <p:embed/>
                </p:oleObj>
              </mc:Choice>
              <mc:Fallback>
                <p:oleObj name="Equation" r:id="rId4" imgW="431640" imgH="16488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496" y="3086420"/>
                        <a:ext cx="819150" cy="304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092702"/>
              </p:ext>
            </p:extLst>
          </p:nvPr>
        </p:nvGraphicFramePr>
        <p:xfrm>
          <a:off x="2619749" y="2875029"/>
          <a:ext cx="18827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6" imgW="1066680" imgH="431640" progId="Equation.DSMT4">
                  <p:embed/>
                </p:oleObj>
              </mc:Choice>
              <mc:Fallback>
                <p:oleObj name="Equation" r:id="rId6" imgW="1066680" imgH="43164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749" y="2875029"/>
                        <a:ext cx="1882775" cy="742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563471"/>
              </p:ext>
            </p:extLst>
          </p:nvPr>
        </p:nvGraphicFramePr>
        <p:xfrm>
          <a:off x="6985813" y="2865504"/>
          <a:ext cx="11461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8" imgW="647640" imgH="444240" progId="Equation.DSMT4">
                  <p:embed/>
                </p:oleObj>
              </mc:Choice>
              <mc:Fallback>
                <p:oleObj name="Equation" r:id="rId8" imgW="647640" imgH="44424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813" y="2865504"/>
                        <a:ext cx="1146175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0492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supercooling, defined as the difference between the equilibrium and the actual phase transition temperatures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temperature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Boltzmann constant (1.38 × 10</a:t>
            </a:r>
            <a:r>
              <a:rPr lang="en-US" baseline="30000" dirty="0"/>
              <a:t>-23</a:t>
            </a:r>
            <a:r>
              <a:rPr lang="en-US" dirty="0"/>
              <a:t> m</a:t>
            </a:r>
            <a:r>
              <a:rPr lang="en-US" baseline="30000" dirty="0"/>
              <a:t>2</a:t>
            </a:r>
            <a:r>
              <a:rPr lang="en-US" dirty="0"/>
              <a:t> kg s</a:t>
            </a:r>
            <a:r>
              <a:rPr lang="en-US" baseline="30000" dirty="0"/>
              <a:t>-2</a:t>
            </a:r>
            <a:r>
              <a:rPr lang="en-US" dirty="0"/>
              <a:t> 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/>
              <a:t> – vibrational frequency of an atom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 – frequency of successful hops of an atom, i.e. atom attaching rate to an atomically rough surface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L→S</a:t>
            </a:r>
            <a:r>
              <a:rPr lang="en-US" dirty="0"/>
              <a:t> / </a:t>
            </a:r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S→L</a:t>
            </a:r>
            <a:r>
              <a:rPr lang="en-US" dirty="0"/>
              <a:t> – frequency of successful hops of an atom from the liquid / solid phase to the solid / liquid phase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activation energy of atomic hopping from the liquid phase to the solid phase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/>
              <a:t> – surface/interface energy</a:t>
            </a:r>
          </a:p>
        </p:txBody>
      </p:sp>
    </p:spTree>
    <p:extLst>
      <p:ext uri="{BB962C8B-B14F-4D97-AF65-F5344CB8AC3E}">
        <p14:creationId xmlns:p14="http://schemas.microsoft.com/office/powerpoint/2010/main" val="155122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– volumetric Gibbs free energy difference of an atom in solid and liquid phases</a:t>
            </a:r>
          </a:p>
          <a:p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enthalpy of fusion per unit volume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melting point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precipitate growth rate measured by the velocity of the solid-liquid interface</a:t>
            </a:r>
          </a:p>
          <a:p>
            <a:r>
              <a:rPr lang="en-US" i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/>
              <a:t> – volume occupied by one atom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surface density of atoms, i.e. number of atoms per unit surface area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/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volumetric / surface contributions to Gibbs free energy change of phase transition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1156B8D1-1207-402F-B145-B522C9F94D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72112"/>
              </p:ext>
            </p:extLst>
          </p:nvPr>
        </p:nvGraphicFramePr>
        <p:xfrm>
          <a:off x="830516" y="1478536"/>
          <a:ext cx="6016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3" imgW="317160" imgH="228600" progId="Equation.DSMT4">
                  <p:embed/>
                </p:oleObj>
              </mc:Choice>
              <mc:Fallback>
                <p:oleObj name="Equation" r:id="rId3" imgW="317160" imgH="2286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1156B8D1-1207-402F-B145-B522C9F94D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16" y="1478536"/>
                        <a:ext cx="601662" cy="420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446DD2C9-D5A0-41BC-9F3A-F3AA1F6D17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867849"/>
              </p:ext>
            </p:extLst>
          </p:nvPr>
        </p:nvGraphicFramePr>
        <p:xfrm>
          <a:off x="830516" y="3871208"/>
          <a:ext cx="312484" cy="40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152280" imgH="203040" progId="Equation.DSMT4">
                  <p:embed/>
                </p:oleObj>
              </mc:Choice>
              <mc:Fallback>
                <p:oleObj name="Equation" r:id="rId5" imgW="152280" imgH="20304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446DD2C9-D5A0-41BC-9F3A-F3AA1F6D17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16" y="3871208"/>
                        <a:ext cx="312484" cy="4067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783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48006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radius of a 2-D nucleus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 – height of a 2-D nucleus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Gibbs free energy change associated with formation of a 2-D nucleus</a:t>
            </a:r>
          </a:p>
          <a:p>
            <a:r>
              <a:rPr lang="en-US" dirty="0"/>
              <a:t>     – critical 2-D nucleus size</a:t>
            </a:r>
          </a:p>
          <a:p>
            <a:r>
              <a:rPr lang="en-US" dirty="0"/>
              <a:t>        – energy barrier towards 2-D nucleation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2-D nucleation rate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activation energy of atomic diffusion to 2-D nuclei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dirty="0"/>
              <a:t> – concentration of component B in the sample / in the precipitate phase </a:t>
            </a:r>
            <a:r>
              <a:rPr lang="en-US" i="1" dirty="0">
                <a:latin typeface="Symbol" panose="05050102010706020507" pitchFamily="18" charset="2"/>
              </a:rPr>
              <a:t>b</a:t>
            </a:r>
            <a:r>
              <a:rPr lang="en-US" dirty="0"/>
              <a:t> / in the continuous phase </a:t>
            </a:r>
            <a:r>
              <a:rPr lang="en-US" i="1" dirty="0">
                <a:latin typeface="Symbol" panose="05050102010706020507" pitchFamily="18" charset="2"/>
              </a:rPr>
              <a:t>a</a:t>
            </a:r>
            <a:r>
              <a:rPr lang="en-US" dirty="0"/>
              <a:t> that equilibrates with the precipitate phase </a:t>
            </a:r>
            <a:r>
              <a:rPr lang="en-US" i="1" dirty="0">
                <a:latin typeface="Symbol" panose="05050102010706020507" pitchFamily="18" charset="2"/>
              </a:rPr>
              <a:t>b</a:t>
            </a:r>
            <a:endParaRPr lang="en-US" dirty="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3B215FC-20F6-4F03-AF10-D67B0EB174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178005"/>
              </p:ext>
            </p:extLst>
          </p:nvPr>
        </p:nvGraphicFramePr>
        <p:xfrm>
          <a:off x="845884" y="3109472"/>
          <a:ext cx="3825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3" imgW="215640" imgH="241200" progId="Equation.DSMT4">
                  <p:embed/>
                </p:oleObj>
              </mc:Choice>
              <mc:Fallback>
                <p:oleObj name="Equation" r:id="rId3" imgW="215640" imgH="24120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C3B215FC-20F6-4F03-AF10-D67B0EB174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84" y="3109472"/>
                        <a:ext cx="382588" cy="414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50ACE88A-7CC5-4523-9BAD-0010286A9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446198"/>
              </p:ext>
            </p:extLst>
          </p:nvPr>
        </p:nvGraphicFramePr>
        <p:xfrm>
          <a:off x="821564" y="3566672"/>
          <a:ext cx="6492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5" imgW="368280" imgH="241200" progId="Equation.DSMT4">
                  <p:embed/>
                </p:oleObj>
              </mc:Choice>
              <mc:Fallback>
                <p:oleObj name="Equation" r:id="rId5" imgW="368280" imgH="24120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50ACE88A-7CC5-4523-9BAD-0010286A91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564" y="3566672"/>
                        <a:ext cx="649288" cy="412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445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48006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– diffusion flux of component B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– diffusion coefficient of component B in the </a:t>
            </a:r>
            <a:r>
              <a:rPr lang="en-US" i="1" dirty="0">
                <a:latin typeface="Symbol" panose="05050102010706020507" pitchFamily="18" charset="2"/>
              </a:rPr>
              <a:t>a</a:t>
            </a:r>
            <a:r>
              <a:rPr lang="en-US" dirty="0"/>
              <a:t> phase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time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/>
              <a:t> – length of the region near the surface of </a:t>
            </a:r>
            <a:r>
              <a:rPr lang="en-US" i="1" dirty="0">
                <a:latin typeface="Symbol" panose="05050102010706020507" pitchFamily="18" charset="2"/>
              </a:rPr>
              <a:t>b</a:t>
            </a:r>
            <a:r>
              <a:rPr lang="en-US" dirty="0"/>
              <a:t> phase precipitates where the </a:t>
            </a:r>
            <a:r>
              <a:rPr lang="en-US" i="1" dirty="0">
                <a:latin typeface="Symbol" panose="05050102010706020507" pitchFamily="18" charset="2"/>
              </a:rPr>
              <a:t>a</a:t>
            </a:r>
            <a:r>
              <a:rPr lang="en-US" dirty="0"/>
              <a:t> phase composition deviates from the bulk continuous phase composition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-b</a:t>
            </a:r>
            <a:r>
              <a:rPr lang="en-US" dirty="0"/>
              <a:t> – size of the precipitate, defined by the position of the interface between the precipitate and continuous phases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dirty="0"/>
              <a:t> – activation energy of diffusion for component B</a:t>
            </a:r>
          </a:p>
        </p:txBody>
      </p:sp>
    </p:spTree>
    <p:extLst>
      <p:ext uri="{BB962C8B-B14F-4D97-AF65-F5344CB8AC3E}">
        <p14:creationId xmlns:p14="http://schemas.microsoft.com/office/powerpoint/2010/main" val="139711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val 136"/>
          <p:cNvSpPr/>
          <p:nvPr/>
        </p:nvSpPr>
        <p:spPr bwMode="auto">
          <a:xfrm>
            <a:off x="6413696" y="2414401"/>
            <a:ext cx="221217" cy="221217"/>
          </a:xfrm>
          <a:prstGeom prst="ellips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Classifications of precipitate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168"/>
            <a:ext cx="37338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100" dirty="0"/>
              <a:t>Growth from a single-component solution</a:t>
            </a:r>
          </a:p>
          <a:p>
            <a:pPr lvl="1">
              <a:spcBef>
                <a:spcPts val="1200"/>
              </a:spcBef>
            </a:pPr>
            <a:r>
              <a:rPr lang="en-US" sz="2100" dirty="0"/>
              <a:t>Faceted precipitates: 2-D nucleation controlled</a:t>
            </a:r>
          </a:p>
          <a:p>
            <a:pPr lvl="1">
              <a:spcBef>
                <a:spcPts val="1200"/>
              </a:spcBef>
            </a:pPr>
            <a:r>
              <a:rPr lang="en-US" sz="2100" dirty="0"/>
              <a:t>Precipitates with atomically rough surfaces: interface kinetics controlled</a:t>
            </a:r>
          </a:p>
          <a:p>
            <a:pPr>
              <a:spcBef>
                <a:spcPts val="1200"/>
              </a:spcBef>
            </a:pPr>
            <a:r>
              <a:rPr lang="en-US" sz="2100" dirty="0"/>
              <a:t>Growth from a binary system with miscibility gap</a:t>
            </a:r>
          </a:p>
          <a:p>
            <a:pPr lvl="1">
              <a:spcBef>
                <a:spcPts val="1200"/>
              </a:spcBef>
            </a:pPr>
            <a:r>
              <a:rPr lang="en-US" sz="2100" dirty="0"/>
              <a:t>Diffusion controlled</a:t>
            </a:r>
          </a:p>
        </p:txBody>
      </p:sp>
      <p:sp>
        <p:nvSpPr>
          <p:cNvPr id="90" name="Oval 89"/>
          <p:cNvSpPr/>
          <p:nvPr/>
        </p:nvSpPr>
        <p:spPr bwMode="auto">
          <a:xfrm>
            <a:off x="6527450" y="2610061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4530209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4751426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972642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5193859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15076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636293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5857510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6078727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6299944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6742377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6963594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184812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7406028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7627245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7848462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8069678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640817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862034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5083250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5304468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5525685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5746901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5968118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6189335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6410553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631769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852986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7074203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7295419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7516636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7737854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7959071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8180287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4419600" y="280647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4530209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4751426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4972642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5193859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5415076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5636293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5857510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6078727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6299944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521160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6742377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6963594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7184812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7406028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7627245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7848462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8069678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6957305" y="160020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Freeform 133"/>
          <p:cNvSpPr/>
          <p:nvPr/>
        </p:nvSpPr>
        <p:spPr bwMode="auto">
          <a:xfrm>
            <a:off x="6570536" y="1854805"/>
            <a:ext cx="382435" cy="519074"/>
          </a:xfrm>
          <a:custGeom>
            <a:avLst/>
            <a:gdLst>
              <a:gd name="connsiteX0" fmla="*/ 245889 w 245889"/>
              <a:gd name="connsiteY0" fmla="*/ 0 h 722299"/>
              <a:gd name="connsiteX1" fmla="*/ 92209 w 245889"/>
              <a:gd name="connsiteY1" fmla="*/ 376517 h 722299"/>
              <a:gd name="connsiteX2" fmla="*/ 0 w 245889"/>
              <a:gd name="connsiteY2" fmla="*/ 722299 h 72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889" h="722299">
                <a:moveTo>
                  <a:pt x="245889" y="0"/>
                </a:moveTo>
                <a:cubicBezTo>
                  <a:pt x="189539" y="128067"/>
                  <a:pt x="133190" y="256134"/>
                  <a:pt x="92209" y="376517"/>
                </a:cubicBezTo>
                <a:cubicBezTo>
                  <a:pt x="51228" y="496900"/>
                  <a:pt x="3842" y="673634"/>
                  <a:pt x="0" y="72229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419600" y="1536106"/>
            <a:ext cx="144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Faceted surface</a:t>
            </a:r>
          </a:p>
        </p:txBody>
      </p:sp>
    </p:spTree>
    <p:extLst>
      <p:ext uri="{BB962C8B-B14F-4D97-AF65-F5344CB8AC3E}">
        <p14:creationId xmlns:p14="http://schemas.microsoft.com/office/powerpoint/2010/main" val="6460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Classifications of precipitate growth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10161" y="3688336"/>
            <a:ext cx="4753587" cy="2515128"/>
            <a:chOff x="3910161" y="3688336"/>
            <a:chExt cx="4753587" cy="2515128"/>
          </a:xfrm>
        </p:grpSpPr>
        <p:sp>
          <p:nvSpPr>
            <p:cNvPr id="19" name="TextBox 18"/>
            <p:cNvSpPr txBox="1"/>
            <p:nvPr/>
          </p:nvSpPr>
          <p:spPr>
            <a:xfrm>
              <a:off x="3910161" y="4526681"/>
              <a:ext cx="1623008" cy="40011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Temperature</a:t>
              </a: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5286910" y="4078890"/>
              <a:ext cx="2636898" cy="1695801"/>
            </a:xfrm>
            <a:custGeom>
              <a:avLst/>
              <a:gdLst>
                <a:gd name="connsiteX0" fmla="*/ 0 w 3058246"/>
                <a:gd name="connsiteY0" fmla="*/ 1564359 h 1564359"/>
                <a:gd name="connsiteX1" fmla="*/ 599355 w 3058246"/>
                <a:gd name="connsiteY1" fmla="*/ 573119 h 1564359"/>
                <a:gd name="connsiteX2" fmla="*/ 1183341 w 3058246"/>
                <a:gd name="connsiteY2" fmla="*/ 81341 h 1564359"/>
                <a:gd name="connsiteX3" fmla="*/ 1751960 w 3058246"/>
                <a:gd name="connsiteY3" fmla="*/ 42920 h 1564359"/>
                <a:gd name="connsiteX4" fmla="*/ 2320578 w 3058246"/>
                <a:gd name="connsiteY4" fmla="*/ 511646 h 1564359"/>
                <a:gd name="connsiteX5" fmla="*/ 3058246 w 3058246"/>
                <a:gd name="connsiteY5" fmla="*/ 1564359 h 156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8246" h="1564359">
                  <a:moveTo>
                    <a:pt x="0" y="1564359"/>
                  </a:moveTo>
                  <a:cubicBezTo>
                    <a:pt x="201066" y="1192324"/>
                    <a:pt x="402132" y="820289"/>
                    <a:pt x="599355" y="573119"/>
                  </a:cubicBezTo>
                  <a:cubicBezTo>
                    <a:pt x="796579" y="325949"/>
                    <a:pt x="991240" y="169707"/>
                    <a:pt x="1183341" y="81341"/>
                  </a:cubicBezTo>
                  <a:cubicBezTo>
                    <a:pt x="1375442" y="-7025"/>
                    <a:pt x="1562421" y="-28797"/>
                    <a:pt x="1751960" y="42920"/>
                  </a:cubicBezTo>
                  <a:cubicBezTo>
                    <a:pt x="1941499" y="114637"/>
                    <a:pt x="2102864" y="258073"/>
                    <a:pt x="2320578" y="511646"/>
                  </a:cubicBezTo>
                  <a:cubicBezTo>
                    <a:pt x="2538292" y="765219"/>
                    <a:pt x="2798269" y="1164789"/>
                    <a:pt x="3058246" y="1564359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043259" y="3688336"/>
              <a:ext cx="3124200" cy="207680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53349" y="5834132"/>
              <a:ext cx="979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100% 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71169" y="583413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100% B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H="1">
              <a:off x="5043259" y="4642213"/>
              <a:ext cx="31242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5844348" y="3690206"/>
              <a:ext cx="0" cy="20768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070061" y="5174236"/>
              <a:ext cx="0" cy="1645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5836664" y="47995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  <a:latin typeface="Symbol" panose="05050102010706020507" pitchFamily="18" charset="2"/>
                </a:rPr>
                <a:t>D</a:t>
              </a:r>
              <a:r>
                <a:rPr lang="en-US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flipV="1">
              <a:off x="6071614" y="4647615"/>
              <a:ext cx="0" cy="1645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5113264" y="4860306"/>
              <a:ext cx="330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Symbol" panose="05050102010706020507" pitchFamily="18" charset="2"/>
                </a:rPr>
                <a:t>a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745188" y="4860306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Symbol" panose="05050102010706020507" pitchFamily="18" charset="2"/>
                </a:rPr>
                <a:t>b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 flipH="1">
              <a:off x="5043258" y="5349368"/>
              <a:ext cx="31242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96" name="Oval 95"/>
          <p:cNvSpPr/>
          <p:nvPr/>
        </p:nvSpPr>
        <p:spPr bwMode="auto">
          <a:xfrm>
            <a:off x="8066705" y="222015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078727" y="2220608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5857510" y="222015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6963594" y="222041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7737854" y="241905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4640817" y="241905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4862034" y="241905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5525685" y="241905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746901" y="241905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5968118" y="241905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6189335" y="241905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6852986" y="241905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7074203" y="241905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7295419" y="241905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7959071" y="241905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8180287" y="2419053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4530209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4751426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972642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5193859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15076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636293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5857510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6078727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6299944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6742377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6963594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184812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7406028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7627245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7848462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8069678" y="2614554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640817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862034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5083250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5304468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5525685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5746901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5968118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6189335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6410553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631769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852986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7074203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7295419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7516636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7737854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7959071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8180287" y="280974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4419600" y="2806476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4530209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4751426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4972642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5193859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5415076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5636293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5857510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6078727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6299944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521160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6742377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6963594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7184812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7406028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7627245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7848462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8069678" y="3005247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6957305" y="1600200"/>
            <a:ext cx="221217" cy="22121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Freeform 133"/>
          <p:cNvSpPr/>
          <p:nvPr/>
        </p:nvSpPr>
        <p:spPr bwMode="auto">
          <a:xfrm>
            <a:off x="6629465" y="1872135"/>
            <a:ext cx="327840" cy="807754"/>
          </a:xfrm>
          <a:custGeom>
            <a:avLst/>
            <a:gdLst>
              <a:gd name="connsiteX0" fmla="*/ 245889 w 245889"/>
              <a:gd name="connsiteY0" fmla="*/ 0 h 722299"/>
              <a:gd name="connsiteX1" fmla="*/ 92209 w 245889"/>
              <a:gd name="connsiteY1" fmla="*/ 376517 h 722299"/>
              <a:gd name="connsiteX2" fmla="*/ 0 w 245889"/>
              <a:gd name="connsiteY2" fmla="*/ 722299 h 72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889" h="722299">
                <a:moveTo>
                  <a:pt x="245889" y="0"/>
                </a:moveTo>
                <a:cubicBezTo>
                  <a:pt x="189539" y="128067"/>
                  <a:pt x="133190" y="256134"/>
                  <a:pt x="92209" y="376517"/>
                </a:cubicBezTo>
                <a:cubicBezTo>
                  <a:pt x="51228" y="496900"/>
                  <a:pt x="3842" y="673634"/>
                  <a:pt x="0" y="72229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Freeform 134"/>
          <p:cNvSpPr/>
          <p:nvPr/>
        </p:nvSpPr>
        <p:spPr bwMode="auto">
          <a:xfrm flipH="1">
            <a:off x="7193402" y="1864018"/>
            <a:ext cx="448054" cy="618890"/>
          </a:xfrm>
          <a:custGeom>
            <a:avLst/>
            <a:gdLst>
              <a:gd name="connsiteX0" fmla="*/ 245889 w 245889"/>
              <a:gd name="connsiteY0" fmla="*/ 0 h 722299"/>
              <a:gd name="connsiteX1" fmla="*/ 92209 w 245889"/>
              <a:gd name="connsiteY1" fmla="*/ 376517 h 722299"/>
              <a:gd name="connsiteX2" fmla="*/ 0 w 245889"/>
              <a:gd name="connsiteY2" fmla="*/ 722299 h 72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889" h="722299">
                <a:moveTo>
                  <a:pt x="245889" y="0"/>
                </a:moveTo>
                <a:cubicBezTo>
                  <a:pt x="189539" y="128067"/>
                  <a:pt x="133190" y="256134"/>
                  <a:pt x="92209" y="376517"/>
                </a:cubicBezTo>
                <a:cubicBezTo>
                  <a:pt x="51228" y="496900"/>
                  <a:pt x="3842" y="673634"/>
                  <a:pt x="0" y="72229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419600" y="1536106"/>
            <a:ext cx="144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Non-faceted surface</a:t>
            </a:r>
          </a:p>
        </p:txBody>
      </p:sp>
      <p:sp>
        <p:nvSpPr>
          <p:cNvPr id="137" name="Content Placeholder 2"/>
          <p:cNvSpPr>
            <a:spLocks noGrp="1"/>
          </p:cNvSpPr>
          <p:nvPr>
            <p:ph idx="1"/>
          </p:nvPr>
        </p:nvSpPr>
        <p:spPr>
          <a:xfrm>
            <a:off x="457200" y="1463168"/>
            <a:ext cx="37338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100" dirty="0"/>
              <a:t>Growth from a single-component solution</a:t>
            </a:r>
          </a:p>
          <a:p>
            <a:pPr lvl="1">
              <a:spcBef>
                <a:spcPts val="1200"/>
              </a:spcBef>
            </a:pPr>
            <a:r>
              <a:rPr lang="en-US" sz="2100" dirty="0"/>
              <a:t>Faceted precipitates: 2-D nucleation controlled</a:t>
            </a:r>
          </a:p>
          <a:p>
            <a:pPr lvl="1">
              <a:spcBef>
                <a:spcPts val="1200"/>
              </a:spcBef>
            </a:pPr>
            <a:r>
              <a:rPr lang="en-US" sz="2100" dirty="0"/>
              <a:t>Precipitates with atomically rough surfaces: interface kinetics controlled</a:t>
            </a:r>
          </a:p>
          <a:p>
            <a:pPr>
              <a:spcBef>
                <a:spcPts val="1200"/>
              </a:spcBef>
            </a:pPr>
            <a:r>
              <a:rPr lang="en-US" sz="2100" dirty="0"/>
              <a:t>Growth from a binary system with miscibility gap</a:t>
            </a:r>
          </a:p>
          <a:p>
            <a:pPr lvl="1">
              <a:spcBef>
                <a:spcPts val="1200"/>
              </a:spcBef>
            </a:pPr>
            <a:r>
              <a:rPr lang="en-US" sz="2100" dirty="0"/>
              <a:t>Diffusion controlled</a:t>
            </a:r>
          </a:p>
        </p:txBody>
      </p:sp>
    </p:spTree>
    <p:extLst>
      <p:ext uri="{BB962C8B-B14F-4D97-AF65-F5344CB8AC3E}">
        <p14:creationId xmlns:p14="http://schemas.microsoft.com/office/powerpoint/2010/main" val="11512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519965" cy="4800600"/>
          </a:xfrm>
        </p:spPr>
        <p:txBody>
          <a:bodyPr/>
          <a:lstStyle/>
          <a:p>
            <a:r>
              <a:rPr lang="en-US" sz="2000" dirty="0"/>
              <a:t>Continuous growth on atomically rough surface: plenty of surface sites for atom attachment</a:t>
            </a:r>
          </a:p>
          <a:p>
            <a:r>
              <a:rPr lang="en-US" sz="2000" dirty="0"/>
              <a:t>Growth rate determined by atom attaching rate </a:t>
            </a:r>
            <a:r>
              <a:rPr lang="en-US" sz="2000" i="1" dirty="0">
                <a:latin typeface="Symbol" panose="05050102010706020507" pitchFamily="18" charset="2"/>
              </a:rPr>
              <a:t>n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442652" y="769684"/>
            <a:ext cx="3981904" cy="1690358"/>
            <a:chOff x="4419600" y="1536106"/>
            <a:chExt cx="3981904" cy="1690358"/>
          </a:xfrm>
        </p:grpSpPr>
        <p:sp>
          <p:nvSpPr>
            <p:cNvPr id="4" name="Oval 3"/>
            <p:cNvSpPr/>
            <p:nvPr/>
          </p:nvSpPr>
          <p:spPr bwMode="auto">
            <a:xfrm>
              <a:off x="8066705" y="222015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078727" y="2220608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857510" y="222015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63594" y="222041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737854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640817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862034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525685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746901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968118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189335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852986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074203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295419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959071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8180287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530209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751426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972642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193859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415076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636293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857510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078727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299944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742377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963594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7184812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406028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627245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848462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8069678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640817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862034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083250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5304468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5525685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5746901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968118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189335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410553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631769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6852986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7074203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295419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516636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7737854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7959071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8180287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419600" y="280647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4530209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4751426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4972642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5193859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415076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5636293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5857510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6078727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6299944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6521160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742377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963594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184812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406028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627245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848462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8069678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6957305" y="1600200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6629465" y="1872135"/>
              <a:ext cx="327840" cy="807754"/>
            </a:xfrm>
            <a:custGeom>
              <a:avLst/>
              <a:gdLst>
                <a:gd name="connsiteX0" fmla="*/ 245889 w 245889"/>
                <a:gd name="connsiteY0" fmla="*/ 0 h 722299"/>
                <a:gd name="connsiteX1" fmla="*/ 92209 w 245889"/>
                <a:gd name="connsiteY1" fmla="*/ 376517 h 722299"/>
                <a:gd name="connsiteX2" fmla="*/ 0 w 245889"/>
                <a:gd name="connsiteY2" fmla="*/ 722299 h 72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889" h="722299">
                  <a:moveTo>
                    <a:pt x="245889" y="0"/>
                  </a:moveTo>
                  <a:cubicBezTo>
                    <a:pt x="189539" y="128067"/>
                    <a:pt x="133190" y="256134"/>
                    <a:pt x="92209" y="376517"/>
                  </a:cubicBezTo>
                  <a:cubicBezTo>
                    <a:pt x="51228" y="496900"/>
                    <a:pt x="3842" y="673634"/>
                    <a:pt x="0" y="72229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 flipH="1">
              <a:off x="7193402" y="1864018"/>
              <a:ext cx="448054" cy="618890"/>
            </a:xfrm>
            <a:custGeom>
              <a:avLst/>
              <a:gdLst>
                <a:gd name="connsiteX0" fmla="*/ 245889 w 245889"/>
                <a:gd name="connsiteY0" fmla="*/ 0 h 722299"/>
                <a:gd name="connsiteX1" fmla="*/ 92209 w 245889"/>
                <a:gd name="connsiteY1" fmla="*/ 376517 h 722299"/>
                <a:gd name="connsiteX2" fmla="*/ 0 w 245889"/>
                <a:gd name="connsiteY2" fmla="*/ 722299 h 72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889" h="722299">
                  <a:moveTo>
                    <a:pt x="245889" y="0"/>
                  </a:moveTo>
                  <a:cubicBezTo>
                    <a:pt x="189539" y="128067"/>
                    <a:pt x="133190" y="256134"/>
                    <a:pt x="92209" y="376517"/>
                  </a:cubicBezTo>
                  <a:cubicBezTo>
                    <a:pt x="51228" y="496900"/>
                    <a:pt x="3842" y="673634"/>
                    <a:pt x="0" y="72229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19600" y="1536106"/>
              <a:ext cx="1447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Non-faceted surface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483753" y="2887916"/>
            <a:ext cx="4966763" cy="3373738"/>
            <a:chOff x="3422921" y="2887916"/>
            <a:chExt cx="4966763" cy="3373738"/>
          </a:xfrm>
        </p:grpSpPr>
        <p:sp>
          <p:nvSpPr>
            <p:cNvPr id="76" name="Freeform 75"/>
            <p:cNvSpPr/>
            <p:nvPr/>
          </p:nvSpPr>
          <p:spPr bwMode="auto">
            <a:xfrm>
              <a:off x="5074405" y="3040317"/>
              <a:ext cx="3207644" cy="2147558"/>
            </a:xfrm>
            <a:custGeom>
              <a:avLst/>
              <a:gdLst>
                <a:gd name="connsiteX0" fmla="*/ 0 w 2197633"/>
                <a:gd name="connsiteY0" fmla="*/ 672099 h 2399987"/>
                <a:gd name="connsiteX1" fmla="*/ 399569 w 2197633"/>
                <a:gd name="connsiteY1" fmla="*/ 1179245 h 2399987"/>
                <a:gd name="connsiteX2" fmla="*/ 1037344 w 2197633"/>
                <a:gd name="connsiteY2" fmla="*/ 18956 h 2399987"/>
                <a:gd name="connsiteX3" fmla="*/ 1728907 w 2197633"/>
                <a:gd name="connsiteY3" fmla="*/ 2293430 h 2399987"/>
                <a:gd name="connsiteX4" fmla="*/ 2197633 w 2197633"/>
                <a:gd name="connsiteY4" fmla="*/ 1817020 h 239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7633" h="2399987">
                  <a:moveTo>
                    <a:pt x="0" y="672099"/>
                  </a:moveTo>
                  <a:cubicBezTo>
                    <a:pt x="113339" y="980100"/>
                    <a:pt x="226678" y="1288102"/>
                    <a:pt x="399569" y="1179245"/>
                  </a:cubicBezTo>
                  <a:cubicBezTo>
                    <a:pt x="572460" y="1070388"/>
                    <a:pt x="815788" y="-166741"/>
                    <a:pt x="1037344" y="18956"/>
                  </a:cubicBezTo>
                  <a:cubicBezTo>
                    <a:pt x="1258900" y="204653"/>
                    <a:pt x="1535526" y="1993753"/>
                    <a:pt x="1728907" y="2293430"/>
                  </a:cubicBezTo>
                  <a:cubicBezTo>
                    <a:pt x="1922288" y="2593107"/>
                    <a:pt x="2059960" y="2205063"/>
                    <a:pt x="2197633" y="181702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 flipV="1">
              <a:off x="4853188" y="2887916"/>
              <a:ext cx="0" cy="28956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>
              <a:off x="4853188" y="5783516"/>
              <a:ext cx="353649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5127555" y="4183316"/>
              <a:ext cx="866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Liquid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68047" y="5267732"/>
              <a:ext cx="866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Solid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 flipV="1">
              <a:off x="6513815" y="3048001"/>
              <a:ext cx="0" cy="107377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flipH="1">
              <a:off x="5555837" y="4115591"/>
              <a:ext cx="1233712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85" name="Oval 84"/>
            <p:cNvSpPr/>
            <p:nvPr/>
          </p:nvSpPr>
          <p:spPr bwMode="auto">
            <a:xfrm>
              <a:off x="5445228" y="3892879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 flipH="1">
              <a:off x="6238810" y="5187875"/>
              <a:ext cx="156553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V="1">
              <a:off x="6513815" y="4114096"/>
              <a:ext cx="0" cy="107377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96" name="TextBox 95"/>
            <p:cNvSpPr txBox="1"/>
            <p:nvPr/>
          </p:nvSpPr>
          <p:spPr>
            <a:xfrm>
              <a:off x="6105062" y="3421316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422921" y="4193234"/>
              <a:ext cx="2220481" cy="40011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Gibbs free energy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608673" y="5861544"/>
              <a:ext cx="1923925" cy="40011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Atomic location</a:t>
              </a:r>
            </a:p>
          </p:txBody>
        </p:sp>
      </p:grpSp>
      <p:graphicFrame>
        <p:nvGraphicFramePr>
          <p:cNvPr id="10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198613"/>
              </p:ext>
            </p:extLst>
          </p:nvPr>
        </p:nvGraphicFramePr>
        <p:xfrm>
          <a:off x="834482" y="3571732"/>
          <a:ext cx="25273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Equation" r:id="rId4" imgW="1333440" imgH="431640" progId="Equation.DSMT4">
                  <p:embed/>
                </p:oleObj>
              </mc:Choice>
              <mc:Fallback>
                <p:oleObj name="Equation" r:id="rId4" imgW="1333440" imgH="431640" progId="Equation.DSMT4">
                  <p:embed/>
                  <p:pic>
                    <p:nvPicPr>
                      <p:cNvPr id="10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482" y="3571732"/>
                        <a:ext cx="2527300" cy="795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266225"/>
              </p:ext>
            </p:extLst>
          </p:nvPr>
        </p:nvGraphicFramePr>
        <p:xfrm>
          <a:off x="825500" y="4440238"/>
          <a:ext cx="32988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6" imgW="1739880" imgH="457200" progId="Equation.DSMT4">
                  <p:embed/>
                </p:oleObj>
              </mc:Choice>
              <mc:Fallback>
                <p:oleObj name="Equation" r:id="rId6" imgW="1739880" imgH="457200" progId="Equation.DSMT4">
                  <p:embed/>
                  <p:pic>
                    <p:nvPicPr>
                      <p:cNvPr id="10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4440238"/>
                        <a:ext cx="3298825" cy="8429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829377"/>
              </p:ext>
            </p:extLst>
          </p:nvPr>
        </p:nvGraphicFramePr>
        <p:xfrm>
          <a:off x="814388" y="5338763"/>
          <a:ext cx="296227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8" imgW="1562040" imgH="431640" progId="Equation.DSMT4">
                  <p:embed/>
                </p:oleObj>
              </mc:Choice>
              <mc:Fallback>
                <p:oleObj name="Equation" r:id="rId8" imgW="1562040" imgH="431640" progId="Equation.DSMT4">
                  <p:embed/>
                  <p:pic>
                    <p:nvPicPr>
                      <p:cNvPr id="1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5338763"/>
                        <a:ext cx="2962275" cy="795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201341"/>
              </p:ext>
            </p:extLst>
          </p:nvPr>
        </p:nvGraphicFramePr>
        <p:xfrm>
          <a:off x="6055373" y="4490081"/>
          <a:ext cx="50630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5373" y="4490081"/>
                        <a:ext cx="506305" cy="3540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995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519965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Volumetric Gibbs free energy change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Growth rate (interface velocity)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442652" y="769684"/>
            <a:ext cx="3981904" cy="1690358"/>
            <a:chOff x="4419600" y="1536106"/>
            <a:chExt cx="3981904" cy="1690358"/>
          </a:xfrm>
        </p:grpSpPr>
        <p:sp>
          <p:nvSpPr>
            <p:cNvPr id="4" name="Oval 3"/>
            <p:cNvSpPr/>
            <p:nvPr/>
          </p:nvSpPr>
          <p:spPr bwMode="auto">
            <a:xfrm>
              <a:off x="8066705" y="222015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078727" y="2220608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857510" y="222015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63594" y="222041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737854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640817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862034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525685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746901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968118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189335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852986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074203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295419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959071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8180287" y="2419053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530209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751426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972642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193859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415076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636293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857510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078727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299944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742377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963594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7184812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406028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627245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848462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8069678" y="2614554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640817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862034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083250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5304468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5525685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5746901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968118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189335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410553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631769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6852986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7074203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295419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516636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7737854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7959071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8180287" y="280974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419600" y="2806476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4530209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4751426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4972642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5193859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415076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5636293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5857510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6078727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6299944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6521160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742377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963594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184812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406028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627245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848462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8069678" y="3005247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6957305" y="1600200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6629465" y="1872135"/>
              <a:ext cx="327840" cy="807754"/>
            </a:xfrm>
            <a:custGeom>
              <a:avLst/>
              <a:gdLst>
                <a:gd name="connsiteX0" fmla="*/ 245889 w 245889"/>
                <a:gd name="connsiteY0" fmla="*/ 0 h 722299"/>
                <a:gd name="connsiteX1" fmla="*/ 92209 w 245889"/>
                <a:gd name="connsiteY1" fmla="*/ 376517 h 722299"/>
                <a:gd name="connsiteX2" fmla="*/ 0 w 245889"/>
                <a:gd name="connsiteY2" fmla="*/ 722299 h 72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889" h="722299">
                  <a:moveTo>
                    <a:pt x="245889" y="0"/>
                  </a:moveTo>
                  <a:cubicBezTo>
                    <a:pt x="189539" y="128067"/>
                    <a:pt x="133190" y="256134"/>
                    <a:pt x="92209" y="376517"/>
                  </a:cubicBezTo>
                  <a:cubicBezTo>
                    <a:pt x="51228" y="496900"/>
                    <a:pt x="3842" y="673634"/>
                    <a:pt x="0" y="72229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 flipH="1">
              <a:off x="7193402" y="1864018"/>
              <a:ext cx="448054" cy="618890"/>
            </a:xfrm>
            <a:custGeom>
              <a:avLst/>
              <a:gdLst>
                <a:gd name="connsiteX0" fmla="*/ 245889 w 245889"/>
                <a:gd name="connsiteY0" fmla="*/ 0 h 722299"/>
                <a:gd name="connsiteX1" fmla="*/ 92209 w 245889"/>
                <a:gd name="connsiteY1" fmla="*/ 376517 h 722299"/>
                <a:gd name="connsiteX2" fmla="*/ 0 w 245889"/>
                <a:gd name="connsiteY2" fmla="*/ 722299 h 72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889" h="722299">
                  <a:moveTo>
                    <a:pt x="245889" y="0"/>
                  </a:moveTo>
                  <a:cubicBezTo>
                    <a:pt x="189539" y="128067"/>
                    <a:pt x="133190" y="256134"/>
                    <a:pt x="92209" y="376517"/>
                  </a:cubicBezTo>
                  <a:cubicBezTo>
                    <a:pt x="51228" y="496900"/>
                    <a:pt x="3842" y="673634"/>
                    <a:pt x="0" y="72229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19600" y="1536106"/>
              <a:ext cx="1447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Non-faceted surface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483753" y="2887916"/>
            <a:ext cx="4966763" cy="3373738"/>
            <a:chOff x="3422921" y="2887916"/>
            <a:chExt cx="4966763" cy="3373738"/>
          </a:xfrm>
        </p:grpSpPr>
        <p:sp>
          <p:nvSpPr>
            <p:cNvPr id="76" name="Freeform 75"/>
            <p:cNvSpPr/>
            <p:nvPr/>
          </p:nvSpPr>
          <p:spPr bwMode="auto">
            <a:xfrm>
              <a:off x="5074405" y="3040317"/>
              <a:ext cx="3207644" cy="2147558"/>
            </a:xfrm>
            <a:custGeom>
              <a:avLst/>
              <a:gdLst>
                <a:gd name="connsiteX0" fmla="*/ 0 w 2197633"/>
                <a:gd name="connsiteY0" fmla="*/ 672099 h 2399987"/>
                <a:gd name="connsiteX1" fmla="*/ 399569 w 2197633"/>
                <a:gd name="connsiteY1" fmla="*/ 1179245 h 2399987"/>
                <a:gd name="connsiteX2" fmla="*/ 1037344 w 2197633"/>
                <a:gd name="connsiteY2" fmla="*/ 18956 h 2399987"/>
                <a:gd name="connsiteX3" fmla="*/ 1728907 w 2197633"/>
                <a:gd name="connsiteY3" fmla="*/ 2293430 h 2399987"/>
                <a:gd name="connsiteX4" fmla="*/ 2197633 w 2197633"/>
                <a:gd name="connsiteY4" fmla="*/ 1817020 h 239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7633" h="2399987">
                  <a:moveTo>
                    <a:pt x="0" y="672099"/>
                  </a:moveTo>
                  <a:cubicBezTo>
                    <a:pt x="113339" y="980100"/>
                    <a:pt x="226678" y="1288102"/>
                    <a:pt x="399569" y="1179245"/>
                  </a:cubicBezTo>
                  <a:cubicBezTo>
                    <a:pt x="572460" y="1070388"/>
                    <a:pt x="815788" y="-166741"/>
                    <a:pt x="1037344" y="18956"/>
                  </a:cubicBezTo>
                  <a:cubicBezTo>
                    <a:pt x="1258900" y="204653"/>
                    <a:pt x="1535526" y="1993753"/>
                    <a:pt x="1728907" y="2293430"/>
                  </a:cubicBezTo>
                  <a:cubicBezTo>
                    <a:pt x="1922288" y="2593107"/>
                    <a:pt x="2059960" y="2205063"/>
                    <a:pt x="2197633" y="181702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 flipV="1">
              <a:off x="4853188" y="2887916"/>
              <a:ext cx="0" cy="28956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>
              <a:off x="4853188" y="5783516"/>
              <a:ext cx="353649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5127555" y="4183316"/>
              <a:ext cx="866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Liquid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68047" y="5267732"/>
              <a:ext cx="866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Solid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 flipV="1">
              <a:off x="6513815" y="3048001"/>
              <a:ext cx="0" cy="107377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flipH="1">
              <a:off x="5555837" y="4115591"/>
              <a:ext cx="1233712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85" name="Oval 84"/>
            <p:cNvSpPr/>
            <p:nvPr/>
          </p:nvSpPr>
          <p:spPr bwMode="auto">
            <a:xfrm>
              <a:off x="5445228" y="3892879"/>
              <a:ext cx="221217" cy="22121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 flipH="1">
              <a:off x="6238810" y="5187875"/>
              <a:ext cx="156553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V="1">
              <a:off x="6513815" y="4114096"/>
              <a:ext cx="0" cy="107377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96" name="TextBox 95"/>
            <p:cNvSpPr txBox="1"/>
            <p:nvPr/>
          </p:nvSpPr>
          <p:spPr>
            <a:xfrm>
              <a:off x="6105062" y="3421316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422921" y="4193234"/>
              <a:ext cx="2220481" cy="40011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Gibbs free energy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608673" y="5861544"/>
              <a:ext cx="1923925" cy="40011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Atomic location</a:t>
              </a:r>
            </a:p>
          </p:txBody>
        </p:sp>
      </p:grpSp>
      <p:graphicFrame>
        <p:nvGraphicFramePr>
          <p:cNvPr id="10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405441"/>
              </p:ext>
            </p:extLst>
          </p:nvPr>
        </p:nvGraphicFramePr>
        <p:xfrm>
          <a:off x="825425" y="2261271"/>
          <a:ext cx="20701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4" imgW="1091880" imgH="444240" progId="Equation.DSMT4">
                  <p:embed/>
                </p:oleObj>
              </mc:Choice>
              <mc:Fallback>
                <p:oleObj name="Equation" r:id="rId4" imgW="1091880" imgH="444240" progId="Equation.DSMT4">
                  <p:embed/>
                  <p:pic>
                    <p:nvPicPr>
                      <p:cNvPr id="10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425" y="2261271"/>
                        <a:ext cx="2070100" cy="819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217460"/>
              </p:ext>
            </p:extLst>
          </p:nvPr>
        </p:nvGraphicFramePr>
        <p:xfrm>
          <a:off x="819911" y="4004182"/>
          <a:ext cx="2481262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1307880" imgH="685800" progId="Equation.DSMT4">
                  <p:embed/>
                </p:oleObj>
              </mc:Choice>
              <mc:Fallback>
                <p:oleObj name="Equation" r:id="rId6" imgW="1307880" imgH="685800" progId="Equation.DSMT4">
                  <p:embed/>
                  <p:pic>
                    <p:nvPicPr>
                      <p:cNvPr id="1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911" y="4004182"/>
                        <a:ext cx="2481262" cy="1263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311792"/>
              </p:ext>
            </p:extLst>
          </p:nvPr>
        </p:nvGraphicFramePr>
        <p:xfrm>
          <a:off x="816520" y="5395640"/>
          <a:ext cx="1878013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990360" imgH="457200" progId="Equation.DSMT4">
                  <p:embed/>
                </p:oleObj>
              </mc:Choice>
              <mc:Fallback>
                <p:oleObj name="Equation" r:id="rId8" imgW="990360" imgH="457200" progId="Equation.DSMT4">
                  <p:embed/>
                  <p:pic>
                    <p:nvPicPr>
                      <p:cNvPr id="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520" y="5395640"/>
                        <a:ext cx="1878013" cy="8429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670548"/>
              </p:ext>
            </p:extLst>
          </p:nvPr>
        </p:nvGraphicFramePr>
        <p:xfrm>
          <a:off x="6055373" y="4490081"/>
          <a:ext cx="50630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5373" y="4490081"/>
                        <a:ext cx="506305" cy="3540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53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rate dependence on </a:t>
            </a:r>
            <a:r>
              <a:rPr lang="en-US" dirty="0" err="1"/>
              <a:t>supercooling</a:t>
            </a:r>
            <a:endParaRPr lang="en-US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730900"/>
              </p:ext>
            </p:extLst>
          </p:nvPr>
        </p:nvGraphicFramePr>
        <p:xfrm>
          <a:off x="3084012" y="4194477"/>
          <a:ext cx="243363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Equation" r:id="rId4" imgW="1282680" imgH="431640" progId="Equation.DSMT4">
                  <p:embed/>
                </p:oleObj>
              </mc:Choice>
              <mc:Fallback>
                <p:oleObj name="Equation" r:id="rId4" imgW="1282680" imgH="43164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012" y="4194477"/>
                        <a:ext cx="2433637" cy="795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 flipH="1" flipV="1">
            <a:off x="1344416" y="1600200"/>
            <a:ext cx="1" cy="37924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1344416" y="5392648"/>
            <a:ext cx="665658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28319" y="3388905"/>
            <a:ext cx="1521570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Growth rate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544" y="5542234"/>
            <a:ext cx="2058330" cy="39272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Supercooling</a:t>
            </a:r>
            <a:r>
              <a:rPr lang="en-US" sz="2000" dirty="0"/>
              <a:t> 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14" name="Straight Connector 13"/>
          <p:cNvCxnSpPr>
            <a:endCxn id="19" idx="0"/>
          </p:cNvCxnSpPr>
          <p:nvPr/>
        </p:nvCxnSpPr>
        <p:spPr bwMode="auto">
          <a:xfrm flipV="1">
            <a:off x="1344416" y="3181182"/>
            <a:ext cx="2307927" cy="22114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Freeform 18"/>
          <p:cNvSpPr/>
          <p:nvPr/>
        </p:nvSpPr>
        <p:spPr bwMode="auto">
          <a:xfrm>
            <a:off x="3652343" y="2460634"/>
            <a:ext cx="3750313" cy="2692551"/>
          </a:xfrm>
          <a:custGeom>
            <a:avLst/>
            <a:gdLst>
              <a:gd name="connsiteX0" fmla="*/ 0 w 3688337"/>
              <a:gd name="connsiteY0" fmla="*/ 679454 h 2538990"/>
              <a:gd name="connsiteX1" fmla="*/ 891348 w 3688337"/>
              <a:gd name="connsiteY1" fmla="*/ 18627 h 2538990"/>
              <a:gd name="connsiteX2" fmla="*/ 1544491 w 3688337"/>
              <a:gd name="connsiteY2" fmla="*/ 302937 h 2538990"/>
              <a:gd name="connsiteX3" fmla="*/ 2205318 w 3688337"/>
              <a:gd name="connsiteY3" fmla="*/ 1524698 h 2538990"/>
              <a:gd name="connsiteX4" fmla="*/ 2674044 w 3688337"/>
              <a:gd name="connsiteY4" fmla="*/ 2062580 h 2538990"/>
              <a:gd name="connsiteX5" fmla="*/ 3688337 w 3688337"/>
              <a:gd name="connsiteY5" fmla="*/ 2538990 h 253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8337" h="2538990">
                <a:moveTo>
                  <a:pt x="0" y="679454"/>
                </a:moveTo>
                <a:cubicBezTo>
                  <a:pt x="316966" y="380417"/>
                  <a:pt x="633933" y="81380"/>
                  <a:pt x="891348" y="18627"/>
                </a:cubicBezTo>
                <a:cubicBezTo>
                  <a:pt x="1148763" y="-44126"/>
                  <a:pt x="1325496" y="51925"/>
                  <a:pt x="1544491" y="302937"/>
                </a:cubicBezTo>
                <a:cubicBezTo>
                  <a:pt x="1763486" y="553949"/>
                  <a:pt x="2017059" y="1231424"/>
                  <a:pt x="2205318" y="1524698"/>
                </a:cubicBezTo>
                <a:cubicBezTo>
                  <a:pt x="2393577" y="1817972"/>
                  <a:pt x="2426874" y="1893531"/>
                  <a:pt x="2674044" y="2062580"/>
                </a:cubicBezTo>
                <a:cubicBezTo>
                  <a:pt x="2921214" y="2231629"/>
                  <a:pt x="3304775" y="2385309"/>
                  <a:pt x="3688337" y="253899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1335617" y="1600200"/>
            <a:ext cx="3898040" cy="37999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Freeform 28"/>
          <p:cNvSpPr/>
          <p:nvPr/>
        </p:nvSpPr>
        <p:spPr bwMode="auto">
          <a:xfrm>
            <a:off x="4928828" y="1615284"/>
            <a:ext cx="2541079" cy="3552985"/>
          </a:xfrm>
          <a:custGeom>
            <a:avLst/>
            <a:gdLst>
              <a:gd name="connsiteX0" fmla="*/ 2520363 w 2520363"/>
              <a:gd name="connsiteY0" fmla="*/ 3603812 h 3603812"/>
              <a:gd name="connsiteX1" fmla="*/ 1529123 w 2520363"/>
              <a:gd name="connsiteY1" fmla="*/ 3112033 h 3603812"/>
              <a:gd name="connsiteX2" fmla="*/ 1021976 w 2520363"/>
              <a:gd name="connsiteY2" fmla="*/ 2528047 h 3603812"/>
              <a:gd name="connsiteX3" fmla="*/ 353466 w 2520363"/>
              <a:gd name="connsiteY3" fmla="*/ 1121869 h 3603812"/>
              <a:gd name="connsiteX4" fmla="*/ 0 w 2520363"/>
              <a:gd name="connsiteY4" fmla="*/ 0 h 360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363" h="3603812">
                <a:moveTo>
                  <a:pt x="2520363" y="3603812"/>
                </a:moveTo>
                <a:cubicBezTo>
                  <a:pt x="2149608" y="3447569"/>
                  <a:pt x="1778854" y="3291327"/>
                  <a:pt x="1529123" y="3112033"/>
                </a:cubicBezTo>
                <a:cubicBezTo>
                  <a:pt x="1279392" y="2932739"/>
                  <a:pt x="1217919" y="2859741"/>
                  <a:pt x="1021976" y="2528047"/>
                </a:cubicBezTo>
                <a:cubicBezTo>
                  <a:pt x="826033" y="2196353"/>
                  <a:pt x="523795" y="1543210"/>
                  <a:pt x="353466" y="1121869"/>
                </a:cubicBezTo>
                <a:cubicBezTo>
                  <a:pt x="183137" y="700528"/>
                  <a:pt x="91568" y="350264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090459"/>
              </p:ext>
            </p:extLst>
          </p:nvPr>
        </p:nvGraphicFramePr>
        <p:xfrm>
          <a:off x="3899438" y="2103901"/>
          <a:ext cx="4587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6" imgW="241200" imgH="164880" progId="Equation.DSMT4">
                  <p:embed/>
                </p:oleObj>
              </mc:Choice>
              <mc:Fallback>
                <p:oleObj name="Equation" r:id="rId6" imgW="241200" imgH="164880" progId="Equation.DSMT4">
                  <p:embed/>
                  <p:pic>
                    <p:nvPicPr>
                      <p:cNvPr id="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9438" y="2103901"/>
                        <a:ext cx="458787" cy="304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9360"/>
              </p:ext>
            </p:extLst>
          </p:nvPr>
        </p:nvGraphicFramePr>
        <p:xfrm>
          <a:off x="5272911" y="1859802"/>
          <a:ext cx="13970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8" imgW="736560" imgH="431640" progId="Equation.DSMT4">
                  <p:embed/>
                </p:oleObj>
              </mc:Choice>
              <mc:Fallback>
                <p:oleObj name="Equation" r:id="rId8" imgW="736560" imgH="431640" progId="Equation.DSMT4">
                  <p:embed/>
                  <p:pic>
                    <p:nvPicPr>
                      <p:cNvPr id="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911" y="1859802"/>
                        <a:ext cx="1397000" cy="795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52541" y="2660484"/>
            <a:ext cx="1798239" cy="70788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Driving force limited regime</a:t>
            </a:r>
            <a:endParaRPr lang="en-US" sz="2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26743" y="3351854"/>
            <a:ext cx="1798239" cy="70788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Diffusion limited regime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1344416" y="5486400"/>
            <a:ext cx="0" cy="3232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467730" y="5810708"/>
            <a:ext cx="3102175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There is no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supercooling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threshold for continuous growth</a:t>
            </a:r>
            <a:endParaRPr lang="en-US" sz="16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7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supercooling on nucleation and growth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222" r="1113" b="14654"/>
          <a:stretch/>
        </p:blipFill>
        <p:spPr>
          <a:xfrm>
            <a:off x="457200" y="1676401"/>
            <a:ext cx="6096000" cy="396570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716427" y="1752602"/>
            <a:ext cx="0" cy="38587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965885" y="2971800"/>
            <a:ext cx="1755648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005509" y="1981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Metastable zone of </a:t>
            </a:r>
            <a:r>
              <a:rPr lang="en-US" dirty="0" err="1"/>
              <a:t>supercooling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1084" y="5642106"/>
            <a:ext cx="5581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172200" y="3124200"/>
            <a:ext cx="2209800" cy="19812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Driving force: </a:t>
            </a:r>
            <a:r>
              <a:rPr lang="en-US" dirty="0" err="1">
                <a:solidFill>
                  <a:prstClr val="black"/>
                </a:solidFill>
                <a:latin typeface="Arial" charset="0"/>
              </a:rPr>
              <a:t>supercooling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Both processes are thermally activated</a:t>
            </a:r>
            <a:endParaRPr kumimoji="0" lang="en-US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B96AA-B71A-4BDF-B958-A280E6956209}"/>
              </a:ext>
            </a:extLst>
          </p:cNvPr>
          <p:cNvSpPr txBox="1"/>
          <p:nvPr/>
        </p:nvSpPr>
        <p:spPr>
          <a:xfrm>
            <a:off x="2704961" y="5701692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Supercooling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5E6284-D48A-4FF4-92D9-1BE8873590B6}"/>
              </a:ext>
            </a:extLst>
          </p:cNvPr>
          <p:cNvGrpSpPr/>
          <p:nvPr/>
        </p:nvGrpSpPr>
        <p:grpSpPr>
          <a:xfrm>
            <a:off x="2712464" y="2887496"/>
            <a:ext cx="2697735" cy="2706480"/>
            <a:chOff x="2712464" y="2887496"/>
            <a:chExt cx="2697735" cy="27064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8CACE9-EAD9-46A4-8BA2-1C717B850E78}"/>
                </a:ext>
              </a:extLst>
            </p:cNvPr>
            <p:cNvSpPr txBox="1"/>
            <p:nvPr/>
          </p:nvSpPr>
          <p:spPr>
            <a:xfrm>
              <a:off x="2952873" y="2887496"/>
              <a:ext cx="152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Phase transition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532F3D-CDC6-4694-A412-F9BA34D128CB}"/>
                </a:ext>
              </a:extLst>
            </p:cNvPr>
            <p:cNvSpPr/>
            <p:nvPr/>
          </p:nvSpPr>
          <p:spPr bwMode="auto">
            <a:xfrm>
              <a:off x="2712464" y="3681990"/>
              <a:ext cx="2697735" cy="1911986"/>
            </a:xfrm>
            <a:custGeom>
              <a:avLst/>
              <a:gdLst>
                <a:gd name="connsiteX0" fmla="*/ 0 w 2597203"/>
                <a:gd name="connsiteY0" fmla="*/ 1339825 h 1339825"/>
                <a:gd name="connsiteX1" fmla="*/ 637775 w 2597203"/>
                <a:gd name="connsiteY1" fmla="*/ 1009412 h 1339825"/>
                <a:gd name="connsiteX2" fmla="*/ 1083449 w 2597203"/>
                <a:gd name="connsiteY2" fmla="*/ 95012 h 1339825"/>
                <a:gd name="connsiteX3" fmla="*/ 1436914 w 2597203"/>
                <a:gd name="connsiteY3" fmla="*/ 125748 h 1339825"/>
                <a:gd name="connsiteX4" fmla="*/ 1859536 w 2597203"/>
                <a:gd name="connsiteY4" fmla="*/ 955624 h 1339825"/>
                <a:gd name="connsiteX5" fmla="*/ 2597203 w 2597203"/>
                <a:gd name="connsiteY5" fmla="*/ 1339825 h 13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7203" h="1339825">
                  <a:moveTo>
                    <a:pt x="0" y="1339825"/>
                  </a:moveTo>
                  <a:cubicBezTo>
                    <a:pt x="228600" y="1278353"/>
                    <a:pt x="457200" y="1216881"/>
                    <a:pt x="637775" y="1009412"/>
                  </a:cubicBezTo>
                  <a:cubicBezTo>
                    <a:pt x="818350" y="801943"/>
                    <a:pt x="950259" y="242289"/>
                    <a:pt x="1083449" y="95012"/>
                  </a:cubicBezTo>
                  <a:cubicBezTo>
                    <a:pt x="1216639" y="-52265"/>
                    <a:pt x="1307566" y="-17687"/>
                    <a:pt x="1436914" y="125748"/>
                  </a:cubicBezTo>
                  <a:cubicBezTo>
                    <a:pt x="1566262" y="269183"/>
                    <a:pt x="1666155" y="753278"/>
                    <a:pt x="1859536" y="955624"/>
                  </a:cubicBezTo>
                  <a:cubicBezTo>
                    <a:pt x="2052917" y="1157970"/>
                    <a:pt x="2325060" y="1248897"/>
                    <a:pt x="2597203" y="1339825"/>
                  </a:cubicBez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6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Time-temperature-transformation (TTT) diagram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8" y="1676400"/>
            <a:ext cx="6048410" cy="474806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3114612" y="2817705"/>
            <a:ext cx="3426455" cy="2668695"/>
          </a:xfrm>
          <a:custGeom>
            <a:avLst/>
            <a:gdLst>
              <a:gd name="connsiteX0" fmla="*/ 3033097 w 3041335"/>
              <a:gd name="connsiteY0" fmla="*/ 0 h 2561968"/>
              <a:gd name="connsiteX1" fmla="*/ 1747994 w 3041335"/>
              <a:gd name="connsiteY1" fmla="*/ 49427 h 2561968"/>
              <a:gd name="connsiteX2" fmla="*/ 512318 w 3041335"/>
              <a:gd name="connsiteY2" fmla="*/ 222422 h 2561968"/>
              <a:gd name="connsiteX3" fmla="*/ 59237 w 3041335"/>
              <a:gd name="connsiteY3" fmla="*/ 436605 h 2561968"/>
              <a:gd name="connsiteX4" fmla="*/ 59237 w 3041335"/>
              <a:gd name="connsiteY4" fmla="*/ 584887 h 2561968"/>
              <a:gd name="connsiteX5" fmla="*/ 553508 w 3041335"/>
              <a:gd name="connsiteY5" fmla="*/ 1029730 h 2561968"/>
              <a:gd name="connsiteX6" fmla="*/ 1088967 w 3041335"/>
              <a:gd name="connsiteY6" fmla="*/ 1474573 h 2561968"/>
              <a:gd name="connsiteX7" fmla="*/ 1690329 w 3041335"/>
              <a:gd name="connsiteY7" fmla="*/ 1869989 h 2561968"/>
              <a:gd name="connsiteX8" fmla="*/ 2637681 w 3041335"/>
              <a:gd name="connsiteY8" fmla="*/ 2413687 h 2561968"/>
              <a:gd name="connsiteX9" fmla="*/ 3041335 w 3041335"/>
              <a:gd name="connsiteY9" fmla="*/ 2561968 h 256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1335" h="2561968">
                <a:moveTo>
                  <a:pt x="3033097" y="0"/>
                </a:moveTo>
                <a:cubicBezTo>
                  <a:pt x="2600610" y="6178"/>
                  <a:pt x="2168124" y="12357"/>
                  <a:pt x="1747994" y="49427"/>
                </a:cubicBezTo>
                <a:cubicBezTo>
                  <a:pt x="1327864" y="86497"/>
                  <a:pt x="793777" y="157892"/>
                  <a:pt x="512318" y="222422"/>
                </a:cubicBezTo>
                <a:cubicBezTo>
                  <a:pt x="230858" y="286952"/>
                  <a:pt x="134750" y="376194"/>
                  <a:pt x="59237" y="436605"/>
                </a:cubicBezTo>
                <a:cubicBezTo>
                  <a:pt x="-16277" y="497016"/>
                  <a:pt x="-23141" y="486033"/>
                  <a:pt x="59237" y="584887"/>
                </a:cubicBezTo>
                <a:cubicBezTo>
                  <a:pt x="141615" y="683741"/>
                  <a:pt x="381886" y="881449"/>
                  <a:pt x="553508" y="1029730"/>
                </a:cubicBezTo>
                <a:cubicBezTo>
                  <a:pt x="725130" y="1178011"/>
                  <a:pt x="899497" y="1334530"/>
                  <a:pt x="1088967" y="1474573"/>
                </a:cubicBezTo>
                <a:cubicBezTo>
                  <a:pt x="1278437" y="1614616"/>
                  <a:pt x="1432210" y="1713470"/>
                  <a:pt x="1690329" y="1869989"/>
                </a:cubicBezTo>
                <a:cubicBezTo>
                  <a:pt x="1948448" y="2026508"/>
                  <a:pt x="2412513" y="2298357"/>
                  <a:pt x="2637681" y="2413687"/>
                </a:cubicBezTo>
                <a:cubicBezTo>
                  <a:pt x="2862849" y="2529017"/>
                  <a:pt x="2952092" y="2545492"/>
                  <a:pt x="3041335" y="2561968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76552" y="6101261"/>
            <a:ext cx="2810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R. Busch, </a:t>
            </a:r>
            <a:r>
              <a:rPr lang="en-US" sz="1400" i="1" dirty="0"/>
              <a:t>JOM</a:t>
            </a:r>
            <a:r>
              <a:rPr lang="en-US" sz="1400" dirty="0"/>
              <a:t> </a:t>
            </a:r>
            <a:r>
              <a:rPr lang="en-US" sz="1400" b="1" dirty="0"/>
              <a:t>52</a:t>
            </a:r>
            <a:r>
              <a:rPr lang="en-US" sz="1400" dirty="0"/>
              <a:t>, 39-42 (2000)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05466" y="2286000"/>
            <a:ext cx="7078362" cy="1991159"/>
            <a:chOff x="1505466" y="2286000"/>
            <a:chExt cx="7078362" cy="1991159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1505466" y="3336324"/>
              <a:ext cx="5943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6831228" y="2726724"/>
              <a:ext cx="0" cy="609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831228" y="3352800"/>
              <a:ext cx="0" cy="6126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6853900" y="2286000"/>
              <a:ext cx="17299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Driving force (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supercooling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) limited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68548" y="3630828"/>
              <a:ext cx="1577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Diffusion limited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55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31362</TotalTime>
  <Words>1020</Words>
  <Application>Microsoft Office PowerPoint</Application>
  <PresentationFormat>On-screen Show (4:3)</PresentationFormat>
  <Paragraphs>258</Paragraphs>
  <Slides>26</Slides>
  <Notes>17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Comic Sans MS</vt:lpstr>
      <vt:lpstr>Symbol</vt:lpstr>
      <vt:lpstr>Times New Roman</vt:lpstr>
      <vt:lpstr>Wingdings</vt:lpstr>
      <vt:lpstr>Pixel</vt:lpstr>
      <vt:lpstr>Equation</vt:lpstr>
      <vt:lpstr>MIT 3.022 Microstructural Evolution in Materials  13: Precipitate Growth</vt:lpstr>
      <vt:lpstr>Spherulite nucleation and growth</vt:lpstr>
      <vt:lpstr>Classifications of precipitate growth</vt:lpstr>
      <vt:lpstr>Classifications of precipitate growth</vt:lpstr>
      <vt:lpstr>Continuous growth</vt:lpstr>
      <vt:lpstr>Continuous growth</vt:lpstr>
      <vt:lpstr>Growth rate dependence on supercooling</vt:lpstr>
      <vt:lpstr>Impact of supercooling on nucleation and growth</vt:lpstr>
      <vt:lpstr>Time-temperature-transformation (TTT) diagram</vt:lpstr>
      <vt:lpstr>2-D nucleation on faceted surfaces</vt:lpstr>
      <vt:lpstr>Free energy barrier for 2-D nucleation</vt:lpstr>
      <vt:lpstr>Free energy barrier for 2-D nucleation</vt:lpstr>
      <vt:lpstr>Growth rate on faceted planes</vt:lpstr>
      <vt:lpstr>Growth rate dependence on supercooling</vt:lpstr>
      <vt:lpstr>Screw dislocation assisted growth on facets</vt:lpstr>
      <vt:lpstr>Precipitate growth from a binary solution</vt:lpstr>
      <vt:lpstr>Precipitate growth kinetics</vt:lpstr>
      <vt:lpstr>Precipitate growth kinetics</vt:lpstr>
      <vt:lpstr>Precipitate growth kinetics</vt:lpstr>
      <vt:lpstr>Precipitate growth kinetics</vt:lpstr>
      <vt:lpstr>Growth rate dependence on supercooling</vt:lpstr>
      <vt:lpstr>Summary</vt:lpstr>
      <vt:lpstr>List of symbols</vt:lpstr>
      <vt:lpstr>List of symbols</vt:lpstr>
      <vt:lpstr>List of symbols</vt:lpstr>
      <vt:lpstr>List of symbols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4088</cp:revision>
  <dcterms:created xsi:type="dcterms:W3CDTF">2006-08-16T00:00:00Z</dcterms:created>
  <dcterms:modified xsi:type="dcterms:W3CDTF">2019-04-27T01:56:31Z</dcterms:modified>
</cp:coreProperties>
</file>