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FF00FF"/>
    <a:srgbClr val="0000FF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3945" autoAdjust="0"/>
  </p:normalViewPr>
  <p:slideViewPr>
    <p:cSldViewPr>
      <p:cViewPr varScale="1">
        <p:scale>
          <a:sx n="62" d="100"/>
          <a:sy n="62" d="100"/>
        </p:scale>
        <p:origin x="85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DB66BC83-8A4E-45E5-B6ED-0B0454120EA0}"/>
    <pc:docChg chg="undo custSel addSld delSld modSld">
      <pc:chgData name="JJ HU" userId="f9cbafaa3520ff22" providerId="LiveId" clId="{DB66BC83-8A4E-45E5-B6ED-0B0454120EA0}" dt="2018-04-27T13:54:08.040" v="1258" actId="20577"/>
      <pc:docMkLst>
        <pc:docMk/>
      </pc:docMkLst>
      <pc:sldChg chg="addSp modSp">
        <pc:chgData name="JJ HU" userId="f9cbafaa3520ff22" providerId="LiveId" clId="{DB66BC83-8A4E-45E5-B6ED-0B0454120EA0}" dt="2018-04-23T02:35:57.982" v="1211" actId="1038"/>
        <pc:sldMkLst>
          <pc:docMk/>
          <pc:sldMk cId="2653168609" sldId="257"/>
        </pc:sldMkLst>
        <pc:spChg chg="add 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33" creationId="{C95A413E-9D3D-4647-B37F-96351E32888C}"/>
          </ac:spMkLst>
        </pc:spChg>
        <pc:spChg chg="add 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34" creationId="{EA4ACEB8-4259-4619-B402-E7190E26F01B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47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48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49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51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74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79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80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81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82" creationId="{00000000-0000-0000-0000-000000000000}"/>
          </ac:spMkLst>
        </pc:spChg>
        <pc:spChg chg="mod">
          <ac:chgData name="JJ HU" userId="f9cbafaa3520ff22" providerId="LiveId" clId="{DB66BC83-8A4E-45E5-B6ED-0B0454120EA0}" dt="2018-04-23T02:35:57.982" v="1211" actId="1038"/>
          <ac:spMkLst>
            <pc:docMk/>
            <pc:sldMk cId="2653168609" sldId="257"/>
            <ac:spMk id="84" creationId="{00000000-0000-0000-0000-000000000000}"/>
          </ac:spMkLst>
        </pc:spChg>
        <pc:graphicFrameChg chg="mod">
          <ac:chgData name="JJ HU" userId="f9cbafaa3520ff22" providerId="LiveId" clId="{DB66BC83-8A4E-45E5-B6ED-0B0454120EA0}" dt="2018-04-23T02:35:57.982" v="1211" actId="1038"/>
          <ac:graphicFrameMkLst>
            <pc:docMk/>
            <pc:sldMk cId="2653168609" sldId="257"/>
            <ac:graphicFrameMk id="89" creationId="{00000000-0000-0000-0000-000000000000}"/>
          </ac:graphicFrameMkLst>
        </pc:graphicFrameChg>
        <pc:graphicFrameChg chg="mod">
          <ac:chgData name="JJ HU" userId="f9cbafaa3520ff22" providerId="LiveId" clId="{DB66BC83-8A4E-45E5-B6ED-0B0454120EA0}" dt="2018-04-23T02:35:57.982" v="1211" actId="1038"/>
          <ac:graphicFrameMkLst>
            <pc:docMk/>
            <pc:sldMk cId="2653168609" sldId="257"/>
            <ac:graphicFrameMk id="90" creationId="{00000000-0000-0000-0000-000000000000}"/>
          </ac:graphicFrameMkLst>
        </pc:graphicFrame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45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46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50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57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58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68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0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1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2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3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5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6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7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78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83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85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86" creationId="{00000000-0000-0000-0000-000000000000}"/>
          </ac:cxnSpMkLst>
        </pc:cxnChg>
        <pc:cxnChg chg="mod">
          <ac:chgData name="JJ HU" userId="f9cbafaa3520ff22" providerId="LiveId" clId="{DB66BC83-8A4E-45E5-B6ED-0B0454120EA0}" dt="2018-04-23T02:35:57.982" v="1211" actId="1038"/>
          <ac:cxnSpMkLst>
            <pc:docMk/>
            <pc:sldMk cId="2653168609" sldId="257"/>
            <ac:cxnSpMk id="87" creationId="{00000000-0000-0000-0000-000000000000}"/>
          </ac:cxnSpMkLst>
        </pc:cxnChg>
      </pc:sldChg>
      <pc:sldChg chg="modSp">
        <pc:chgData name="JJ HU" userId="f9cbafaa3520ff22" providerId="LiveId" clId="{DB66BC83-8A4E-45E5-B6ED-0B0454120EA0}" dt="2018-04-24T22:31:38.645" v="1249" actId="1076"/>
        <pc:sldMkLst>
          <pc:docMk/>
          <pc:sldMk cId="2268122434" sldId="262"/>
        </pc:sldMkLst>
        <pc:spChg chg="mod">
          <ac:chgData name="JJ HU" userId="f9cbafaa3520ff22" providerId="LiveId" clId="{DB66BC83-8A4E-45E5-B6ED-0B0454120EA0}" dt="2018-04-24T22:31:36.560" v="1245" actId="1038"/>
          <ac:spMkLst>
            <pc:docMk/>
            <pc:sldMk cId="2268122434" sldId="262"/>
            <ac:spMk id="6" creationId="{00000000-0000-0000-0000-000000000000}"/>
          </ac:spMkLst>
        </pc:spChg>
        <pc:spChg chg="mod">
          <ac:chgData name="JJ HU" userId="f9cbafaa3520ff22" providerId="LiveId" clId="{DB66BC83-8A4E-45E5-B6ED-0B0454120EA0}" dt="2018-04-21T03:34:03.411" v="521" actId="114"/>
          <ac:spMkLst>
            <pc:docMk/>
            <pc:sldMk cId="2268122434" sldId="262"/>
            <ac:spMk id="8" creationId="{00000000-0000-0000-0000-000000000000}"/>
          </ac:spMkLst>
        </pc:spChg>
        <pc:graphicFrameChg chg="mod">
          <ac:chgData name="JJ HU" userId="f9cbafaa3520ff22" providerId="LiveId" clId="{DB66BC83-8A4E-45E5-B6ED-0B0454120EA0}" dt="2018-04-24T22:31:36.560" v="1245" actId="1038"/>
          <ac:graphicFrameMkLst>
            <pc:docMk/>
            <pc:sldMk cId="2268122434" sldId="262"/>
            <ac:graphicFrameMk id="4" creationId="{00000000-0000-0000-0000-000000000000}"/>
          </ac:graphicFrameMkLst>
        </pc:graphicFrameChg>
        <pc:graphicFrameChg chg="mod">
          <ac:chgData name="JJ HU" userId="f9cbafaa3520ff22" providerId="LiveId" clId="{DB66BC83-8A4E-45E5-B6ED-0B0454120EA0}" dt="2018-04-24T22:31:38.645" v="1249" actId="1076"/>
          <ac:graphicFrameMkLst>
            <pc:docMk/>
            <pc:sldMk cId="2268122434" sldId="262"/>
            <ac:graphicFrameMk id="5" creationId="{00000000-0000-0000-0000-000000000000}"/>
          </ac:graphicFrameMkLst>
        </pc:graphicFrameChg>
      </pc:sldChg>
      <pc:sldChg chg="addSp delSp modSp">
        <pc:chgData name="JJ HU" userId="f9cbafaa3520ff22" providerId="LiveId" clId="{DB66BC83-8A4E-45E5-B6ED-0B0454120EA0}" dt="2018-04-21T03:20:29.405" v="18" actId="1035"/>
        <pc:sldMkLst>
          <pc:docMk/>
          <pc:sldMk cId="4262766884" sldId="264"/>
        </pc:sldMkLst>
        <pc:spChg chg="add mod">
          <ac:chgData name="JJ HU" userId="f9cbafaa3520ff22" providerId="LiveId" clId="{DB66BC83-8A4E-45E5-B6ED-0B0454120EA0}" dt="2018-04-21T03:20:23.927" v="14" actId="1035"/>
          <ac:spMkLst>
            <pc:docMk/>
            <pc:sldMk cId="4262766884" sldId="264"/>
            <ac:spMk id="59" creationId="{EE01EEFF-11DF-483D-AE3A-EE0169EF161A}"/>
          </ac:spMkLst>
        </pc:spChg>
        <pc:spChg chg="mod">
          <ac:chgData name="JJ HU" userId="f9cbafaa3520ff22" providerId="LiveId" clId="{DB66BC83-8A4E-45E5-B6ED-0B0454120EA0}" dt="2018-04-21T03:20:29.405" v="18" actId="1035"/>
          <ac:spMkLst>
            <pc:docMk/>
            <pc:sldMk cId="4262766884" sldId="264"/>
            <ac:spMk id="62" creationId="{00000000-0000-0000-0000-000000000000}"/>
          </ac:spMkLst>
        </pc:spChg>
        <pc:spChg chg="mod">
          <ac:chgData name="JJ HU" userId="f9cbafaa3520ff22" providerId="LiveId" clId="{DB66BC83-8A4E-45E5-B6ED-0B0454120EA0}" dt="2018-04-21T03:20:29.405" v="18" actId="1035"/>
          <ac:spMkLst>
            <pc:docMk/>
            <pc:sldMk cId="4262766884" sldId="264"/>
            <ac:spMk id="65" creationId="{00000000-0000-0000-0000-000000000000}"/>
          </ac:spMkLst>
        </pc:spChg>
        <pc:spChg chg="mod">
          <ac:chgData name="JJ HU" userId="f9cbafaa3520ff22" providerId="LiveId" clId="{DB66BC83-8A4E-45E5-B6ED-0B0454120EA0}" dt="2018-04-21T03:20:29.405" v="18" actId="1035"/>
          <ac:spMkLst>
            <pc:docMk/>
            <pc:sldMk cId="4262766884" sldId="264"/>
            <ac:spMk id="66" creationId="{00000000-0000-0000-0000-000000000000}"/>
          </ac:spMkLst>
        </pc:spChg>
        <pc:spChg chg="del">
          <ac:chgData name="JJ HU" userId="f9cbafaa3520ff22" providerId="LiveId" clId="{DB66BC83-8A4E-45E5-B6ED-0B0454120EA0}" dt="2018-04-21T03:20:09.341" v="0" actId="478"/>
          <ac:spMkLst>
            <pc:docMk/>
            <pc:sldMk cId="4262766884" sldId="264"/>
            <ac:spMk id="67" creationId="{00000000-0000-0000-0000-000000000000}"/>
          </ac:spMkLst>
        </pc:spChg>
        <pc:picChg chg="mod">
          <ac:chgData name="JJ HU" userId="f9cbafaa3520ff22" providerId="LiveId" clId="{DB66BC83-8A4E-45E5-B6ED-0B0454120EA0}" dt="2018-04-21T03:20:29.405" v="18" actId="1035"/>
          <ac:picMkLst>
            <pc:docMk/>
            <pc:sldMk cId="4262766884" sldId="264"/>
            <ac:picMk id="5" creationId="{00000000-0000-0000-0000-000000000000}"/>
          </ac:picMkLst>
        </pc:picChg>
      </pc:sldChg>
      <pc:sldChg chg="modSp">
        <pc:chgData name="JJ HU" userId="f9cbafaa3520ff22" providerId="LiveId" clId="{DB66BC83-8A4E-45E5-B6ED-0B0454120EA0}" dt="2018-04-25T02:54:10.826" v="1254" actId="1076"/>
        <pc:sldMkLst>
          <pc:docMk/>
          <pc:sldMk cId="105362611" sldId="265"/>
        </pc:sldMkLst>
        <pc:graphicFrameChg chg="mod">
          <ac:chgData name="JJ HU" userId="f9cbafaa3520ff22" providerId="LiveId" clId="{DB66BC83-8A4E-45E5-B6ED-0B0454120EA0}" dt="2018-04-25T02:54:10.826" v="1254" actId="1076"/>
          <ac:graphicFrameMkLst>
            <pc:docMk/>
            <pc:sldMk cId="105362611" sldId="265"/>
            <ac:graphicFrameMk id="26" creationId="{00000000-0000-0000-0000-000000000000}"/>
          </ac:graphicFrameMkLst>
        </pc:graphicFrameChg>
      </pc:sldChg>
      <pc:sldChg chg="modSp">
        <pc:chgData name="JJ HU" userId="f9cbafaa3520ff22" providerId="LiveId" clId="{DB66BC83-8A4E-45E5-B6ED-0B0454120EA0}" dt="2018-04-27T13:54:08.040" v="1258" actId="20577"/>
        <pc:sldMkLst>
          <pc:docMk/>
          <pc:sldMk cId="2593766054" sldId="268"/>
        </pc:sldMkLst>
        <pc:spChg chg="mod">
          <ac:chgData name="JJ HU" userId="f9cbafaa3520ff22" providerId="LiveId" clId="{DB66BC83-8A4E-45E5-B6ED-0B0454120EA0}" dt="2018-04-27T13:54:08.040" v="1258" actId="20577"/>
          <ac:spMkLst>
            <pc:docMk/>
            <pc:sldMk cId="2593766054" sldId="268"/>
            <ac:spMk id="10" creationId="{00000000-0000-0000-0000-000000000000}"/>
          </ac:spMkLst>
        </pc:spChg>
        <pc:spChg chg="mod">
          <ac:chgData name="JJ HU" userId="f9cbafaa3520ff22" providerId="LiveId" clId="{DB66BC83-8A4E-45E5-B6ED-0B0454120EA0}" dt="2018-04-27T13:53:59.883" v="1257" actId="313"/>
          <ac:spMkLst>
            <pc:docMk/>
            <pc:sldMk cId="2593766054" sldId="268"/>
            <ac:spMk id="13" creationId="{00000000-0000-0000-0000-000000000000}"/>
          </ac:spMkLst>
        </pc:spChg>
        <pc:spChg chg="mod">
          <ac:chgData name="JJ HU" userId="f9cbafaa3520ff22" providerId="LiveId" clId="{DB66BC83-8A4E-45E5-B6ED-0B0454120EA0}" dt="2018-04-27T02:51:39.771" v="1255" actId="1076"/>
          <ac:spMkLst>
            <pc:docMk/>
            <pc:sldMk cId="2593766054" sldId="268"/>
            <ac:spMk id="27" creationId="{00000000-0000-0000-0000-000000000000}"/>
          </ac:spMkLst>
        </pc:spChg>
      </pc:sldChg>
      <pc:sldChg chg="del">
        <pc:chgData name="JJ HU" userId="f9cbafaa3520ff22" providerId="LiveId" clId="{DB66BC83-8A4E-45E5-B6ED-0B0454120EA0}" dt="2018-04-27T03:23:12.695" v="1256" actId="2696"/>
        <pc:sldMkLst>
          <pc:docMk/>
          <pc:sldMk cId="819265464" sldId="272"/>
        </pc:sldMkLst>
      </pc:sldChg>
      <pc:sldChg chg="modSp add">
        <pc:chgData name="JJ HU" userId="f9cbafaa3520ff22" providerId="LiveId" clId="{DB66BC83-8A4E-45E5-B6ED-0B0454120EA0}" dt="2018-04-21T03:26:59.259" v="306" actId="20577"/>
        <pc:sldMkLst>
          <pc:docMk/>
          <pc:sldMk cId="155122568" sldId="275"/>
        </pc:sldMkLst>
        <pc:spChg chg="mod">
          <ac:chgData name="JJ HU" userId="f9cbafaa3520ff22" providerId="LiveId" clId="{DB66BC83-8A4E-45E5-B6ED-0B0454120EA0}" dt="2018-04-21T03:26:59.259" v="306" actId="20577"/>
          <ac:spMkLst>
            <pc:docMk/>
            <pc:sldMk cId="155122568" sldId="275"/>
            <ac:spMk id="3" creationId="{00000000-0000-0000-0000-000000000000}"/>
          </ac:spMkLst>
        </pc:spChg>
      </pc:sldChg>
      <pc:sldChg chg="addSp modSp add">
        <pc:chgData name="JJ HU" userId="f9cbafaa3520ff22" providerId="LiveId" clId="{DB66BC83-8A4E-45E5-B6ED-0B0454120EA0}" dt="2018-04-23T02:53:56.731" v="1233" actId="20577"/>
        <pc:sldMkLst>
          <pc:docMk/>
          <pc:sldMk cId="1918670011" sldId="276"/>
        </pc:sldMkLst>
        <pc:spChg chg="mod">
          <ac:chgData name="JJ HU" userId="f9cbafaa3520ff22" providerId="LiveId" clId="{DB66BC83-8A4E-45E5-B6ED-0B0454120EA0}" dt="2018-04-23T02:53:56.731" v="1233" actId="20577"/>
          <ac:spMkLst>
            <pc:docMk/>
            <pc:sldMk cId="1918670011" sldId="276"/>
            <ac:spMk id="3" creationId="{00000000-0000-0000-0000-000000000000}"/>
          </ac:spMkLst>
        </pc:spChg>
        <pc:graphicFrameChg chg="add mod">
          <ac:chgData name="JJ HU" userId="f9cbafaa3520ff22" providerId="LiveId" clId="{DB66BC83-8A4E-45E5-B6ED-0B0454120EA0}" dt="2018-04-21T03:29:37.104" v="400" actId="1037"/>
          <ac:graphicFrameMkLst>
            <pc:docMk/>
            <pc:sldMk cId="1918670011" sldId="276"/>
            <ac:graphicFrameMk id="4" creationId="{5484A4E1-AF34-494E-870F-60C00051D115}"/>
          </ac:graphicFrameMkLst>
        </pc:graphicFrameChg>
      </pc:sldChg>
      <pc:sldChg chg="addSp modSp add">
        <pc:chgData name="JJ HU" userId="f9cbafaa3520ff22" providerId="LiveId" clId="{DB66BC83-8A4E-45E5-B6ED-0B0454120EA0}" dt="2018-04-21T03:50:47.373" v="1199" actId="1036"/>
        <pc:sldMkLst>
          <pc:docMk/>
          <pc:sldMk cId="419808462" sldId="277"/>
        </pc:sldMkLst>
        <pc:spChg chg="mod">
          <ac:chgData name="JJ HU" userId="f9cbafaa3520ff22" providerId="LiveId" clId="{DB66BC83-8A4E-45E5-B6ED-0B0454120EA0}" dt="2018-04-21T03:50:07.588" v="1156" actId="20577"/>
          <ac:spMkLst>
            <pc:docMk/>
            <pc:sldMk cId="419808462" sldId="277"/>
            <ac:spMk id="3" creationId="{00000000-0000-0000-0000-000000000000}"/>
          </ac:spMkLst>
        </pc:spChg>
        <pc:graphicFrameChg chg="add mod">
          <ac:chgData name="JJ HU" userId="f9cbafaa3520ff22" providerId="LiveId" clId="{DB66BC83-8A4E-45E5-B6ED-0B0454120EA0}" dt="2018-04-21T03:50:47.373" v="1199" actId="1036"/>
          <ac:graphicFrameMkLst>
            <pc:docMk/>
            <pc:sldMk cId="419808462" sldId="277"/>
            <ac:graphicFrameMk id="4" creationId="{9D644B36-8EF2-4972-923E-FDE8A9EF781A}"/>
          </ac:graphicFrameMkLst>
        </pc:graphicFrameChg>
        <pc:graphicFrameChg chg="add mod">
          <ac:chgData name="JJ HU" userId="f9cbafaa3520ff22" providerId="LiveId" clId="{DB66BC83-8A4E-45E5-B6ED-0B0454120EA0}" dt="2018-04-21T03:50:35.224" v="1198" actId="1038"/>
          <ac:graphicFrameMkLst>
            <pc:docMk/>
            <pc:sldMk cId="419808462" sldId="277"/>
            <ac:graphicFrameMk id="5" creationId="{11D28AD3-BC57-46B4-A2F9-8BA69D4CAD96}"/>
          </ac:graphicFrameMkLst>
        </pc:graphicFrameChg>
      </pc:sldChg>
      <pc:sldChg chg="addSp delSp modSp add">
        <pc:chgData name="JJ HU" userId="f9cbafaa3520ff22" providerId="LiveId" clId="{DB66BC83-8A4E-45E5-B6ED-0B0454120EA0}" dt="2018-04-21T03:50:10.660" v="1157" actId="1036"/>
        <pc:sldMkLst>
          <pc:docMk/>
          <pc:sldMk cId="2345059529" sldId="278"/>
        </pc:sldMkLst>
        <pc:spChg chg="mod">
          <ac:chgData name="JJ HU" userId="f9cbafaa3520ff22" providerId="LiveId" clId="{DB66BC83-8A4E-45E5-B6ED-0B0454120EA0}" dt="2018-04-21T03:50:03.528" v="1152" actId="1036"/>
          <ac:spMkLst>
            <pc:docMk/>
            <pc:sldMk cId="2345059529" sldId="278"/>
            <ac:spMk id="3" creationId="{00000000-0000-0000-0000-000000000000}"/>
          </ac:spMkLst>
        </pc:spChg>
        <pc:graphicFrameChg chg="add mod">
          <ac:chgData name="JJ HU" userId="f9cbafaa3520ff22" providerId="LiveId" clId="{DB66BC83-8A4E-45E5-B6ED-0B0454120EA0}" dt="2018-04-21T03:46:35.474" v="1029" actId="1037"/>
          <ac:graphicFrameMkLst>
            <pc:docMk/>
            <pc:sldMk cId="2345059529" sldId="278"/>
            <ac:graphicFrameMk id="4" creationId="{30838D80-93C0-4F69-82FC-FD54E31D5349}"/>
          </ac:graphicFrameMkLst>
        </pc:graphicFrameChg>
        <pc:graphicFrameChg chg="add mod">
          <ac:chgData name="JJ HU" userId="f9cbafaa3520ff22" providerId="LiveId" clId="{DB66BC83-8A4E-45E5-B6ED-0B0454120EA0}" dt="2018-04-21T03:47:28.130" v="1064" actId="1036"/>
          <ac:graphicFrameMkLst>
            <pc:docMk/>
            <pc:sldMk cId="2345059529" sldId="278"/>
            <ac:graphicFrameMk id="5" creationId="{122C9C87-1B7D-43AB-889A-691CD93FBD00}"/>
          </ac:graphicFrameMkLst>
        </pc:graphicFrameChg>
        <pc:graphicFrameChg chg="add del mod">
          <ac:chgData name="JJ HU" userId="f9cbafaa3520ff22" providerId="LiveId" clId="{DB66BC83-8A4E-45E5-B6ED-0B0454120EA0}" dt="2018-04-21T03:50:10.660" v="1157" actId="1036"/>
          <ac:graphicFrameMkLst>
            <pc:docMk/>
            <pc:sldMk cId="2345059529" sldId="278"/>
            <ac:graphicFrameMk id="6" creationId="{250F6625-BB7A-4468-8F02-B4C0E9569954}"/>
          </ac:graphicFrameMkLst>
        </pc:graphicFrameChg>
        <pc:graphicFrameChg chg="add del mod">
          <ac:chgData name="JJ HU" userId="f9cbafaa3520ff22" providerId="LiveId" clId="{DB66BC83-8A4E-45E5-B6ED-0B0454120EA0}" dt="2018-04-21T03:50:10.660" v="1157" actId="1036"/>
          <ac:graphicFrameMkLst>
            <pc:docMk/>
            <pc:sldMk cId="2345059529" sldId="278"/>
            <ac:graphicFrameMk id="7" creationId="{1EFEBDA3-67AC-4A48-96B3-3464BEFC4222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6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1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Crystal</a:t>
            </a:r>
            <a:r>
              <a:rPr lang="en-US" baseline="0" dirty="0"/>
              <a:t> melting usually does not require superheating due to surface nucleation. For example, the surface energies of ice/water follows the </a:t>
            </a:r>
            <a:r>
              <a:rPr lang="en-US" baseline="0" dirty="0" err="1"/>
              <a:t>Antonov’s</a:t>
            </a:r>
            <a:r>
              <a:rPr lang="en-US" baseline="0" dirty="0"/>
              <a:t> rule, and therefore there is no surface energy barrier for liquid water formation on solid ice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pre-exponential</a:t>
            </a:r>
            <a:r>
              <a:rPr lang="en-US" baseline="0" dirty="0"/>
              <a:t> factor n0 is usually linked to atomic numbers in the classical nucleation theory. This is, however, heuristic. See for example,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Ford, I. J. "Statistical mechanics of nucleation: a review“ for more detailed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vapor-liquid transition latest</a:t>
            </a:r>
            <a:r>
              <a:rPr lang="en-US" baseline="0" dirty="0"/>
              <a:t> technology leverages Mie scattering measurement to quantify nucleation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http://innomag.gkss.de/english/projekte/15/index.html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6/28/2019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 sz="2200"/>
            </a:lvl1pPr>
            <a:lvl2pPr>
              <a:spcBef>
                <a:spcPts val="800"/>
              </a:spcBef>
              <a:defRPr sz="2200"/>
            </a:lvl2pPr>
            <a:lvl3pPr>
              <a:spcBef>
                <a:spcPts val="800"/>
              </a:spcBef>
              <a:defRPr sz="22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6/28/2019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6/28/2019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T6G4CIL1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86-019-1317-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500" dirty="0"/>
              <a:t>12: Nucleation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measurement of nucleation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4" y="1591292"/>
            <a:ext cx="2554304" cy="42210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01168" y="3503342"/>
            <a:ext cx="0" cy="25926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701168" y="6080759"/>
            <a:ext cx="449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70432" y="3388722"/>
            <a:ext cx="423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5002054" y="5606206"/>
            <a:ext cx="423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i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701168" y="4014679"/>
            <a:ext cx="1219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01168" y="4293867"/>
            <a:ext cx="42611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4899852" y="4063055"/>
            <a:ext cx="548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i="1" baseline="-25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920368" y="4014680"/>
            <a:ext cx="0" cy="1317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920368" y="5332142"/>
            <a:ext cx="15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444368" y="4493942"/>
            <a:ext cx="0" cy="8381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444368" y="4493942"/>
            <a:ext cx="13867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831086" y="4488819"/>
            <a:ext cx="0" cy="15819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703730" y="1976654"/>
            <a:ext cx="1143000" cy="1223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79064" y="1976654"/>
            <a:ext cx="1143000" cy="1221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374366" y="2231878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410097" y="2606186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679166" y="2783519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968726" y="2935919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044926" y="2088683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981789" y="2542120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392296" y="2928834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755366" y="2341559"/>
            <a:ext cx="54864" cy="54864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56319" y="1976654"/>
            <a:ext cx="1143000" cy="1221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813201" y="2186850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848932" y="2561158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118001" y="2738491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407561" y="2890891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483761" y="2043655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420624" y="2497092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841441" y="2910581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194201" y="2296531"/>
            <a:ext cx="182880" cy="182880"/>
          </a:xfrm>
          <a:prstGeom prst="ellipse">
            <a:avLst/>
          </a:prstGeom>
          <a:solidFill>
            <a:srgbClr val="008000">
              <a:alpha val="70000"/>
            </a:srgb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 rot="5400000">
            <a:off x="1606869" y="2534903"/>
            <a:ext cx="833406" cy="110198"/>
          </a:xfrm>
          <a:prstGeom prst="triangle">
            <a:avLst/>
          </a:prstGeom>
          <a:gradFill>
            <a:lin ang="108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5400000">
            <a:off x="3080078" y="2537939"/>
            <a:ext cx="833406" cy="110198"/>
          </a:xfrm>
          <a:prstGeom prst="triangle">
            <a:avLst/>
          </a:prstGeom>
          <a:gradFill>
            <a:lin ang="108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2238" y="15056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Liquid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13211" y="1511210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Nucleation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49347" y="151121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Growth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78" y="1976654"/>
            <a:ext cx="1680584" cy="171936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701166" y="4886774"/>
            <a:ext cx="4419601" cy="703146"/>
          </a:xfrm>
          <a:prstGeom prst="rect">
            <a:avLst/>
          </a:prstGeom>
          <a:solidFill>
            <a:srgbClr val="0066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632" y="4978108"/>
            <a:ext cx="102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Nucleation zone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307745" y="1619584"/>
            <a:ext cx="1668730" cy="3886200"/>
          </a:xfrm>
          <a:prstGeom prst="rect">
            <a:avLst/>
          </a:prstGeom>
          <a:solidFill>
            <a:srgbClr val="0066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39386" y="1737057"/>
            <a:ext cx="125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Nucleation rate in lithium silicate glass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07539" y="3327208"/>
            <a:ext cx="9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6600"/>
                </a:solidFill>
              </a:rPr>
              <a:t>Nucleation zone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01EEFF-11DF-483D-AE3A-EE0169EF161A}"/>
              </a:ext>
            </a:extLst>
          </p:cNvPr>
          <p:cNvSpPr/>
          <p:nvPr/>
        </p:nvSpPr>
        <p:spPr>
          <a:xfrm>
            <a:off x="5858435" y="5965837"/>
            <a:ext cx="2660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Adapted from </a:t>
            </a:r>
            <a:r>
              <a:rPr lang="en-US" sz="1200" i="1" dirty="0"/>
              <a:t>Phys. Chem. Glasses</a:t>
            </a:r>
            <a:r>
              <a:rPr lang="en-US" sz="1200" dirty="0"/>
              <a:t> </a:t>
            </a:r>
            <a:r>
              <a:rPr lang="en-US" sz="1200" b="1" dirty="0"/>
              <a:t>15</a:t>
            </a:r>
            <a:r>
              <a:rPr lang="en-US" sz="1200" dirty="0"/>
              <a:t>, 95 (1974)</a:t>
            </a:r>
          </a:p>
        </p:txBody>
      </p:sp>
    </p:spTree>
    <p:extLst>
      <p:ext uri="{BB962C8B-B14F-4D97-AF65-F5344CB8AC3E}">
        <p14:creationId xmlns:p14="http://schemas.microsoft.com/office/powerpoint/2010/main" val="42627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572000" y="1592515"/>
            <a:ext cx="3886200" cy="1195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nucleation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13542" y="1463168"/>
            <a:ext cx="377660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Gibbs free energy change of cluster 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Volumetric term</a:t>
            </a:r>
          </a:p>
          <a:p>
            <a:pPr lvl="1">
              <a:spcBef>
                <a:spcPts val="1200"/>
              </a:spcBef>
            </a:pPr>
            <a:endParaRPr lang="en-US" sz="4000" dirty="0"/>
          </a:p>
          <a:p>
            <a:pPr lvl="1">
              <a:spcBef>
                <a:spcPts val="1200"/>
              </a:spcBef>
            </a:pPr>
            <a:r>
              <a:rPr lang="en-US" dirty="0"/>
              <a:t>Surface term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2000" y="2773616"/>
            <a:ext cx="3886200" cy="7310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7212" y="308059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Substrate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1592516"/>
            <a:ext cx="3886200" cy="3105092"/>
            <a:chOff x="4572000" y="1592516"/>
            <a:chExt cx="3886200" cy="310509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4572000" y="1592516"/>
              <a:ext cx="3886200" cy="11704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Chord 4"/>
            <p:cNvSpPr/>
            <p:nvPr/>
          </p:nvSpPr>
          <p:spPr bwMode="auto">
            <a:xfrm>
              <a:off x="5397411" y="1916308"/>
              <a:ext cx="2781300" cy="2781300"/>
            </a:xfrm>
            <a:prstGeom prst="chord">
              <a:avLst>
                <a:gd name="adj1" fmla="val 12121642"/>
                <a:gd name="adj2" fmla="val 20276613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9481" y="2202795"/>
              <a:ext cx="1392528" cy="561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Cluster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5501083" y="2049176"/>
              <a:ext cx="285045" cy="7166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501083" y="2770952"/>
              <a:ext cx="66604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183240"/>
                </p:ext>
              </p:extLst>
            </p:nvPr>
          </p:nvGraphicFramePr>
          <p:xfrm>
            <a:off x="5659128" y="1631410"/>
            <a:ext cx="42703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3" imgW="241200" imgH="228600" progId="Equation.DSMT4">
                    <p:embed/>
                  </p:oleObj>
                </mc:Choice>
                <mc:Fallback>
                  <p:oleObj name="Equation" r:id="rId3" imgW="241200" imgH="228600" progId="Equation.DSMT4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9128" y="1631410"/>
                          <a:ext cx="427038" cy="393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940171"/>
                </p:ext>
              </p:extLst>
            </p:nvPr>
          </p:nvGraphicFramePr>
          <p:xfrm>
            <a:off x="5890903" y="2774410"/>
            <a:ext cx="4286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5" imgW="241200" imgH="228600" progId="Equation.DSMT4">
                    <p:embed/>
                  </p:oleObj>
                </mc:Choice>
                <mc:Fallback>
                  <p:oleObj name="Equation" r:id="rId5" imgW="241200" imgH="228600" progId="Equation.DSMT4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03" y="2774410"/>
                          <a:ext cx="428625" cy="393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350981"/>
                </p:ext>
              </p:extLst>
            </p:nvPr>
          </p:nvGraphicFramePr>
          <p:xfrm>
            <a:off x="4648200" y="2774410"/>
            <a:ext cx="40481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2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74410"/>
                          <a:ext cx="404812" cy="3937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rc 28"/>
            <p:cNvSpPr/>
            <p:nvPr/>
          </p:nvSpPr>
          <p:spPr bwMode="auto">
            <a:xfrm>
              <a:off x="5270479" y="2515236"/>
              <a:ext cx="463734" cy="498503"/>
            </a:xfrm>
            <a:prstGeom prst="arc">
              <a:avLst>
                <a:gd name="adj1" fmla="val 17415040"/>
                <a:gd name="adj2" fmla="val 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165682"/>
                </p:ext>
              </p:extLst>
            </p:nvPr>
          </p:nvGraphicFramePr>
          <p:xfrm>
            <a:off x="5722595" y="2370520"/>
            <a:ext cx="2254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2595" y="2370520"/>
                          <a:ext cx="225425" cy="304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4738630" y="2770412"/>
              <a:ext cx="77811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72933"/>
              </p:ext>
            </p:extLst>
          </p:nvPr>
        </p:nvGraphicFramePr>
        <p:xfrm>
          <a:off x="6037769" y="3556164"/>
          <a:ext cx="24050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1269720" imgH="228600" progId="Equation.DSMT4">
                  <p:embed/>
                </p:oleObj>
              </mc:Choice>
              <mc:Fallback>
                <p:oleObj name="Equation" r:id="rId11" imgW="1269720" imgH="2286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769" y="3556164"/>
                        <a:ext cx="2405063" cy="420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33978"/>
              </p:ext>
            </p:extLst>
          </p:nvPr>
        </p:nvGraphicFramePr>
        <p:xfrm>
          <a:off x="1273175" y="2780257"/>
          <a:ext cx="24209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3" imgW="1371600" imgH="431640" progId="Equation.DSMT4">
                  <p:embed/>
                </p:oleObj>
              </mc:Choice>
              <mc:Fallback>
                <p:oleObj name="Equation" r:id="rId13" imgW="1371600" imgH="43164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80257"/>
                        <a:ext cx="2420938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019915"/>
              </p:ext>
            </p:extLst>
          </p:nvPr>
        </p:nvGraphicFramePr>
        <p:xfrm>
          <a:off x="1273175" y="4110865"/>
          <a:ext cx="34083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5" imgW="1930320" imgH="228600" progId="Equation.DSMT4">
                  <p:embed/>
                </p:oleObj>
              </mc:Choice>
              <mc:Fallback>
                <p:oleObj name="Equation" r:id="rId15" imgW="1930320" imgH="2286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110865"/>
                        <a:ext cx="3408363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21515"/>
              </p:ext>
            </p:extLst>
          </p:nvPr>
        </p:nvGraphicFramePr>
        <p:xfrm>
          <a:off x="4131975" y="5529803"/>
          <a:ext cx="38115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7" imgW="2158920" imgH="393480" progId="Equation.DSMT4">
                  <p:embed/>
                </p:oleObj>
              </mc:Choice>
              <mc:Fallback>
                <p:oleObj name="Equation" r:id="rId17" imgW="2158920" imgH="39348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975" y="5529803"/>
                        <a:ext cx="3811587" cy="674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87719"/>
              </p:ext>
            </p:extLst>
          </p:nvPr>
        </p:nvGraphicFramePr>
        <p:xfrm>
          <a:off x="1258888" y="4643438"/>
          <a:ext cx="63055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9" imgW="3568680" imgH="482400" progId="Equation.DSMT4">
                  <p:embed/>
                </p:oleObj>
              </mc:Choice>
              <mc:Fallback>
                <p:oleObj name="Equation" r:id="rId19" imgW="3568680" imgH="48240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43438"/>
                        <a:ext cx="6305550" cy="827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26052" y="3592644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Y-L equation: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41370"/>
              </p:ext>
            </p:extLst>
          </p:nvPr>
        </p:nvGraphicFramePr>
        <p:xfrm>
          <a:off x="1258243" y="5648254"/>
          <a:ext cx="2355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21" imgW="1333440" imgH="253800" progId="Equation.DSMT4">
                  <p:embed/>
                </p:oleObj>
              </mc:Choice>
              <mc:Fallback>
                <p:oleObj name="Equation" r:id="rId21" imgW="1333440" imgH="25380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243" y="5648254"/>
                        <a:ext cx="2355850" cy="43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639109" y="165573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nucleation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13542" y="1463168"/>
            <a:ext cx="377660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Gibbs free energy change of cluster 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Volumetric term</a:t>
            </a:r>
          </a:p>
          <a:p>
            <a:pPr lvl="1">
              <a:spcBef>
                <a:spcPts val="1200"/>
              </a:spcBef>
            </a:pPr>
            <a:endParaRPr lang="en-US" sz="4000" dirty="0"/>
          </a:p>
          <a:p>
            <a:pPr lvl="1">
              <a:spcBef>
                <a:spcPts val="1200"/>
              </a:spcBef>
            </a:pPr>
            <a:r>
              <a:rPr lang="en-US" dirty="0"/>
              <a:t>Surface term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/>
          </p:nvPr>
        </p:nvGraphicFramePr>
        <p:xfrm>
          <a:off x="4131975" y="5529803"/>
          <a:ext cx="38115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2158920" imgH="393480" progId="Equation.DSMT4">
                  <p:embed/>
                </p:oleObj>
              </mc:Choice>
              <mc:Fallback>
                <p:oleObj name="Equation" r:id="rId3" imgW="2158920" imgH="39348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975" y="5529803"/>
                        <a:ext cx="3811587" cy="674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/>
          </p:nvPr>
        </p:nvGraphicFramePr>
        <p:xfrm>
          <a:off x="1258888" y="4643438"/>
          <a:ext cx="63055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3568680" imgH="482400" progId="Equation.DSMT4">
                  <p:embed/>
                </p:oleObj>
              </mc:Choice>
              <mc:Fallback>
                <p:oleObj name="Equation" r:id="rId5" imgW="3568680" imgH="48240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43438"/>
                        <a:ext cx="6305550" cy="827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/>
          </p:nvPr>
        </p:nvGraphicFramePr>
        <p:xfrm>
          <a:off x="1258243" y="5648254"/>
          <a:ext cx="2355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243" y="5648254"/>
                        <a:ext cx="2355850" cy="43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0001" r="13439" b="33196"/>
          <a:stretch/>
        </p:blipFill>
        <p:spPr>
          <a:xfrm>
            <a:off x="4267200" y="1586438"/>
            <a:ext cx="4287002" cy="235661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5030637" y="3002484"/>
            <a:ext cx="841012" cy="15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Chord 41"/>
          <p:cNvSpPr/>
          <p:nvPr/>
        </p:nvSpPr>
        <p:spPr bwMode="auto">
          <a:xfrm>
            <a:off x="4993943" y="2902094"/>
            <a:ext cx="914400" cy="914400"/>
          </a:xfrm>
          <a:prstGeom prst="chord">
            <a:avLst>
              <a:gd name="adj1" fmla="val 13870746"/>
              <a:gd name="adj2" fmla="val 185413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2750" y="2358064"/>
            <a:ext cx="841012" cy="15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Chord 43"/>
          <p:cNvSpPr/>
          <p:nvPr/>
        </p:nvSpPr>
        <p:spPr bwMode="auto">
          <a:xfrm>
            <a:off x="7682069" y="1844164"/>
            <a:ext cx="548640" cy="548640"/>
          </a:xfrm>
          <a:prstGeom prst="chord">
            <a:avLst>
              <a:gd name="adj1" fmla="val 6866593"/>
              <a:gd name="adj2" fmla="val 3897171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42863"/>
              </p:ext>
            </p:extLst>
          </p:nvPr>
        </p:nvGraphicFramePr>
        <p:xfrm>
          <a:off x="1273175" y="4110865"/>
          <a:ext cx="34083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0" imgW="1930320" imgH="228600" progId="Equation.DSMT4">
                  <p:embed/>
                </p:oleObj>
              </mc:Choice>
              <mc:Fallback>
                <p:oleObj name="Equation" r:id="rId10" imgW="1930320" imgH="228600" progId="Equation.DSMT4">
                  <p:embed/>
                  <p:pic>
                    <p:nvPicPr>
                      <p:cNvPr id="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110865"/>
                        <a:ext cx="3408363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36253"/>
              </p:ext>
            </p:extLst>
          </p:nvPr>
        </p:nvGraphicFramePr>
        <p:xfrm>
          <a:off x="1273175" y="2780257"/>
          <a:ext cx="24209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2" imgW="1371600" imgH="431640" progId="Equation.DSMT4">
                  <p:embed/>
                </p:oleObj>
              </mc:Choice>
              <mc:Fallback>
                <p:oleObj name="Equation" r:id="rId12" imgW="1371600" imgH="43164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80257"/>
                        <a:ext cx="2420938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15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nucleation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13542" y="1463168"/>
            <a:ext cx="377660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Critical nucleus size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Energy barrier towards nucleation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738838"/>
              </p:ext>
            </p:extLst>
          </p:nvPr>
        </p:nvGraphicFramePr>
        <p:xfrm>
          <a:off x="813024" y="1978871"/>
          <a:ext cx="22653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282680" imgH="431640" progId="Equation.DSMT4">
                  <p:embed/>
                </p:oleObj>
              </mc:Choice>
              <mc:Fallback>
                <p:oleObj name="Equation" r:id="rId3" imgW="1282680" imgH="43164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24" y="1978871"/>
                        <a:ext cx="2265362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08462"/>
              </p:ext>
            </p:extLst>
          </p:nvPr>
        </p:nvGraphicFramePr>
        <p:xfrm>
          <a:off x="813024" y="3619073"/>
          <a:ext cx="32305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828800" imgH="457200" progId="Equation.DSMT4">
                  <p:embed/>
                </p:oleObj>
              </mc:Choice>
              <mc:Fallback>
                <p:oleObj name="Equation" r:id="rId5" imgW="1828800" imgH="457200" progId="Equation.DSMT4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24" y="3619073"/>
                        <a:ext cx="3230562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11111" r="41497" b="15555"/>
          <a:stretch/>
        </p:blipFill>
        <p:spPr>
          <a:xfrm>
            <a:off x="5213930" y="1504167"/>
            <a:ext cx="3048000" cy="4191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65548" y="569516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size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153625" y="3368835"/>
            <a:ext cx="34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Gibbs free energy change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5236982" y="3581400"/>
            <a:ext cx="297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880412" y="1897311"/>
            <a:ext cx="0" cy="16733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08804"/>
              </p:ext>
            </p:extLst>
          </p:nvPr>
        </p:nvGraphicFramePr>
        <p:xfrm>
          <a:off x="6737929" y="3642125"/>
          <a:ext cx="3587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929" y="3642125"/>
                        <a:ext cx="358775" cy="284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851444" y="4678936"/>
            <a:ext cx="3245930" cy="134086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Wetting on a substrate reduces energy barrier towards nucleation</a:t>
            </a:r>
          </a:p>
        </p:txBody>
      </p:sp>
    </p:spTree>
    <p:extLst>
      <p:ext uri="{BB962C8B-B14F-4D97-AF65-F5344CB8AC3E}">
        <p14:creationId xmlns:p14="http://schemas.microsoft.com/office/powerpoint/2010/main" val="117999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Nucleation kinetics and grain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" y="1607884"/>
            <a:ext cx="2239896" cy="179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7884"/>
            <a:ext cx="2240536" cy="1793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6" y="3759041"/>
            <a:ext cx="3688336" cy="256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52" y="3634148"/>
            <a:ext cx="3352800" cy="270121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2"/>
          </p:cNvCxnSpPr>
          <p:nvPr/>
        </p:nvCxnSpPr>
        <p:spPr bwMode="auto">
          <a:xfrm>
            <a:off x="1699452" y="3400645"/>
            <a:ext cx="334896" cy="9197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>
            <a:stCxn id="5" idx="2"/>
          </p:cNvCxnSpPr>
          <p:nvPr/>
        </p:nvCxnSpPr>
        <p:spPr bwMode="auto">
          <a:xfrm flipH="1">
            <a:off x="3810000" y="3401157"/>
            <a:ext cx="434468" cy="20852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5889811" y="3194869"/>
            <a:ext cx="2393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Acta</a:t>
            </a:r>
            <a:r>
              <a:rPr lang="en-US" sz="1400" i="1" dirty="0"/>
              <a:t> Mater.</a:t>
            </a:r>
            <a:r>
              <a:rPr lang="en-US" sz="1400" dirty="0"/>
              <a:t> </a:t>
            </a:r>
            <a:r>
              <a:rPr lang="en-US" sz="1400" b="1" dirty="0"/>
              <a:t>54</a:t>
            </a:r>
            <a:r>
              <a:rPr lang="en-US" sz="1400" dirty="0"/>
              <a:t>, 5591 (2006)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791200" y="1607884"/>
            <a:ext cx="2590800" cy="144011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Fast cooling and addition of secondary phase contribute to grain refinement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7380" y="1705767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Magnesium alloy w/o </a:t>
            </a:r>
            <a:r>
              <a:rPr lang="en-US" sz="1600" dirty="0" err="1">
                <a:solidFill>
                  <a:schemeClr val="bg1"/>
                </a:solidFill>
              </a:rPr>
              <a:t>SiC</a:t>
            </a:r>
            <a:r>
              <a:rPr lang="en-US" sz="1600" dirty="0">
                <a:solidFill>
                  <a:schemeClr val="bg1"/>
                </a:solidFill>
              </a:rPr>
              <a:t> particles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81830" y="1705766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Magnesium alloy with </a:t>
            </a:r>
            <a:r>
              <a:rPr lang="en-US" sz="1600" dirty="0" err="1">
                <a:solidFill>
                  <a:schemeClr val="bg1"/>
                </a:solidFill>
              </a:rPr>
              <a:t>SiC</a:t>
            </a:r>
            <a:r>
              <a:rPr lang="en-US" sz="1600" dirty="0">
                <a:solidFill>
                  <a:schemeClr val="bg1"/>
                </a:solidFill>
              </a:rPr>
              <a:t> particles</a:t>
            </a:r>
          </a:p>
        </p:txBody>
      </p:sp>
    </p:spTree>
    <p:extLst>
      <p:ext uri="{BB962C8B-B14F-4D97-AF65-F5344CB8AC3E}">
        <p14:creationId xmlns:p14="http://schemas.microsoft.com/office/powerpoint/2010/main" val="28377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Vapor-Liquid-Solid (VLS) nanowire growth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867400" y="2419365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70643" y="2763075"/>
            <a:ext cx="622570" cy="14105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53310" y="3106312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15829" y="3103069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88075" y="3099827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396" y="3417597"/>
            <a:ext cx="2675106" cy="8463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Substrate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8803" y="2423754"/>
            <a:ext cx="172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Melted</a:t>
            </a:r>
            <a:r>
              <a:rPr lang="en-US" sz="1600" dirty="0"/>
              <a:t> </a:t>
            </a:r>
            <a:r>
              <a:rPr lang="en-US" sz="1600"/>
              <a:t>gold nanoparticles </a:t>
            </a:r>
            <a:r>
              <a:rPr lang="en-US" sz="1600" dirty="0"/>
              <a:t>saturated with SiH</a:t>
            </a:r>
            <a:r>
              <a:rPr lang="en-US" sz="1600" baseline="-25000" dirty="0"/>
              <a:t>4</a:t>
            </a:r>
            <a:endParaRPr lang="en-US" sz="1600" dirty="0"/>
          </a:p>
        </p:txBody>
      </p:sp>
      <p:sp>
        <p:nvSpPr>
          <p:cNvPr id="11" name="Cloud Callout 10"/>
          <p:cNvSpPr/>
          <p:nvPr/>
        </p:nvSpPr>
        <p:spPr bwMode="auto">
          <a:xfrm>
            <a:off x="826852" y="1638211"/>
            <a:ext cx="2684834" cy="953311"/>
          </a:xfrm>
          <a:prstGeom prst="cloudCallout">
            <a:avLst>
              <a:gd name="adj1" fmla="val -25182"/>
              <a:gd name="adj2" fmla="val 962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SiCl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4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 vapor + H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909538" y="3743474"/>
            <a:ext cx="1040858" cy="40856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68484" y="4458458"/>
            <a:ext cx="304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Heterogeneous nucleation of Si at the interface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049035" y="3300864"/>
            <a:ext cx="116732" cy="1167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01435" y="3305300"/>
            <a:ext cx="116732" cy="1167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353835" y="3304096"/>
            <a:ext cx="116732" cy="1167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07029" y="2422609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06894" y="4170345"/>
            <a:ext cx="2675106" cy="8463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6" charset="0"/>
              </a:rPr>
              <a:t>Substrate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10272" y="2766319"/>
            <a:ext cx="622570" cy="14105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941652" y="3307826"/>
            <a:ext cx="124514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34127" y="2069170"/>
            <a:ext cx="139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Growth direction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181272" y="3748337"/>
            <a:ext cx="924128" cy="5739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055469" y="2132401"/>
            <a:ext cx="774972" cy="4798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105727" y="1592516"/>
            <a:ext cx="227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Interface where growth continues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39" y="5129465"/>
            <a:ext cx="2871584" cy="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32652" y="5621826"/>
            <a:ext cx="394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Temperature for Si deposition on a planar substrate (homogeneous nucleation): ~ 800 </a:t>
            </a:r>
            <a:r>
              <a:rPr lang="en-US" sz="1400" dirty="0">
                <a:latin typeface="Arial"/>
                <a:cs typeface="Arial"/>
              </a:rPr>
              <a:t>˚</a:t>
            </a:r>
            <a:r>
              <a:rPr lang="en-US" sz="1400" dirty="0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2556" y="5101931"/>
            <a:ext cx="2543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Diameter of </a:t>
            </a:r>
            <a:r>
              <a:rPr lang="en-US" sz="1800" dirty="0" err="1"/>
              <a:t>nanowire</a:t>
            </a:r>
            <a:r>
              <a:rPr lang="en-US" sz="1800" dirty="0"/>
              <a:t> is determined by the gold droplet size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735107" y="2419365"/>
            <a:ext cx="622570" cy="6322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738350" y="2763075"/>
            <a:ext cx="622570" cy="14105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6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Nanowires formed by VLS growth</a:t>
            </a:r>
          </a:p>
        </p:txBody>
      </p:sp>
      <p:pic>
        <p:nvPicPr>
          <p:cNvPr id="4" name="Picture 2" descr="C:\Documents and Settings\Juejun Hu\Desktop\316_729_F2.jpg"/>
          <p:cNvPicPr>
            <a:picLocks noChangeAspect="1" noChangeArrowheads="1"/>
          </p:cNvPicPr>
          <p:nvPr/>
        </p:nvPicPr>
        <p:blipFill>
          <a:blip r:embed="rId2" cstate="print"/>
          <a:srcRect b="50958"/>
          <a:stretch>
            <a:fillRect/>
          </a:stretch>
        </p:blipFill>
        <p:spPr bwMode="auto">
          <a:xfrm>
            <a:off x="1939453" y="1699989"/>
            <a:ext cx="4353148" cy="355813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5787957" y="1863163"/>
            <a:ext cx="1225686" cy="3307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81800" y="1447800"/>
            <a:ext cx="165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Gold </a:t>
            </a:r>
            <a:r>
              <a:rPr lang="en-US" dirty="0" err="1">
                <a:solidFill>
                  <a:srgbClr val="FF0000"/>
                </a:solidFill>
              </a:rPr>
              <a:t>nano</a:t>
            </a:r>
            <a:r>
              <a:rPr lang="en-US" dirty="0">
                <a:solidFill>
                  <a:srgbClr val="FF0000"/>
                </a:solidFill>
              </a:rPr>
              <a:t>-particle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1011677" y="4236714"/>
            <a:ext cx="124514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04152" y="2998058"/>
            <a:ext cx="139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Growth direction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614185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S. </a:t>
            </a:r>
            <a:r>
              <a:rPr lang="en-US" sz="1600" dirty="0" err="1"/>
              <a:t>Kodambaka</a:t>
            </a:r>
            <a:r>
              <a:rPr lang="en-US" sz="1600" dirty="0"/>
              <a:t>, J. </a:t>
            </a:r>
            <a:r>
              <a:rPr lang="en-US" sz="1600" dirty="0" err="1"/>
              <a:t>Tersoff</a:t>
            </a:r>
            <a:r>
              <a:rPr lang="en-US" sz="1600" dirty="0"/>
              <a:t>, M. C. Reuter, and F. M. Ross, </a:t>
            </a:r>
            <a:r>
              <a:rPr lang="en-US" sz="1600" i="1" dirty="0"/>
              <a:t>Science</a:t>
            </a:r>
            <a:r>
              <a:rPr lang="en-US" sz="1600" dirty="0"/>
              <a:t> </a:t>
            </a:r>
            <a:r>
              <a:rPr lang="en-US" sz="1600" b="1" dirty="0"/>
              <a:t>316</a:t>
            </a:r>
            <a:r>
              <a:rPr lang="en-US" sz="1600" dirty="0"/>
              <a:t>, 729 (2007).</a:t>
            </a:r>
          </a:p>
        </p:txBody>
      </p:sp>
    </p:spTree>
    <p:extLst>
      <p:ext uri="{BB962C8B-B14F-4D97-AF65-F5344CB8AC3E}">
        <p14:creationId xmlns:p14="http://schemas.microsoft.com/office/powerpoint/2010/main" val="149108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gold?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6751" y="5867400"/>
            <a:ext cx="478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“The influence of the surface migration of gold on the growth of silicon </a:t>
            </a:r>
            <a:r>
              <a:rPr lang="en-US" sz="1400" dirty="0" err="1"/>
              <a:t>nanowires</a:t>
            </a:r>
            <a:r>
              <a:rPr lang="en-US" sz="1400" dirty="0"/>
              <a:t>,”</a:t>
            </a:r>
            <a:r>
              <a:rPr lang="en-US" sz="1400" i="1" dirty="0"/>
              <a:t> Nature</a:t>
            </a:r>
            <a:r>
              <a:rPr lang="en-US" sz="1400" dirty="0"/>
              <a:t> </a:t>
            </a:r>
            <a:r>
              <a:rPr lang="en-US" sz="1400" b="1" dirty="0"/>
              <a:t>440</a:t>
            </a:r>
            <a:r>
              <a:rPr lang="en-US" sz="1400" dirty="0"/>
              <a:t>, 69-71 (2006).</a:t>
            </a:r>
          </a:p>
        </p:txBody>
      </p:sp>
      <p:pic>
        <p:nvPicPr>
          <p:cNvPr id="5" name="Picture 2" descr="C:\Documents and Settings\Juejun Hu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81" y="1527000"/>
            <a:ext cx="5438843" cy="4086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95313" y="1739968"/>
            <a:ext cx="1798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 #1:</a:t>
            </a:r>
          </a:p>
          <a:p>
            <a:r>
              <a:rPr lang="en-US" dirty="0"/>
              <a:t>Low eutectic 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6797" y="3393742"/>
            <a:ext cx="2101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 what would happen if we were to grow </a:t>
            </a:r>
            <a:r>
              <a:rPr lang="en-US" dirty="0" err="1"/>
              <a:t>nanowires</a:t>
            </a:r>
            <a:r>
              <a:rPr lang="en-US" dirty="0"/>
              <a:t> at high temperature?</a:t>
            </a:r>
          </a:p>
        </p:txBody>
      </p:sp>
    </p:spTree>
    <p:extLst>
      <p:ext uri="{BB962C8B-B14F-4D97-AF65-F5344CB8AC3E}">
        <p14:creationId xmlns:p14="http://schemas.microsoft.com/office/powerpoint/2010/main" val="291491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gold?</a:t>
            </a: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337" y="1542898"/>
            <a:ext cx="5633110" cy="3910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1760" y="1594053"/>
            <a:ext cx="2132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 #2:</a:t>
            </a:r>
          </a:p>
          <a:p>
            <a:r>
              <a:rPr lang="en-US" dirty="0"/>
              <a:t>Small gold solubility in Si (Eutectoid transformation)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5438" y="3831486"/>
            <a:ext cx="169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 why is such small solubility important?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3352" y="5999893"/>
            <a:ext cx="5139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Albert P. Levitt, </a:t>
            </a:r>
            <a:r>
              <a:rPr lang="en-US" sz="1400" i="1" dirty="0"/>
              <a:t>Whisker Technology</a:t>
            </a:r>
            <a:r>
              <a:rPr lang="en-US" sz="1400" dirty="0"/>
              <a:t> (1975)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214336" y="3764604"/>
            <a:ext cx="4756826" cy="9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869923" y="4403477"/>
            <a:ext cx="1273184" cy="84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44311" y="5116748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99.8%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2779" y="5483156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Solubility: 0.2%</a:t>
            </a:r>
          </a:p>
        </p:txBody>
      </p:sp>
    </p:spTree>
    <p:extLst>
      <p:ext uri="{BB962C8B-B14F-4D97-AF65-F5344CB8AC3E}">
        <p14:creationId xmlns:p14="http://schemas.microsoft.com/office/powerpoint/2010/main" val="166703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Driving force for nucleation</a:t>
            </a:r>
          </a:p>
          <a:p>
            <a:pPr lvl="1">
              <a:spcBef>
                <a:spcPts val="1000"/>
              </a:spcBef>
            </a:pPr>
            <a:r>
              <a:rPr lang="en-US" dirty="0" err="1"/>
              <a:t>Supercooling</a:t>
            </a:r>
            <a:r>
              <a:rPr lang="en-US" dirty="0"/>
              <a:t> (undercooling)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Volumetric Gibbs free energy reduction</a:t>
            </a:r>
          </a:p>
          <a:p>
            <a:pPr>
              <a:spcBef>
                <a:spcPts val="1000"/>
              </a:spcBef>
            </a:pPr>
            <a:r>
              <a:rPr lang="en-US" dirty="0"/>
              <a:t>Energy barrier against nucleation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Surface energy</a:t>
            </a:r>
          </a:p>
          <a:p>
            <a:pPr>
              <a:spcBef>
                <a:spcPts val="1000"/>
              </a:spcBef>
            </a:pPr>
            <a:r>
              <a:rPr lang="en-US" dirty="0"/>
              <a:t>Kinetics of nucleation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Number of sub-critical nuclei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Diffusion</a:t>
            </a:r>
          </a:p>
          <a:p>
            <a:pPr>
              <a:spcBef>
                <a:spcPts val="1000"/>
              </a:spcBef>
            </a:pPr>
            <a:r>
              <a:rPr lang="en-US" dirty="0"/>
              <a:t>Heterogeneous nucleation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Lowering the surface energy barrier of nucleation</a:t>
            </a:r>
          </a:p>
        </p:txBody>
      </p:sp>
    </p:spTree>
    <p:extLst>
      <p:ext uri="{BB962C8B-B14F-4D97-AF65-F5344CB8AC3E}">
        <p14:creationId xmlns:p14="http://schemas.microsoft.com/office/powerpoint/2010/main" val="369709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Thermodynamics of phase transition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796830" y="1752600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796830" y="5638800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373316" y="1447800"/>
            <a:ext cx="4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61816" y="172127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Liquid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6555" y="334616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Crystal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698448" y="3529914"/>
            <a:ext cx="0" cy="210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426578" y="564593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  <a:endParaRPr lang="en-US" sz="2400" i="1" dirty="0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107413" y="2919849"/>
            <a:ext cx="3048000" cy="11765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271653" y="1936569"/>
            <a:ext cx="2781919" cy="309263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7139966" y="2586761"/>
            <a:ext cx="496028" cy="76388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7643517" y="1819458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7651755" y="2561036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263503" y="4685109"/>
            <a:ext cx="2388252" cy="6048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7651755" y="4685109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7397103" y="564593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 flipH="1">
            <a:off x="7762921" y="1996572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7651755" y="3325094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6213961" y="4928084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7383218" y="2566119"/>
            <a:ext cx="264517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6991537" y="249899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4019" y="176293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25135" y="4636512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87908" y="2187542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4882503" y="5643874"/>
            <a:ext cx="364936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4993051" y="14726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 flipH="1">
            <a:off x="7147257" y="3353648"/>
            <a:ext cx="0" cy="1463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7145451" y="3609395"/>
            <a:ext cx="0" cy="47577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4891922" y="1737232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58085"/>
              </p:ext>
            </p:extLst>
          </p:nvPr>
        </p:nvGraphicFramePr>
        <p:xfrm>
          <a:off x="2311333" y="1728576"/>
          <a:ext cx="16811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952200" imgH="203040" progId="Equation.DSMT4">
                  <p:embed/>
                </p:oleObj>
              </mc:Choice>
              <mc:Fallback>
                <p:oleObj name="Equation" r:id="rId4" imgW="952200" imgH="203040" progId="Equation.DSMT4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33" y="1728576"/>
                        <a:ext cx="1681163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879401"/>
              </p:ext>
            </p:extLst>
          </p:nvPr>
        </p:nvGraphicFramePr>
        <p:xfrm>
          <a:off x="2815652" y="2958919"/>
          <a:ext cx="17256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6" imgW="977760" imgH="203040" progId="Equation.DSMT4">
                  <p:embed/>
                </p:oleObj>
              </mc:Choice>
              <mc:Fallback>
                <p:oleObj name="Equation" r:id="rId6" imgW="977760" imgH="203040" progId="Equation.DSMT4">
                  <p:embed/>
                  <p:pic>
                    <p:nvPicPr>
                      <p:cNvPr id="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652" y="2958919"/>
                        <a:ext cx="1725612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95A413E-9D3D-4647-B37F-96351E32888C}"/>
              </a:ext>
            </a:extLst>
          </p:cNvPr>
          <p:cNvSpPr txBox="1"/>
          <p:nvPr/>
        </p:nvSpPr>
        <p:spPr>
          <a:xfrm>
            <a:off x="4053572" y="56540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4ACEB8-4259-4619-B402-E7190E26F01B}"/>
              </a:ext>
            </a:extLst>
          </p:cNvPr>
          <p:cNvSpPr txBox="1"/>
          <p:nvPr/>
        </p:nvSpPr>
        <p:spPr>
          <a:xfrm>
            <a:off x="8356487" y="564593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16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Boltzmann constant (1.38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kg s</a:t>
            </a:r>
            <a:r>
              <a:rPr lang="en-US" baseline="30000" dirty="0"/>
              <a:t>-2</a:t>
            </a:r>
            <a:r>
              <a:rPr lang="en-US" dirty="0"/>
              <a:t> 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Gibbs free energy / enthalpy / entropy of liquid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Gibbs free energy / enthalpy / entropy of crystalline solid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melting point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Gibbs free energy change associated with phase transition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/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volumetric / surface contributions to Gibbs free energy change of phase transition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radius of nucleus</a:t>
            </a:r>
          </a:p>
        </p:txBody>
      </p:sp>
    </p:spTree>
    <p:extLst>
      <p:ext uri="{BB962C8B-B14F-4D97-AF65-F5344CB8AC3E}">
        <p14:creationId xmlns:p14="http://schemas.microsoft.com/office/powerpoint/2010/main" val="15512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enthalpy of fusion per unit volume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 of nucleus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supercooling, defined as: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surface/interface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surface area of nucleus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r*</a:t>
            </a:r>
            <a:r>
              <a:rPr lang="en-US" dirty="0"/>
              <a:t> – critical nucleus size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G*</a:t>
            </a:r>
            <a:r>
              <a:rPr lang="en-US" dirty="0"/>
              <a:t> – energy barrier towards nucleation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number of clusters with size greater than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number of atoms/molecules in the system (see discussions at the notes section of slide 7)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nucleation rate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484A4E1-AF34-494E-870F-60C00051D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69268"/>
              </p:ext>
            </p:extLst>
          </p:nvPr>
        </p:nvGraphicFramePr>
        <p:xfrm>
          <a:off x="4701988" y="2377568"/>
          <a:ext cx="762000" cy="40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484A4E1-AF34-494E-870F-60C00051D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988" y="2377568"/>
                        <a:ext cx="762000" cy="403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67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frequency of successful atomic hops from liquid phase to the nucleus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/>
              <a:t> – vibrational frequency of atoms in the liquid phase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diffusion coefficient (from liquid phase to the nucleus)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atomic hopping distance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volume of cluster (which serves as a nucleus in heterogenous nucleation process)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dirty="0"/>
              <a:t> – interface energy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: substrate,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: cluster,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: liquid phase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contact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/>
              <a:t>– defined as: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9D644B36-8EF2-4972-923E-FDE8A9EF7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407979"/>
              </p:ext>
            </p:extLst>
          </p:nvPr>
        </p:nvGraphicFramePr>
        <p:xfrm>
          <a:off x="3170304" y="5502595"/>
          <a:ext cx="36766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2082600" imgH="279360" progId="Equation.DSMT4">
                  <p:embed/>
                </p:oleObj>
              </mc:Choice>
              <mc:Fallback>
                <p:oleObj name="Equation" r:id="rId3" imgW="2082600" imgH="2793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9D644B36-8EF2-4972-923E-FDE8A9EF7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304" y="5502595"/>
                        <a:ext cx="3676650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11D28AD3-BC57-46B4-A2F9-8BA69D4CA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07704"/>
              </p:ext>
            </p:extLst>
          </p:nvPr>
        </p:nvGraphicFramePr>
        <p:xfrm>
          <a:off x="839861" y="5537773"/>
          <a:ext cx="6270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355320" imgH="253800" progId="Equation.DSMT4">
                  <p:embed/>
                </p:oleObj>
              </mc:Choice>
              <mc:Fallback>
                <p:oleObj name="Equation" r:id="rId5" imgW="355320" imgH="2538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11D28AD3-BC57-46B4-A2F9-8BA69D4CAD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61" y="5537773"/>
                        <a:ext cx="627063" cy="436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en-US" dirty="0"/>
              <a:t> /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en-US" dirty="0"/>
              <a:t> – Gibbs free energy change associated with heterogeneous / homogeneous nucleation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/>
              <a:t>– critical nucleus size in heterogeneous / homogeneous nucleation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/>
              <a:t>– energy barrier towards heterogeneous nucleation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0838D80-93C0-4F69-82FC-FD54E31D5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98116"/>
              </p:ext>
            </p:extLst>
          </p:nvPr>
        </p:nvGraphicFramePr>
        <p:xfrm>
          <a:off x="856930" y="2231231"/>
          <a:ext cx="10096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571320" imgH="241200" progId="Equation.DSMT4">
                  <p:embed/>
                </p:oleObj>
              </mc:Choice>
              <mc:Fallback>
                <p:oleObj name="Equation" r:id="rId3" imgW="571320" imgH="2412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30838D80-93C0-4F69-82FC-FD54E31D5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30" y="2231231"/>
                        <a:ext cx="1009650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122C9C87-1B7D-43AB-889A-691CD93FB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64970"/>
              </p:ext>
            </p:extLst>
          </p:nvPr>
        </p:nvGraphicFramePr>
        <p:xfrm>
          <a:off x="856930" y="3022345"/>
          <a:ext cx="6508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122C9C87-1B7D-43AB-889A-691CD93FB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30" y="3022345"/>
                        <a:ext cx="65087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05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nucleation from a fluid phase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94582" y="1676400"/>
            <a:ext cx="21336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04582" y="1676400"/>
            <a:ext cx="21336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295182" y="3276600"/>
            <a:ext cx="562569" cy="560319"/>
          </a:xfrm>
          <a:prstGeom prst="ellipse">
            <a:avLst/>
          </a:prstGeom>
          <a:solidFill>
            <a:srgbClr val="008000">
              <a:alpha val="7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582041" y="3297858"/>
            <a:ext cx="86882" cy="260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573247" y="331417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8697" y="2464429"/>
            <a:ext cx="110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 nucleus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800" y="1752600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123482" y="2577844"/>
            <a:ext cx="685800" cy="86411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745702"/>
              </p:ext>
            </p:extLst>
          </p:nvPr>
        </p:nvGraphicFramePr>
        <p:xfrm>
          <a:off x="3248711" y="4648200"/>
          <a:ext cx="2435342" cy="50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711" y="4648200"/>
                        <a:ext cx="2435342" cy="5008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381180" y="5149058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303904" y="5156742"/>
            <a:ext cx="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2973" y="5549645"/>
            <a:ext cx="140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Volumetric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4164" y="5551958"/>
            <a:ext cx="112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329711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866882" y="1677233"/>
            <a:ext cx="3515118" cy="4114800"/>
          </a:xfrm>
        </p:spPr>
        <p:txBody>
          <a:bodyPr/>
          <a:lstStyle/>
          <a:p>
            <a:r>
              <a:rPr lang="en-US" sz="2200" dirty="0"/>
              <a:t>Volumetric Gibbs free energy change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Surface energy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Thermodynamics of homogeneous nucleation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827566" y="1752600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827566" y="5638800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404052" y="1447800"/>
            <a:ext cx="4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92552" y="1721275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Liquid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07291" y="334616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Crystal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729184" y="3529914"/>
            <a:ext cx="0" cy="210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517039" y="563420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  <a:endParaRPr lang="en-US" sz="2400" i="1" dirty="0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138149" y="2919849"/>
            <a:ext cx="3048000" cy="11765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302389" y="1936569"/>
            <a:ext cx="2781919" cy="309263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727256" y="3156307"/>
            <a:ext cx="0" cy="2483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1732600" y="2423217"/>
            <a:ext cx="0" cy="7166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2417"/>
              </p:ext>
            </p:extLst>
          </p:nvPr>
        </p:nvGraphicFramePr>
        <p:xfrm>
          <a:off x="1128749" y="2511561"/>
          <a:ext cx="587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49" y="2511561"/>
                        <a:ext cx="5873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514648" y="5626519"/>
            <a:ext cx="372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T</a:t>
            </a: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54778"/>
              </p:ext>
            </p:extLst>
          </p:nvPr>
        </p:nvGraphicFramePr>
        <p:xfrm>
          <a:off x="2342069" y="1728576"/>
          <a:ext cx="16811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5" imgW="952200" imgH="203040" progId="Equation.DSMT4">
                  <p:embed/>
                </p:oleObj>
              </mc:Choice>
              <mc:Fallback>
                <p:oleObj name="Equation" r:id="rId5" imgW="952200" imgH="203040" progId="Equation.DSMT4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069" y="1728576"/>
                        <a:ext cx="1681163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31768"/>
              </p:ext>
            </p:extLst>
          </p:nvPr>
        </p:nvGraphicFramePr>
        <p:xfrm>
          <a:off x="2846388" y="2958919"/>
          <a:ext cx="17256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7" imgW="977760" imgH="203040" progId="Equation.DSMT4">
                  <p:embed/>
                </p:oleObj>
              </mc:Choice>
              <mc:Fallback>
                <p:oleObj name="Equation" r:id="rId7" imgW="977760" imgH="203040" progId="Equation.DSMT4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958919"/>
                        <a:ext cx="1725612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70505"/>
              </p:ext>
            </p:extLst>
          </p:nvPr>
        </p:nvGraphicFramePr>
        <p:xfrm>
          <a:off x="5252733" y="2523117"/>
          <a:ext cx="2892425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9" imgW="1638000" imgH="1206360" progId="Equation.DSMT4">
                  <p:embed/>
                </p:oleObj>
              </mc:Choice>
              <mc:Fallback>
                <p:oleObj name="Equation" r:id="rId9" imgW="1638000" imgH="120636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733" y="2523117"/>
                        <a:ext cx="2892425" cy="2070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34015"/>
              </p:ext>
            </p:extLst>
          </p:nvPr>
        </p:nvGraphicFramePr>
        <p:xfrm>
          <a:off x="5258968" y="5149095"/>
          <a:ext cx="2041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1" imgW="1155600" imgH="241200" progId="Equation.DSMT4">
                  <p:embed/>
                </p:oleObj>
              </mc:Choice>
              <mc:Fallback>
                <p:oleObj name="Equation" r:id="rId11" imgW="1155600" imgH="241200" progId="Equation.DSMT4">
                  <p:embed/>
                  <p:pic>
                    <p:nvPicPr>
                      <p:cNvPr id="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968" y="5149095"/>
                        <a:ext cx="20415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73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4767704" y="1535112"/>
            <a:ext cx="3690495" cy="4114800"/>
          </a:xfrm>
        </p:spPr>
        <p:txBody>
          <a:bodyPr/>
          <a:lstStyle/>
          <a:p>
            <a:r>
              <a:rPr lang="en-US" sz="2200" dirty="0"/>
              <a:t>Gibbs free energy change of nucleation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Critical nucleus size</a:t>
            </a:r>
          </a:p>
          <a:p>
            <a:endParaRPr lang="en-US" sz="2200" dirty="0"/>
          </a:p>
          <a:p>
            <a:endParaRPr lang="en-US" dirty="0"/>
          </a:p>
          <a:p>
            <a:r>
              <a:rPr lang="en-US" sz="2200" dirty="0"/>
              <a:t>Energy barrier towards nucleation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11111" r="36027" b="15544"/>
          <a:stretch/>
        </p:blipFill>
        <p:spPr>
          <a:xfrm>
            <a:off x="1008880" y="1653348"/>
            <a:ext cx="3486920" cy="4152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Gibbs free energy change in solidification</a:t>
            </a:r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41013"/>
              </p:ext>
            </p:extLst>
          </p:nvPr>
        </p:nvGraphicFramePr>
        <p:xfrm>
          <a:off x="5159189" y="2355343"/>
          <a:ext cx="33861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1917360" imgH="457200" progId="Equation.DSMT4">
                  <p:embed/>
                </p:oleObj>
              </mc:Choice>
              <mc:Fallback>
                <p:oleObj name="Equation" r:id="rId4" imgW="1917360" imgH="457200" progId="Equation.DSMT4">
                  <p:embed/>
                  <p:pic>
                    <p:nvPicPr>
                      <p:cNvPr id="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189" y="2355343"/>
                        <a:ext cx="3386137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836948" y="5839883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size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56559"/>
              </p:ext>
            </p:extLst>
          </p:nvPr>
        </p:nvGraphicFramePr>
        <p:xfrm>
          <a:off x="1752600" y="4724400"/>
          <a:ext cx="12334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698400" imgH="241200" progId="Equation.DSMT4">
                  <p:embed/>
                </p:oleObj>
              </mc:Choice>
              <mc:Fallback>
                <p:oleObj name="Equation" r:id="rId6" imgW="698400" imgH="241200" progId="Equation.DSMT4">
                  <p:embed/>
                  <p:pic>
                    <p:nvPicPr>
                      <p:cNvPr id="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1233487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81002"/>
              </p:ext>
            </p:extLst>
          </p:nvPr>
        </p:nvGraphicFramePr>
        <p:xfrm>
          <a:off x="1819275" y="2102166"/>
          <a:ext cx="1076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8" imgW="609480" imgH="241200" progId="Equation.DSMT4">
                  <p:embed/>
                </p:oleObj>
              </mc:Choice>
              <mc:Fallback>
                <p:oleObj name="Equation" r:id="rId8" imgW="609480" imgH="241200" progId="Equation.DSMT4">
                  <p:embed/>
                  <p:pic>
                    <p:nvPicPr>
                      <p:cNvPr id="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102166"/>
                        <a:ext cx="1076325" cy="414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 rot="16200000">
            <a:off x="-1037375" y="3498617"/>
            <a:ext cx="345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Gibbs free energy change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081528" y="3721766"/>
            <a:ext cx="33284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124200" y="3200400"/>
            <a:ext cx="0" cy="521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77544"/>
              </p:ext>
            </p:extLst>
          </p:nvPr>
        </p:nvGraphicFramePr>
        <p:xfrm>
          <a:off x="2895600" y="2842452"/>
          <a:ext cx="606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42452"/>
                        <a:ext cx="606425" cy="304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9357"/>
              </p:ext>
            </p:extLst>
          </p:nvPr>
        </p:nvGraphicFramePr>
        <p:xfrm>
          <a:off x="5159189" y="3714082"/>
          <a:ext cx="14811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2" imgW="838080" imgH="431640" progId="Equation.DSMT4">
                  <p:embed/>
                </p:oleObj>
              </mc:Choice>
              <mc:Fallback>
                <p:oleObj name="Equation" r:id="rId12" imgW="838080" imgH="431640" progId="Equation.DSMT4">
                  <p:embed/>
                  <p:pic>
                    <p:nvPicPr>
                      <p:cNvPr id="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189" y="3714082"/>
                        <a:ext cx="1481138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97256"/>
              </p:ext>
            </p:extLst>
          </p:nvPr>
        </p:nvGraphicFramePr>
        <p:xfrm>
          <a:off x="5159189" y="5345111"/>
          <a:ext cx="24447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4" imgW="1384200" imgH="457200" progId="Equation.DSMT4">
                  <p:embed/>
                </p:oleObj>
              </mc:Choice>
              <mc:Fallback>
                <p:oleObj name="Equation" r:id="rId14" imgW="1384200" imgH="457200" progId="Equation.DSMT4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189" y="5345111"/>
                        <a:ext cx="2444750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30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Vapor-liquid nucleation of water</a:t>
            </a:r>
          </a:p>
        </p:txBody>
      </p:sp>
      <p:pic>
        <p:nvPicPr>
          <p:cNvPr id="4" name="wFT6G4CIL1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676400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9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“Seeing” nucleation using </a:t>
            </a:r>
            <a:r>
              <a:rPr lang="en-US" dirty="0"/>
              <a:t>atomic </a:t>
            </a:r>
            <a:r>
              <a:rPr lang="en-US" dirty="0" smtClean="0"/>
              <a:t>tomography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62100" y="30480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https://www.nature.com/articles/s41586-019-1317-x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Density of critical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52"/>
            <a:ext cx="81534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Number of clusters with size greater than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spcBef>
                <a:spcPts val="1200"/>
              </a:spcBef>
            </a:pPr>
            <a:endParaRPr lang="en-US" sz="4800" dirty="0"/>
          </a:p>
          <a:p>
            <a:pPr>
              <a:spcBef>
                <a:spcPts val="1200"/>
              </a:spcBef>
            </a:pPr>
            <a:r>
              <a:rPr lang="en-US" sz="2200" dirty="0"/>
              <a:t>Example: number of ice clusters in 1 g of water at 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200" dirty="0"/>
              <a:t>C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/>
              <a:t> &gt; 0.4 nm (~ 9 molecules): 1.3 × 10</a:t>
            </a:r>
            <a:r>
              <a:rPr lang="en-US" sz="2200" baseline="30000" dirty="0"/>
              <a:t>15</a:t>
            </a:r>
          </a:p>
          <a:p>
            <a:pPr lvl="1">
              <a:spcBef>
                <a:spcPts val="1200"/>
              </a:spcBef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/>
              <a:t> &gt; 0.7 nm (~ 48 molecules): 0.7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89999"/>
              </p:ext>
            </p:extLst>
          </p:nvPr>
        </p:nvGraphicFramePr>
        <p:xfrm>
          <a:off x="4191000" y="1993966"/>
          <a:ext cx="33861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917360" imgH="457200" progId="Equation.DSMT4">
                  <p:embed/>
                </p:oleObj>
              </mc:Choice>
              <mc:Fallback>
                <p:oleObj name="Equation" r:id="rId4" imgW="1917360" imgH="4572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93966"/>
                        <a:ext cx="3386137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55071"/>
              </p:ext>
            </p:extLst>
          </p:nvPr>
        </p:nvGraphicFramePr>
        <p:xfrm>
          <a:off x="838200" y="2016125"/>
          <a:ext cx="22431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269720" imgH="431640" progId="Equation.DSMT4">
                  <p:embed/>
                </p:oleObj>
              </mc:Choice>
              <mc:Fallback>
                <p:oleObj name="Equation" r:id="rId6" imgW="1269720" imgH="4316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16125"/>
                        <a:ext cx="2243138" cy="741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8582" y="216297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718" y="3330388"/>
            <a:ext cx="5602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Symbol" panose="05050102010706020507" pitchFamily="18" charset="2"/>
              </a:rPr>
              <a:t>g</a:t>
            </a:r>
            <a:r>
              <a:rPr lang="en-US" sz="2000" dirty="0"/>
              <a:t> = 0.033 J/m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200" dirty="0" err="1">
                <a:latin typeface="Symbol" panose="05050102010706020507" pitchFamily="18" charset="2"/>
              </a:rPr>
              <a:t>D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= 333.6 J/g,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= 273.15 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95344" y="5120768"/>
            <a:ext cx="7477112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 </a:t>
            </a:r>
            <a:r>
              <a:rPr lang="en-US" sz="2000" dirty="0" err="1"/>
              <a:t>supercooling</a:t>
            </a:r>
            <a:r>
              <a:rPr lang="en-US" sz="2000" dirty="0"/>
              <a:t> threshold exists for onset of nucleation events </a:t>
            </a:r>
          </a:p>
        </p:txBody>
      </p:sp>
    </p:spTree>
    <p:extLst>
      <p:ext uri="{BB962C8B-B14F-4D97-AF65-F5344CB8AC3E}">
        <p14:creationId xmlns:p14="http://schemas.microsoft.com/office/powerpoint/2010/main" val="226812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nucleation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Nucleation rate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  <a:p>
            <a:pPr marL="684213" lvl="1">
              <a:buSzPct val="100000"/>
              <a:buFont typeface="Arial" panose="020B0604020202020204" pitchFamily="34" charset="0"/>
              <a:buChar char="="/>
            </a:pPr>
            <a:r>
              <a:rPr lang="en-US" dirty="0"/>
              <a:t>Number of nuclei with size just under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× Rate of atoms hopping to the nuclei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55700" y="2514600"/>
            <a:ext cx="7233158" cy="3788312"/>
            <a:chOff x="1155700" y="2514600"/>
            <a:chExt cx="7233158" cy="3788312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658108"/>
                </p:ext>
              </p:extLst>
            </p:nvPr>
          </p:nvGraphicFramePr>
          <p:xfrm>
            <a:off x="1166813" y="2768346"/>
            <a:ext cx="2870200" cy="152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3" imgW="1625400" imgH="888840" progId="Equation.DSMT4">
                    <p:embed/>
                  </p:oleObj>
                </mc:Choice>
                <mc:Fallback>
                  <p:oleObj name="Equation" r:id="rId3" imgW="1625400" imgH="888840" progId="Equation.DSMT4">
                    <p:embed/>
                    <p:pic>
                      <p:nvPicPr>
                        <p:cNvPr id="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813" y="2768346"/>
                          <a:ext cx="2870200" cy="15271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071035"/>
                </p:ext>
              </p:extLst>
            </p:nvPr>
          </p:nvGraphicFramePr>
          <p:xfrm>
            <a:off x="1155700" y="4411663"/>
            <a:ext cx="1611313" cy="72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Equation" r:id="rId5" imgW="850680" imgH="393480" progId="Equation.DSMT4">
                    <p:embed/>
                  </p:oleObj>
                </mc:Choice>
                <mc:Fallback>
                  <p:oleObj name="Equation" r:id="rId5" imgW="850680" imgH="393480" progId="Equation.DSMT4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700" y="4411663"/>
                          <a:ext cx="1611313" cy="7254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07444"/>
                </p:ext>
              </p:extLst>
            </p:nvPr>
          </p:nvGraphicFramePr>
          <p:xfrm>
            <a:off x="1166813" y="5286121"/>
            <a:ext cx="28924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Equation" r:id="rId7" imgW="1638000" imgH="431640" progId="Equation.DSMT4">
                    <p:embed/>
                  </p:oleObj>
                </mc:Choice>
                <mc:Fallback>
                  <p:oleObj name="Equation" r:id="rId7" imgW="1638000" imgH="431640" progId="Equation.DSMT4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813" y="5286121"/>
                          <a:ext cx="2892425" cy="7413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715435" y="2655338"/>
              <a:ext cx="1" cy="30078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715436" y="5655621"/>
              <a:ext cx="346268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4686394" y="2514600"/>
              <a:ext cx="4235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i="1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405098" y="2619876"/>
              <a:ext cx="1398495" cy="3035193"/>
            </a:xfrm>
            <a:custGeom>
              <a:avLst/>
              <a:gdLst>
                <a:gd name="connsiteX0" fmla="*/ 0 w 1398495"/>
                <a:gd name="connsiteY0" fmla="*/ 3035193 h 3035193"/>
                <a:gd name="connsiteX1" fmla="*/ 576303 w 1398495"/>
                <a:gd name="connsiteY1" fmla="*/ 2681727 h 3035193"/>
                <a:gd name="connsiteX2" fmla="*/ 1091133 w 1398495"/>
                <a:gd name="connsiteY2" fmla="*/ 1252497 h 3035193"/>
                <a:gd name="connsiteX3" fmla="*/ 1398495 w 1398495"/>
                <a:gd name="connsiteY3" fmla="*/ 0 h 30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495" h="3035193">
                  <a:moveTo>
                    <a:pt x="0" y="3035193"/>
                  </a:moveTo>
                  <a:cubicBezTo>
                    <a:pt x="197224" y="3007018"/>
                    <a:pt x="394448" y="2978843"/>
                    <a:pt x="576303" y="2681727"/>
                  </a:cubicBezTo>
                  <a:cubicBezTo>
                    <a:pt x="758158" y="2384611"/>
                    <a:pt x="954101" y="1699451"/>
                    <a:pt x="1091133" y="1252497"/>
                  </a:cubicBezTo>
                  <a:cubicBezTo>
                    <a:pt x="1228165" y="805542"/>
                    <a:pt x="1313330" y="402771"/>
                    <a:pt x="1398495" y="0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 flipH="1">
              <a:off x="6264999" y="2619876"/>
              <a:ext cx="1442570" cy="3035193"/>
            </a:xfrm>
            <a:custGeom>
              <a:avLst/>
              <a:gdLst>
                <a:gd name="connsiteX0" fmla="*/ 0 w 1398495"/>
                <a:gd name="connsiteY0" fmla="*/ 3035193 h 3035193"/>
                <a:gd name="connsiteX1" fmla="*/ 576303 w 1398495"/>
                <a:gd name="connsiteY1" fmla="*/ 2681727 h 3035193"/>
                <a:gd name="connsiteX2" fmla="*/ 1091133 w 1398495"/>
                <a:gd name="connsiteY2" fmla="*/ 1252497 h 3035193"/>
                <a:gd name="connsiteX3" fmla="*/ 1398495 w 1398495"/>
                <a:gd name="connsiteY3" fmla="*/ 0 h 30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495" h="3035193">
                  <a:moveTo>
                    <a:pt x="0" y="3035193"/>
                  </a:moveTo>
                  <a:cubicBezTo>
                    <a:pt x="197224" y="3007018"/>
                    <a:pt x="394448" y="2978843"/>
                    <a:pt x="576303" y="2681727"/>
                  </a:cubicBezTo>
                  <a:cubicBezTo>
                    <a:pt x="758158" y="2384611"/>
                    <a:pt x="954101" y="1699451"/>
                    <a:pt x="1091133" y="1252497"/>
                  </a:cubicBezTo>
                  <a:cubicBezTo>
                    <a:pt x="1228165" y="805542"/>
                    <a:pt x="1313330" y="402771"/>
                    <a:pt x="1398495" y="0"/>
                  </a:cubicBezTo>
                </a:path>
              </a:pathLst>
            </a:custGeom>
            <a:noFill/>
            <a:ln w="2540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428478" y="3992604"/>
              <a:ext cx="2271713" cy="1657350"/>
            </a:xfrm>
            <a:custGeom>
              <a:avLst/>
              <a:gdLst>
                <a:gd name="connsiteX0" fmla="*/ 0 w 2271713"/>
                <a:gd name="connsiteY0" fmla="*/ 1919395 h 1919395"/>
                <a:gd name="connsiteX1" fmla="*/ 428625 w 2271713"/>
                <a:gd name="connsiteY1" fmla="*/ 1752708 h 1919395"/>
                <a:gd name="connsiteX2" fmla="*/ 704850 w 2271713"/>
                <a:gd name="connsiteY2" fmla="*/ 1276458 h 1919395"/>
                <a:gd name="connsiteX3" fmla="*/ 857250 w 2271713"/>
                <a:gd name="connsiteY3" fmla="*/ 824020 h 1919395"/>
                <a:gd name="connsiteX4" fmla="*/ 1114425 w 2271713"/>
                <a:gd name="connsiteY4" fmla="*/ 108 h 1919395"/>
                <a:gd name="connsiteX5" fmla="*/ 1352550 w 2271713"/>
                <a:gd name="connsiteY5" fmla="*/ 771633 h 1919395"/>
                <a:gd name="connsiteX6" fmla="*/ 1652588 w 2271713"/>
                <a:gd name="connsiteY6" fmla="*/ 1547920 h 1919395"/>
                <a:gd name="connsiteX7" fmla="*/ 1985963 w 2271713"/>
                <a:gd name="connsiteY7" fmla="*/ 1857483 h 1919395"/>
                <a:gd name="connsiteX8" fmla="*/ 2271713 w 2271713"/>
                <a:gd name="connsiteY8" fmla="*/ 1914633 h 19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3" h="1919395">
                  <a:moveTo>
                    <a:pt x="0" y="1919395"/>
                  </a:moveTo>
                  <a:cubicBezTo>
                    <a:pt x="155575" y="1889629"/>
                    <a:pt x="311150" y="1859864"/>
                    <a:pt x="428625" y="1752708"/>
                  </a:cubicBezTo>
                  <a:cubicBezTo>
                    <a:pt x="546100" y="1645552"/>
                    <a:pt x="633413" y="1431239"/>
                    <a:pt x="704850" y="1276458"/>
                  </a:cubicBezTo>
                  <a:cubicBezTo>
                    <a:pt x="776288" y="1121677"/>
                    <a:pt x="788988" y="1036745"/>
                    <a:pt x="857250" y="824020"/>
                  </a:cubicBezTo>
                  <a:cubicBezTo>
                    <a:pt x="925512" y="611295"/>
                    <a:pt x="1031875" y="8839"/>
                    <a:pt x="1114425" y="108"/>
                  </a:cubicBezTo>
                  <a:cubicBezTo>
                    <a:pt x="1196975" y="-8623"/>
                    <a:pt x="1262856" y="513664"/>
                    <a:pt x="1352550" y="771633"/>
                  </a:cubicBezTo>
                  <a:cubicBezTo>
                    <a:pt x="1442244" y="1029602"/>
                    <a:pt x="1547019" y="1366945"/>
                    <a:pt x="1652588" y="1547920"/>
                  </a:cubicBezTo>
                  <a:cubicBezTo>
                    <a:pt x="1758157" y="1728895"/>
                    <a:pt x="1882776" y="1796364"/>
                    <a:pt x="1985963" y="1857483"/>
                  </a:cubicBezTo>
                  <a:cubicBezTo>
                    <a:pt x="2089150" y="1918602"/>
                    <a:pt x="2180431" y="1916617"/>
                    <a:pt x="2271713" y="191463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455005"/>
                </p:ext>
              </p:extLst>
            </p:nvPr>
          </p:nvGraphicFramePr>
          <p:xfrm>
            <a:off x="5535988" y="2738137"/>
            <a:ext cx="693738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9" imgW="393480" imgH="393480" progId="Equation.DSMT4">
                    <p:embed/>
                  </p:oleObj>
                </mc:Choice>
                <mc:Fallback>
                  <p:oleObj name="Equation" r:id="rId9" imgW="393480" imgH="393480" progId="Equation.DSMT4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5988" y="2738137"/>
                          <a:ext cx="693738" cy="6762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2962848"/>
                </p:ext>
              </p:extLst>
            </p:nvPr>
          </p:nvGraphicFramePr>
          <p:xfrm>
            <a:off x="6842632" y="2646403"/>
            <a:ext cx="1524000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11" imgW="863280" imgH="431640" progId="Equation.DSMT4">
                    <p:embed/>
                  </p:oleObj>
                </mc:Choice>
                <mc:Fallback>
                  <p:oleObj name="Equation" r:id="rId11" imgW="863280" imgH="431640" progId="Equation.DSMT4">
                    <p:embed/>
                    <p:pic>
                      <p:nvPicPr>
                        <p:cNvPr id="2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632" y="2646403"/>
                          <a:ext cx="1524000" cy="7413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7848600" y="5180549"/>
              <a:ext cx="54025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kern="0" dirty="0">
                  <a:solidFill>
                    <a:prstClr val="black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sz="2200" i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400" i="1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428478" y="5053627"/>
              <a:ext cx="0" cy="5923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18058" y="4440531"/>
              <a:ext cx="12108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Nucleation onset</a:t>
              </a: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7879789"/>
                </p:ext>
              </p:extLst>
            </p:nvPr>
          </p:nvGraphicFramePr>
          <p:xfrm>
            <a:off x="6842632" y="3493889"/>
            <a:ext cx="15240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13" imgW="863280" imgH="228600" progId="Equation.DSMT4">
                    <p:embed/>
                  </p:oleObj>
                </mc:Choice>
                <mc:Fallback>
                  <p:oleObj name="Equation" r:id="rId13" imgW="863280" imgH="228600" progId="Equation.DSMT4">
                    <p:embed/>
                    <p:pic>
                      <p:nvPicPr>
                        <p:cNvPr id="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632" y="3493889"/>
                          <a:ext cx="1524000" cy="3921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445306" y="5654840"/>
              <a:ext cx="54025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3000" y="5718137"/>
              <a:ext cx="14873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Driving force limited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0" y="5718136"/>
              <a:ext cx="10640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Diffusion limited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2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30783</TotalTime>
  <Words>870</Words>
  <Application>Microsoft Office PowerPoint</Application>
  <PresentationFormat>On-screen Show (4:3)</PresentationFormat>
  <Paragraphs>184</Paragraphs>
  <Slides>23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Pixel</vt:lpstr>
      <vt:lpstr>Equation</vt:lpstr>
      <vt:lpstr>MIT 3.022 Microstructural Evolution in Materials  12: Nucleation</vt:lpstr>
      <vt:lpstr>Thermodynamics of phase transition</vt:lpstr>
      <vt:lpstr>Homogeneous nucleation from a fluid phase</vt:lpstr>
      <vt:lpstr>Thermodynamics of homogeneous nucleation</vt:lpstr>
      <vt:lpstr>Gibbs free energy change in solidification</vt:lpstr>
      <vt:lpstr>Vapor-liquid nucleation of water</vt:lpstr>
      <vt:lpstr>“Seeing” nucleation using atomic tomography</vt:lpstr>
      <vt:lpstr>Density of critical nuclei</vt:lpstr>
      <vt:lpstr>Homogeneous nucleation rate</vt:lpstr>
      <vt:lpstr>Experimental measurement of nucleation rate</vt:lpstr>
      <vt:lpstr>Heterogeneous nucleation</vt:lpstr>
      <vt:lpstr>Heterogeneous nucleation</vt:lpstr>
      <vt:lpstr>Heterogeneous nucleation</vt:lpstr>
      <vt:lpstr>Nucleation kinetics and grain size</vt:lpstr>
      <vt:lpstr>Vapor-Liquid-Solid (VLS) nanowire growth</vt:lpstr>
      <vt:lpstr>Nanowires formed by VLS growth</vt:lpstr>
      <vt:lpstr>Why gold?</vt:lpstr>
      <vt:lpstr>Why gold?</vt:lpstr>
      <vt:lpstr>Summary</vt:lpstr>
      <vt:lpstr>List of symbols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3917</cp:revision>
  <dcterms:created xsi:type="dcterms:W3CDTF">2006-08-16T00:00:00Z</dcterms:created>
  <dcterms:modified xsi:type="dcterms:W3CDTF">2019-06-29T03:43:09Z</dcterms:modified>
</cp:coreProperties>
</file>