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362" r:id="rId2"/>
    <p:sldId id="256" r:id="rId3"/>
    <p:sldId id="417" r:id="rId4"/>
    <p:sldId id="418" r:id="rId5"/>
    <p:sldId id="419" r:id="rId6"/>
    <p:sldId id="377" r:id="rId7"/>
    <p:sldId id="416" r:id="rId8"/>
    <p:sldId id="420" r:id="rId9"/>
    <p:sldId id="422" r:id="rId10"/>
    <p:sldId id="421" r:id="rId11"/>
    <p:sldId id="42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00"/>
    <a:srgbClr val="000000"/>
    <a:srgbClr val="F0F0F0"/>
    <a:srgbClr val="CCCCC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5" d="100"/>
          <a:sy n="75" d="100"/>
        </p:scale>
        <p:origin x="-1032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F78808-C17D-924E-85DB-B9A3CACA4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C1685E7-0BC3-F243-8152-D07AB71F360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42A43-14E0-DC4D-B25E-51155D48E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7638E-828D-3446-81BF-E24012429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8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FAFD7-08FA-7744-97DD-3AA91A2F8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0782-B129-7049-AF9B-5B7BB2F8C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C6948-8C99-D64D-9BE9-64DF0D28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03BBD-9D25-6A47-A2C9-FEAEF1BC8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92003-3891-FE49-9598-F915A7048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45C5F-FEEE-3C42-AB10-17A31F5BD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BCA8C-DC8D-9B45-8ADD-74811358D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22169-53BD-784F-9D6C-12428B2FE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0A67-C082-A040-9115-8A9BC9E34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614A4C-8337-6844-A557-75E0746E8F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lfercenter.ksg.harvard.edu/publication/20685/africa_can_feed_itself_in_a_generation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elfercenter.ksg.harvard.edu/publication/20685/africa_can_feed_itself_in_a_generation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elfercenter.ksg.harvard.edu/publication/20685/africa_can_feed_itself_in_a_generation.html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belfercenter.ksg.harvard.edu/publication/20504/new_harves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lfercenter.ksg.harvard.edu/publication/20685/africa_can_feed_itself_in_a_generation.html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hindthebrands.org/en-us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sofpoverty.oxfamamerica.org/author/itamir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363"/>
          <a:stretch/>
        </p:blipFill>
        <p:spPr>
          <a:xfrm>
            <a:off x="3710940" y="1295400"/>
            <a:ext cx="5195993" cy="4267200"/>
          </a:xfrm>
          <a:prstGeom prst="rect">
            <a:avLst/>
          </a:prstGeom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299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Mission 2019: </a:t>
            </a:r>
          </a:p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Global Food Security in the 21</a:t>
            </a:r>
            <a:r>
              <a:rPr lang="en-US" sz="3200" baseline="30000" dirty="0" smtClean="0">
                <a:solidFill>
                  <a:srgbClr val="FFB310"/>
                </a:solidFill>
                <a:latin typeface="Arial Rounded MT Bold" charset="0"/>
              </a:rPr>
              <a:t>st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 century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219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935537"/>
            <a:ext cx="4439664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35537"/>
            <a:ext cx="4495799" cy="29986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5-11-16 12.17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8467"/>
            <a:ext cx="6019799" cy="68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67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 Rounded MT Bold" charset="0"/>
              </a:rPr>
              <a:t>Food security innovation brainstorming session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2954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7630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Wednesday, Nov. 18, 3-4 pm</a:t>
            </a:r>
          </a:p>
          <a:p>
            <a:r>
              <a:rPr lang="en-US" dirty="0" smtClean="0">
                <a:latin typeface="Arial Rounded MT Bold"/>
                <a:cs typeface="Arial Rounded MT Bold"/>
              </a:rPr>
              <a:t>Meet in 4-402</a:t>
            </a:r>
          </a:p>
          <a:p>
            <a:endParaRPr lang="en-US" dirty="0" smtClean="0">
              <a:latin typeface="Arial Rounded MT Bold"/>
              <a:cs typeface="Arial Rounded MT Bold"/>
            </a:endParaRPr>
          </a:p>
          <a:p>
            <a:r>
              <a:rPr lang="en-US" dirty="0" smtClean="0">
                <a:latin typeface="Arial Rounded MT Bold"/>
                <a:cs typeface="Arial Rounded MT Bold"/>
              </a:rPr>
              <a:t>Mission + 3 design/hands-on FAS + food</a:t>
            </a:r>
            <a:endParaRPr lang="en-US" dirty="0">
              <a:latin typeface="Arial Rounded MT Bold"/>
              <a:cs typeface="Arial Rounded MT Bold"/>
            </a:endParaRPr>
          </a:p>
          <a:p>
            <a:endParaRPr lang="en-US" dirty="0" smtClean="0">
              <a:latin typeface="Arial Rounded MT Bold"/>
              <a:cs typeface="Arial Rounded MT Bold"/>
            </a:endParaRPr>
          </a:p>
          <a:p>
            <a:r>
              <a:rPr lang="en-US" dirty="0" smtClean="0">
                <a:latin typeface="Arial Rounded MT Bold"/>
                <a:cs typeface="Arial Rounded MT Bold"/>
              </a:rPr>
              <a:t>Focus: What are needs for technological innovation related to this year’s mission?</a:t>
            </a:r>
          </a:p>
          <a:p>
            <a:endParaRPr lang="en-US" dirty="0">
              <a:latin typeface="Arial Rounded MT Bold"/>
              <a:cs typeface="Arial Rounded MT Bold"/>
            </a:endParaRPr>
          </a:p>
          <a:p>
            <a:endParaRPr lang="en-US" dirty="0" smtClean="0">
              <a:latin typeface="Arial Rounded MT Bold"/>
              <a:cs typeface="Arial Rounded MT Bold"/>
            </a:endParaRPr>
          </a:p>
          <a:p>
            <a:endParaRPr lang="en-US" dirty="0" smtClean="0">
              <a:latin typeface="Arial Rounded MT Bold"/>
              <a:cs typeface="Arial Rounded MT Bold"/>
            </a:endParaRPr>
          </a:p>
          <a:p>
            <a:endParaRPr lang="en-US" dirty="0">
              <a:latin typeface="Arial Rounded MT Bold"/>
              <a:cs typeface="Arial Rounded MT Bold"/>
            </a:endParaRPr>
          </a:p>
          <a:p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16857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14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 Rounded MT Bold" charset="0"/>
              </a:rPr>
              <a:t>Mission </a:t>
            </a:r>
            <a:r>
              <a:rPr lang="en-US" sz="3600" dirty="0" smtClean="0">
                <a:latin typeface="Arial Rounded MT Bold" charset="0"/>
              </a:rPr>
              <a:t>2019 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>
              <a:latin typeface="Arial Rounded MT Bold" charset="0"/>
            </a:endParaRPr>
          </a:p>
          <a:p>
            <a:pPr marL="0" indent="0">
              <a:buFontTx/>
              <a:buNone/>
            </a:pPr>
            <a:r>
              <a:rPr lang="en-US" b="1" dirty="0">
                <a:latin typeface="Arial" charset="0"/>
              </a:rPr>
              <a:t>Your mission is to design a plan that will produce and distribute enough food to feed the planet over the next century, while ensuring that efficiency and equity are maximized </a:t>
            </a:r>
            <a:r>
              <a:rPr lang="en-US" b="1" dirty="0" smtClean="0">
                <a:latin typeface="Arial" charset="0"/>
              </a:rPr>
              <a:t>and reducing agriculture’s toll on the environment.</a:t>
            </a:r>
            <a:endParaRPr lang="en-US" b="1" dirty="0">
              <a:latin typeface="Arial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67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 Rounded MT Bold" charset="0"/>
              </a:rPr>
              <a:t>Mission 2019 Panelists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Rounded MT Bold"/>
                <a:cs typeface="Arial Rounded MT Bold"/>
                <a:hlinkClick r:id="rId3"/>
              </a:rPr>
              <a:t>http</a:t>
            </a:r>
            <a:r>
              <a:rPr lang="en-US" sz="2400" dirty="0" smtClean="0">
                <a:latin typeface="Arial Rounded MT Bold"/>
                <a:cs typeface="Arial Rounded MT Bold"/>
                <a:hlinkClick r:id="rId3"/>
              </a:rPr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1371600"/>
            <a:ext cx="6692507" cy="3539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 Rounded MT Bold"/>
                <a:cs typeface="Arial Rounded MT Bold"/>
              </a:rPr>
              <a:t>Prof. </a:t>
            </a:r>
            <a:r>
              <a:rPr lang="en-US" dirty="0" smtClean="0">
                <a:latin typeface="Arial Rounded MT Bold"/>
                <a:cs typeface="Arial Rounded MT Bold"/>
              </a:rPr>
              <a:t>Timothy Griffin</a:t>
            </a:r>
          </a:p>
          <a:p>
            <a:r>
              <a:rPr lang="en-US" dirty="0" smtClean="0">
                <a:latin typeface="Arial Rounded MT Bold"/>
                <a:cs typeface="Arial Rounded MT Bold"/>
              </a:rPr>
              <a:t>Tufts University</a:t>
            </a:r>
          </a:p>
          <a:p>
            <a:endParaRPr lang="en-US" dirty="0" smtClean="0">
              <a:latin typeface="Arial Rounded MT Bold"/>
              <a:cs typeface="Arial Rounded MT Bold"/>
            </a:endParaRPr>
          </a:p>
          <a:p>
            <a:r>
              <a:rPr lang="en-US" dirty="0" smtClean="0">
                <a:latin typeface="Arial Rounded MT Bold"/>
                <a:cs typeface="Arial Rounded MT Bold"/>
              </a:rPr>
              <a:t>Friedman School of Nutrition Science </a:t>
            </a:r>
          </a:p>
          <a:p>
            <a:r>
              <a:rPr lang="en-US" dirty="0" smtClean="0">
                <a:latin typeface="Arial Rounded MT Bold"/>
                <a:cs typeface="Arial Rounded MT Bold"/>
              </a:rPr>
              <a:t>and Policy</a:t>
            </a:r>
          </a:p>
          <a:p>
            <a:endParaRPr lang="en-US" dirty="0" smtClean="0">
              <a:latin typeface="Arial Rounded MT Bold"/>
              <a:cs typeface="Arial Rounded MT Bold"/>
            </a:endParaRPr>
          </a:p>
          <a:p>
            <a:r>
              <a:rPr lang="en-US" dirty="0" smtClean="0">
                <a:latin typeface="Arial Rounded MT Bold"/>
                <a:cs typeface="Arial Rounded MT Bold"/>
              </a:rPr>
              <a:t>Director of Agriculture, Food and </a:t>
            </a:r>
          </a:p>
          <a:p>
            <a:r>
              <a:rPr lang="en-US" dirty="0" smtClean="0">
                <a:latin typeface="Arial Rounded MT Bold"/>
                <a:cs typeface="Arial Rounded MT Bold"/>
              </a:rPr>
              <a:t>Environment Program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" y="1219200"/>
            <a:ext cx="20193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67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 Rounded MT Bold" charset="0"/>
              </a:rPr>
              <a:t>Mission 2019 Panelists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Rounded MT Bold"/>
                <a:cs typeface="Arial Rounded MT Bold"/>
                <a:hlinkClick r:id="rId3"/>
              </a:rPr>
              <a:t>http</a:t>
            </a:r>
            <a:r>
              <a:rPr lang="en-US" sz="2400" dirty="0" smtClean="0">
                <a:latin typeface="Arial Rounded MT Bold"/>
                <a:cs typeface="Arial Rounded MT Bold"/>
                <a:hlinkClick r:id="rId3"/>
              </a:rPr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" y="1219200"/>
            <a:ext cx="2019300" cy="25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219200"/>
            <a:ext cx="6629400" cy="463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Research interests: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 Rounded MT Bold"/>
                <a:cs typeface="Arial Rounded MT Bold"/>
              </a:rPr>
              <a:t>D</a:t>
            </a:r>
            <a:r>
              <a:rPr lang="en-US" dirty="0" smtClean="0">
                <a:latin typeface="Arial Rounded MT Bold"/>
                <a:cs typeface="Arial Rounded MT Bold"/>
              </a:rPr>
              <a:t>evelopment </a:t>
            </a:r>
            <a:r>
              <a:rPr lang="en-US" dirty="0">
                <a:latin typeface="Arial Rounded MT Bold"/>
                <a:cs typeface="Arial Rounded MT Bold"/>
              </a:rPr>
              <a:t>and implementation of sustainable production </a:t>
            </a:r>
            <a:r>
              <a:rPr lang="en-US" dirty="0" smtClean="0">
                <a:latin typeface="Arial Rounded MT Bold"/>
                <a:cs typeface="Arial Rounded MT Bold"/>
              </a:rPr>
              <a:t>systems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Environmental impacts </a:t>
            </a:r>
            <a:r>
              <a:rPr lang="en-US" dirty="0">
                <a:latin typeface="Arial Rounded MT Bold"/>
                <a:cs typeface="Arial Rounded MT Bold"/>
              </a:rPr>
              <a:t>of agriculture </a:t>
            </a:r>
            <a:endParaRPr lang="en-US" dirty="0" smtClean="0">
              <a:latin typeface="Arial Rounded MT Bold"/>
              <a:cs typeface="Arial Rounded MT Bold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Impacts </a:t>
            </a:r>
            <a:r>
              <a:rPr lang="en-US" dirty="0">
                <a:latin typeface="Arial Rounded MT Bold"/>
                <a:cs typeface="Arial Rounded MT Bold"/>
              </a:rPr>
              <a:t>of policy on adoption of agricultural practices and </a:t>
            </a:r>
            <a:r>
              <a:rPr lang="en-US" dirty="0" smtClean="0">
                <a:latin typeface="Arial Rounded MT Bold"/>
                <a:cs typeface="Arial Rounded MT Bold"/>
              </a:rPr>
              <a:t>systems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Development </a:t>
            </a:r>
            <a:r>
              <a:rPr lang="en-US" dirty="0">
                <a:latin typeface="Arial Rounded MT Bold"/>
                <a:cs typeface="Arial Rounded MT Bold"/>
              </a:rPr>
              <a:t>and implementation of equitable food systems at the local to regional </a:t>
            </a:r>
            <a:r>
              <a:rPr lang="en-US" dirty="0" smtClean="0">
                <a:latin typeface="Arial Rounded MT Bold"/>
                <a:cs typeface="Arial Rounded MT Bold"/>
              </a:rPr>
              <a:t>scales</a:t>
            </a: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07598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67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 Rounded MT Bold" charset="0"/>
              </a:rPr>
              <a:t>Mission 2019 Panelists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Rounded MT Bold"/>
                <a:cs typeface="Arial Rounded MT Bold"/>
                <a:hlinkClick r:id="rId3"/>
              </a:rPr>
              <a:t>http</a:t>
            </a:r>
            <a:r>
              <a:rPr lang="en-US" sz="2400" dirty="0" smtClean="0">
                <a:latin typeface="Arial Rounded MT Bold"/>
                <a:cs typeface="Arial Rounded MT Bold"/>
                <a:hlinkClick r:id="rId3"/>
              </a:rPr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" y="1219200"/>
            <a:ext cx="2019300" cy="254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1219200"/>
            <a:ext cx="6858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Past </a:t>
            </a:r>
            <a:r>
              <a:rPr lang="en-US" dirty="0">
                <a:latin typeface="Arial Rounded MT Bold"/>
                <a:cs typeface="Arial Rounded MT Bold"/>
              </a:rPr>
              <a:t>research </a:t>
            </a:r>
            <a:r>
              <a:rPr lang="en-US" dirty="0" smtClean="0">
                <a:latin typeface="Arial Rounded MT Bold"/>
                <a:cs typeface="Arial Rounded MT Bold"/>
              </a:rPr>
              <a:t>includes </a:t>
            </a:r>
            <a:r>
              <a:rPr lang="en-US" dirty="0">
                <a:latin typeface="Arial Rounded MT Bold"/>
                <a:cs typeface="Arial Rounded MT Bold"/>
              </a:rPr>
              <a:t>field and lab components addressing: </a:t>
            </a:r>
            <a:endParaRPr lang="en-US" dirty="0" smtClean="0">
              <a:latin typeface="Arial Rounded MT Bold"/>
              <a:cs typeface="Arial Rounded MT Bold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crop management</a:t>
            </a:r>
            <a:endParaRPr lang="en-US" dirty="0">
              <a:latin typeface="Arial Rounded MT Bold"/>
              <a:cs typeface="Arial Rounded MT Bold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alternative </a:t>
            </a:r>
            <a:r>
              <a:rPr lang="en-US" dirty="0">
                <a:latin typeface="Arial Rounded MT Bold"/>
                <a:cs typeface="Arial Rounded MT Bold"/>
              </a:rPr>
              <a:t>crop </a:t>
            </a:r>
            <a:r>
              <a:rPr lang="en-US" dirty="0" smtClean="0">
                <a:latin typeface="Arial Rounded MT Bold"/>
                <a:cs typeface="Arial Rounded MT Bold"/>
              </a:rPr>
              <a:t>development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management </a:t>
            </a:r>
            <a:r>
              <a:rPr lang="en-US" dirty="0">
                <a:latin typeface="Arial Rounded MT Bold"/>
                <a:cs typeface="Arial Rounded MT Bold"/>
              </a:rPr>
              <a:t>strategies to improve soil </a:t>
            </a:r>
            <a:r>
              <a:rPr lang="en-US" dirty="0" smtClean="0">
                <a:latin typeface="Arial Rounded MT Bold"/>
                <a:cs typeface="Arial Rounded MT Bold"/>
              </a:rPr>
              <a:t>quality</a:t>
            </a:r>
            <a:endParaRPr lang="en-US" dirty="0">
              <a:latin typeface="Arial Rounded MT Bold"/>
              <a:cs typeface="Arial Rounded MT Bold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soil </a:t>
            </a:r>
            <a:r>
              <a:rPr lang="en-US" dirty="0">
                <a:latin typeface="Arial Rounded MT Bold"/>
                <a:cs typeface="Arial Rounded MT Bold"/>
              </a:rPr>
              <a:t>carbon sequestration and </a:t>
            </a:r>
            <a:r>
              <a:rPr lang="en-US" dirty="0" smtClean="0">
                <a:latin typeface="Arial Rounded MT Bold"/>
                <a:cs typeface="Arial Rounded MT Bold"/>
              </a:rPr>
              <a:t>cycling </a:t>
            </a:r>
            <a:r>
              <a:rPr lang="en-US" dirty="0">
                <a:latin typeface="Arial Rounded MT Bold"/>
                <a:cs typeface="Arial Rounded MT Bold"/>
              </a:rPr>
              <a:t>emission of greenhouse gases from high-value production </a:t>
            </a:r>
            <a:r>
              <a:rPr lang="en-US" dirty="0" smtClean="0">
                <a:latin typeface="Arial Rounded MT Bold"/>
                <a:cs typeface="Arial Rounded MT Bold"/>
              </a:rPr>
              <a:t>systems</a:t>
            </a:r>
            <a:endParaRPr lang="en-US" dirty="0">
              <a:latin typeface="Arial Rounded MT Bold"/>
              <a:cs typeface="Arial Rounded MT Bold"/>
            </a:endParaRP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Rounded MT Bold"/>
                <a:cs typeface="Arial Rounded MT Bold"/>
              </a:rPr>
              <a:t>grain </a:t>
            </a:r>
            <a:r>
              <a:rPr lang="en-US" dirty="0">
                <a:latin typeface="Arial Rounded MT Bold"/>
                <a:cs typeface="Arial Rounded MT Bold"/>
              </a:rPr>
              <a:t>production for organic dairy </a:t>
            </a:r>
            <a:r>
              <a:rPr lang="en-US" dirty="0" smtClean="0">
                <a:latin typeface="Arial Rounded MT Bold"/>
                <a:cs typeface="Arial Rounded MT Bold"/>
              </a:rPr>
              <a:t>systems</a:t>
            </a: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7686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67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 Rounded MT Bold" charset="0"/>
              </a:rPr>
              <a:t>Mission 2019 Panelists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1524000" cy="184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276600"/>
            <a:ext cx="8763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Harvard Kennedy </a:t>
            </a:r>
            <a:r>
              <a:rPr lang="en-US" sz="2400" dirty="0">
                <a:latin typeface="Arial Rounded MT Bold"/>
                <a:cs typeface="Arial Rounded MT Bold"/>
              </a:rPr>
              <a:t>School, </a:t>
            </a:r>
            <a:r>
              <a:rPr lang="en-US" sz="2400" dirty="0" err="1">
                <a:latin typeface="Arial Rounded MT Bold"/>
                <a:cs typeface="Arial Rounded MT Bold"/>
              </a:rPr>
              <a:t>Belfer</a:t>
            </a:r>
            <a:r>
              <a:rPr lang="en-US" sz="2400" dirty="0">
                <a:latin typeface="Arial Rounded MT Bold"/>
                <a:cs typeface="Arial Rounded MT Bold"/>
              </a:rPr>
              <a:t> Center for Science and International </a:t>
            </a:r>
            <a:r>
              <a:rPr lang="en-US" sz="2400" dirty="0" smtClean="0">
                <a:latin typeface="Arial Rounded MT Bold"/>
                <a:cs typeface="Arial Rounded MT Bold"/>
              </a:rPr>
              <a:t>Affairs</a:t>
            </a:r>
            <a:endParaRPr lang="en-US" sz="2400" dirty="0">
              <a:latin typeface="Arial Rounded MT Bold"/>
              <a:cs typeface="Arial Rounded MT Bold"/>
            </a:endParaRPr>
          </a:p>
          <a:p>
            <a:endParaRPr lang="en-US" sz="2400" dirty="0" smtClean="0">
              <a:latin typeface="Arial Rounded MT Bold"/>
              <a:cs typeface="Arial Rounded MT Bold"/>
            </a:endParaRP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Director</a:t>
            </a:r>
            <a:r>
              <a:rPr lang="en-US" sz="2400" dirty="0" smtClean="0">
                <a:latin typeface="Arial Rounded MT Bold"/>
                <a:cs typeface="Arial Rounded MT Bold"/>
              </a:rPr>
              <a:t> of: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Science</a:t>
            </a:r>
            <a:r>
              <a:rPr lang="en-US" sz="2400" dirty="0">
                <a:latin typeface="Arial Rounded MT Bold"/>
                <a:cs typeface="Arial Rounded MT Bold"/>
              </a:rPr>
              <a:t>, Technology, </a:t>
            </a:r>
            <a:r>
              <a:rPr lang="en-US" sz="2400" dirty="0" smtClean="0">
                <a:latin typeface="Arial Rounded MT Bold"/>
                <a:cs typeface="Arial Rounded MT Bold"/>
              </a:rPr>
              <a:t>Globalization </a:t>
            </a:r>
            <a:r>
              <a:rPr lang="en-US" sz="2400" dirty="0" smtClean="0">
                <a:latin typeface="Arial Rounded MT Bold"/>
                <a:cs typeface="Arial Rounded MT Bold"/>
              </a:rPr>
              <a:t>Project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Arial Rounded MT Bold"/>
                <a:cs typeface="Arial Rounded MT Bold"/>
                <a:hlinkClick r:id="rId4"/>
              </a:rPr>
              <a:t>Agricultural </a:t>
            </a:r>
            <a:r>
              <a:rPr lang="en-US" sz="2400" dirty="0">
                <a:solidFill>
                  <a:srgbClr val="FFFFFF"/>
                </a:solidFill>
                <a:latin typeface="Arial Rounded MT Bold"/>
                <a:cs typeface="Arial Rounded MT Bold"/>
                <a:hlinkClick r:id="rId4"/>
              </a:rPr>
              <a:t>Innovation Policy in Africa Project</a:t>
            </a:r>
            <a:r>
              <a:rPr lang="en-US" sz="2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endParaRPr lang="en-US" sz="2400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Health </a:t>
            </a:r>
            <a:r>
              <a:rPr lang="en-US" sz="2400" dirty="0">
                <a:latin typeface="Arial Rounded MT Bold"/>
                <a:cs typeface="Arial Rounded MT Bold"/>
              </a:rPr>
              <a:t>Innovation Policy in Africa </a:t>
            </a:r>
            <a:r>
              <a:rPr lang="en-US" sz="2400" dirty="0" smtClean="0">
                <a:latin typeface="Arial Rounded MT Bold"/>
                <a:cs typeface="Arial Rounded MT Bold"/>
              </a:rPr>
              <a:t>project</a:t>
            </a:r>
          </a:p>
          <a:p>
            <a:endParaRPr lang="en-US" sz="2400" dirty="0" smtClean="0">
              <a:latin typeface="Arial Rounded MT Bold"/>
              <a:cs typeface="Arial Rounded MT Bold"/>
            </a:endParaRP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Member, National </a:t>
            </a:r>
            <a:r>
              <a:rPr lang="en-US" sz="2400" dirty="0">
                <a:latin typeface="Arial Rounded MT Bold"/>
                <a:cs typeface="Arial Rounded MT Bold"/>
              </a:rPr>
              <a:t>Academy of </a:t>
            </a:r>
            <a:r>
              <a:rPr lang="en-US" sz="2400" dirty="0" smtClean="0">
                <a:latin typeface="Arial Rounded MT Bold"/>
                <a:cs typeface="Arial Rounded MT Bold"/>
              </a:rPr>
              <a:t>Sciences &amp; Royal </a:t>
            </a:r>
            <a:r>
              <a:rPr lang="en-US" sz="2400" dirty="0">
                <a:latin typeface="Arial Rounded MT Bold"/>
                <a:cs typeface="Arial Rounded MT Bold"/>
              </a:rPr>
              <a:t>Society</a:t>
            </a:r>
          </a:p>
          <a:p>
            <a:endParaRPr lang="en-US" sz="24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1" y="1371600"/>
            <a:ext cx="693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/>
                <a:cs typeface="Arial Rounded MT Bold"/>
              </a:rPr>
              <a:t>Prof. </a:t>
            </a:r>
            <a:r>
              <a:rPr lang="en-US" dirty="0" err="1">
                <a:latin typeface="Arial Rounded MT Bold"/>
                <a:cs typeface="Arial Rounded MT Bold"/>
              </a:rPr>
              <a:t>Calestous</a:t>
            </a:r>
            <a:r>
              <a:rPr lang="en-US" dirty="0"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latin typeface="Arial Rounded MT Bold"/>
                <a:cs typeface="Arial Rounded MT Bold"/>
              </a:rPr>
              <a:t>Juma</a:t>
            </a:r>
            <a:endParaRPr lang="en-US" dirty="0" smtClean="0">
              <a:latin typeface="Arial Rounded MT Bold"/>
              <a:cs typeface="Arial Rounded MT Bold"/>
            </a:endParaRPr>
          </a:p>
          <a:p>
            <a:r>
              <a:rPr lang="en-US" dirty="0">
                <a:latin typeface="Arial Rounded MT Bold"/>
                <a:cs typeface="Arial Rounded MT Bold"/>
              </a:rPr>
              <a:t>Professor of the Practice of International Development</a:t>
            </a:r>
          </a:p>
          <a:p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31725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067" y="43434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Rounded MT Bold"/>
                <a:cs typeface="Arial Rounded MT Bold"/>
                <a:hlinkClick r:id="rId3"/>
              </a:rPr>
              <a:t>http://belfercenter.ksg.harvard.edu/experts/231/calestous_juma.html</a:t>
            </a:r>
          </a:p>
          <a:p>
            <a:r>
              <a:rPr lang="en-US" sz="2400" dirty="0" smtClean="0">
                <a:latin typeface="Arial Rounded MT Bold"/>
                <a:cs typeface="Arial Rounded MT Bold"/>
                <a:hlinkClick r:id="rId3"/>
              </a:rPr>
              <a:t>http</a:t>
            </a:r>
            <a:r>
              <a:rPr lang="en-US" sz="2400" dirty="0">
                <a:latin typeface="Arial Rounded MT Bold"/>
                <a:cs typeface="Arial Rounded MT Bold"/>
                <a:hlinkClick r:id="rId3"/>
              </a:rPr>
              <a:t>://belfercenter.ksg.harvard.edu/publication/20504/new_harvest.html</a:t>
            </a:r>
          </a:p>
          <a:p>
            <a:r>
              <a:rPr lang="en-US" sz="2400" dirty="0" smtClean="0">
                <a:latin typeface="Arial Rounded MT Bold"/>
                <a:cs typeface="Arial Rounded MT Bold"/>
                <a:hlinkClick r:id="rId3"/>
              </a:rPr>
              <a:t>http</a:t>
            </a:r>
            <a:r>
              <a:rPr lang="en-US" sz="2400" dirty="0">
                <a:latin typeface="Arial Rounded MT Bold"/>
                <a:cs typeface="Arial Rounded MT Bold"/>
                <a:hlinkClick r:id="rId3"/>
              </a:rPr>
              <a:t>://belfercenter.ksg.harvard.edu/publication/20685/</a:t>
            </a:r>
            <a:r>
              <a:rPr lang="en-US" sz="2400" dirty="0" smtClean="0">
                <a:latin typeface="Arial Rounded MT Bold"/>
                <a:cs typeface="Arial Rounded MT Bold"/>
                <a:hlinkClick r:id="rId3"/>
              </a:rPr>
              <a:t>africa_can_feed_itself_in_a_generation.html</a:t>
            </a:r>
            <a:endParaRPr lang="en-US" sz="2400" dirty="0" smtClean="0">
              <a:latin typeface="Arial Rounded MT Bold"/>
              <a:cs typeface="Arial Rounded M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700" y="0"/>
            <a:ext cx="25273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457200"/>
            <a:ext cx="39624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 Rounded MT Bold"/>
                <a:cs typeface="Arial Rounded MT Bold"/>
              </a:rPr>
              <a:t>The New Harvest: Agricultural Innovation in Africa</a:t>
            </a:r>
            <a:r>
              <a:rPr lang="en-US" dirty="0">
                <a:latin typeface="Arial Rounded MT Bold"/>
                <a:cs typeface="Arial Rounded MT Bold"/>
              </a:rPr>
              <a:t>. New York: Oxford University Press, January 2011. </a:t>
            </a:r>
            <a:r>
              <a:rPr lang="en-US" dirty="0" smtClean="0">
                <a:latin typeface="Arial Rounded MT Bold"/>
                <a:cs typeface="Arial Rounded MT Bold"/>
              </a:rPr>
              <a:t>(Full text available at 2</a:t>
            </a:r>
            <a:r>
              <a:rPr lang="en-US" baseline="30000" dirty="0" smtClean="0">
                <a:latin typeface="Arial Rounded MT Bold"/>
                <a:cs typeface="Arial Rounded MT Bold"/>
              </a:rPr>
              <a:t>nd</a:t>
            </a:r>
            <a:r>
              <a:rPr lang="en-US" dirty="0" smtClean="0">
                <a:latin typeface="Arial Rounded MT Bold"/>
                <a:cs typeface="Arial Rounded MT Bold"/>
              </a:rPr>
              <a:t>  link below)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" y="-846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67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 Rounded MT Bold" charset="0"/>
              </a:rPr>
              <a:t>Mission 2019 Panelists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1219200"/>
            <a:ext cx="6858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Rounded MT Bold"/>
                <a:cs typeface="Arial Rounded MT Bold"/>
              </a:rPr>
              <a:t>Irit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 err="1" smtClean="0">
                <a:latin typeface="Arial Rounded MT Bold"/>
                <a:cs typeface="Arial Rounded MT Bold"/>
              </a:rPr>
              <a:t>Tamir</a:t>
            </a:r>
            <a:endParaRPr lang="en-US" dirty="0" smtClean="0">
              <a:latin typeface="Arial Rounded MT Bold"/>
              <a:cs typeface="Arial Rounded MT Bold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Rounded MT Bold"/>
                <a:cs typeface="Arial Rounded MT Bold"/>
              </a:rPr>
              <a:t>Oxfam America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Rounded MT Bold"/>
                <a:cs typeface="Arial Rounded MT Bold"/>
              </a:rPr>
              <a:t>Senior Campaigns and Advocacy Advisor for Oxfam America’s Private Sector Department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Rounded MT Bold"/>
                <a:cs typeface="Arial Rounded MT Bold"/>
              </a:rPr>
              <a:t>Policy lead for Oxfam’s </a:t>
            </a:r>
            <a:r>
              <a:rPr lang="en-US" dirty="0" smtClean="0">
                <a:latin typeface="Arial Rounded MT Bold"/>
                <a:cs typeface="Arial Rounded MT Bold"/>
                <a:hlinkClick r:id="rId3"/>
              </a:rPr>
              <a:t>Behind the Brands</a:t>
            </a:r>
            <a:r>
              <a:rPr lang="en-US" dirty="0" smtClean="0">
                <a:latin typeface="Arial Rounded MT Bold"/>
                <a:cs typeface="Arial Rounded MT Bold"/>
              </a:rPr>
              <a:t> campaign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1739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2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867"/>
            <a:ext cx="8153400" cy="11430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Arial Rounded MT Bold" charset="0"/>
              </a:rPr>
              <a:t>Mission 2019 Panelists</a:t>
            </a:r>
            <a:endParaRPr lang="en-US" sz="3600" dirty="0">
              <a:latin typeface="Arial Rounded MT Bold" charset="0"/>
            </a:endParaRPr>
          </a:p>
        </p:txBody>
      </p:sp>
      <p:sp>
        <p:nvSpPr>
          <p:cNvPr id="59396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0" y="1219200"/>
            <a:ext cx="6858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/>
                <a:cs typeface="Arial Rounded MT Bold"/>
                <a:hlinkClick r:id="rId3"/>
              </a:rPr>
              <a:t>http://politicsofpoverty.oxfamamerica.org/author/itamir</a:t>
            </a:r>
            <a:r>
              <a:rPr lang="en-US" dirty="0" smtClean="0">
                <a:latin typeface="Arial Rounded MT Bold"/>
                <a:cs typeface="Arial Rounded MT Bold"/>
                <a:hlinkClick r:id="rId3"/>
              </a:rPr>
              <a:t>/</a:t>
            </a:r>
            <a:endParaRPr lang="en-US" dirty="0" smtClean="0">
              <a:latin typeface="Arial Rounded MT Bold"/>
              <a:cs typeface="Arial Rounded MT Bold"/>
            </a:endParaRPr>
          </a:p>
          <a:p>
            <a:endParaRPr lang="en-US" dirty="0">
              <a:latin typeface="Arial Rounded MT Bold"/>
              <a:cs typeface="Arial Rounded MT Bold"/>
            </a:endParaRPr>
          </a:p>
          <a:p>
            <a:r>
              <a:rPr lang="en-US" dirty="0" smtClean="0">
                <a:latin typeface="Arial Rounded MT Bold"/>
                <a:cs typeface="Arial Rounded MT Bold"/>
              </a:rPr>
              <a:t>Works </a:t>
            </a:r>
            <a:r>
              <a:rPr lang="en-US" dirty="0">
                <a:latin typeface="Arial Rounded MT Bold"/>
                <a:cs typeface="Arial Rounded MT Bold"/>
              </a:rPr>
              <a:t>with companies to ensure that their business practices result in positive social and environmental impacts for vulnerable communities throughout the world. </a:t>
            </a:r>
            <a:endParaRPr lang="en-US" dirty="0" smtClean="0">
              <a:latin typeface="Arial Rounded MT Bold"/>
              <a:cs typeface="Arial Rounded MT Bold"/>
            </a:endParaRPr>
          </a:p>
          <a:p>
            <a:endParaRPr lang="en-US" dirty="0">
              <a:latin typeface="Arial Rounded MT Bold"/>
              <a:cs typeface="Arial Rounded MT Bold"/>
            </a:endParaRPr>
          </a:p>
          <a:p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1739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777777"/>
      </a:dk1>
      <a:lt1>
        <a:srgbClr val="FFFFFF"/>
      </a:lt1>
      <a:dk2>
        <a:srgbClr val="015A8C"/>
      </a:dk2>
      <a:lt2>
        <a:srgbClr val="FFCC66"/>
      </a:lt2>
      <a:accent1>
        <a:srgbClr val="909082"/>
      </a:accent1>
      <a:accent2>
        <a:srgbClr val="809EA8"/>
      </a:accent2>
      <a:accent3>
        <a:srgbClr val="AAB5C5"/>
      </a:accent3>
      <a:accent4>
        <a:srgbClr val="DADADA"/>
      </a:accent4>
      <a:accent5>
        <a:srgbClr val="C6C6C1"/>
      </a:accent5>
      <a:accent6>
        <a:srgbClr val="738F98"/>
      </a:accent6>
      <a:hlink>
        <a:srgbClr val="FFE264"/>
      </a:hlink>
      <a:folHlink>
        <a:srgbClr val="E9DCB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398</Words>
  <Application>Microsoft Macintosh PowerPoint</Application>
  <PresentationFormat>On-screen Show (4:3)</PresentationFormat>
  <Paragraphs>74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Mission 2019 </vt:lpstr>
      <vt:lpstr>Mission 2019 Panelists</vt:lpstr>
      <vt:lpstr>Mission 2019 Panelists</vt:lpstr>
      <vt:lpstr>Mission 2019 Panelists</vt:lpstr>
      <vt:lpstr>Mission 2019 Panelists</vt:lpstr>
      <vt:lpstr>PowerPoint Presentation</vt:lpstr>
      <vt:lpstr>Mission 2019 Panelists</vt:lpstr>
      <vt:lpstr>Mission 2019 Panelists</vt:lpstr>
      <vt:lpstr>PowerPoint Presentation</vt:lpstr>
      <vt:lpstr>Food security innovation brainstorming session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Motivations for 12.000</dc:title>
  <cp:lastModifiedBy>David McGee User</cp:lastModifiedBy>
  <cp:revision>72</cp:revision>
  <dcterms:modified xsi:type="dcterms:W3CDTF">2015-11-16T21:11:46Z</dcterms:modified>
</cp:coreProperties>
</file>