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362" r:id="rId2"/>
    <p:sldId id="379" r:id="rId3"/>
    <p:sldId id="378" r:id="rId4"/>
    <p:sldId id="381" r:id="rId5"/>
    <p:sldId id="382" r:id="rId6"/>
    <p:sldId id="388" r:id="rId7"/>
    <p:sldId id="383" r:id="rId8"/>
    <p:sldId id="384" r:id="rId9"/>
    <p:sldId id="385" r:id="rId10"/>
    <p:sldId id="386" r:id="rId11"/>
    <p:sldId id="380" r:id="rId12"/>
    <p:sldId id="387" r:id="rId13"/>
    <p:sldId id="374" r:id="rId14"/>
    <p:sldId id="366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0000"/>
    <a:srgbClr val="000000"/>
    <a:srgbClr val="F0F0F0"/>
    <a:srgbClr val="CCCCCC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76" d="100"/>
          <a:sy n="76" d="100"/>
        </p:scale>
        <p:origin x="-712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F78808-C17D-924E-85DB-B9A3CACA42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2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8B3B0B6-F48B-0542-840E-C4944B815E85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8B3B0B6-F48B-0542-840E-C4944B815E85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42A43-14E0-DC4D-B25E-51155D48EB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00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7638E-828D-3446-81BF-E24012429F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80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5FAFD7-08FA-7744-97DD-3AA91A2F83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0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50782-B129-7049-AF9B-5B7BB2F8C8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CC6948-8C99-D64D-9BE9-64DF0D2819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9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03BBD-9D25-6A47-A2C9-FEAEF1BC83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24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292003-3891-FE49-9598-F915A70488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1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45C5F-FEEE-3C42-AB10-17A31F5BD4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6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7BCA8C-DC8D-9B45-8ADD-74811358D8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122169-53BD-784F-9D6C-12428B2FE0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8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20A67-C082-A040-9115-8A9BC9E344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614A4C-8337-6844-A557-75E0746E8FB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52400"/>
            <a:ext cx="8229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Mission 2019</a:t>
            </a:r>
            <a:r>
              <a:rPr lang="en-US" sz="3200" dirty="0">
                <a:solidFill>
                  <a:srgbClr val="FFB310"/>
                </a:solidFill>
                <a:latin typeface="Arial Rounded MT Bold" charset="0"/>
              </a:rPr>
              <a:t> </a:t>
            </a:r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Mini-project 2:</a:t>
            </a:r>
          </a:p>
          <a:p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Food security and environmental stewardship in Mozambique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685800"/>
            <a:ext cx="8839200" cy="0"/>
          </a:xfrm>
          <a:prstGeom prst="line">
            <a:avLst/>
          </a:prstGeom>
          <a:noFill/>
          <a:ln w="25400">
            <a:solidFill>
              <a:srgbClr val="FFB3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Screenshot 2015-09-23 12.29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7315200" cy="46817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59" y="6474023"/>
            <a:ext cx="2628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Arial Rounded MT Bold" charset="0"/>
              </a:rPr>
              <a:t>www.foodsecurityportal.org</a:t>
            </a:r>
            <a:endParaRPr lang="en-US" sz="1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52400"/>
            <a:ext cx="8229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Why Mozambique?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838200"/>
            <a:ext cx="8839200" cy="0"/>
          </a:xfrm>
          <a:prstGeom prst="line">
            <a:avLst/>
          </a:prstGeom>
          <a:noFill/>
          <a:ln w="25400">
            <a:solidFill>
              <a:srgbClr val="FFB3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400" y="990600"/>
            <a:ext cx="8229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Strong warming predicted in 21</a:t>
            </a:r>
            <a:r>
              <a:rPr lang="en-US" sz="3200" baseline="30000" dirty="0" smtClean="0">
                <a:solidFill>
                  <a:srgbClr val="FFB310"/>
                </a:solidFill>
                <a:latin typeface="Arial Rounded MT Bold" charset="0"/>
              </a:rPr>
              <a:t>st</a:t>
            </a:r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 century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59" y="6474023"/>
            <a:ext cx="3288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 Rounded MT Bold" charset="0"/>
              </a:rPr>
              <a:t>Shepherd, </a:t>
            </a:r>
            <a:r>
              <a:rPr lang="en-US" sz="1400" i="1" dirty="0" smtClean="0">
                <a:latin typeface="Arial Rounded MT Bold" charset="0"/>
              </a:rPr>
              <a:t>Nature Geoscience </a:t>
            </a:r>
            <a:r>
              <a:rPr lang="en-US" sz="1400" dirty="0" smtClean="0">
                <a:latin typeface="Arial Rounded MT Bold" charset="0"/>
              </a:rPr>
              <a:t>2014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133600"/>
            <a:ext cx="5867400" cy="414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292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52400"/>
            <a:ext cx="8229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Why Mozambique?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838200"/>
            <a:ext cx="8839200" cy="0"/>
          </a:xfrm>
          <a:prstGeom prst="line">
            <a:avLst/>
          </a:prstGeom>
          <a:noFill/>
          <a:ln w="25400">
            <a:solidFill>
              <a:srgbClr val="FFB3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400" y="990600"/>
            <a:ext cx="8229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Endangered species habitat: e.g. </a:t>
            </a:r>
            <a:r>
              <a:rPr lang="en-US" sz="3200" dirty="0" err="1" smtClean="0">
                <a:solidFill>
                  <a:srgbClr val="FFB310"/>
                </a:solidFill>
                <a:latin typeface="Arial Rounded MT Bold" charset="0"/>
              </a:rPr>
              <a:t>Gorongosa</a:t>
            </a:r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 National Park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4600"/>
            <a:ext cx="4555557" cy="30387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021" y="3978379"/>
            <a:ext cx="4316979" cy="28796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r="45180"/>
          <a:stretch/>
        </p:blipFill>
        <p:spPr>
          <a:xfrm>
            <a:off x="6544822" y="1752600"/>
            <a:ext cx="2599178" cy="2667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0" y="2133600"/>
            <a:ext cx="2590800" cy="3886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28600" y="4445000"/>
            <a:ext cx="4289778" cy="241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l="23878" t="20469" r="29969" b="37861"/>
          <a:stretch/>
        </p:blipFill>
        <p:spPr>
          <a:xfrm>
            <a:off x="2743200" y="3995359"/>
            <a:ext cx="2105335" cy="285767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204998" y="6550223"/>
            <a:ext cx="19390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Arial Rounded MT Bold" charset="0"/>
              </a:rPr>
              <a:t>www.gorongosa.org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059936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52400"/>
            <a:ext cx="8229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Mini-project 2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838200"/>
            <a:ext cx="8839200" cy="0"/>
          </a:xfrm>
          <a:prstGeom prst="line">
            <a:avLst/>
          </a:prstGeom>
          <a:noFill/>
          <a:ln w="25400">
            <a:solidFill>
              <a:srgbClr val="FFB3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400" y="990600"/>
            <a:ext cx="8229600" cy="526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Arial Rounded MT Bold" charset="0"/>
              </a:rPr>
              <a:t>Develop an integrated plan for Mozambique’s development over the coming 15 years that sets the country up for minimizing food insecurity and the environmental impact of agriculture in the 21</a:t>
            </a:r>
            <a:r>
              <a:rPr lang="en-US" baseline="30000" dirty="0" smtClean="0">
                <a:latin typeface="Arial Rounded MT Bold" charset="0"/>
              </a:rPr>
              <a:t>st</a:t>
            </a:r>
            <a:r>
              <a:rPr lang="en-US" dirty="0" smtClean="0">
                <a:latin typeface="Arial Rounded MT Bold" charset="0"/>
              </a:rPr>
              <a:t> century.</a:t>
            </a:r>
          </a:p>
          <a:p>
            <a:pPr marL="457200" indent="-457200">
              <a:buFont typeface="Arial"/>
              <a:buChar char="•"/>
            </a:pPr>
            <a:endParaRPr lang="en-US" dirty="0" smtClean="0">
              <a:latin typeface="Arial Rounded MT Bold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Arial Rounded MT Bold" charset="0"/>
              </a:rPr>
              <a:t>Develop quantitative goals that would allow you to see if your plan worked after 15 years.</a:t>
            </a:r>
          </a:p>
          <a:p>
            <a:pPr marL="457200" indent="-457200">
              <a:buFont typeface="Arial"/>
              <a:buChar char="•"/>
            </a:pPr>
            <a:endParaRPr lang="en-US" dirty="0" smtClean="0">
              <a:latin typeface="Arial Rounded MT Bold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Arial Rounded MT Bold" charset="0"/>
              </a:rPr>
              <a:t>Present your plan on Friday, October 9.</a:t>
            </a:r>
          </a:p>
        </p:txBody>
      </p:sp>
    </p:spTree>
    <p:extLst>
      <p:ext uri="{BB962C8B-B14F-4D97-AF65-F5344CB8AC3E}">
        <p14:creationId xmlns:p14="http://schemas.microsoft.com/office/powerpoint/2010/main" val="42113501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6200" y="304800"/>
            <a:ext cx="8229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 dirty="0" err="1">
                <a:solidFill>
                  <a:srgbClr val="FFB310"/>
                </a:solidFill>
                <a:latin typeface="Arial Rounded MT Bold" charset="0"/>
              </a:rPr>
              <a:t>m</a:t>
            </a:r>
            <a:r>
              <a:rPr lang="en-US" sz="3200" dirty="0" err="1" smtClean="0">
                <a:solidFill>
                  <a:srgbClr val="FFB310"/>
                </a:solidFill>
                <a:latin typeface="Arial Rounded MT Bold" charset="0"/>
              </a:rPr>
              <a:t>ozambique.opendataforafrica.org</a:t>
            </a:r>
            <a:endParaRPr lang="en-US" sz="3200" dirty="0">
              <a:solidFill>
                <a:srgbClr val="FFB310"/>
              </a:solidFill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18986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6200" y="304800"/>
            <a:ext cx="822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The coming week</a:t>
            </a:r>
            <a:endParaRPr lang="en-US" sz="3200" dirty="0">
              <a:solidFill>
                <a:srgbClr val="FFB310"/>
              </a:solidFill>
              <a:latin typeface="Arial Rounded MT Bold" charset="0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0" y="1066800"/>
            <a:ext cx="8839200" cy="0"/>
          </a:xfrm>
          <a:prstGeom prst="line">
            <a:avLst/>
          </a:prstGeom>
          <a:noFill/>
          <a:ln w="25400">
            <a:solidFill>
              <a:srgbClr val="FFB3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57200" y="838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1963" indent="-461963" eaLnBrk="1" hangingPunct="1">
              <a:lnSpc>
                <a:spcPct val="110000"/>
              </a:lnSpc>
              <a:spcBef>
                <a:spcPts val="600"/>
              </a:spcBef>
              <a:tabLst>
                <a:tab pos="461963" algn="l"/>
              </a:tabLst>
            </a:pPr>
            <a:endParaRPr lang="en-US" sz="2400" dirty="0">
              <a:latin typeface="Arial Rounded MT Bold" charset="0"/>
            </a:endParaRPr>
          </a:p>
          <a:p>
            <a:pPr marL="461963" indent="-461963" eaLnBrk="1" hangingPunct="1">
              <a:spcBef>
                <a:spcPct val="20000"/>
              </a:spcBef>
              <a:buFont typeface="Arial" charset="0"/>
              <a:buChar char="•"/>
              <a:tabLst>
                <a:tab pos="461963" algn="l"/>
              </a:tabLst>
            </a:pPr>
            <a:r>
              <a:rPr lang="en-US" sz="2400" dirty="0" smtClean="0">
                <a:latin typeface="Arial Rounded MT Bold" charset="0"/>
              </a:rPr>
              <a:t>Monday</a:t>
            </a:r>
            <a:r>
              <a:rPr lang="en-US" sz="2400" dirty="0" smtClean="0">
                <a:latin typeface="Arial Rounded MT Bold" charset="0"/>
              </a:rPr>
              <a:t>: Group work day</a:t>
            </a:r>
          </a:p>
          <a:p>
            <a:pPr marL="461963" indent="-461963" eaLnBrk="1" hangingPunct="1">
              <a:spcBef>
                <a:spcPct val="20000"/>
              </a:spcBef>
              <a:buFont typeface="Arial" charset="0"/>
              <a:buChar char="•"/>
              <a:tabLst>
                <a:tab pos="461963" algn="l"/>
              </a:tabLst>
            </a:pPr>
            <a:endParaRPr lang="en-US" sz="2400" dirty="0" smtClean="0">
              <a:latin typeface="Arial Rounded MT Bold" charset="0"/>
            </a:endParaRPr>
          </a:p>
          <a:p>
            <a:pPr marL="461963" indent="-461963" eaLnBrk="1" hangingPunct="1">
              <a:spcBef>
                <a:spcPct val="20000"/>
              </a:spcBef>
              <a:buFont typeface="Arial" charset="0"/>
              <a:buChar char="•"/>
              <a:tabLst>
                <a:tab pos="461963" algn="l"/>
              </a:tabLst>
            </a:pPr>
            <a:r>
              <a:rPr lang="en-US" sz="2400" dirty="0" smtClean="0">
                <a:latin typeface="Arial Rounded MT Bold" charset="0"/>
              </a:rPr>
              <a:t>Wednesday: Visit by </a:t>
            </a:r>
            <a:r>
              <a:rPr lang="en-US" sz="2400" dirty="0" err="1" smtClean="0">
                <a:latin typeface="Arial Rounded MT Bold" charset="0"/>
              </a:rPr>
              <a:t>Terrascope</a:t>
            </a:r>
            <a:r>
              <a:rPr lang="en-US" sz="2400" dirty="0" smtClean="0">
                <a:latin typeface="Arial Rounded MT Bold" charset="0"/>
              </a:rPr>
              <a:t> mentor Hal </a:t>
            </a:r>
            <a:r>
              <a:rPr lang="en-US" sz="2400" dirty="0" err="1" smtClean="0">
                <a:latin typeface="Arial Rounded MT Bold" charset="0"/>
              </a:rPr>
              <a:t>Gustin</a:t>
            </a:r>
            <a:endParaRPr lang="en-US" sz="2400" dirty="0">
              <a:latin typeface="Arial Rounded MT Bold" charset="0"/>
            </a:endParaRPr>
          </a:p>
          <a:p>
            <a:pPr marL="461963" indent="-461963" eaLnBrk="1" hangingPunct="1">
              <a:spcBef>
                <a:spcPct val="20000"/>
              </a:spcBef>
              <a:buFont typeface="Arial" charset="0"/>
              <a:buChar char="•"/>
              <a:tabLst>
                <a:tab pos="461963" algn="l"/>
              </a:tabLst>
            </a:pPr>
            <a:endParaRPr lang="en-US" sz="2400" dirty="0" smtClean="0">
              <a:latin typeface="Arial Rounded MT Bold" charset="0"/>
            </a:endParaRPr>
          </a:p>
          <a:p>
            <a:pPr marL="461963" indent="-461963" eaLnBrk="1" hangingPunct="1">
              <a:spcBef>
                <a:spcPct val="20000"/>
              </a:spcBef>
              <a:buFont typeface="Arial" charset="0"/>
              <a:buChar char="•"/>
              <a:tabLst>
                <a:tab pos="461963" algn="l"/>
              </a:tabLst>
            </a:pPr>
            <a:r>
              <a:rPr lang="en-US" sz="2400" dirty="0" smtClean="0">
                <a:latin typeface="Arial Rounded MT Bold" charset="0"/>
              </a:rPr>
              <a:t>Friday: Group work day</a:t>
            </a:r>
            <a:endParaRPr lang="en-US" sz="2400" dirty="0" smtClean="0"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0508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52400"/>
            <a:ext cx="8229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Why Mozambique?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838200"/>
            <a:ext cx="8839200" cy="0"/>
          </a:xfrm>
          <a:prstGeom prst="line">
            <a:avLst/>
          </a:prstGeom>
          <a:noFill/>
          <a:ln w="25400">
            <a:solidFill>
              <a:srgbClr val="FFB3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400" y="1066800"/>
            <a:ext cx="8229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Politically fairly stable since end of civil war in 1992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GDP growing due to foreign investment in extraction industries (coal, titanium, aluminum)</a:t>
            </a:r>
          </a:p>
        </p:txBody>
      </p:sp>
      <p:pic>
        <p:nvPicPr>
          <p:cNvPr id="2" name="Picture 1" descr="MozambiqueGD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665866"/>
            <a:ext cx="443865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305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52400"/>
            <a:ext cx="8229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Why Mozambique?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838200"/>
            <a:ext cx="8839200" cy="0"/>
          </a:xfrm>
          <a:prstGeom prst="line">
            <a:avLst/>
          </a:prstGeom>
          <a:noFill/>
          <a:ln w="25400">
            <a:solidFill>
              <a:srgbClr val="FFB3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400" y="990600"/>
            <a:ext cx="82296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178</a:t>
            </a:r>
            <a:r>
              <a:rPr lang="en-US" sz="3200" baseline="30000" dirty="0" smtClean="0">
                <a:solidFill>
                  <a:srgbClr val="FFB310"/>
                </a:solidFill>
                <a:latin typeface="Arial Rounded MT Bold" charset="0"/>
              </a:rPr>
              <a:t>th</a:t>
            </a:r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 out of 187 countries in UNDP 2014 Human Development Index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1/3 of population chronically food-insecure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Child (&lt;5 </a:t>
            </a:r>
            <a:r>
              <a:rPr lang="en-US" sz="3200" dirty="0" err="1" smtClean="0">
                <a:solidFill>
                  <a:srgbClr val="FFB310"/>
                </a:solidFill>
                <a:latin typeface="Arial Rounded MT Bold" charset="0"/>
              </a:rPr>
              <a:t>yrs</a:t>
            </a:r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) malnutrition 43%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Child (&lt;5 </a:t>
            </a:r>
            <a:r>
              <a:rPr lang="en-US" sz="3200" dirty="0" err="1" smtClean="0">
                <a:solidFill>
                  <a:srgbClr val="FFB310"/>
                </a:solidFill>
                <a:latin typeface="Arial Rounded MT Bold" charset="0"/>
              </a:rPr>
              <a:t>yrs</a:t>
            </a:r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) Vitamin A and iron deficiency 69% and 74%, respectively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59" y="6474023"/>
            <a:ext cx="39805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 Rounded MT Bold" charset="0"/>
              </a:rPr>
              <a:t>https://</a:t>
            </a:r>
            <a:r>
              <a:rPr lang="en-US" sz="1400" dirty="0" err="1">
                <a:latin typeface="Arial Rounded MT Bold" charset="0"/>
              </a:rPr>
              <a:t>www.wfp.org</a:t>
            </a:r>
            <a:r>
              <a:rPr lang="en-US" sz="1400" dirty="0">
                <a:latin typeface="Arial Rounded MT Bold" charset="0"/>
              </a:rPr>
              <a:t>/countries/</a:t>
            </a:r>
            <a:r>
              <a:rPr lang="en-US" sz="1400" dirty="0" err="1">
                <a:latin typeface="Arial Rounded MT Bold" charset="0"/>
              </a:rPr>
              <a:t>mozambique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27802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52400"/>
            <a:ext cx="8229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Why Mozambique?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838200"/>
            <a:ext cx="8839200" cy="0"/>
          </a:xfrm>
          <a:prstGeom prst="line">
            <a:avLst/>
          </a:prstGeom>
          <a:noFill/>
          <a:ln w="25400">
            <a:solidFill>
              <a:srgbClr val="FFB3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400" y="990600"/>
            <a:ext cx="8229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Quickly growing population</a:t>
            </a:r>
          </a:p>
        </p:txBody>
      </p:sp>
      <p:pic>
        <p:nvPicPr>
          <p:cNvPr id="2" name="Picture 1" descr="Population, mln. - Mozambiq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76400"/>
            <a:ext cx="5464467" cy="518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38800" y="2209800"/>
            <a:ext cx="3534842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B310"/>
                </a:solidFill>
                <a:latin typeface="Arial Rounded MT Bold" charset="0"/>
              </a:rPr>
              <a:t>Units in thousands</a:t>
            </a:r>
          </a:p>
          <a:p>
            <a:r>
              <a:rPr lang="en-US" dirty="0" smtClean="0">
                <a:solidFill>
                  <a:srgbClr val="FFB310"/>
                </a:solidFill>
                <a:latin typeface="Arial Rounded MT Bold" charset="0"/>
              </a:rPr>
              <a:t>(so 200k = 200M)</a:t>
            </a:r>
          </a:p>
          <a:p>
            <a:endParaRPr lang="en-US" dirty="0">
              <a:solidFill>
                <a:srgbClr val="FFB310"/>
              </a:solidFill>
              <a:latin typeface="Arial Rounded MT Bold" charset="0"/>
            </a:endParaRPr>
          </a:p>
          <a:p>
            <a:r>
              <a:rPr lang="en-US" dirty="0" smtClean="0">
                <a:solidFill>
                  <a:srgbClr val="FFB310"/>
                </a:solidFill>
                <a:latin typeface="Arial Rounded MT Bold" charset="0"/>
              </a:rPr>
              <a:t>Current pop: 24.5M</a:t>
            </a:r>
          </a:p>
          <a:p>
            <a:r>
              <a:rPr lang="en-US" dirty="0" smtClean="0">
                <a:solidFill>
                  <a:srgbClr val="FFB310"/>
                </a:solidFill>
                <a:latin typeface="Arial Rounded MT Bold" charset="0"/>
              </a:rPr>
              <a:t>2100 pop: &gt;100M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0425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52400"/>
            <a:ext cx="8229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Why Mozambique?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838200"/>
            <a:ext cx="8839200" cy="0"/>
          </a:xfrm>
          <a:prstGeom prst="line">
            <a:avLst/>
          </a:prstGeom>
          <a:noFill/>
          <a:ln w="25400">
            <a:solidFill>
              <a:srgbClr val="FFB3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400" y="990600"/>
            <a:ext cx="8229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Quickly growing population</a:t>
            </a:r>
          </a:p>
        </p:txBody>
      </p:sp>
      <p:pic>
        <p:nvPicPr>
          <p:cNvPr id="4" name="Picture 3" descr="Total fertility children per wom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" y="1676399"/>
            <a:ext cx="6319483" cy="505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22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52400"/>
            <a:ext cx="8229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Why Mozambique?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838200"/>
            <a:ext cx="8839200" cy="0"/>
          </a:xfrm>
          <a:prstGeom prst="line">
            <a:avLst/>
          </a:prstGeom>
          <a:noFill/>
          <a:ln w="25400">
            <a:solidFill>
              <a:srgbClr val="FFB3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400" y="990600"/>
            <a:ext cx="8229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Conflict between foreign investment aimed at producing cash crops for export vs. traditional subsistence farmers</a:t>
            </a:r>
          </a:p>
        </p:txBody>
      </p:sp>
      <p:pic>
        <p:nvPicPr>
          <p:cNvPr id="2" name="Picture 1" descr="Screenshot 2015-09-23 14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1" y="3124200"/>
            <a:ext cx="9144000" cy="13023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59" y="6474023"/>
            <a:ext cx="8228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 Rounded MT Bold" charset="0"/>
              </a:rPr>
              <a:t>http://</a:t>
            </a:r>
            <a:r>
              <a:rPr lang="en-US" sz="1400" dirty="0" err="1">
                <a:latin typeface="Arial Rounded MT Bold" charset="0"/>
              </a:rPr>
              <a:t>www.reuters.com</a:t>
            </a:r>
            <a:r>
              <a:rPr lang="en-US" sz="1400" dirty="0">
                <a:latin typeface="Arial Rounded MT Bold" charset="0"/>
              </a:rPr>
              <a:t>/article/2015/05/25/mozambique-land-food-idUSL5N0YC35120150525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896238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52400"/>
            <a:ext cx="8229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Why Mozambique?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838200"/>
            <a:ext cx="8839200" cy="0"/>
          </a:xfrm>
          <a:prstGeom prst="line">
            <a:avLst/>
          </a:prstGeom>
          <a:noFill/>
          <a:ln w="25400">
            <a:solidFill>
              <a:srgbClr val="FFB3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400" y="990600"/>
            <a:ext cx="8229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High incidence of flooding/drought coupled with low resilience</a:t>
            </a:r>
          </a:p>
        </p:txBody>
      </p:sp>
    </p:spTree>
    <p:extLst>
      <p:ext uri="{BB962C8B-B14F-4D97-AF65-F5344CB8AC3E}">
        <p14:creationId xmlns:p14="http://schemas.microsoft.com/office/powerpoint/2010/main" val="34521114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52400"/>
            <a:ext cx="8229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February 2014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838200"/>
            <a:ext cx="8839200" cy="0"/>
          </a:xfrm>
          <a:prstGeom prst="line">
            <a:avLst/>
          </a:prstGeom>
          <a:noFill/>
          <a:ln w="25400">
            <a:solidFill>
              <a:srgbClr val="FFB3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400" y="990600"/>
            <a:ext cx="8229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High incidence of flooding/drought coupled with low resilience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59" y="6474023"/>
            <a:ext cx="4745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latin typeface="Arial Rounded MT Bold" charset="0"/>
              </a:rPr>
              <a:t>e</a:t>
            </a:r>
            <a:r>
              <a:rPr lang="en-US" sz="1400" dirty="0" err="1" smtClean="0">
                <a:latin typeface="Arial Rounded MT Bold" charset="0"/>
              </a:rPr>
              <a:t>arthobservatory.nasa.gov</a:t>
            </a:r>
            <a:r>
              <a:rPr lang="en-US" sz="1400" dirty="0">
                <a:latin typeface="Arial Rounded MT Bold" charset="0"/>
              </a:rPr>
              <a:t>/IOTD/</a:t>
            </a:r>
            <a:r>
              <a:rPr lang="en-US" sz="1400" dirty="0" err="1">
                <a:latin typeface="Arial Rounded MT Bold" charset="0"/>
              </a:rPr>
              <a:t>view.php?id</a:t>
            </a:r>
            <a:r>
              <a:rPr lang="en-US" sz="1400" dirty="0">
                <a:latin typeface="Arial Rounded MT Bold" charset="0"/>
              </a:rPr>
              <a:t>=85145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962552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52400"/>
            <a:ext cx="8229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January 2015</a:t>
            </a:r>
            <a:endParaRPr lang="en-US" sz="3200" dirty="0" smtClean="0">
              <a:solidFill>
                <a:srgbClr val="FFB310"/>
              </a:solidFill>
              <a:latin typeface="Arial Rounded MT Bold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838200"/>
            <a:ext cx="8839200" cy="0"/>
          </a:xfrm>
          <a:prstGeom prst="line">
            <a:avLst/>
          </a:prstGeom>
          <a:noFill/>
          <a:ln w="25400">
            <a:solidFill>
              <a:srgbClr val="FFB3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400" y="990600"/>
            <a:ext cx="8229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High incidence of flooding/drought coupled with low resilience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59" y="6474023"/>
            <a:ext cx="4745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latin typeface="Arial Rounded MT Bold" charset="0"/>
              </a:rPr>
              <a:t>e</a:t>
            </a:r>
            <a:r>
              <a:rPr lang="en-US" sz="1400" dirty="0" err="1" smtClean="0">
                <a:latin typeface="Arial Rounded MT Bold" charset="0"/>
              </a:rPr>
              <a:t>arthobservatory.nasa.gov</a:t>
            </a:r>
            <a:r>
              <a:rPr lang="en-US" sz="1400" dirty="0">
                <a:latin typeface="Arial Rounded MT Bold" charset="0"/>
              </a:rPr>
              <a:t>/IOTD/</a:t>
            </a:r>
            <a:r>
              <a:rPr lang="en-US" sz="1400" dirty="0" err="1">
                <a:latin typeface="Arial Rounded MT Bold" charset="0"/>
              </a:rPr>
              <a:t>view.php?id</a:t>
            </a:r>
            <a:r>
              <a:rPr lang="en-US" sz="1400" dirty="0">
                <a:latin typeface="Arial Rounded MT Bold" charset="0"/>
              </a:rPr>
              <a:t>=85145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836717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777777"/>
      </a:dk1>
      <a:lt1>
        <a:srgbClr val="FFFFFF"/>
      </a:lt1>
      <a:dk2>
        <a:srgbClr val="015A8C"/>
      </a:dk2>
      <a:lt2>
        <a:srgbClr val="FFCC66"/>
      </a:lt2>
      <a:accent1>
        <a:srgbClr val="909082"/>
      </a:accent1>
      <a:accent2>
        <a:srgbClr val="809EA8"/>
      </a:accent2>
      <a:accent3>
        <a:srgbClr val="AAB5C5"/>
      </a:accent3>
      <a:accent4>
        <a:srgbClr val="DADADA"/>
      </a:accent4>
      <a:accent5>
        <a:srgbClr val="C6C6C1"/>
      </a:accent5>
      <a:accent6>
        <a:srgbClr val="738F98"/>
      </a:accent6>
      <a:hlink>
        <a:srgbClr val="FFE264"/>
      </a:hlink>
      <a:folHlink>
        <a:srgbClr val="E9DCB9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7840</TotalTime>
  <Words>341</Words>
  <Application>Microsoft Macintosh PowerPoint</Application>
  <PresentationFormat>On-screen Show (4:3)</PresentationFormat>
  <Paragraphs>54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Motivations for 12.000</dc:title>
  <cp:lastModifiedBy>David McGee User</cp:lastModifiedBy>
  <cp:revision>101</cp:revision>
  <dcterms:modified xsi:type="dcterms:W3CDTF">2015-09-25T20:38:33Z</dcterms:modified>
</cp:coreProperties>
</file>