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543" r:id="rId1"/>
  </p:sldMasterIdLst>
  <p:notesMasterIdLst>
    <p:notesMasterId r:id="rId21"/>
  </p:notesMasterIdLst>
  <p:handoutMasterIdLst>
    <p:handoutMasterId r:id="rId22"/>
  </p:handoutMasterIdLst>
  <p:sldIdLst>
    <p:sldId id="256" r:id="rId2"/>
    <p:sldId id="329" r:id="rId3"/>
    <p:sldId id="330" r:id="rId4"/>
    <p:sldId id="331" r:id="rId5"/>
    <p:sldId id="343" r:id="rId6"/>
    <p:sldId id="332" r:id="rId7"/>
    <p:sldId id="342" r:id="rId8"/>
    <p:sldId id="299" r:id="rId9"/>
    <p:sldId id="300" r:id="rId10"/>
    <p:sldId id="301" r:id="rId11"/>
    <p:sldId id="303" r:id="rId12"/>
    <p:sldId id="315" r:id="rId13"/>
    <p:sldId id="334" r:id="rId14"/>
    <p:sldId id="337" r:id="rId15"/>
    <p:sldId id="338" r:id="rId16"/>
    <p:sldId id="335" r:id="rId17"/>
    <p:sldId id="336" r:id="rId18"/>
    <p:sldId id="340" r:id="rId19"/>
    <p:sldId id="317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024D81A3-D321-0440-AB27-2F9488DFD5AD}">
          <p14:sldIdLst>
            <p14:sldId id="2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E6CD"/>
    <a:srgbClr val="CCECFF"/>
    <a:srgbClr val="B7E0FF"/>
    <a:srgbClr val="8DB2DB"/>
    <a:srgbClr val="FFCC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09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662" tIns="48331" rIns="96662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62" tIns="48331" rIns="96662" bIns="48331" rtlCol="0"/>
          <a:lstStyle>
            <a:lvl1pPr algn="r">
              <a:defRPr sz="1300"/>
            </a:lvl1pPr>
          </a:lstStyle>
          <a:p>
            <a:fld id="{EAAFC361-71A8-8147-BC5B-99FD62E6E202}" type="datetime1">
              <a:rPr lang="en-US" smtClean="0"/>
              <a:pPr/>
              <a:t>5/15/2013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662" tIns="48331" rIns="96662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62" tIns="48331" rIns="96662" bIns="48331" rtlCol="0" anchor="b"/>
          <a:lstStyle>
            <a:lvl1pPr algn="r">
              <a:defRPr sz="1300"/>
            </a:lvl1pPr>
          </a:lstStyle>
          <a:p>
            <a:fld id="{45C28161-8A3D-D048-84CB-1089A695F5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87036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662" tIns="48331" rIns="96662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62" tIns="48331" rIns="96662" bIns="48331" rtlCol="0"/>
          <a:lstStyle>
            <a:lvl1pPr algn="r">
              <a:defRPr sz="1300"/>
            </a:lvl1pPr>
          </a:lstStyle>
          <a:p>
            <a:fld id="{EB869786-9ECC-9F4E-97CB-6620B0F26CEE}" type="datetime1">
              <a:rPr lang="en-US" smtClean="0"/>
              <a:pPr/>
              <a:t>5/15/2013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2" tIns="48331" rIns="96662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6662" tIns="48331" rIns="96662" bIns="48331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662" tIns="48331" rIns="96662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62" tIns="48331" rIns="96662" bIns="48331" rtlCol="0" anchor="b"/>
          <a:lstStyle>
            <a:lvl1pPr algn="r">
              <a:defRPr sz="1300"/>
            </a:lvl1pPr>
          </a:lstStyle>
          <a:p>
            <a:fld id="{938599FD-28F5-A743-B43B-C39FD8693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21310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2743"/>
            <a:ext cx="8229600" cy="555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4" r:id="rId1"/>
    <p:sldLayoutId id="2147484545" r:id="rId2"/>
    <p:sldLayoutId id="2147484546" r:id="rId3"/>
    <p:sldLayoutId id="2147484547" r:id="rId4"/>
    <p:sldLayoutId id="2147484548" r:id="rId5"/>
    <p:sldLayoutId id="2147484549" r:id="rId6"/>
    <p:sldLayoutId id="2147484550" r:id="rId7"/>
    <p:sldLayoutId id="2147484551" r:id="rId8"/>
    <p:sldLayoutId id="2147484552" r:id="rId9"/>
    <p:sldLayoutId id="2147484553" r:id="rId10"/>
    <p:sldLayoutId id="2147484554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20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oleObject" Target="../embeddings/oleObject30.bin"/><Relationship Id="rId3" Type="http://schemas.openxmlformats.org/officeDocument/2006/relationships/image" Target="../media/image38.png"/><Relationship Id="rId7" Type="http://schemas.openxmlformats.org/officeDocument/2006/relationships/image" Target="../media/image39.png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3.bin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" y="3703320"/>
            <a:ext cx="8199120" cy="277368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pPr algn="ctr"/>
            <a:r>
              <a:rPr lang="en-US" sz="3400" b="1" dirty="0" smtClean="0"/>
              <a:t>By: </a:t>
            </a:r>
            <a:r>
              <a:rPr lang="en-US" sz="3400" b="1" dirty="0" err="1" smtClean="0"/>
              <a:t>Soheil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Feizi</a:t>
            </a:r>
            <a:endParaRPr lang="en-US" sz="3400" b="1" dirty="0" smtClean="0"/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Final Project Presentation</a:t>
            </a:r>
          </a:p>
          <a:p>
            <a:pPr algn="ctr"/>
            <a:r>
              <a:rPr lang="en-US" sz="3200" dirty="0" smtClean="0"/>
              <a:t>18.338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MIT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1341120"/>
            <a:ext cx="9144000" cy="1783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3600" b="1" dirty="0" smtClean="0"/>
              <a:t>Applications of Spectral Matrix Theory in Computational Biology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615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85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Eigen decomposition of the modularity matrix</a:t>
            </a:r>
            <a:endParaRPr lang="en-US" sz="3200" dirty="0"/>
          </a:p>
        </p:txBody>
      </p:sp>
      <p:sp>
        <p:nvSpPr>
          <p:cNvPr id="440" name="Content Placeholder 2"/>
          <p:cNvSpPr txBox="1">
            <a:spLocks/>
          </p:cNvSpPr>
          <p:nvPr/>
        </p:nvSpPr>
        <p:spPr>
          <a:xfrm>
            <a:off x="45720" y="4618071"/>
            <a:ext cx="9144000" cy="2499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Method: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modularity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matrix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 network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–"/>
              <a:tabLst/>
              <a:defRPr/>
            </a:pPr>
            <a:r>
              <a:rPr lang="en-US" sz="2000" b="1" dirty="0" smtClean="0"/>
              <a:t>Decompose</a:t>
            </a:r>
            <a:r>
              <a:rPr lang="en-US" sz="2000" dirty="0" smtClean="0"/>
              <a:t> modularity matrix to its </a:t>
            </a:r>
            <a:r>
              <a:rPr lang="en-US" sz="2000" dirty="0" err="1" smtClean="0"/>
              <a:t>eigenvalues</a:t>
            </a:r>
            <a:r>
              <a:rPr lang="en-US" sz="2000" dirty="0" smtClean="0"/>
              <a:t> and eigenvectors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–"/>
              <a:tabLst/>
              <a:defRPr/>
            </a:pPr>
            <a:r>
              <a:rPr lang="en-US" sz="2000" dirty="0" smtClean="0"/>
              <a:t>For </a:t>
            </a:r>
            <a:r>
              <a:rPr lang="en-US" sz="2000" b="1" dirty="0" smtClean="0"/>
              <a:t>modularity profile matrix </a:t>
            </a:r>
            <a:r>
              <a:rPr lang="en-US" sz="2000" dirty="0" smtClean="0"/>
              <a:t>using eigenvectors with positive </a:t>
            </a:r>
            <a:r>
              <a:rPr lang="en-US" sz="2000" dirty="0" err="1" smtClean="0"/>
              <a:t>eigenvalues</a:t>
            </a:r>
            <a:endParaRPr lang="en-US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pairwise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distances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among node modularity profiles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9" name="Double Bracket 118"/>
          <p:cNvSpPr/>
          <p:nvPr/>
        </p:nvSpPr>
        <p:spPr>
          <a:xfrm>
            <a:off x="487680" y="1935480"/>
            <a:ext cx="1783080" cy="1691640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Double Bracket 119"/>
          <p:cNvSpPr/>
          <p:nvPr/>
        </p:nvSpPr>
        <p:spPr>
          <a:xfrm>
            <a:off x="2956560" y="1920240"/>
            <a:ext cx="1783080" cy="1691640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Double Bracket 120"/>
          <p:cNvSpPr/>
          <p:nvPr/>
        </p:nvSpPr>
        <p:spPr>
          <a:xfrm>
            <a:off x="5349240" y="1905000"/>
            <a:ext cx="1051560" cy="1691640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Double Bracket 121"/>
          <p:cNvSpPr/>
          <p:nvPr/>
        </p:nvSpPr>
        <p:spPr>
          <a:xfrm>
            <a:off x="7239000" y="1950720"/>
            <a:ext cx="1051560" cy="1691640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ight Arrow 122"/>
          <p:cNvSpPr/>
          <p:nvPr/>
        </p:nvSpPr>
        <p:spPr>
          <a:xfrm>
            <a:off x="2499360" y="2621280"/>
            <a:ext cx="304800" cy="259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ight Arrow 123"/>
          <p:cNvSpPr/>
          <p:nvPr/>
        </p:nvSpPr>
        <p:spPr>
          <a:xfrm>
            <a:off x="4937760" y="2636520"/>
            <a:ext cx="304800" cy="259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ight Arrow 124"/>
          <p:cNvSpPr/>
          <p:nvPr/>
        </p:nvSpPr>
        <p:spPr>
          <a:xfrm>
            <a:off x="6675120" y="2651760"/>
            <a:ext cx="304800" cy="259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Content Placeholder 2"/>
          <p:cNvSpPr txBox="1">
            <a:spLocks/>
          </p:cNvSpPr>
          <p:nvPr/>
        </p:nvSpPr>
        <p:spPr>
          <a:xfrm>
            <a:off x="304800" y="1127760"/>
            <a:ext cx="2179320" cy="518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adjacency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matrix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7" name="Content Placeholder 2"/>
          <p:cNvSpPr txBox="1">
            <a:spLocks/>
          </p:cNvSpPr>
          <p:nvPr/>
        </p:nvSpPr>
        <p:spPr>
          <a:xfrm>
            <a:off x="2712720" y="1143000"/>
            <a:ext cx="2179320" cy="518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modularity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matrix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8" name="Content Placeholder 2"/>
          <p:cNvSpPr txBox="1">
            <a:spLocks/>
          </p:cNvSpPr>
          <p:nvPr/>
        </p:nvSpPr>
        <p:spPr>
          <a:xfrm>
            <a:off x="4846320" y="1158240"/>
            <a:ext cx="2179320" cy="518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eigenvector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2000" b="1" dirty="0" smtClean="0"/>
              <a:t>matrix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9" name="Content Placeholder 2"/>
          <p:cNvSpPr txBox="1">
            <a:spLocks/>
          </p:cNvSpPr>
          <p:nvPr/>
        </p:nvSpPr>
        <p:spPr>
          <a:xfrm>
            <a:off x="5288281" y="1158240"/>
            <a:ext cx="5090160" cy="518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Modularity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profile matrix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5532120" y="2049780"/>
            <a:ext cx="167640" cy="13944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5791200" y="2049780"/>
            <a:ext cx="167640" cy="13944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6065520" y="2049780"/>
            <a:ext cx="167640" cy="13944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7437120" y="2118360"/>
            <a:ext cx="670560" cy="137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7437120" y="2331720"/>
            <a:ext cx="670560" cy="137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7437120" y="2545080"/>
            <a:ext cx="670560" cy="137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7437120" y="2758440"/>
            <a:ext cx="670560" cy="137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7437120" y="2971800"/>
            <a:ext cx="670560" cy="137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7437120" y="3185160"/>
            <a:ext cx="670560" cy="137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7437120" y="3398520"/>
            <a:ext cx="670560" cy="137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0" name="Object 139"/>
          <p:cNvGraphicFramePr>
            <a:graphicFrameLocks noChangeAspect="1"/>
          </p:cNvGraphicFramePr>
          <p:nvPr/>
        </p:nvGraphicFramePr>
        <p:xfrm>
          <a:off x="1280160" y="2612390"/>
          <a:ext cx="250825" cy="292100"/>
        </p:xfrm>
        <a:graphic>
          <a:graphicData uri="http://schemas.openxmlformats.org/presentationml/2006/ole">
            <p:oleObj spid="_x0000_s54274" name="Formula" r:id="rId3" imgW="127080" imgH="147600" progId="Equation.Ribbit">
              <p:embed/>
            </p:oleObj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3132138" y="2430463"/>
          <a:ext cx="1455737" cy="582612"/>
        </p:xfrm>
        <a:graphic>
          <a:graphicData uri="http://schemas.openxmlformats.org/presentationml/2006/ole">
            <p:oleObj spid="_x0000_s54275" name="Formula" r:id="rId4" imgW="914400" imgH="364680" progId="Equation.Ribbit">
              <p:embed/>
            </p:oleObj>
          </a:graphicData>
        </a:graphic>
      </p:graphicFrame>
      <p:cxnSp>
        <p:nvCxnSpPr>
          <p:cNvPr id="141" name="Straight Arrow Connector 140"/>
          <p:cNvCxnSpPr/>
          <p:nvPr/>
        </p:nvCxnSpPr>
        <p:spPr>
          <a:xfrm flipH="1">
            <a:off x="4206240" y="3032409"/>
            <a:ext cx="198120" cy="5032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Content Placeholder 2"/>
          <p:cNvSpPr txBox="1">
            <a:spLocks/>
          </p:cNvSpPr>
          <p:nvPr/>
        </p:nvSpPr>
        <p:spPr>
          <a:xfrm>
            <a:off x="3017520" y="3627120"/>
            <a:ext cx="2179320" cy="518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number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1600" dirty="0" smtClean="0"/>
              <a:t>of edges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45" name="Straight Arrow Connector 144"/>
          <p:cNvCxnSpPr/>
          <p:nvPr/>
        </p:nvCxnSpPr>
        <p:spPr>
          <a:xfrm flipH="1" flipV="1">
            <a:off x="3947160" y="2322512"/>
            <a:ext cx="228600" cy="2069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Content Placeholder 2"/>
          <p:cNvSpPr txBox="1">
            <a:spLocks/>
          </p:cNvSpPr>
          <p:nvPr/>
        </p:nvSpPr>
        <p:spPr>
          <a:xfrm>
            <a:off x="2750820" y="1996440"/>
            <a:ext cx="2179320" cy="518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degree vector</a:t>
            </a:r>
          </a:p>
        </p:txBody>
      </p:sp>
      <p:sp>
        <p:nvSpPr>
          <p:cNvPr id="150" name="Left Brace 149"/>
          <p:cNvSpPr/>
          <p:nvPr/>
        </p:nvSpPr>
        <p:spPr>
          <a:xfrm rot="-5400000">
            <a:off x="5836920" y="3566160"/>
            <a:ext cx="182880" cy="1097280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1" name="Object 150"/>
          <p:cNvGraphicFramePr>
            <a:graphicFrameLocks noChangeAspect="1"/>
          </p:cNvGraphicFramePr>
          <p:nvPr/>
        </p:nvGraphicFramePr>
        <p:xfrm>
          <a:off x="5511800" y="3687763"/>
          <a:ext cx="219075" cy="242887"/>
        </p:xfrm>
        <a:graphic>
          <a:graphicData uri="http://schemas.openxmlformats.org/presentationml/2006/ole">
            <p:oleObj spid="_x0000_s54276" name="Formula" r:id="rId5" imgW="133560" imgH="147600" progId="Equation.Ribbit">
              <p:embed/>
            </p:oleObj>
          </a:graphicData>
        </a:graphic>
      </p:graphicFrame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5799138" y="3704590"/>
          <a:ext cx="223837" cy="239713"/>
        </p:xfrm>
        <a:graphic>
          <a:graphicData uri="http://schemas.openxmlformats.org/presentationml/2006/ole">
            <p:oleObj spid="_x0000_s54278" name="Formula" r:id="rId6" imgW="137160" imgH="146160" progId="Equation.Ribbit">
              <p:embed/>
            </p:oleObj>
          </a:graphicData>
        </a:graphic>
      </p:graphicFrame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6070600" y="3693478"/>
          <a:ext cx="231775" cy="263525"/>
        </p:xfrm>
        <a:graphic>
          <a:graphicData uri="http://schemas.openxmlformats.org/presentationml/2006/ole">
            <p:oleObj spid="_x0000_s54279" name="Formula" r:id="rId7" imgW="141120" imgH="160200" progId="Equation.Ribbit">
              <p:embed/>
            </p:oleObj>
          </a:graphicData>
        </a:graphic>
      </p:graphicFrame>
      <p:sp>
        <p:nvSpPr>
          <p:cNvPr id="155" name="Content Placeholder 2"/>
          <p:cNvSpPr txBox="1">
            <a:spLocks/>
          </p:cNvSpPr>
          <p:nvPr/>
        </p:nvSpPr>
        <p:spPr>
          <a:xfrm>
            <a:off x="4907915" y="4206240"/>
            <a:ext cx="2179320" cy="518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positive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1600" dirty="0" err="1" smtClean="0"/>
              <a:t>eigenvalues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156" name="Object 155"/>
          <p:cNvGraphicFramePr>
            <a:graphicFrameLocks noChangeAspect="1"/>
          </p:cNvGraphicFramePr>
          <p:nvPr/>
        </p:nvGraphicFramePr>
        <p:xfrm>
          <a:off x="6507480" y="2317750"/>
          <a:ext cx="585788" cy="319088"/>
        </p:xfrm>
        <a:graphic>
          <a:graphicData uri="http://schemas.openxmlformats.org/presentationml/2006/ole">
            <p:oleObj spid="_x0000_s54280" name="Formula" r:id="rId8" imgW="363240" imgH="198360" progId="Equation.Ribbi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why does it work?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" y="914401"/>
            <a:ext cx="9098280" cy="426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Probabilistic definition of network modularity [Newman]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281113" y="1545590"/>
          <a:ext cx="6429375" cy="750888"/>
        </p:xfrm>
        <a:graphic>
          <a:graphicData uri="http://schemas.openxmlformats.org/presentationml/2006/ole">
            <p:oleObj spid="_x0000_s90114" name="Formula" r:id="rId3" imgW="3242520" imgH="379800" progId="Equation.Ribbit">
              <p:embed/>
            </p:oleObj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3128851" y="2697481"/>
          <a:ext cx="2017618" cy="725137"/>
        </p:xfrm>
        <a:graphic>
          <a:graphicData uri="http://schemas.openxmlformats.org/presentationml/2006/ole">
            <p:oleObj spid="_x0000_s90115" name="Formula" r:id="rId4" imgW="914400" imgH="327960" progId="Equation.Ribbit">
              <p:embed/>
            </p:oleObj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5379720" y="3030198"/>
            <a:ext cx="81534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5493068" y="2810499"/>
            <a:ext cx="4434840" cy="518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Probabilistic background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0960" y="2346961"/>
            <a:ext cx="6736080" cy="426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Modularity matrix: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84748" y="2667001"/>
            <a:ext cx="994972" cy="796089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52400" y="3688080"/>
            <a:ext cx="8930640" cy="426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simplicity,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suppose we want to divide network into only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modules 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characterized by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57387" y="4526279"/>
            <a:ext cx="890284" cy="1737360"/>
            <a:chOff x="457387" y="4526279"/>
            <a:chExt cx="890284" cy="1737360"/>
          </a:xfrm>
        </p:grpSpPr>
        <p:sp>
          <p:nvSpPr>
            <p:cNvPr id="23" name="TextBox 22"/>
            <p:cNvSpPr txBox="1"/>
            <p:nvPr/>
          </p:nvSpPr>
          <p:spPr>
            <a:xfrm>
              <a:off x="900113" y="4526279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+1</a:t>
              </a:r>
              <a:endParaRPr lang="en-US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57387" y="4571999"/>
              <a:ext cx="890284" cy="1691640"/>
              <a:chOff x="457387" y="4404359"/>
              <a:chExt cx="890284" cy="1691640"/>
            </a:xfrm>
          </p:grpSpPr>
          <p:sp>
            <p:nvSpPr>
              <p:cNvPr id="21" name="Double Bracket 20"/>
              <p:cNvSpPr/>
              <p:nvPr/>
            </p:nvSpPr>
            <p:spPr>
              <a:xfrm>
                <a:off x="930593" y="4404359"/>
                <a:ext cx="350520" cy="1691640"/>
              </a:xfrm>
              <a:prstGeom prst="bracketPair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57387" y="5101828"/>
                <a:ext cx="473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S</a:t>
                </a:r>
                <a:r>
                  <a:rPr lang="en-US" dirty="0" smtClean="0"/>
                  <a:t>=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900113" y="4602479"/>
                <a:ext cx="4475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+1</a:t>
                </a:r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915353" y="4831079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-1</a:t>
                </a:r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930593" y="5120639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-1</a:t>
                </a:r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884873" y="5364479"/>
                <a:ext cx="4475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+1</a:t>
                </a:r>
                <a:endParaRPr lang="en-US" dirty="0"/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1637871" y="4221479"/>
            <a:ext cx="7407069" cy="2137649"/>
            <a:chOff x="1637871" y="4221479"/>
            <a:chExt cx="7407069" cy="2137649"/>
          </a:xfrm>
        </p:grpSpPr>
        <p:graphicFrame>
          <p:nvGraphicFramePr>
            <p:cNvPr id="90116" name="Object 4"/>
            <p:cNvGraphicFramePr>
              <a:graphicFrameLocks noChangeAspect="1"/>
            </p:cNvGraphicFramePr>
            <p:nvPr/>
          </p:nvGraphicFramePr>
          <p:xfrm>
            <a:off x="1637871" y="5319711"/>
            <a:ext cx="850900" cy="333375"/>
          </p:xfrm>
          <a:graphic>
            <a:graphicData uri="http://schemas.openxmlformats.org/presentationml/2006/ole">
              <p:oleObj spid="_x0000_s90116" name="Formula" r:id="rId5" imgW="386280" imgH="150120" progId="Equation.Ribbit">
                <p:embed/>
              </p:oleObj>
            </a:graphicData>
          </a:graphic>
        </p:graphicFrame>
        <p:sp>
          <p:nvSpPr>
            <p:cNvPr id="31" name="Double Bracket 30"/>
            <p:cNvSpPr/>
            <p:nvPr/>
          </p:nvSpPr>
          <p:spPr>
            <a:xfrm>
              <a:off x="2595450" y="4663439"/>
              <a:ext cx="1656509" cy="1691640"/>
            </a:xfrm>
            <a:prstGeom prst="bracketPair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793570" y="4831079"/>
              <a:ext cx="1260270" cy="13716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uble Bracket 38"/>
            <p:cNvSpPr/>
            <p:nvPr/>
          </p:nvSpPr>
          <p:spPr>
            <a:xfrm>
              <a:off x="4357688" y="4652248"/>
              <a:ext cx="495300" cy="1691640"/>
            </a:xfrm>
            <a:prstGeom prst="bracketPair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511040" y="4800599"/>
              <a:ext cx="167640" cy="139446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1" name="Object 40"/>
            <p:cNvGraphicFramePr>
              <a:graphicFrameLocks noChangeAspect="1"/>
            </p:cNvGraphicFramePr>
            <p:nvPr/>
          </p:nvGraphicFramePr>
          <p:xfrm>
            <a:off x="4953746" y="5431312"/>
            <a:ext cx="207963" cy="201613"/>
          </p:xfrm>
          <a:graphic>
            <a:graphicData uri="http://schemas.openxmlformats.org/presentationml/2006/ole">
              <p:oleObj spid="_x0000_s90117" name="Formula" r:id="rId6" imgW="105480" imgH="101880" progId="Equation.Ribbit">
                <p:embed/>
              </p:oleObj>
            </a:graphicData>
          </a:graphic>
        </p:graphicFrame>
        <p:sp>
          <p:nvSpPr>
            <p:cNvPr id="42" name="Double Bracket 41"/>
            <p:cNvSpPr/>
            <p:nvPr/>
          </p:nvSpPr>
          <p:spPr>
            <a:xfrm>
              <a:off x="5241608" y="4667488"/>
              <a:ext cx="495300" cy="1691640"/>
            </a:xfrm>
            <a:prstGeom prst="bracketPair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394960" y="4815839"/>
              <a:ext cx="167640" cy="1828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5562600" y="4571999"/>
              <a:ext cx="632460" cy="32361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Content Placeholder 2"/>
            <p:cNvSpPr txBox="1">
              <a:spLocks/>
            </p:cNvSpPr>
            <p:nvPr/>
          </p:nvSpPr>
          <p:spPr>
            <a:xfrm>
              <a:off x="5920740" y="4221479"/>
              <a:ext cx="3124200" cy="51816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>
                  <a:schemeClr val="accent1"/>
                </a:buClr>
                <a:buSzPct val="85000"/>
                <a:tabLst/>
                <a:defRPr/>
              </a:pPr>
              <a:r>
                <a:rPr kumimoji="0" 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Contribution of node 1</a:t>
              </a: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>
                  <a:schemeClr val="accent1"/>
                </a:buClr>
                <a:buSzPct val="85000"/>
                <a:tabLst/>
                <a:defRPr/>
              </a:pPr>
              <a:r>
                <a:rPr kumimoji="0" 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in network modularity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7014938" y="4998719"/>
            <a:ext cx="1788306" cy="1754325"/>
            <a:chOff x="7014938" y="4998719"/>
            <a:chExt cx="1788306" cy="1754325"/>
          </a:xfrm>
        </p:grpSpPr>
        <p:sp>
          <p:nvSpPr>
            <p:cNvPr id="111" name="Oval 110"/>
            <p:cNvSpPr/>
            <p:nvPr/>
          </p:nvSpPr>
          <p:spPr>
            <a:xfrm>
              <a:off x="7902087" y="5880913"/>
              <a:ext cx="901157" cy="872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7014938" y="4998719"/>
              <a:ext cx="1170090" cy="10818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Arrow Connector 47"/>
            <p:cNvCxnSpPr>
              <a:cxnSpLocks noChangeShapeType="1"/>
              <a:stCxn id="63" idx="6"/>
            </p:cNvCxnSpPr>
            <p:nvPr/>
          </p:nvCxnSpPr>
          <p:spPr bwMode="auto">
            <a:xfrm>
              <a:off x="7436098" y="5721384"/>
              <a:ext cx="274390" cy="5814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/>
            </a:extLst>
          </p:spPr>
        </p:cxn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7710488" y="5618165"/>
              <a:ext cx="282573" cy="28510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/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0" name="TextBox 11"/>
            <p:cNvSpPr txBox="1">
              <a:spLocks noChangeArrowheads="1"/>
            </p:cNvSpPr>
            <p:nvPr/>
          </p:nvSpPr>
          <p:spPr bwMode="auto">
            <a:xfrm>
              <a:off x="7711775" y="5580065"/>
              <a:ext cx="3016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  <a:ea typeface="ＭＳ Ｐゴシック" pitchFamily="34" charset="-128"/>
                </a:rPr>
                <a:t>1</a:t>
              </a:r>
              <a:endParaRPr lang="en-US" dirty="0"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65" name="Oval 64"/>
            <p:cNvSpPr>
              <a:spLocks noChangeArrowheads="1"/>
            </p:cNvSpPr>
            <p:nvPr/>
          </p:nvSpPr>
          <p:spPr bwMode="auto">
            <a:xfrm>
              <a:off x="7451509" y="5090159"/>
              <a:ext cx="281221" cy="28637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/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66" name="TextBox 12"/>
            <p:cNvSpPr txBox="1">
              <a:spLocks noChangeArrowheads="1"/>
            </p:cNvSpPr>
            <p:nvPr/>
          </p:nvSpPr>
          <p:spPr bwMode="auto">
            <a:xfrm>
              <a:off x="7422934" y="5034914"/>
              <a:ext cx="312318" cy="294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  <a:ea typeface="ＭＳ Ｐゴシック" pitchFamily="34" charset="-128"/>
                </a:rPr>
                <a:t>k</a:t>
              </a:r>
              <a:r>
                <a:rPr lang="en-US" baseline="-25000" dirty="0">
                  <a:latin typeface="Calibri" pitchFamily="34" charset="0"/>
                  <a:ea typeface="ＭＳ Ｐゴシック" pitchFamily="34" charset="-128"/>
                </a:rPr>
                <a:t>1</a:t>
              </a:r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7154878" y="5578195"/>
              <a:ext cx="281220" cy="28637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/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64" name="TextBox 12"/>
            <p:cNvSpPr txBox="1">
              <a:spLocks noChangeArrowheads="1"/>
            </p:cNvSpPr>
            <p:nvPr/>
          </p:nvSpPr>
          <p:spPr bwMode="auto">
            <a:xfrm>
              <a:off x="7122733" y="5523612"/>
              <a:ext cx="312317" cy="294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  <a:ea typeface="ＭＳ Ｐゴシック" pitchFamily="34" charset="-128"/>
                </a:rPr>
                <a:t>k</a:t>
              </a:r>
              <a:r>
                <a:rPr lang="en-US" baseline="-25000" dirty="0">
                  <a:latin typeface="Calibri" pitchFamily="34" charset="0"/>
                  <a:ea typeface="ＭＳ Ｐゴシック" pitchFamily="34" charset="-128"/>
                </a:rPr>
                <a:t>2</a:t>
              </a:r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7993061" y="6316979"/>
              <a:ext cx="283925" cy="2863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/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62" name="TextBox 12"/>
            <p:cNvSpPr txBox="1">
              <a:spLocks noChangeArrowheads="1"/>
            </p:cNvSpPr>
            <p:nvPr/>
          </p:nvSpPr>
          <p:spPr bwMode="auto">
            <a:xfrm>
              <a:off x="7948210" y="6243343"/>
              <a:ext cx="315023" cy="294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Calibri" pitchFamily="34" charset="0"/>
                  <a:ea typeface="ＭＳ Ｐゴシック" pitchFamily="34" charset="-128"/>
                </a:rPr>
                <a:t>k</a:t>
              </a:r>
              <a:r>
                <a:rPr lang="en-US" baseline="-25000" dirty="0" err="1">
                  <a:latin typeface="Calibri" pitchFamily="34" charset="0"/>
                  <a:ea typeface="ＭＳ Ｐゴシック" pitchFamily="34" charset="-128"/>
                </a:rPr>
                <a:t>n</a:t>
              </a:r>
              <a:endParaRPr lang="en-US" baseline="-25000" dirty="0">
                <a:latin typeface="Calibri" pitchFamily="34" charset="0"/>
                <a:ea typeface="ＭＳ Ｐゴシック" pitchFamily="34" charset="-128"/>
              </a:endParaRPr>
            </a:p>
          </p:txBody>
        </p:sp>
        <p:cxnSp>
          <p:nvCxnSpPr>
            <p:cNvPr id="55" name="Straight Arrow Connector 54"/>
            <p:cNvCxnSpPr>
              <a:cxnSpLocks noChangeShapeType="1"/>
              <a:endCxn id="69" idx="1"/>
            </p:cNvCxnSpPr>
            <p:nvPr/>
          </p:nvCxnSpPr>
          <p:spPr bwMode="auto">
            <a:xfrm>
              <a:off x="7620000" y="5376537"/>
              <a:ext cx="131870" cy="283381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/>
            </a:extLst>
          </p:spPr>
        </p:cxnSp>
        <p:cxnSp>
          <p:nvCxnSpPr>
            <p:cNvPr id="56" name="Straight Arrow Connector 55"/>
            <p:cNvCxnSpPr>
              <a:cxnSpLocks noChangeShapeType="1"/>
              <a:stCxn id="69" idx="5"/>
            </p:cNvCxnSpPr>
            <p:nvPr/>
          </p:nvCxnSpPr>
          <p:spPr bwMode="auto">
            <a:xfrm>
              <a:off x="7951679" y="5861521"/>
              <a:ext cx="202868" cy="455458"/>
            </a:xfrm>
            <a:prstGeom prst="straightConnector1">
              <a:avLst/>
            </a:prstGeom>
            <a:noFill/>
            <a:ln w="25400">
              <a:solidFill>
                <a:srgbClr val="0070C0"/>
              </a:solidFill>
              <a:round/>
              <a:headEnd/>
              <a:tailEnd type="none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/>
            </a:extLst>
          </p:spPr>
        </p:cxn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8402875" y="6023371"/>
              <a:ext cx="283925" cy="2863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/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98" name="Straight Arrow Connector 97"/>
            <p:cNvCxnSpPr>
              <a:cxnSpLocks noChangeShapeType="1"/>
              <a:endCxn id="96" idx="1"/>
            </p:cNvCxnSpPr>
            <p:nvPr/>
          </p:nvCxnSpPr>
          <p:spPr bwMode="auto">
            <a:xfrm>
              <a:off x="7974436" y="5818554"/>
              <a:ext cx="470019" cy="246756"/>
            </a:xfrm>
            <a:prstGeom prst="straightConnector1">
              <a:avLst/>
            </a:prstGeom>
            <a:noFill/>
            <a:ln w="25400">
              <a:solidFill>
                <a:srgbClr val="0070C0"/>
              </a:solidFill>
              <a:round/>
              <a:headEnd/>
              <a:tailEnd type="none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/>
            </a:extLst>
          </p:spPr>
        </p:cxnSp>
        <p:sp>
          <p:nvSpPr>
            <p:cNvPr id="102" name="TextBox 12"/>
            <p:cNvSpPr txBox="1">
              <a:spLocks noChangeArrowheads="1"/>
            </p:cNvSpPr>
            <p:nvPr/>
          </p:nvSpPr>
          <p:spPr bwMode="auto">
            <a:xfrm>
              <a:off x="8374300" y="5985271"/>
              <a:ext cx="3674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  <a:ea typeface="ＭＳ Ｐゴシック" pitchFamily="34" charset="-128"/>
                </a:rPr>
                <a:t>k</a:t>
              </a:r>
              <a:r>
                <a:rPr lang="en-US" baseline="-25000" dirty="0" smtClean="0">
                  <a:latin typeface="Calibri" pitchFamily="34" charset="0"/>
                  <a:ea typeface="ＭＳ Ｐゴシック" pitchFamily="34" charset="-128"/>
                </a:rPr>
                <a:t>3</a:t>
              </a:r>
              <a:endParaRPr lang="en-US" baseline="-25000" dirty="0">
                <a:latin typeface="Calibri" pitchFamily="34" charset="0"/>
                <a:ea typeface="ＭＳ Ｐゴシック" pitchFamily="34" charset="-128"/>
              </a:endParaRPr>
            </a:p>
          </p:txBody>
        </p:sp>
      </p:grpSp>
      <p:graphicFrame>
        <p:nvGraphicFramePr>
          <p:cNvPr id="90118" name="Object 6"/>
          <p:cNvGraphicFramePr>
            <a:graphicFrameLocks noChangeAspect="1"/>
          </p:cNvGraphicFramePr>
          <p:nvPr/>
        </p:nvGraphicFramePr>
        <p:xfrm>
          <a:off x="1966985" y="6395392"/>
          <a:ext cx="4835525" cy="415925"/>
        </p:xfrm>
        <a:graphic>
          <a:graphicData uri="http://schemas.openxmlformats.org/presentationml/2006/ole">
            <p:oleObj spid="_x0000_s90118" name="Formula" r:id="rId7" imgW="2188440" imgH="188280" progId="Equation.Ribbi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why does it work?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" y="944880"/>
            <a:ext cx="9098280" cy="2865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Linear Algebra: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Network modularity is maximized if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parallel to the largest eigenvector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2000" dirty="0" smtClean="0"/>
              <a:t>However, </a:t>
            </a:r>
            <a:r>
              <a:rPr lang="en-US" sz="2000" b="1" dirty="0" smtClean="0"/>
              <a:t>S </a:t>
            </a:r>
            <a:r>
              <a:rPr lang="en-US" sz="2000" dirty="0" smtClean="0"/>
              <a:t>is binary and with high probability cannot be aligned to the largest eigenvector of </a:t>
            </a:r>
            <a:r>
              <a:rPr lang="en-US" sz="2000" b="1" dirty="0" smtClean="0"/>
              <a:t>M</a:t>
            </a:r>
            <a:endParaRPr kumimoji="0" lang="en-US" sz="2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Considering </a:t>
            </a:r>
            <a:r>
              <a:rPr lang="en-US" sz="2000" b="1" dirty="0" smtClean="0"/>
              <a:t>other eigenvectors with positive </a:t>
            </a:r>
            <a:r>
              <a:rPr lang="en-US" sz="2000" b="1" dirty="0" err="1" smtClean="0"/>
              <a:t>eigenvalues</a:t>
            </a:r>
            <a:r>
              <a:rPr lang="en-US" sz="2000" dirty="0" smtClean="0"/>
              <a:t> gives more information about the modularity structure of the network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en-US" sz="2000" b="1" u="sng" dirty="0" smtClean="0">
                <a:solidFill>
                  <a:srgbClr val="7030A0"/>
                </a:solidFill>
              </a:rPr>
              <a:t>Idea (soft network partitioning):</a:t>
            </a:r>
            <a:r>
              <a:rPr lang="en-US" sz="2000" u="sng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/>
              <a:t>if two nodes have similar modularity profiles, they are more likely to be in the same module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Double Bracket 5"/>
          <p:cNvSpPr/>
          <p:nvPr/>
        </p:nvSpPr>
        <p:spPr>
          <a:xfrm>
            <a:off x="563880" y="4648200"/>
            <a:ext cx="1783080" cy="1691640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uble Bracket 6"/>
          <p:cNvSpPr/>
          <p:nvPr/>
        </p:nvSpPr>
        <p:spPr>
          <a:xfrm>
            <a:off x="3032760" y="4632960"/>
            <a:ext cx="1783080" cy="1691640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uble Bracket 7"/>
          <p:cNvSpPr/>
          <p:nvPr/>
        </p:nvSpPr>
        <p:spPr>
          <a:xfrm>
            <a:off x="5425440" y="4617720"/>
            <a:ext cx="1051560" cy="1691640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uble Bracket 8"/>
          <p:cNvSpPr/>
          <p:nvPr/>
        </p:nvSpPr>
        <p:spPr>
          <a:xfrm>
            <a:off x="7315200" y="4663440"/>
            <a:ext cx="1051560" cy="1691640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575560" y="5334000"/>
            <a:ext cx="304800" cy="259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013960" y="5349240"/>
            <a:ext cx="304800" cy="259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751320" y="5364480"/>
            <a:ext cx="304800" cy="259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96240" y="4069080"/>
            <a:ext cx="2179320" cy="518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adjacency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matrix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849880" y="4114800"/>
            <a:ext cx="2179320" cy="518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modularity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matrix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892040" y="4130040"/>
            <a:ext cx="2179320" cy="518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eigenvector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1600" b="1" dirty="0" smtClean="0"/>
              <a:t>matrix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035040" y="4130040"/>
            <a:ext cx="3627120" cy="518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modularity profile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matrix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08320" y="4762500"/>
            <a:ext cx="167640" cy="13944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867400" y="4762500"/>
            <a:ext cx="167640" cy="13944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141720" y="4762500"/>
            <a:ext cx="167640" cy="13944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513320" y="4831080"/>
            <a:ext cx="670560" cy="137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513320" y="5044440"/>
            <a:ext cx="670560" cy="137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513320" y="5257800"/>
            <a:ext cx="670560" cy="137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513320" y="5471160"/>
            <a:ext cx="670560" cy="137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513320" y="5684520"/>
            <a:ext cx="670560" cy="137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513320" y="5897880"/>
            <a:ext cx="670560" cy="137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513320" y="6111240"/>
            <a:ext cx="670560" cy="137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1356360" y="5325110"/>
          <a:ext cx="250825" cy="292100"/>
        </p:xfrm>
        <a:graphic>
          <a:graphicData uri="http://schemas.openxmlformats.org/presentationml/2006/ole">
            <p:oleObj spid="_x0000_s91139" name="Formula" r:id="rId3" imgW="127080" imgH="147600" progId="Equation.Ribbit">
              <p:embed/>
            </p:oleObj>
          </a:graphicData>
        </a:graphic>
      </p:graphicFrame>
      <p:graphicFrame>
        <p:nvGraphicFramePr>
          <p:cNvPr id="28" name="Object 3"/>
          <p:cNvGraphicFramePr>
            <a:graphicFrameLocks noChangeAspect="1"/>
          </p:cNvGraphicFramePr>
          <p:nvPr/>
        </p:nvGraphicFramePr>
        <p:xfrm>
          <a:off x="3208338" y="5143500"/>
          <a:ext cx="1455737" cy="582613"/>
        </p:xfrm>
        <a:graphic>
          <a:graphicData uri="http://schemas.openxmlformats.org/presentationml/2006/ole">
            <p:oleObj spid="_x0000_s91140" name="Formula" r:id="rId4" imgW="914400" imgH="364680" progId="Equation.Ribbit">
              <p:embed/>
            </p:oleObj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6583680" y="5030470"/>
          <a:ext cx="585788" cy="319088"/>
        </p:xfrm>
        <a:graphic>
          <a:graphicData uri="http://schemas.openxmlformats.org/presentationml/2006/ole">
            <p:oleObj spid="_x0000_s91144" name="Formula" r:id="rId5" imgW="363240" imgH="198360" progId="Equation.Ribbi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Spectral modularity over simulated networks</a:t>
            </a:r>
            <a:endParaRPr lang="en-US" sz="3200" dirty="0"/>
          </a:p>
        </p:txBody>
      </p:sp>
      <p:pic>
        <p:nvPicPr>
          <p:cNvPr id="80904" name="Picture 8" descr="C:\My Doc\bio presentation\CSHL-2013\figs\Fig 2-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518" y="1239838"/>
            <a:ext cx="7111682" cy="5059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04960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Observed network: combined direct and indirect effects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4627880"/>
            <a:ext cx="8691880" cy="1879600"/>
          </a:xfrm>
        </p:spPr>
        <p:txBody>
          <a:bodyPr>
            <a:noAutofit/>
          </a:bodyPr>
          <a:lstStyle/>
          <a:p>
            <a:r>
              <a:rPr lang="en-US" b="1" dirty="0" smtClean="0"/>
              <a:t>Indirect edges may be entirely due to second-order, third-order, and higher-order interactions (e.g. 1</a:t>
            </a:r>
            <a:r>
              <a:rPr lang="en-US" b="1" dirty="0" smtClean="0">
                <a:sym typeface="Wingdings" pitchFamily="2" charset="2"/>
              </a:rPr>
              <a:t>4)</a:t>
            </a:r>
            <a:endParaRPr lang="en-US" b="1" dirty="0" smtClean="0"/>
          </a:p>
          <a:p>
            <a:r>
              <a:rPr lang="en-US" b="1" dirty="0" smtClean="0"/>
              <a:t>Each edge may contain both direct and indirect components (e.g. 2</a:t>
            </a:r>
            <a:r>
              <a:rPr lang="en-US" b="1" dirty="0" smtClean="0">
                <a:sym typeface="Wingdings" pitchFamily="2" charset="2"/>
              </a:rPr>
              <a:t>4)</a:t>
            </a:r>
            <a:endParaRPr lang="en-US" b="1" dirty="0"/>
          </a:p>
        </p:txBody>
      </p:sp>
      <p:pic>
        <p:nvPicPr>
          <p:cNvPr id="28674" name="Picture 2" descr="C:\My Doc\bio presentation\network deconvolution\true-n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149" y="1711326"/>
            <a:ext cx="3190289" cy="2416174"/>
          </a:xfrm>
          <a:prstGeom prst="rect">
            <a:avLst/>
          </a:prstGeom>
          <a:noFill/>
        </p:spPr>
      </p:pic>
      <p:pic>
        <p:nvPicPr>
          <p:cNvPr id="28675" name="Picture 3" descr="C:\My Doc\bio presentation\network deconvolution\obs-n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2058" y="1676400"/>
            <a:ext cx="3264742" cy="2886074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3882438" y="2844800"/>
            <a:ext cx="1539620" cy="27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67908" y="2323068"/>
            <a:ext cx="1143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Transitive</a:t>
            </a:r>
          </a:p>
          <a:p>
            <a:pPr algn="ctr"/>
            <a:r>
              <a:rPr lang="en-US" sz="1600" b="1" dirty="0" smtClean="0"/>
              <a:t> Effects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Model indirect flow as power series of direct flow</a:t>
            </a:r>
          </a:p>
        </p:txBody>
      </p:sp>
      <p:grpSp>
        <p:nvGrpSpPr>
          <p:cNvPr id="2" name="Group 27"/>
          <p:cNvGrpSpPr/>
          <p:nvPr/>
        </p:nvGrpSpPr>
        <p:grpSpPr>
          <a:xfrm>
            <a:off x="944880" y="929640"/>
            <a:ext cx="7028175" cy="2299090"/>
            <a:chOff x="570229" y="1676400"/>
            <a:chExt cx="7994651" cy="2886074"/>
          </a:xfrm>
        </p:grpSpPr>
        <p:pic>
          <p:nvPicPr>
            <p:cNvPr id="21" name="Picture 2" descr="C:\My Doc\bio presentation\network deconvolution\true-net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0229" y="1711326"/>
              <a:ext cx="3190289" cy="2416174"/>
            </a:xfrm>
            <a:prstGeom prst="rect">
              <a:avLst/>
            </a:prstGeom>
            <a:noFill/>
          </p:spPr>
        </p:pic>
        <p:pic>
          <p:nvPicPr>
            <p:cNvPr id="22" name="Picture 3" descr="C:\My Doc\bio presentation\network deconvolution\obs-ne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00138" y="1676400"/>
              <a:ext cx="3264742" cy="2886074"/>
            </a:xfrm>
            <a:prstGeom prst="rect">
              <a:avLst/>
            </a:prstGeom>
            <a:noFill/>
          </p:spPr>
        </p:pic>
        <p:sp>
          <p:nvSpPr>
            <p:cNvPr id="23" name="Right Arrow 22"/>
            <p:cNvSpPr/>
            <p:nvPr/>
          </p:nvSpPr>
          <p:spPr>
            <a:xfrm>
              <a:off x="3760518" y="2844800"/>
              <a:ext cx="1539620" cy="279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41262" y="2158549"/>
              <a:ext cx="1152587" cy="725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Transitive</a:t>
              </a:r>
            </a:p>
            <a:p>
              <a:pPr algn="ctr"/>
              <a:r>
                <a:rPr lang="en-US" sz="1200" b="1" dirty="0" smtClean="0"/>
                <a:t>Closure</a:t>
              </a:r>
              <a:endParaRPr lang="en-US" sz="1200" b="1" dirty="0"/>
            </a:p>
          </p:txBody>
        </p:sp>
      </p:grp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368383" y="3810715"/>
          <a:ext cx="6061075" cy="431800"/>
        </p:xfrm>
        <a:graphic>
          <a:graphicData uri="http://schemas.openxmlformats.org/presentationml/2006/ole">
            <p:oleObj spid="_x0000_s100354" name="Formula" r:id="rId5" imgW="3059640" imgH="216000" progId="Equation.Ribbit">
              <p:embed/>
            </p:oleObj>
          </a:graphicData>
        </a:graphic>
      </p:graphicFrame>
      <p:sp>
        <p:nvSpPr>
          <p:cNvPr id="26" name="Right Brace 25"/>
          <p:cNvSpPr/>
          <p:nvPr/>
        </p:nvSpPr>
        <p:spPr>
          <a:xfrm rot="16200000">
            <a:off x="5179530" y="2634990"/>
            <a:ext cx="337594" cy="2162266"/>
          </a:xfrm>
          <a:prstGeom prst="rightBrace">
            <a:avLst>
              <a:gd name="adj1" fmla="val 98619"/>
              <a:gd name="adj2" fmla="val 50655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587003" y="3289690"/>
            <a:ext cx="1455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indirect effects</a:t>
            </a:r>
            <a:endParaRPr lang="en-US" sz="14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574303" y="4280615"/>
            <a:ext cx="0" cy="1960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102977" y="4426099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</a:t>
            </a:r>
            <a:r>
              <a:rPr lang="en-US" sz="1400" b="1" baseline="30000" dirty="0" smtClean="0"/>
              <a:t>nd</a:t>
            </a:r>
            <a:r>
              <a:rPr lang="en-US" sz="1400" b="1" dirty="0" smtClean="0"/>
              <a:t> order</a:t>
            </a:r>
            <a:endParaRPr lang="en-US" sz="1400" b="1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514103" y="4280615"/>
            <a:ext cx="0" cy="1960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042777" y="4426099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</a:t>
            </a:r>
            <a:r>
              <a:rPr lang="en-US" sz="1400" b="1" baseline="30000" dirty="0" smtClean="0"/>
              <a:t>nd</a:t>
            </a:r>
            <a:r>
              <a:rPr lang="en-US" sz="1400" b="1" dirty="0" smtClean="0"/>
              <a:t> order</a:t>
            </a:r>
            <a:endParaRPr lang="en-US" sz="1400" b="1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253503" y="4109942"/>
            <a:ext cx="0" cy="3034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480520" y="4372703"/>
            <a:ext cx="1566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converges with </a:t>
            </a:r>
          </a:p>
          <a:p>
            <a:r>
              <a:rPr lang="en-US" sz="1400" b="1" dirty="0" smtClean="0"/>
              <a:t>correct scaling</a:t>
            </a:r>
            <a:endParaRPr lang="en-US" sz="1400" b="1" dirty="0"/>
          </a:p>
        </p:txBody>
      </p:sp>
      <p:grpSp>
        <p:nvGrpSpPr>
          <p:cNvPr id="3" name="Group 66"/>
          <p:cNvGrpSpPr/>
          <p:nvPr/>
        </p:nvGrpSpPr>
        <p:grpSpPr>
          <a:xfrm>
            <a:off x="7002460" y="3478663"/>
            <a:ext cx="1905000" cy="1463668"/>
            <a:chOff x="7002460" y="4673795"/>
            <a:chExt cx="1905000" cy="1463668"/>
          </a:xfrm>
        </p:grpSpPr>
        <p:cxnSp>
          <p:nvCxnSpPr>
            <p:cNvPr id="43" name="Straight Arrow Connector 42"/>
            <p:cNvCxnSpPr>
              <a:cxnSpLocks noChangeShapeType="1"/>
            </p:cNvCxnSpPr>
            <p:nvPr/>
          </p:nvCxnSpPr>
          <p:spPr bwMode="auto">
            <a:xfrm flipV="1">
              <a:off x="7240416" y="4872852"/>
              <a:ext cx="486728" cy="3826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/>
            </a:extLst>
          </p:spPr>
        </p:cxnSp>
        <p:grpSp>
          <p:nvGrpSpPr>
            <p:cNvPr id="4" name="Group 46"/>
            <p:cNvGrpSpPr>
              <a:grpSpLocks/>
            </p:cNvGrpSpPr>
            <p:nvPr/>
          </p:nvGrpSpPr>
          <p:grpSpPr bwMode="auto">
            <a:xfrm>
              <a:off x="7002460" y="5206023"/>
              <a:ext cx="282573" cy="332084"/>
              <a:chOff x="5107317" y="4117893"/>
              <a:chExt cx="331787" cy="417204"/>
            </a:xfrm>
          </p:grpSpPr>
          <p:sp>
            <p:nvSpPr>
              <p:cNvPr id="64" name="Oval 63"/>
              <p:cNvSpPr>
                <a:spLocks noChangeArrowheads="1"/>
              </p:cNvSpPr>
              <p:nvPr/>
            </p:nvSpPr>
            <p:spPr bwMode="auto">
              <a:xfrm>
                <a:off x="5107317" y="4176909"/>
                <a:ext cx="331787" cy="358188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5" name="TextBox 11"/>
              <p:cNvSpPr txBox="1">
                <a:spLocks noChangeArrowheads="1"/>
              </p:cNvSpPr>
              <p:nvPr/>
            </p:nvSpPr>
            <p:spPr bwMode="auto">
              <a:xfrm>
                <a:off x="5130298" y="4117893"/>
                <a:ext cx="237566" cy="369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 err="1">
                    <a:latin typeface="Calibri" pitchFamily="34" charset="0"/>
                    <a:ea typeface="ＭＳ Ｐゴシック" pitchFamily="34" charset="-128"/>
                  </a:rPr>
                  <a:t>i</a:t>
                </a:r>
                <a:endParaRPr lang="en-US" dirty="0">
                  <a:latin typeface="Calibri" pitchFamily="34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5" name="Group 51"/>
            <p:cNvGrpSpPr>
              <a:grpSpLocks/>
            </p:cNvGrpSpPr>
            <p:nvPr/>
          </p:nvGrpSpPr>
          <p:grpSpPr bwMode="auto">
            <a:xfrm>
              <a:off x="8624887" y="5189557"/>
              <a:ext cx="282573" cy="334612"/>
              <a:chOff x="7516330" y="5557893"/>
              <a:chExt cx="331788" cy="419007"/>
            </a:xfrm>
          </p:grpSpPr>
          <p:sp>
            <p:nvSpPr>
              <p:cNvPr id="62" name="Oval 61"/>
              <p:cNvSpPr>
                <a:spLocks noChangeArrowheads="1"/>
              </p:cNvSpPr>
              <p:nvPr/>
            </p:nvSpPr>
            <p:spPr bwMode="auto">
              <a:xfrm>
                <a:off x="7516330" y="5618294"/>
                <a:ext cx="331788" cy="35860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3" name="TextBox 12"/>
              <p:cNvSpPr txBox="1">
                <a:spLocks noChangeArrowheads="1"/>
              </p:cNvSpPr>
              <p:nvPr/>
            </p:nvSpPr>
            <p:spPr bwMode="auto">
              <a:xfrm>
                <a:off x="7538415" y="5557893"/>
                <a:ext cx="23916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Calibri" pitchFamily="34" charset="0"/>
                    <a:ea typeface="ＭＳ Ｐゴシック" pitchFamily="34" charset="-128"/>
                  </a:rPr>
                  <a:t>j</a:t>
                </a:r>
              </a:p>
            </p:txBody>
          </p:sp>
        </p:grpSp>
        <p:grpSp>
          <p:nvGrpSpPr>
            <p:cNvPr id="6" name="Group 53"/>
            <p:cNvGrpSpPr>
              <a:grpSpLocks/>
            </p:cNvGrpSpPr>
            <p:nvPr/>
          </p:nvGrpSpPr>
          <p:grpSpPr bwMode="auto">
            <a:xfrm>
              <a:off x="7704440" y="4673795"/>
              <a:ext cx="313381" cy="347310"/>
              <a:chOff x="7478984" y="5541992"/>
              <a:chExt cx="368659" cy="434908"/>
            </a:xfrm>
          </p:grpSpPr>
          <p:sp>
            <p:nvSpPr>
              <p:cNvPr id="60" name="Oval 59"/>
              <p:cNvSpPr>
                <a:spLocks noChangeArrowheads="1"/>
              </p:cNvSpPr>
              <p:nvPr/>
            </p:nvSpPr>
            <p:spPr bwMode="auto">
              <a:xfrm>
                <a:off x="7516817" y="5618294"/>
                <a:ext cx="330826" cy="35860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1" name="TextBox 12"/>
              <p:cNvSpPr txBox="1">
                <a:spLocks noChangeArrowheads="1"/>
              </p:cNvSpPr>
              <p:nvPr/>
            </p:nvSpPr>
            <p:spPr bwMode="auto">
              <a:xfrm>
                <a:off x="7478984" y="5541992"/>
                <a:ext cx="36740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Calibri" pitchFamily="34" charset="0"/>
                    <a:ea typeface="ＭＳ Ｐゴシック" pitchFamily="34" charset="-128"/>
                  </a:rPr>
                  <a:t>k</a:t>
                </a:r>
                <a:r>
                  <a:rPr lang="en-US" baseline="-25000" dirty="0">
                    <a:latin typeface="Calibri" pitchFamily="34" charset="0"/>
                    <a:ea typeface="ＭＳ Ｐゴシック" pitchFamily="34" charset="-128"/>
                  </a:rPr>
                  <a:t>1</a:t>
                </a:r>
              </a:p>
            </p:txBody>
          </p:sp>
        </p:grpSp>
        <p:grpSp>
          <p:nvGrpSpPr>
            <p:cNvPr id="7" name="Group 57"/>
            <p:cNvGrpSpPr>
              <a:grpSpLocks/>
            </p:cNvGrpSpPr>
            <p:nvPr/>
          </p:nvGrpSpPr>
          <p:grpSpPr bwMode="auto">
            <a:xfrm>
              <a:off x="7692276" y="5199637"/>
              <a:ext cx="313365" cy="360010"/>
              <a:chOff x="7479001" y="5526089"/>
              <a:chExt cx="368642" cy="450811"/>
            </a:xfrm>
          </p:grpSpPr>
          <p:sp>
            <p:nvSpPr>
              <p:cNvPr id="58" name="Oval 57"/>
              <p:cNvSpPr>
                <a:spLocks noChangeArrowheads="1"/>
              </p:cNvSpPr>
              <p:nvPr/>
            </p:nvSpPr>
            <p:spPr bwMode="auto">
              <a:xfrm>
                <a:off x="7516816" y="5618294"/>
                <a:ext cx="330827" cy="35860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9" name="TextBox 12"/>
              <p:cNvSpPr txBox="1">
                <a:spLocks noChangeArrowheads="1"/>
              </p:cNvSpPr>
              <p:nvPr/>
            </p:nvSpPr>
            <p:spPr bwMode="auto">
              <a:xfrm>
                <a:off x="7479001" y="5526089"/>
                <a:ext cx="36740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Calibri" pitchFamily="34" charset="0"/>
                    <a:ea typeface="ＭＳ Ｐゴシック" pitchFamily="34" charset="-128"/>
                  </a:rPr>
                  <a:t>k</a:t>
                </a:r>
                <a:r>
                  <a:rPr lang="en-US" baseline="-25000" dirty="0">
                    <a:latin typeface="Calibri" pitchFamily="34" charset="0"/>
                    <a:ea typeface="ＭＳ Ｐゴシック" pitchFamily="34" charset="-128"/>
                  </a:rPr>
                  <a:t>2</a:t>
                </a:r>
              </a:p>
            </p:txBody>
          </p:sp>
        </p:grpSp>
        <p:grpSp>
          <p:nvGrpSpPr>
            <p:cNvPr id="8" name="Group 60"/>
            <p:cNvGrpSpPr>
              <a:grpSpLocks/>
            </p:cNvGrpSpPr>
            <p:nvPr/>
          </p:nvGrpSpPr>
          <p:grpSpPr bwMode="auto">
            <a:xfrm>
              <a:off x="7689052" y="5777451"/>
              <a:ext cx="328776" cy="360012"/>
              <a:chOff x="7464307" y="5526086"/>
              <a:chExt cx="384589" cy="450814"/>
            </a:xfrm>
          </p:grpSpPr>
          <p:sp>
            <p:nvSpPr>
              <p:cNvPr id="56" name="Oval 55"/>
              <p:cNvSpPr>
                <a:spLocks noChangeArrowheads="1"/>
              </p:cNvSpPr>
              <p:nvPr/>
            </p:nvSpPr>
            <p:spPr bwMode="auto">
              <a:xfrm>
                <a:off x="7516772" y="5618294"/>
                <a:ext cx="332124" cy="35860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7" name="TextBox 12"/>
              <p:cNvSpPr txBox="1">
                <a:spLocks noChangeArrowheads="1"/>
              </p:cNvSpPr>
              <p:nvPr/>
            </p:nvSpPr>
            <p:spPr bwMode="auto">
              <a:xfrm>
                <a:off x="7464307" y="5526086"/>
                <a:ext cx="368501" cy="369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 err="1">
                    <a:latin typeface="Calibri" pitchFamily="34" charset="0"/>
                    <a:ea typeface="ＭＳ Ｐゴシック" pitchFamily="34" charset="-128"/>
                  </a:rPr>
                  <a:t>k</a:t>
                </a:r>
                <a:r>
                  <a:rPr lang="en-US" baseline="-25000" dirty="0" err="1">
                    <a:latin typeface="Calibri" pitchFamily="34" charset="0"/>
                    <a:ea typeface="ＭＳ Ｐゴシック" pitchFamily="34" charset="-128"/>
                  </a:rPr>
                  <a:t>n</a:t>
                </a:r>
                <a:endParaRPr lang="en-US" baseline="-25000" dirty="0">
                  <a:latin typeface="Calibri" pitchFamily="34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49" name="Straight Arrow Connector 48"/>
            <p:cNvCxnSpPr>
              <a:cxnSpLocks noChangeShapeType="1"/>
            </p:cNvCxnSpPr>
            <p:nvPr/>
          </p:nvCxnSpPr>
          <p:spPr bwMode="auto">
            <a:xfrm>
              <a:off x="8029466" y="4896985"/>
              <a:ext cx="625986" cy="38394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/>
            </a:extLst>
          </p:spPr>
        </p:cxnSp>
        <p:cxnSp>
          <p:nvCxnSpPr>
            <p:cNvPr id="50" name="Straight Arrow Connector 49"/>
            <p:cNvCxnSpPr>
              <a:cxnSpLocks noChangeShapeType="1"/>
            </p:cNvCxnSpPr>
            <p:nvPr/>
          </p:nvCxnSpPr>
          <p:spPr bwMode="auto">
            <a:xfrm>
              <a:off x="7297201" y="5417728"/>
              <a:ext cx="420479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/>
            </a:extLst>
          </p:spPr>
        </p:cxnSp>
        <p:cxnSp>
          <p:nvCxnSpPr>
            <p:cNvPr id="51" name="Straight Arrow Connector 50"/>
            <p:cNvCxnSpPr>
              <a:cxnSpLocks noChangeShapeType="1"/>
            </p:cNvCxnSpPr>
            <p:nvPr/>
          </p:nvCxnSpPr>
          <p:spPr bwMode="auto">
            <a:xfrm>
              <a:off x="7240416" y="5522901"/>
              <a:ext cx="477264" cy="44983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/>
            </a:extLst>
          </p:spPr>
        </p:cxnSp>
        <p:cxnSp>
          <p:nvCxnSpPr>
            <p:cNvPr id="52" name="Straight Arrow Connector 51"/>
            <p:cNvCxnSpPr>
              <a:cxnSpLocks noChangeShapeType="1"/>
            </p:cNvCxnSpPr>
            <p:nvPr/>
          </p:nvCxnSpPr>
          <p:spPr bwMode="auto">
            <a:xfrm>
              <a:off x="8007013" y="5429132"/>
              <a:ext cx="617874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/>
            </a:extLst>
          </p:spPr>
        </p:cxnSp>
        <p:cxnSp>
          <p:nvCxnSpPr>
            <p:cNvPr id="53" name="Straight Arrow Connector 52"/>
            <p:cNvCxnSpPr>
              <a:cxnSpLocks noChangeShapeType="1"/>
            </p:cNvCxnSpPr>
            <p:nvPr/>
          </p:nvCxnSpPr>
          <p:spPr bwMode="auto">
            <a:xfrm flipV="1">
              <a:off x="8029997" y="5538107"/>
              <a:ext cx="638155" cy="43463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/>
            </a:extLst>
          </p:spPr>
        </p:cxnSp>
        <p:graphicFrame>
          <p:nvGraphicFramePr>
            <p:cNvPr id="54" name="Object 12"/>
            <p:cNvGraphicFramePr>
              <a:graphicFrameLocks noChangeAspect="1"/>
            </p:cNvGraphicFramePr>
            <p:nvPr/>
          </p:nvGraphicFramePr>
          <p:xfrm>
            <a:off x="7088188" y="4860925"/>
            <a:ext cx="365125" cy="200025"/>
          </p:xfrm>
          <a:graphic>
            <a:graphicData uri="http://schemas.openxmlformats.org/presentationml/2006/ole">
              <p:oleObj spid="_x0000_s100355" name="Formula" r:id="rId6" imgW="240120" imgH="126000" progId="Equation.Ribbit">
                <p:embed/>
              </p:oleObj>
            </a:graphicData>
          </a:graphic>
        </p:graphicFrame>
        <p:graphicFrame>
          <p:nvGraphicFramePr>
            <p:cNvPr id="55" name="Object 13"/>
            <p:cNvGraphicFramePr>
              <a:graphicFrameLocks noChangeAspect="1"/>
            </p:cNvGraphicFramePr>
            <p:nvPr/>
          </p:nvGraphicFramePr>
          <p:xfrm>
            <a:off x="8312150" y="4832350"/>
            <a:ext cx="392113" cy="203200"/>
          </p:xfrm>
          <a:graphic>
            <a:graphicData uri="http://schemas.openxmlformats.org/presentationml/2006/ole">
              <p:oleObj spid="_x0000_s100356" name="Formula" r:id="rId7" imgW="258120" imgH="127080" progId="Equation.Ribbit">
                <p:embed/>
              </p:oleObj>
            </a:graphicData>
          </a:graphic>
        </p:graphicFrame>
      </p:grpSp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8029997" y="3179711"/>
          <a:ext cx="462059" cy="354420"/>
        </p:xfrm>
        <a:graphic>
          <a:graphicData uri="http://schemas.openxmlformats.org/presentationml/2006/ole">
            <p:oleObj spid="_x0000_s100357" name="Formula" r:id="rId8" imgW="282240" imgH="216000" progId="Equation.Ribbit">
              <p:embed/>
            </p:oleObj>
          </a:graphicData>
        </a:graphic>
      </p:graphicFrame>
      <p:sp>
        <p:nvSpPr>
          <p:cNvPr id="68" name="Content Placeholder 2"/>
          <p:cNvSpPr>
            <a:spLocks noGrp="1"/>
          </p:cNvSpPr>
          <p:nvPr>
            <p:ph idx="1"/>
          </p:nvPr>
        </p:nvSpPr>
        <p:spPr>
          <a:xfrm>
            <a:off x="203282" y="4934721"/>
            <a:ext cx="8940718" cy="1694679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This model provides information theoretic min-cut flow rates</a:t>
            </a:r>
          </a:p>
          <a:p>
            <a:r>
              <a:rPr lang="en-US" sz="2200" dirty="0" smtClean="0"/>
              <a:t>Linear scaling so that max absolute eigenvalue of direct matrix &lt;1</a:t>
            </a:r>
          </a:p>
          <a:p>
            <a:pPr marL="566738" lvl="1" indent="-292100">
              <a:buFont typeface="Wingdings" pitchFamily="2" charset="2"/>
              <a:buChar char="Ø"/>
            </a:pPr>
            <a:r>
              <a:rPr lang="en-US" dirty="0" smtClean="0"/>
              <a:t>Indirect effects decay exponentially with path length</a:t>
            </a:r>
          </a:p>
          <a:p>
            <a:pPr marL="566738" lvl="1" indent="-292100">
              <a:buFont typeface="Wingdings" pitchFamily="2" charset="2"/>
              <a:buChar char="Ø"/>
            </a:pPr>
            <a:r>
              <a:rPr lang="en-US" dirty="0" smtClean="0"/>
              <a:t>Series converges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185822" y="6433820"/>
            <a:ext cx="8482330" cy="329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Inverse problem: </a:t>
            </a:r>
            <a:r>
              <a:rPr kumimoji="0" lang="en-US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22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actually unknown, only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2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known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932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Network deconvolution framework</a:t>
            </a:r>
          </a:p>
        </p:txBody>
      </p:sp>
      <p:pic>
        <p:nvPicPr>
          <p:cNvPr id="30726" name="Picture 6" descr="C:\My Doc\bio presentation\network deconvolution\ND-framewor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337" y="2860855"/>
            <a:ext cx="8645644" cy="1508400"/>
          </a:xfrm>
          <a:prstGeom prst="rect">
            <a:avLst/>
          </a:prstGeom>
          <a:noFill/>
        </p:spPr>
      </p:pic>
      <p:pic>
        <p:nvPicPr>
          <p:cNvPr id="30727" name="Picture 7" descr="C:\My Doc\bio presentation\network deconvolution\ND-eig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462" y="4131591"/>
            <a:ext cx="8130338" cy="2500592"/>
          </a:xfrm>
          <a:prstGeom prst="rect">
            <a:avLst/>
          </a:prstGeom>
          <a:noFill/>
        </p:spPr>
      </p:pic>
      <p:pic>
        <p:nvPicPr>
          <p:cNvPr id="30728" name="Picture 8" descr="C:\My Doc\bio presentation\network deconvolution\ND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462" y="867405"/>
            <a:ext cx="8130338" cy="2214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ND is a nonlinear filter in </a:t>
            </a:r>
            <a:r>
              <a:rPr lang="en-US" sz="3200" b="1" dirty="0" err="1" smtClean="0">
                <a:solidFill>
                  <a:schemeClr val="tx1"/>
                </a:solidFill>
              </a:rPr>
              <a:t>eigen</a:t>
            </a:r>
            <a:r>
              <a:rPr lang="en-US" sz="3200" b="1" dirty="0" smtClean="0">
                <a:solidFill>
                  <a:schemeClr val="tx1"/>
                </a:solidFill>
              </a:rPr>
              <a:t> space</a:t>
            </a:r>
          </a:p>
        </p:txBody>
      </p:sp>
      <p:grpSp>
        <p:nvGrpSpPr>
          <p:cNvPr id="3" name="Group 7"/>
          <p:cNvGrpSpPr/>
          <p:nvPr/>
        </p:nvGrpSpPr>
        <p:grpSpPr>
          <a:xfrm>
            <a:off x="3962400" y="3822798"/>
            <a:ext cx="5181600" cy="3022502"/>
            <a:chOff x="1219200" y="553311"/>
            <a:chExt cx="6845300" cy="4475889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1219200"/>
              <a:ext cx="6482002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3238500" y="4456113"/>
            <a:ext cx="533400" cy="268287"/>
          </p:xfrm>
          <a:graphic>
            <a:graphicData uri="http://schemas.openxmlformats.org/presentationml/2006/ole">
              <p:oleObj spid="_x0000_s99330" name="Formula" r:id="rId4" imgW="333000" imgH="167760" progId="Equation.Ribbit">
                <p:embed/>
              </p:oleObj>
            </a:graphicData>
          </a:graphic>
        </p:graphicFrame>
        <p:graphicFrame>
          <p:nvGraphicFramePr>
            <p:cNvPr id="11" name="Object 4"/>
            <p:cNvGraphicFramePr>
              <a:graphicFrameLocks noChangeAspect="1"/>
            </p:cNvGraphicFramePr>
            <p:nvPr/>
          </p:nvGraphicFramePr>
          <p:xfrm>
            <a:off x="7094492" y="4572001"/>
            <a:ext cx="970008" cy="430098"/>
          </p:xfrm>
          <a:graphic>
            <a:graphicData uri="http://schemas.openxmlformats.org/presentationml/2006/ole">
              <p:oleObj spid="_x0000_s99331" name="Formula" r:id="rId5" imgW="420480" imgH="186840" progId="Equation.Ribbit">
                <p:embed/>
              </p:oleObj>
            </a:graphicData>
          </a:graphic>
        </p:graphicFrame>
        <p:cxnSp>
          <p:nvCxnSpPr>
            <p:cNvPr id="12" name="Straight Arrow Connector 11"/>
            <p:cNvCxnSpPr/>
            <p:nvPr/>
          </p:nvCxnSpPr>
          <p:spPr>
            <a:xfrm>
              <a:off x="1219200" y="4419600"/>
              <a:ext cx="6629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9" idx="2"/>
            </p:cNvCxnSpPr>
            <p:nvPr/>
          </p:nvCxnSpPr>
          <p:spPr>
            <a:xfrm flipH="1" flipV="1">
              <a:off x="4450080" y="1143000"/>
              <a:ext cx="10121" cy="3886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" name="Object 5"/>
            <p:cNvGraphicFramePr>
              <a:graphicFrameLocks noChangeAspect="1"/>
            </p:cNvGraphicFramePr>
            <p:nvPr/>
          </p:nvGraphicFramePr>
          <p:xfrm>
            <a:off x="4578350" y="553311"/>
            <a:ext cx="3192111" cy="906344"/>
          </p:xfrm>
          <a:graphic>
            <a:graphicData uri="http://schemas.openxmlformats.org/presentationml/2006/ole">
              <p:oleObj spid="_x0000_s99332" name="Formula" r:id="rId6" imgW="1352880" imgH="386280" progId="Equation.Ribbit">
                <p:embed/>
              </p:oleObj>
            </a:graphicData>
          </a:graphic>
        </p:graphicFrame>
      </p:grpSp>
      <p:pic>
        <p:nvPicPr>
          <p:cNvPr id="52230" name="Picture 6" descr="C:\My Doc\bio presentation\network deconvolution\new figs\intuition\fig1-eigen-dist-fina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00" y="4048338"/>
            <a:ext cx="3555861" cy="2778661"/>
          </a:xfrm>
          <a:prstGeom prst="rect">
            <a:avLst/>
          </a:prstGeom>
          <a:noFill/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8155206"/>
              </p:ext>
            </p:extLst>
          </p:nvPr>
        </p:nvGraphicFramePr>
        <p:xfrm>
          <a:off x="217573" y="857066"/>
          <a:ext cx="8763000" cy="264654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14300" dir="36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763000"/>
              </a:tblGrid>
              <a:tr h="4977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3229E9"/>
                          </a:solidFill>
                        </a:rPr>
                        <a:t>Theorem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501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i="1" dirty="0" smtClean="0">
                          <a:latin typeface="+mn-lt"/>
                        </a:rPr>
                        <a:t>Suppose               </a:t>
                      </a:r>
                      <a:r>
                        <a:rPr lang="en-US" sz="20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             are the largest positive and smallest negative </a:t>
                      </a:r>
                      <a:r>
                        <a:rPr lang="en-US" sz="20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eigenvalues</a:t>
                      </a:r>
                      <a:r>
                        <a:rPr lang="en-US" sz="20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        . Then, by having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i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largest absolute </a:t>
                      </a:r>
                      <a:r>
                        <a:rPr lang="en-US" sz="20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eigenvalue</a:t>
                      </a:r>
                      <a:r>
                        <a:rPr lang="en-US" sz="20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         will be less than or equal to</a:t>
                      </a:r>
                      <a:endParaRPr lang="en-US" sz="2000" i="1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401763" y="1427480"/>
          <a:ext cx="833437" cy="450850"/>
        </p:xfrm>
        <a:graphic>
          <a:graphicData uri="http://schemas.openxmlformats.org/presentationml/2006/ole">
            <p:oleObj spid="_x0000_s99333" name="Formula" r:id="rId8" imgW="420480" imgH="227520" progId="Equation.Ribbit">
              <p:embed/>
            </p:oleObj>
          </a:graphicData>
        </a:graphic>
      </p:graphicFrame>
      <p:graphicFrame>
        <p:nvGraphicFramePr>
          <p:cNvPr id="52232" name="Object 8"/>
          <p:cNvGraphicFramePr>
            <a:graphicFrameLocks noChangeAspect="1"/>
          </p:cNvGraphicFramePr>
          <p:nvPr/>
        </p:nvGraphicFramePr>
        <p:xfrm>
          <a:off x="2867342" y="1441767"/>
          <a:ext cx="833438" cy="398463"/>
        </p:xfrm>
        <a:graphic>
          <a:graphicData uri="http://schemas.openxmlformats.org/presentationml/2006/ole">
            <p:oleObj spid="_x0000_s99334" name="Formula" r:id="rId9" imgW="420480" imgH="201960" progId="Equation.Ribbit">
              <p:embed/>
            </p:oleObj>
          </a:graphicData>
        </a:graphic>
      </p:graphicFrame>
      <p:graphicFrame>
        <p:nvGraphicFramePr>
          <p:cNvPr id="52233" name="Object 9"/>
          <p:cNvGraphicFramePr>
            <a:graphicFrameLocks noChangeAspect="1"/>
          </p:cNvGraphicFramePr>
          <p:nvPr/>
        </p:nvGraphicFramePr>
        <p:xfrm>
          <a:off x="2014379" y="1969770"/>
          <a:ext cx="512762" cy="330200"/>
        </p:xfrm>
        <a:graphic>
          <a:graphicData uri="http://schemas.openxmlformats.org/presentationml/2006/ole">
            <p:oleObj spid="_x0000_s99335" name="Formula" r:id="rId10" imgW="258120" imgH="166680" progId="Equation.Ribbit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948339" y="2322830"/>
          <a:ext cx="4459699" cy="697892"/>
        </p:xfrm>
        <a:graphic>
          <a:graphicData uri="http://schemas.openxmlformats.org/presentationml/2006/ole">
            <p:oleObj spid="_x0000_s99336" name="Formula" r:id="rId11" imgW="2517480" imgH="393840" progId="Equation.Ribbit">
              <p:embed/>
            </p:oleObj>
          </a:graphicData>
        </a:graphic>
      </p:graphicFrame>
      <p:graphicFrame>
        <p:nvGraphicFramePr>
          <p:cNvPr id="52235" name="Object 11"/>
          <p:cNvGraphicFramePr>
            <a:graphicFrameLocks noChangeAspect="1"/>
          </p:cNvGraphicFramePr>
          <p:nvPr/>
        </p:nvGraphicFramePr>
        <p:xfrm>
          <a:off x="4183221" y="3112162"/>
          <a:ext cx="506413" cy="298450"/>
        </p:xfrm>
        <a:graphic>
          <a:graphicData uri="http://schemas.openxmlformats.org/presentationml/2006/ole">
            <p:oleObj spid="_x0000_s99337" name="Formula" r:id="rId12" imgW="255600" imgH="150120" progId="Equation.Ribbit">
              <p:embed/>
            </p:oleObj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7934087" y="3136647"/>
          <a:ext cx="746125" cy="295275"/>
        </p:xfrm>
        <a:graphic>
          <a:graphicData uri="http://schemas.openxmlformats.org/presentationml/2006/ole">
            <p:oleObj spid="_x0000_s99338" name="Formula" r:id="rId13" imgW="376200" imgH="148680" progId="Equation.Ribbit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35280" y="3618046"/>
            <a:ext cx="1497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Intuition: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Scalability of spectral methods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859472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b="1" dirty="0" smtClean="0"/>
              <a:t>O(n</a:t>
            </a:r>
            <a:r>
              <a:rPr lang="en-US" b="1" baseline="30000" dirty="0" smtClean="0"/>
              <a:t>3</a:t>
            </a:r>
            <a:r>
              <a:rPr lang="en-US" b="1" dirty="0" smtClean="0"/>
              <a:t>) computational complexity for full-rank networks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b="1" dirty="0" smtClean="0"/>
              <a:t>O(n) computational complexity for low-rank networks</a:t>
            </a:r>
          </a:p>
        </p:txBody>
      </p:sp>
      <p:pic>
        <p:nvPicPr>
          <p:cNvPr id="54274" name="Picture 2" descr="C:\My Doc\bio presentation\network deconvolution\new figs\sparse-apx-combined-a,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" y="1666240"/>
            <a:ext cx="8138160" cy="2737534"/>
          </a:xfrm>
          <a:prstGeom prst="rect">
            <a:avLst/>
          </a:prstGeom>
          <a:noFill/>
        </p:spPr>
      </p:pic>
      <p:pic>
        <p:nvPicPr>
          <p:cNvPr id="54275" name="Picture 3" descr="C:\My Doc\bio presentation\network deconvolution\new figs\sparse-apx-combined-dec19-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917" y="4360743"/>
            <a:ext cx="3748723" cy="24715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5029200"/>
            <a:ext cx="452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b="1" dirty="0" smtClean="0"/>
              <a:t>Local deconvolution of sub-networks of the network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b="1" dirty="0" smtClean="0"/>
              <a:t> Parallelizing network deconvolution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Conclusions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203960"/>
            <a:ext cx="8305800" cy="5288280"/>
          </a:xfrm>
        </p:spPr>
        <p:txBody>
          <a:bodyPr>
            <a:noAutofit/>
          </a:bodyPr>
          <a:lstStyle/>
          <a:p>
            <a:pPr marL="342900" indent="-342900">
              <a:spcBef>
                <a:spcPts val="1800"/>
              </a:spcBef>
              <a:spcAft>
                <a:spcPts val="1800"/>
              </a:spcAft>
            </a:pPr>
            <a:r>
              <a:rPr lang="en-US" b="1" dirty="0" err="1" smtClean="0"/>
              <a:t>Eigenvalue</a:t>
            </a:r>
            <a:r>
              <a:rPr lang="en-US" b="1" dirty="0" smtClean="0"/>
              <a:t> distribution </a:t>
            </a:r>
            <a:r>
              <a:rPr lang="en-US" dirty="0" smtClean="0"/>
              <a:t>of regulatory networks </a:t>
            </a:r>
            <a:r>
              <a:rPr lang="en-US" dirty="0" smtClean="0"/>
              <a:t>is similar to scale-free ones </a:t>
            </a:r>
            <a:r>
              <a:rPr lang="en-US" dirty="0" smtClean="0"/>
              <a:t>and has </a:t>
            </a:r>
            <a:r>
              <a:rPr lang="en-US" dirty="0" smtClean="0"/>
              <a:t>a </a:t>
            </a:r>
            <a:r>
              <a:rPr lang="en-US" b="1" dirty="0" smtClean="0"/>
              <a:t>heavy positive tail</a:t>
            </a:r>
            <a:r>
              <a:rPr lang="en-US" dirty="0" smtClean="0"/>
              <a:t>.</a:t>
            </a:r>
            <a:endParaRPr lang="en-US" dirty="0" smtClean="0"/>
          </a:p>
          <a:p>
            <a:pPr marL="342900" indent="-342900">
              <a:spcBef>
                <a:spcPts val="1800"/>
              </a:spcBef>
              <a:spcAft>
                <a:spcPts val="1800"/>
              </a:spcAft>
            </a:pPr>
            <a:r>
              <a:rPr lang="en-US" dirty="0" smtClean="0"/>
              <a:t>Regulatory networks have </a:t>
            </a:r>
            <a:r>
              <a:rPr lang="en-US" b="1" dirty="0" smtClean="0"/>
              <a:t>scale-free structures.</a:t>
            </a:r>
          </a:p>
          <a:p>
            <a:pPr marL="342900" indent="-342900">
              <a:spcBef>
                <a:spcPts val="1800"/>
              </a:spcBef>
              <a:spcAft>
                <a:spcPts val="1800"/>
              </a:spcAft>
            </a:pPr>
            <a:r>
              <a:rPr lang="en-US" dirty="0" smtClean="0"/>
              <a:t>Eigen decomposition of </a:t>
            </a:r>
            <a:r>
              <a:rPr lang="en-US" b="1" dirty="0" smtClean="0"/>
              <a:t>probabilistic </a:t>
            </a:r>
            <a:r>
              <a:rPr lang="en-US" b="1" dirty="0" smtClean="0"/>
              <a:t>modularity </a:t>
            </a:r>
            <a:r>
              <a:rPr lang="en-US" b="1" dirty="0" smtClean="0"/>
              <a:t>matrix </a:t>
            </a:r>
            <a:r>
              <a:rPr lang="en-US" dirty="0" smtClean="0"/>
              <a:t>can be used to detect modules in the networks </a:t>
            </a:r>
          </a:p>
          <a:p>
            <a:pPr marL="342900" indent="-342900">
              <a:spcBef>
                <a:spcPts val="1800"/>
              </a:spcBef>
              <a:spcAft>
                <a:spcPts val="1800"/>
              </a:spcAft>
            </a:pPr>
            <a:r>
              <a:rPr lang="en-US" b="1" dirty="0" smtClean="0"/>
              <a:t>Network deconvolution: </a:t>
            </a:r>
            <a:r>
              <a:rPr lang="en-US" dirty="0" smtClean="0"/>
              <a:t>a spectral method to infer direct dependencies and removing transitive information flows</a:t>
            </a:r>
          </a:p>
          <a:p>
            <a:pPr marL="342900" indent="-342900">
              <a:spcBef>
                <a:spcPts val="1800"/>
              </a:spcBef>
              <a:spcAft>
                <a:spcPts val="1800"/>
              </a:spcAft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1671880" y="4028702"/>
            <a:ext cx="7281032" cy="10972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 smtClean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TRANSCRIPTOME</a:t>
            </a:r>
            <a:endParaRPr lang="en-US" sz="2000" b="1" dirty="0">
              <a:solidFill>
                <a:srgbClr val="008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93" y="0"/>
            <a:ext cx="8485816" cy="121169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The multi-layered organization of information in living systems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1880" y="2760840"/>
            <a:ext cx="7281032" cy="10972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 smtClean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GENOME</a:t>
            </a:r>
            <a:endParaRPr lang="en-US" sz="2000" b="1" dirty="0">
              <a:solidFill>
                <a:srgbClr val="008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1880" y="5262443"/>
            <a:ext cx="7281032" cy="11881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 smtClean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PROTEOME</a:t>
            </a:r>
            <a:endParaRPr lang="en-US" sz="2000" b="1" dirty="0">
              <a:solidFill>
                <a:srgbClr val="008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1880" y="1660634"/>
            <a:ext cx="7281032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 smtClean="0">
                <a:solidFill>
                  <a:srgbClr val="008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EPIGENOME</a:t>
            </a:r>
            <a:endParaRPr lang="en-US" sz="2000" b="1" dirty="0">
              <a:solidFill>
                <a:srgbClr val="008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18813" y="3234139"/>
            <a:ext cx="1290390" cy="1377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04336" y="2718971"/>
            <a:ext cx="1025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5773" y="3195214"/>
            <a:ext cx="1052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DNA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3633" y="4450905"/>
            <a:ext cx="105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RNA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1128" y="5706597"/>
            <a:ext cx="156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PROTEINS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217803" y="4664455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ncRNA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57755" y="4400925"/>
            <a:ext cx="1126066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miRNA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975290" y="4592110"/>
            <a:ext cx="1126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mRNA</a:t>
            </a:r>
            <a:endParaRPr lang="en-US" dirty="0"/>
          </a:p>
        </p:txBody>
      </p:sp>
      <p:sp>
        <p:nvSpPr>
          <p:cNvPr id="20" name="Regular Pentagon 19"/>
          <p:cNvSpPr/>
          <p:nvPr/>
        </p:nvSpPr>
        <p:spPr>
          <a:xfrm>
            <a:off x="6571779" y="5430721"/>
            <a:ext cx="714935" cy="431845"/>
          </a:xfrm>
          <a:prstGeom prst="pent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</a:t>
            </a:r>
            <a:r>
              <a:rPr lang="en-US" sz="1600" b="1" baseline="-25000" dirty="0" smtClean="0">
                <a:solidFill>
                  <a:schemeClr val="tx1"/>
                </a:solidFill>
              </a:rPr>
              <a:t>2</a:t>
            </a:r>
            <a:endParaRPr lang="en-US" sz="160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Regular Pentagon 20"/>
          <p:cNvSpPr/>
          <p:nvPr/>
        </p:nvSpPr>
        <p:spPr>
          <a:xfrm>
            <a:off x="5790700" y="5426605"/>
            <a:ext cx="714935" cy="431845"/>
          </a:xfrm>
          <a:prstGeom prst="pent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</a:t>
            </a:r>
            <a:r>
              <a:rPr lang="en-US" sz="1600" b="1" baseline="-25000" dirty="0" smtClean="0">
                <a:solidFill>
                  <a:schemeClr val="tx1"/>
                </a:solidFill>
              </a:rPr>
              <a:t>1</a:t>
            </a:r>
            <a:endParaRPr lang="en-US" sz="1600" b="1" baseline="-25000" dirty="0">
              <a:solidFill>
                <a:schemeClr val="tx1"/>
              </a:solidFill>
            </a:endParaRPr>
          </a:p>
        </p:txBody>
      </p:sp>
      <p:sp>
        <p:nvSpPr>
          <p:cNvPr id="22" name="Regular Pentagon 21"/>
          <p:cNvSpPr/>
          <p:nvPr/>
        </p:nvSpPr>
        <p:spPr>
          <a:xfrm>
            <a:off x="4101356" y="5449674"/>
            <a:ext cx="716508" cy="384247"/>
          </a:xfrm>
          <a:prstGeom prst="pentagon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</a:t>
            </a:r>
            <a:r>
              <a:rPr lang="en-US" sz="1600" b="1" baseline="-25000" dirty="0" smtClean="0">
                <a:solidFill>
                  <a:schemeClr val="tx1"/>
                </a:solidFill>
              </a:rPr>
              <a:t>1</a:t>
            </a:r>
            <a:endParaRPr lang="en-US" sz="1600" b="1" baseline="-25000" dirty="0">
              <a:solidFill>
                <a:schemeClr val="tx1"/>
              </a:solidFill>
            </a:endParaRPr>
          </a:p>
        </p:txBody>
      </p:sp>
      <p:sp>
        <p:nvSpPr>
          <p:cNvPr id="23" name="Regular Pentagon 22"/>
          <p:cNvSpPr/>
          <p:nvPr/>
        </p:nvSpPr>
        <p:spPr>
          <a:xfrm>
            <a:off x="4850110" y="5449674"/>
            <a:ext cx="774309" cy="384247"/>
          </a:xfrm>
          <a:prstGeom prst="pentagon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</a:t>
            </a:r>
            <a:r>
              <a:rPr lang="en-US" sz="1600" b="1" baseline="-25000" dirty="0" smtClean="0">
                <a:solidFill>
                  <a:schemeClr val="tx1"/>
                </a:solidFill>
              </a:rPr>
              <a:t>2</a:t>
            </a:r>
            <a:endParaRPr lang="en-US" sz="1600" b="1" baseline="-250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15658" y="3463561"/>
            <a:ext cx="2988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cis</a:t>
            </a:r>
            <a:r>
              <a:rPr lang="en-US" dirty="0" smtClean="0"/>
              <a:t>-regulatory elements</a:t>
            </a:r>
            <a:endParaRPr lang="en-US" dirty="0"/>
          </a:p>
        </p:txBody>
      </p:sp>
      <p:sp>
        <p:nvSpPr>
          <p:cNvPr id="26" name="Regular Pentagon 25"/>
          <p:cNvSpPr/>
          <p:nvPr/>
        </p:nvSpPr>
        <p:spPr>
          <a:xfrm>
            <a:off x="2336247" y="5419147"/>
            <a:ext cx="822901" cy="384247"/>
          </a:xfrm>
          <a:prstGeom prst="pentagon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R</a:t>
            </a:r>
            <a:r>
              <a:rPr lang="en-US" sz="1600" b="1" baseline="-25000" dirty="0" smtClean="0">
                <a:solidFill>
                  <a:schemeClr val="tx1"/>
                </a:solidFill>
              </a:rPr>
              <a:t>1</a:t>
            </a:r>
            <a:endParaRPr lang="en-US" sz="1600" b="1" baseline="-25000" dirty="0">
              <a:solidFill>
                <a:schemeClr val="tx1"/>
              </a:solidFill>
            </a:endParaRPr>
          </a:p>
        </p:txBody>
      </p:sp>
      <p:sp>
        <p:nvSpPr>
          <p:cNvPr id="27" name="Regular Pentagon 26"/>
          <p:cNvSpPr/>
          <p:nvPr/>
        </p:nvSpPr>
        <p:spPr>
          <a:xfrm>
            <a:off x="3262660" y="5426605"/>
            <a:ext cx="731206" cy="384247"/>
          </a:xfrm>
          <a:prstGeom prst="pentagon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R</a:t>
            </a:r>
            <a:r>
              <a:rPr lang="en-US" sz="1600" b="1" baseline="-25000" dirty="0" smtClean="0">
                <a:solidFill>
                  <a:schemeClr val="tx1"/>
                </a:solidFill>
              </a:rPr>
              <a:t>2</a:t>
            </a:r>
            <a:endParaRPr lang="en-US" sz="1600" b="1" baseline="-250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06301" y="3234139"/>
            <a:ext cx="1105540" cy="1377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150435" y="3235729"/>
            <a:ext cx="963411" cy="1361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833549" y="3234139"/>
            <a:ext cx="785264" cy="1377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909203" y="3234139"/>
            <a:ext cx="497098" cy="1377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513297" y="3234139"/>
            <a:ext cx="637138" cy="1377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 rot="10800000" flipV="1">
            <a:off x="3568104" y="3037501"/>
            <a:ext cx="2116664" cy="16840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 flipV="1">
            <a:off x="5066703" y="3037503"/>
            <a:ext cx="652845" cy="16840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24818" y="3037503"/>
            <a:ext cx="605018" cy="18288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336247" y="3431300"/>
            <a:ext cx="1456707" cy="9246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 flipV="1">
            <a:off x="3890748" y="3399034"/>
            <a:ext cx="253093" cy="12473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0800000" flipV="1">
            <a:off x="3993867" y="3399033"/>
            <a:ext cx="1817902" cy="12473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Freeform 66"/>
          <p:cNvSpPr/>
          <p:nvPr/>
        </p:nvSpPr>
        <p:spPr>
          <a:xfrm>
            <a:off x="2606210" y="4245355"/>
            <a:ext cx="1186744" cy="441677"/>
          </a:xfrm>
          <a:custGeom>
            <a:avLst/>
            <a:gdLst>
              <a:gd name="connsiteX0" fmla="*/ 103010 w 1186744"/>
              <a:gd name="connsiteY0" fmla="*/ 87489 h 441677"/>
              <a:gd name="connsiteX1" fmla="*/ 18344 w 1186744"/>
              <a:gd name="connsiteY1" fmla="*/ 256822 h 441677"/>
              <a:gd name="connsiteX2" fmla="*/ 213077 w 1186744"/>
              <a:gd name="connsiteY2" fmla="*/ 434622 h 441677"/>
              <a:gd name="connsiteX3" fmla="*/ 670277 w 1186744"/>
              <a:gd name="connsiteY3" fmla="*/ 214489 h 441677"/>
              <a:gd name="connsiteX4" fmla="*/ 907344 w 1186744"/>
              <a:gd name="connsiteY4" fmla="*/ 28222 h 441677"/>
              <a:gd name="connsiteX5" fmla="*/ 1034344 w 1186744"/>
              <a:gd name="connsiteY5" fmla="*/ 383822 h 441677"/>
              <a:gd name="connsiteX6" fmla="*/ 1186744 w 1186744"/>
              <a:gd name="connsiteY6" fmla="*/ 307622 h 441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6744" h="441677">
                <a:moveTo>
                  <a:pt x="103010" y="87489"/>
                </a:moveTo>
                <a:cubicBezTo>
                  <a:pt x="51505" y="143228"/>
                  <a:pt x="0" y="198967"/>
                  <a:pt x="18344" y="256822"/>
                </a:cubicBezTo>
                <a:cubicBezTo>
                  <a:pt x="36688" y="314677"/>
                  <a:pt x="104422" y="441677"/>
                  <a:pt x="213077" y="434622"/>
                </a:cubicBezTo>
                <a:cubicBezTo>
                  <a:pt x="321732" y="427567"/>
                  <a:pt x="554566" y="282222"/>
                  <a:pt x="670277" y="214489"/>
                </a:cubicBezTo>
                <a:cubicBezTo>
                  <a:pt x="785988" y="146756"/>
                  <a:pt x="846666" y="0"/>
                  <a:pt x="907344" y="28222"/>
                </a:cubicBezTo>
                <a:cubicBezTo>
                  <a:pt x="968022" y="56444"/>
                  <a:pt x="987777" y="337255"/>
                  <a:pt x="1034344" y="383822"/>
                </a:cubicBezTo>
                <a:cubicBezTo>
                  <a:pt x="1080911" y="430389"/>
                  <a:pt x="1186744" y="307622"/>
                  <a:pt x="1186744" y="307622"/>
                </a:cubicBezTo>
              </a:path>
            </a:pathLst>
          </a:cu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83"/>
          <p:cNvGrpSpPr/>
          <p:nvPr/>
        </p:nvGrpSpPr>
        <p:grpSpPr>
          <a:xfrm>
            <a:off x="4936830" y="4079192"/>
            <a:ext cx="294038" cy="371716"/>
            <a:chOff x="5774267" y="2376312"/>
            <a:chExt cx="457199" cy="791018"/>
          </a:xfrm>
        </p:grpSpPr>
        <p:cxnSp>
          <p:nvCxnSpPr>
            <p:cNvPr id="69" name="Straight Connector 68"/>
            <p:cNvCxnSpPr/>
            <p:nvPr/>
          </p:nvCxnSpPr>
          <p:spPr>
            <a:xfrm rot="5400000">
              <a:off x="5758973" y="2988734"/>
              <a:ext cx="355604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5910182" y="2988337"/>
              <a:ext cx="356397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 72"/>
            <p:cNvSpPr/>
            <p:nvPr/>
          </p:nvSpPr>
          <p:spPr>
            <a:xfrm>
              <a:off x="5774267" y="2376312"/>
              <a:ext cx="457199" cy="451555"/>
            </a:xfrm>
            <a:custGeom>
              <a:avLst/>
              <a:gdLst>
                <a:gd name="connsiteX0" fmla="*/ 201789 w 531989"/>
                <a:gd name="connsiteY0" fmla="*/ 451555 h 451555"/>
                <a:gd name="connsiteX1" fmla="*/ 32456 w 531989"/>
                <a:gd name="connsiteY1" fmla="*/ 349955 h 451555"/>
                <a:gd name="connsiteX2" fmla="*/ 15522 w 531989"/>
                <a:gd name="connsiteY2" fmla="*/ 189088 h 451555"/>
                <a:gd name="connsiteX3" fmla="*/ 125589 w 531989"/>
                <a:gd name="connsiteY3" fmla="*/ 45155 h 451555"/>
                <a:gd name="connsiteX4" fmla="*/ 413456 w 531989"/>
                <a:gd name="connsiteY4" fmla="*/ 53622 h 451555"/>
                <a:gd name="connsiteX5" fmla="*/ 523522 w 531989"/>
                <a:gd name="connsiteY5" fmla="*/ 366888 h 451555"/>
                <a:gd name="connsiteX6" fmla="*/ 362656 w 531989"/>
                <a:gd name="connsiteY6" fmla="*/ 451555 h 45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989" h="451555">
                  <a:moveTo>
                    <a:pt x="201789" y="451555"/>
                  </a:moveTo>
                  <a:cubicBezTo>
                    <a:pt x="132644" y="422627"/>
                    <a:pt x="63500" y="393699"/>
                    <a:pt x="32456" y="349955"/>
                  </a:cubicBezTo>
                  <a:cubicBezTo>
                    <a:pt x="1412" y="306211"/>
                    <a:pt x="0" y="239888"/>
                    <a:pt x="15522" y="189088"/>
                  </a:cubicBezTo>
                  <a:cubicBezTo>
                    <a:pt x="31044" y="138288"/>
                    <a:pt x="59267" y="67733"/>
                    <a:pt x="125589" y="45155"/>
                  </a:cubicBezTo>
                  <a:cubicBezTo>
                    <a:pt x="191911" y="22577"/>
                    <a:pt x="347134" y="0"/>
                    <a:pt x="413456" y="53622"/>
                  </a:cubicBezTo>
                  <a:cubicBezTo>
                    <a:pt x="479778" y="107244"/>
                    <a:pt x="531989" y="300566"/>
                    <a:pt x="523522" y="366888"/>
                  </a:cubicBezTo>
                  <a:cubicBezTo>
                    <a:pt x="515055" y="433210"/>
                    <a:pt x="362656" y="451555"/>
                    <a:pt x="362656" y="451555"/>
                  </a:cubicBezTo>
                </a:path>
              </a:pathLst>
            </a:cu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5783821" y="4407444"/>
            <a:ext cx="8128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piRNA</a:t>
            </a:r>
            <a:endParaRPr lang="en-US" dirty="0"/>
          </a:p>
        </p:txBody>
      </p:sp>
      <p:grpSp>
        <p:nvGrpSpPr>
          <p:cNvPr id="6" name="Group 84"/>
          <p:cNvGrpSpPr/>
          <p:nvPr/>
        </p:nvGrpSpPr>
        <p:grpSpPr>
          <a:xfrm>
            <a:off x="5857197" y="4202931"/>
            <a:ext cx="604294" cy="247977"/>
            <a:chOff x="6417736" y="2428287"/>
            <a:chExt cx="645216" cy="369711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6619524" y="2676264"/>
              <a:ext cx="245534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615630" y="2536328"/>
              <a:ext cx="245534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Freeform 81"/>
            <p:cNvSpPr/>
            <p:nvPr/>
          </p:nvSpPr>
          <p:spPr>
            <a:xfrm>
              <a:off x="6417736" y="2428287"/>
              <a:ext cx="201788" cy="366889"/>
            </a:xfrm>
            <a:custGeom>
              <a:avLst/>
              <a:gdLst>
                <a:gd name="connsiteX0" fmla="*/ 201788 w 201788"/>
                <a:gd name="connsiteY0" fmla="*/ 90311 h 366889"/>
                <a:gd name="connsiteX1" fmla="*/ 117122 w 201788"/>
                <a:gd name="connsiteY1" fmla="*/ 5644 h 366889"/>
                <a:gd name="connsiteX2" fmla="*/ 15522 w 201788"/>
                <a:gd name="connsiteY2" fmla="*/ 124178 h 366889"/>
                <a:gd name="connsiteX3" fmla="*/ 23988 w 201788"/>
                <a:gd name="connsiteY3" fmla="*/ 301978 h 366889"/>
                <a:gd name="connsiteX4" fmla="*/ 125588 w 201788"/>
                <a:gd name="connsiteY4" fmla="*/ 361244 h 366889"/>
                <a:gd name="connsiteX5" fmla="*/ 193322 w 201788"/>
                <a:gd name="connsiteY5" fmla="*/ 268111 h 366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788" h="366889">
                  <a:moveTo>
                    <a:pt x="201788" y="90311"/>
                  </a:moveTo>
                  <a:cubicBezTo>
                    <a:pt x="174977" y="45155"/>
                    <a:pt x="148166" y="0"/>
                    <a:pt x="117122" y="5644"/>
                  </a:cubicBezTo>
                  <a:cubicBezTo>
                    <a:pt x="86078" y="11289"/>
                    <a:pt x="31044" y="74789"/>
                    <a:pt x="15522" y="124178"/>
                  </a:cubicBezTo>
                  <a:cubicBezTo>
                    <a:pt x="0" y="173567"/>
                    <a:pt x="5644" y="262467"/>
                    <a:pt x="23988" y="301978"/>
                  </a:cubicBezTo>
                  <a:cubicBezTo>
                    <a:pt x="42332" y="341489"/>
                    <a:pt x="97366" y="366889"/>
                    <a:pt x="125588" y="361244"/>
                  </a:cubicBezTo>
                  <a:cubicBezTo>
                    <a:pt x="153810" y="355600"/>
                    <a:pt x="193322" y="268111"/>
                    <a:pt x="193322" y="268111"/>
                  </a:cubicBezTo>
                </a:path>
              </a:pathLst>
            </a:cu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 flipH="1">
              <a:off x="6861164" y="2431109"/>
              <a:ext cx="201788" cy="366889"/>
            </a:xfrm>
            <a:custGeom>
              <a:avLst/>
              <a:gdLst>
                <a:gd name="connsiteX0" fmla="*/ 201788 w 201788"/>
                <a:gd name="connsiteY0" fmla="*/ 90311 h 366889"/>
                <a:gd name="connsiteX1" fmla="*/ 117122 w 201788"/>
                <a:gd name="connsiteY1" fmla="*/ 5644 h 366889"/>
                <a:gd name="connsiteX2" fmla="*/ 15522 w 201788"/>
                <a:gd name="connsiteY2" fmla="*/ 124178 h 366889"/>
                <a:gd name="connsiteX3" fmla="*/ 23988 w 201788"/>
                <a:gd name="connsiteY3" fmla="*/ 301978 h 366889"/>
                <a:gd name="connsiteX4" fmla="*/ 125588 w 201788"/>
                <a:gd name="connsiteY4" fmla="*/ 361244 h 366889"/>
                <a:gd name="connsiteX5" fmla="*/ 193322 w 201788"/>
                <a:gd name="connsiteY5" fmla="*/ 268111 h 366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788" h="366889">
                  <a:moveTo>
                    <a:pt x="201788" y="90311"/>
                  </a:moveTo>
                  <a:cubicBezTo>
                    <a:pt x="174977" y="45155"/>
                    <a:pt x="148166" y="0"/>
                    <a:pt x="117122" y="5644"/>
                  </a:cubicBezTo>
                  <a:cubicBezTo>
                    <a:pt x="86078" y="11289"/>
                    <a:pt x="31044" y="74789"/>
                    <a:pt x="15522" y="124178"/>
                  </a:cubicBezTo>
                  <a:cubicBezTo>
                    <a:pt x="0" y="173567"/>
                    <a:pt x="5644" y="262467"/>
                    <a:pt x="23988" y="301978"/>
                  </a:cubicBezTo>
                  <a:cubicBezTo>
                    <a:pt x="42332" y="341489"/>
                    <a:pt x="97366" y="366889"/>
                    <a:pt x="125588" y="361244"/>
                  </a:cubicBezTo>
                  <a:cubicBezTo>
                    <a:pt x="153810" y="355600"/>
                    <a:pt x="193322" y="268111"/>
                    <a:pt x="193322" y="268111"/>
                  </a:cubicBezTo>
                </a:path>
              </a:pathLst>
            </a:cu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Freeform 85"/>
          <p:cNvSpPr/>
          <p:nvPr/>
        </p:nvSpPr>
        <p:spPr>
          <a:xfrm>
            <a:off x="2975290" y="4222778"/>
            <a:ext cx="1186744" cy="441677"/>
          </a:xfrm>
          <a:custGeom>
            <a:avLst/>
            <a:gdLst>
              <a:gd name="connsiteX0" fmla="*/ 103010 w 1186744"/>
              <a:gd name="connsiteY0" fmla="*/ 87489 h 441677"/>
              <a:gd name="connsiteX1" fmla="*/ 18344 w 1186744"/>
              <a:gd name="connsiteY1" fmla="*/ 256822 h 441677"/>
              <a:gd name="connsiteX2" fmla="*/ 213077 w 1186744"/>
              <a:gd name="connsiteY2" fmla="*/ 434622 h 441677"/>
              <a:gd name="connsiteX3" fmla="*/ 670277 w 1186744"/>
              <a:gd name="connsiteY3" fmla="*/ 214489 h 441677"/>
              <a:gd name="connsiteX4" fmla="*/ 907344 w 1186744"/>
              <a:gd name="connsiteY4" fmla="*/ 28222 h 441677"/>
              <a:gd name="connsiteX5" fmla="*/ 1034344 w 1186744"/>
              <a:gd name="connsiteY5" fmla="*/ 383822 h 441677"/>
              <a:gd name="connsiteX6" fmla="*/ 1186744 w 1186744"/>
              <a:gd name="connsiteY6" fmla="*/ 307622 h 441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6744" h="441677">
                <a:moveTo>
                  <a:pt x="103010" y="87489"/>
                </a:moveTo>
                <a:cubicBezTo>
                  <a:pt x="51505" y="143228"/>
                  <a:pt x="0" y="198967"/>
                  <a:pt x="18344" y="256822"/>
                </a:cubicBezTo>
                <a:cubicBezTo>
                  <a:pt x="36688" y="314677"/>
                  <a:pt x="104422" y="441677"/>
                  <a:pt x="213077" y="434622"/>
                </a:cubicBezTo>
                <a:cubicBezTo>
                  <a:pt x="321732" y="427567"/>
                  <a:pt x="554566" y="282222"/>
                  <a:pt x="670277" y="214489"/>
                </a:cubicBezTo>
                <a:cubicBezTo>
                  <a:pt x="785988" y="146756"/>
                  <a:pt x="846666" y="0"/>
                  <a:pt x="907344" y="28222"/>
                </a:cubicBezTo>
                <a:cubicBezTo>
                  <a:pt x="968022" y="56444"/>
                  <a:pt x="987777" y="337255"/>
                  <a:pt x="1034344" y="383822"/>
                </a:cubicBezTo>
                <a:cubicBezTo>
                  <a:pt x="1080911" y="430389"/>
                  <a:pt x="1186744" y="307622"/>
                  <a:pt x="1186744" y="307622"/>
                </a:cubicBezTo>
              </a:path>
            </a:pathLst>
          </a:cu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5726417" y="5909154"/>
            <a:ext cx="1387429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60"/>
              </a:lnSpc>
            </a:pPr>
            <a:r>
              <a:rPr lang="en-US" dirty="0" smtClean="0"/>
              <a:t>Metabolic Enzymes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4073347" y="5880509"/>
            <a:ext cx="1387429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60"/>
              </a:lnSpc>
            </a:pPr>
            <a:r>
              <a:rPr lang="en-US" dirty="0" smtClean="0"/>
              <a:t>Signaling proteins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2336248" y="5880509"/>
            <a:ext cx="1721570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60"/>
              </a:lnSpc>
            </a:pPr>
            <a:r>
              <a:rPr lang="en-US" dirty="0" smtClean="0"/>
              <a:t>Transcription factors</a:t>
            </a:r>
            <a:endParaRPr lang="en-US" dirty="0"/>
          </a:p>
        </p:txBody>
      </p:sp>
      <p:sp>
        <p:nvSpPr>
          <p:cNvPr id="101" name="Hexagon 100"/>
          <p:cNvSpPr/>
          <p:nvPr/>
        </p:nvSpPr>
        <p:spPr>
          <a:xfrm>
            <a:off x="3791070" y="1838439"/>
            <a:ext cx="432938" cy="296333"/>
          </a:xfrm>
          <a:prstGeom prst="hexagon">
            <a:avLst/>
          </a:prstGeom>
          <a:solidFill>
            <a:schemeClr val="accent6"/>
          </a:soli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4050442" y="1813032"/>
            <a:ext cx="45719" cy="317506"/>
          </a:xfrm>
          <a:custGeom>
            <a:avLst/>
            <a:gdLst>
              <a:gd name="connsiteX0" fmla="*/ 97366 w 139700"/>
              <a:gd name="connsiteY0" fmla="*/ 0 h 309033"/>
              <a:gd name="connsiteX1" fmla="*/ 46566 w 139700"/>
              <a:gd name="connsiteY1" fmla="*/ 93133 h 309033"/>
              <a:gd name="connsiteX2" fmla="*/ 4233 w 139700"/>
              <a:gd name="connsiteY2" fmla="*/ 220133 h 309033"/>
              <a:gd name="connsiteX3" fmla="*/ 71966 w 139700"/>
              <a:gd name="connsiteY3" fmla="*/ 296333 h 309033"/>
              <a:gd name="connsiteX4" fmla="*/ 139700 w 139700"/>
              <a:gd name="connsiteY4" fmla="*/ 296333 h 30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00" h="309033">
                <a:moveTo>
                  <a:pt x="97366" y="0"/>
                </a:moveTo>
                <a:cubicBezTo>
                  <a:pt x="79727" y="28222"/>
                  <a:pt x="62088" y="56444"/>
                  <a:pt x="46566" y="93133"/>
                </a:cubicBezTo>
                <a:cubicBezTo>
                  <a:pt x="31044" y="129822"/>
                  <a:pt x="0" y="186266"/>
                  <a:pt x="4233" y="220133"/>
                </a:cubicBezTo>
                <a:cubicBezTo>
                  <a:pt x="8466" y="254000"/>
                  <a:pt x="49388" y="283633"/>
                  <a:pt x="71966" y="296333"/>
                </a:cubicBezTo>
                <a:cubicBezTo>
                  <a:pt x="94544" y="309033"/>
                  <a:pt x="139700" y="296333"/>
                  <a:pt x="139700" y="296333"/>
                </a:cubicBezTo>
              </a:path>
            </a:pathLst>
          </a:cu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3160234" y="2009180"/>
            <a:ext cx="630836" cy="70556"/>
          </a:xfrm>
          <a:custGeom>
            <a:avLst/>
            <a:gdLst>
              <a:gd name="connsiteX0" fmla="*/ 0 w 279400"/>
              <a:gd name="connsiteY0" fmla="*/ 16934 h 45156"/>
              <a:gd name="connsiteX1" fmla="*/ 160866 w 279400"/>
              <a:gd name="connsiteY1" fmla="*/ 42334 h 45156"/>
              <a:gd name="connsiteX2" fmla="*/ 279400 w 279400"/>
              <a:gd name="connsiteY2" fmla="*/ 0 h 4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400" h="45156">
                <a:moveTo>
                  <a:pt x="0" y="16934"/>
                </a:moveTo>
                <a:cubicBezTo>
                  <a:pt x="57149" y="31045"/>
                  <a:pt x="114299" y="45156"/>
                  <a:pt x="160866" y="42334"/>
                </a:cubicBezTo>
                <a:cubicBezTo>
                  <a:pt x="207433" y="39512"/>
                  <a:pt x="279400" y="0"/>
                  <a:pt x="279400" y="0"/>
                </a:cubicBezTo>
              </a:path>
            </a:pathLst>
          </a:cu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3910727" y="1813032"/>
            <a:ext cx="45719" cy="317506"/>
          </a:xfrm>
          <a:custGeom>
            <a:avLst/>
            <a:gdLst>
              <a:gd name="connsiteX0" fmla="*/ 97366 w 139700"/>
              <a:gd name="connsiteY0" fmla="*/ 0 h 309033"/>
              <a:gd name="connsiteX1" fmla="*/ 46566 w 139700"/>
              <a:gd name="connsiteY1" fmla="*/ 93133 h 309033"/>
              <a:gd name="connsiteX2" fmla="*/ 4233 w 139700"/>
              <a:gd name="connsiteY2" fmla="*/ 220133 h 309033"/>
              <a:gd name="connsiteX3" fmla="*/ 71966 w 139700"/>
              <a:gd name="connsiteY3" fmla="*/ 296333 h 309033"/>
              <a:gd name="connsiteX4" fmla="*/ 139700 w 139700"/>
              <a:gd name="connsiteY4" fmla="*/ 296333 h 30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00" h="309033">
                <a:moveTo>
                  <a:pt x="97366" y="0"/>
                </a:moveTo>
                <a:cubicBezTo>
                  <a:pt x="79727" y="28222"/>
                  <a:pt x="62088" y="56444"/>
                  <a:pt x="46566" y="93133"/>
                </a:cubicBezTo>
                <a:cubicBezTo>
                  <a:pt x="31044" y="129822"/>
                  <a:pt x="0" y="186266"/>
                  <a:pt x="4233" y="220133"/>
                </a:cubicBezTo>
                <a:cubicBezTo>
                  <a:pt x="8466" y="254000"/>
                  <a:pt x="49388" y="283633"/>
                  <a:pt x="71966" y="296333"/>
                </a:cubicBezTo>
                <a:cubicBezTo>
                  <a:pt x="94544" y="309033"/>
                  <a:pt x="139700" y="296333"/>
                  <a:pt x="139700" y="296333"/>
                </a:cubicBezTo>
              </a:path>
            </a:pathLst>
          </a:cu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3995391" y="1813026"/>
            <a:ext cx="45719" cy="317506"/>
          </a:xfrm>
          <a:custGeom>
            <a:avLst/>
            <a:gdLst>
              <a:gd name="connsiteX0" fmla="*/ 97366 w 139700"/>
              <a:gd name="connsiteY0" fmla="*/ 0 h 309033"/>
              <a:gd name="connsiteX1" fmla="*/ 46566 w 139700"/>
              <a:gd name="connsiteY1" fmla="*/ 93133 h 309033"/>
              <a:gd name="connsiteX2" fmla="*/ 4233 w 139700"/>
              <a:gd name="connsiteY2" fmla="*/ 220133 h 309033"/>
              <a:gd name="connsiteX3" fmla="*/ 71966 w 139700"/>
              <a:gd name="connsiteY3" fmla="*/ 296333 h 309033"/>
              <a:gd name="connsiteX4" fmla="*/ 139700 w 139700"/>
              <a:gd name="connsiteY4" fmla="*/ 296333 h 30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00" h="309033">
                <a:moveTo>
                  <a:pt x="97366" y="0"/>
                </a:moveTo>
                <a:cubicBezTo>
                  <a:pt x="79727" y="28222"/>
                  <a:pt x="62088" y="56444"/>
                  <a:pt x="46566" y="93133"/>
                </a:cubicBezTo>
                <a:cubicBezTo>
                  <a:pt x="31044" y="129822"/>
                  <a:pt x="0" y="186266"/>
                  <a:pt x="4233" y="220133"/>
                </a:cubicBezTo>
                <a:cubicBezTo>
                  <a:pt x="8466" y="254000"/>
                  <a:pt x="49388" y="283633"/>
                  <a:pt x="71966" y="296333"/>
                </a:cubicBezTo>
                <a:cubicBezTo>
                  <a:pt x="94544" y="309033"/>
                  <a:pt x="139700" y="296333"/>
                  <a:pt x="139700" y="296333"/>
                </a:cubicBezTo>
              </a:path>
            </a:pathLst>
          </a:cu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 flipV="1">
            <a:off x="4198607" y="1978138"/>
            <a:ext cx="630836" cy="81844"/>
          </a:xfrm>
          <a:custGeom>
            <a:avLst/>
            <a:gdLst>
              <a:gd name="connsiteX0" fmla="*/ 0 w 279400"/>
              <a:gd name="connsiteY0" fmla="*/ 16934 h 45156"/>
              <a:gd name="connsiteX1" fmla="*/ 160866 w 279400"/>
              <a:gd name="connsiteY1" fmla="*/ 42334 h 45156"/>
              <a:gd name="connsiteX2" fmla="*/ 279400 w 279400"/>
              <a:gd name="connsiteY2" fmla="*/ 0 h 4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400" h="45156">
                <a:moveTo>
                  <a:pt x="0" y="16934"/>
                </a:moveTo>
                <a:cubicBezTo>
                  <a:pt x="57149" y="31045"/>
                  <a:pt x="114299" y="45156"/>
                  <a:pt x="160866" y="42334"/>
                </a:cubicBezTo>
                <a:cubicBezTo>
                  <a:pt x="207433" y="39512"/>
                  <a:pt x="279400" y="0"/>
                  <a:pt x="279400" y="0"/>
                </a:cubicBezTo>
              </a:path>
            </a:pathLst>
          </a:cu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Hexagon 109"/>
          <p:cNvSpPr/>
          <p:nvPr/>
        </p:nvSpPr>
        <p:spPr>
          <a:xfrm>
            <a:off x="4829443" y="1911815"/>
            <a:ext cx="432938" cy="296333"/>
          </a:xfrm>
          <a:prstGeom prst="hexagon">
            <a:avLst/>
          </a:prstGeom>
          <a:solidFill>
            <a:schemeClr val="accent6"/>
          </a:soli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4942262" y="1897705"/>
            <a:ext cx="69145" cy="338667"/>
          </a:xfrm>
          <a:custGeom>
            <a:avLst/>
            <a:gdLst>
              <a:gd name="connsiteX0" fmla="*/ 9878 w 69145"/>
              <a:gd name="connsiteY0" fmla="*/ 0 h 338667"/>
              <a:gd name="connsiteX1" fmla="*/ 9878 w 69145"/>
              <a:gd name="connsiteY1" fmla="*/ 135467 h 338667"/>
              <a:gd name="connsiteX2" fmla="*/ 69145 w 69145"/>
              <a:gd name="connsiteY2" fmla="*/ 338667 h 33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145" h="338667">
                <a:moveTo>
                  <a:pt x="9878" y="0"/>
                </a:moveTo>
                <a:cubicBezTo>
                  <a:pt x="4939" y="39511"/>
                  <a:pt x="0" y="79023"/>
                  <a:pt x="9878" y="135467"/>
                </a:cubicBezTo>
                <a:cubicBezTo>
                  <a:pt x="19756" y="191911"/>
                  <a:pt x="69145" y="338667"/>
                  <a:pt x="69145" y="338667"/>
                </a:cubicBezTo>
              </a:path>
            </a:pathLst>
          </a:cu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5009992" y="1914633"/>
            <a:ext cx="69145" cy="338667"/>
          </a:xfrm>
          <a:custGeom>
            <a:avLst/>
            <a:gdLst>
              <a:gd name="connsiteX0" fmla="*/ 9878 w 69145"/>
              <a:gd name="connsiteY0" fmla="*/ 0 h 338667"/>
              <a:gd name="connsiteX1" fmla="*/ 9878 w 69145"/>
              <a:gd name="connsiteY1" fmla="*/ 135467 h 338667"/>
              <a:gd name="connsiteX2" fmla="*/ 69145 w 69145"/>
              <a:gd name="connsiteY2" fmla="*/ 338667 h 33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145" h="338667">
                <a:moveTo>
                  <a:pt x="9878" y="0"/>
                </a:moveTo>
                <a:cubicBezTo>
                  <a:pt x="4939" y="39511"/>
                  <a:pt x="0" y="79023"/>
                  <a:pt x="9878" y="135467"/>
                </a:cubicBezTo>
                <a:cubicBezTo>
                  <a:pt x="19756" y="191911"/>
                  <a:pt x="69145" y="338667"/>
                  <a:pt x="69145" y="338667"/>
                </a:cubicBezTo>
              </a:path>
            </a:pathLst>
          </a:cu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5069261" y="1897699"/>
            <a:ext cx="69145" cy="338667"/>
          </a:xfrm>
          <a:custGeom>
            <a:avLst/>
            <a:gdLst>
              <a:gd name="connsiteX0" fmla="*/ 9878 w 69145"/>
              <a:gd name="connsiteY0" fmla="*/ 0 h 338667"/>
              <a:gd name="connsiteX1" fmla="*/ 9878 w 69145"/>
              <a:gd name="connsiteY1" fmla="*/ 135467 h 338667"/>
              <a:gd name="connsiteX2" fmla="*/ 69145 w 69145"/>
              <a:gd name="connsiteY2" fmla="*/ 338667 h 33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145" h="338667">
                <a:moveTo>
                  <a:pt x="9878" y="0"/>
                </a:moveTo>
                <a:cubicBezTo>
                  <a:pt x="4939" y="39511"/>
                  <a:pt x="0" y="79023"/>
                  <a:pt x="9878" y="135467"/>
                </a:cubicBezTo>
                <a:cubicBezTo>
                  <a:pt x="19756" y="191911"/>
                  <a:pt x="69145" y="338667"/>
                  <a:pt x="69145" y="338667"/>
                </a:cubicBezTo>
              </a:path>
            </a:pathLst>
          </a:cu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5265407" y="1923105"/>
            <a:ext cx="702733" cy="167923"/>
          </a:xfrm>
          <a:custGeom>
            <a:avLst/>
            <a:gdLst>
              <a:gd name="connsiteX0" fmla="*/ 0 w 1405466"/>
              <a:gd name="connsiteY0" fmla="*/ 101600 h 167923"/>
              <a:gd name="connsiteX1" fmla="*/ 245533 w 1405466"/>
              <a:gd name="connsiteY1" fmla="*/ 33867 h 167923"/>
              <a:gd name="connsiteX2" fmla="*/ 618066 w 1405466"/>
              <a:gd name="connsiteY2" fmla="*/ 42333 h 167923"/>
              <a:gd name="connsiteX3" fmla="*/ 846666 w 1405466"/>
              <a:gd name="connsiteY3" fmla="*/ 160867 h 167923"/>
              <a:gd name="connsiteX4" fmla="*/ 1405466 w 1405466"/>
              <a:gd name="connsiteY4" fmla="*/ 0 h 16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466" h="167923">
                <a:moveTo>
                  <a:pt x="0" y="101600"/>
                </a:moveTo>
                <a:cubicBezTo>
                  <a:pt x="71261" y="72672"/>
                  <a:pt x="142522" y="43745"/>
                  <a:pt x="245533" y="33867"/>
                </a:cubicBezTo>
                <a:cubicBezTo>
                  <a:pt x="348544" y="23989"/>
                  <a:pt x="517877" y="21166"/>
                  <a:pt x="618066" y="42333"/>
                </a:cubicBezTo>
                <a:cubicBezTo>
                  <a:pt x="718255" y="63500"/>
                  <a:pt x="715433" y="167923"/>
                  <a:pt x="846666" y="160867"/>
                </a:cubicBezTo>
                <a:cubicBezTo>
                  <a:pt x="977899" y="153811"/>
                  <a:pt x="1405466" y="0"/>
                  <a:pt x="1405466" y="0"/>
                </a:cubicBezTo>
              </a:path>
            </a:pathLst>
          </a:cu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Hexagon 114"/>
          <p:cNvSpPr/>
          <p:nvPr/>
        </p:nvSpPr>
        <p:spPr>
          <a:xfrm>
            <a:off x="5968140" y="1794695"/>
            <a:ext cx="432938" cy="296333"/>
          </a:xfrm>
          <a:prstGeom prst="hexagon">
            <a:avLst/>
          </a:prstGeom>
          <a:solidFill>
            <a:schemeClr val="accent6"/>
          </a:soli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6052807" y="1779172"/>
            <a:ext cx="33866" cy="304800"/>
          </a:xfrm>
          <a:custGeom>
            <a:avLst/>
            <a:gdLst>
              <a:gd name="connsiteX0" fmla="*/ 33866 w 33866"/>
              <a:gd name="connsiteY0" fmla="*/ 0 h 304800"/>
              <a:gd name="connsiteX1" fmla="*/ 0 w 33866"/>
              <a:gd name="connsiteY1" fmla="*/ 194733 h 304800"/>
              <a:gd name="connsiteX2" fmla="*/ 33866 w 33866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66" h="304800">
                <a:moveTo>
                  <a:pt x="33866" y="0"/>
                </a:moveTo>
                <a:cubicBezTo>
                  <a:pt x="16933" y="71966"/>
                  <a:pt x="0" y="143933"/>
                  <a:pt x="0" y="194733"/>
                </a:cubicBezTo>
                <a:cubicBezTo>
                  <a:pt x="0" y="245533"/>
                  <a:pt x="33866" y="304800"/>
                  <a:pt x="33866" y="304800"/>
                </a:cubicBezTo>
              </a:path>
            </a:pathLst>
          </a:cu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6129004" y="1787633"/>
            <a:ext cx="33866" cy="304800"/>
          </a:xfrm>
          <a:custGeom>
            <a:avLst/>
            <a:gdLst>
              <a:gd name="connsiteX0" fmla="*/ 33866 w 33866"/>
              <a:gd name="connsiteY0" fmla="*/ 0 h 304800"/>
              <a:gd name="connsiteX1" fmla="*/ 0 w 33866"/>
              <a:gd name="connsiteY1" fmla="*/ 194733 h 304800"/>
              <a:gd name="connsiteX2" fmla="*/ 33866 w 33866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66" h="304800">
                <a:moveTo>
                  <a:pt x="33866" y="0"/>
                </a:moveTo>
                <a:cubicBezTo>
                  <a:pt x="16933" y="71966"/>
                  <a:pt x="0" y="143933"/>
                  <a:pt x="0" y="194733"/>
                </a:cubicBezTo>
                <a:cubicBezTo>
                  <a:pt x="0" y="245533"/>
                  <a:pt x="33866" y="304800"/>
                  <a:pt x="33866" y="304800"/>
                </a:cubicBezTo>
              </a:path>
            </a:pathLst>
          </a:cu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6205207" y="1787633"/>
            <a:ext cx="33866" cy="304800"/>
          </a:xfrm>
          <a:custGeom>
            <a:avLst/>
            <a:gdLst>
              <a:gd name="connsiteX0" fmla="*/ 33866 w 33866"/>
              <a:gd name="connsiteY0" fmla="*/ 0 h 304800"/>
              <a:gd name="connsiteX1" fmla="*/ 0 w 33866"/>
              <a:gd name="connsiteY1" fmla="*/ 194733 h 304800"/>
              <a:gd name="connsiteX2" fmla="*/ 33866 w 33866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66" h="304800">
                <a:moveTo>
                  <a:pt x="33866" y="0"/>
                </a:moveTo>
                <a:cubicBezTo>
                  <a:pt x="16933" y="71966"/>
                  <a:pt x="0" y="143933"/>
                  <a:pt x="0" y="194733"/>
                </a:cubicBezTo>
                <a:cubicBezTo>
                  <a:pt x="0" y="245533"/>
                  <a:pt x="33866" y="304800"/>
                  <a:pt x="33866" y="304800"/>
                </a:cubicBezTo>
              </a:path>
            </a:pathLst>
          </a:cu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24" name="Curved Connector 123"/>
          <p:cNvCxnSpPr/>
          <p:nvPr/>
        </p:nvCxnSpPr>
        <p:spPr>
          <a:xfrm flipV="1">
            <a:off x="6374719" y="1787633"/>
            <a:ext cx="459040" cy="143945"/>
          </a:xfrm>
          <a:prstGeom prst="curvedConnector3">
            <a:avLst>
              <a:gd name="adj1" fmla="val 50000"/>
            </a:avLst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-79047" y="1939523"/>
            <a:ext cx="1855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CHROMATIN</a:t>
            </a:r>
            <a:endParaRPr lang="en-US" sz="2000" b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3160234" y="1690650"/>
            <a:ext cx="60924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4508985" y="2264971"/>
            <a:ext cx="1115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HISTONES</a:t>
            </a:r>
            <a:endParaRPr lang="en-US" dirty="0"/>
          </a:p>
        </p:txBody>
      </p:sp>
      <p:cxnSp>
        <p:nvCxnSpPr>
          <p:cNvPr id="132" name="Straight Connector 131"/>
          <p:cNvCxnSpPr/>
          <p:nvPr/>
        </p:nvCxnSpPr>
        <p:spPr>
          <a:xfrm>
            <a:off x="4004069" y="2190132"/>
            <a:ext cx="402232" cy="9246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10800000" flipV="1">
            <a:off x="5719549" y="2162439"/>
            <a:ext cx="493315" cy="12015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Down Arrow 69"/>
          <p:cNvSpPr/>
          <p:nvPr/>
        </p:nvSpPr>
        <p:spPr>
          <a:xfrm>
            <a:off x="8156344" y="3810033"/>
            <a:ext cx="435964" cy="37003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own Arrow 70"/>
          <p:cNvSpPr/>
          <p:nvPr/>
        </p:nvSpPr>
        <p:spPr>
          <a:xfrm>
            <a:off x="8156344" y="5048791"/>
            <a:ext cx="435964" cy="37003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Down Arrow 73"/>
          <p:cNvSpPr/>
          <p:nvPr/>
        </p:nvSpPr>
        <p:spPr>
          <a:xfrm rot="10800000">
            <a:off x="8156344" y="2482446"/>
            <a:ext cx="435964" cy="37003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18"/>
            <a:ext cx="9144000" cy="1143000"/>
          </a:xfrm>
          <a:ln/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Biological networks at all cellular levels</a:t>
            </a:r>
          </a:p>
        </p:txBody>
      </p:sp>
      <p:sp>
        <p:nvSpPr>
          <p:cNvPr id="22530" name="Rectangle 2"/>
          <p:cNvSpPr>
            <a:spLocks/>
          </p:cNvSpPr>
          <p:nvPr/>
        </p:nvSpPr>
        <p:spPr bwMode="auto">
          <a:xfrm>
            <a:off x="125016" y="5607844"/>
            <a:ext cx="2777133" cy="37504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000" dirty="0" smtClean="0">
                <a:latin typeface="Helvetica" charset="0"/>
                <a:cs typeface="Helvetica" charset="0"/>
                <a:sym typeface="Helvetica" charset="0"/>
              </a:rPr>
              <a:t>Genome</a:t>
            </a:r>
            <a:endParaRPr lang="en-US" sz="2000" dirty="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2531" name="Rectangle 3"/>
          <p:cNvSpPr>
            <a:spLocks/>
          </p:cNvSpPr>
          <p:nvPr/>
        </p:nvSpPr>
        <p:spPr bwMode="auto">
          <a:xfrm>
            <a:off x="125016" y="4237137"/>
            <a:ext cx="2777133" cy="37504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000" dirty="0">
                <a:latin typeface="Helvetica" charset="0"/>
                <a:cs typeface="Helvetica" charset="0"/>
                <a:sym typeface="Helvetica" charset="0"/>
              </a:rPr>
              <a:t>RNA</a:t>
            </a:r>
          </a:p>
        </p:txBody>
      </p:sp>
      <p:sp>
        <p:nvSpPr>
          <p:cNvPr id="22532" name="Rectangle 4"/>
          <p:cNvSpPr>
            <a:spLocks/>
          </p:cNvSpPr>
          <p:nvPr/>
        </p:nvSpPr>
        <p:spPr bwMode="auto">
          <a:xfrm>
            <a:off x="125016" y="2879824"/>
            <a:ext cx="2777133" cy="37504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000" dirty="0">
                <a:latin typeface="Helvetica" charset="0"/>
                <a:cs typeface="Helvetica" charset="0"/>
                <a:sym typeface="Helvetica" charset="0"/>
              </a:rPr>
              <a:t>Proteins</a:t>
            </a:r>
          </a:p>
        </p:txBody>
      </p:sp>
      <p:sp>
        <p:nvSpPr>
          <p:cNvPr id="22533" name="Rectangle 5"/>
          <p:cNvSpPr>
            <a:spLocks/>
          </p:cNvSpPr>
          <p:nvPr/>
        </p:nvSpPr>
        <p:spPr bwMode="auto">
          <a:xfrm>
            <a:off x="743763" y="4793031"/>
            <a:ext cx="1803797" cy="3303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700" dirty="0">
                <a:latin typeface="Helvetica" charset="0"/>
                <a:cs typeface="Helvetica" charset="0"/>
                <a:sym typeface="Helvetica" charset="0"/>
              </a:rPr>
              <a:t>Transcription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790402" y="962174"/>
            <a:ext cx="9894094" cy="5726162"/>
            <a:chOff x="1040" y="0"/>
            <a:chExt cx="8864" cy="5129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1040" y="0"/>
              <a:ext cx="8864" cy="5129"/>
              <a:chOff x="1040" y="0"/>
              <a:chExt cx="8864" cy="5129"/>
            </a:xfrm>
          </p:grpSpPr>
          <p:sp>
            <p:nvSpPr>
              <p:cNvPr id="22536" name="Rectangle 8"/>
              <p:cNvSpPr>
                <a:spLocks/>
              </p:cNvSpPr>
              <p:nvPr/>
            </p:nvSpPr>
            <p:spPr bwMode="auto">
              <a:xfrm>
                <a:off x="5804" y="3933"/>
                <a:ext cx="2488" cy="528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l"/>
                <a:r>
                  <a:rPr lang="en-US" sz="1700" dirty="0">
                    <a:latin typeface="Helvetica" charset="0"/>
                    <a:cs typeface="Helvetica" charset="0"/>
                    <a:sym typeface="Helvetica" charset="0"/>
                  </a:rPr>
                  <a:t>Transcriptional</a:t>
                </a:r>
              </a:p>
              <a:p>
                <a:pPr algn="l"/>
                <a:r>
                  <a:rPr lang="en-US" sz="1700" dirty="0">
                    <a:latin typeface="Helvetica" charset="0"/>
                    <a:cs typeface="Helvetica" charset="0"/>
                    <a:sym typeface="Helvetica" charset="0"/>
                  </a:rPr>
                  <a:t>gene regulation</a:t>
                </a:r>
              </a:p>
            </p:txBody>
          </p:sp>
          <p:sp>
            <p:nvSpPr>
              <p:cNvPr id="22537" name="Rectangle 9"/>
              <p:cNvSpPr>
                <a:spLocks/>
              </p:cNvSpPr>
              <p:nvPr/>
            </p:nvSpPr>
            <p:spPr bwMode="auto">
              <a:xfrm>
                <a:off x="5804" y="2753"/>
                <a:ext cx="2488" cy="528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l"/>
                <a:r>
                  <a:rPr lang="en-US" sz="1700" dirty="0">
                    <a:latin typeface="Helvetica" charset="0"/>
                    <a:cs typeface="Helvetica" charset="0"/>
                    <a:sym typeface="Helvetica" charset="0"/>
                  </a:rPr>
                  <a:t>Post-transcriptional</a:t>
                </a:r>
              </a:p>
              <a:p>
                <a:pPr algn="l"/>
                <a:r>
                  <a:rPr lang="en-US" sz="1700" dirty="0">
                    <a:latin typeface="Helvetica" charset="0"/>
                    <a:cs typeface="Helvetica" charset="0"/>
                    <a:sym typeface="Helvetica" charset="0"/>
                  </a:rPr>
                  <a:t>gene regulation</a:t>
                </a:r>
              </a:p>
            </p:txBody>
          </p:sp>
          <p:sp>
            <p:nvSpPr>
              <p:cNvPr id="22538" name="Rectangle 10"/>
              <p:cNvSpPr>
                <a:spLocks/>
              </p:cNvSpPr>
              <p:nvPr/>
            </p:nvSpPr>
            <p:spPr bwMode="auto">
              <a:xfrm>
                <a:off x="5804" y="1521"/>
                <a:ext cx="2488" cy="528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l"/>
                <a:r>
                  <a:rPr lang="en-US" sz="1700" dirty="0">
                    <a:latin typeface="Helvetica" charset="0"/>
                    <a:cs typeface="Helvetica" charset="0"/>
                    <a:sym typeface="Helvetica" charset="0"/>
                  </a:rPr>
                  <a:t>Protein &amp; signaling</a:t>
                </a:r>
              </a:p>
              <a:p>
                <a:pPr algn="l"/>
                <a:r>
                  <a:rPr lang="en-US" sz="1700" dirty="0">
                    <a:latin typeface="Helvetica" charset="0"/>
                    <a:cs typeface="Helvetica" charset="0"/>
                    <a:sym typeface="Helvetica" charset="0"/>
                  </a:rPr>
                  <a:t>networks</a:t>
                </a:r>
              </a:p>
            </p:txBody>
          </p:sp>
          <p:sp>
            <p:nvSpPr>
              <p:cNvPr id="22539" name="Rectangle 11"/>
              <p:cNvSpPr>
                <a:spLocks/>
              </p:cNvSpPr>
              <p:nvPr/>
            </p:nvSpPr>
            <p:spPr bwMode="auto">
              <a:xfrm>
                <a:off x="5804" y="337"/>
                <a:ext cx="2488" cy="528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l"/>
                <a:r>
                  <a:rPr lang="en-US" sz="1700" dirty="0">
                    <a:latin typeface="Helvetica" charset="0"/>
                    <a:cs typeface="Helvetica" charset="0"/>
                    <a:sym typeface="Helvetica" charset="0"/>
                  </a:rPr>
                  <a:t>Metabolic</a:t>
                </a:r>
              </a:p>
              <a:p>
                <a:pPr algn="l"/>
                <a:r>
                  <a:rPr lang="en-US" sz="1700" dirty="0">
                    <a:latin typeface="Helvetica" charset="0"/>
                    <a:cs typeface="Helvetica" charset="0"/>
                    <a:sym typeface="Helvetica" charset="0"/>
                  </a:rPr>
                  <a:t>networks</a:t>
                </a:r>
              </a:p>
            </p:txBody>
          </p:sp>
          <p:pic>
            <p:nvPicPr>
              <p:cNvPr id="22540" name="Picture 1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0503"/>
              <a:stretch>
                <a:fillRect/>
              </a:stretch>
            </p:blipFill>
            <p:spPr bwMode="auto">
              <a:xfrm>
                <a:off x="1040" y="0"/>
                <a:ext cx="8864" cy="5129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</p:grpSp>
        <p:sp>
          <p:nvSpPr>
            <p:cNvPr id="22542" name="Line 14"/>
            <p:cNvSpPr>
              <a:spLocks noChangeShapeType="1"/>
            </p:cNvSpPr>
            <p:nvPr/>
          </p:nvSpPr>
          <p:spPr bwMode="auto">
            <a:xfrm>
              <a:off x="1297" y="1913"/>
              <a:ext cx="144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43" name="Line 15"/>
            <p:cNvSpPr>
              <a:spLocks noChangeShapeType="1"/>
            </p:cNvSpPr>
            <p:nvPr/>
          </p:nvSpPr>
          <p:spPr bwMode="auto">
            <a:xfrm>
              <a:off x="1124" y="3137"/>
              <a:ext cx="1618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44" name="Line 16"/>
            <p:cNvSpPr>
              <a:spLocks noChangeShapeType="1"/>
            </p:cNvSpPr>
            <p:nvPr/>
          </p:nvSpPr>
          <p:spPr bwMode="auto">
            <a:xfrm>
              <a:off x="1219" y="4353"/>
              <a:ext cx="152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2546" name="Rectangle 18"/>
          <p:cNvSpPr>
            <a:spLocks/>
          </p:cNvSpPr>
          <p:nvPr/>
        </p:nvSpPr>
        <p:spPr bwMode="auto">
          <a:xfrm>
            <a:off x="743763" y="3559925"/>
            <a:ext cx="1803797" cy="3303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700" dirty="0">
                <a:latin typeface="Helvetica" charset="0"/>
                <a:cs typeface="Helvetica" charset="0"/>
                <a:sym typeface="Helvetica" charset="0"/>
              </a:rPr>
              <a:t>Translation</a:t>
            </a:r>
          </a:p>
        </p:txBody>
      </p:sp>
      <p:sp>
        <p:nvSpPr>
          <p:cNvPr id="20" name="Down Arrow 19"/>
          <p:cNvSpPr/>
          <p:nvPr/>
        </p:nvSpPr>
        <p:spPr>
          <a:xfrm rot="10800000">
            <a:off x="239218" y="4753391"/>
            <a:ext cx="435964" cy="37003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0800000">
            <a:off x="239218" y="3514633"/>
            <a:ext cx="435964" cy="37003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0800000">
            <a:off x="239218" y="2144845"/>
            <a:ext cx="435964" cy="37003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/>
          <p:cNvSpPr>
            <a:spLocks/>
          </p:cNvSpPr>
          <p:nvPr/>
        </p:nvSpPr>
        <p:spPr bwMode="auto">
          <a:xfrm>
            <a:off x="743763" y="2184485"/>
            <a:ext cx="1803797" cy="3303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700" dirty="0" smtClean="0">
                <a:latin typeface="Helvetica" charset="0"/>
                <a:cs typeface="Helvetica" charset="0"/>
                <a:sym typeface="Helvetica" charset="0"/>
              </a:rPr>
              <a:t>Modification</a:t>
            </a:r>
            <a:endParaRPr lang="en-US" sz="1700" dirty="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>
            <a:off x="125016" y="1447800"/>
            <a:ext cx="2777133" cy="37504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000" dirty="0" smtClean="0">
                <a:latin typeface="Helvetica" charset="0"/>
                <a:cs typeface="Helvetica" charset="0"/>
                <a:sym typeface="Helvetica" charset="0"/>
              </a:rPr>
              <a:t>Dynamics</a:t>
            </a:r>
            <a:endParaRPr lang="en-US" sz="2000" dirty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Rounded Rectangle 272"/>
          <p:cNvSpPr/>
          <p:nvPr/>
        </p:nvSpPr>
        <p:spPr>
          <a:xfrm>
            <a:off x="160831" y="3718560"/>
            <a:ext cx="8856169" cy="1143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272" name="Content Placeholder 2"/>
          <p:cNvSpPr>
            <a:spLocks noGrp="1"/>
          </p:cNvSpPr>
          <p:nvPr>
            <p:ph idx="1"/>
          </p:nvPr>
        </p:nvSpPr>
        <p:spPr>
          <a:xfrm>
            <a:off x="232988" y="3149074"/>
            <a:ext cx="8679645" cy="3221245"/>
          </a:xfrm>
        </p:spPr>
        <p:txBody>
          <a:bodyPr>
            <a:noAutofit/>
          </a:bodyPr>
          <a:lstStyle/>
          <a:p>
            <a:pPr marL="342900" indent="-342900">
              <a:buNone/>
            </a:pPr>
            <a:r>
              <a:rPr lang="en-US" sz="2800" b="1" dirty="0" smtClean="0"/>
              <a:t>Goals:</a:t>
            </a:r>
          </a:p>
          <a:p>
            <a:pPr marL="285750" indent="-285750">
              <a:buClrTx/>
              <a:buFont typeface="+mj-lt"/>
              <a:buAutoNum type="arabicPeriod"/>
            </a:pPr>
            <a:r>
              <a:rPr lang="en-US" dirty="0" smtClean="0"/>
              <a:t>Global structural properties of regulatory networks</a:t>
            </a:r>
          </a:p>
          <a:p>
            <a:pPr marL="560070" lvl="1" indent="-285750">
              <a:buClrTx/>
              <a:buFont typeface="Arial" pitchFamily="34" charset="0"/>
              <a:buChar char="–"/>
            </a:pPr>
            <a:r>
              <a:rPr lang="en-US" dirty="0" smtClean="0"/>
              <a:t>How </a:t>
            </a:r>
            <a:r>
              <a:rPr lang="en-US" dirty="0" err="1" smtClean="0"/>
              <a:t>eigenvalues</a:t>
            </a:r>
            <a:r>
              <a:rPr lang="en-US" dirty="0" smtClean="0"/>
              <a:t> are distributed?</a:t>
            </a:r>
            <a:endParaRPr lang="en-US" dirty="0" smtClean="0">
              <a:solidFill>
                <a:srgbClr val="00B0F0"/>
              </a:solidFill>
            </a:endParaRPr>
          </a:p>
          <a:p>
            <a:pPr marL="560070" lvl="1" indent="-285750">
              <a:buClrTx/>
              <a:buFont typeface="Arial" pitchFamily="34" charset="0"/>
              <a:buChar char="–"/>
            </a:pPr>
            <a:r>
              <a:rPr lang="en-US" dirty="0" smtClean="0"/>
              <a:t>Positive and negative </a:t>
            </a:r>
            <a:r>
              <a:rPr lang="en-US" dirty="0" err="1" smtClean="0"/>
              <a:t>eigenvalues</a:t>
            </a:r>
            <a:endParaRPr lang="en-US" dirty="0" smtClean="0"/>
          </a:p>
          <a:p>
            <a:pPr marL="285750" indent="-285750">
              <a:buClrTx/>
              <a:buFont typeface="+mj-lt"/>
              <a:buAutoNum type="arabicPeriod"/>
            </a:pPr>
            <a:r>
              <a:rPr lang="en-US" dirty="0" smtClean="0"/>
              <a:t>Finding modularity structures of regulatory networks using spectral decomposition </a:t>
            </a:r>
          </a:p>
          <a:p>
            <a:pPr marL="285750" indent="-285750">
              <a:buClrTx/>
              <a:buFont typeface="+mj-lt"/>
              <a:buAutoNum type="arabicPeriod"/>
            </a:pPr>
            <a:r>
              <a:rPr lang="en-US" dirty="0" smtClean="0"/>
              <a:t>Finding direct interactions and removing transitive noise using spectral network deconvolution</a:t>
            </a:r>
          </a:p>
          <a:p>
            <a:pPr marL="560070" lvl="1" indent="-285750">
              <a:buClrTx/>
              <a:buFont typeface="Arial" pitchFamily="34" charset="0"/>
              <a:buChar char="–"/>
            </a:pPr>
            <a:endParaRPr lang="en-US" dirty="0" smtClean="0"/>
          </a:p>
        </p:txBody>
      </p:sp>
      <p:sp>
        <p:nvSpPr>
          <p:cNvPr id="286" name="Right Arrow 285"/>
          <p:cNvSpPr/>
          <p:nvPr/>
        </p:nvSpPr>
        <p:spPr>
          <a:xfrm rot="10800000">
            <a:off x="6229350" y="3124200"/>
            <a:ext cx="228600" cy="298451"/>
          </a:xfrm>
          <a:prstGeom prst="rightArrow">
            <a:avLst/>
          </a:prstGeom>
          <a:solidFill>
            <a:srgbClr val="CCECFF"/>
          </a:solidFill>
          <a:ln w="63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275" name="Rectangle 274"/>
          <p:cNvSpPr/>
          <p:nvPr/>
        </p:nvSpPr>
        <p:spPr>
          <a:xfrm>
            <a:off x="6460260" y="1350405"/>
            <a:ext cx="2556740" cy="2077589"/>
          </a:xfrm>
          <a:prstGeom prst="rect">
            <a:avLst/>
          </a:prstGeom>
          <a:solidFill>
            <a:schemeClr val="bg1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6322285" y="1104888"/>
            <a:ext cx="2556740" cy="2101862"/>
          </a:xfrm>
          <a:prstGeom prst="rect">
            <a:avLst/>
          </a:prstGeom>
          <a:solidFill>
            <a:schemeClr val="bg1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ight Arrow 284"/>
          <p:cNvSpPr/>
          <p:nvPr/>
        </p:nvSpPr>
        <p:spPr>
          <a:xfrm rot="10800000">
            <a:off x="6083300" y="2895600"/>
            <a:ext cx="228600" cy="298451"/>
          </a:xfrm>
          <a:prstGeom prst="rightArrow">
            <a:avLst/>
          </a:prstGeom>
          <a:solidFill>
            <a:srgbClr val="CCECFF"/>
          </a:solidFill>
          <a:ln w="63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6133371" y="894994"/>
            <a:ext cx="2556740" cy="2077589"/>
          </a:xfrm>
          <a:prstGeom prst="rect">
            <a:avLst/>
          </a:prstGeom>
          <a:solidFill>
            <a:schemeClr val="bg1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6223000" y="1371600"/>
            <a:ext cx="762000" cy="762000"/>
          </a:xfrm>
          <a:prstGeom prst="ellipse">
            <a:avLst/>
          </a:prstGeom>
          <a:solidFill>
            <a:srgbClr val="A4E6CD"/>
          </a:solidFill>
          <a:ln w="63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3297960" y="1273897"/>
            <a:ext cx="2556740" cy="1012103"/>
          </a:xfrm>
          <a:prstGeom prst="rect">
            <a:avLst/>
          </a:prstGeom>
          <a:solidFill>
            <a:schemeClr val="bg1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117932" y="1273897"/>
            <a:ext cx="2930068" cy="1012103"/>
          </a:xfrm>
          <a:prstGeom prst="rect">
            <a:avLst/>
          </a:prstGeom>
          <a:solidFill>
            <a:schemeClr val="bg1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1590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Matrix Theory applications and Challenges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160831" y="1936983"/>
            <a:ext cx="2801005" cy="1250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2024252" y="1930037"/>
            <a:ext cx="937584" cy="125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1499064" y="1936983"/>
            <a:ext cx="227934" cy="1250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547380" y="1936983"/>
            <a:ext cx="227934" cy="1250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 rot="2700000">
            <a:off x="268356" y="1705258"/>
            <a:ext cx="153476" cy="163607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 rot="2700000">
            <a:off x="1507255" y="1713941"/>
            <a:ext cx="153476" cy="163607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 rot="2700000">
            <a:off x="1066661" y="1713941"/>
            <a:ext cx="153476" cy="163607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 rot="2700000">
            <a:off x="797368" y="1713052"/>
            <a:ext cx="153476" cy="163607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2142991" y="2013458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Gene</a:t>
            </a:r>
            <a:endParaRPr lang="en-US" sz="1600" b="1" dirty="0">
              <a:solidFill>
                <a:srgbClr val="0070C0"/>
              </a:solidFill>
            </a:endParaRPr>
          </a:p>
        </p:txBody>
      </p:sp>
      <p:grpSp>
        <p:nvGrpSpPr>
          <p:cNvPr id="3" name="Group 150"/>
          <p:cNvGrpSpPr/>
          <p:nvPr/>
        </p:nvGrpSpPr>
        <p:grpSpPr>
          <a:xfrm>
            <a:off x="362755" y="1384020"/>
            <a:ext cx="1245730" cy="344904"/>
            <a:chOff x="700218" y="1104620"/>
            <a:chExt cx="1245730" cy="344904"/>
          </a:xfrm>
        </p:grpSpPr>
        <p:sp>
          <p:nvSpPr>
            <p:cNvPr id="149" name="TextBox 148"/>
            <p:cNvSpPr txBox="1"/>
            <p:nvPr/>
          </p:nvSpPr>
          <p:spPr>
            <a:xfrm>
              <a:off x="712918" y="1110970"/>
              <a:ext cx="12330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TF binding</a:t>
              </a:r>
              <a:endParaRPr lang="en-US" sz="1600" b="1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700218" y="1104620"/>
              <a:ext cx="12330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C000"/>
                  </a:solidFill>
                </a:rPr>
                <a:t>TF binding</a:t>
              </a:r>
              <a:endParaRPr lang="en-US" sz="16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138" name="Rectangle 137"/>
          <p:cNvSpPr/>
          <p:nvPr/>
        </p:nvSpPr>
        <p:spPr>
          <a:xfrm>
            <a:off x="230152" y="1936985"/>
            <a:ext cx="227934" cy="1250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>
            <a:off x="117932" y="2018208"/>
            <a:ext cx="870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TF motifs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grpSp>
        <p:nvGrpSpPr>
          <p:cNvPr id="4" name="Group 70"/>
          <p:cNvGrpSpPr/>
          <p:nvPr/>
        </p:nvGrpSpPr>
        <p:grpSpPr>
          <a:xfrm>
            <a:off x="2020150" y="1751756"/>
            <a:ext cx="319082" cy="162077"/>
            <a:chOff x="8341896" y="1930638"/>
            <a:chExt cx="344904" cy="177800"/>
          </a:xfrm>
        </p:grpSpPr>
        <p:cxnSp>
          <p:nvCxnSpPr>
            <p:cNvPr id="144" name="Straight Connector 143"/>
            <p:cNvCxnSpPr/>
            <p:nvPr/>
          </p:nvCxnSpPr>
          <p:spPr>
            <a:xfrm flipV="1">
              <a:off x="8341896" y="1930638"/>
              <a:ext cx="0" cy="177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>
              <a:off x="8341896" y="1930638"/>
              <a:ext cx="34490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TextBox 142"/>
          <p:cNvSpPr txBox="1"/>
          <p:nvPr/>
        </p:nvSpPr>
        <p:spPr>
          <a:xfrm>
            <a:off x="1911460" y="1422935"/>
            <a:ext cx="119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Expression</a:t>
            </a:r>
            <a:endParaRPr lang="en-US" sz="1600" dirty="0"/>
          </a:p>
        </p:txBody>
      </p:sp>
      <p:grpSp>
        <p:nvGrpSpPr>
          <p:cNvPr id="5" name="Group 141"/>
          <p:cNvGrpSpPr/>
          <p:nvPr/>
        </p:nvGrpSpPr>
        <p:grpSpPr>
          <a:xfrm>
            <a:off x="3400931" y="1273897"/>
            <a:ext cx="2427702" cy="879469"/>
            <a:chOff x="5213176" y="1273897"/>
            <a:chExt cx="2427702" cy="879469"/>
          </a:xfrm>
        </p:grpSpPr>
        <p:sp>
          <p:nvSpPr>
            <p:cNvPr id="147" name="Oval 146"/>
            <p:cNvSpPr/>
            <p:nvPr/>
          </p:nvSpPr>
          <p:spPr>
            <a:xfrm>
              <a:off x="5638800" y="1883050"/>
              <a:ext cx="309754" cy="270316"/>
            </a:xfrm>
            <a:prstGeom prst="ellipse">
              <a:avLst/>
            </a:prstGeom>
            <a:solidFill>
              <a:schemeClr val="tx2"/>
            </a:solidFill>
            <a:ln w="63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i="1" baseline="-25000" dirty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6659880" y="1876724"/>
              <a:ext cx="309754" cy="270316"/>
            </a:xfrm>
            <a:prstGeom prst="ellipse">
              <a:avLst/>
            </a:prstGeom>
            <a:solidFill>
              <a:srgbClr val="0070C0"/>
            </a:solidFill>
            <a:ln w="63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i="1" baseline="-25000" dirty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cxnSp>
          <p:nvCxnSpPr>
            <p:cNvPr id="150" name="Straight Arrow Connector 149"/>
            <p:cNvCxnSpPr>
              <a:stCxn id="147" idx="6"/>
            </p:cNvCxnSpPr>
            <p:nvPr/>
          </p:nvCxnSpPr>
          <p:spPr>
            <a:xfrm flipV="1">
              <a:off x="5948554" y="2011366"/>
              <a:ext cx="711326" cy="68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/>
            <p:cNvSpPr txBox="1"/>
            <p:nvPr/>
          </p:nvSpPr>
          <p:spPr>
            <a:xfrm>
              <a:off x="5213176" y="1273897"/>
              <a:ext cx="11993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Regulator </a:t>
              </a:r>
            </a:p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(TF)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350140" y="1545204"/>
              <a:ext cx="12907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</a:rPr>
                <a:t>target gene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Group 155"/>
          <p:cNvGrpSpPr/>
          <p:nvPr/>
        </p:nvGrpSpPr>
        <p:grpSpPr>
          <a:xfrm>
            <a:off x="6247206" y="907356"/>
            <a:ext cx="2111266" cy="2039262"/>
            <a:chOff x="744915" y="1170053"/>
            <a:chExt cx="3856195" cy="3846690"/>
          </a:xfrm>
        </p:grpSpPr>
        <p:cxnSp>
          <p:nvCxnSpPr>
            <p:cNvPr id="157" name="Straight Arrow Connector 156"/>
            <p:cNvCxnSpPr>
              <a:stCxn id="160" idx="5"/>
              <a:endCxn id="161" idx="1"/>
            </p:cNvCxnSpPr>
            <p:nvPr/>
          </p:nvCxnSpPr>
          <p:spPr>
            <a:xfrm>
              <a:off x="1120103" y="2493034"/>
              <a:ext cx="127421" cy="23278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l 159"/>
            <p:cNvSpPr/>
            <p:nvPr/>
          </p:nvSpPr>
          <p:spPr>
            <a:xfrm>
              <a:off x="954349" y="2347594"/>
              <a:ext cx="194193" cy="17039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Oval 160"/>
            <p:cNvSpPr/>
            <p:nvPr/>
          </p:nvSpPr>
          <p:spPr>
            <a:xfrm>
              <a:off x="1219085" y="2700867"/>
              <a:ext cx="194193" cy="170392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Oval 161"/>
            <p:cNvSpPr/>
            <p:nvPr/>
          </p:nvSpPr>
          <p:spPr>
            <a:xfrm>
              <a:off x="1413277" y="2292878"/>
              <a:ext cx="194193" cy="17039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Oval 162"/>
            <p:cNvSpPr/>
            <p:nvPr/>
          </p:nvSpPr>
          <p:spPr>
            <a:xfrm>
              <a:off x="1693253" y="2615670"/>
              <a:ext cx="194193" cy="170392"/>
            </a:xfrm>
            <a:prstGeom prst="ellipse">
              <a:avLst/>
            </a:prstGeom>
            <a:solidFill>
              <a:srgbClr val="0070C0"/>
            </a:solidFill>
            <a:ln w="3175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" name="Oval 167"/>
            <p:cNvSpPr/>
            <p:nvPr/>
          </p:nvSpPr>
          <p:spPr>
            <a:xfrm>
              <a:off x="1316181" y="3160115"/>
              <a:ext cx="194193" cy="17039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" name="Oval 168"/>
            <p:cNvSpPr/>
            <p:nvPr/>
          </p:nvSpPr>
          <p:spPr>
            <a:xfrm>
              <a:off x="969589" y="3074919"/>
              <a:ext cx="194193" cy="17039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Oval 169"/>
            <p:cNvSpPr/>
            <p:nvPr/>
          </p:nvSpPr>
          <p:spPr>
            <a:xfrm>
              <a:off x="744915" y="2716106"/>
              <a:ext cx="194193" cy="17039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Oval 171"/>
            <p:cNvSpPr/>
            <p:nvPr/>
          </p:nvSpPr>
          <p:spPr>
            <a:xfrm>
              <a:off x="1662773" y="2989723"/>
              <a:ext cx="194193" cy="17039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4" name="Straight Connector 173"/>
            <p:cNvCxnSpPr>
              <a:stCxn id="161" idx="7"/>
              <a:endCxn id="162" idx="4"/>
            </p:cNvCxnSpPr>
            <p:nvPr/>
          </p:nvCxnSpPr>
          <p:spPr>
            <a:xfrm flipV="1">
              <a:off x="1384838" y="2463270"/>
              <a:ext cx="125535" cy="262549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161" idx="6"/>
              <a:endCxn id="163" idx="2"/>
            </p:cNvCxnSpPr>
            <p:nvPr/>
          </p:nvCxnSpPr>
          <p:spPr>
            <a:xfrm flipV="1">
              <a:off x="1413277" y="2700867"/>
              <a:ext cx="279975" cy="8519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>
              <a:stCxn id="161" idx="5"/>
              <a:endCxn id="172" idx="1"/>
            </p:cNvCxnSpPr>
            <p:nvPr/>
          </p:nvCxnSpPr>
          <p:spPr>
            <a:xfrm>
              <a:off x="1384838" y="2846305"/>
              <a:ext cx="306373" cy="168371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161" idx="4"/>
              <a:endCxn id="168" idx="0"/>
            </p:cNvCxnSpPr>
            <p:nvPr/>
          </p:nvCxnSpPr>
          <p:spPr>
            <a:xfrm>
              <a:off x="1316182" y="2871258"/>
              <a:ext cx="97096" cy="288857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161" idx="3"/>
              <a:endCxn id="169" idx="7"/>
            </p:cNvCxnSpPr>
            <p:nvPr/>
          </p:nvCxnSpPr>
          <p:spPr>
            <a:xfrm flipH="1">
              <a:off x="1135343" y="2846305"/>
              <a:ext cx="112181" cy="253567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61" idx="2"/>
              <a:endCxn id="170" idx="6"/>
            </p:cNvCxnSpPr>
            <p:nvPr/>
          </p:nvCxnSpPr>
          <p:spPr>
            <a:xfrm flipH="1">
              <a:off x="939108" y="2786063"/>
              <a:ext cx="279976" cy="1524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60" idx="6"/>
              <a:endCxn id="162" idx="2"/>
            </p:cNvCxnSpPr>
            <p:nvPr/>
          </p:nvCxnSpPr>
          <p:spPr>
            <a:xfrm flipV="1">
              <a:off x="1148541" y="2378075"/>
              <a:ext cx="264735" cy="54716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170" idx="4"/>
              <a:endCxn id="169" idx="1"/>
            </p:cNvCxnSpPr>
            <p:nvPr/>
          </p:nvCxnSpPr>
          <p:spPr>
            <a:xfrm>
              <a:off x="842013" y="2886499"/>
              <a:ext cx="156015" cy="213374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stCxn id="163" idx="3"/>
              <a:endCxn id="172" idx="0"/>
            </p:cNvCxnSpPr>
            <p:nvPr/>
          </p:nvCxnSpPr>
          <p:spPr>
            <a:xfrm>
              <a:off x="1721691" y="2761110"/>
              <a:ext cx="38178" cy="228614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168" idx="7"/>
              <a:endCxn id="172" idx="2"/>
            </p:cNvCxnSpPr>
            <p:nvPr/>
          </p:nvCxnSpPr>
          <p:spPr>
            <a:xfrm flipV="1">
              <a:off x="1481934" y="3074919"/>
              <a:ext cx="180838" cy="110149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>
              <a:stCxn id="185" idx="5"/>
              <a:endCxn id="186" idx="1"/>
            </p:cNvCxnSpPr>
            <p:nvPr/>
          </p:nvCxnSpPr>
          <p:spPr>
            <a:xfrm>
              <a:off x="2472065" y="3856477"/>
              <a:ext cx="127421" cy="23278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Oval 184"/>
            <p:cNvSpPr/>
            <p:nvPr/>
          </p:nvSpPr>
          <p:spPr>
            <a:xfrm>
              <a:off x="2306311" y="3711038"/>
              <a:ext cx="194193" cy="17039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Oval 185"/>
            <p:cNvSpPr/>
            <p:nvPr/>
          </p:nvSpPr>
          <p:spPr>
            <a:xfrm>
              <a:off x="2571047" y="4064310"/>
              <a:ext cx="194193" cy="17039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Oval 186"/>
            <p:cNvSpPr/>
            <p:nvPr/>
          </p:nvSpPr>
          <p:spPr>
            <a:xfrm>
              <a:off x="2765239" y="3656322"/>
              <a:ext cx="194193" cy="17039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" name="Oval 187"/>
            <p:cNvSpPr/>
            <p:nvPr/>
          </p:nvSpPr>
          <p:spPr>
            <a:xfrm>
              <a:off x="3045215" y="3979114"/>
              <a:ext cx="194193" cy="17039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Oval 188"/>
            <p:cNvSpPr/>
            <p:nvPr/>
          </p:nvSpPr>
          <p:spPr>
            <a:xfrm>
              <a:off x="2668143" y="4523559"/>
              <a:ext cx="194193" cy="17039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" name="Oval 189"/>
            <p:cNvSpPr/>
            <p:nvPr/>
          </p:nvSpPr>
          <p:spPr>
            <a:xfrm>
              <a:off x="2321551" y="4438362"/>
              <a:ext cx="194193" cy="17039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Oval 190"/>
            <p:cNvSpPr/>
            <p:nvPr/>
          </p:nvSpPr>
          <p:spPr>
            <a:xfrm>
              <a:off x="2096878" y="4079550"/>
              <a:ext cx="194193" cy="17039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Oval 191"/>
            <p:cNvSpPr/>
            <p:nvPr/>
          </p:nvSpPr>
          <p:spPr>
            <a:xfrm>
              <a:off x="3014735" y="4353167"/>
              <a:ext cx="194193" cy="17039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3" name="Straight Connector 192"/>
            <p:cNvCxnSpPr>
              <a:stCxn id="186" idx="7"/>
              <a:endCxn id="187" idx="4"/>
            </p:cNvCxnSpPr>
            <p:nvPr/>
          </p:nvCxnSpPr>
          <p:spPr>
            <a:xfrm flipV="1">
              <a:off x="2736801" y="3826714"/>
              <a:ext cx="125535" cy="262549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>
              <a:stCxn id="186" idx="6"/>
              <a:endCxn id="188" idx="2"/>
            </p:cNvCxnSpPr>
            <p:nvPr/>
          </p:nvCxnSpPr>
          <p:spPr>
            <a:xfrm flipV="1">
              <a:off x="2765240" y="4064310"/>
              <a:ext cx="279975" cy="85196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>
              <a:stCxn id="186" idx="5"/>
              <a:endCxn id="192" idx="1"/>
            </p:cNvCxnSpPr>
            <p:nvPr/>
          </p:nvCxnSpPr>
          <p:spPr>
            <a:xfrm>
              <a:off x="2736801" y="4209748"/>
              <a:ext cx="306373" cy="168371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stCxn id="186" idx="4"/>
              <a:endCxn id="189" idx="0"/>
            </p:cNvCxnSpPr>
            <p:nvPr/>
          </p:nvCxnSpPr>
          <p:spPr>
            <a:xfrm>
              <a:off x="2668144" y="4234701"/>
              <a:ext cx="97096" cy="288857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stCxn id="186" idx="3"/>
              <a:endCxn id="190" idx="7"/>
            </p:cNvCxnSpPr>
            <p:nvPr/>
          </p:nvCxnSpPr>
          <p:spPr>
            <a:xfrm flipH="1">
              <a:off x="2487305" y="4209748"/>
              <a:ext cx="112181" cy="253567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>
              <a:stCxn id="186" idx="2"/>
              <a:endCxn id="191" idx="6"/>
            </p:cNvCxnSpPr>
            <p:nvPr/>
          </p:nvCxnSpPr>
          <p:spPr>
            <a:xfrm flipH="1">
              <a:off x="2291072" y="4149506"/>
              <a:ext cx="279976" cy="1524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>
              <a:stCxn id="185" idx="6"/>
              <a:endCxn id="187" idx="2"/>
            </p:cNvCxnSpPr>
            <p:nvPr/>
          </p:nvCxnSpPr>
          <p:spPr>
            <a:xfrm flipV="1">
              <a:off x="2500504" y="3741518"/>
              <a:ext cx="264735" cy="54716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191" idx="4"/>
              <a:endCxn id="190" idx="1"/>
            </p:cNvCxnSpPr>
            <p:nvPr/>
          </p:nvCxnSpPr>
          <p:spPr>
            <a:xfrm>
              <a:off x="2193975" y="4249942"/>
              <a:ext cx="156015" cy="213374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>
              <a:stCxn id="202" idx="5"/>
              <a:endCxn id="203" idx="1"/>
            </p:cNvCxnSpPr>
            <p:nvPr/>
          </p:nvCxnSpPr>
          <p:spPr>
            <a:xfrm>
              <a:off x="3833765" y="2677655"/>
              <a:ext cx="127421" cy="23278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Oval 201"/>
            <p:cNvSpPr/>
            <p:nvPr/>
          </p:nvSpPr>
          <p:spPr>
            <a:xfrm>
              <a:off x="3668011" y="2532215"/>
              <a:ext cx="194193" cy="17039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" name="Oval 202"/>
            <p:cNvSpPr/>
            <p:nvPr/>
          </p:nvSpPr>
          <p:spPr>
            <a:xfrm>
              <a:off x="3932748" y="2885487"/>
              <a:ext cx="194193" cy="17039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" name="Oval 203"/>
            <p:cNvSpPr/>
            <p:nvPr/>
          </p:nvSpPr>
          <p:spPr>
            <a:xfrm>
              <a:off x="4126940" y="2477499"/>
              <a:ext cx="194193" cy="17039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Oval 204"/>
            <p:cNvSpPr/>
            <p:nvPr/>
          </p:nvSpPr>
          <p:spPr>
            <a:xfrm>
              <a:off x="4406917" y="2800291"/>
              <a:ext cx="194193" cy="17039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" name="Oval 205"/>
            <p:cNvSpPr/>
            <p:nvPr/>
          </p:nvSpPr>
          <p:spPr>
            <a:xfrm>
              <a:off x="4029844" y="3344736"/>
              <a:ext cx="194193" cy="17039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" name="Oval 206"/>
            <p:cNvSpPr/>
            <p:nvPr/>
          </p:nvSpPr>
          <p:spPr>
            <a:xfrm>
              <a:off x="3683252" y="3259541"/>
              <a:ext cx="194193" cy="17039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" name="Oval 207"/>
            <p:cNvSpPr/>
            <p:nvPr/>
          </p:nvSpPr>
          <p:spPr>
            <a:xfrm>
              <a:off x="3458580" y="2900727"/>
              <a:ext cx="194193" cy="17039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Oval 208"/>
            <p:cNvSpPr/>
            <p:nvPr/>
          </p:nvSpPr>
          <p:spPr>
            <a:xfrm>
              <a:off x="4376437" y="3174345"/>
              <a:ext cx="194193" cy="17039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0" name="Straight Connector 209"/>
            <p:cNvCxnSpPr>
              <a:stCxn id="203" idx="7"/>
              <a:endCxn id="204" idx="4"/>
            </p:cNvCxnSpPr>
            <p:nvPr/>
          </p:nvCxnSpPr>
          <p:spPr>
            <a:xfrm flipV="1">
              <a:off x="4098503" y="2647892"/>
              <a:ext cx="125535" cy="262549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>
              <a:stCxn id="203" idx="6"/>
              <a:endCxn id="205" idx="2"/>
            </p:cNvCxnSpPr>
            <p:nvPr/>
          </p:nvCxnSpPr>
          <p:spPr>
            <a:xfrm flipV="1">
              <a:off x="4126942" y="2885487"/>
              <a:ext cx="279975" cy="85196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>
              <a:stCxn id="203" idx="5"/>
              <a:endCxn id="209" idx="1"/>
            </p:cNvCxnSpPr>
            <p:nvPr/>
          </p:nvCxnSpPr>
          <p:spPr>
            <a:xfrm>
              <a:off x="4098503" y="3030927"/>
              <a:ext cx="306373" cy="168371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stCxn id="203" idx="4"/>
              <a:endCxn id="206" idx="0"/>
            </p:cNvCxnSpPr>
            <p:nvPr/>
          </p:nvCxnSpPr>
          <p:spPr>
            <a:xfrm>
              <a:off x="4029845" y="3055880"/>
              <a:ext cx="97096" cy="288857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203" idx="3"/>
              <a:endCxn id="207" idx="7"/>
            </p:cNvCxnSpPr>
            <p:nvPr/>
          </p:nvCxnSpPr>
          <p:spPr>
            <a:xfrm flipH="1">
              <a:off x="3849006" y="3030927"/>
              <a:ext cx="112182" cy="253567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stCxn id="203" idx="2"/>
              <a:endCxn id="208" idx="6"/>
            </p:cNvCxnSpPr>
            <p:nvPr/>
          </p:nvCxnSpPr>
          <p:spPr>
            <a:xfrm flipH="1">
              <a:off x="3652773" y="2970684"/>
              <a:ext cx="279976" cy="1524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>
              <a:stCxn id="217" idx="3"/>
              <a:endCxn id="222" idx="7"/>
            </p:cNvCxnSpPr>
            <p:nvPr/>
          </p:nvCxnSpPr>
          <p:spPr>
            <a:xfrm flipH="1">
              <a:off x="2399791" y="1315492"/>
              <a:ext cx="306374" cy="19534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Oval 216"/>
            <p:cNvSpPr/>
            <p:nvPr/>
          </p:nvSpPr>
          <p:spPr>
            <a:xfrm>
              <a:off x="2677726" y="1170053"/>
              <a:ext cx="194193" cy="17039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Oval 217"/>
            <p:cNvSpPr/>
            <p:nvPr/>
          </p:nvSpPr>
          <p:spPr>
            <a:xfrm>
              <a:off x="3094863" y="1315492"/>
              <a:ext cx="194193" cy="17039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" name="Oval 218"/>
            <p:cNvSpPr/>
            <p:nvPr/>
          </p:nvSpPr>
          <p:spPr>
            <a:xfrm>
              <a:off x="3289056" y="1663237"/>
              <a:ext cx="194193" cy="17039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" name="Oval 219"/>
            <p:cNvSpPr/>
            <p:nvPr/>
          </p:nvSpPr>
          <p:spPr>
            <a:xfrm>
              <a:off x="2677726" y="2177202"/>
              <a:ext cx="194193" cy="17039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" name="Oval 220"/>
            <p:cNvSpPr/>
            <p:nvPr/>
          </p:nvSpPr>
          <p:spPr>
            <a:xfrm>
              <a:off x="2220683" y="1866899"/>
              <a:ext cx="194193" cy="17039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" name="Oval 221"/>
            <p:cNvSpPr/>
            <p:nvPr/>
          </p:nvSpPr>
          <p:spPr>
            <a:xfrm>
              <a:off x="2234037" y="1485884"/>
              <a:ext cx="194193" cy="17039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Oval 222"/>
            <p:cNvSpPr/>
            <p:nvPr/>
          </p:nvSpPr>
          <p:spPr>
            <a:xfrm>
              <a:off x="3123302" y="2037290"/>
              <a:ext cx="194193" cy="17039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4" name="Straight Connector 223"/>
            <p:cNvCxnSpPr>
              <a:endCxn id="218" idx="5"/>
            </p:cNvCxnSpPr>
            <p:nvPr/>
          </p:nvCxnSpPr>
          <p:spPr>
            <a:xfrm flipH="1" flipV="1">
              <a:off x="3260617" y="1460931"/>
              <a:ext cx="114221" cy="202307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>
              <a:stCxn id="217" idx="6"/>
              <a:endCxn id="218" idx="1"/>
            </p:cNvCxnSpPr>
            <p:nvPr/>
          </p:nvCxnSpPr>
          <p:spPr>
            <a:xfrm>
              <a:off x="2871919" y="1255249"/>
              <a:ext cx="251383" cy="85196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>
              <a:stCxn id="222" idx="4"/>
              <a:endCxn id="221" idx="0"/>
            </p:cNvCxnSpPr>
            <p:nvPr/>
          </p:nvCxnSpPr>
          <p:spPr>
            <a:xfrm flipH="1">
              <a:off x="2317781" y="1656276"/>
              <a:ext cx="13354" cy="210622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>
              <a:stCxn id="219" idx="3"/>
              <a:endCxn id="223" idx="0"/>
            </p:cNvCxnSpPr>
            <p:nvPr/>
          </p:nvCxnSpPr>
          <p:spPr>
            <a:xfrm flipH="1">
              <a:off x="3220400" y="1808677"/>
              <a:ext cx="97096" cy="228614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stCxn id="220" idx="7"/>
              <a:endCxn id="223" idx="2"/>
            </p:cNvCxnSpPr>
            <p:nvPr/>
          </p:nvCxnSpPr>
          <p:spPr>
            <a:xfrm flipV="1">
              <a:off x="2843480" y="2122486"/>
              <a:ext cx="279822" cy="79669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Oval 228"/>
            <p:cNvSpPr/>
            <p:nvPr/>
          </p:nvSpPr>
          <p:spPr>
            <a:xfrm>
              <a:off x="3111832" y="4761154"/>
              <a:ext cx="194193" cy="17039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" name="Oval 229"/>
            <p:cNvSpPr/>
            <p:nvPr/>
          </p:nvSpPr>
          <p:spPr>
            <a:xfrm>
              <a:off x="3376570" y="4207728"/>
              <a:ext cx="194193" cy="17039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" name="Oval 230"/>
            <p:cNvSpPr/>
            <p:nvPr/>
          </p:nvSpPr>
          <p:spPr>
            <a:xfrm>
              <a:off x="2418648" y="4846351"/>
              <a:ext cx="194193" cy="17039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" name="Oval 231"/>
            <p:cNvSpPr/>
            <p:nvPr/>
          </p:nvSpPr>
          <p:spPr>
            <a:xfrm>
              <a:off x="1809204" y="4438362"/>
              <a:ext cx="194193" cy="17039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Oval 232"/>
            <p:cNvSpPr/>
            <p:nvPr/>
          </p:nvSpPr>
          <p:spPr>
            <a:xfrm>
              <a:off x="1856965" y="3743235"/>
              <a:ext cx="194193" cy="17039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" name="Oval 233"/>
            <p:cNvSpPr/>
            <p:nvPr/>
          </p:nvSpPr>
          <p:spPr>
            <a:xfrm>
              <a:off x="2487305" y="3297299"/>
              <a:ext cx="194193" cy="17039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" name="Oval 234"/>
            <p:cNvSpPr/>
            <p:nvPr/>
          </p:nvSpPr>
          <p:spPr>
            <a:xfrm>
              <a:off x="3182377" y="3600889"/>
              <a:ext cx="194193" cy="17039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6" name="Straight Connector 235"/>
            <p:cNvCxnSpPr>
              <a:stCxn id="186" idx="5"/>
              <a:endCxn id="229" idx="1"/>
            </p:cNvCxnSpPr>
            <p:nvPr/>
          </p:nvCxnSpPr>
          <p:spPr>
            <a:xfrm>
              <a:off x="2736801" y="4209748"/>
              <a:ext cx="403469" cy="576359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>
              <a:stCxn id="229" idx="0"/>
              <a:endCxn id="230" idx="3"/>
            </p:cNvCxnSpPr>
            <p:nvPr/>
          </p:nvCxnSpPr>
          <p:spPr>
            <a:xfrm flipV="1">
              <a:off x="3208928" y="4353166"/>
              <a:ext cx="196080" cy="407988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29" idx="3"/>
              <a:endCxn id="231" idx="6"/>
            </p:cNvCxnSpPr>
            <p:nvPr/>
          </p:nvCxnSpPr>
          <p:spPr>
            <a:xfrm flipH="1">
              <a:off x="2612841" y="4906594"/>
              <a:ext cx="527430" cy="24953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>
              <a:stCxn id="232" idx="7"/>
              <a:endCxn id="191" idx="3"/>
            </p:cNvCxnSpPr>
            <p:nvPr/>
          </p:nvCxnSpPr>
          <p:spPr>
            <a:xfrm flipV="1">
              <a:off x="1974958" y="4224988"/>
              <a:ext cx="150359" cy="238327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32" idx="6"/>
              <a:endCxn id="190" idx="2"/>
            </p:cNvCxnSpPr>
            <p:nvPr/>
          </p:nvCxnSpPr>
          <p:spPr>
            <a:xfrm>
              <a:off x="2003397" y="4523559"/>
              <a:ext cx="318154" cy="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>
              <a:stCxn id="233" idx="5"/>
              <a:endCxn id="191" idx="1"/>
            </p:cNvCxnSpPr>
            <p:nvPr/>
          </p:nvCxnSpPr>
          <p:spPr>
            <a:xfrm>
              <a:off x="2022719" y="3888673"/>
              <a:ext cx="102598" cy="215829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stCxn id="233" idx="6"/>
              <a:endCxn id="185" idx="2"/>
            </p:cNvCxnSpPr>
            <p:nvPr/>
          </p:nvCxnSpPr>
          <p:spPr>
            <a:xfrm flipV="1">
              <a:off x="2051158" y="3796234"/>
              <a:ext cx="255153" cy="32197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232" idx="5"/>
              <a:endCxn id="231" idx="1"/>
            </p:cNvCxnSpPr>
            <p:nvPr/>
          </p:nvCxnSpPr>
          <p:spPr>
            <a:xfrm>
              <a:off x="1974958" y="4583802"/>
              <a:ext cx="472128" cy="287502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234" idx="4"/>
              <a:endCxn id="185" idx="0"/>
            </p:cNvCxnSpPr>
            <p:nvPr/>
          </p:nvCxnSpPr>
          <p:spPr>
            <a:xfrm flipH="1">
              <a:off x="2403409" y="3467692"/>
              <a:ext cx="180994" cy="243346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34" idx="5"/>
              <a:endCxn id="187" idx="0"/>
            </p:cNvCxnSpPr>
            <p:nvPr/>
          </p:nvCxnSpPr>
          <p:spPr>
            <a:xfrm>
              <a:off x="2653059" y="3442739"/>
              <a:ext cx="209277" cy="213583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186" idx="6"/>
              <a:endCxn id="235" idx="3"/>
            </p:cNvCxnSpPr>
            <p:nvPr/>
          </p:nvCxnSpPr>
          <p:spPr>
            <a:xfrm flipV="1">
              <a:off x="2765241" y="3746328"/>
              <a:ext cx="445575" cy="403178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stCxn id="186" idx="4"/>
              <a:endCxn id="231" idx="0"/>
            </p:cNvCxnSpPr>
            <p:nvPr/>
          </p:nvCxnSpPr>
          <p:spPr>
            <a:xfrm flipH="1">
              <a:off x="2515744" y="4234701"/>
              <a:ext cx="152400" cy="611649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189" idx="5"/>
              <a:endCxn id="229" idx="1"/>
            </p:cNvCxnSpPr>
            <p:nvPr/>
          </p:nvCxnSpPr>
          <p:spPr>
            <a:xfrm>
              <a:off x="2833897" y="4668997"/>
              <a:ext cx="306373" cy="11711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189" idx="4"/>
              <a:endCxn id="231" idx="7"/>
            </p:cNvCxnSpPr>
            <p:nvPr/>
          </p:nvCxnSpPr>
          <p:spPr>
            <a:xfrm flipH="1">
              <a:off x="2584402" y="4693950"/>
              <a:ext cx="180839" cy="177354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221" idx="5"/>
              <a:endCxn id="220" idx="1"/>
            </p:cNvCxnSpPr>
            <p:nvPr/>
          </p:nvCxnSpPr>
          <p:spPr>
            <a:xfrm>
              <a:off x="2386437" y="2012337"/>
              <a:ext cx="319728" cy="189818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>
              <a:stCxn id="221" idx="7"/>
              <a:endCxn id="217" idx="4"/>
            </p:cNvCxnSpPr>
            <p:nvPr/>
          </p:nvCxnSpPr>
          <p:spPr>
            <a:xfrm flipV="1">
              <a:off x="2386437" y="1340445"/>
              <a:ext cx="388386" cy="551406"/>
            </a:xfrm>
            <a:prstGeom prst="line">
              <a:avLst/>
            </a:prstGeom>
            <a:ln w="317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>
              <a:stCxn id="221" idx="7"/>
              <a:endCxn id="219" idx="2"/>
            </p:cNvCxnSpPr>
            <p:nvPr/>
          </p:nvCxnSpPr>
          <p:spPr>
            <a:xfrm flipV="1">
              <a:off x="2386437" y="1748434"/>
              <a:ext cx="902619" cy="143418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stCxn id="221" idx="7"/>
              <a:endCxn id="218" idx="3"/>
            </p:cNvCxnSpPr>
            <p:nvPr/>
          </p:nvCxnSpPr>
          <p:spPr>
            <a:xfrm flipV="1">
              <a:off x="2386437" y="1460932"/>
              <a:ext cx="736865" cy="430921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stCxn id="217" idx="4"/>
              <a:endCxn id="220" idx="0"/>
            </p:cNvCxnSpPr>
            <p:nvPr/>
          </p:nvCxnSpPr>
          <p:spPr>
            <a:xfrm>
              <a:off x="2774824" y="1340445"/>
              <a:ext cx="0" cy="836757"/>
            </a:xfrm>
            <a:prstGeom prst="line">
              <a:avLst/>
            </a:prstGeom>
            <a:ln w="317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>
              <a:stCxn id="217" idx="4"/>
              <a:endCxn id="223" idx="1"/>
            </p:cNvCxnSpPr>
            <p:nvPr/>
          </p:nvCxnSpPr>
          <p:spPr>
            <a:xfrm>
              <a:off x="2774824" y="1340445"/>
              <a:ext cx="376918" cy="721797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>
              <a:stCxn id="217" idx="4"/>
              <a:endCxn id="219" idx="2"/>
            </p:cNvCxnSpPr>
            <p:nvPr/>
          </p:nvCxnSpPr>
          <p:spPr>
            <a:xfrm>
              <a:off x="2774824" y="1340445"/>
              <a:ext cx="514234" cy="407988"/>
            </a:xfrm>
            <a:prstGeom prst="line">
              <a:avLst/>
            </a:prstGeom>
            <a:ln w="317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>
              <a:stCxn id="221" idx="7"/>
              <a:endCxn id="223" idx="1"/>
            </p:cNvCxnSpPr>
            <p:nvPr/>
          </p:nvCxnSpPr>
          <p:spPr>
            <a:xfrm>
              <a:off x="2386437" y="1891851"/>
              <a:ext cx="765304" cy="170392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>
              <a:stCxn id="218" idx="3"/>
              <a:endCxn id="220" idx="0"/>
            </p:cNvCxnSpPr>
            <p:nvPr/>
          </p:nvCxnSpPr>
          <p:spPr>
            <a:xfrm flipH="1">
              <a:off x="2774824" y="1460933"/>
              <a:ext cx="348480" cy="716271"/>
            </a:xfrm>
            <a:prstGeom prst="line">
              <a:avLst/>
            </a:prstGeom>
            <a:ln w="317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>
              <a:stCxn id="168" idx="5"/>
              <a:endCxn id="233" idx="1"/>
            </p:cNvCxnSpPr>
            <p:nvPr/>
          </p:nvCxnSpPr>
          <p:spPr>
            <a:xfrm>
              <a:off x="1481935" y="3305556"/>
              <a:ext cx="403470" cy="46263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>
              <a:stCxn id="207" idx="3"/>
              <a:endCxn id="235" idx="7"/>
            </p:cNvCxnSpPr>
            <p:nvPr/>
          </p:nvCxnSpPr>
          <p:spPr>
            <a:xfrm flipH="1">
              <a:off x="3348131" y="3404980"/>
              <a:ext cx="363561" cy="22086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>
              <a:stCxn id="230" idx="0"/>
              <a:endCxn id="207" idx="4"/>
            </p:cNvCxnSpPr>
            <p:nvPr/>
          </p:nvCxnSpPr>
          <p:spPr>
            <a:xfrm flipV="1">
              <a:off x="3473666" y="3429933"/>
              <a:ext cx="306682" cy="77779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>
              <a:stCxn id="163" idx="7"/>
              <a:endCxn id="220" idx="3"/>
            </p:cNvCxnSpPr>
            <p:nvPr/>
          </p:nvCxnSpPr>
          <p:spPr>
            <a:xfrm flipV="1">
              <a:off x="1859006" y="2322642"/>
              <a:ext cx="847159" cy="31798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>
              <a:stCxn id="223" idx="5"/>
              <a:endCxn id="208" idx="1"/>
            </p:cNvCxnSpPr>
            <p:nvPr/>
          </p:nvCxnSpPr>
          <p:spPr>
            <a:xfrm>
              <a:off x="3289056" y="2182730"/>
              <a:ext cx="197962" cy="742951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>
              <a:stCxn id="223" idx="5"/>
              <a:endCxn id="202" idx="1"/>
            </p:cNvCxnSpPr>
            <p:nvPr/>
          </p:nvCxnSpPr>
          <p:spPr>
            <a:xfrm>
              <a:off x="3289056" y="2182730"/>
              <a:ext cx="407396" cy="37443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163" idx="0"/>
              <a:endCxn id="221" idx="3"/>
            </p:cNvCxnSpPr>
            <p:nvPr/>
          </p:nvCxnSpPr>
          <p:spPr>
            <a:xfrm flipV="1">
              <a:off x="1790349" y="2012339"/>
              <a:ext cx="458773" cy="60333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>
              <a:stCxn id="222" idx="3"/>
              <a:endCxn id="162" idx="7"/>
            </p:cNvCxnSpPr>
            <p:nvPr/>
          </p:nvCxnSpPr>
          <p:spPr>
            <a:xfrm flipH="1">
              <a:off x="1579030" y="1631323"/>
              <a:ext cx="683446" cy="68650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>
              <a:stCxn id="220" idx="4"/>
              <a:endCxn id="234" idx="7"/>
            </p:cNvCxnSpPr>
            <p:nvPr/>
          </p:nvCxnSpPr>
          <p:spPr>
            <a:xfrm flipH="1">
              <a:off x="2653059" y="2347594"/>
              <a:ext cx="121763" cy="97465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>
              <a:stCxn id="233" idx="2"/>
              <a:endCxn id="169" idx="4"/>
            </p:cNvCxnSpPr>
            <p:nvPr/>
          </p:nvCxnSpPr>
          <p:spPr>
            <a:xfrm flipH="1" flipV="1">
              <a:off x="1066685" y="3245312"/>
              <a:ext cx="790280" cy="58311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>
              <a:stCxn id="206" idx="3"/>
              <a:endCxn id="188" idx="7"/>
            </p:cNvCxnSpPr>
            <p:nvPr/>
          </p:nvCxnSpPr>
          <p:spPr>
            <a:xfrm flipH="1">
              <a:off x="3210970" y="3490176"/>
              <a:ext cx="847314" cy="513891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>
              <a:stCxn id="204" idx="0"/>
              <a:endCxn id="219" idx="5"/>
            </p:cNvCxnSpPr>
            <p:nvPr/>
          </p:nvCxnSpPr>
          <p:spPr>
            <a:xfrm flipH="1" flipV="1">
              <a:off x="3454810" y="1808677"/>
              <a:ext cx="769227" cy="66882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>
              <a:stCxn id="169" idx="4"/>
              <a:endCxn id="232" idx="1"/>
            </p:cNvCxnSpPr>
            <p:nvPr/>
          </p:nvCxnSpPr>
          <p:spPr>
            <a:xfrm>
              <a:off x="1066685" y="3245312"/>
              <a:ext cx="770958" cy="121800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9" name="Right Arrow 158"/>
          <p:cNvSpPr/>
          <p:nvPr/>
        </p:nvSpPr>
        <p:spPr>
          <a:xfrm>
            <a:off x="3048000" y="1682749"/>
            <a:ext cx="228600" cy="298451"/>
          </a:xfrm>
          <a:prstGeom prst="rightArrow">
            <a:avLst/>
          </a:prstGeom>
          <a:solidFill>
            <a:srgbClr val="CCECFF"/>
          </a:solidFill>
          <a:ln w="63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5861050" y="1682749"/>
            <a:ext cx="228600" cy="298451"/>
          </a:xfrm>
          <a:prstGeom prst="rightArrow">
            <a:avLst/>
          </a:prstGeom>
          <a:solidFill>
            <a:srgbClr val="CCECFF"/>
          </a:solidFill>
          <a:ln w="63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0" y="858740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Functional/physical datasets</a:t>
            </a:r>
            <a:endParaRPr lang="en-US" b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3400931" y="952521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Network inference</a:t>
            </a:r>
            <a:endParaRPr lang="en-US" b="1" dirty="0"/>
          </a:p>
        </p:txBody>
      </p:sp>
      <p:sp>
        <p:nvSpPr>
          <p:cNvPr id="173" name="TextBox 172"/>
          <p:cNvSpPr txBox="1"/>
          <p:nvPr/>
        </p:nvSpPr>
        <p:spPr>
          <a:xfrm>
            <a:off x="6284185" y="583189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Systems-level views</a:t>
            </a:r>
            <a:endParaRPr lang="en-US" b="1" dirty="0"/>
          </a:p>
        </p:txBody>
      </p:sp>
      <p:sp>
        <p:nvSpPr>
          <p:cNvPr id="276" name="TextBox 275"/>
          <p:cNvSpPr txBox="1"/>
          <p:nvPr/>
        </p:nvSpPr>
        <p:spPr>
          <a:xfrm>
            <a:off x="6061137" y="2653228"/>
            <a:ext cx="105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Human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6400800" y="2895600"/>
            <a:ext cx="105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Fly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6629400" y="3136900"/>
            <a:ext cx="105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Worm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82" name="Rounded Rectangle 281"/>
          <p:cNvSpPr/>
          <p:nvPr/>
        </p:nvSpPr>
        <p:spPr>
          <a:xfrm>
            <a:off x="3733800" y="2687923"/>
            <a:ext cx="2197100" cy="734728"/>
          </a:xfrm>
          <a:prstGeom prst="roundRect">
            <a:avLst>
              <a:gd name="adj" fmla="val 35022"/>
            </a:avLst>
          </a:prstGeom>
          <a:solidFill>
            <a:schemeClr val="bg1"/>
          </a:solidFill>
          <a:ln w="63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sz="2400" b="1" baseline="-25000" dirty="0">
              <a:solidFill>
                <a:srgbClr val="00B0F0"/>
              </a:solidFill>
              <a:latin typeface="+mj-lt"/>
              <a:cs typeface="Times"/>
            </a:endParaRPr>
          </a:p>
        </p:txBody>
      </p:sp>
      <p:sp>
        <p:nvSpPr>
          <p:cNvPr id="287" name="Rectangle 286"/>
          <p:cNvSpPr/>
          <p:nvPr/>
        </p:nvSpPr>
        <p:spPr>
          <a:xfrm>
            <a:off x="3676650" y="2725882"/>
            <a:ext cx="2260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Disease datasets: </a:t>
            </a:r>
            <a:br>
              <a:rPr lang="en-US" b="1" dirty="0" smtClean="0">
                <a:solidFill>
                  <a:srgbClr val="00B0F0"/>
                </a:solidFill>
              </a:rPr>
            </a:br>
            <a:r>
              <a:rPr lang="en-US" b="1" dirty="0" smtClean="0">
                <a:solidFill>
                  <a:srgbClr val="00B0F0"/>
                </a:solidFill>
              </a:rPr>
              <a:t>GWAS, OMIM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79" name="Right Arrow 278"/>
          <p:cNvSpPr/>
          <p:nvPr/>
        </p:nvSpPr>
        <p:spPr>
          <a:xfrm rot="10800000">
            <a:off x="5901341" y="2691415"/>
            <a:ext cx="228600" cy="298451"/>
          </a:xfrm>
          <a:prstGeom prst="rightArrow">
            <a:avLst/>
          </a:prstGeom>
          <a:solidFill>
            <a:srgbClr val="CCECFF"/>
          </a:solidFill>
          <a:ln w="63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Structural properties of networks using spectral density function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895" y="1117193"/>
            <a:ext cx="9052105" cy="604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Spectral density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function: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916555" y="1722120"/>
          <a:ext cx="2763838" cy="858838"/>
        </p:xfrm>
        <a:graphic>
          <a:graphicData uri="http://schemas.openxmlformats.org/presentationml/2006/ole">
            <p:oleObj spid="_x0000_s104450" name="Formula" r:id="rId3" imgW="1393200" imgH="433080" progId="Equation.Ribbit">
              <p:embed/>
            </p:oleObj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122376" y="2580958"/>
            <a:ext cx="2672260" cy="604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Converges as </a:t>
            </a:r>
            <a:endParaRPr kumimoji="0" lang="en-US" sz="2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587625" y="2709863"/>
          <a:ext cx="954088" cy="293687"/>
        </p:xfrm>
        <a:graphic>
          <a:graphicData uri="http://schemas.openxmlformats.org/presentationml/2006/ole">
            <p:oleObj spid="_x0000_s104451" name="Formula" r:id="rId4" imgW="480240" imgH="147600" progId="Equation.Ribbit">
              <p:embed/>
            </p:oleObj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137615" y="3444965"/>
            <a:ext cx="2672260" cy="604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moment:</a:t>
            </a:r>
            <a:endParaRPr kumimoji="0" lang="en-US" sz="2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828675" y="4049892"/>
          <a:ext cx="7335838" cy="912812"/>
        </p:xfrm>
        <a:graphic>
          <a:graphicData uri="http://schemas.openxmlformats.org/presentationml/2006/ole">
            <p:oleObj spid="_x0000_s104452" name="Formula" r:id="rId5" imgW="3700800" imgH="460080" progId="Equation.Ribbit">
              <p:embed/>
            </p:oleObj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>
          <a:xfrm>
            <a:off x="274776" y="5151120"/>
            <a:ext cx="7040424" cy="1499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NM</a:t>
            </a:r>
            <a:r>
              <a:rPr kumimoji="0" lang="en-US" sz="240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number of directed loops of length 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Zero odd moments: Tree structures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Semi-circle law? </a:t>
            </a:r>
            <a:endParaRPr kumimoji="0" lang="en-US" sz="240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Regulatory networks have heavy-tailed </a:t>
            </a:r>
            <a:r>
              <a:rPr lang="en-US" sz="3200" b="1" dirty="0" err="1" smtClean="0">
                <a:solidFill>
                  <a:schemeClr val="tx1"/>
                </a:solidFill>
              </a:rPr>
              <a:t>eigenvalue</a:t>
            </a:r>
            <a:r>
              <a:rPr lang="en-US" sz="3200" b="1" dirty="0" smtClean="0">
                <a:solidFill>
                  <a:schemeClr val="tx1"/>
                </a:solidFill>
              </a:rPr>
              <a:t> distributions </a:t>
            </a:r>
          </a:p>
        </p:txBody>
      </p:sp>
      <p:pic>
        <p:nvPicPr>
          <p:cNvPr id="101378" name="Picture 2" descr="C:\My Doc\courses\18.338\final project\figs\fly_eigen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7681" y="1408363"/>
            <a:ext cx="5389119" cy="4900998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1895" y="1117192"/>
            <a:ext cx="3205785" cy="54969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Eigenvalue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distribution is asymmetric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heavy tails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en-US" sz="2400" noProof="0" dirty="0" smtClean="0"/>
              <a:t>Scale-free network structures, there are some nodes with large connectivity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en-US" sz="2400" b="1" noProof="0" dirty="0" smtClean="0"/>
              <a:t>Modular structures: </a:t>
            </a:r>
            <a:r>
              <a:rPr lang="en-US" sz="2400" noProof="0" dirty="0" smtClean="0"/>
              <a:t>positive and negative </a:t>
            </a:r>
            <a:r>
              <a:rPr lang="en-US" sz="2400" noProof="0" dirty="0" err="1" smtClean="0"/>
              <a:t>eigenvalues</a:t>
            </a:r>
            <a:endParaRPr kumimoji="0" lang="en-US" sz="2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7284720" y="3154680"/>
            <a:ext cx="975360" cy="381000"/>
          </a:xfrm>
          <a:prstGeom prst="ellipse">
            <a:avLst/>
          </a:prstGeom>
          <a:noFill/>
          <a:ln w="25400">
            <a:solidFill>
              <a:srgbClr val="00B05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7" name="Oval 6"/>
          <p:cNvSpPr/>
          <p:nvPr/>
        </p:nvSpPr>
        <p:spPr>
          <a:xfrm>
            <a:off x="7711440" y="5928361"/>
            <a:ext cx="975360" cy="381000"/>
          </a:xfrm>
          <a:prstGeom prst="ellipse">
            <a:avLst/>
          </a:prstGeom>
          <a:noFill/>
          <a:ln w="25400">
            <a:solidFill>
              <a:srgbClr val="00B05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An example of scale-free network structures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4940300"/>
            <a:ext cx="7741465" cy="2235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Scale-free networks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Power-law degree distribution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High degree nodes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Preferential attachment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819400" y="990600"/>
            <a:ext cx="4046805" cy="3949700"/>
            <a:chOff x="2362200" y="990600"/>
            <a:chExt cx="4046805" cy="3949700"/>
          </a:xfrm>
        </p:grpSpPr>
        <p:pic>
          <p:nvPicPr>
            <p:cNvPr id="103427" name="Picture 3" descr="C:\My Doc\courses\18.338\final project\figs\net_plot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62200" y="990600"/>
              <a:ext cx="3949700" cy="3949700"/>
            </a:xfrm>
            <a:prstGeom prst="rect">
              <a:avLst/>
            </a:prstGeom>
            <a:noFill/>
          </p:spPr>
        </p:pic>
        <p:sp>
          <p:nvSpPr>
            <p:cNvPr id="10" name="Oval 9"/>
            <p:cNvSpPr/>
            <p:nvPr/>
          </p:nvSpPr>
          <p:spPr>
            <a:xfrm rot="19933849">
              <a:off x="5609539" y="1458729"/>
              <a:ext cx="799466" cy="166116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i="1" baseline="-25000" dirty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Key idea: use systems-level information: 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	Network modularity, spectral methods</a:t>
            </a:r>
            <a:endParaRPr lang="en-US" sz="3200" dirty="0"/>
          </a:p>
        </p:txBody>
      </p:sp>
      <p:grpSp>
        <p:nvGrpSpPr>
          <p:cNvPr id="3" name="Group 331"/>
          <p:cNvGrpSpPr/>
          <p:nvPr/>
        </p:nvGrpSpPr>
        <p:grpSpPr>
          <a:xfrm>
            <a:off x="4220731" y="1793928"/>
            <a:ext cx="4386940" cy="3801023"/>
            <a:chOff x="744915" y="1170054"/>
            <a:chExt cx="3856194" cy="3846689"/>
          </a:xfrm>
        </p:grpSpPr>
        <p:cxnSp>
          <p:nvCxnSpPr>
            <p:cNvPr id="333" name="Straight Arrow Connector 332"/>
            <p:cNvCxnSpPr>
              <a:stCxn id="334" idx="5"/>
              <a:endCxn id="335" idx="1"/>
            </p:cNvCxnSpPr>
            <p:nvPr/>
          </p:nvCxnSpPr>
          <p:spPr>
            <a:xfrm>
              <a:off x="1120102" y="2493034"/>
              <a:ext cx="127421" cy="23278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4" name="Oval 333"/>
            <p:cNvSpPr/>
            <p:nvPr/>
          </p:nvSpPr>
          <p:spPr>
            <a:xfrm>
              <a:off x="954348" y="2347595"/>
              <a:ext cx="194193" cy="17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i="1" baseline="-25000" dirty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sp>
          <p:nvSpPr>
            <p:cNvPr id="335" name="Oval 334"/>
            <p:cNvSpPr/>
            <p:nvPr/>
          </p:nvSpPr>
          <p:spPr>
            <a:xfrm>
              <a:off x="1219084" y="2700867"/>
              <a:ext cx="194193" cy="17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i="1" baseline="-25000" dirty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sp>
          <p:nvSpPr>
            <p:cNvPr id="336" name="Oval 335"/>
            <p:cNvSpPr/>
            <p:nvPr/>
          </p:nvSpPr>
          <p:spPr>
            <a:xfrm>
              <a:off x="1413276" y="2292879"/>
              <a:ext cx="194193" cy="17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i="1" baseline="-25000" dirty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sp>
          <p:nvSpPr>
            <p:cNvPr id="337" name="Oval 336"/>
            <p:cNvSpPr/>
            <p:nvPr/>
          </p:nvSpPr>
          <p:spPr>
            <a:xfrm>
              <a:off x="1693252" y="2615671"/>
              <a:ext cx="194193" cy="17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i="1" baseline="-25000" dirty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sp>
          <p:nvSpPr>
            <p:cNvPr id="338" name="Oval 337"/>
            <p:cNvSpPr/>
            <p:nvPr/>
          </p:nvSpPr>
          <p:spPr>
            <a:xfrm>
              <a:off x="1316180" y="3160116"/>
              <a:ext cx="194193" cy="17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i="1" baseline="-25000" dirty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sp>
          <p:nvSpPr>
            <p:cNvPr id="339" name="Oval 338"/>
            <p:cNvSpPr/>
            <p:nvPr/>
          </p:nvSpPr>
          <p:spPr>
            <a:xfrm>
              <a:off x="969588" y="3074920"/>
              <a:ext cx="194193" cy="17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i="1" baseline="-25000" dirty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sp>
          <p:nvSpPr>
            <p:cNvPr id="340" name="Oval 339"/>
            <p:cNvSpPr/>
            <p:nvPr/>
          </p:nvSpPr>
          <p:spPr>
            <a:xfrm>
              <a:off x="744915" y="2716107"/>
              <a:ext cx="194193" cy="17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i="1" baseline="-25000" dirty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sp>
          <p:nvSpPr>
            <p:cNvPr id="341" name="Oval 340"/>
            <p:cNvSpPr/>
            <p:nvPr/>
          </p:nvSpPr>
          <p:spPr>
            <a:xfrm>
              <a:off x="1662772" y="2989724"/>
              <a:ext cx="194193" cy="17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i="1" baseline="-25000" dirty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cxnSp>
          <p:nvCxnSpPr>
            <p:cNvPr id="342" name="Straight Connector 341"/>
            <p:cNvCxnSpPr>
              <a:stCxn id="335" idx="7"/>
              <a:endCxn id="336" idx="4"/>
            </p:cNvCxnSpPr>
            <p:nvPr/>
          </p:nvCxnSpPr>
          <p:spPr>
            <a:xfrm flipV="1">
              <a:off x="1384838" y="2463271"/>
              <a:ext cx="125535" cy="262549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>
              <a:stCxn id="335" idx="6"/>
              <a:endCxn id="337" idx="2"/>
            </p:cNvCxnSpPr>
            <p:nvPr/>
          </p:nvCxnSpPr>
          <p:spPr>
            <a:xfrm flipV="1">
              <a:off x="1413277" y="2700867"/>
              <a:ext cx="279975" cy="85196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>
              <a:stCxn id="335" idx="5"/>
              <a:endCxn id="341" idx="1"/>
            </p:cNvCxnSpPr>
            <p:nvPr/>
          </p:nvCxnSpPr>
          <p:spPr>
            <a:xfrm>
              <a:off x="1384838" y="2846306"/>
              <a:ext cx="306373" cy="168371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>
              <a:stCxn id="335" idx="4"/>
              <a:endCxn id="338" idx="0"/>
            </p:cNvCxnSpPr>
            <p:nvPr/>
          </p:nvCxnSpPr>
          <p:spPr>
            <a:xfrm>
              <a:off x="1316181" y="2871259"/>
              <a:ext cx="97096" cy="288857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>
              <a:stCxn id="335" idx="3"/>
              <a:endCxn id="339" idx="7"/>
            </p:cNvCxnSpPr>
            <p:nvPr/>
          </p:nvCxnSpPr>
          <p:spPr>
            <a:xfrm flipH="1">
              <a:off x="1135342" y="2846306"/>
              <a:ext cx="112181" cy="253567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>
              <a:stCxn id="335" idx="2"/>
              <a:endCxn id="340" idx="6"/>
            </p:cNvCxnSpPr>
            <p:nvPr/>
          </p:nvCxnSpPr>
          <p:spPr>
            <a:xfrm flipH="1">
              <a:off x="939108" y="2786063"/>
              <a:ext cx="279976" cy="1524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>
              <a:stCxn id="334" idx="6"/>
              <a:endCxn id="336" idx="2"/>
            </p:cNvCxnSpPr>
            <p:nvPr/>
          </p:nvCxnSpPr>
          <p:spPr>
            <a:xfrm flipV="1">
              <a:off x="1148541" y="2378075"/>
              <a:ext cx="264735" cy="54716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>
              <a:stCxn id="340" idx="4"/>
              <a:endCxn id="339" idx="1"/>
            </p:cNvCxnSpPr>
            <p:nvPr/>
          </p:nvCxnSpPr>
          <p:spPr>
            <a:xfrm>
              <a:off x="842012" y="2886499"/>
              <a:ext cx="156015" cy="213374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>
              <a:stCxn id="337" idx="3"/>
              <a:endCxn id="341" idx="0"/>
            </p:cNvCxnSpPr>
            <p:nvPr/>
          </p:nvCxnSpPr>
          <p:spPr>
            <a:xfrm>
              <a:off x="1721691" y="2761110"/>
              <a:ext cx="38178" cy="228614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>
              <a:stCxn id="338" idx="7"/>
              <a:endCxn id="341" idx="2"/>
            </p:cNvCxnSpPr>
            <p:nvPr/>
          </p:nvCxnSpPr>
          <p:spPr>
            <a:xfrm flipV="1">
              <a:off x="1481934" y="3074920"/>
              <a:ext cx="180838" cy="110149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Arrow Connector 351"/>
            <p:cNvCxnSpPr>
              <a:stCxn id="353" idx="5"/>
              <a:endCxn id="354" idx="1"/>
            </p:cNvCxnSpPr>
            <p:nvPr/>
          </p:nvCxnSpPr>
          <p:spPr>
            <a:xfrm>
              <a:off x="2472065" y="3856477"/>
              <a:ext cx="127421" cy="23278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3" name="Oval 352"/>
            <p:cNvSpPr/>
            <p:nvPr/>
          </p:nvSpPr>
          <p:spPr>
            <a:xfrm>
              <a:off x="2306311" y="3711038"/>
              <a:ext cx="194193" cy="17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i="1" baseline="-25000" dirty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sp>
          <p:nvSpPr>
            <p:cNvPr id="354" name="Oval 353"/>
            <p:cNvSpPr/>
            <p:nvPr/>
          </p:nvSpPr>
          <p:spPr>
            <a:xfrm>
              <a:off x="2571047" y="4064310"/>
              <a:ext cx="194193" cy="17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i="1" baseline="-25000" dirty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sp>
          <p:nvSpPr>
            <p:cNvPr id="355" name="Oval 354"/>
            <p:cNvSpPr/>
            <p:nvPr/>
          </p:nvSpPr>
          <p:spPr>
            <a:xfrm>
              <a:off x="2765239" y="3656322"/>
              <a:ext cx="194193" cy="17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i="1" baseline="-25000" dirty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sp>
          <p:nvSpPr>
            <p:cNvPr id="356" name="Oval 355"/>
            <p:cNvSpPr/>
            <p:nvPr/>
          </p:nvSpPr>
          <p:spPr>
            <a:xfrm>
              <a:off x="3045215" y="3979114"/>
              <a:ext cx="194193" cy="17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i="1" baseline="-25000" dirty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sp>
          <p:nvSpPr>
            <p:cNvPr id="357" name="Oval 356"/>
            <p:cNvSpPr/>
            <p:nvPr/>
          </p:nvSpPr>
          <p:spPr>
            <a:xfrm>
              <a:off x="2668143" y="4523559"/>
              <a:ext cx="194193" cy="17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i="1" baseline="-25000" dirty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sp>
          <p:nvSpPr>
            <p:cNvPr id="358" name="Oval 357"/>
            <p:cNvSpPr/>
            <p:nvPr/>
          </p:nvSpPr>
          <p:spPr>
            <a:xfrm>
              <a:off x="2321551" y="4438363"/>
              <a:ext cx="194193" cy="17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i="1" baseline="-25000" dirty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sp>
          <p:nvSpPr>
            <p:cNvPr id="359" name="Oval 358"/>
            <p:cNvSpPr/>
            <p:nvPr/>
          </p:nvSpPr>
          <p:spPr>
            <a:xfrm>
              <a:off x="2096878" y="4079550"/>
              <a:ext cx="194193" cy="17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i="1" baseline="-25000" dirty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sp>
          <p:nvSpPr>
            <p:cNvPr id="360" name="Oval 359"/>
            <p:cNvSpPr/>
            <p:nvPr/>
          </p:nvSpPr>
          <p:spPr>
            <a:xfrm>
              <a:off x="3014735" y="4353167"/>
              <a:ext cx="194193" cy="17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i="1" baseline="-25000" dirty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cxnSp>
          <p:nvCxnSpPr>
            <p:cNvPr id="361" name="Straight Connector 360"/>
            <p:cNvCxnSpPr>
              <a:stCxn id="354" idx="7"/>
              <a:endCxn id="355" idx="4"/>
            </p:cNvCxnSpPr>
            <p:nvPr/>
          </p:nvCxnSpPr>
          <p:spPr>
            <a:xfrm flipV="1">
              <a:off x="2736801" y="3826714"/>
              <a:ext cx="125535" cy="262549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>
              <a:stCxn id="354" idx="6"/>
              <a:endCxn id="356" idx="2"/>
            </p:cNvCxnSpPr>
            <p:nvPr/>
          </p:nvCxnSpPr>
          <p:spPr>
            <a:xfrm flipV="1">
              <a:off x="2765240" y="4064310"/>
              <a:ext cx="279975" cy="85196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>
              <a:stCxn id="354" idx="5"/>
              <a:endCxn id="360" idx="1"/>
            </p:cNvCxnSpPr>
            <p:nvPr/>
          </p:nvCxnSpPr>
          <p:spPr>
            <a:xfrm>
              <a:off x="2736801" y="4209749"/>
              <a:ext cx="306373" cy="168371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>
              <a:stCxn id="354" idx="4"/>
              <a:endCxn id="357" idx="0"/>
            </p:cNvCxnSpPr>
            <p:nvPr/>
          </p:nvCxnSpPr>
          <p:spPr>
            <a:xfrm>
              <a:off x="2668144" y="4234702"/>
              <a:ext cx="97096" cy="288857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>
              <a:stCxn id="354" idx="3"/>
              <a:endCxn id="358" idx="7"/>
            </p:cNvCxnSpPr>
            <p:nvPr/>
          </p:nvCxnSpPr>
          <p:spPr>
            <a:xfrm flipH="1">
              <a:off x="2487305" y="4209749"/>
              <a:ext cx="112181" cy="253567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>
              <a:stCxn id="354" idx="2"/>
              <a:endCxn id="359" idx="6"/>
            </p:cNvCxnSpPr>
            <p:nvPr/>
          </p:nvCxnSpPr>
          <p:spPr>
            <a:xfrm flipH="1">
              <a:off x="2291071" y="4149506"/>
              <a:ext cx="279976" cy="1524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>
              <a:stCxn id="353" idx="6"/>
              <a:endCxn id="355" idx="2"/>
            </p:cNvCxnSpPr>
            <p:nvPr/>
          </p:nvCxnSpPr>
          <p:spPr>
            <a:xfrm flipV="1">
              <a:off x="2500504" y="3741518"/>
              <a:ext cx="264735" cy="54716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>
              <a:stCxn id="359" idx="4"/>
              <a:endCxn id="358" idx="1"/>
            </p:cNvCxnSpPr>
            <p:nvPr/>
          </p:nvCxnSpPr>
          <p:spPr>
            <a:xfrm>
              <a:off x="2193975" y="4249942"/>
              <a:ext cx="156015" cy="213374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Arrow Connector 368"/>
            <p:cNvCxnSpPr>
              <a:stCxn id="370" idx="5"/>
              <a:endCxn id="371" idx="1"/>
            </p:cNvCxnSpPr>
            <p:nvPr/>
          </p:nvCxnSpPr>
          <p:spPr>
            <a:xfrm>
              <a:off x="3833766" y="2677655"/>
              <a:ext cx="127421" cy="23278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0" name="Oval 369"/>
            <p:cNvSpPr/>
            <p:nvPr/>
          </p:nvSpPr>
          <p:spPr>
            <a:xfrm>
              <a:off x="3668012" y="2532216"/>
              <a:ext cx="194193" cy="17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i="1" baseline="-25000" dirty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sp>
          <p:nvSpPr>
            <p:cNvPr id="371" name="Oval 370"/>
            <p:cNvSpPr/>
            <p:nvPr/>
          </p:nvSpPr>
          <p:spPr>
            <a:xfrm>
              <a:off x="3932748" y="2885488"/>
              <a:ext cx="194193" cy="17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i="1" baseline="-25000" dirty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sp>
          <p:nvSpPr>
            <p:cNvPr id="372" name="Oval 371"/>
            <p:cNvSpPr/>
            <p:nvPr/>
          </p:nvSpPr>
          <p:spPr>
            <a:xfrm>
              <a:off x="4126940" y="2477500"/>
              <a:ext cx="194193" cy="17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i="1" baseline="-25000" dirty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sp>
          <p:nvSpPr>
            <p:cNvPr id="373" name="Oval 372"/>
            <p:cNvSpPr/>
            <p:nvPr/>
          </p:nvSpPr>
          <p:spPr>
            <a:xfrm>
              <a:off x="4406916" y="2800292"/>
              <a:ext cx="194193" cy="17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i="1" baseline="-25000" dirty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sp>
          <p:nvSpPr>
            <p:cNvPr id="374" name="Oval 373"/>
            <p:cNvSpPr/>
            <p:nvPr/>
          </p:nvSpPr>
          <p:spPr>
            <a:xfrm>
              <a:off x="4029844" y="3344737"/>
              <a:ext cx="194193" cy="17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i="1" baseline="-25000" dirty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sp>
          <p:nvSpPr>
            <p:cNvPr id="375" name="Oval 374"/>
            <p:cNvSpPr/>
            <p:nvPr/>
          </p:nvSpPr>
          <p:spPr>
            <a:xfrm>
              <a:off x="3683252" y="3259541"/>
              <a:ext cx="194193" cy="17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i="1" baseline="-25000" dirty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sp>
          <p:nvSpPr>
            <p:cNvPr id="376" name="Oval 375"/>
            <p:cNvSpPr/>
            <p:nvPr/>
          </p:nvSpPr>
          <p:spPr>
            <a:xfrm>
              <a:off x="3458579" y="2900728"/>
              <a:ext cx="194193" cy="17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i="1" baseline="-25000" dirty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sp>
          <p:nvSpPr>
            <p:cNvPr id="377" name="Oval 376"/>
            <p:cNvSpPr/>
            <p:nvPr/>
          </p:nvSpPr>
          <p:spPr>
            <a:xfrm>
              <a:off x="4376436" y="3174345"/>
              <a:ext cx="194193" cy="17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i="1" baseline="-25000" dirty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cxnSp>
          <p:nvCxnSpPr>
            <p:cNvPr id="378" name="Straight Connector 377"/>
            <p:cNvCxnSpPr>
              <a:stCxn id="371" idx="7"/>
              <a:endCxn id="372" idx="4"/>
            </p:cNvCxnSpPr>
            <p:nvPr/>
          </p:nvCxnSpPr>
          <p:spPr>
            <a:xfrm flipV="1">
              <a:off x="4098502" y="2647892"/>
              <a:ext cx="125535" cy="262549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>
              <a:stCxn id="371" idx="6"/>
              <a:endCxn id="373" idx="2"/>
            </p:cNvCxnSpPr>
            <p:nvPr/>
          </p:nvCxnSpPr>
          <p:spPr>
            <a:xfrm flipV="1">
              <a:off x="4126941" y="2885488"/>
              <a:ext cx="279975" cy="85196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/>
            <p:cNvCxnSpPr>
              <a:stCxn id="371" idx="5"/>
              <a:endCxn id="377" idx="1"/>
            </p:cNvCxnSpPr>
            <p:nvPr/>
          </p:nvCxnSpPr>
          <p:spPr>
            <a:xfrm>
              <a:off x="4098502" y="3030927"/>
              <a:ext cx="306373" cy="168371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>
              <a:stCxn id="371" idx="4"/>
              <a:endCxn id="374" idx="0"/>
            </p:cNvCxnSpPr>
            <p:nvPr/>
          </p:nvCxnSpPr>
          <p:spPr>
            <a:xfrm>
              <a:off x="4029845" y="3055880"/>
              <a:ext cx="97096" cy="288857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/>
            <p:cNvCxnSpPr>
              <a:stCxn id="371" idx="3"/>
              <a:endCxn id="375" idx="7"/>
            </p:cNvCxnSpPr>
            <p:nvPr/>
          </p:nvCxnSpPr>
          <p:spPr>
            <a:xfrm flipH="1">
              <a:off x="3849006" y="3030927"/>
              <a:ext cx="112181" cy="253567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>
              <a:stCxn id="371" idx="2"/>
              <a:endCxn id="376" idx="6"/>
            </p:cNvCxnSpPr>
            <p:nvPr/>
          </p:nvCxnSpPr>
          <p:spPr>
            <a:xfrm flipH="1">
              <a:off x="3652772" y="2970684"/>
              <a:ext cx="279976" cy="1524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Arrow Connector 383"/>
            <p:cNvCxnSpPr>
              <a:stCxn id="385" idx="3"/>
              <a:endCxn id="390" idx="7"/>
            </p:cNvCxnSpPr>
            <p:nvPr/>
          </p:nvCxnSpPr>
          <p:spPr>
            <a:xfrm flipH="1">
              <a:off x="2399791" y="1315493"/>
              <a:ext cx="306374" cy="1953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5" name="Oval 384"/>
            <p:cNvSpPr/>
            <p:nvPr/>
          </p:nvSpPr>
          <p:spPr>
            <a:xfrm>
              <a:off x="2677726" y="1170054"/>
              <a:ext cx="194193" cy="17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i="1" baseline="-25000" dirty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sp>
          <p:nvSpPr>
            <p:cNvPr id="386" name="Oval 385"/>
            <p:cNvSpPr/>
            <p:nvPr/>
          </p:nvSpPr>
          <p:spPr>
            <a:xfrm>
              <a:off x="3094863" y="1315493"/>
              <a:ext cx="194193" cy="17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i="1" baseline="-25000" dirty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sp>
          <p:nvSpPr>
            <p:cNvPr id="387" name="Oval 386"/>
            <p:cNvSpPr/>
            <p:nvPr/>
          </p:nvSpPr>
          <p:spPr>
            <a:xfrm>
              <a:off x="3289056" y="1663238"/>
              <a:ext cx="194193" cy="17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i="1" baseline="-25000" dirty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sp>
          <p:nvSpPr>
            <p:cNvPr id="388" name="Oval 387"/>
            <p:cNvSpPr/>
            <p:nvPr/>
          </p:nvSpPr>
          <p:spPr>
            <a:xfrm>
              <a:off x="2677726" y="2177203"/>
              <a:ext cx="194193" cy="17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i="1" baseline="-25000" dirty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sp>
          <p:nvSpPr>
            <p:cNvPr id="389" name="Oval 388"/>
            <p:cNvSpPr/>
            <p:nvPr/>
          </p:nvSpPr>
          <p:spPr>
            <a:xfrm>
              <a:off x="2220683" y="1866899"/>
              <a:ext cx="194193" cy="17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i="1" baseline="-25000" dirty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sp>
          <p:nvSpPr>
            <p:cNvPr id="390" name="Oval 389"/>
            <p:cNvSpPr/>
            <p:nvPr/>
          </p:nvSpPr>
          <p:spPr>
            <a:xfrm>
              <a:off x="2234037" y="1485885"/>
              <a:ext cx="194193" cy="17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i="1" baseline="-25000" dirty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sp>
          <p:nvSpPr>
            <p:cNvPr id="391" name="Oval 390"/>
            <p:cNvSpPr/>
            <p:nvPr/>
          </p:nvSpPr>
          <p:spPr>
            <a:xfrm>
              <a:off x="3123302" y="2037291"/>
              <a:ext cx="194193" cy="17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i="1" baseline="-25000" dirty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cxnSp>
          <p:nvCxnSpPr>
            <p:cNvPr id="392" name="Straight Connector 391"/>
            <p:cNvCxnSpPr>
              <a:endCxn id="386" idx="5"/>
            </p:cNvCxnSpPr>
            <p:nvPr/>
          </p:nvCxnSpPr>
          <p:spPr>
            <a:xfrm flipH="1" flipV="1">
              <a:off x="3260617" y="1460932"/>
              <a:ext cx="114221" cy="202307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385" idx="6"/>
              <a:endCxn id="386" idx="1"/>
            </p:cNvCxnSpPr>
            <p:nvPr/>
          </p:nvCxnSpPr>
          <p:spPr>
            <a:xfrm>
              <a:off x="2871919" y="1255250"/>
              <a:ext cx="251383" cy="85196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390" idx="4"/>
              <a:endCxn id="389" idx="0"/>
            </p:cNvCxnSpPr>
            <p:nvPr/>
          </p:nvCxnSpPr>
          <p:spPr>
            <a:xfrm flipH="1">
              <a:off x="2317780" y="1656277"/>
              <a:ext cx="13354" cy="210622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>
              <a:stCxn id="387" idx="3"/>
              <a:endCxn id="391" idx="0"/>
            </p:cNvCxnSpPr>
            <p:nvPr/>
          </p:nvCxnSpPr>
          <p:spPr>
            <a:xfrm flipH="1">
              <a:off x="3220399" y="1808677"/>
              <a:ext cx="97096" cy="228614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>
              <a:stCxn id="388" idx="7"/>
              <a:endCxn id="391" idx="2"/>
            </p:cNvCxnSpPr>
            <p:nvPr/>
          </p:nvCxnSpPr>
          <p:spPr>
            <a:xfrm flipV="1">
              <a:off x="2843480" y="2122487"/>
              <a:ext cx="279822" cy="79669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7" name="Oval 396"/>
            <p:cNvSpPr/>
            <p:nvPr/>
          </p:nvSpPr>
          <p:spPr>
            <a:xfrm>
              <a:off x="3111831" y="4761155"/>
              <a:ext cx="194193" cy="17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i="1" baseline="-25000" dirty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sp>
          <p:nvSpPr>
            <p:cNvPr id="398" name="Oval 397"/>
            <p:cNvSpPr/>
            <p:nvPr/>
          </p:nvSpPr>
          <p:spPr>
            <a:xfrm>
              <a:off x="3376569" y="4207728"/>
              <a:ext cx="194193" cy="17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i="1" baseline="-25000" dirty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sp>
          <p:nvSpPr>
            <p:cNvPr id="399" name="Oval 398"/>
            <p:cNvSpPr/>
            <p:nvPr/>
          </p:nvSpPr>
          <p:spPr>
            <a:xfrm>
              <a:off x="2418647" y="4846351"/>
              <a:ext cx="194193" cy="17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i="1" baseline="-25000" dirty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sp>
          <p:nvSpPr>
            <p:cNvPr id="400" name="Oval 399"/>
            <p:cNvSpPr/>
            <p:nvPr/>
          </p:nvSpPr>
          <p:spPr>
            <a:xfrm>
              <a:off x="1809204" y="4438363"/>
              <a:ext cx="194193" cy="17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i="1" baseline="-25000" dirty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sp>
          <p:nvSpPr>
            <p:cNvPr id="401" name="Oval 400"/>
            <p:cNvSpPr/>
            <p:nvPr/>
          </p:nvSpPr>
          <p:spPr>
            <a:xfrm>
              <a:off x="1856965" y="3743235"/>
              <a:ext cx="194193" cy="17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i="1" baseline="-25000" dirty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sp>
          <p:nvSpPr>
            <p:cNvPr id="402" name="Oval 401"/>
            <p:cNvSpPr/>
            <p:nvPr/>
          </p:nvSpPr>
          <p:spPr>
            <a:xfrm>
              <a:off x="2487305" y="3297300"/>
              <a:ext cx="194193" cy="17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i="1" baseline="-25000" dirty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sp>
          <p:nvSpPr>
            <p:cNvPr id="403" name="Oval 402"/>
            <p:cNvSpPr/>
            <p:nvPr/>
          </p:nvSpPr>
          <p:spPr>
            <a:xfrm>
              <a:off x="3182376" y="3600889"/>
              <a:ext cx="194193" cy="17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i="1" baseline="-25000" dirty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cxnSp>
          <p:nvCxnSpPr>
            <p:cNvPr id="404" name="Straight Connector 403"/>
            <p:cNvCxnSpPr>
              <a:stCxn id="354" idx="5"/>
              <a:endCxn id="397" idx="1"/>
            </p:cNvCxnSpPr>
            <p:nvPr/>
          </p:nvCxnSpPr>
          <p:spPr>
            <a:xfrm>
              <a:off x="2736801" y="4209749"/>
              <a:ext cx="403469" cy="576359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>
              <a:stCxn id="397" idx="0"/>
              <a:endCxn id="398" idx="3"/>
            </p:cNvCxnSpPr>
            <p:nvPr/>
          </p:nvCxnSpPr>
          <p:spPr>
            <a:xfrm flipV="1">
              <a:off x="3208928" y="4353167"/>
              <a:ext cx="196080" cy="4079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>
              <a:stCxn id="397" idx="3"/>
              <a:endCxn id="399" idx="6"/>
            </p:cNvCxnSpPr>
            <p:nvPr/>
          </p:nvCxnSpPr>
          <p:spPr>
            <a:xfrm flipH="1">
              <a:off x="2612840" y="4906594"/>
              <a:ext cx="527430" cy="24953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>
              <a:stCxn id="400" idx="7"/>
              <a:endCxn id="359" idx="3"/>
            </p:cNvCxnSpPr>
            <p:nvPr/>
          </p:nvCxnSpPr>
          <p:spPr>
            <a:xfrm flipV="1">
              <a:off x="1974958" y="4224989"/>
              <a:ext cx="150359" cy="238327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>
              <a:stCxn id="400" idx="6"/>
              <a:endCxn id="358" idx="2"/>
            </p:cNvCxnSpPr>
            <p:nvPr/>
          </p:nvCxnSpPr>
          <p:spPr>
            <a:xfrm>
              <a:off x="2003397" y="4523559"/>
              <a:ext cx="318154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>
              <a:stCxn id="401" idx="5"/>
              <a:endCxn id="359" idx="1"/>
            </p:cNvCxnSpPr>
            <p:nvPr/>
          </p:nvCxnSpPr>
          <p:spPr>
            <a:xfrm>
              <a:off x="2022719" y="3888674"/>
              <a:ext cx="102598" cy="215829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>
              <a:stCxn id="401" idx="6"/>
              <a:endCxn id="353" idx="2"/>
            </p:cNvCxnSpPr>
            <p:nvPr/>
          </p:nvCxnSpPr>
          <p:spPr>
            <a:xfrm flipV="1">
              <a:off x="2051158" y="3796234"/>
              <a:ext cx="255153" cy="32197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>
              <a:stCxn id="400" idx="5"/>
              <a:endCxn id="399" idx="1"/>
            </p:cNvCxnSpPr>
            <p:nvPr/>
          </p:nvCxnSpPr>
          <p:spPr>
            <a:xfrm>
              <a:off x="1974958" y="4583802"/>
              <a:ext cx="472128" cy="287502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>
              <a:stCxn id="402" idx="4"/>
              <a:endCxn id="353" idx="0"/>
            </p:cNvCxnSpPr>
            <p:nvPr/>
          </p:nvCxnSpPr>
          <p:spPr>
            <a:xfrm flipH="1">
              <a:off x="2403408" y="3467692"/>
              <a:ext cx="180994" cy="243346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>
              <a:stCxn id="402" idx="5"/>
              <a:endCxn id="355" idx="0"/>
            </p:cNvCxnSpPr>
            <p:nvPr/>
          </p:nvCxnSpPr>
          <p:spPr>
            <a:xfrm>
              <a:off x="2653059" y="3442739"/>
              <a:ext cx="209277" cy="213583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>
              <a:stCxn id="354" idx="6"/>
              <a:endCxn id="403" idx="3"/>
            </p:cNvCxnSpPr>
            <p:nvPr/>
          </p:nvCxnSpPr>
          <p:spPr>
            <a:xfrm flipV="1">
              <a:off x="2765240" y="3746328"/>
              <a:ext cx="445575" cy="40317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>
              <a:stCxn id="354" idx="4"/>
              <a:endCxn id="399" idx="0"/>
            </p:cNvCxnSpPr>
            <p:nvPr/>
          </p:nvCxnSpPr>
          <p:spPr>
            <a:xfrm flipH="1">
              <a:off x="2515744" y="4234702"/>
              <a:ext cx="152400" cy="611649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>
              <a:stCxn id="357" idx="5"/>
              <a:endCxn id="397" idx="1"/>
            </p:cNvCxnSpPr>
            <p:nvPr/>
          </p:nvCxnSpPr>
          <p:spPr>
            <a:xfrm>
              <a:off x="2833897" y="4668998"/>
              <a:ext cx="306373" cy="11711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>
              <a:stCxn id="357" idx="4"/>
              <a:endCxn id="399" idx="7"/>
            </p:cNvCxnSpPr>
            <p:nvPr/>
          </p:nvCxnSpPr>
          <p:spPr>
            <a:xfrm flipH="1">
              <a:off x="2584401" y="4693951"/>
              <a:ext cx="180839" cy="177353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>
              <a:stCxn id="389" idx="5"/>
              <a:endCxn id="388" idx="1"/>
            </p:cNvCxnSpPr>
            <p:nvPr/>
          </p:nvCxnSpPr>
          <p:spPr>
            <a:xfrm>
              <a:off x="2386437" y="2012338"/>
              <a:ext cx="319728" cy="18981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>
              <a:stCxn id="389" idx="7"/>
              <a:endCxn id="385" idx="4"/>
            </p:cNvCxnSpPr>
            <p:nvPr/>
          </p:nvCxnSpPr>
          <p:spPr>
            <a:xfrm flipV="1">
              <a:off x="2386437" y="1340446"/>
              <a:ext cx="388386" cy="551406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>
              <a:stCxn id="389" idx="7"/>
              <a:endCxn id="387" idx="2"/>
            </p:cNvCxnSpPr>
            <p:nvPr/>
          </p:nvCxnSpPr>
          <p:spPr>
            <a:xfrm flipV="1">
              <a:off x="2386437" y="1748434"/>
              <a:ext cx="902619" cy="14341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>
              <a:stCxn id="389" idx="7"/>
              <a:endCxn id="386" idx="3"/>
            </p:cNvCxnSpPr>
            <p:nvPr/>
          </p:nvCxnSpPr>
          <p:spPr>
            <a:xfrm flipV="1">
              <a:off x="2386437" y="1460932"/>
              <a:ext cx="736865" cy="43092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>
              <a:stCxn id="385" idx="4"/>
              <a:endCxn id="388" idx="0"/>
            </p:cNvCxnSpPr>
            <p:nvPr/>
          </p:nvCxnSpPr>
          <p:spPr>
            <a:xfrm>
              <a:off x="2774823" y="1340446"/>
              <a:ext cx="0" cy="836757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>
              <a:stCxn id="385" idx="4"/>
              <a:endCxn id="391" idx="1"/>
            </p:cNvCxnSpPr>
            <p:nvPr/>
          </p:nvCxnSpPr>
          <p:spPr>
            <a:xfrm>
              <a:off x="2774823" y="1340446"/>
              <a:ext cx="376918" cy="72179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>
              <a:stCxn id="385" idx="4"/>
              <a:endCxn id="387" idx="2"/>
            </p:cNvCxnSpPr>
            <p:nvPr/>
          </p:nvCxnSpPr>
          <p:spPr>
            <a:xfrm>
              <a:off x="2774823" y="1340446"/>
              <a:ext cx="514233" cy="40798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>
              <a:stCxn id="389" idx="7"/>
              <a:endCxn id="391" idx="1"/>
            </p:cNvCxnSpPr>
            <p:nvPr/>
          </p:nvCxnSpPr>
          <p:spPr>
            <a:xfrm>
              <a:off x="2386437" y="1891852"/>
              <a:ext cx="765304" cy="170392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>
              <a:stCxn id="386" idx="3"/>
              <a:endCxn id="388" idx="0"/>
            </p:cNvCxnSpPr>
            <p:nvPr/>
          </p:nvCxnSpPr>
          <p:spPr>
            <a:xfrm flipH="1">
              <a:off x="2774823" y="1460932"/>
              <a:ext cx="348479" cy="71627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/>
            <p:cNvCxnSpPr>
              <a:stCxn id="338" idx="5"/>
              <a:endCxn id="401" idx="1"/>
            </p:cNvCxnSpPr>
            <p:nvPr/>
          </p:nvCxnSpPr>
          <p:spPr>
            <a:xfrm>
              <a:off x="1481934" y="3305555"/>
              <a:ext cx="403470" cy="4626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/>
            <p:cNvCxnSpPr>
              <a:stCxn id="375" idx="3"/>
              <a:endCxn id="403" idx="7"/>
            </p:cNvCxnSpPr>
            <p:nvPr/>
          </p:nvCxnSpPr>
          <p:spPr>
            <a:xfrm flipH="1">
              <a:off x="3348130" y="3404980"/>
              <a:ext cx="363561" cy="2208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/>
            <p:cNvCxnSpPr>
              <a:stCxn id="398" idx="0"/>
              <a:endCxn id="375" idx="4"/>
            </p:cNvCxnSpPr>
            <p:nvPr/>
          </p:nvCxnSpPr>
          <p:spPr>
            <a:xfrm flipV="1">
              <a:off x="3473666" y="3429933"/>
              <a:ext cx="306683" cy="7777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>
              <a:stCxn id="337" idx="7"/>
              <a:endCxn id="388" idx="3"/>
            </p:cNvCxnSpPr>
            <p:nvPr/>
          </p:nvCxnSpPr>
          <p:spPr>
            <a:xfrm flipV="1">
              <a:off x="1859006" y="2322642"/>
              <a:ext cx="847159" cy="3179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/>
            <p:cNvCxnSpPr>
              <a:stCxn id="391" idx="5"/>
              <a:endCxn id="376" idx="1"/>
            </p:cNvCxnSpPr>
            <p:nvPr/>
          </p:nvCxnSpPr>
          <p:spPr>
            <a:xfrm>
              <a:off x="3289056" y="2182730"/>
              <a:ext cx="197962" cy="7429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/>
            <p:cNvCxnSpPr>
              <a:stCxn id="391" idx="5"/>
              <a:endCxn id="370" idx="1"/>
            </p:cNvCxnSpPr>
            <p:nvPr/>
          </p:nvCxnSpPr>
          <p:spPr>
            <a:xfrm>
              <a:off x="3289056" y="2182730"/>
              <a:ext cx="407395" cy="3744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/>
            <p:cNvCxnSpPr>
              <a:stCxn id="337" idx="0"/>
              <a:endCxn id="389" idx="3"/>
            </p:cNvCxnSpPr>
            <p:nvPr/>
          </p:nvCxnSpPr>
          <p:spPr>
            <a:xfrm flipV="1">
              <a:off x="1790349" y="2012338"/>
              <a:ext cx="458773" cy="6033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/>
            <p:cNvCxnSpPr>
              <a:stCxn id="390" idx="3"/>
              <a:endCxn id="336" idx="7"/>
            </p:cNvCxnSpPr>
            <p:nvPr/>
          </p:nvCxnSpPr>
          <p:spPr>
            <a:xfrm flipH="1">
              <a:off x="1579030" y="1631324"/>
              <a:ext cx="683446" cy="6865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/>
            <p:cNvCxnSpPr>
              <a:stCxn id="388" idx="4"/>
              <a:endCxn id="402" idx="7"/>
            </p:cNvCxnSpPr>
            <p:nvPr/>
          </p:nvCxnSpPr>
          <p:spPr>
            <a:xfrm flipH="1">
              <a:off x="2653059" y="2347595"/>
              <a:ext cx="121764" cy="9746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/>
            <p:cNvCxnSpPr>
              <a:stCxn id="401" idx="2"/>
              <a:endCxn id="339" idx="4"/>
            </p:cNvCxnSpPr>
            <p:nvPr/>
          </p:nvCxnSpPr>
          <p:spPr>
            <a:xfrm flipH="1" flipV="1">
              <a:off x="1066685" y="3245312"/>
              <a:ext cx="790280" cy="5831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/>
            <p:cNvCxnSpPr>
              <a:stCxn id="374" idx="3"/>
              <a:endCxn id="356" idx="7"/>
            </p:cNvCxnSpPr>
            <p:nvPr/>
          </p:nvCxnSpPr>
          <p:spPr>
            <a:xfrm flipH="1">
              <a:off x="3210969" y="3490176"/>
              <a:ext cx="847314" cy="5138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/>
            <p:cNvCxnSpPr>
              <a:stCxn id="372" idx="0"/>
              <a:endCxn id="387" idx="5"/>
            </p:cNvCxnSpPr>
            <p:nvPr/>
          </p:nvCxnSpPr>
          <p:spPr>
            <a:xfrm flipH="1" flipV="1">
              <a:off x="3454810" y="1808677"/>
              <a:ext cx="769227" cy="6688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/>
            <p:cNvCxnSpPr>
              <a:stCxn id="339" idx="4"/>
              <a:endCxn id="400" idx="1"/>
            </p:cNvCxnSpPr>
            <p:nvPr/>
          </p:nvCxnSpPr>
          <p:spPr>
            <a:xfrm>
              <a:off x="1066685" y="3245312"/>
              <a:ext cx="770958" cy="12180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0" name="Content Placeholder 2"/>
          <p:cNvSpPr>
            <a:spLocks noGrp="1"/>
          </p:cNvSpPr>
          <p:nvPr>
            <p:ph idx="1"/>
          </p:nvPr>
        </p:nvSpPr>
        <p:spPr>
          <a:xfrm>
            <a:off x="244295" y="1391513"/>
            <a:ext cx="3550465" cy="2499009"/>
          </a:xfrm>
        </p:spPr>
        <p:txBody>
          <a:bodyPr>
            <a:noAutofit/>
          </a:bodyPr>
          <a:lstStyle/>
          <a:p>
            <a:pPr marL="342900" indent="-342900"/>
            <a:r>
              <a:rPr lang="en-US" b="1" dirty="0" smtClean="0"/>
              <a:t>Idea:</a:t>
            </a:r>
          </a:p>
          <a:p>
            <a:pPr marL="342900" indent="-342900">
              <a:buClrTx/>
              <a:buFont typeface="Arial" pitchFamily="34" charset="0"/>
              <a:buChar char="–"/>
            </a:pPr>
            <a:r>
              <a:rPr lang="en-US" sz="2000" dirty="0" smtClean="0"/>
              <a:t>Represent regulatory networks using </a:t>
            </a:r>
            <a:r>
              <a:rPr lang="en-US" sz="2000" b="1" dirty="0" smtClean="0"/>
              <a:t>regulatory modules</a:t>
            </a:r>
          </a:p>
          <a:p>
            <a:pPr marL="342900" indent="-342900">
              <a:buClrTx/>
              <a:buFont typeface="Arial" pitchFamily="34" charset="0"/>
              <a:buChar char="–"/>
            </a:pPr>
            <a:r>
              <a:rPr lang="en-US" sz="2000" dirty="0" smtClean="0"/>
              <a:t>Robust and informative compared to </a:t>
            </a:r>
            <a:r>
              <a:rPr lang="en-US" sz="2000" b="1" dirty="0" smtClean="0"/>
              <a:t>edge representation</a:t>
            </a:r>
          </a:p>
          <a:p>
            <a:pPr marL="342900" indent="-342900">
              <a:buClrTx/>
              <a:buNone/>
            </a:pPr>
            <a:endParaRPr lang="en-US" sz="2000" dirty="0" smtClean="0"/>
          </a:p>
        </p:txBody>
      </p:sp>
      <p:sp>
        <p:nvSpPr>
          <p:cNvPr id="440" name="Content Placeholder 2"/>
          <p:cNvSpPr txBox="1">
            <a:spLocks/>
          </p:cNvSpPr>
          <p:nvPr/>
        </p:nvSpPr>
        <p:spPr>
          <a:xfrm>
            <a:off x="244295" y="4093269"/>
            <a:ext cx="3550465" cy="2499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Method: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–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Spectral modularity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networks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–"/>
              <a:tabLst/>
              <a:defRPr/>
            </a:pPr>
            <a:r>
              <a:rPr lang="en-US" sz="2000" dirty="0" smtClean="0"/>
              <a:t>Highlight </a:t>
            </a:r>
            <a:r>
              <a:rPr lang="en-US" sz="2000" b="1" dirty="0" smtClean="0"/>
              <a:t>modules</a:t>
            </a:r>
            <a:r>
              <a:rPr lang="en-US" sz="2000" dirty="0" smtClean="0"/>
              <a:t> and discover them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Oval 114"/>
          <p:cNvSpPr/>
          <p:nvPr/>
        </p:nvSpPr>
        <p:spPr>
          <a:xfrm>
            <a:off x="4086143" y="2675526"/>
            <a:ext cx="1566281" cy="144147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7174639" y="2863273"/>
            <a:ext cx="1566281" cy="144147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5318928" y="3806085"/>
            <a:ext cx="2181499" cy="202679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5808272" y="1645920"/>
            <a:ext cx="1566281" cy="144147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Key idea: use systems-level information: 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	Network modularity, spectral methods</a:t>
            </a:r>
            <a:endParaRPr lang="en-US" sz="3200" dirty="0"/>
          </a:p>
        </p:txBody>
      </p:sp>
      <p:cxnSp>
        <p:nvCxnSpPr>
          <p:cNvPr id="333" name="Straight Arrow Connector 332"/>
          <p:cNvCxnSpPr>
            <a:stCxn id="334" idx="5"/>
            <a:endCxn id="335" idx="1"/>
          </p:cNvCxnSpPr>
          <p:nvPr/>
        </p:nvCxnSpPr>
        <p:spPr>
          <a:xfrm>
            <a:off x="4647557" y="3101202"/>
            <a:ext cx="144959" cy="230022"/>
          </a:xfrm>
          <a:prstGeom prst="straightConnector1">
            <a:avLst/>
          </a:prstGeom>
          <a:ln w="3175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4" name="Oval 333"/>
          <p:cNvSpPr/>
          <p:nvPr/>
        </p:nvSpPr>
        <p:spPr>
          <a:xfrm>
            <a:off x="4458989" y="2957490"/>
            <a:ext cx="220921" cy="168369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335" name="Oval 334"/>
          <p:cNvSpPr/>
          <p:nvPr/>
        </p:nvSpPr>
        <p:spPr>
          <a:xfrm>
            <a:off x="4760162" y="3306568"/>
            <a:ext cx="220921" cy="168369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336" name="Oval 335"/>
          <p:cNvSpPr/>
          <p:nvPr/>
        </p:nvSpPr>
        <p:spPr>
          <a:xfrm>
            <a:off x="4981082" y="2903423"/>
            <a:ext cx="220921" cy="168369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337" name="Oval 336"/>
          <p:cNvSpPr/>
          <p:nvPr/>
        </p:nvSpPr>
        <p:spPr>
          <a:xfrm>
            <a:off x="5299592" y="3222383"/>
            <a:ext cx="220921" cy="168369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338" name="Oval 337"/>
          <p:cNvSpPr/>
          <p:nvPr/>
        </p:nvSpPr>
        <p:spPr>
          <a:xfrm>
            <a:off x="4870622" y="3760365"/>
            <a:ext cx="220921" cy="168369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339" name="Oval 338"/>
          <p:cNvSpPr/>
          <p:nvPr/>
        </p:nvSpPr>
        <p:spPr>
          <a:xfrm>
            <a:off x="4476327" y="3676180"/>
            <a:ext cx="220921" cy="168369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340" name="Oval 339"/>
          <p:cNvSpPr/>
          <p:nvPr/>
        </p:nvSpPr>
        <p:spPr>
          <a:xfrm>
            <a:off x="4220731" y="3321627"/>
            <a:ext cx="220921" cy="168369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341" name="Oval 340"/>
          <p:cNvSpPr/>
          <p:nvPr/>
        </p:nvSpPr>
        <p:spPr>
          <a:xfrm>
            <a:off x="5264917" y="3591996"/>
            <a:ext cx="220921" cy="168369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cxnSp>
        <p:nvCxnSpPr>
          <p:cNvPr id="342" name="Straight Connector 341"/>
          <p:cNvCxnSpPr>
            <a:stCxn id="335" idx="7"/>
            <a:endCxn id="336" idx="4"/>
          </p:cNvCxnSpPr>
          <p:nvPr/>
        </p:nvCxnSpPr>
        <p:spPr>
          <a:xfrm flipV="1">
            <a:off x="4948730" y="3071793"/>
            <a:ext cx="142813" cy="259432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>
            <a:stCxn id="335" idx="6"/>
            <a:endCxn id="337" idx="2"/>
          </p:cNvCxnSpPr>
          <p:nvPr/>
        </p:nvCxnSpPr>
        <p:spPr>
          <a:xfrm flipV="1">
            <a:off x="4981083" y="3306568"/>
            <a:ext cx="318509" cy="84185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>
            <a:stCxn id="335" idx="5"/>
            <a:endCxn id="341" idx="1"/>
          </p:cNvCxnSpPr>
          <p:nvPr/>
        </p:nvCxnSpPr>
        <p:spPr>
          <a:xfrm>
            <a:off x="4948730" y="3450280"/>
            <a:ext cx="348541" cy="166372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>
            <a:stCxn id="335" idx="4"/>
            <a:endCxn id="338" idx="0"/>
          </p:cNvCxnSpPr>
          <p:nvPr/>
        </p:nvCxnSpPr>
        <p:spPr>
          <a:xfrm>
            <a:off x="4870623" y="3474937"/>
            <a:ext cx="110460" cy="285428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>
            <a:stCxn id="335" idx="3"/>
            <a:endCxn id="339" idx="7"/>
          </p:cNvCxnSpPr>
          <p:nvPr/>
        </p:nvCxnSpPr>
        <p:spPr>
          <a:xfrm flipH="1">
            <a:off x="4664894" y="3450280"/>
            <a:ext cx="127621" cy="250557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/>
          <p:cNvCxnSpPr>
            <a:stCxn id="335" idx="2"/>
            <a:endCxn id="340" idx="6"/>
          </p:cNvCxnSpPr>
          <p:nvPr/>
        </p:nvCxnSpPr>
        <p:spPr>
          <a:xfrm flipH="1">
            <a:off x="4441652" y="3390753"/>
            <a:ext cx="318510" cy="15059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>
            <a:stCxn id="334" idx="6"/>
            <a:endCxn id="336" idx="2"/>
          </p:cNvCxnSpPr>
          <p:nvPr/>
        </p:nvCxnSpPr>
        <p:spPr>
          <a:xfrm flipV="1">
            <a:off x="4679910" y="2987608"/>
            <a:ext cx="301172" cy="54066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>
            <a:stCxn id="340" idx="4"/>
            <a:endCxn id="339" idx="1"/>
          </p:cNvCxnSpPr>
          <p:nvPr/>
        </p:nvCxnSpPr>
        <p:spPr>
          <a:xfrm>
            <a:off x="4331192" y="3489996"/>
            <a:ext cx="177488" cy="210841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>
            <a:stCxn id="337" idx="3"/>
            <a:endCxn id="341" idx="0"/>
          </p:cNvCxnSpPr>
          <p:nvPr/>
        </p:nvCxnSpPr>
        <p:spPr>
          <a:xfrm>
            <a:off x="5331945" y="3366096"/>
            <a:ext cx="43433" cy="22590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/>
          <p:cNvCxnSpPr>
            <a:stCxn id="338" idx="7"/>
            <a:endCxn id="341" idx="2"/>
          </p:cNvCxnSpPr>
          <p:nvPr/>
        </p:nvCxnSpPr>
        <p:spPr>
          <a:xfrm flipV="1">
            <a:off x="5059189" y="3676180"/>
            <a:ext cx="205728" cy="108841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Arrow Connector 351"/>
          <p:cNvCxnSpPr>
            <a:stCxn id="353" idx="5"/>
            <a:endCxn id="354" idx="1"/>
          </p:cNvCxnSpPr>
          <p:nvPr/>
        </p:nvCxnSpPr>
        <p:spPr>
          <a:xfrm>
            <a:off x="6185597" y="4448459"/>
            <a:ext cx="144959" cy="230022"/>
          </a:xfrm>
          <a:prstGeom prst="straightConnector1">
            <a:avLst/>
          </a:prstGeom>
          <a:ln w="3175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3" name="Oval 352"/>
          <p:cNvSpPr/>
          <p:nvPr/>
        </p:nvSpPr>
        <p:spPr>
          <a:xfrm>
            <a:off x="5997029" y="4304747"/>
            <a:ext cx="220921" cy="168369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354" name="Oval 353"/>
          <p:cNvSpPr/>
          <p:nvPr/>
        </p:nvSpPr>
        <p:spPr>
          <a:xfrm>
            <a:off x="6298202" y="4653825"/>
            <a:ext cx="220921" cy="168369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355" name="Oval 354"/>
          <p:cNvSpPr/>
          <p:nvPr/>
        </p:nvSpPr>
        <p:spPr>
          <a:xfrm>
            <a:off x="6519122" y="4250680"/>
            <a:ext cx="220921" cy="168369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356" name="Oval 355"/>
          <p:cNvSpPr/>
          <p:nvPr/>
        </p:nvSpPr>
        <p:spPr>
          <a:xfrm>
            <a:off x="6837632" y="4569640"/>
            <a:ext cx="220921" cy="168369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357" name="Oval 356"/>
          <p:cNvSpPr/>
          <p:nvPr/>
        </p:nvSpPr>
        <p:spPr>
          <a:xfrm>
            <a:off x="6408662" y="5107622"/>
            <a:ext cx="220921" cy="168369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358" name="Oval 357"/>
          <p:cNvSpPr/>
          <p:nvPr/>
        </p:nvSpPr>
        <p:spPr>
          <a:xfrm>
            <a:off x="6014367" y="5023437"/>
            <a:ext cx="220921" cy="168369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359" name="Oval 358"/>
          <p:cNvSpPr/>
          <p:nvPr/>
        </p:nvSpPr>
        <p:spPr>
          <a:xfrm>
            <a:off x="5758771" y="4668884"/>
            <a:ext cx="220921" cy="168369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360" name="Oval 359"/>
          <p:cNvSpPr/>
          <p:nvPr/>
        </p:nvSpPr>
        <p:spPr>
          <a:xfrm>
            <a:off x="6802957" y="4939253"/>
            <a:ext cx="220921" cy="168369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cxnSp>
        <p:nvCxnSpPr>
          <p:cNvPr id="361" name="Straight Connector 360"/>
          <p:cNvCxnSpPr>
            <a:stCxn id="354" idx="7"/>
            <a:endCxn id="355" idx="4"/>
          </p:cNvCxnSpPr>
          <p:nvPr/>
        </p:nvCxnSpPr>
        <p:spPr>
          <a:xfrm flipV="1">
            <a:off x="6486770" y="4419049"/>
            <a:ext cx="142813" cy="259432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>
            <a:stCxn id="354" idx="6"/>
            <a:endCxn id="356" idx="2"/>
          </p:cNvCxnSpPr>
          <p:nvPr/>
        </p:nvCxnSpPr>
        <p:spPr>
          <a:xfrm flipV="1">
            <a:off x="6519123" y="4653825"/>
            <a:ext cx="318509" cy="84185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/>
          <p:cNvCxnSpPr>
            <a:stCxn id="354" idx="5"/>
            <a:endCxn id="360" idx="1"/>
          </p:cNvCxnSpPr>
          <p:nvPr/>
        </p:nvCxnSpPr>
        <p:spPr>
          <a:xfrm>
            <a:off x="6486770" y="4797537"/>
            <a:ext cx="348541" cy="166372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>
            <a:stCxn id="354" idx="4"/>
            <a:endCxn id="357" idx="0"/>
          </p:cNvCxnSpPr>
          <p:nvPr/>
        </p:nvCxnSpPr>
        <p:spPr>
          <a:xfrm>
            <a:off x="6408663" y="4822194"/>
            <a:ext cx="110460" cy="285428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/>
          <p:cNvCxnSpPr>
            <a:stCxn id="354" idx="3"/>
            <a:endCxn id="358" idx="7"/>
          </p:cNvCxnSpPr>
          <p:nvPr/>
        </p:nvCxnSpPr>
        <p:spPr>
          <a:xfrm flipH="1">
            <a:off x="6202934" y="4797537"/>
            <a:ext cx="127621" cy="250557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/>
          <p:cNvCxnSpPr>
            <a:stCxn id="354" idx="2"/>
            <a:endCxn id="359" idx="6"/>
          </p:cNvCxnSpPr>
          <p:nvPr/>
        </p:nvCxnSpPr>
        <p:spPr>
          <a:xfrm flipH="1">
            <a:off x="5979692" y="4738009"/>
            <a:ext cx="318510" cy="15059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/>
          <p:cNvCxnSpPr>
            <a:stCxn id="353" idx="6"/>
            <a:endCxn id="355" idx="2"/>
          </p:cNvCxnSpPr>
          <p:nvPr/>
        </p:nvCxnSpPr>
        <p:spPr>
          <a:xfrm flipV="1">
            <a:off x="6217950" y="4334865"/>
            <a:ext cx="301172" cy="54066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/>
          <p:cNvCxnSpPr>
            <a:stCxn id="359" idx="4"/>
            <a:endCxn id="358" idx="1"/>
          </p:cNvCxnSpPr>
          <p:nvPr/>
        </p:nvCxnSpPr>
        <p:spPr>
          <a:xfrm>
            <a:off x="5869232" y="4837253"/>
            <a:ext cx="177488" cy="210841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Arrow Connector 368"/>
          <p:cNvCxnSpPr>
            <a:stCxn id="370" idx="5"/>
            <a:endCxn id="371" idx="1"/>
          </p:cNvCxnSpPr>
          <p:nvPr/>
        </p:nvCxnSpPr>
        <p:spPr>
          <a:xfrm>
            <a:off x="7734715" y="3283632"/>
            <a:ext cx="144959" cy="230022"/>
          </a:xfrm>
          <a:prstGeom prst="straightConnector1">
            <a:avLst/>
          </a:prstGeom>
          <a:ln w="3175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0" name="Oval 369"/>
          <p:cNvSpPr/>
          <p:nvPr/>
        </p:nvSpPr>
        <p:spPr>
          <a:xfrm>
            <a:off x="7546147" y="3139919"/>
            <a:ext cx="220921" cy="168369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371" name="Oval 370"/>
          <p:cNvSpPr/>
          <p:nvPr/>
        </p:nvSpPr>
        <p:spPr>
          <a:xfrm>
            <a:off x="7847320" y="3488997"/>
            <a:ext cx="220921" cy="168369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372" name="Oval 371"/>
          <p:cNvSpPr/>
          <p:nvPr/>
        </p:nvSpPr>
        <p:spPr>
          <a:xfrm>
            <a:off x="8068240" y="3085853"/>
            <a:ext cx="220921" cy="168369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373" name="Oval 372"/>
          <p:cNvSpPr/>
          <p:nvPr/>
        </p:nvSpPr>
        <p:spPr>
          <a:xfrm>
            <a:off x="8386750" y="3404813"/>
            <a:ext cx="220921" cy="168369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374" name="Oval 373"/>
          <p:cNvSpPr/>
          <p:nvPr/>
        </p:nvSpPr>
        <p:spPr>
          <a:xfrm>
            <a:off x="7957780" y="3942794"/>
            <a:ext cx="220921" cy="168369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375" name="Oval 374"/>
          <p:cNvSpPr/>
          <p:nvPr/>
        </p:nvSpPr>
        <p:spPr>
          <a:xfrm>
            <a:off x="7563485" y="3858610"/>
            <a:ext cx="220921" cy="168369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376" name="Oval 375"/>
          <p:cNvSpPr/>
          <p:nvPr/>
        </p:nvSpPr>
        <p:spPr>
          <a:xfrm>
            <a:off x="7307889" y="3504056"/>
            <a:ext cx="220921" cy="168369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377" name="Oval 376"/>
          <p:cNvSpPr/>
          <p:nvPr/>
        </p:nvSpPr>
        <p:spPr>
          <a:xfrm>
            <a:off x="8352075" y="3774425"/>
            <a:ext cx="220921" cy="168369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cxnSp>
        <p:nvCxnSpPr>
          <p:cNvPr id="378" name="Straight Connector 377"/>
          <p:cNvCxnSpPr>
            <a:stCxn id="371" idx="7"/>
            <a:endCxn id="372" idx="4"/>
          </p:cNvCxnSpPr>
          <p:nvPr/>
        </p:nvCxnSpPr>
        <p:spPr>
          <a:xfrm flipV="1">
            <a:off x="8035888" y="3254222"/>
            <a:ext cx="142813" cy="259432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Connector 378"/>
          <p:cNvCxnSpPr>
            <a:stCxn id="371" idx="6"/>
            <a:endCxn id="373" idx="2"/>
          </p:cNvCxnSpPr>
          <p:nvPr/>
        </p:nvCxnSpPr>
        <p:spPr>
          <a:xfrm flipV="1">
            <a:off x="8068241" y="3488997"/>
            <a:ext cx="318509" cy="84185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/>
          <p:cNvCxnSpPr>
            <a:stCxn id="371" idx="5"/>
            <a:endCxn id="377" idx="1"/>
          </p:cNvCxnSpPr>
          <p:nvPr/>
        </p:nvCxnSpPr>
        <p:spPr>
          <a:xfrm>
            <a:off x="8035888" y="3632710"/>
            <a:ext cx="348541" cy="166372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/>
          <p:cNvCxnSpPr>
            <a:stCxn id="371" idx="4"/>
            <a:endCxn id="374" idx="0"/>
          </p:cNvCxnSpPr>
          <p:nvPr/>
        </p:nvCxnSpPr>
        <p:spPr>
          <a:xfrm>
            <a:off x="7957781" y="3657366"/>
            <a:ext cx="110460" cy="285428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>
            <a:stCxn id="371" idx="3"/>
            <a:endCxn id="375" idx="7"/>
          </p:cNvCxnSpPr>
          <p:nvPr/>
        </p:nvCxnSpPr>
        <p:spPr>
          <a:xfrm flipH="1">
            <a:off x="7752053" y="3632710"/>
            <a:ext cx="127621" cy="250557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>
            <a:stCxn id="371" idx="2"/>
            <a:endCxn id="376" idx="6"/>
          </p:cNvCxnSpPr>
          <p:nvPr/>
        </p:nvCxnSpPr>
        <p:spPr>
          <a:xfrm flipH="1">
            <a:off x="7528810" y="3573182"/>
            <a:ext cx="318510" cy="15059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Arrow Connector 383"/>
          <p:cNvCxnSpPr>
            <a:stCxn id="385" idx="3"/>
            <a:endCxn id="390" idx="7"/>
          </p:cNvCxnSpPr>
          <p:nvPr/>
        </p:nvCxnSpPr>
        <p:spPr>
          <a:xfrm flipH="1">
            <a:off x="6103375" y="1937640"/>
            <a:ext cx="348542" cy="193026"/>
          </a:xfrm>
          <a:prstGeom prst="straightConnector1">
            <a:avLst/>
          </a:prstGeom>
          <a:ln w="3175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5" name="Oval 384"/>
          <p:cNvSpPr/>
          <p:nvPr/>
        </p:nvSpPr>
        <p:spPr>
          <a:xfrm>
            <a:off x="6419564" y="1793928"/>
            <a:ext cx="220921" cy="168369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386" name="Oval 385"/>
          <p:cNvSpPr/>
          <p:nvPr/>
        </p:nvSpPr>
        <p:spPr>
          <a:xfrm>
            <a:off x="6894113" y="1937640"/>
            <a:ext cx="220921" cy="168369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387" name="Oval 386"/>
          <p:cNvSpPr/>
          <p:nvPr/>
        </p:nvSpPr>
        <p:spPr>
          <a:xfrm>
            <a:off x="7115034" y="2281257"/>
            <a:ext cx="220921" cy="168369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388" name="Oval 387"/>
          <p:cNvSpPr/>
          <p:nvPr/>
        </p:nvSpPr>
        <p:spPr>
          <a:xfrm>
            <a:off x="6419564" y="2789121"/>
            <a:ext cx="220921" cy="168369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389" name="Oval 388"/>
          <p:cNvSpPr/>
          <p:nvPr/>
        </p:nvSpPr>
        <p:spPr>
          <a:xfrm>
            <a:off x="5899616" y="2482500"/>
            <a:ext cx="220921" cy="168369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390" name="Oval 389"/>
          <p:cNvSpPr/>
          <p:nvPr/>
        </p:nvSpPr>
        <p:spPr>
          <a:xfrm>
            <a:off x="5914808" y="2106010"/>
            <a:ext cx="220921" cy="168369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391" name="Oval 390"/>
          <p:cNvSpPr/>
          <p:nvPr/>
        </p:nvSpPr>
        <p:spPr>
          <a:xfrm>
            <a:off x="6926467" y="2650870"/>
            <a:ext cx="220921" cy="168369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cxnSp>
        <p:nvCxnSpPr>
          <p:cNvPr id="392" name="Straight Connector 391"/>
          <p:cNvCxnSpPr>
            <a:endCxn id="386" idx="5"/>
          </p:cNvCxnSpPr>
          <p:nvPr/>
        </p:nvCxnSpPr>
        <p:spPr>
          <a:xfrm flipH="1" flipV="1">
            <a:off x="7082681" y="2081353"/>
            <a:ext cx="129942" cy="199905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/>
          <p:cNvCxnSpPr>
            <a:stCxn id="385" idx="6"/>
            <a:endCxn id="386" idx="1"/>
          </p:cNvCxnSpPr>
          <p:nvPr/>
        </p:nvCxnSpPr>
        <p:spPr>
          <a:xfrm>
            <a:off x="6640484" y="1878113"/>
            <a:ext cx="285982" cy="84185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/>
          <p:cNvCxnSpPr>
            <a:stCxn id="390" idx="4"/>
            <a:endCxn id="389" idx="0"/>
          </p:cNvCxnSpPr>
          <p:nvPr/>
        </p:nvCxnSpPr>
        <p:spPr>
          <a:xfrm flipH="1">
            <a:off x="6010077" y="2274379"/>
            <a:ext cx="15192" cy="208122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Connector 394"/>
          <p:cNvCxnSpPr>
            <a:stCxn id="387" idx="3"/>
            <a:endCxn id="391" idx="0"/>
          </p:cNvCxnSpPr>
          <p:nvPr/>
        </p:nvCxnSpPr>
        <p:spPr>
          <a:xfrm flipH="1">
            <a:off x="7036927" y="2424970"/>
            <a:ext cx="110460" cy="22590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Connector 395"/>
          <p:cNvCxnSpPr>
            <a:stCxn id="388" idx="7"/>
            <a:endCxn id="391" idx="2"/>
          </p:cNvCxnSpPr>
          <p:nvPr/>
        </p:nvCxnSpPr>
        <p:spPr>
          <a:xfrm flipV="1">
            <a:off x="6608131" y="2735054"/>
            <a:ext cx="318335" cy="78723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7" name="Oval 396"/>
          <p:cNvSpPr/>
          <p:nvPr/>
        </p:nvSpPr>
        <p:spPr>
          <a:xfrm>
            <a:off x="6913417" y="5342397"/>
            <a:ext cx="220921" cy="168369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398" name="Oval 397"/>
          <p:cNvSpPr/>
          <p:nvPr/>
        </p:nvSpPr>
        <p:spPr>
          <a:xfrm>
            <a:off x="7214592" y="4795540"/>
            <a:ext cx="220921" cy="168369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399" name="Oval 398"/>
          <p:cNvSpPr/>
          <p:nvPr/>
        </p:nvSpPr>
        <p:spPr>
          <a:xfrm>
            <a:off x="6124827" y="5426582"/>
            <a:ext cx="220921" cy="168369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400" name="Oval 399"/>
          <p:cNvSpPr/>
          <p:nvPr/>
        </p:nvSpPr>
        <p:spPr>
          <a:xfrm>
            <a:off x="5431503" y="5023437"/>
            <a:ext cx="220921" cy="168369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401" name="Oval 400"/>
          <p:cNvSpPr/>
          <p:nvPr/>
        </p:nvSpPr>
        <p:spPr>
          <a:xfrm>
            <a:off x="5485838" y="4336561"/>
            <a:ext cx="220921" cy="168369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402" name="Oval 401"/>
          <p:cNvSpPr/>
          <p:nvPr/>
        </p:nvSpPr>
        <p:spPr>
          <a:xfrm>
            <a:off x="6202934" y="3895920"/>
            <a:ext cx="220921" cy="168369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403" name="Oval 402"/>
          <p:cNvSpPr/>
          <p:nvPr/>
        </p:nvSpPr>
        <p:spPr>
          <a:xfrm>
            <a:off x="6993671" y="4195905"/>
            <a:ext cx="220921" cy="168369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baseline="-25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cxnSp>
        <p:nvCxnSpPr>
          <p:cNvPr id="404" name="Straight Connector 403"/>
          <p:cNvCxnSpPr>
            <a:stCxn id="354" idx="5"/>
            <a:endCxn id="397" idx="1"/>
          </p:cNvCxnSpPr>
          <p:nvPr/>
        </p:nvCxnSpPr>
        <p:spPr>
          <a:xfrm>
            <a:off x="6486770" y="4797537"/>
            <a:ext cx="459000" cy="569517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>
            <a:stCxn id="397" idx="0"/>
            <a:endCxn id="398" idx="3"/>
          </p:cNvCxnSpPr>
          <p:nvPr/>
        </p:nvCxnSpPr>
        <p:spPr>
          <a:xfrm flipV="1">
            <a:off x="7023878" y="4939253"/>
            <a:ext cx="223067" cy="403145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>
            <a:stCxn id="397" idx="3"/>
            <a:endCxn id="399" idx="6"/>
          </p:cNvCxnSpPr>
          <p:nvPr/>
        </p:nvCxnSpPr>
        <p:spPr>
          <a:xfrm flipH="1">
            <a:off x="6345747" y="5486110"/>
            <a:ext cx="600023" cy="24657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/>
          <p:cNvCxnSpPr>
            <a:stCxn id="400" idx="7"/>
            <a:endCxn id="359" idx="3"/>
          </p:cNvCxnSpPr>
          <p:nvPr/>
        </p:nvCxnSpPr>
        <p:spPr>
          <a:xfrm flipV="1">
            <a:off x="5620071" y="4812596"/>
            <a:ext cx="171054" cy="235498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/>
          <p:cNvCxnSpPr>
            <a:stCxn id="400" idx="6"/>
            <a:endCxn id="358" idx="2"/>
          </p:cNvCxnSpPr>
          <p:nvPr/>
        </p:nvCxnSpPr>
        <p:spPr>
          <a:xfrm>
            <a:off x="5652424" y="5107622"/>
            <a:ext cx="361943" cy="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/>
          <p:cNvCxnSpPr>
            <a:stCxn id="401" idx="5"/>
            <a:endCxn id="359" idx="1"/>
          </p:cNvCxnSpPr>
          <p:nvPr/>
        </p:nvCxnSpPr>
        <p:spPr>
          <a:xfrm>
            <a:off x="5674405" y="4480274"/>
            <a:ext cx="116719" cy="213267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/>
          <p:cNvCxnSpPr>
            <a:stCxn id="401" idx="6"/>
            <a:endCxn id="353" idx="2"/>
          </p:cNvCxnSpPr>
          <p:nvPr/>
        </p:nvCxnSpPr>
        <p:spPr>
          <a:xfrm flipV="1">
            <a:off x="5706758" y="4388931"/>
            <a:ext cx="290271" cy="31815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/>
          <p:cNvCxnSpPr>
            <a:stCxn id="400" idx="5"/>
            <a:endCxn id="399" idx="1"/>
          </p:cNvCxnSpPr>
          <p:nvPr/>
        </p:nvCxnSpPr>
        <p:spPr>
          <a:xfrm>
            <a:off x="5620071" y="5167150"/>
            <a:ext cx="537109" cy="284089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/>
          <p:cNvCxnSpPr>
            <a:stCxn id="402" idx="4"/>
            <a:endCxn id="353" idx="0"/>
          </p:cNvCxnSpPr>
          <p:nvPr/>
        </p:nvCxnSpPr>
        <p:spPr>
          <a:xfrm flipH="1">
            <a:off x="6107490" y="4064290"/>
            <a:ext cx="205905" cy="240457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/>
          <p:cNvCxnSpPr>
            <a:stCxn id="402" idx="5"/>
            <a:endCxn id="355" idx="0"/>
          </p:cNvCxnSpPr>
          <p:nvPr/>
        </p:nvCxnSpPr>
        <p:spPr>
          <a:xfrm>
            <a:off x="6391502" y="4039633"/>
            <a:ext cx="238081" cy="211047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/>
          <p:cNvCxnSpPr>
            <a:stCxn id="354" idx="6"/>
            <a:endCxn id="403" idx="3"/>
          </p:cNvCxnSpPr>
          <p:nvPr/>
        </p:nvCxnSpPr>
        <p:spPr>
          <a:xfrm flipV="1">
            <a:off x="6519123" y="4339618"/>
            <a:ext cx="506902" cy="398392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/>
          <p:cNvCxnSpPr>
            <a:stCxn id="354" idx="4"/>
            <a:endCxn id="399" idx="0"/>
          </p:cNvCxnSpPr>
          <p:nvPr/>
        </p:nvCxnSpPr>
        <p:spPr>
          <a:xfrm flipH="1">
            <a:off x="6235287" y="4822194"/>
            <a:ext cx="173376" cy="604388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Connector 415"/>
          <p:cNvCxnSpPr>
            <a:stCxn id="357" idx="5"/>
            <a:endCxn id="397" idx="1"/>
          </p:cNvCxnSpPr>
          <p:nvPr/>
        </p:nvCxnSpPr>
        <p:spPr>
          <a:xfrm>
            <a:off x="6597229" y="5251334"/>
            <a:ext cx="348541" cy="11572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/>
          <p:cNvCxnSpPr>
            <a:stCxn id="357" idx="4"/>
            <a:endCxn id="399" idx="7"/>
          </p:cNvCxnSpPr>
          <p:nvPr/>
        </p:nvCxnSpPr>
        <p:spPr>
          <a:xfrm flipH="1">
            <a:off x="6313394" y="5275991"/>
            <a:ext cx="205729" cy="175248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/>
          <p:cNvCxnSpPr>
            <a:stCxn id="389" idx="5"/>
            <a:endCxn id="388" idx="1"/>
          </p:cNvCxnSpPr>
          <p:nvPr/>
        </p:nvCxnSpPr>
        <p:spPr>
          <a:xfrm>
            <a:off x="6088183" y="2626213"/>
            <a:ext cx="363734" cy="187565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/>
          <p:cNvCxnSpPr>
            <a:stCxn id="389" idx="7"/>
            <a:endCxn id="385" idx="4"/>
          </p:cNvCxnSpPr>
          <p:nvPr/>
        </p:nvCxnSpPr>
        <p:spPr>
          <a:xfrm flipV="1">
            <a:off x="6088183" y="1962297"/>
            <a:ext cx="441841" cy="544860"/>
          </a:xfrm>
          <a:prstGeom prst="line">
            <a:avLst/>
          </a:prstGeom>
          <a:ln w="3175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/>
          <p:cNvCxnSpPr>
            <a:stCxn id="389" idx="7"/>
            <a:endCxn id="387" idx="2"/>
          </p:cNvCxnSpPr>
          <p:nvPr/>
        </p:nvCxnSpPr>
        <p:spPr>
          <a:xfrm flipV="1">
            <a:off x="6088183" y="2365442"/>
            <a:ext cx="1026851" cy="141715"/>
          </a:xfrm>
          <a:prstGeom prst="line">
            <a:avLst/>
          </a:prstGeom>
          <a:ln w="3175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/>
          <p:cNvCxnSpPr>
            <a:stCxn id="389" idx="7"/>
            <a:endCxn id="386" idx="3"/>
          </p:cNvCxnSpPr>
          <p:nvPr/>
        </p:nvCxnSpPr>
        <p:spPr>
          <a:xfrm flipV="1">
            <a:off x="6088183" y="2081353"/>
            <a:ext cx="838283" cy="425804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/>
          <p:cNvCxnSpPr>
            <a:stCxn id="385" idx="4"/>
            <a:endCxn id="388" idx="0"/>
          </p:cNvCxnSpPr>
          <p:nvPr/>
        </p:nvCxnSpPr>
        <p:spPr>
          <a:xfrm>
            <a:off x="6530025" y="1962297"/>
            <a:ext cx="0" cy="826823"/>
          </a:xfrm>
          <a:prstGeom prst="line">
            <a:avLst/>
          </a:prstGeom>
          <a:ln w="3175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/>
          <p:cNvCxnSpPr>
            <a:stCxn id="385" idx="4"/>
            <a:endCxn id="391" idx="1"/>
          </p:cNvCxnSpPr>
          <p:nvPr/>
        </p:nvCxnSpPr>
        <p:spPr>
          <a:xfrm>
            <a:off x="6530025" y="1962297"/>
            <a:ext cx="428795" cy="713229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Connector 423"/>
          <p:cNvCxnSpPr>
            <a:stCxn id="385" idx="4"/>
            <a:endCxn id="387" idx="2"/>
          </p:cNvCxnSpPr>
          <p:nvPr/>
        </p:nvCxnSpPr>
        <p:spPr>
          <a:xfrm>
            <a:off x="6530025" y="1962297"/>
            <a:ext cx="585009" cy="403145"/>
          </a:xfrm>
          <a:prstGeom prst="line">
            <a:avLst/>
          </a:prstGeom>
          <a:ln w="3175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/>
          <p:cNvCxnSpPr>
            <a:stCxn id="389" idx="7"/>
            <a:endCxn id="391" idx="1"/>
          </p:cNvCxnSpPr>
          <p:nvPr/>
        </p:nvCxnSpPr>
        <p:spPr>
          <a:xfrm>
            <a:off x="6088183" y="2507157"/>
            <a:ext cx="870636" cy="168369"/>
          </a:xfrm>
          <a:prstGeom prst="line">
            <a:avLst/>
          </a:prstGeom>
          <a:ln w="3175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/>
          <p:cNvCxnSpPr>
            <a:stCxn id="386" idx="3"/>
            <a:endCxn id="388" idx="0"/>
          </p:cNvCxnSpPr>
          <p:nvPr/>
        </p:nvCxnSpPr>
        <p:spPr>
          <a:xfrm flipH="1">
            <a:off x="6530025" y="2081353"/>
            <a:ext cx="396442" cy="707768"/>
          </a:xfrm>
          <a:prstGeom prst="line">
            <a:avLst/>
          </a:prstGeom>
          <a:ln w="3175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/>
          <p:cNvCxnSpPr>
            <a:stCxn id="338" idx="5"/>
            <a:endCxn id="401" idx="1"/>
          </p:cNvCxnSpPr>
          <p:nvPr/>
        </p:nvCxnSpPr>
        <p:spPr>
          <a:xfrm>
            <a:off x="5059189" y="3904077"/>
            <a:ext cx="459001" cy="457141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/>
          <p:cNvCxnSpPr>
            <a:stCxn id="375" idx="3"/>
            <a:endCxn id="403" idx="7"/>
          </p:cNvCxnSpPr>
          <p:nvPr/>
        </p:nvCxnSpPr>
        <p:spPr>
          <a:xfrm flipH="1">
            <a:off x="7182239" y="4002322"/>
            <a:ext cx="413600" cy="21824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/>
          <p:cNvCxnSpPr>
            <a:stCxn id="398" idx="0"/>
            <a:endCxn id="375" idx="4"/>
          </p:cNvCxnSpPr>
          <p:nvPr/>
        </p:nvCxnSpPr>
        <p:spPr>
          <a:xfrm flipV="1">
            <a:off x="7325053" y="4026979"/>
            <a:ext cx="348893" cy="768561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/>
          <p:cNvCxnSpPr>
            <a:stCxn id="337" idx="7"/>
            <a:endCxn id="388" idx="3"/>
          </p:cNvCxnSpPr>
          <p:nvPr/>
        </p:nvCxnSpPr>
        <p:spPr>
          <a:xfrm flipV="1">
            <a:off x="5488160" y="2932833"/>
            <a:ext cx="963757" cy="314207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Connector 430"/>
          <p:cNvCxnSpPr>
            <a:stCxn id="391" idx="5"/>
            <a:endCxn id="376" idx="1"/>
          </p:cNvCxnSpPr>
          <p:nvPr/>
        </p:nvCxnSpPr>
        <p:spPr>
          <a:xfrm>
            <a:off x="7115034" y="2794582"/>
            <a:ext cx="225208" cy="734131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/>
          <p:cNvCxnSpPr>
            <a:stCxn id="391" idx="5"/>
            <a:endCxn id="370" idx="1"/>
          </p:cNvCxnSpPr>
          <p:nvPr/>
        </p:nvCxnSpPr>
        <p:spPr>
          <a:xfrm>
            <a:off x="7115034" y="2794582"/>
            <a:ext cx="463467" cy="369994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/>
          <p:cNvCxnSpPr>
            <a:stCxn id="337" idx="0"/>
            <a:endCxn id="389" idx="3"/>
          </p:cNvCxnSpPr>
          <p:nvPr/>
        </p:nvCxnSpPr>
        <p:spPr>
          <a:xfrm flipV="1">
            <a:off x="5410053" y="2626213"/>
            <a:ext cx="521916" cy="596171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>
            <a:stCxn id="390" idx="3"/>
            <a:endCxn id="336" idx="7"/>
          </p:cNvCxnSpPr>
          <p:nvPr/>
        </p:nvCxnSpPr>
        <p:spPr>
          <a:xfrm flipH="1">
            <a:off x="5169649" y="2249722"/>
            <a:ext cx="777512" cy="678358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/>
          <p:cNvCxnSpPr>
            <a:stCxn id="388" idx="4"/>
            <a:endCxn id="402" idx="7"/>
          </p:cNvCxnSpPr>
          <p:nvPr/>
        </p:nvCxnSpPr>
        <p:spPr>
          <a:xfrm flipH="1">
            <a:off x="6391502" y="2957490"/>
            <a:ext cx="138523" cy="963087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/>
          <p:cNvCxnSpPr>
            <a:stCxn id="401" idx="2"/>
            <a:endCxn id="339" idx="4"/>
          </p:cNvCxnSpPr>
          <p:nvPr/>
        </p:nvCxnSpPr>
        <p:spPr>
          <a:xfrm flipH="1" flipV="1">
            <a:off x="4586788" y="3844550"/>
            <a:ext cx="899050" cy="576196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/>
          <p:cNvCxnSpPr>
            <a:stCxn id="374" idx="3"/>
            <a:endCxn id="356" idx="7"/>
          </p:cNvCxnSpPr>
          <p:nvPr/>
        </p:nvCxnSpPr>
        <p:spPr>
          <a:xfrm flipH="1">
            <a:off x="7026200" y="4086507"/>
            <a:ext cx="963934" cy="50779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/>
          <p:cNvCxnSpPr>
            <a:stCxn id="372" idx="0"/>
            <a:endCxn id="387" idx="5"/>
          </p:cNvCxnSpPr>
          <p:nvPr/>
        </p:nvCxnSpPr>
        <p:spPr>
          <a:xfrm flipH="1" flipV="1">
            <a:off x="7303602" y="2424970"/>
            <a:ext cx="875099" cy="660883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/>
          <p:cNvCxnSpPr>
            <a:stCxn id="339" idx="4"/>
            <a:endCxn id="400" idx="1"/>
          </p:cNvCxnSpPr>
          <p:nvPr/>
        </p:nvCxnSpPr>
        <p:spPr>
          <a:xfrm>
            <a:off x="4586788" y="3844550"/>
            <a:ext cx="877069" cy="1203544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Content Placeholder 2"/>
          <p:cNvSpPr txBox="1">
            <a:spLocks/>
          </p:cNvSpPr>
          <p:nvPr/>
        </p:nvSpPr>
        <p:spPr>
          <a:xfrm>
            <a:off x="244295" y="1391513"/>
            <a:ext cx="3550465" cy="2499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Idea: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Represent regulatory networks using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regulatory modules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Robust and informative compared to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edge representation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0" name="Content Placeholder 2"/>
          <p:cNvSpPr txBox="1">
            <a:spLocks/>
          </p:cNvSpPr>
          <p:nvPr/>
        </p:nvSpPr>
        <p:spPr>
          <a:xfrm>
            <a:off x="244295" y="4093269"/>
            <a:ext cx="3550465" cy="2499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Method: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–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Spectral modularity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networks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–"/>
              <a:tabLst/>
              <a:defRPr/>
            </a:pPr>
            <a:r>
              <a:rPr lang="en-US" sz="2000" dirty="0" smtClean="0"/>
              <a:t>Highlight </a:t>
            </a:r>
            <a:r>
              <a:rPr lang="en-US" sz="2000" b="1" dirty="0" smtClean="0"/>
              <a:t>modules</a:t>
            </a:r>
            <a:r>
              <a:rPr lang="en-US" sz="2000" dirty="0" smtClean="0"/>
              <a:t> and discover them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>
        <a:solidFill>
          <a:srgbClr val="0070C0"/>
        </a:solidFill>
        <a:ln w="6350">
          <a:solidFill>
            <a:srgbClr val="000000"/>
          </a:solidFill>
        </a:ln>
        <a:effectLst/>
      </a:spPr>
      <a:bodyPr rtlCol="0" anchor="ctr"/>
      <a:lstStyle>
        <a:defPPr algn="ctr">
          <a:defRPr sz="2000" b="1" i="1" baseline="-25000" dirty="0">
            <a:solidFill>
              <a:srgbClr val="000000"/>
            </a:solidFill>
            <a:latin typeface="Times"/>
            <a:cs typeface="Times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3392</TotalTime>
  <Words>747</Words>
  <Application>Microsoft Office PowerPoint</Application>
  <PresentationFormat>On-screen Show (4:3)</PresentationFormat>
  <Paragraphs>194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Clarity</vt:lpstr>
      <vt:lpstr>Formula</vt:lpstr>
      <vt:lpstr>Slide 0</vt:lpstr>
      <vt:lpstr>The multi-layered organization of information in living systems</vt:lpstr>
      <vt:lpstr>Biological networks at all cellular levels</vt:lpstr>
      <vt:lpstr>Matrix Theory applications and Challenges</vt:lpstr>
      <vt:lpstr>Structural properties of networks using spectral density function</vt:lpstr>
      <vt:lpstr>Regulatory networks have heavy-tailed eigenvalue distributions </vt:lpstr>
      <vt:lpstr>An example of scale-free network structures</vt:lpstr>
      <vt:lpstr>Key idea: use systems-level information:   Network modularity, spectral methods</vt:lpstr>
      <vt:lpstr>Key idea: use systems-level information:   Network modularity, spectral methods</vt:lpstr>
      <vt:lpstr>Eigen decomposition of the modularity matrix</vt:lpstr>
      <vt:lpstr>why does it work?</vt:lpstr>
      <vt:lpstr>why does it work?</vt:lpstr>
      <vt:lpstr>Spectral modularity over simulated networks</vt:lpstr>
      <vt:lpstr>Observed network: combined direct and indirect effects</vt:lpstr>
      <vt:lpstr>Model indirect flow as power series of direct flow</vt:lpstr>
      <vt:lpstr>Network deconvolution framework</vt:lpstr>
      <vt:lpstr>ND is a nonlinear filter in eigen space</vt:lpstr>
      <vt:lpstr>Scalability of spectral methods</vt:lpstr>
      <vt:lpstr>Conclusions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lists to secrecy: A new approach to information theoretic security</dc:title>
  <dc:creator>Flavio Calmon</dc:creator>
  <cp:lastModifiedBy>worker</cp:lastModifiedBy>
  <cp:revision>562</cp:revision>
  <dcterms:created xsi:type="dcterms:W3CDTF">2012-05-10T05:35:54Z</dcterms:created>
  <dcterms:modified xsi:type="dcterms:W3CDTF">2013-05-15T17:58:41Z</dcterms:modified>
</cp:coreProperties>
</file>