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5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80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9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3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087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96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8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30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5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453C0-E49B-486F-ADB3-439397D049EA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4E33C-B076-4207-A38F-45F40F749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4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1470025"/>
          </a:xfrm>
        </p:spPr>
        <p:txBody>
          <a:bodyPr/>
          <a:lstStyle/>
          <a:p>
            <a:r>
              <a:rPr lang="en-US" dirty="0" smtClean="0"/>
              <a:t>Financial Applications of RMT</a:t>
            </a:r>
            <a:br>
              <a:rPr lang="en-US" dirty="0" smtClean="0"/>
            </a:br>
            <a:r>
              <a:rPr lang="en-US" sz="3200" dirty="0" smtClean="0"/>
              <a:t>Max Timmons May 13, 2013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743200"/>
            <a:ext cx="8458200" cy="3581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Main Application: Improving Estimates from Empirical Covariance Matricies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800" dirty="0" smtClean="0"/>
              <a:t>Overview of optimized portfolios in finance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800" dirty="0" smtClean="0"/>
              <a:t>Brief overview of relevant RMT facts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800" dirty="0" smtClean="0"/>
              <a:t>Statistical evidence from financial markets</a:t>
            </a:r>
          </a:p>
        </p:txBody>
      </p:sp>
    </p:spTree>
    <p:extLst>
      <p:ext uri="{BB962C8B-B14F-4D97-AF65-F5344CB8AC3E}">
        <p14:creationId xmlns:p14="http://schemas.microsoft.com/office/powerpoint/2010/main" val="2157862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Overview: Modern Portfolio Theory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Classic goal is to maximize return and minimize return</a:t>
            </a:r>
          </a:p>
          <a:p>
            <a:r>
              <a:rPr lang="en-US" dirty="0" smtClean="0"/>
              <a:t>Consider a portfolio </a:t>
            </a:r>
            <a:r>
              <a:rPr lang="en-US" i="1" dirty="0" smtClean="0"/>
              <a:t>P</a:t>
            </a:r>
            <a:r>
              <a:rPr lang="en-US" dirty="0" smtClean="0"/>
              <a:t> of </a:t>
            </a:r>
            <a:r>
              <a:rPr lang="en-US" i="1" dirty="0" smtClean="0"/>
              <a:t>N</a:t>
            </a:r>
            <a:r>
              <a:rPr lang="en-US" dirty="0" smtClean="0"/>
              <a:t> assets where 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is the amount of capital invested in asset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 is the expected return of asset </a:t>
            </a:r>
            <a:r>
              <a:rPr lang="en-US" i="1" dirty="0" err="1" smtClean="0"/>
              <a:t>i</a:t>
            </a:r>
            <a:endParaRPr lang="en-US" i="1" dirty="0" smtClean="0"/>
          </a:p>
          <a:p>
            <a:r>
              <a:rPr lang="en-US" dirty="0" smtClean="0"/>
              <a:t>Expected return is </a:t>
            </a:r>
            <a:r>
              <a:rPr lang="en-US" i="1" dirty="0" smtClean="0"/>
              <a:t>R</a:t>
            </a:r>
            <a:r>
              <a:rPr lang="en-US" i="1" baseline="-25000" dirty="0" smtClean="0"/>
              <a:t>P</a:t>
            </a:r>
            <a:r>
              <a:rPr lang="en-US" dirty="0" smtClean="0"/>
              <a:t>=∑</a:t>
            </a:r>
            <a:r>
              <a:rPr lang="en-US" i="1" baseline="30000" dirty="0" smtClean="0"/>
              <a:t>N</a:t>
            </a:r>
            <a:r>
              <a:rPr lang="en-US" i="1" baseline="-25000" dirty="0" smtClean="0"/>
              <a:t>i=1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i="1" dirty="0" smtClean="0"/>
              <a:t>R</a:t>
            </a:r>
            <a:r>
              <a:rPr lang="en-US" i="1" baseline="-25000" dirty="0" smtClean="0"/>
              <a:t>i</a:t>
            </a:r>
          </a:p>
          <a:p>
            <a:r>
              <a:rPr lang="en-US" i="1" dirty="0" smtClean="0"/>
              <a:t>σ</a:t>
            </a:r>
            <a:r>
              <a:rPr lang="en-US" i="1" baseline="30000" dirty="0" smtClean="0"/>
              <a:t>2</a:t>
            </a:r>
            <a:r>
              <a:rPr lang="en-US" i="1" baseline="-25000" dirty="0" smtClean="0"/>
              <a:t>P</a:t>
            </a:r>
            <a:r>
              <a:rPr lang="en-US" i="1" dirty="0" smtClean="0"/>
              <a:t>=</a:t>
            </a:r>
            <a:r>
              <a:rPr lang="en-US" dirty="0" smtClean="0"/>
              <a:t>∑</a:t>
            </a:r>
            <a:r>
              <a:rPr lang="en-US" i="1" baseline="30000" dirty="0" err="1" smtClean="0"/>
              <a:t>N</a:t>
            </a:r>
            <a:r>
              <a:rPr lang="en-US" i="1" baseline="-25000" dirty="0" err="1" smtClean="0"/>
              <a:t>i,j</a:t>
            </a:r>
            <a:r>
              <a:rPr lang="en-US" i="1" baseline="-25000" dirty="0" smtClean="0"/>
              <a:t>=1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i="1" dirty="0" smtClean="0"/>
              <a:t>C</a:t>
            </a:r>
            <a:r>
              <a:rPr lang="en-US" i="1" baseline="-25000" dirty="0" smtClean="0"/>
              <a:t>ij</a:t>
            </a:r>
            <a:r>
              <a:rPr lang="en-US" i="1" dirty="0" smtClean="0"/>
              <a:t>p</a:t>
            </a:r>
            <a:r>
              <a:rPr lang="en-US" i="1" baseline="-25000" dirty="0" smtClean="0"/>
              <a:t>j </a:t>
            </a:r>
            <a:r>
              <a:rPr lang="en-US" i="1" dirty="0" smtClean="0"/>
              <a:t> </a:t>
            </a:r>
            <a:r>
              <a:rPr lang="en-US" dirty="0" smtClean="0"/>
              <a:t>where C is the covariance matrix</a:t>
            </a:r>
          </a:p>
          <a:p>
            <a:r>
              <a:rPr lang="en-US" dirty="0" smtClean="0"/>
              <a:t>Optimal portfolio minimizes </a:t>
            </a:r>
            <a:r>
              <a:rPr lang="en-US" i="1" dirty="0" smtClean="0"/>
              <a:t>σ</a:t>
            </a:r>
            <a:r>
              <a:rPr lang="en-US" i="1" baseline="30000" dirty="0" smtClean="0"/>
              <a:t>2</a:t>
            </a:r>
            <a:r>
              <a:rPr lang="en-US" i="1" baseline="-25000" dirty="0" smtClean="0"/>
              <a:t>P </a:t>
            </a:r>
            <a:r>
              <a:rPr lang="en-US" dirty="0" smtClean="0"/>
              <a:t>for a given </a:t>
            </a:r>
            <a:r>
              <a:rPr lang="en-US" i="1" dirty="0" smtClean="0"/>
              <a:t>R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 </a:t>
            </a:r>
            <a:r>
              <a:rPr lang="en-US" dirty="0" smtClean="0"/>
              <a:t>and involves inverting C. This places a large weight on the eigenvectors of C with the smallest eigenvalues.</a:t>
            </a:r>
          </a:p>
          <a:p>
            <a:r>
              <a:rPr lang="en-US" dirty="0" smtClean="0"/>
              <a:t>Want to distinguish the true covariance matrix from statistical due in the empirical covariance matrix as sample size is not large compared to size of matrix</a:t>
            </a:r>
          </a:p>
          <a:p>
            <a:r>
              <a:rPr lang="en-US" dirty="0" smtClean="0"/>
              <a:t>Empirical covariance matrix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ij</a:t>
            </a:r>
            <a:r>
              <a:rPr lang="en-US" dirty="0" smtClean="0"/>
              <a:t>=1/T*</a:t>
            </a:r>
            <a:r>
              <a:rPr lang="en-US" dirty="0" smtClean="0"/>
              <a:t> ∑</a:t>
            </a:r>
            <a:r>
              <a:rPr lang="en-US" baseline="30000" dirty="0" err="1" smtClean="0"/>
              <a:t>T</a:t>
            </a:r>
            <a:r>
              <a:rPr lang="en-US" baseline="-25000" dirty="0" err="1" smtClean="0"/>
              <a:t>t</a:t>
            </a:r>
            <a:r>
              <a:rPr lang="en-US" baseline="-25000" dirty="0" smtClean="0"/>
              <a:t>=1</a:t>
            </a:r>
            <a:r>
              <a:rPr lang="el-GR" dirty="0" smtClean="0"/>
              <a:t>δ</a:t>
            </a: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n-US" dirty="0" smtClean="0"/>
              <a:t>(t)</a:t>
            </a:r>
            <a:r>
              <a:rPr lang="el-GR" dirty="0" smtClean="0"/>
              <a:t>δ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 smtClean="0"/>
              <a:t>(t) where </a:t>
            </a:r>
            <a:r>
              <a:rPr lang="el-GR" dirty="0" smtClean="0"/>
              <a:t>δ</a:t>
            </a: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n-US" dirty="0" smtClean="0"/>
              <a:t>(t) is the price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203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RMT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l-GR" dirty="0" smtClean="0"/>
              <a:t>δ</a:t>
            </a: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n-US" dirty="0" smtClean="0"/>
              <a:t>(t) are independent, identical distributed, random variables then we have a </a:t>
            </a:r>
            <a:r>
              <a:rPr lang="en-US" dirty="0" err="1" smtClean="0"/>
              <a:t>Wishart</a:t>
            </a:r>
            <a:r>
              <a:rPr lang="en-US" dirty="0" smtClean="0"/>
              <a:t> matrix or </a:t>
            </a:r>
            <a:r>
              <a:rPr lang="en-US" dirty="0" err="1" smtClean="0"/>
              <a:t>Laguerre</a:t>
            </a:r>
            <a:r>
              <a:rPr lang="en-US" dirty="0" smtClean="0"/>
              <a:t> ensemble (i.e. all assets have uncorrelated returns)</a:t>
            </a:r>
          </a:p>
          <a:p>
            <a:r>
              <a:rPr lang="en-US" dirty="0" smtClean="0"/>
              <a:t>If Q=T/N≥1 is fixed than as N</a:t>
            </a:r>
            <a:r>
              <a:rPr lang="en-US" dirty="0" smtClean="0">
                <a:sym typeface="Wingdings" pitchFamily="2" charset="2"/>
              </a:rPr>
              <a:t>∞, T</a:t>
            </a:r>
            <a:r>
              <a:rPr lang="en-US" dirty="0" smtClean="0">
                <a:sym typeface="Wingdings" pitchFamily="2" charset="2"/>
              </a:rPr>
              <a:t>∞ the </a:t>
            </a:r>
            <a:r>
              <a:rPr lang="en-US" dirty="0" err="1" smtClean="0">
                <a:sym typeface="Wingdings" pitchFamily="2" charset="2"/>
              </a:rPr>
              <a:t>Marcenko-Pastur</a:t>
            </a:r>
            <a:r>
              <a:rPr lang="en-US" dirty="0" smtClean="0">
                <a:sym typeface="Wingdings" pitchFamily="2" charset="2"/>
              </a:rPr>
              <a:t> law gives the exact distribution of eigenvalues</a:t>
            </a:r>
          </a:p>
          <a:p>
            <a:r>
              <a:rPr lang="en-US" dirty="0" smtClean="0">
                <a:sym typeface="Wingdings" pitchFamily="2" charset="2"/>
              </a:rPr>
              <a:t>In particular </a:t>
            </a:r>
            <a:r>
              <a:rPr lang="el-GR" dirty="0" smtClean="0">
                <a:sym typeface="Wingdings" pitchFamily="2" charset="2"/>
              </a:rPr>
              <a:t>λ</a:t>
            </a:r>
            <a:r>
              <a:rPr lang="en-US" baseline="30000" dirty="0" err="1" smtClean="0">
                <a:sym typeface="Wingdings" pitchFamily="2" charset="2"/>
              </a:rPr>
              <a:t>max</a:t>
            </a:r>
            <a:r>
              <a:rPr lang="en-US" baseline="-25000" dirty="0" err="1" smtClean="0">
                <a:sym typeface="Wingdings" pitchFamily="2" charset="2"/>
              </a:rPr>
              <a:t>min</a:t>
            </a:r>
            <a:r>
              <a:rPr lang="en-US" dirty="0" smtClean="0">
                <a:sym typeface="Wingdings" pitchFamily="2" charset="2"/>
              </a:rPr>
              <a:t>=</a:t>
            </a:r>
            <a:r>
              <a:rPr lang="en-US" dirty="0" smtClean="0"/>
              <a:t>σ</a:t>
            </a:r>
            <a:r>
              <a:rPr lang="en-US" baseline="30000" dirty="0" smtClean="0"/>
              <a:t>2</a:t>
            </a:r>
            <a:r>
              <a:rPr lang="en-US" dirty="0" smtClean="0"/>
              <a:t>(1+1/Q±2sqrt(1/Q))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192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from Financial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Is the independence of all assets a good assumption?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Marcenko-Pastur</a:t>
            </a:r>
            <a:r>
              <a:rPr lang="en-US" dirty="0" smtClean="0"/>
              <a:t> law predicts the distribution of small eigenvalues pretty well but there are much larger eigenvalues than predicted (from NY and Tokyo stock markets)</a:t>
            </a:r>
          </a:p>
          <a:p>
            <a:r>
              <a:rPr lang="en-US" dirty="0" smtClean="0"/>
              <a:t>The largest eigenvalue roughly corresponds to the overall performance of the market</a:t>
            </a:r>
          </a:p>
          <a:p>
            <a:r>
              <a:rPr lang="en-US" dirty="0" smtClean="0"/>
              <a:t>Other large eigenvalues correspond to specific industries</a:t>
            </a:r>
          </a:p>
          <a:p>
            <a:r>
              <a:rPr lang="en-US" dirty="0" smtClean="0"/>
              <a:t>Looking at the discrepancies between the </a:t>
            </a:r>
            <a:r>
              <a:rPr lang="en-US" dirty="0" err="1" smtClean="0"/>
              <a:t>Marcenko-Pastur</a:t>
            </a:r>
            <a:r>
              <a:rPr lang="en-US" dirty="0" smtClean="0"/>
              <a:t> prediction and the data provides actual information on covariance that is not due to noise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173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Laloux</a:t>
            </a:r>
            <a:r>
              <a:rPr lang="en-US" dirty="0" smtClean="0"/>
              <a:t>, L. </a:t>
            </a:r>
            <a:r>
              <a:rPr lang="en-US" dirty="0" err="1" smtClean="0"/>
              <a:t>Cizeau</a:t>
            </a:r>
            <a:r>
              <a:rPr lang="en-US" dirty="0" smtClean="0"/>
              <a:t>, P. Potters, M. </a:t>
            </a:r>
            <a:r>
              <a:rPr lang="en-US" dirty="0" err="1" smtClean="0"/>
              <a:t>Bouchaud</a:t>
            </a:r>
            <a:r>
              <a:rPr lang="en-US" dirty="0" smtClean="0"/>
              <a:t>, J. Random Matrix Theory and Financial Correlations. </a:t>
            </a:r>
            <a:r>
              <a:rPr lang="en-US" i="1" dirty="0" smtClean="0"/>
              <a:t>Int. J. </a:t>
            </a:r>
            <a:r>
              <a:rPr lang="en-US" i="1" dirty="0" err="1" smtClean="0"/>
              <a:t>Theor</a:t>
            </a:r>
            <a:r>
              <a:rPr lang="en-US" i="1" dirty="0" smtClean="0"/>
              <a:t>. Appl. </a:t>
            </a:r>
            <a:r>
              <a:rPr lang="en-US" i="1" dirty="0" err="1" smtClean="0"/>
              <a:t>Finan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b="1" dirty="0" smtClean="0"/>
              <a:t>03</a:t>
            </a:r>
            <a:r>
              <a:rPr lang="en-US" dirty="0" smtClean="0"/>
              <a:t>, 391 (2000) </a:t>
            </a:r>
          </a:p>
          <a:p>
            <a:r>
              <a:rPr lang="en-US" dirty="0" err="1" smtClean="0"/>
              <a:t>Utsugi</a:t>
            </a:r>
            <a:r>
              <a:rPr lang="en-US" dirty="0" smtClean="0"/>
              <a:t>, A. </a:t>
            </a:r>
            <a:r>
              <a:rPr lang="en-US" dirty="0" err="1" smtClean="0"/>
              <a:t>Ino</a:t>
            </a:r>
            <a:r>
              <a:rPr lang="en-US" dirty="0" smtClean="0"/>
              <a:t>, K. </a:t>
            </a:r>
            <a:r>
              <a:rPr lang="en-US" dirty="0" err="1" smtClean="0"/>
              <a:t>Oshikawa</a:t>
            </a:r>
            <a:r>
              <a:rPr lang="en-US" dirty="0" smtClean="0"/>
              <a:t>, M. Random matrix theory analysis of cross correlations in financial markets. Physical Review E 70, 026110 (2004).</a:t>
            </a:r>
          </a:p>
          <a:p>
            <a:r>
              <a:rPr lang="en-US" dirty="0" err="1" smtClean="0"/>
              <a:t>Plerou</a:t>
            </a:r>
            <a:r>
              <a:rPr lang="en-US" dirty="0" smtClean="0"/>
              <a:t>, V et al. Random matrix approach to cross correlations in financial data. </a:t>
            </a:r>
            <a:r>
              <a:rPr lang="pt-BR" dirty="0" smtClean="0"/>
              <a:t>Phys. Rev. E 65, 066126 (2002)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351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403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Financial Applications of RMT Max Timmons May 13, 2013</vt:lpstr>
      <vt:lpstr>Overview: Modern Portfolio Theory </vt:lpstr>
      <vt:lpstr>Relevant RMT Facts</vt:lpstr>
      <vt:lpstr>Evidence from Financial Markets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Applications of RMT Max Timmons May 13, 2013</dc:title>
  <dc:creator>Max</dc:creator>
  <cp:lastModifiedBy>Max</cp:lastModifiedBy>
  <cp:revision>12</cp:revision>
  <dcterms:created xsi:type="dcterms:W3CDTF">2013-05-12T22:29:08Z</dcterms:created>
  <dcterms:modified xsi:type="dcterms:W3CDTF">2013-05-13T08:10:28Z</dcterms:modified>
</cp:coreProperties>
</file>