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Override PartName="/ppt/slides/slide14.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Default Extension="vml" ContentType="application/vnd.openxmlformats-officedocument.vmlDrawing"/>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Default Extension="pict" ContentType="image/pict"/>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Default Extension="tiff" ContentType="image/tiff"/>
  <Default Extension="docx" ContentType="application/vnd.openxmlformats-officedocument.wordprocessingml.document"/>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16" r:id="rId1"/>
  </p:sldMasterIdLst>
  <p:notesMasterIdLst>
    <p:notesMasterId r:id="rId50"/>
  </p:notesMasterIdLst>
  <p:handoutMasterIdLst>
    <p:handoutMasterId r:id="rId51"/>
  </p:handoutMasterIdLst>
  <p:sldIdLst>
    <p:sldId id="256" r:id="rId2"/>
    <p:sldId id="275" r:id="rId3"/>
    <p:sldId id="294" r:id="rId4"/>
    <p:sldId id="303" r:id="rId5"/>
    <p:sldId id="304" r:id="rId6"/>
    <p:sldId id="310" r:id="rId7"/>
    <p:sldId id="264" r:id="rId8"/>
    <p:sldId id="297" r:id="rId9"/>
    <p:sldId id="299" r:id="rId10"/>
    <p:sldId id="313" r:id="rId11"/>
    <p:sldId id="312" r:id="rId12"/>
    <p:sldId id="309" r:id="rId13"/>
    <p:sldId id="265" r:id="rId14"/>
    <p:sldId id="298" r:id="rId15"/>
    <p:sldId id="305" r:id="rId16"/>
    <p:sldId id="292" r:id="rId17"/>
    <p:sldId id="267" r:id="rId18"/>
    <p:sldId id="293" r:id="rId19"/>
    <p:sldId id="257" r:id="rId20"/>
    <p:sldId id="291" r:id="rId21"/>
    <p:sldId id="308" r:id="rId22"/>
    <p:sldId id="311" r:id="rId23"/>
    <p:sldId id="260" r:id="rId24"/>
    <p:sldId id="274" r:id="rId25"/>
    <p:sldId id="261" r:id="rId26"/>
    <p:sldId id="262" r:id="rId27"/>
    <p:sldId id="270" r:id="rId28"/>
    <p:sldId id="271" r:id="rId29"/>
    <p:sldId id="272" r:id="rId30"/>
    <p:sldId id="269" r:id="rId31"/>
    <p:sldId id="273" r:id="rId32"/>
    <p:sldId id="259" r:id="rId33"/>
    <p:sldId id="284" r:id="rId34"/>
    <p:sldId id="276" r:id="rId35"/>
    <p:sldId id="277" r:id="rId36"/>
    <p:sldId id="285" r:id="rId37"/>
    <p:sldId id="300" r:id="rId38"/>
    <p:sldId id="301" r:id="rId39"/>
    <p:sldId id="307" r:id="rId40"/>
    <p:sldId id="296" r:id="rId41"/>
    <p:sldId id="306" r:id="rId42"/>
    <p:sldId id="281" r:id="rId43"/>
    <p:sldId id="295" r:id="rId44"/>
    <p:sldId id="282" r:id="rId45"/>
    <p:sldId id="302" r:id="rId46"/>
    <p:sldId id="314" r:id="rId47"/>
    <p:sldId id="315" r:id="rId48"/>
    <p:sldId id="283"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38" autoAdjust="0"/>
    <p:restoredTop sz="94660"/>
  </p:normalViewPr>
  <p:slideViewPr>
    <p:cSldViewPr snapToObjects="1">
      <p:cViewPr varScale="1">
        <p:scale>
          <a:sx n="98" d="100"/>
          <a:sy n="98" d="100"/>
        </p:scale>
        <p:origin x="-50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F2F2D9A-3410-784A-A235-55F191D6ABF8}" type="datetimeFigureOut">
              <a:rPr lang="en-US" smtClean="0"/>
              <a:t>4/18/12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648E47-431D-BD48-90FD-772C9CCB0F7A}"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8E043E-4C29-3848-A2C5-020D272E228A}" type="datetimeFigureOut">
              <a:rPr lang="en-US" smtClean="0"/>
              <a:pPr/>
              <a:t>4/18/12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D982FF-2776-294D-BB91-9B1672F21FA7}"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650FBD47-3575-0A43-94F1-C8213DEBBF0D}" type="slidenum">
              <a:rPr lang="en-US">
                <a:latin typeface="Arial" charset="0"/>
                <a:ea typeface="Arial" charset="0"/>
                <a:cs typeface="Arial" charset="0"/>
              </a:rPr>
              <a:pPr/>
              <a:t>4</a:t>
            </a:fld>
            <a:endParaRPr lang="en-US">
              <a:latin typeface="Arial" charset="0"/>
              <a:ea typeface="Arial" charset="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BAEAC6F8-9F9C-ED4B-BE4C-B37666D66FCD}" type="slidenum">
              <a:rPr lang="en-US">
                <a:latin typeface="Arial" pitchFamily="-65" charset="0"/>
                <a:ea typeface="Arial" pitchFamily="-65" charset="0"/>
                <a:cs typeface="Arial" pitchFamily="-65" charset="0"/>
              </a:rPr>
              <a:pPr/>
              <a:t>24</a:t>
            </a:fld>
            <a:endParaRPr lang="en-US">
              <a:latin typeface="Arial" pitchFamily="-65" charset="0"/>
              <a:ea typeface="Arial" pitchFamily="-65" charset="0"/>
              <a:cs typeface="Arial" pitchFamily="-65"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atin typeface="Arial" pitchFamily="-65" charset="0"/>
              <a:ea typeface="Arial" pitchFamily="-65" charset="0"/>
              <a:cs typeface="Arial" pitchFamily="-65"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6AA8446-3116-4040-ADB7-0350B3E9A7BA}" type="slidenum">
              <a:rPr lang="en-US">
                <a:latin typeface="Arial" pitchFamily="-65" charset="0"/>
                <a:ea typeface="Arial" pitchFamily="-65" charset="0"/>
                <a:cs typeface="Arial" pitchFamily="-65" charset="0"/>
              </a:rPr>
              <a:pPr/>
              <a:t>27</a:t>
            </a:fld>
            <a:endParaRPr lang="en-US">
              <a:latin typeface="Arial" pitchFamily="-65" charset="0"/>
              <a:ea typeface="Arial" pitchFamily="-65" charset="0"/>
              <a:cs typeface="Arial" pitchFamily="-65"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latin typeface="Arial" pitchFamily="-65" charset="0"/>
              <a:ea typeface="Arial" pitchFamily="-65" charset="0"/>
              <a:cs typeface="Arial" pitchFamily="-65"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026633E-2A5F-4F43-B29C-38D34CCC14CA}" type="slidenum">
              <a:rPr lang="en-US">
                <a:latin typeface="Arial" pitchFamily="-65" charset="0"/>
                <a:ea typeface="Arial" pitchFamily="-65" charset="0"/>
                <a:cs typeface="Arial" pitchFamily="-65" charset="0"/>
              </a:rPr>
              <a:pPr/>
              <a:t>28</a:t>
            </a:fld>
            <a:endParaRPr lang="en-US">
              <a:latin typeface="Arial" pitchFamily="-65" charset="0"/>
              <a:ea typeface="Arial" pitchFamily="-65" charset="0"/>
              <a:cs typeface="Arial" pitchFamily="-65"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65" charset="0"/>
              <a:ea typeface="Arial" pitchFamily="-65" charset="0"/>
              <a:cs typeface="Arial" pitchFamily="-65"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5AADABF-5A67-1240-BE9C-1F7051E08A8A}" type="slidenum">
              <a:rPr lang="en-US">
                <a:latin typeface="Arial" pitchFamily="-65" charset="0"/>
                <a:ea typeface="Arial" pitchFamily="-65" charset="0"/>
                <a:cs typeface="Arial" pitchFamily="-65" charset="0"/>
              </a:rPr>
              <a:pPr/>
              <a:t>29</a:t>
            </a:fld>
            <a:endParaRPr lang="en-US">
              <a:latin typeface="Arial" pitchFamily="-65" charset="0"/>
              <a:ea typeface="Arial" pitchFamily="-65" charset="0"/>
              <a:cs typeface="Arial" pitchFamily="-65"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Arial" pitchFamily="-65" charset="0"/>
              <a:ea typeface="Arial" pitchFamily="-65" charset="0"/>
              <a:cs typeface="Arial" pitchFamily="-65"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a:ln/>
        </p:spPr>
      </p:sp>
      <p:sp>
        <p:nvSpPr>
          <p:cNvPr id="41987" name="Notes Placeholder 2"/>
          <p:cNvSpPr>
            <a:spLocks noGrp="1"/>
          </p:cNvSpPr>
          <p:nvPr>
            <p:ph type="body" idx="1"/>
          </p:nvPr>
        </p:nvSpPr>
        <p:spPr>
          <a:noFill/>
          <a:ln/>
        </p:spPr>
        <p:txBody>
          <a:bodyPr/>
          <a:lstStyle/>
          <a:p>
            <a:endParaRPr lang="en-US">
              <a:latin typeface="Arial" pitchFamily="-65" charset="0"/>
              <a:ea typeface="Arial" pitchFamily="-65" charset="0"/>
              <a:cs typeface="Arial" pitchFamily="-65" charset="0"/>
            </a:endParaRPr>
          </a:p>
        </p:txBody>
      </p:sp>
      <p:sp>
        <p:nvSpPr>
          <p:cNvPr id="41988" name="Slide Number Placeholder 3"/>
          <p:cNvSpPr>
            <a:spLocks noGrp="1"/>
          </p:cNvSpPr>
          <p:nvPr>
            <p:ph type="sldNum" sz="quarter" idx="5"/>
          </p:nvPr>
        </p:nvSpPr>
        <p:spPr>
          <a:noFill/>
        </p:spPr>
        <p:txBody>
          <a:bodyPr/>
          <a:lstStyle/>
          <a:p>
            <a:fld id="{D88132A9-ACCF-F24E-9CEC-B882265F8209}" type="slidenum">
              <a:rPr lang="en-US" smtClean="0">
                <a:latin typeface="Arial" pitchFamily="-65" charset="0"/>
                <a:ea typeface="Arial" pitchFamily="-65" charset="0"/>
                <a:cs typeface="Arial" pitchFamily="-65" charset="0"/>
              </a:rPr>
              <a:pPr/>
              <a:t>32</a:t>
            </a:fld>
            <a:endParaRPr lang="en-US" smtClean="0">
              <a:latin typeface="Arial" pitchFamily="-65" charset="0"/>
              <a:ea typeface="Arial" pitchFamily="-65" charset="0"/>
              <a:cs typeface="Arial" pitchFamily="-65"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a:latin typeface="Arial" pitchFamily="26" charset="0"/>
              <a:ea typeface="Arial" pitchFamily="26" charset="0"/>
              <a:cs typeface="Arial" pitchFamily="26" charset="0"/>
            </a:endParaRPr>
          </a:p>
        </p:txBody>
      </p:sp>
      <p:sp>
        <p:nvSpPr>
          <p:cNvPr id="55300" name="Slide Number Placeholder 3"/>
          <p:cNvSpPr>
            <a:spLocks noGrp="1"/>
          </p:cNvSpPr>
          <p:nvPr>
            <p:ph type="sldNum" sz="quarter" idx="5"/>
          </p:nvPr>
        </p:nvSpPr>
        <p:spPr>
          <a:noFill/>
        </p:spPr>
        <p:txBody>
          <a:bodyPr/>
          <a:lstStyle/>
          <a:p>
            <a:fld id="{A19B6458-1705-1B49-A97D-0567498B46D3}" type="slidenum">
              <a:rPr lang="en-US" smtClean="0"/>
              <a:pPr/>
              <a:t>33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A609E26-B102-6749-B37F-D881D7E03BB1}" type="datetime1">
              <a:rPr lang="en-US" smtClean="0"/>
              <a:t>4/18/12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767F702-A3D6-A649-AEFC-E3CC2F9411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DE43F3-F779-304B-BFCD-3C1FD2C581B7}" type="datetime1">
              <a:rPr lang="en-US" smtClean="0"/>
              <a:t>4/18/12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7F702-A3D6-A649-AEFC-E3CC2F9411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325CF2-DB9E-E349-BC56-BE0A282EC297}" type="datetime1">
              <a:rPr lang="en-US" smtClean="0"/>
              <a:t>4/18/12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7F702-A3D6-A649-AEFC-E3CC2F94115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lvl1pPr>
              <a:defRPr>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115DFAA-25EC-724F-AA0A-38517D31DFFB}" type="datetime1">
              <a:rPr lang="en-US" smtClean="0"/>
              <a:t>4/18/12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767F702-A3D6-A649-AEFC-E3CC2F9411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8096B75-08E1-E547-8AA6-CD688E432043}" type="datetime1">
              <a:rPr lang="en-US" smtClean="0"/>
              <a:t>4/18/12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91AC45D-F778-494F-B753-10268EAC615A}" type="datetime1">
              <a:rPr lang="en-US" smtClean="0"/>
              <a:t>4/18/12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767F702-A3D6-A649-AEFC-E3CC2F9411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650CA8B-F03F-A344-872C-5C877EFA0DB3}" type="datetime1">
              <a:rPr lang="en-US" smtClean="0"/>
              <a:t>4/18/12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767F702-A3D6-A649-AEFC-E3CC2F941156}"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691663C-14D1-2C42-BCBE-15618D2DE45A}" type="datetime1">
              <a:rPr lang="en-US" smtClean="0"/>
              <a:t>4/18/12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7F702-A3D6-A649-AEFC-E3CC2F9411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D19E9A8-00FC-CB4A-A36E-A22151EB0B4E}" type="datetime1">
              <a:rPr lang="en-US" smtClean="0"/>
              <a:t>4/18/12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7F702-A3D6-A649-AEFC-E3CC2F9411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2B2338-936D-5244-B11D-91435E45C575}" type="datetime1">
              <a:rPr lang="en-US" smtClean="0"/>
              <a:t>4/18/12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7F702-A3D6-A649-AEFC-E3CC2F9411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9B5F9AA-D7D7-0844-B7A9-687736AE1759}" type="datetime1">
              <a:rPr lang="en-US" smtClean="0"/>
              <a:t>4/18/12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767F702-A3D6-A649-AEFC-E3CC2F941156}"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E7B4D38-65FC-8A45-9682-5CFE69082AF2}" type="datetime1">
              <a:rPr lang="en-US" smtClean="0"/>
              <a:t>4/18/12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5CF76A7-176B-8C41-8AD5-426C90D47425}" type="slidenum">
              <a:rPr lang="en-US" smtClean="0"/>
              <a:pPr/>
              <a:t>‹#›</a:t>
            </a:fld>
            <a:endParaRPr lang="en-US" dirty="0"/>
          </a:p>
        </p:txBody>
      </p:sp>
      <p:sp>
        <p:nvSpPr>
          <p:cNvPr id="10" name="Title Placeholder 9"/>
          <p:cNvSpPr>
            <a:spLocks noGrp="1"/>
          </p:cNvSpPr>
          <p:nvPr>
            <p:ph type="title"/>
          </p:nvPr>
        </p:nvSpPr>
        <p:spPr>
          <a:xfrm>
            <a:off x="304800" y="457200"/>
            <a:ext cx="8686800" cy="762000"/>
          </a:xfrm>
          <a:prstGeom prst="rect">
            <a:avLst/>
          </a:prstGeom>
        </p:spPr>
        <p:txBody>
          <a:bodyPr vert="horz" anchor="ctr">
            <a:normAutofit/>
          </a:bodyPr>
          <a:lstStyle/>
          <a:p>
            <a:r>
              <a:rPr kumimoji="0" lang="en-US" dirty="0" smtClean="0"/>
              <a:t>Click to edit Master title style </a:t>
            </a:r>
            <a:endParaRPr kumimoji="0" lang="en-US" dirty="0"/>
          </a:p>
        </p:txBody>
      </p:sp>
      <p:sp>
        <p:nvSpPr>
          <p:cNvPr id="12" name="Straight Connector 11"/>
          <p:cNvSpPr>
            <a:spLocks noChangeShapeType="1"/>
          </p:cNvSpPr>
          <p:nvPr/>
        </p:nvSpPr>
        <p:spPr bwMode="auto">
          <a:xfrm>
            <a:off x="514350" y="12192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5">
        <p:tmplLst>
          <p:tmpl lvl="1">
            <p:tnLst>
              <p:par>
                <p:cTn presetID="1"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childTnLst>
                </p:cTn>
              </p:par>
            </p:tnLst>
          </p:tmpl>
        </p:tmplLst>
      </p:bldP>
    </p:bldLst>
  </p:timing>
  <p:hf sldNum="0" hdr="0" ftr="0" dt="0"/>
  <p:txStyles>
    <p:titleStyle>
      <a:lvl1pPr algn="l" rtl="0" eaLnBrk="1" latinLnBrk="0" hangingPunct="1">
        <a:spcBef>
          <a:spcPct val="0"/>
        </a:spcBef>
        <a:buNone/>
        <a:defRPr kumimoji="0" sz="3600" kern="1200" cap="all" baseline="0">
          <a:solidFill>
            <a:schemeClr val="tx1"/>
          </a:solidFill>
          <a:effectLst/>
          <a:latin typeface="+mj-lt"/>
          <a:ea typeface="+mj-ea"/>
          <a:cs typeface="+mj-cs"/>
        </a:defRPr>
      </a:lvl1pPr>
    </p:titleStyle>
    <p:bodyStyle>
      <a:lvl1pPr marL="342900" indent="-342900" algn="l" rtl="0" eaLnBrk="1" latinLnBrk="0" hangingPunct="1">
        <a:spcBef>
          <a:spcPct val="20000"/>
        </a:spcBef>
        <a:buClr>
          <a:schemeClr val="tx1">
            <a:lumMod val="85000"/>
            <a:lumOff val="15000"/>
          </a:schemeClr>
        </a:buClr>
        <a:buSzPct val="70000"/>
        <a:buFont typeface="Arial"/>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tx1">
            <a:lumMod val="85000"/>
            <a:lumOff val="15000"/>
          </a:schemeClr>
        </a:buClr>
        <a:buSzPct val="70000"/>
        <a:buFont typeface="Arial"/>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tx1">
            <a:lumMod val="85000"/>
            <a:lumOff val="15000"/>
          </a:schemeClr>
        </a:buClr>
        <a:buSzPct val="70000"/>
        <a:buFont typeface="Arial"/>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tx1">
            <a:lumMod val="85000"/>
            <a:lumOff val="15000"/>
          </a:schemeClr>
        </a:buClr>
        <a:buSzPct val="70000"/>
        <a:buFont typeface="Arial"/>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tx1">
            <a:lumMod val="85000"/>
            <a:lumOff val="15000"/>
          </a:schemeClr>
        </a:buClr>
        <a:buSzPct val="60000"/>
        <a:buFont typeface="Arial"/>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tif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uardian.co.uk/education/2011/may/27/only-50-black-british-professors?intcmp=239" TargetMode="External"/><Relationship Id="rId3" Type="http://schemas.openxmlformats.org/officeDocument/2006/relationships/hyperlink" Target="http://www.guardian.co.uk/education/mortarboard/2011/may/27/black-professor-shortage-failure-to-nurture-talent" TargetMode="External"/></Relationships>
</file>

<file path=ppt/slides/_rels/slide13.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package" Target="../embeddings/Microsoft_Word_Document2.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df"/><Relationship Id="rId4" Type="http://schemas.openxmlformats.org/officeDocument/2006/relationships/image" Target="../media/image9.png"/><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28.xml.rels><?xml version="1.0" encoding="UTF-8" standalone="yes"?>
<Relationships xmlns="http://schemas.openxmlformats.org/package/2006/relationships"><Relationship Id="rId3" Type="http://schemas.openxmlformats.org/officeDocument/2006/relationships/image" Target="../media/image10.pdf"/><Relationship Id="rId4" Type="http://schemas.openxmlformats.org/officeDocument/2006/relationships/image" Target="../media/image11.png"/><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hunter.cuny.edu/genderequity/index.html" TargetMode="External"/><Relationship Id="rId4" Type="http://schemas.openxmlformats.org/officeDocument/2006/relationships/hyperlink" Target="http://www.portal.advance.vt.edu/" TargetMode="External"/><Relationship Id="rId5" Type="http://schemas.openxmlformats.org/officeDocument/2006/relationships/hyperlink" Target="http://web.mit.edu/wphtf/" TargetMode="External"/><Relationship Id="rId1" Type="http://schemas.openxmlformats.org/officeDocument/2006/relationships/slideLayout" Target="../slideLayouts/slideLayout2.xml"/><Relationship Id="rId2" Type="http://schemas.openxmlformats.org/officeDocument/2006/relationships/hyperlink" Target="http://biasproject.org"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portal.advance.vt.edu/index.php/categories/resources/reading-lists" TargetMode="External"/><Relationship Id="rId3" Type="http://schemas.openxmlformats.org/officeDocument/2006/relationships/hyperlink" Target="http://www.umich.edu/~advproj/FRW_readinglist_Fall2008.pdf"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package" Target="../embeddings/Microsoft_Word_Document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724400"/>
            <a:ext cx="8458200" cy="1222375"/>
          </a:xfrm>
        </p:spPr>
        <p:txBody>
          <a:bodyPr>
            <a:normAutofit/>
          </a:bodyPr>
          <a:lstStyle/>
          <a:p>
            <a:r>
              <a:rPr lang="en-US" dirty="0" smtClean="0"/>
              <a:t>Are </a:t>
            </a:r>
            <a:r>
              <a:rPr lang="en-US" dirty="0"/>
              <a:t>we</a:t>
            </a:r>
            <a:r>
              <a:rPr lang="en-US" dirty="0" smtClean="0"/>
              <a:t> </a:t>
            </a:r>
            <a:r>
              <a:rPr lang="en-US" dirty="0" err="1" smtClean="0"/>
              <a:t>BREAKing</a:t>
            </a:r>
            <a:r>
              <a:rPr lang="en-US" dirty="0" smtClean="0"/>
              <a:t> </a:t>
            </a:r>
            <a:r>
              <a:rPr lang="en-US" dirty="0"/>
              <a:t>the ivory ceiling</a:t>
            </a:r>
            <a:r>
              <a:rPr lang="en-US" dirty="0" smtClean="0"/>
              <a:t>?</a:t>
            </a:r>
            <a:br>
              <a:rPr lang="en-US" dirty="0" smtClean="0"/>
            </a:br>
            <a:r>
              <a:rPr lang="en-US" dirty="0" smtClean="0"/>
              <a:t>Women and minorities in philosophy</a:t>
            </a:r>
            <a:endParaRPr lang="en-US" dirty="0"/>
          </a:p>
        </p:txBody>
      </p:sp>
      <p:sp>
        <p:nvSpPr>
          <p:cNvPr id="3" name="Subtitle 2"/>
          <p:cNvSpPr>
            <a:spLocks noGrp="1"/>
          </p:cNvSpPr>
          <p:nvPr>
            <p:ph type="subTitle" idx="1"/>
          </p:nvPr>
        </p:nvSpPr>
        <p:spPr>
          <a:xfrm>
            <a:off x="381000" y="3581400"/>
            <a:ext cx="8458200" cy="914400"/>
          </a:xfrm>
        </p:spPr>
        <p:txBody>
          <a:bodyPr>
            <a:normAutofit fontScale="77500" lnSpcReduction="20000"/>
          </a:bodyPr>
          <a:lstStyle/>
          <a:p>
            <a:r>
              <a:rPr lang="en-US" dirty="0" smtClean="0"/>
              <a:t>Sally Haslanger</a:t>
            </a:r>
          </a:p>
          <a:p>
            <a:r>
              <a:rPr lang="en-US" dirty="0" smtClean="0"/>
              <a:t>MIT Linguistics and Philosophy</a:t>
            </a:r>
          </a:p>
          <a:p>
            <a:r>
              <a:rPr lang="en-US" dirty="0" err="1" smtClean="0"/>
              <a:t>shaslang@mit.edu</a:t>
            </a:r>
            <a:endParaRPr lang="en-US" dirty="0"/>
          </a:p>
        </p:txBody>
      </p:sp>
      <p:sp>
        <p:nvSpPr>
          <p:cNvPr id="4" name="TextBox 3"/>
          <p:cNvSpPr txBox="1"/>
          <p:nvPr/>
        </p:nvSpPr>
        <p:spPr>
          <a:xfrm>
            <a:off x="6934200" y="6340480"/>
            <a:ext cx="1905000" cy="276999"/>
          </a:xfrm>
          <a:prstGeom prst="rect">
            <a:avLst/>
          </a:prstGeom>
          <a:noFill/>
        </p:spPr>
        <p:txBody>
          <a:bodyPr wrap="square" rtlCol="0">
            <a:spAutoFit/>
          </a:bodyPr>
          <a:lstStyle/>
          <a:p>
            <a:r>
              <a:rPr lang="en-US" sz="1200" dirty="0" smtClean="0"/>
              <a:t>(</a:t>
            </a:r>
            <a:r>
              <a:rPr lang="en-US" sz="1200" dirty="0" err="1" smtClean="0"/>
              <a:t>c</a:t>
            </a:r>
            <a:r>
              <a:rPr lang="en-US" sz="1200" dirty="0" smtClean="0"/>
              <a:t>) Sally Haslanger 2011</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1096962"/>
          </a:xfrm>
        </p:spPr>
        <p:txBody>
          <a:bodyPr>
            <a:normAutofit fontScale="90000"/>
          </a:bodyPr>
          <a:lstStyle/>
          <a:p>
            <a:r>
              <a:rPr lang="en-US" dirty="0" smtClean="0"/>
              <a:t>Pipeline Study by </a:t>
            </a:r>
            <a:r>
              <a:rPr lang="en-US" dirty="0" err="1" smtClean="0"/>
              <a:t>Paxson</a:t>
            </a:r>
            <a:r>
              <a:rPr lang="en-US" dirty="0" smtClean="0"/>
              <a:t>, </a:t>
            </a:r>
            <a:r>
              <a:rPr lang="en-US" dirty="0" err="1" smtClean="0"/>
              <a:t>Figdor</a:t>
            </a:r>
            <a:r>
              <a:rPr lang="en-US" dirty="0" smtClean="0"/>
              <a:t> &amp; Tiberius (2011)</a:t>
            </a:r>
            <a:endParaRPr lang="en-US" dirty="0"/>
          </a:p>
        </p:txBody>
      </p:sp>
      <p:sp>
        <p:nvSpPr>
          <p:cNvPr id="3" name="Content Placeholder 2"/>
          <p:cNvSpPr>
            <a:spLocks noGrp="1"/>
          </p:cNvSpPr>
          <p:nvPr>
            <p:ph idx="1"/>
          </p:nvPr>
        </p:nvSpPr>
        <p:spPr>
          <a:xfrm>
            <a:off x="304800" y="1554162"/>
            <a:ext cx="8686800" cy="5075238"/>
          </a:xfrm>
        </p:spPr>
        <p:txBody>
          <a:bodyPr>
            <a:normAutofit/>
          </a:bodyPr>
          <a:lstStyle/>
          <a:p>
            <a:r>
              <a:rPr lang="en-US" dirty="0" smtClean="0"/>
              <a:t>98 registrars/departments granting philosophy PhDs </a:t>
            </a:r>
            <a:r>
              <a:rPr lang="en-US" sz="2400" dirty="0" smtClean="0"/>
              <a:t>(33% return rate)</a:t>
            </a:r>
          </a:p>
          <a:p>
            <a:r>
              <a:rPr lang="en-US" dirty="0" smtClean="0"/>
              <a:t>64 registrars/philosophy departments of liberal arts schools </a:t>
            </a:r>
            <a:r>
              <a:rPr lang="en-US" sz="2400" dirty="0" smtClean="0"/>
              <a:t>(38% return rate)</a:t>
            </a:r>
          </a:p>
          <a:p>
            <a:r>
              <a:rPr lang="en-US" dirty="0" smtClean="0"/>
              <a:t>A total of 56 institutions (total </a:t>
            </a:r>
            <a:r>
              <a:rPr lang="en-US" dirty="0" err="1" smtClean="0"/>
              <a:t>n</a:t>
            </a:r>
            <a:r>
              <a:rPr lang="en-US" dirty="0" smtClean="0"/>
              <a:t> = 167)</a:t>
            </a:r>
          </a:p>
          <a:p>
            <a:pPr lvl="1"/>
            <a:r>
              <a:rPr lang="en-US" dirty="0" smtClean="0"/>
              <a:t>11,246 students in intro level philosophy classes</a:t>
            </a:r>
          </a:p>
          <a:p>
            <a:pPr lvl="1"/>
            <a:r>
              <a:rPr lang="en-US" dirty="0" smtClean="0"/>
              <a:t>3,443 philosophy majors</a:t>
            </a:r>
          </a:p>
          <a:p>
            <a:pPr lvl="1"/>
            <a:r>
              <a:rPr lang="en-US" dirty="0" smtClean="0"/>
              <a:t>1,359 philosophy graduate students</a:t>
            </a:r>
          </a:p>
          <a:p>
            <a:pPr lvl="1"/>
            <a:r>
              <a:rPr lang="en-US" dirty="0" smtClean="0"/>
              <a:t>711 full-time faculty members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leaks ? </a:t>
            </a:r>
            <a:endParaRPr lang="en-US" dirty="0"/>
          </a:p>
        </p:txBody>
      </p:sp>
      <p:pic>
        <p:nvPicPr>
          <p:cNvPr id="4" name="Content Placeholder 3" descr="PaxonChart.tiff"/>
          <p:cNvPicPr>
            <a:picLocks noGrp="1" noChangeAspect="1"/>
          </p:cNvPicPr>
          <p:nvPr>
            <p:ph idx="1"/>
          </p:nvPr>
        </p:nvPicPr>
        <p:blipFill>
          <a:blip r:embed="rId2"/>
          <a:srcRect l="247" r="247"/>
          <a:stretch>
            <a:fillRect/>
          </a:stretch>
        </p:blipFill>
        <p:spPr>
          <a:xfrm>
            <a:off x="609600" y="1089962"/>
            <a:ext cx="7620000" cy="5802516"/>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Racial minorities in Philosophy</a:t>
            </a:r>
            <a:endParaRPr lang="en-US" dirty="0"/>
          </a:p>
        </p:txBody>
      </p:sp>
      <p:sp>
        <p:nvSpPr>
          <p:cNvPr id="3" name="Content Placeholder 2"/>
          <p:cNvSpPr>
            <a:spLocks noGrp="1"/>
          </p:cNvSpPr>
          <p:nvPr>
            <p:ph idx="1"/>
          </p:nvPr>
        </p:nvSpPr>
        <p:spPr>
          <a:xfrm>
            <a:off x="304800" y="1554162"/>
            <a:ext cx="8686800" cy="4770438"/>
          </a:xfrm>
        </p:spPr>
        <p:txBody>
          <a:bodyPr>
            <a:normAutofit/>
          </a:bodyPr>
          <a:lstStyle/>
          <a:p>
            <a:pPr marL="0" indent="-420624">
              <a:spcBef>
                <a:spcPts val="0"/>
              </a:spcBef>
              <a:buFont typeface="+mj-lt"/>
              <a:buAutoNum type="arabicPeriod"/>
            </a:pPr>
            <a:r>
              <a:rPr lang="en-US" sz="2000" b="1" dirty="0" smtClean="0">
                <a:solidFill>
                  <a:schemeClr val="tx1"/>
                </a:solidFill>
              </a:rPr>
              <a:t>Only 50 out of 14,000 professors in Britain are black.</a:t>
            </a:r>
          </a:p>
          <a:p>
            <a:pPr marL="640080" lvl="1" indent="-228600">
              <a:spcBef>
                <a:spcPts val="600"/>
              </a:spcBef>
            </a:pPr>
            <a:r>
              <a:rPr lang="en-US" sz="1600" dirty="0" smtClean="0"/>
              <a:t>As far as anyone has been able to determine, none of the 50 black professors in the UK specializes in philosophy. </a:t>
            </a:r>
          </a:p>
          <a:p>
            <a:pPr marL="640080" lvl="1" indent="-228600">
              <a:spcBef>
                <a:spcPts val="600"/>
              </a:spcBef>
            </a:pPr>
            <a:r>
              <a:rPr lang="en-US" sz="1600" dirty="0" smtClean="0"/>
              <a:t>The data in item #1 is reported in the Guardian: </a:t>
            </a:r>
            <a:r>
              <a:rPr lang="en-US" sz="1600" dirty="0" smtClean="0">
                <a:hlinkClick r:id="rId2"/>
              </a:rPr>
              <a:t>http://www.guardian.co.uk/education/2011/may/27/only-50-black-british-professors?intcmp=239</a:t>
            </a:r>
            <a:r>
              <a:rPr lang="en-US" sz="1600" dirty="0" smtClean="0"/>
              <a:t>,  </a:t>
            </a:r>
            <a:r>
              <a:rPr lang="en-US" sz="1600" dirty="0" smtClean="0">
                <a:hlinkClick r:id="rId3"/>
              </a:rPr>
              <a:t>http://www.guardian.co.uk/education/mortarboard/2011/may/27/black-professor-shortage-failure-to-nurture-talent</a:t>
            </a:r>
            <a:r>
              <a:rPr lang="en-US" sz="1600" dirty="0" smtClean="0"/>
              <a:t>. </a:t>
            </a:r>
          </a:p>
          <a:p>
            <a:pPr marL="914400" lvl="1" indent="-514350">
              <a:spcBef>
                <a:spcPts val="0"/>
              </a:spcBef>
            </a:pPr>
            <a:endParaRPr lang="en-US" sz="1600" dirty="0" smtClean="0">
              <a:solidFill>
                <a:schemeClr val="tx1"/>
              </a:solidFill>
            </a:endParaRPr>
          </a:p>
          <a:p>
            <a:pPr marL="0" indent="-420624">
              <a:spcBef>
                <a:spcPts val="0"/>
              </a:spcBef>
              <a:buFont typeface="+mj-lt"/>
              <a:buAutoNum type="arabicPeriod"/>
            </a:pPr>
            <a:r>
              <a:rPr lang="en-US" sz="2000" b="1" dirty="0" smtClean="0">
                <a:solidFill>
                  <a:schemeClr val="tx1"/>
                </a:solidFill>
              </a:rPr>
              <a:t>Fewer than 125 out of 11,000 American philosophers are black.</a:t>
            </a:r>
            <a:endParaRPr lang="en-US" sz="2000" dirty="0" smtClean="0">
              <a:solidFill>
                <a:schemeClr val="tx1"/>
              </a:solidFill>
            </a:endParaRPr>
          </a:p>
          <a:p>
            <a:pPr marL="0" indent="-420624">
              <a:spcBef>
                <a:spcPts val="1200"/>
              </a:spcBef>
              <a:buFont typeface="+mj-lt"/>
              <a:buAutoNum type="arabicPeriod"/>
            </a:pPr>
            <a:r>
              <a:rPr lang="en-US" sz="2000" b="1" dirty="0" smtClean="0">
                <a:solidFill>
                  <a:schemeClr val="tx1"/>
                </a:solidFill>
              </a:rPr>
              <a:t>Fewer than 30 out of 11,000 American philosophers are black women.</a:t>
            </a:r>
            <a:endParaRPr lang="en-US" sz="2000" dirty="0" smtClean="0"/>
          </a:p>
          <a:p>
            <a:pPr marL="640080" lvl="1" indent="-228600">
              <a:spcBef>
                <a:spcPts val="600"/>
              </a:spcBef>
            </a:pPr>
            <a:r>
              <a:rPr lang="en-US" sz="1600" dirty="0" smtClean="0"/>
              <a:t>The data in items #2 and #3 are drawn from the work of Prof. Kathryn T. </a:t>
            </a:r>
            <a:r>
              <a:rPr lang="en-US" sz="1600" dirty="0" err="1" smtClean="0"/>
              <a:t>Gines</a:t>
            </a:r>
            <a:r>
              <a:rPr lang="en-US" sz="1600" dirty="0" smtClean="0"/>
              <a:t> (2011) “Being a black woman philosopher: Reflections on founding the </a:t>
            </a:r>
            <a:r>
              <a:rPr lang="en-US" sz="1600" dirty="0" err="1" smtClean="0"/>
              <a:t>Collegium</a:t>
            </a:r>
            <a:r>
              <a:rPr lang="en-US" sz="1600" dirty="0" smtClean="0"/>
              <a:t> of Black Women Philosophers.” </a:t>
            </a:r>
            <a:r>
              <a:rPr lang="en-US" sz="1600" i="1" dirty="0" err="1" smtClean="0"/>
              <a:t>Hypatia</a:t>
            </a:r>
            <a:r>
              <a:rPr lang="en-US" sz="1600" dirty="0" smtClean="0"/>
              <a:t> 26(2): 429-43.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on publications (2002-2007)</a:t>
            </a:r>
            <a:endParaRPr lang="en-US" dirty="0"/>
          </a:p>
        </p:txBody>
      </p:sp>
      <p:graphicFrame>
        <p:nvGraphicFramePr>
          <p:cNvPr id="24578" name="Object 2"/>
          <p:cNvGraphicFramePr>
            <a:graphicFrameLocks noChangeAspect="1"/>
          </p:cNvGraphicFramePr>
          <p:nvPr/>
        </p:nvGraphicFramePr>
        <p:xfrm>
          <a:off x="304800" y="1219200"/>
          <a:ext cx="5791200" cy="5334000"/>
        </p:xfrm>
        <a:graphic>
          <a:graphicData uri="http://schemas.openxmlformats.org/presentationml/2006/ole">
            <p:oleObj spid="_x0000_s24578" name="Document" r:id="rId3" imgW="6083300" imgH="5181600" progId="Word.Document.12">
              <p:embed/>
            </p:oleObj>
          </a:graphicData>
        </a:graphic>
      </p:graphicFrame>
      <p:sp>
        <p:nvSpPr>
          <p:cNvPr id="5" name="TextBox 4"/>
          <p:cNvSpPr txBox="1"/>
          <p:nvPr/>
        </p:nvSpPr>
        <p:spPr>
          <a:xfrm>
            <a:off x="5791200" y="1447800"/>
            <a:ext cx="2362200" cy="1815882"/>
          </a:xfrm>
          <a:prstGeom prst="rect">
            <a:avLst/>
          </a:prstGeom>
          <a:noFill/>
        </p:spPr>
        <p:txBody>
          <a:bodyPr wrap="square" rtlCol="0">
            <a:spAutoFit/>
          </a:bodyPr>
          <a:lstStyle/>
          <a:p>
            <a:r>
              <a:rPr lang="en-US" sz="1600" dirty="0" smtClean="0"/>
              <a:t>Articles:</a:t>
            </a:r>
          </a:p>
          <a:p>
            <a:r>
              <a:rPr lang="en-US" sz="1600" dirty="0" smtClean="0"/>
              <a:t>% men:     95.56   </a:t>
            </a:r>
          </a:p>
          <a:p>
            <a:r>
              <a:rPr lang="en-US" sz="1600" dirty="0" smtClean="0"/>
              <a:t>% women:   4.44</a:t>
            </a:r>
          </a:p>
          <a:p>
            <a:endParaRPr lang="en-US" sz="1600" dirty="0" smtClean="0"/>
          </a:p>
          <a:p>
            <a:r>
              <a:rPr lang="en-US" sz="1600" dirty="0" smtClean="0"/>
              <a:t>Discussions/Symposia</a:t>
            </a:r>
          </a:p>
          <a:p>
            <a:r>
              <a:rPr lang="en-US" sz="1600" dirty="0" smtClean="0"/>
              <a:t>% men:      90.20</a:t>
            </a:r>
          </a:p>
          <a:p>
            <a:r>
              <a:rPr lang="en-US" sz="1600" dirty="0" smtClean="0"/>
              <a:t>% women:    9.80</a:t>
            </a:r>
            <a:endParaRPr lang="en-US" sz="1600" dirty="0"/>
          </a:p>
        </p:txBody>
      </p:sp>
      <p:sp>
        <p:nvSpPr>
          <p:cNvPr id="7" name="Left Brace 6"/>
          <p:cNvSpPr/>
          <p:nvPr/>
        </p:nvSpPr>
        <p:spPr>
          <a:xfrm>
            <a:off x="5181600" y="1219200"/>
            <a:ext cx="609600" cy="2286000"/>
          </a:xfrm>
          <a:prstGeom prst="leftBrace">
            <a:avLst>
              <a:gd name="adj1" fmla="val 8333"/>
              <a:gd name="adj2" fmla="val 48538"/>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Rounded Rectangle 7"/>
          <p:cNvSpPr/>
          <p:nvPr/>
        </p:nvSpPr>
        <p:spPr>
          <a:xfrm flipV="1">
            <a:off x="914400" y="2247901"/>
            <a:ext cx="4267200" cy="228600"/>
          </a:xfrm>
          <a:prstGeom prst="roundRect">
            <a:avLst/>
          </a:prstGeom>
          <a:noFill/>
          <a:ln w="28575" cap="flat" cmpd="sng" algn="ctr">
            <a:solidFill>
              <a:schemeClr val="accent1">
                <a:lumMod val="7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505200" y="5334000"/>
            <a:ext cx="609600" cy="381000"/>
          </a:xfrm>
          <a:prstGeom prst="ellipse">
            <a:avLst/>
          </a:prstGeom>
          <a:noFill/>
          <a:ln w="28575" cap="flat" cmpd="sng" algn="ctr">
            <a:solidFill>
              <a:srgbClr val="376092"/>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4800600" y="5334000"/>
            <a:ext cx="609600" cy="381000"/>
          </a:xfrm>
          <a:prstGeom prst="ellipse">
            <a:avLst/>
          </a:prstGeom>
          <a:noFill/>
          <a:ln w="28575" cap="flat" cmpd="sng" algn="ctr">
            <a:solidFill>
              <a:srgbClr val="376092"/>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914400" y="5943600"/>
            <a:ext cx="4495800" cy="457200"/>
          </a:xfrm>
          <a:prstGeom prst="roundRect">
            <a:avLst>
              <a:gd name="adj" fmla="val 13743"/>
            </a:avLst>
          </a:prstGeom>
          <a:noFill/>
          <a:ln w="28575" cap="flat" cmpd="sng" algn="ctr">
            <a:solidFill>
              <a:srgbClr val="376092"/>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traight Connector 11"/>
          <p:cNvSpPr>
            <a:spLocks noChangeShapeType="1"/>
          </p:cNvSpPr>
          <p:nvPr/>
        </p:nvSpPr>
        <p:spPr bwMode="auto">
          <a:xfrm>
            <a:off x="514350" y="121681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Journals 2008-11</a:t>
            </a:r>
            <a:endParaRPr lang="en-US" dirty="0"/>
          </a:p>
        </p:txBody>
      </p:sp>
      <p:graphicFrame>
        <p:nvGraphicFramePr>
          <p:cNvPr id="4" name="Content Placeholder 3"/>
          <p:cNvGraphicFramePr>
            <a:graphicFrameLocks noGrp="1"/>
          </p:cNvGraphicFramePr>
          <p:nvPr>
            <p:ph idx="1"/>
          </p:nvPr>
        </p:nvGraphicFramePr>
        <p:xfrm>
          <a:off x="2286000" y="1524000"/>
          <a:ext cx="4673601" cy="4693919"/>
        </p:xfrm>
        <a:graphic>
          <a:graphicData uri="http://schemas.openxmlformats.org/drawingml/2006/table">
            <a:tbl>
              <a:tblPr>
                <a:tableStyleId>{69CF1AB2-1976-4502-BF36-3FF5EA218861}</a:tableStyleId>
              </a:tblPr>
              <a:tblGrid>
                <a:gridCol w="1557867"/>
                <a:gridCol w="1557867"/>
                <a:gridCol w="1557867"/>
              </a:tblGrid>
              <a:tr h="370840">
                <a:tc>
                  <a:txBody>
                    <a:bodyPr/>
                    <a:lstStyle/>
                    <a:p>
                      <a:r>
                        <a:rPr lang="en-US" b="1" dirty="0" smtClean="0"/>
                        <a:t>Journal</a:t>
                      </a:r>
                      <a:endParaRPr lang="en-US" b="1" dirty="0"/>
                    </a:p>
                  </a:txBody>
                  <a:tcPr/>
                </a:tc>
                <a:tc>
                  <a:txBody>
                    <a:bodyPr/>
                    <a:lstStyle/>
                    <a:p>
                      <a:r>
                        <a:rPr lang="en-US" b="1" dirty="0" smtClean="0"/>
                        <a:t>% articles by women 2002-7</a:t>
                      </a:r>
                      <a:endParaRPr lang="en-US" b="1" dirty="0"/>
                    </a:p>
                  </a:txBody>
                  <a:tcPr/>
                </a:tc>
                <a:tc>
                  <a:txBody>
                    <a:bodyPr/>
                    <a:lstStyle/>
                    <a:p>
                      <a:r>
                        <a:rPr lang="en-US" b="1" dirty="0" smtClean="0"/>
                        <a:t>% articles by women 2008-11</a:t>
                      </a:r>
                      <a:endParaRPr lang="en-US" b="1" dirty="0"/>
                    </a:p>
                  </a:txBody>
                  <a:tcPr/>
                </a:tc>
              </a:tr>
              <a:tr h="370840">
                <a:tc>
                  <a:txBody>
                    <a:bodyPr/>
                    <a:lstStyle/>
                    <a:p>
                      <a:r>
                        <a:rPr lang="en-US" dirty="0" smtClean="0"/>
                        <a:t>Ethics</a:t>
                      </a:r>
                      <a:endParaRPr lang="en-US" dirty="0"/>
                    </a:p>
                  </a:txBody>
                  <a:tcPr/>
                </a:tc>
                <a:tc>
                  <a:txBody>
                    <a:bodyPr/>
                    <a:lstStyle/>
                    <a:p>
                      <a:r>
                        <a:rPr lang="en-US" dirty="0" smtClean="0"/>
                        <a:t>19%</a:t>
                      </a:r>
                      <a:endParaRPr lang="en-US" dirty="0"/>
                    </a:p>
                  </a:txBody>
                  <a:tcPr/>
                </a:tc>
                <a:tc>
                  <a:txBody>
                    <a:bodyPr/>
                    <a:lstStyle/>
                    <a:p>
                      <a:r>
                        <a:rPr lang="en-US" dirty="0" smtClean="0"/>
                        <a:t>14%            </a:t>
                      </a:r>
                      <a:r>
                        <a:rPr lang="en-US" dirty="0" err="1" smtClean="0"/>
                        <a:t>v</a:t>
                      </a:r>
                      <a:endParaRPr lang="en-US" dirty="0"/>
                    </a:p>
                  </a:txBody>
                  <a:tcPr/>
                </a:tc>
              </a:tr>
              <a:tr h="370840">
                <a:tc>
                  <a:txBody>
                    <a:bodyPr/>
                    <a:lstStyle/>
                    <a:p>
                      <a:r>
                        <a:rPr lang="en-US" dirty="0" smtClean="0"/>
                        <a:t>J</a:t>
                      </a:r>
                      <a:r>
                        <a:rPr lang="en-US" baseline="0" dirty="0" smtClean="0"/>
                        <a:t> Phil </a:t>
                      </a:r>
                      <a:endParaRPr lang="en-US" dirty="0"/>
                    </a:p>
                  </a:txBody>
                  <a:tcPr/>
                </a:tc>
                <a:tc>
                  <a:txBody>
                    <a:bodyPr/>
                    <a:lstStyle/>
                    <a:p>
                      <a:r>
                        <a:rPr lang="en-US" dirty="0" smtClean="0"/>
                        <a:t>13%</a:t>
                      </a:r>
                      <a:endParaRPr lang="en-US" dirty="0"/>
                    </a:p>
                  </a:txBody>
                  <a:tcPr/>
                </a:tc>
                <a:tc>
                  <a:txBody>
                    <a:bodyPr/>
                    <a:lstStyle/>
                    <a:p>
                      <a:r>
                        <a:rPr lang="en-US" dirty="0" smtClean="0"/>
                        <a:t>15%            ^</a:t>
                      </a:r>
                      <a:endParaRPr lang="en-US" dirty="0"/>
                    </a:p>
                  </a:txBody>
                  <a:tcPr/>
                </a:tc>
              </a:tr>
              <a:tr h="370840">
                <a:tc>
                  <a:txBody>
                    <a:bodyPr/>
                    <a:lstStyle/>
                    <a:p>
                      <a:r>
                        <a:rPr lang="en-US" dirty="0" smtClean="0"/>
                        <a:t>Mind</a:t>
                      </a:r>
                      <a:endParaRPr lang="en-US" dirty="0"/>
                    </a:p>
                  </a:txBody>
                  <a:tcPr/>
                </a:tc>
                <a:tc>
                  <a:txBody>
                    <a:bodyPr/>
                    <a:lstStyle/>
                    <a:p>
                      <a:r>
                        <a:rPr lang="en-US" dirty="0" smtClean="0"/>
                        <a:t>6%</a:t>
                      </a:r>
                      <a:endParaRPr lang="en-US" dirty="0"/>
                    </a:p>
                  </a:txBody>
                  <a:tcPr/>
                </a:tc>
                <a:tc>
                  <a:txBody>
                    <a:bodyPr/>
                    <a:lstStyle/>
                    <a:p>
                      <a:r>
                        <a:rPr lang="en-US" dirty="0" smtClean="0"/>
                        <a:t>9.5%           ^</a:t>
                      </a:r>
                      <a:endParaRPr lang="en-US" dirty="0"/>
                    </a:p>
                  </a:txBody>
                  <a:tcPr/>
                </a:tc>
              </a:tr>
              <a:tr h="370840">
                <a:tc>
                  <a:txBody>
                    <a:bodyPr/>
                    <a:lstStyle/>
                    <a:p>
                      <a:r>
                        <a:rPr lang="en-US" dirty="0" err="1" smtClean="0"/>
                        <a:t>Noûs</a:t>
                      </a:r>
                      <a:endParaRPr lang="en-US" dirty="0" smtClean="0"/>
                    </a:p>
                  </a:txBody>
                  <a:tcPr/>
                </a:tc>
                <a:tc>
                  <a:txBody>
                    <a:bodyPr/>
                    <a:lstStyle/>
                    <a:p>
                      <a:r>
                        <a:rPr lang="en-US" dirty="0" smtClean="0"/>
                        <a:t>12%</a:t>
                      </a:r>
                      <a:endParaRPr lang="en-US" dirty="0"/>
                    </a:p>
                  </a:txBody>
                  <a:tcPr/>
                </a:tc>
                <a:tc>
                  <a:txBody>
                    <a:bodyPr/>
                    <a:lstStyle/>
                    <a:p>
                      <a:r>
                        <a:rPr lang="en-US" dirty="0" smtClean="0"/>
                        <a:t>11%            </a:t>
                      </a:r>
                      <a:r>
                        <a:rPr lang="en-US" dirty="0" err="1" smtClean="0"/>
                        <a:t>v</a:t>
                      </a:r>
                      <a:endParaRPr lang="en-US" dirty="0"/>
                    </a:p>
                  </a:txBody>
                  <a:tcPr/>
                </a:tc>
              </a:tr>
              <a:tr h="370840">
                <a:tc>
                  <a:txBody>
                    <a:bodyPr/>
                    <a:lstStyle/>
                    <a:p>
                      <a:r>
                        <a:rPr lang="en-US" dirty="0" smtClean="0"/>
                        <a:t>Phil &amp; Public Affairs</a:t>
                      </a:r>
                    </a:p>
                  </a:txBody>
                  <a:tcPr/>
                </a:tc>
                <a:tc>
                  <a:txBody>
                    <a:bodyPr/>
                    <a:lstStyle/>
                    <a:p>
                      <a:r>
                        <a:rPr lang="en-US" dirty="0" smtClean="0"/>
                        <a:t>14%</a:t>
                      </a:r>
                      <a:endParaRPr lang="en-US" dirty="0"/>
                    </a:p>
                  </a:txBody>
                  <a:tcPr/>
                </a:tc>
                <a:tc>
                  <a:txBody>
                    <a:bodyPr/>
                    <a:lstStyle/>
                    <a:p>
                      <a:r>
                        <a:rPr lang="en-US" dirty="0" smtClean="0"/>
                        <a:t>??</a:t>
                      </a:r>
                      <a:endParaRPr lang="en-US" dirty="0"/>
                    </a:p>
                  </a:txBody>
                  <a:tcPr/>
                </a:tc>
              </a:tr>
              <a:tr h="370840">
                <a:tc>
                  <a:txBody>
                    <a:bodyPr/>
                    <a:lstStyle/>
                    <a:p>
                      <a:r>
                        <a:rPr lang="en-US" dirty="0" smtClean="0"/>
                        <a:t>Phil</a:t>
                      </a:r>
                      <a:r>
                        <a:rPr lang="en-US" baseline="0" dirty="0" smtClean="0"/>
                        <a:t> &amp; </a:t>
                      </a:r>
                      <a:r>
                        <a:rPr lang="en-US" baseline="0" dirty="0" err="1" smtClean="0"/>
                        <a:t>Phenom</a:t>
                      </a:r>
                      <a:r>
                        <a:rPr lang="en-US" baseline="0" dirty="0" smtClean="0"/>
                        <a:t> Research</a:t>
                      </a:r>
                      <a:endParaRPr lang="en-US" dirty="0" smtClean="0"/>
                    </a:p>
                  </a:txBody>
                  <a:tcPr/>
                </a:tc>
                <a:tc>
                  <a:txBody>
                    <a:bodyPr/>
                    <a:lstStyle/>
                    <a:p>
                      <a:r>
                        <a:rPr lang="en-US" dirty="0" smtClean="0"/>
                        <a:t>12%</a:t>
                      </a:r>
                      <a:endParaRPr lang="en-US" dirty="0"/>
                    </a:p>
                  </a:txBody>
                  <a:tcPr/>
                </a:tc>
                <a:tc>
                  <a:txBody>
                    <a:bodyPr/>
                    <a:lstStyle/>
                    <a:p>
                      <a:r>
                        <a:rPr lang="en-US" dirty="0" smtClean="0"/>
                        <a:t>??</a:t>
                      </a:r>
                      <a:endParaRPr lang="en-US" dirty="0"/>
                    </a:p>
                  </a:txBody>
                  <a:tcPr/>
                </a:tc>
              </a:tr>
              <a:tr h="370840">
                <a:tc>
                  <a:txBody>
                    <a:bodyPr/>
                    <a:lstStyle/>
                    <a:p>
                      <a:r>
                        <a:rPr lang="en-US" dirty="0" smtClean="0"/>
                        <a:t>Phil Review</a:t>
                      </a:r>
                      <a:endParaRPr lang="en-US" dirty="0"/>
                    </a:p>
                  </a:txBody>
                  <a:tcPr/>
                </a:tc>
                <a:tc>
                  <a:txBody>
                    <a:bodyPr/>
                    <a:lstStyle/>
                    <a:p>
                      <a:r>
                        <a:rPr lang="en-US" dirty="0" smtClean="0"/>
                        <a:t>11%</a:t>
                      </a:r>
                      <a:endParaRPr lang="en-US" dirty="0"/>
                    </a:p>
                  </a:txBody>
                  <a:tcPr/>
                </a:tc>
                <a:tc>
                  <a:txBody>
                    <a:bodyPr/>
                    <a:lstStyle/>
                    <a:p>
                      <a:r>
                        <a:rPr lang="en-US" dirty="0" smtClean="0"/>
                        <a:t>18%             ^</a:t>
                      </a:r>
                      <a:endParaRPr lang="en-US" dirty="0"/>
                    </a:p>
                  </a:txBody>
                  <a:tcPr/>
                </a:tc>
              </a:tr>
              <a:tr h="370840">
                <a:tc>
                  <a:txBody>
                    <a:bodyPr/>
                    <a:lstStyle/>
                    <a:p>
                      <a:r>
                        <a:rPr lang="en-US" dirty="0" smtClean="0"/>
                        <a:t>Overall</a:t>
                      </a:r>
                      <a:endParaRPr lang="en-US" dirty="0"/>
                    </a:p>
                  </a:txBody>
                  <a:tcPr/>
                </a:tc>
                <a:tc>
                  <a:txBody>
                    <a:bodyPr/>
                    <a:lstStyle/>
                    <a:p>
                      <a:r>
                        <a:rPr lang="en-US" dirty="0" smtClean="0"/>
                        <a:t>12.36%</a:t>
                      </a:r>
                      <a:endParaRPr lang="en-US" dirty="0"/>
                    </a:p>
                  </a:txBody>
                  <a:tcPr/>
                </a:tc>
                <a:tc>
                  <a:txBody>
                    <a:bodyPr/>
                    <a:lstStyle/>
                    <a:p>
                      <a:r>
                        <a:rPr lang="en-US" dirty="0" smtClean="0"/>
                        <a:t>13.5%          ^</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Explanations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Native differences in ability: SEM</a:t>
            </a:r>
            <a:endParaRPr lang="en-US" dirty="0"/>
          </a:p>
        </p:txBody>
      </p:sp>
      <p:sp>
        <p:nvSpPr>
          <p:cNvPr id="3" name="Content Placeholder 2"/>
          <p:cNvSpPr>
            <a:spLocks noGrp="1"/>
          </p:cNvSpPr>
          <p:nvPr>
            <p:ph idx="1"/>
          </p:nvPr>
        </p:nvSpPr>
        <p:spPr/>
        <p:txBody>
          <a:bodyPr>
            <a:normAutofit fontScale="70000" lnSpcReduction="20000"/>
          </a:bodyPr>
          <a:lstStyle/>
          <a:p>
            <a:pPr>
              <a:lnSpc>
                <a:spcPct val="120000"/>
              </a:lnSpc>
            </a:pPr>
            <a:r>
              <a:rPr lang="en-US" dirty="0" smtClean="0"/>
              <a:t>Mean scores between males and females on tests of analytical reasoning and math are very close and </a:t>
            </a:r>
            <a:r>
              <a:rPr lang="en-US" i="1" dirty="0" smtClean="0"/>
              <a:t>are converging</a:t>
            </a:r>
            <a:r>
              <a:rPr lang="en-US" dirty="0" smtClean="0"/>
              <a:t>.*</a:t>
            </a:r>
          </a:p>
          <a:p>
            <a:pPr lvl="1">
              <a:lnSpc>
                <a:spcPct val="120000"/>
              </a:lnSpc>
            </a:pPr>
            <a:r>
              <a:rPr lang="en-US" dirty="0" smtClean="0"/>
              <a:t>Upper tail </a:t>
            </a:r>
            <a:r>
              <a:rPr lang="en-US" dirty="0" err="1" smtClean="0"/>
              <a:t>m/f</a:t>
            </a:r>
            <a:r>
              <a:rPr lang="en-US" dirty="0" smtClean="0"/>
              <a:t> ratio in 1970’s: 13:1</a:t>
            </a:r>
          </a:p>
          <a:p>
            <a:pPr lvl="1">
              <a:lnSpc>
                <a:spcPct val="120000"/>
              </a:lnSpc>
            </a:pPr>
            <a:r>
              <a:rPr lang="en-US" dirty="0" smtClean="0"/>
              <a:t>Upper tail </a:t>
            </a:r>
            <a:r>
              <a:rPr lang="en-US" dirty="0" err="1" smtClean="0"/>
              <a:t>m/f</a:t>
            </a:r>
            <a:r>
              <a:rPr lang="en-US" dirty="0" smtClean="0"/>
              <a:t> ratio in 2005: 3:1</a:t>
            </a:r>
          </a:p>
          <a:p>
            <a:pPr>
              <a:lnSpc>
                <a:spcPct val="120000"/>
              </a:lnSpc>
            </a:pPr>
            <a:r>
              <a:rPr lang="en-US" dirty="0" smtClean="0"/>
              <a:t>Professionals in SEM fields are not mainly those on the upper tail of the bell curve.*</a:t>
            </a:r>
          </a:p>
          <a:p>
            <a:pPr>
              <a:lnSpc>
                <a:spcPct val="120000"/>
              </a:lnSpc>
            </a:pPr>
            <a:r>
              <a:rPr lang="en-US" dirty="0" smtClean="0"/>
              <a:t>Even controlling for mathematical ability, less than half as many women as men pursue SEM careers.*</a:t>
            </a:r>
          </a:p>
          <a:p>
            <a:pPr>
              <a:lnSpc>
                <a:spcPct val="120000"/>
              </a:lnSpc>
            </a:pPr>
            <a:r>
              <a:rPr lang="en-US" dirty="0" smtClean="0"/>
              <a:t>For understanding mathematical concepts there is no sex difference at any age level.**</a:t>
            </a:r>
          </a:p>
          <a:p>
            <a:pPr>
              <a:lnSpc>
                <a:spcPct val="120000"/>
              </a:lnSpc>
            </a:pPr>
            <a:r>
              <a:rPr lang="en-US" dirty="0" smtClean="0"/>
              <a:t>Individual performance is always a result of complex physical and contextual factors.</a:t>
            </a:r>
            <a:endParaRPr lang="en-US" dirty="0"/>
          </a:p>
        </p:txBody>
      </p:sp>
      <p:sp>
        <p:nvSpPr>
          <p:cNvPr id="4" name="TextBox 3"/>
          <p:cNvSpPr txBox="1"/>
          <p:nvPr/>
        </p:nvSpPr>
        <p:spPr>
          <a:xfrm>
            <a:off x="533400" y="6261556"/>
            <a:ext cx="8001000" cy="307777"/>
          </a:xfrm>
          <a:prstGeom prst="rect">
            <a:avLst/>
          </a:prstGeom>
          <a:noFill/>
        </p:spPr>
        <p:txBody>
          <a:bodyPr wrap="square" rtlCol="0">
            <a:spAutoFit/>
          </a:bodyPr>
          <a:lstStyle/>
          <a:p>
            <a:r>
              <a:rPr lang="en-US" sz="1400" dirty="0" smtClean="0"/>
              <a:t>* Beyond Bias and Barriers, NAS/NAE/IM 2006, </a:t>
            </a:r>
            <a:r>
              <a:rPr lang="en-US" sz="1400" dirty="0" err="1" smtClean="0"/>
              <a:t>p</a:t>
            </a:r>
            <a:r>
              <a:rPr lang="en-US" sz="1400" dirty="0" smtClean="0"/>
              <a:t>. 2-8.  ** Ibid. </a:t>
            </a:r>
            <a:r>
              <a:rPr lang="en-US" sz="1400" dirty="0" err="1" smtClean="0"/>
              <a:t>p</a:t>
            </a:r>
            <a:r>
              <a:rPr lang="en-US" sz="1400" dirty="0" smtClean="0"/>
              <a:t>. 2-10.</a:t>
            </a:r>
            <a:endParaRPr 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Issues</a:t>
            </a:r>
            <a:endParaRPr lang="en-US" dirty="0"/>
          </a:p>
        </p:txBody>
      </p:sp>
      <p:sp>
        <p:nvSpPr>
          <p:cNvPr id="3" name="Content Placeholder 2"/>
          <p:cNvSpPr>
            <a:spLocks noGrp="1"/>
          </p:cNvSpPr>
          <p:nvPr>
            <p:ph idx="1"/>
          </p:nvPr>
        </p:nvSpPr>
        <p:spPr>
          <a:xfrm>
            <a:off x="304800" y="1554162"/>
            <a:ext cx="8686800" cy="4999038"/>
          </a:xfrm>
        </p:spPr>
        <p:txBody>
          <a:bodyPr>
            <a:normAutofit/>
          </a:bodyPr>
          <a:lstStyle/>
          <a:p>
            <a:pPr>
              <a:buNone/>
            </a:pPr>
            <a:r>
              <a:rPr lang="en-US" sz="2800" dirty="0" smtClean="0"/>
              <a:t>Work-life balance, etc. – common across academic disciplines and other work environments.</a:t>
            </a:r>
          </a:p>
          <a:p>
            <a:pPr>
              <a:buNone/>
            </a:pPr>
            <a:r>
              <a:rPr lang="en-US" sz="2800" dirty="0" smtClean="0"/>
              <a:t>Any structural issues specific to philosophy?</a:t>
            </a:r>
          </a:p>
          <a:p>
            <a:r>
              <a:rPr lang="en-US" sz="2800" dirty="0" smtClean="0"/>
              <a:t>Some “top” journals in analytic philosophy do not do anonymous refereeing (J Phil recently changed policy).</a:t>
            </a:r>
          </a:p>
          <a:p>
            <a:r>
              <a:rPr lang="en-US" sz="2800" dirty="0" smtClean="0"/>
              <a:t>Some “top” journals are selective in the articles that are anonymously refereed.</a:t>
            </a:r>
          </a:p>
          <a:p>
            <a:pPr marL="685800" lvl="2"/>
            <a:r>
              <a:rPr lang="en-US" dirty="0" smtClean="0"/>
              <a:t>Editor selects which submissions will be refereed, and which rejected outright (desk rejections).</a:t>
            </a:r>
          </a:p>
          <a:p>
            <a:pPr marL="685800" lvl="2"/>
            <a:r>
              <a:rPr lang="en-US" dirty="0" smtClean="0"/>
              <a:t>This selection happens when the author’s name is known.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Disaffection</a:t>
            </a:r>
            <a:endParaRPr lang="en-US" dirty="0"/>
          </a:p>
        </p:txBody>
      </p:sp>
      <p:sp>
        <p:nvSpPr>
          <p:cNvPr id="3" name="Content Placeholder 2"/>
          <p:cNvSpPr>
            <a:spLocks noGrp="1"/>
          </p:cNvSpPr>
          <p:nvPr>
            <p:ph idx="1"/>
          </p:nvPr>
        </p:nvSpPr>
        <p:spPr>
          <a:xfrm>
            <a:off x="533400" y="1371600"/>
            <a:ext cx="8001000" cy="5105400"/>
          </a:xfrm>
        </p:spPr>
        <p:txBody>
          <a:bodyPr>
            <a:normAutofit fontScale="70000" lnSpcReduction="20000"/>
          </a:bodyPr>
          <a:lstStyle/>
          <a:p>
            <a:pPr marL="0" indent="0">
              <a:lnSpc>
                <a:spcPct val="120000"/>
              </a:lnSpc>
              <a:spcBef>
                <a:spcPts val="600"/>
              </a:spcBef>
              <a:buNone/>
            </a:pPr>
            <a:r>
              <a:rPr lang="en-US" dirty="0" smtClean="0"/>
              <a:t>When…women enter the workforce, they all begin with a common assumption: I have a chance.  They believe that their degrees, their raw talent, their ingenuity, and their industry will be the keys to their success.  Then somewhere along the way, the women—especially the black women—begin to see that people still question their intelligence, and discount what they think.  They are told to wait for opportunities, to prove themselves.  So they wait.  They continue to prove themselves….They take on leadership positions, and they put in excessive time, often to the detriment of their personal lives.  Yet even the most successful women reach the point where they realize that their own expectations have not been met.  That the rewards are not always commensurate with the costs.  Many keep searching—and aching—for an answer.  Others find this too toxic, and regrettably, bow out.</a:t>
            </a:r>
            <a:endParaRPr lang="en-US" dirty="0"/>
          </a:p>
        </p:txBody>
      </p:sp>
      <p:sp>
        <p:nvSpPr>
          <p:cNvPr id="4" name="TextBox 3"/>
          <p:cNvSpPr txBox="1"/>
          <p:nvPr/>
        </p:nvSpPr>
        <p:spPr>
          <a:xfrm>
            <a:off x="685800" y="6292334"/>
            <a:ext cx="6766146" cy="307777"/>
          </a:xfrm>
          <a:prstGeom prst="rect">
            <a:avLst/>
          </a:prstGeom>
          <a:noFill/>
        </p:spPr>
        <p:txBody>
          <a:bodyPr wrap="square" rtlCol="0">
            <a:spAutoFit/>
          </a:bodyPr>
          <a:lstStyle/>
          <a:p>
            <a:r>
              <a:rPr lang="en-US" sz="1400" dirty="0" smtClean="0"/>
              <a:t>Beyond Bias and Barriers, National Academy of Science, 2006.</a:t>
            </a: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Outright discrimination</a:t>
            </a:r>
            <a:endParaRPr lang="en-US" dirty="0"/>
          </a:p>
        </p:txBody>
      </p:sp>
      <p:sp>
        <p:nvSpPr>
          <p:cNvPr id="3" name="Content Placeholder 2"/>
          <p:cNvSpPr>
            <a:spLocks noGrp="1"/>
          </p:cNvSpPr>
          <p:nvPr>
            <p:ph idx="1"/>
          </p:nvPr>
        </p:nvSpPr>
        <p:spPr>
          <a:xfrm>
            <a:off x="304800" y="1219200"/>
            <a:ext cx="8686800" cy="5181600"/>
          </a:xfrm>
        </p:spPr>
        <p:txBody>
          <a:bodyPr>
            <a:noAutofit/>
          </a:bodyPr>
          <a:lstStyle/>
          <a:p>
            <a:pPr>
              <a:spcBef>
                <a:spcPts val="0"/>
              </a:spcBef>
            </a:pPr>
            <a:r>
              <a:rPr lang="en-US" sz="2000" dirty="0" smtClean="0"/>
              <a:t>Devaluation</a:t>
            </a:r>
          </a:p>
          <a:p>
            <a:pPr lvl="1">
              <a:spcBef>
                <a:spcPts val="0"/>
              </a:spcBef>
            </a:pPr>
            <a:r>
              <a:rPr lang="en-US" sz="2000" dirty="0" smtClean="0"/>
              <a:t>Work undervalued, misinterpreted, ignored.</a:t>
            </a:r>
          </a:p>
          <a:p>
            <a:pPr lvl="1">
              <a:spcBef>
                <a:spcPts val="0"/>
              </a:spcBef>
            </a:pPr>
            <a:r>
              <a:rPr lang="en-US" sz="2000" dirty="0" smtClean="0"/>
              <a:t>Denied terms and gestures of respect</a:t>
            </a:r>
          </a:p>
          <a:p>
            <a:pPr lvl="1">
              <a:spcBef>
                <a:spcPts val="0"/>
              </a:spcBef>
            </a:pPr>
            <a:r>
              <a:rPr lang="en-US" sz="2000" dirty="0" smtClean="0"/>
              <a:t>Success attributed to luck or circumstance rather than ability</a:t>
            </a:r>
          </a:p>
          <a:p>
            <a:pPr lvl="1">
              <a:spcBef>
                <a:spcPts val="0"/>
              </a:spcBef>
            </a:pPr>
            <a:r>
              <a:rPr lang="en-US" sz="2000" dirty="0" smtClean="0"/>
              <a:t>Assertiveness cast as aggressiveness</a:t>
            </a:r>
          </a:p>
          <a:p>
            <a:pPr>
              <a:spcBef>
                <a:spcPts val="600"/>
              </a:spcBef>
            </a:pPr>
            <a:r>
              <a:rPr lang="en-US" sz="2000" dirty="0" smtClean="0"/>
              <a:t>Gender Stereotyping</a:t>
            </a:r>
          </a:p>
          <a:p>
            <a:pPr lvl="1">
              <a:spcBef>
                <a:spcPts val="0"/>
              </a:spcBef>
            </a:pPr>
            <a:r>
              <a:rPr lang="en-US" sz="2000" dirty="0" smtClean="0"/>
              <a:t>Sexist assumptions re family status, mobility, commitment</a:t>
            </a:r>
          </a:p>
          <a:p>
            <a:pPr lvl="1">
              <a:spcBef>
                <a:spcPts val="0"/>
              </a:spcBef>
            </a:pPr>
            <a:r>
              <a:rPr lang="en-US" sz="2000" dirty="0" smtClean="0"/>
              <a:t>Assignment to gender-stereotypical tasks</a:t>
            </a:r>
          </a:p>
          <a:p>
            <a:pPr lvl="1">
              <a:spcBef>
                <a:spcPts val="0"/>
              </a:spcBef>
            </a:pPr>
            <a:r>
              <a:rPr lang="en-US" sz="2000" dirty="0" smtClean="0"/>
              <a:t>Pressure to enter gendered specialties such as ethics, history of philosophy, feminist philosophy</a:t>
            </a:r>
          </a:p>
          <a:p>
            <a:pPr>
              <a:spcBef>
                <a:spcPts val="600"/>
              </a:spcBef>
            </a:pPr>
            <a:r>
              <a:rPr lang="en-US" sz="2000" dirty="0" smtClean="0"/>
              <a:t>Exclusion</a:t>
            </a:r>
          </a:p>
          <a:p>
            <a:pPr lvl="1">
              <a:spcBef>
                <a:spcPts val="0"/>
              </a:spcBef>
            </a:pPr>
            <a:r>
              <a:rPr lang="en-US" sz="2000" dirty="0" smtClean="0"/>
              <a:t>Rude, disparaging, disrespectful remarks; bullying.</a:t>
            </a:r>
          </a:p>
          <a:p>
            <a:pPr lvl="1">
              <a:spcBef>
                <a:spcPts val="0"/>
              </a:spcBef>
            </a:pPr>
            <a:r>
              <a:rPr lang="en-US" sz="2000" dirty="0" smtClean="0"/>
              <a:t>Inappropriate humor</a:t>
            </a:r>
          </a:p>
          <a:p>
            <a:pPr>
              <a:spcBef>
                <a:spcPts val="600"/>
              </a:spcBef>
            </a:pPr>
            <a:r>
              <a:rPr lang="en-US" sz="2000" dirty="0" smtClean="0"/>
              <a:t>Backlash </a:t>
            </a:r>
          </a:p>
          <a:p>
            <a:pPr lvl="1">
              <a:spcBef>
                <a:spcPts val="0"/>
              </a:spcBef>
            </a:pPr>
            <a:r>
              <a:rPr lang="en-US" sz="2000" dirty="0" smtClean="0"/>
              <a:t>Hostility due to imagined advantages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a:xfrm>
            <a:off x="304800" y="1219200"/>
            <a:ext cx="8686800" cy="4860925"/>
          </a:xfrm>
        </p:spPr>
        <p:txBody>
          <a:bodyPr>
            <a:normAutofit fontScale="77500" lnSpcReduction="20000"/>
          </a:bodyPr>
          <a:lstStyle/>
          <a:p>
            <a:r>
              <a:rPr lang="en-US" dirty="0" smtClean="0"/>
              <a:t>Why do we care?  How do we proceed?</a:t>
            </a:r>
          </a:p>
          <a:p>
            <a:r>
              <a:rPr lang="en-US" dirty="0" smtClean="0"/>
              <a:t>Some data</a:t>
            </a:r>
          </a:p>
          <a:p>
            <a:r>
              <a:rPr lang="en-US" dirty="0" smtClean="0"/>
              <a:t>Possible explanations</a:t>
            </a:r>
          </a:p>
          <a:p>
            <a:pPr lvl="1"/>
            <a:r>
              <a:rPr lang="en-US" dirty="0" smtClean="0"/>
              <a:t>Native differences in ability</a:t>
            </a:r>
          </a:p>
          <a:p>
            <a:pPr lvl="1"/>
            <a:r>
              <a:rPr lang="en-US" dirty="0" smtClean="0"/>
              <a:t>Structural barriers</a:t>
            </a:r>
          </a:p>
          <a:p>
            <a:pPr lvl="1"/>
            <a:r>
              <a:rPr lang="en-US" dirty="0" smtClean="0"/>
              <a:t>Outright discrimination</a:t>
            </a:r>
          </a:p>
          <a:p>
            <a:pPr lvl="1"/>
            <a:r>
              <a:rPr lang="en-US" dirty="0" smtClean="0"/>
              <a:t>Micro-messages</a:t>
            </a:r>
          </a:p>
          <a:p>
            <a:pPr lvl="1"/>
            <a:r>
              <a:rPr lang="en-US" dirty="0" smtClean="0"/>
              <a:t>Implicit bias</a:t>
            </a:r>
          </a:p>
          <a:p>
            <a:pPr lvl="2"/>
            <a:r>
              <a:rPr lang="en-US" dirty="0" smtClean="0"/>
              <a:t>Reliance on faulty schemas</a:t>
            </a:r>
          </a:p>
          <a:p>
            <a:pPr lvl="2"/>
            <a:r>
              <a:rPr lang="en-US" dirty="0" smtClean="0"/>
              <a:t>Conflicts between schemas</a:t>
            </a:r>
          </a:p>
          <a:p>
            <a:pPr lvl="1"/>
            <a:r>
              <a:rPr lang="en-US" dirty="0" smtClean="0"/>
              <a:t>Climate</a:t>
            </a:r>
          </a:p>
          <a:p>
            <a:pPr lvl="2"/>
            <a:r>
              <a:rPr lang="en-US" dirty="0" smtClean="0"/>
              <a:t>Departments as social spaces</a:t>
            </a:r>
          </a:p>
          <a:p>
            <a:pPr lvl="2"/>
            <a:r>
              <a:rPr lang="en-US" dirty="0" smtClean="0"/>
              <a:t>Stereotype threat</a:t>
            </a:r>
          </a:p>
          <a:p>
            <a:r>
              <a:rPr lang="en-US" dirty="0" smtClean="0"/>
              <a:t>Strategies for change</a:t>
            </a:r>
          </a:p>
          <a:p>
            <a:pPr lvl="1">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Chilly climate: Behavioral Dimensions</a:t>
            </a:r>
            <a:endParaRPr lang="en-US" dirty="0"/>
          </a:p>
        </p:txBody>
      </p:sp>
      <p:sp>
        <p:nvSpPr>
          <p:cNvPr id="3" name="Content Placeholder 2"/>
          <p:cNvSpPr>
            <a:spLocks noGrp="1"/>
          </p:cNvSpPr>
          <p:nvPr>
            <p:ph idx="1"/>
          </p:nvPr>
        </p:nvSpPr>
        <p:spPr>
          <a:xfrm>
            <a:off x="152400" y="1371600"/>
            <a:ext cx="8839200" cy="5257800"/>
          </a:xfrm>
        </p:spPr>
        <p:txBody>
          <a:bodyPr>
            <a:noAutofit/>
          </a:bodyPr>
          <a:lstStyle/>
          <a:p>
            <a:pPr>
              <a:spcBef>
                <a:spcPts val="0"/>
              </a:spcBef>
            </a:pPr>
            <a:r>
              <a:rPr lang="en-US" sz="2400" dirty="0" smtClean="0">
                <a:ea typeface="ＭＳ Ｐゴシック" charset="-128"/>
                <a:cs typeface="ＭＳ Ｐゴシック" charset="-128"/>
              </a:rPr>
              <a:t>When we speak, we assume that others take their message from our words. However, we communicate using more than words.</a:t>
            </a:r>
          </a:p>
          <a:p>
            <a:pPr>
              <a:spcBef>
                <a:spcPts val="1200"/>
              </a:spcBef>
            </a:pPr>
            <a:r>
              <a:rPr lang="en-US" sz="2400" dirty="0" smtClean="0">
                <a:ea typeface="ＭＳ Ｐゴシック" charset="-128"/>
                <a:cs typeface="ＭＳ Ｐゴシック" charset="-128"/>
              </a:rPr>
              <a:t>Implicit attitudes (biases) are more often expressed in body language than in speech, </a:t>
            </a:r>
            <a:r>
              <a:rPr lang="en-US" sz="2400" i="1" dirty="0" smtClean="0">
                <a:ea typeface="ＭＳ Ｐゴシック" charset="-128"/>
                <a:cs typeface="ＭＳ Ｐゴシック" charset="-128"/>
              </a:rPr>
              <a:t>even by those who do not consciously endorse the bias</a:t>
            </a:r>
            <a:r>
              <a:rPr lang="en-US" sz="2400" dirty="0" smtClean="0">
                <a:ea typeface="ＭＳ Ｐゴシック" charset="-128"/>
                <a:cs typeface="ＭＳ Ｐゴシック" charset="-128"/>
              </a:rPr>
              <a:t>.</a:t>
            </a:r>
          </a:p>
          <a:p>
            <a:pPr>
              <a:spcBef>
                <a:spcPts val="1200"/>
              </a:spcBef>
            </a:pPr>
            <a:r>
              <a:rPr lang="en-US" sz="2400" dirty="0" err="1" smtClean="0">
                <a:ea typeface="ＭＳ Ｐゴシック" charset="-128"/>
                <a:cs typeface="ＭＳ Ｐゴシック" charset="-128"/>
              </a:rPr>
              <a:t>Micromessages</a:t>
            </a:r>
            <a:r>
              <a:rPr lang="en-US" sz="2400" dirty="0" smtClean="0">
                <a:ea typeface="ＭＳ Ｐゴシック" charset="-128"/>
                <a:cs typeface="ＭＳ Ｐゴシック" charset="-128"/>
              </a:rPr>
              <a:t> can say: “you don’t belong here.”</a:t>
            </a:r>
            <a:endParaRPr lang="en-US" sz="2400" dirty="0" smtClean="0"/>
          </a:p>
          <a:p>
            <a:pPr lvl="1">
              <a:spcBef>
                <a:spcPts val="0"/>
              </a:spcBef>
            </a:pPr>
            <a:r>
              <a:rPr lang="en-US" sz="2400" dirty="0" smtClean="0"/>
              <a:t>Eye contact, open/closed body language, expressions of interest, follow-up questions, subtle affirmations and withdrawals. </a:t>
            </a:r>
          </a:p>
          <a:p>
            <a:pPr lvl="1">
              <a:spcBef>
                <a:spcPts val="0"/>
              </a:spcBef>
            </a:pPr>
            <a:r>
              <a:rPr lang="en-US" sz="2400" dirty="0" smtClean="0"/>
              <a:t>Allocation of space, invitations, job assignments, offers of help or collaboration.</a:t>
            </a:r>
          </a:p>
          <a:p>
            <a:pPr lvl="1">
              <a:spcBef>
                <a:spcPts val="0"/>
              </a:spcBef>
            </a:pPr>
            <a:r>
              <a:rPr lang="en-US" sz="2400" dirty="0" smtClean="0"/>
              <a:t>Topics of conversation, choice of time/place/content of collective activities.</a:t>
            </a:r>
          </a:p>
          <a:p>
            <a:pPr>
              <a:lnSpc>
                <a:spcPct val="120000"/>
              </a:lnSpc>
              <a:spcBef>
                <a:spcPts val="0"/>
              </a:spcBef>
            </a:pPr>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Micromessaging</a:t>
            </a:r>
            <a:endParaRPr lang="en-US" dirty="0"/>
          </a:p>
        </p:txBody>
      </p:sp>
      <p:sp>
        <p:nvSpPr>
          <p:cNvPr id="3" name="Content Placeholder 2"/>
          <p:cNvSpPr>
            <a:spLocks noGrp="1"/>
          </p:cNvSpPr>
          <p:nvPr>
            <p:ph idx="1"/>
          </p:nvPr>
        </p:nvSpPr>
        <p:spPr/>
        <p:txBody>
          <a:bodyPr>
            <a:normAutofit fontScale="92500" lnSpcReduction="10000"/>
          </a:bodyPr>
          <a:lstStyle/>
          <a:p>
            <a:pPr>
              <a:lnSpc>
                <a:spcPct val="120000"/>
              </a:lnSpc>
            </a:pPr>
            <a:r>
              <a:rPr lang="en-US" dirty="0" smtClean="0"/>
              <a:t>Accumulation of negative </a:t>
            </a:r>
            <a:r>
              <a:rPr lang="en-US" dirty="0" err="1" smtClean="0"/>
              <a:t>micromessages</a:t>
            </a:r>
            <a:r>
              <a:rPr lang="en-US" dirty="0" smtClean="0"/>
              <a:t> causes increasing dissatisfaction with work/study environment over time.</a:t>
            </a:r>
          </a:p>
          <a:p>
            <a:pPr>
              <a:lnSpc>
                <a:spcPct val="120000"/>
              </a:lnSpc>
            </a:pPr>
            <a:r>
              <a:rPr lang="en-US" dirty="0" smtClean="0"/>
              <a:t> It may be a steady accumulation of seemingly trivial things.</a:t>
            </a:r>
          </a:p>
          <a:p>
            <a:pPr>
              <a:lnSpc>
                <a:spcPct val="120000"/>
              </a:lnSpc>
            </a:pPr>
            <a:r>
              <a:rPr lang="en-US" dirty="0" smtClean="0"/>
              <a:t>Messages can be positive or negative resulting in micro-inequity or micro-advantage. </a:t>
            </a:r>
            <a:r>
              <a:rPr lang="en-US" dirty="0" smtClean="0">
                <a:solidFill>
                  <a:srgbClr val="C0504D"/>
                </a:solidFill>
              </a:rPr>
              <a:t>M</a:t>
            </a:r>
            <a:r>
              <a:rPr lang="en-US" dirty="0" smtClean="0">
                <a:solidFill>
                  <a:srgbClr val="C0504D"/>
                </a:solidFill>
                <a:ea typeface="ＭＳ Ｐゴシック" charset="-128"/>
                <a:cs typeface="ＭＳ Ｐゴシック" charset="-128"/>
              </a:rPr>
              <a:t>icro-inequities can be countered by micro-affirmations.</a:t>
            </a:r>
            <a:endParaRPr lang="en-US" dirty="0" smtClean="0">
              <a:solidFill>
                <a:srgbClr val="C0504D"/>
              </a:solidFill>
            </a:endParaRPr>
          </a:p>
          <a:p>
            <a:pPr>
              <a:lnSpc>
                <a:spcPct val="120000"/>
              </a:lnSpc>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differences add up</a:t>
            </a:r>
            <a:endParaRPr lang="en-US" dirty="0"/>
          </a:p>
        </p:txBody>
      </p:sp>
      <p:sp>
        <p:nvSpPr>
          <p:cNvPr id="4" name="Isosceles Triangle 3"/>
          <p:cNvSpPr/>
          <p:nvPr/>
        </p:nvSpPr>
        <p:spPr>
          <a:xfrm>
            <a:off x="1752613" y="2057400"/>
            <a:ext cx="5714985" cy="406876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10800000">
            <a:off x="1676389" y="2741612"/>
            <a:ext cx="5791209"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flipV="1">
            <a:off x="1676407" y="3276600"/>
            <a:ext cx="5791206"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10800000" flipV="1">
            <a:off x="1676401" y="3733802"/>
            <a:ext cx="5791201"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0800000">
            <a:off x="1676396" y="4267200"/>
            <a:ext cx="5791206"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0800000">
            <a:off x="1676395" y="4724400"/>
            <a:ext cx="57912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10800000">
            <a:off x="1676412" y="5181600"/>
            <a:ext cx="5791201" cy="1592"/>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0800000">
            <a:off x="1676413" y="5638800"/>
            <a:ext cx="57912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47" name="Freeform 46"/>
          <p:cNvSpPr/>
          <p:nvPr/>
        </p:nvSpPr>
        <p:spPr>
          <a:xfrm>
            <a:off x="833795" y="5602055"/>
            <a:ext cx="944797" cy="485340"/>
          </a:xfrm>
          <a:custGeom>
            <a:avLst/>
            <a:gdLst>
              <a:gd name="connsiteX0" fmla="*/ 916401 w 944797"/>
              <a:gd name="connsiteY0" fmla="*/ 485340 h 485340"/>
              <a:gd name="connsiteX1" fmla="*/ 18070 w 944797"/>
              <a:gd name="connsiteY1" fmla="*/ 361423 h 485340"/>
              <a:gd name="connsiteX2" fmla="*/ 807982 w 944797"/>
              <a:gd name="connsiteY2" fmla="*/ 51632 h 485340"/>
              <a:gd name="connsiteX3" fmla="*/ 838959 w 944797"/>
              <a:gd name="connsiteY3" fmla="*/ 51632 h 485340"/>
            </a:gdLst>
            <a:ahLst/>
            <a:cxnLst>
              <a:cxn ang="0">
                <a:pos x="connsiteX0" y="connsiteY0"/>
              </a:cxn>
              <a:cxn ang="0">
                <a:pos x="connsiteX1" y="connsiteY1"/>
              </a:cxn>
              <a:cxn ang="0">
                <a:pos x="connsiteX2" y="connsiteY2"/>
              </a:cxn>
              <a:cxn ang="0">
                <a:pos x="connsiteX3" y="connsiteY3"/>
              </a:cxn>
            </a:cxnLst>
            <a:rect l="l" t="t" r="r" b="b"/>
            <a:pathLst>
              <a:path w="944797" h="485340">
                <a:moveTo>
                  <a:pt x="916401" y="485340"/>
                </a:moveTo>
                <a:cubicBezTo>
                  <a:pt x="476270" y="459524"/>
                  <a:pt x="36140" y="433708"/>
                  <a:pt x="18070" y="361423"/>
                </a:cubicBezTo>
                <a:cubicBezTo>
                  <a:pt x="0" y="289138"/>
                  <a:pt x="671167" y="103264"/>
                  <a:pt x="807982" y="51632"/>
                </a:cubicBezTo>
                <a:cubicBezTo>
                  <a:pt x="944797" y="0"/>
                  <a:pt x="838959" y="51632"/>
                  <a:pt x="838959" y="5163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TextBox 47"/>
          <p:cNvSpPr txBox="1"/>
          <p:nvPr/>
        </p:nvSpPr>
        <p:spPr>
          <a:xfrm>
            <a:off x="304800" y="5756831"/>
            <a:ext cx="620683" cy="369332"/>
          </a:xfrm>
          <a:prstGeom prst="rect">
            <a:avLst/>
          </a:prstGeom>
          <a:noFill/>
        </p:spPr>
        <p:txBody>
          <a:bodyPr wrap="none" rtlCol="0">
            <a:spAutoFit/>
          </a:bodyPr>
          <a:lstStyle/>
          <a:p>
            <a:r>
              <a:rPr lang="en-US" dirty="0" smtClean="0"/>
              <a:t>15%</a:t>
            </a:r>
            <a:endParaRPr lang="en-US" dirty="0"/>
          </a:p>
        </p:txBody>
      </p:sp>
      <p:sp>
        <p:nvSpPr>
          <p:cNvPr id="49" name="Freeform 48"/>
          <p:cNvSpPr/>
          <p:nvPr/>
        </p:nvSpPr>
        <p:spPr>
          <a:xfrm>
            <a:off x="7434461" y="5653687"/>
            <a:ext cx="567911" cy="480176"/>
          </a:xfrm>
          <a:custGeom>
            <a:avLst/>
            <a:gdLst>
              <a:gd name="connsiteX0" fmla="*/ 0 w 567911"/>
              <a:gd name="connsiteY0" fmla="*/ 480176 h 480176"/>
              <a:gd name="connsiteX1" fmla="*/ 557585 w 567911"/>
              <a:gd name="connsiteY1" fmla="*/ 216854 h 480176"/>
              <a:gd name="connsiteX2" fmla="*/ 61954 w 567911"/>
              <a:gd name="connsiteY2" fmla="*/ 0 h 480176"/>
              <a:gd name="connsiteX3" fmla="*/ 61954 w 567911"/>
              <a:gd name="connsiteY3" fmla="*/ 0 h 480176"/>
            </a:gdLst>
            <a:ahLst/>
            <a:cxnLst>
              <a:cxn ang="0">
                <a:pos x="connsiteX0" y="connsiteY0"/>
              </a:cxn>
              <a:cxn ang="0">
                <a:pos x="connsiteX1" y="connsiteY1"/>
              </a:cxn>
              <a:cxn ang="0">
                <a:pos x="connsiteX2" y="connsiteY2"/>
              </a:cxn>
              <a:cxn ang="0">
                <a:pos x="connsiteX3" y="connsiteY3"/>
              </a:cxn>
            </a:cxnLst>
            <a:rect l="l" t="t" r="r" b="b"/>
            <a:pathLst>
              <a:path w="567911" h="480176">
                <a:moveTo>
                  <a:pt x="0" y="480176"/>
                </a:moveTo>
                <a:cubicBezTo>
                  <a:pt x="273629" y="388529"/>
                  <a:pt x="547259" y="296883"/>
                  <a:pt x="557585" y="216854"/>
                </a:cubicBezTo>
                <a:cubicBezTo>
                  <a:pt x="567911" y="136825"/>
                  <a:pt x="61954" y="0"/>
                  <a:pt x="61954" y="0"/>
                </a:cubicBezTo>
                <a:lnTo>
                  <a:pt x="61954" y="0"/>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TextBox 49"/>
          <p:cNvSpPr txBox="1"/>
          <p:nvPr/>
        </p:nvSpPr>
        <p:spPr>
          <a:xfrm>
            <a:off x="7924801" y="5653687"/>
            <a:ext cx="1219199" cy="646331"/>
          </a:xfrm>
          <a:prstGeom prst="rect">
            <a:avLst/>
          </a:prstGeom>
          <a:noFill/>
        </p:spPr>
        <p:txBody>
          <a:bodyPr wrap="square" rtlCol="0">
            <a:spAutoFit/>
          </a:bodyPr>
          <a:lstStyle/>
          <a:p>
            <a:r>
              <a:rPr lang="en-US" dirty="0" smtClean="0"/>
              <a:t>1% </a:t>
            </a:r>
            <a:r>
              <a:rPr lang="en-US" dirty="0" err="1" smtClean="0"/>
              <a:t>m/f</a:t>
            </a:r>
            <a:r>
              <a:rPr lang="en-US" dirty="0" smtClean="0"/>
              <a:t> variance</a:t>
            </a:r>
            <a:endParaRPr lang="en-US" dirty="0"/>
          </a:p>
        </p:txBody>
      </p:sp>
      <p:sp>
        <p:nvSpPr>
          <p:cNvPr id="51" name="TextBox 50"/>
          <p:cNvSpPr txBox="1"/>
          <p:nvPr/>
        </p:nvSpPr>
        <p:spPr>
          <a:xfrm>
            <a:off x="3581400" y="6126163"/>
            <a:ext cx="2426153" cy="369332"/>
          </a:xfrm>
          <a:prstGeom prst="rect">
            <a:avLst/>
          </a:prstGeom>
          <a:noFill/>
        </p:spPr>
        <p:txBody>
          <a:bodyPr wrap="none" rtlCol="0">
            <a:spAutoFit/>
          </a:bodyPr>
          <a:lstStyle/>
          <a:p>
            <a:r>
              <a:rPr lang="en-US" dirty="0" smtClean="0"/>
              <a:t>50% men, 50% women</a:t>
            </a:r>
            <a:endParaRPr lang="en-US" dirty="0"/>
          </a:p>
        </p:txBody>
      </p:sp>
      <p:sp>
        <p:nvSpPr>
          <p:cNvPr id="52" name="TextBox 51"/>
          <p:cNvSpPr txBox="1"/>
          <p:nvPr/>
        </p:nvSpPr>
        <p:spPr>
          <a:xfrm>
            <a:off x="3359044" y="1688068"/>
            <a:ext cx="2590800" cy="369332"/>
          </a:xfrm>
          <a:prstGeom prst="rect">
            <a:avLst/>
          </a:prstGeom>
          <a:noFill/>
        </p:spPr>
        <p:txBody>
          <a:bodyPr wrap="square" rtlCol="0">
            <a:spAutoFit/>
          </a:bodyPr>
          <a:lstStyle/>
          <a:p>
            <a:r>
              <a:rPr lang="en-US" dirty="0" smtClean="0"/>
              <a:t>65% men, 35% women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Schemas</a:t>
            </a:r>
            <a:endParaRPr lang="en-US" dirty="0"/>
          </a:p>
        </p:txBody>
      </p:sp>
      <p:sp>
        <p:nvSpPr>
          <p:cNvPr id="3" name="Content Placeholder 2"/>
          <p:cNvSpPr>
            <a:spLocks noGrp="1"/>
          </p:cNvSpPr>
          <p:nvPr>
            <p:ph idx="1"/>
          </p:nvPr>
        </p:nvSpPr>
        <p:spPr>
          <a:xfrm>
            <a:off x="304800" y="1295400"/>
            <a:ext cx="8686800" cy="5334000"/>
          </a:xfrm>
        </p:spPr>
        <p:txBody>
          <a:bodyPr>
            <a:normAutofit/>
          </a:bodyPr>
          <a:lstStyle/>
          <a:p>
            <a:r>
              <a:rPr lang="en-US" sz="2800" dirty="0" smtClean="0"/>
              <a:t>The best explanation of implicit bias is that it arises from reliance on </a:t>
            </a:r>
            <a:r>
              <a:rPr lang="en-US" sz="2800" dirty="0" smtClean="0">
                <a:solidFill>
                  <a:srgbClr val="C0504D"/>
                </a:solidFill>
              </a:rPr>
              <a:t>problematic schemas</a:t>
            </a:r>
            <a:r>
              <a:rPr lang="en-US" sz="2800" dirty="0" smtClean="0"/>
              <a:t>.</a:t>
            </a:r>
          </a:p>
          <a:p>
            <a:r>
              <a:rPr lang="en-US" sz="2800" dirty="0" smtClean="0"/>
              <a:t>A </a:t>
            </a:r>
            <a:r>
              <a:rPr lang="en-US" sz="2800" i="1" dirty="0" smtClean="0">
                <a:solidFill>
                  <a:srgbClr val="C0504D"/>
                </a:solidFill>
              </a:rPr>
              <a:t>schema</a:t>
            </a:r>
            <a:r>
              <a:rPr lang="en-US" sz="2800" dirty="0" smtClean="0"/>
              <a:t> is a simplified representation of a kind or type that</a:t>
            </a:r>
          </a:p>
          <a:p>
            <a:pPr lvl="1"/>
            <a:r>
              <a:rPr lang="en-US" sz="2400" dirty="0" smtClean="0"/>
              <a:t>Organizes our perceptions and beliefs about things of that kind</a:t>
            </a:r>
          </a:p>
          <a:p>
            <a:pPr lvl="1"/>
            <a:r>
              <a:rPr lang="en-US" sz="2400" dirty="0" smtClean="0"/>
              <a:t>Guides our expectations, predictions</a:t>
            </a:r>
          </a:p>
          <a:p>
            <a:pPr lvl="1"/>
            <a:r>
              <a:rPr lang="en-US" sz="2400" dirty="0" smtClean="0"/>
              <a:t>Supplies missing context (explanatory, interpretive)</a:t>
            </a:r>
          </a:p>
          <a:p>
            <a:r>
              <a:rPr lang="en-US" sz="2800" dirty="0" smtClean="0"/>
              <a:t>Schemas are mostly unconscious; they are plausibly the base for many of our dispositions to respond to things differently in light of their kind.</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r>
              <a:rPr lang="en-US" smtClean="0"/>
              <a:t>Schemas are widely shared</a:t>
            </a:r>
          </a:p>
        </p:txBody>
      </p:sp>
      <p:sp>
        <p:nvSpPr>
          <p:cNvPr id="182275" name="Rectangle 3"/>
          <p:cNvSpPr>
            <a:spLocks noGrp="1" noChangeArrowheads="1"/>
          </p:cNvSpPr>
          <p:nvPr>
            <p:ph idx="1"/>
          </p:nvPr>
        </p:nvSpPr>
        <p:spPr>
          <a:xfrm>
            <a:off x="457200" y="1524000"/>
            <a:ext cx="8229600" cy="4419600"/>
          </a:xfrm>
        </p:spPr>
        <p:txBody>
          <a:bodyPr rtlCol="0">
            <a:normAutofit fontScale="77500" lnSpcReduction="20000"/>
          </a:bodyPr>
          <a:lstStyle/>
          <a:p>
            <a:pPr eaLnBrk="1" fontAlgn="auto" hangingPunct="1">
              <a:lnSpc>
                <a:spcPct val="120000"/>
              </a:lnSpc>
              <a:spcAft>
                <a:spcPts val="600"/>
              </a:spcAft>
              <a:buFont typeface="Arial"/>
              <a:buChar char="•"/>
              <a:defRPr/>
            </a:pPr>
            <a:r>
              <a:rPr lang="en-US" sz="3459" dirty="0" smtClean="0">
                <a:ea typeface="+mn-ea"/>
                <a:cs typeface="+mn-cs"/>
              </a:rPr>
              <a:t>Research shows that we all – regardless of gender or race – perceive and treat people based on schemas associated with their race/gender/social group.</a:t>
            </a:r>
          </a:p>
          <a:p>
            <a:pPr lvl="2" eaLnBrk="1" fontAlgn="auto" hangingPunct="1">
              <a:spcAft>
                <a:spcPts val="600"/>
              </a:spcAft>
              <a:buFont typeface="Arial"/>
              <a:buChar char="•"/>
              <a:defRPr/>
            </a:pPr>
            <a:r>
              <a:rPr lang="en-US" sz="2697" dirty="0" smtClean="0">
                <a:ea typeface="+mn-ea"/>
              </a:rPr>
              <a:t>Both men and women hold them about gender </a:t>
            </a:r>
          </a:p>
          <a:p>
            <a:pPr lvl="2" eaLnBrk="1" fontAlgn="auto" hangingPunct="1">
              <a:spcAft>
                <a:spcPts val="600"/>
              </a:spcAft>
              <a:buFont typeface="Arial"/>
              <a:buChar char="•"/>
              <a:defRPr/>
            </a:pPr>
            <a:r>
              <a:rPr lang="en-US" sz="2697" dirty="0" smtClean="0">
                <a:ea typeface="+mn-ea"/>
              </a:rPr>
              <a:t>Both whites and people of color hold them about race </a:t>
            </a:r>
          </a:p>
          <a:p>
            <a:pPr eaLnBrk="1" fontAlgn="auto" hangingPunct="1">
              <a:lnSpc>
                <a:spcPct val="120000"/>
              </a:lnSpc>
              <a:spcBef>
                <a:spcPts val="600"/>
              </a:spcBef>
              <a:spcAft>
                <a:spcPts val="0"/>
              </a:spcAft>
              <a:buFont typeface="Arial"/>
              <a:buChar char="•"/>
              <a:defRPr/>
            </a:pPr>
            <a:r>
              <a:rPr lang="en-US" sz="3497" dirty="0" smtClean="0">
                <a:ea typeface="+mn-ea"/>
                <a:cs typeface="+mn-cs"/>
              </a:rPr>
              <a:t>People are typically not aware of them, but with effort can become aware of them and change them.</a:t>
            </a:r>
          </a:p>
          <a:p>
            <a:pPr eaLnBrk="1" fontAlgn="auto" hangingPunct="1">
              <a:lnSpc>
                <a:spcPct val="120000"/>
              </a:lnSpc>
              <a:spcBef>
                <a:spcPts val="600"/>
              </a:spcBef>
              <a:spcAft>
                <a:spcPts val="0"/>
              </a:spcAft>
              <a:buFont typeface="Arial"/>
              <a:buChar char="•"/>
              <a:defRPr/>
            </a:pPr>
            <a:r>
              <a:rPr lang="en-US" sz="3497" dirty="0" smtClean="0">
                <a:ea typeface="+mn-ea"/>
                <a:cs typeface="+mn-cs"/>
              </a:rPr>
              <a:t>Implicit association test:  </a:t>
            </a:r>
          </a:p>
          <a:p>
            <a:pPr lvl="1" eaLnBrk="1" fontAlgn="auto" hangingPunct="1">
              <a:spcBef>
                <a:spcPts val="600"/>
              </a:spcBef>
              <a:spcAft>
                <a:spcPts val="0"/>
              </a:spcAft>
              <a:buFont typeface="Arial"/>
              <a:buNone/>
              <a:defRPr/>
            </a:pPr>
            <a:r>
              <a:rPr lang="en-US" sz="3097" dirty="0" smtClean="0">
                <a:ea typeface="+mn-ea"/>
              </a:rPr>
              <a:t>https://</a:t>
            </a:r>
            <a:r>
              <a:rPr lang="en-US" sz="3097" dirty="0" err="1" smtClean="0">
                <a:ea typeface="+mn-ea"/>
              </a:rPr>
              <a:t>implicit.harvard.edu</a:t>
            </a:r>
            <a:r>
              <a:rPr lang="en-US" sz="3097" dirty="0" smtClean="0">
                <a:ea typeface="+mn-ea"/>
              </a:rPr>
              <a:t>/implicit/</a:t>
            </a:r>
          </a:p>
          <a:p>
            <a:pPr lvl="1" eaLnBrk="1" fontAlgn="auto" hangingPunct="1">
              <a:spcAft>
                <a:spcPts val="0"/>
              </a:spcAft>
              <a:buFont typeface="Arial"/>
              <a:buNone/>
              <a:defRPr/>
            </a:pPr>
            <a:endParaRPr lang="en-US" sz="3097" dirty="0" smtClean="0">
              <a:ea typeface="+mn-ea"/>
            </a:endParaRPr>
          </a:p>
          <a:p>
            <a:pPr lvl="1" eaLnBrk="1" fontAlgn="auto" hangingPunct="1">
              <a:spcAft>
                <a:spcPts val="0"/>
              </a:spcAft>
              <a:buFont typeface="Arial"/>
              <a:buChar char="–"/>
              <a:defRPr/>
            </a:pPr>
            <a:endParaRPr lang="en-US" dirty="0" smtClean="0">
              <a:ea typeface="+mn-ea"/>
            </a:endParaRPr>
          </a:p>
          <a:p>
            <a:pPr eaLnBrk="1" fontAlgn="auto" hangingPunct="1">
              <a:spcAft>
                <a:spcPts val="0"/>
              </a:spcAft>
              <a:buFont typeface="Arial"/>
              <a:buChar char="•"/>
              <a:defRPr/>
            </a:pPr>
            <a:endParaRPr lang="en-US" dirty="0" smtClean="0">
              <a:ea typeface="+mn-ea"/>
              <a:cs typeface="+mn-cs"/>
            </a:endParaRPr>
          </a:p>
          <a:p>
            <a:pPr eaLnBrk="1" fontAlgn="auto" hangingPunct="1">
              <a:spcAft>
                <a:spcPts val="0"/>
              </a:spcAft>
              <a:buFont typeface="Arial"/>
              <a:buChar char="•"/>
              <a:defRPr/>
            </a:pPr>
            <a:endParaRPr lang="en-US" dirty="0">
              <a:ea typeface="+mn-ea"/>
              <a:cs typeface="+mn-cs"/>
            </a:endParaRPr>
          </a:p>
        </p:txBody>
      </p:sp>
      <p:sp>
        <p:nvSpPr>
          <p:cNvPr id="26629" name="Rectangle 4"/>
          <p:cNvSpPr>
            <a:spLocks noChangeArrowheads="1"/>
          </p:cNvSpPr>
          <p:nvPr/>
        </p:nvSpPr>
        <p:spPr bwMode="auto">
          <a:xfrm>
            <a:off x="1600200" y="6248400"/>
            <a:ext cx="5807075" cy="304800"/>
          </a:xfrm>
          <a:prstGeom prst="rect">
            <a:avLst/>
          </a:prstGeom>
          <a:noFill/>
          <a:ln w="9525">
            <a:noFill/>
            <a:miter lim="800000"/>
            <a:headEnd/>
            <a:tailEnd/>
          </a:ln>
        </p:spPr>
        <p:txBody>
          <a:bodyPr wrap="none">
            <a:prstTxWarp prst="textNoShape">
              <a:avLst/>
            </a:prstTxWarp>
            <a:spAutoFit/>
          </a:bodyPr>
          <a:lstStyle/>
          <a:p>
            <a:r>
              <a:rPr lang="en-US" sz="1400">
                <a:solidFill>
                  <a:srgbClr val="000080"/>
                </a:solidFill>
              </a:rPr>
              <a:t>Fiske (2002). </a:t>
            </a:r>
            <a:r>
              <a:rPr lang="en-US" sz="1400" i="1">
                <a:solidFill>
                  <a:srgbClr val="000080"/>
                </a:solidFill>
              </a:rPr>
              <a:t>Current Directions in Psychological Science, 11</a:t>
            </a:r>
            <a:r>
              <a:rPr lang="en-US" sz="1400">
                <a:solidFill>
                  <a:srgbClr val="000080"/>
                </a:solidFill>
              </a:rPr>
              <a:t>, 123-128.</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Reliance on Schemas</a:t>
            </a:r>
            <a:endParaRPr lang="en-US" dirty="0"/>
          </a:p>
        </p:txBody>
      </p:sp>
      <p:sp>
        <p:nvSpPr>
          <p:cNvPr id="3" name="Content Placeholder 2"/>
          <p:cNvSpPr>
            <a:spLocks noGrp="1"/>
          </p:cNvSpPr>
          <p:nvPr>
            <p:ph idx="1"/>
          </p:nvPr>
        </p:nvSpPr>
        <p:spPr/>
        <p:txBody>
          <a:bodyPr/>
          <a:lstStyle/>
          <a:p>
            <a:r>
              <a:rPr lang="en-US" sz="2800" dirty="0" smtClean="0"/>
              <a:t>Schemas are valuable and our reliance on them is inevitable.  However, problems arise when:</a:t>
            </a:r>
          </a:p>
          <a:p>
            <a:pPr lvl="1"/>
            <a:r>
              <a:rPr lang="en-US" dirty="0" smtClean="0"/>
              <a:t>We rely on a schema that is not apt for the context (even though it </a:t>
            </a:r>
            <a:r>
              <a:rPr lang="en-US" i="1" dirty="0" smtClean="0"/>
              <a:t>may be </a:t>
            </a:r>
            <a:r>
              <a:rPr lang="en-US" dirty="0" smtClean="0"/>
              <a:t>apt in many contexts).</a:t>
            </a:r>
          </a:p>
          <a:p>
            <a:pPr lvl="2"/>
            <a:r>
              <a:rPr lang="en-US" dirty="0" smtClean="0"/>
              <a:t>Birds fly</a:t>
            </a:r>
          </a:p>
          <a:p>
            <a:pPr lvl="1"/>
            <a:r>
              <a:rPr lang="en-US" dirty="0" smtClean="0"/>
              <a:t>There are sometimes conflicts between schemas resulting in cognitive dissonance.</a:t>
            </a:r>
          </a:p>
          <a:p>
            <a:pPr lvl="2"/>
            <a:r>
              <a:rPr lang="en-US" dirty="0" smtClean="0"/>
              <a:t>Women in the military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762000"/>
          </a:xfrm>
        </p:spPr>
        <p:txBody>
          <a:bodyPr>
            <a:normAutofit/>
          </a:bodyPr>
          <a:lstStyle/>
          <a:p>
            <a:r>
              <a:rPr lang="en-US" dirty="0" smtClean="0"/>
              <a:t>When Schemas conflict….</a:t>
            </a:r>
            <a:endParaRPr lang="en-US" dirty="0"/>
          </a:p>
        </p:txBody>
      </p:sp>
      <p:sp>
        <p:nvSpPr>
          <p:cNvPr id="3" name="Content Placeholder 2"/>
          <p:cNvSpPr>
            <a:spLocks noGrp="1"/>
          </p:cNvSpPr>
          <p:nvPr>
            <p:ph idx="1"/>
          </p:nvPr>
        </p:nvSpPr>
        <p:spPr/>
        <p:txBody>
          <a:bodyPr>
            <a:normAutofit/>
          </a:bodyPr>
          <a:lstStyle/>
          <a:p>
            <a:r>
              <a:rPr lang="en-US" sz="2800" dirty="0" smtClean="0"/>
              <a:t>Disappear the difficult cases, by ignoring them or forcing them out. </a:t>
            </a:r>
            <a:r>
              <a:rPr lang="en-US" sz="1800" dirty="0" smtClean="0">
                <a:solidFill>
                  <a:schemeClr val="accent2"/>
                </a:solidFill>
              </a:rPr>
              <a:t>(Or as in military, rule them out by fiat.)</a:t>
            </a:r>
          </a:p>
          <a:p>
            <a:r>
              <a:rPr lang="en-US" sz="2800" dirty="0" smtClean="0"/>
              <a:t>Find ways to pretend that false assumptions of the schemas are preserved. </a:t>
            </a:r>
            <a:r>
              <a:rPr lang="en-US" sz="2000" dirty="0" smtClean="0">
                <a:solidFill>
                  <a:srgbClr val="C0504D"/>
                </a:solidFill>
              </a:rPr>
              <a:t>(Successful women philosophers aren’t </a:t>
            </a:r>
            <a:r>
              <a:rPr lang="en-US" sz="2000" i="1" dirty="0" smtClean="0">
                <a:solidFill>
                  <a:srgbClr val="C0504D"/>
                </a:solidFill>
              </a:rPr>
              <a:t>really</a:t>
            </a:r>
            <a:r>
              <a:rPr lang="en-US" sz="2000" dirty="0" smtClean="0">
                <a:solidFill>
                  <a:srgbClr val="C0504D"/>
                </a:solidFill>
              </a:rPr>
              <a:t> women, or they aren’t </a:t>
            </a:r>
            <a:r>
              <a:rPr lang="en-US" sz="2000" i="1" dirty="0" smtClean="0">
                <a:solidFill>
                  <a:srgbClr val="C0504D"/>
                </a:solidFill>
              </a:rPr>
              <a:t>really </a:t>
            </a:r>
            <a:r>
              <a:rPr lang="en-US" sz="2000" dirty="0" smtClean="0">
                <a:solidFill>
                  <a:srgbClr val="C0504D"/>
                </a:solidFill>
              </a:rPr>
              <a:t>doing philosophy.)</a:t>
            </a:r>
          </a:p>
          <a:p>
            <a:r>
              <a:rPr lang="en-US" sz="2800" dirty="0" smtClean="0"/>
              <a:t>Allow exceptions to the rule (tokenism), but maintain barriers to limit access. </a:t>
            </a:r>
            <a:r>
              <a:rPr lang="en-US" sz="2000" dirty="0" smtClean="0">
                <a:solidFill>
                  <a:srgbClr val="C0504D"/>
                </a:solidFill>
              </a:rPr>
              <a:t>(Of course we would hire another woman, if we could find one like Sally.)</a:t>
            </a:r>
          </a:p>
          <a:p>
            <a:r>
              <a:rPr lang="en-US" sz="2800" dirty="0" smtClean="0"/>
              <a:t>Change the schemas.</a:t>
            </a: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533400"/>
            <a:ext cx="7315200" cy="533400"/>
          </a:xfrm>
        </p:spPr>
        <p:txBody>
          <a:bodyPr>
            <a:normAutofit fontScale="90000"/>
          </a:bodyPr>
          <a:lstStyle/>
          <a:p>
            <a:pPr eaLnBrk="1" hangingPunct="1"/>
            <a:r>
              <a:rPr lang="en-US" sz="4000" b="0" dirty="0" smtClean="0"/>
              <a:t>Schemas and Evaluation</a:t>
            </a:r>
          </a:p>
        </p:txBody>
      </p:sp>
      <p:sp>
        <p:nvSpPr>
          <p:cNvPr id="13" name="Text Placeholder 12"/>
          <p:cNvSpPr>
            <a:spLocks noGrp="1"/>
          </p:cNvSpPr>
          <p:nvPr>
            <p:ph type="body" sz="half" idx="2"/>
          </p:nvPr>
        </p:nvSpPr>
        <p:spPr>
          <a:xfrm>
            <a:off x="457200" y="1295400"/>
            <a:ext cx="7772400" cy="1371600"/>
          </a:xfrm>
        </p:spPr>
        <p:txBody>
          <a:bodyPr rtlCol="0">
            <a:normAutofit fontScale="32500" lnSpcReduction="20000"/>
          </a:bodyPr>
          <a:lstStyle/>
          <a:p>
            <a:pPr marL="227013" indent="-227013" eaLnBrk="1" fontAlgn="auto" hangingPunct="1">
              <a:lnSpc>
                <a:spcPct val="120000"/>
              </a:lnSpc>
              <a:spcBef>
                <a:spcPts val="600"/>
              </a:spcBef>
              <a:spcAft>
                <a:spcPts val="0"/>
              </a:spcAft>
              <a:buFont typeface="Arial"/>
              <a:buChar char="•"/>
              <a:defRPr/>
            </a:pPr>
            <a:r>
              <a:rPr lang="en-US" sz="8000" dirty="0" smtClean="0">
                <a:ea typeface="+mn-ea"/>
                <a:cs typeface="+mn-cs"/>
              </a:rPr>
              <a:t>Applicants with African American-sounding names had to send </a:t>
            </a:r>
            <a:r>
              <a:rPr lang="en-US" sz="8000" dirty="0" smtClean="0">
                <a:solidFill>
                  <a:srgbClr val="800000"/>
                </a:solidFill>
                <a:ea typeface="+mn-ea"/>
                <a:cs typeface="+mn-cs"/>
              </a:rPr>
              <a:t>15</a:t>
            </a:r>
            <a:r>
              <a:rPr lang="en-US" sz="8000" dirty="0" smtClean="0">
                <a:ea typeface="+mn-ea"/>
                <a:cs typeface="+mn-cs"/>
              </a:rPr>
              <a:t> resumes to get a callback, compared to </a:t>
            </a:r>
            <a:r>
              <a:rPr lang="en-US" sz="8000" dirty="0" smtClean="0">
                <a:solidFill>
                  <a:srgbClr val="990000"/>
                </a:solidFill>
                <a:ea typeface="+mn-ea"/>
                <a:cs typeface="+mn-cs"/>
              </a:rPr>
              <a:t>10</a:t>
            </a:r>
            <a:r>
              <a:rPr lang="en-US" sz="8000" dirty="0" smtClean="0">
                <a:ea typeface="+mn-ea"/>
                <a:cs typeface="+mn-cs"/>
              </a:rPr>
              <a:t> for applicants with white-sounding names.</a:t>
            </a:r>
          </a:p>
          <a:p>
            <a:pPr eaLnBrk="1" fontAlgn="auto" hangingPunct="1">
              <a:spcAft>
                <a:spcPts val="0"/>
              </a:spcAft>
              <a:buFont typeface="Arial"/>
              <a:buChar char="•"/>
              <a:defRPr/>
            </a:pPr>
            <a:endParaRPr lang="en-US" dirty="0" smtClean="0">
              <a:ea typeface="+mn-ea"/>
              <a:cs typeface="+mn-cs"/>
            </a:endParaRPr>
          </a:p>
        </p:txBody>
      </p:sp>
      <p:pic>
        <p:nvPicPr>
          <p:cNvPr id="29700" name="Picture 5" descr="BD18204_"/>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6553200" y="2606675"/>
            <a:ext cx="2476500" cy="1604963"/>
          </a:xfrm>
          <a:prstGeom prst="rect">
            <a:avLst/>
          </a:prstGeom>
          <a:noFill/>
          <a:ln w="9525">
            <a:noFill/>
            <a:miter lim="800000"/>
            <a:headEnd/>
            <a:tailEnd/>
          </a:ln>
        </p:spPr>
      </p:pic>
      <p:pic>
        <p:nvPicPr>
          <p:cNvPr id="29701" name="Picture 6" descr="BD18204_"/>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6324600" y="2895600"/>
            <a:ext cx="2476500" cy="1604963"/>
          </a:xfrm>
          <a:prstGeom prst="rect">
            <a:avLst/>
          </a:prstGeom>
          <a:noFill/>
          <a:ln w="9525">
            <a:noFill/>
            <a:miter lim="800000"/>
            <a:headEnd/>
            <a:tailEnd/>
          </a:ln>
        </p:spPr>
      </p:pic>
      <p:sp>
        <p:nvSpPr>
          <p:cNvPr id="29702" name="Rectangle 7"/>
          <p:cNvSpPr>
            <a:spLocks noChangeArrowheads="1"/>
          </p:cNvSpPr>
          <p:nvPr/>
        </p:nvSpPr>
        <p:spPr bwMode="auto">
          <a:xfrm>
            <a:off x="6553200" y="2895600"/>
            <a:ext cx="658813" cy="338138"/>
          </a:xfrm>
          <a:prstGeom prst="rect">
            <a:avLst/>
          </a:prstGeom>
          <a:noFill/>
          <a:ln w="9525">
            <a:noFill/>
            <a:miter lim="800000"/>
            <a:headEnd/>
            <a:tailEnd/>
          </a:ln>
        </p:spPr>
        <p:txBody>
          <a:bodyPr>
            <a:prstTxWarp prst="textNoShape">
              <a:avLst/>
            </a:prstTxWarp>
            <a:spAutoFit/>
          </a:bodyPr>
          <a:lstStyle/>
          <a:p>
            <a:pPr>
              <a:spcBef>
                <a:spcPct val="50000"/>
              </a:spcBef>
            </a:pPr>
            <a:r>
              <a:rPr lang="en-US" sz="1600" b="1" dirty="0">
                <a:solidFill>
                  <a:srgbClr val="000066"/>
                </a:solidFill>
              </a:rPr>
              <a:t>Greg</a:t>
            </a:r>
          </a:p>
        </p:txBody>
      </p:sp>
      <p:sp>
        <p:nvSpPr>
          <p:cNvPr id="29703" name="Rectangle 8"/>
          <p:cNvSpPr>
            <a:spLocks noChangeArrowheads="1"/>
          </p:cNvSpPr>
          <p:nvPr/>
        </p:nvSpPr>
        <p:spPr bwMode="auto">
          <a:xfrm>
            <a:off x="6831806" y="2606675"/>
            <a:ext cx="760413" cy="336550"/>
          </a:xfrm>
          <a:prstGeom prst="rect">
            <a:avLst/>
          </a:prstGeom>
          <a:noFill/>
          <a:ln w="9525">
            <a:noFill/>
            <a:miter lim="800000"/>
            <a:headEnd/>
            <a:tailEnd/>
          </a:ln>
        </p:spPr>
        <p:txBody>
          <a:bodyPr wrap="none">
            <a:prstTxWarp prst="textNoShape">
              <a:avLst/>
            </a:prstTxWarp>
            <a:spAutoFit/>
          </a:bodyPr>
          <a:lstStyle/>
          <a:p>
            <a:pPr>
              <a:spcBef>
                <a:spcPct val="50000"/>
              </a:spcBef>
            </a:pPr>
            <a:r>
              <a:rPr lang="en-US" sz="1600" b="1" dirty="0">
                <a:solidFill>
                  <a:srgbClr val="000066"/>
                </a:solidFill>
              </a:rPr>
              <a:t>Jamal</a:t>
            </a:r>
          </a:p>
        </p:txBody>
      </p:sp>
      <p:sp>
        <p:nvSpPr>
          <p:cNvPr id="29704" name="Rectangle 9"/>
          <p:cNvSpPr>
            <a:spLocks noChangeArrowheads="1"/>
          </p:cNvSpPr>
          <p:nvPr/>
        </p:nvSpPr>
        <p:spPr bwMode="auto">
          <a:xfrm>
            <a:off x="1066800" y="4114800"/>
            <a:ext cx="4883150" cy="304800"/>
          </a:xfrm>
          <a:prstGeom prst="rect">
            <a:avLst/>
          </a:prstGeom>
          <a:noFill/>
          <a:ln w="9525">
            <a:noFill/>
            <a:miter lim="800000"/>
            <a:headEnd/>
            <a:tailEnd/>
          </a:ln>
        </p:spPr>
        <p:txBody>
          <a:bodyPr wrap="none">
            <a:prstTxWarp prst="textNoShape">
              <a:avLst/>
            </a:prstTxWarp>
            <a:spAutoFit/>
          </a:bodyPr>
          <a:lstStyle/>
          <a:p>
            <a:r>
              <a:rPr lang="en-US" sz="1400" dirty="0">
                <a:solidFill>
                  <a:srgbClr val="000066"/>
                </a:solidFill>
              </a:rPr>
              <a:t>Bertrand &amp; </a:t>
            </a:r>
            <a:r>
              <a:rPr lang="en-US" sz="1400" dirty="0" err="1">
                <a:solidFill>
                  <a:srgbClr val="000066"/>
                </a:solidFill>
              </a:rPr>
              <a:t>Mullainathan</a:t>
            </a:r>
            <a:r>
              <a:rPr lang="en-US" sz="1400" dirty="0">
                <a:solidFill>
                  <a:srgbClr val="000066"/>
                </a:solidFill>
              </a:rPr>
              <a:t> (2004) </a:t>
            </a:r>
            <a:r>
              <a:rPr lang="en-US" sz="1400" i="1" dirty="0">
                <a:solidFill>
                  <a:srgbClr val="000066"/>
                </a:solidFill>
              </a:rPr>
              <a:t>Poverty Action Lab</a:t>
            </a:r>
            <a:r>
              <a:rPr lang="en-US" sz="1400" dirty="0">
                <a:solidFill>
                  <a:srgbClr val="000066"/>
                </a:solidFill>
              </a:rPr>
              <a:t>, 3, 1-27.</a:t>
            </a:r>
          </a:p>
        </p:txBody>
      </p:sp>
      <p:sp>
        <p:nvSpPr>
          <p:cNvPr id="10" name="TextBox 9"/>
          <p:cNvSpPr txBox="1"/>
          <p:nvPr/>
        </p:nvSpPr>
        <p:spPr>
          <a:xfrm>
            <a:off x="762000" y="2667000"/>
            <a:ext cx="5562600" cy="1770063"/>
          </a:xfrm>
          <a:prstGeom prst="rect">
            <a:avLst/>
          </a:prstGeom>
          <a:noFill/>
        </p:spPr>
        <p:txBody>
          <a:bodyPr wrap="square">
            <a:spAutoFit/>
          </a:bodyPr>
          <a:lstStyle/>
          <a:p>
            <a:pPr marL="227013" indent="-227013" fontAlgn="auto">
              <a:spcBef>
                <a:spcPts val="600"/>
              </a:spcBef>
              <a:buFont typeface="Arial"/>
              <a:buChar char="•"/>
              <a:defRPr/>
            </a:pPr>
            <a:r>
              <a:rPr lang="en-US" sz="2000" dirty="0">
                <a:latin typeface="+mn-lt"/>
                <a:ea typeface="Arial" pitchFamily="-109" charset="0"/>
                <a:cs typeface="Century Gothic"/>
              </a:rPr>
              <a:t>White names counted as an additional </a:t>
            </a:r>
            <a:r>
              <a:rPr lang="en-US" sz="2000" dirty="0">
                <a:solidFill>
                  <a:srgbClr val="990000"/>
                </a:solidFill>
                <a:latin typeface="+mn-lt"/>
                <a:ea typeface="Arial" pitchFamily="-109" charset="0"/>
                <a:cs typeface="Century Gothic"/>
              </a:rPr>
              <a:t>8</a:t>
            </a:r>
            <a:r>
              <a:rPr lang="en-US" sz="2000" dirty="0">
                <a:latin typeface="+mn-lt"/>
                <a:ea typeface="Arial" pitchFamily="-109" charset="0"/>
                <a:cs typeface="Century Gothic"/>
              </a:rPr>
              <a:t> years of experience.</a:t>
            </a:r>
          </a:p>
          <a:p>
            <a:pPr marL="227013" indent="-227013" fontAlgn="auto">
              <a:spcBef>
                <a:spcPts val="600"/>
              </a:spcBef>
              <a:spcAft>
                <a:spcPts val="0"/>
              </a:spcAft>
              <a:buFont typeface="Arial"/>
              <a:buChar char="•"/>
              <a:defRPr/>
            </a:pPr>
            <a:r>
              <a:rPr lang="en-US" sz="2000" dirty="0">
                <a:latin typeface="+mn-lt"/>
                <a:ea typeface="Arial" pitchFamily="-109" charset="0"/>
                <a:cs typeface="Century Gothic"/>
              </a:rPr>
              <a:t>The higher the resume quality, the greater the gap in callback rate.</a:t>
            </a:r>
          </a:p>
          <a:p>
            <a:pPr>
              <a:defRPr/>
            </a:pPr>
            <a:endParaRPr lang="en-US" sz="2400" dirty="0">
              <a:latin typeface="Century Gothic"/>
              <a:ea typeface="Arial" pitchFamily="-109" charset="0"/>
              <a:cs typeface="Century Gothic"/>
            </a:endParaRPr>
          </a:p>
        </p:txBody>
      </p:sp>
      <p:sp>
        <p:nvSpPr>
          <p:cNvPr id="29708" name="TextBox 13"/>
          <p:cNvSpPr txBox="1">
            <a:spLocks noChangeArrowheads="1"/>
          </p:cNvSpPr>
          <p:nvPr/>
        </p:nvSpPr>
        <p:spPr bwMode="auto">
          <a:xfrm>
            <a:off x="1066800" y="5865812"/>
            <a:ext cx="4595813" cy="307975"/>
          </a:xfrm>
          <a:prstGeom prst="rect">
            <a:avLst/>
          </a:prstGeom>
          <a:noFill/>
          <a:ln w="9525">
            <a:noFill/>
            <a:miter lim="800000"/>
            <a:headEnd/>
            <a:tailEnd/>
          </a:ln>
        </p:spPr>
        <p:txBody>
          <a:bodyPr wrap="none">
            <a:prstTxWarp prst="textNoShape">
              <a:avLst/>
            </a:prstTxWarp>
            <a:spAutoFit/>
          </a:bodyPr>
          <a:lstStyle/>
          <a:p>
            <a:r>
              <a:rPr lang="en-US" sz="1400" dirty="0" err="1">
                <a:solidFill>
                  <a:srgbClr val="000066"/>
                </a:solidFill>
              </a:rPr>
              <a:t>Steinpreis</a:t>
            </a:r>
            <a:r>
              <a:rPr lang="en-US" sz="1400" dirty="0">
                <a:solidFill>
                  <a:srgbClr val="000066"/>
                </a:solidFill>
              </a:rPr>
              <a:t>, Anders, &amp; </a:t>
            </a:r>
            <a:r>
              <a:rPr lang="en-US" sz="1400" dirty="0" err="1">
                <a:solidFill>
                  <a:srgbClr val="000066"/>
                </a:solidFill>
              </a:rPr>
              <a:t>Ritzke</a:t>
            </a:r>
            <a:r>
              <a:rPr lang="en-US" sz="1400" dirty="0">
                <a:solidFill>
                  <a:srgbClr val="000066"/>
                </a:solidFill>
              </a:rPr>
              <a:t> (1999) </a:t>
            </a:r>
            <a:r>
              <a:rPr lang="en-US" sz="1400" i="1" dirty="0">
                <a:solidFill>
                  <a:srgbClr val="000066"/>
                </a:solidFill>
              </a:rPr>
              <a:t>Sex Roles</a:t>
            </a:r>
            <a:r>
              <a:rPr lang="en-US" sz="1400" dirty="0">
                <a:solidFill>
                  <a:srgbClr val="000066"/>
                </a:solidFill>
              </a:rPr>
              <a:t>, 41, 509.</a:t>
            </a:r>
          </a:p>
        </p:txBody>
      </p:sp>
      <p:sp>
        <p:nvSpPr>
          <p:cNvPr id="15" name="TextBox 14"/>
          <p:cNvSpPr txBox="1"/>
          <p:nvPr/>
        </p:nvSpPr>
        <p:spPr>
          <a:xfrm>
            <a:off x="533400" y="4500563"/>
            <a:ext cx="7924800" cy="1646605"/>
          </a:xfrm>
          <a:prstGeom prst="rect">
            <a:avLst/>
          </a:prstGeom>
          <a:noFill/>
        </p:spPr>
        <p:txBody>
          <a:bodyPr wrap="square" rtlCol="0">
            <a:spAutoFit/>
          </a:bodyPr>
          <a:lstStyle/>
          <a:p>
            <a:pPr marL="228600" indent="-228600">
              <a:spcBef>
                <a:spcPts val="600"/>
              </a:spcBef>
              <a:buClr>
                <a:schemeClr val="tx1"/>
              </a:buClr>
              <a:buSzPct val="70000"/>
              <a:buFont typeface="Arial"/>
              <a:buChar char="•"/>
            </a:pPr>
            <a:r>
              <a:rPr lang="en-US" sz="2600" dirty="0" smtClean="0">
                <a:solidFill>
                  <a:schemeClr val="accent1">
                    <a:lumMod val="50000"/>
                  </a:schemeClr>
                </a:solidFill>
                <a:ea typeface="ＭＳ Ｐゴシック" pitchFamily="-65" charset="-128"/>
                <a:cs typeface="ＭＳ Ｐゴシック" pitchFamily="-65" charset="-128"/>
              </a:rPr>
              <a:t>When evaluating identical application packages, male and female university psychology professors preferred 2:1 to hire “Brian” (or “Barack”?) over “Karen.”</a:t>
            </a:r>
            <a:endParaRPr lang="en-US" sz="2600" dirty="0" smtClean="0">
              <a:solidFill>
                <a:schemeClr val="accent1">
                  <a:lumMod val="50000"/>
                </a:schemeClr>
              </a:solidFill>
            </a:endParaRPr>
          </a:p>
          <a:p>
            <a:pPr marL="228600" indent="-228600">
              <a:spcBef>
                <a:spcPts val="600"/>
              </a:spcBef>
            </a:pPr>
            <a:endParaRPr lang="en-US" dirty="0"/>
          </a:p>
        </p:txBody>
      </p:sp>
      <p:sp>
        <p:nvSpPr>
          <p:cNvPr id="16" name="Straight Connector 15"/>
          <p:cNvSpPr>
            <a:spLocks noChangeShapeType="1"/>
          </p:cNvSpPr>
          <p:nvPr/>
        </p:nvSpPr>
        <p:spPr bwMode="auto">
          <a:xfrm>
            <a:off x="514350" y="12192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70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70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70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70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7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7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29702" grpId="0"/>
      <p:bldP spid="29703" grpId="0"/>
      <p:bldP spid="29704" grpId="0"/>
      <p:bldP spid="10" grpId="0"/>
      <p:bldP spid="29708" grpId="0"/>
      <p:bldP spid="15" grpId="0"/>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a:xfrm>
            <a:off x="304800" y="228600"/>
            <a:ext cx="8382000" cy="1143000"/>
          </a:xfrm>
        </p:spPr>
        <p:txBody>
          <a:bodyPr>
            <a:normAutofit/>
          </a:bodyPr>
          <a:lstStyle/>
          <a:p>
            <a:pPr algn="l" eaLnBrk="1" hangingPunct="1"/>
            <a:r>
              <a:rPr lang="en-US" dirty="0">
                <a:solidFill>
                  <a:srgbClr val="000000"/>
                </a:solidFill>
              </a:rPr>
              <a:t>Evaluation of</a:t>
            </a:r>
            <a:r>
              <a:rPr lang="en-US" dirty="0" smtClean="0">
                <a:solidFill>
                  <a:srgbClr val="000000"/>
                </a:solidFill>
              </a:rPr>
              <a:t> Applications</a:t>
            </a:r>
            <a:endParaRPr lang="en-US" dirty="0">
              <a:solidFill>
                <a:srgbClr val="000000"/>
              </a:solidFill>
            </a:endParaRPr>
          </a:p>
        </p:txBody>
      </p:sp>
      <p:sp>
        <p:nvSpPr>
          <p:cNvPr id="28675" name="Rectangle 10"/>
          <p:cNvSpPr>
            <a:spLocks noGrp="1" noChangeArrowheads="1"/>
          </p:cNvSpPr>
          <p:nvPr>
            <p:ph sz="half" idx="1"/>
          </p:nvPr>
        </p:nvSpPr>
        <p:spPr>
          <a:xfrm>
            <a:off x="381000" y="1524000"/>
            <a:ext cx="4419600" cy="1905000"/>
          </a:xfrm>
        </p:spPr>
        <p:txBody>
          <a:bodyPr/>
          <a:lstStyle/>
          <a:p>
            <a:pPr marL="0" indent="0" eaLnBrk="1" hangingPunct="1">
              <a:buFontTx/>
              <a:buNone/>
            </a:pPr>
            <a:r>
              <a:rPr lang="en-US" sz="2000" smtClean="0"/>
              <a:t>“…the success rate of female scientists applying for postdoctoral fellowships at the [Swedish Medical Research Council] during the 1990s has been less than half that of male applicants.”</a:t>
            </a:r>
          </a:p>
          <a:p>
            <a:pPr lvl="1" eaLnBrk="1" hangingPunct="1"/>
            <a:endParaRPr lang="en-US" sz="800" smtClean="0">
              <a:solidFill>
                <a:srgbClr val="000066"/>
              </a:solidFill>
            </a:endParaRPr>
          </a:p>
          <a:p>
            <a:pPr marL="0" indent="0" eaLnBrk="1" hangingPunct="1">
              <a:buFontTx/>
              <a:buNone/>
            </a:pPr>
            <a:endParaRPr lang="en-US" sz="1400" smtClean="0">
              <a:solidFill>
                <a:srgbClr val="000066"/>
              </a:solidFill>
            </a:endParaRPr>
          </a:p>
        </p:txBody>
      </p:sp>
      <p:pic>
        <p:nvPicPr>
          <p:cNvPr id="28677" name="Picture 18"/>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5181600" y="1447800"/>
            <a:ext cx="3352800" cy="3040063"/>
          </a:xfrm>
          <a:prstGeom prst="rect">
            <a:avLst/>
          </a:prstGeom>
          <a:noFill/>
          <a:ln w="12700" cap="sq">
            <a:noFill/>
            <a:miter lim="800000"/>
            <a:headEnd type="none" w="sm" len="sm"/>
            <a:tailEnd type="none" w="sm" len="sm"/>
          </a:ln>
        </p:spPr>
      </p:pic>
      <p:sp>
        <p:nvSpPr>
          <p:cNvPr id="33811" name="Text Box 19"/>
          <p:cNvSpPr txBox="1">
            <a:spLocks noChangeArrowheads="1"/>
          </p:cNvSpPr>
          <p:nvPr/>
        </p:nvSpPr>
        <p:spPr bwMode="auto">
          <a:xfrm>
            <a:off x="304800" y="3657600"/>
            <a:ext cx="4419600" cy="2282825"/>
          </a:xfrm>
          <a:prstGeom prst="rect">
            <a:avLst/>
          </a:prstGeom>
          <a:noFill/>
          <a:ln w="9525">
            <a:noFill/>
            <a:miter lim="800000"/>
            <a:headEnd/>
            <a:tailEnd/>
          </a:ln>
          <a:effectLst/>
        </p:spPr>
        <p:txBody>
          <a:bodyPr>
            <a:prstTxWarp prst="textNoShape">
              <a:avLst/>
            </a:prstTxWarp>
            <a:spAutoFit/>
          </a:bodyPr>
          <a:lstStyle/>
          <a:p>
            <a:pPr>
              <a:spcBef>
                <a:spcPct val="50000"/>
              </a:spcBef>
              <a:defRPr/>
            </a:pPr>
            <a:r>
              <a:rPr lang="en-US" sz="2400" dirty="0">
                <a:solidFill>
                  <a:srgbClr val="FF3300"/>
                </a:solidFill>
                <a:effectLst>
                  <a:outerShdw blurRad="38100" dist="38100" dir="2700000" algn="tl">
                    <a:srgbClr val="DDDDDD"/>
                  </a:outerShdw>
                </a:effectLst>
                <a:latin typeface="Arial" pitchFamily="-109" charset="0"/>
                <a:ea typeface="Arial" pitchFamily="-109" charset="0"/>
                <a:cs typeface="Arial" pitchFamily="-109" charset="0"/>
              </a:rPr>
              <a:t>Results of study: Women applying for a post- doctoral fellowship had to be 2.5 times more productive to receive the same reviewer rating as the average male applicant.</a:t>
            </a:r>
          </a:p>
        </p:txBody>
      </p:sp>
      <p:sp>
        <p:nvSpPr>
          <p:cNvPr id="33812" name="Text Box 20"/>
          <p:cNvSpPr txBox="1">
            <a:spLocks noChangeArrowheads="1"/>
          </p:cNvSpPr>
          <p:nvPr/>
        </p:nvSpPr>
        <p:spPr bwMode="auto">
          <a:xfrm>
            <a:off x="4724400" y="4572000"/>
            <a:ext cx="4419600" cy="1938338"/>
          </a:xfrm>
          <a:prstGeom prst="rect">
            <a:avLst/>
          </a:prstGeom>
          <a:noFill/>
          <a:ln w="9525">
            <a:noFill/>
            <a:miter lim="800000"/>
            <a:headEnd/>
            <a:tailEnd/>
          </a:ln>
        </p:spPr>
        <p:txBody>
          <a:bodyPr>
            <a:prstTxWarp prst="textNoShape">
              <a:avLst/>
            </a:prstTxWarp>
            <a:spAutoFit/>
          </a:bodyPr>
          <a:lstStyle/>
          <a:p>
            <a:pPr marL="227013" indent="-227013"/>
            <a:r>
              <a:rPr lang="en-US" sz="1500"/>
              <a:t>Similar findings:</a:t>
            </a:r>
          </a:p>
          <a:p>
            <a:pPr marL="227013" indent="-227013">
              <a:buFontTx/>
              <a:buChar char="•"/>
            </a:pPr>
            <a:r>
              <a:rPr lang="en-US" sz="1500"/>
              <a:t>USA/GAO report on </a:t>
            </a:r>
            <a:r>
              <a:rPr lang="en-US" sz="1500" i="1"/>
              <a:t>Peer Review in Federal</a:t>
            </a:r>
            <a:r>
              <a:rPr lang="en-US" sz="1500"/>
              <a:t> Agency Grant Selection (1994)</a:t>
            </a:r>
          </a:p>
          <a:p>
            <a:pPr marL="227013" indent="-227013">
              <a:buFontTx/>
              <a:buChar char="•"/>
            </a:pPr>
            <a:r>
              <a:rPr lang="en-US" sz="1500" i="1"/>
              <a:t>European Molecular Biology Organization Reports</a:t>
            </a:r>
            <a:r>
              <a:rPr lang="en-US" sz="1500"/>
              <a:t> (2001)</a:t>
            </a:r>
          </a:p>
          <a:p>
            <a:pPr marL="227013" indent="-227013">
              <a:buFontTx/>
              <a:buChar char="•"/>
            </a:pPr>
            <a:r>
              <a:rPr lang="en-US" sz="1500"/>
              <a:t>NIH Pioneer Awards: Journal of Women’s Health (2005) &amp; Nature (August 2006)</a:t>
            </a:r>
          </a:p>
          <a:p>
            <a:pPr marL="227013" indent="-227013">
              <a:spcBef>
                <a:spcPct val="50000"/>
              </a:spcBef>
            </a:pPr>
            <a:endParaRPr lang="en-US" sz="1500">
              <a:solidFill>
                <a:srgbClr val="000066"/>
              </a:solidFill>
            </a:endParaRPr>
          </a:p>
        </p:txBody>
      </p:sp>
      <p:sp>
        <p:nvSpPr>
          <p:cNvPr id="28680" name="Rectangle 21"/>
          <p:cNvSpPr>
            <a:spLocks noChangeArrowheads="1"/>
          </p:cNvSpPr>
          <p:nvPr/>
        </p:nvSpPr>
        <p:spPr bwMode="auto">
          <a:xfrm>
            <a:off x="381000" y="6172200"/>
            <a:ext cx="3603625" cy="304800"/>
          </a:xfrm>
          <a:prstGeom prst="rect">
            <a:avLst/>
          </a:prstGeom>
          <a:noFill/>
          <a:ln w="9525">
            <a:noFill/>
            <a:miter lim="800000"/>
            <a:headEnd/>
            <a:tailEnd/>
          </a:ln>
        </p:spPr>
        <p:txBody>
          <a:bodyPr wrap="none">
            <a:prstTxWarp prst="textNoShape">
              <a:avLst/>
            </a:prstTxWarp>
            <a:spAutoFit/>
          </a:bodyPr>
          <a:lstStyle/>
          <a:p>
            <a:r>
              <a:rPr lang="en-US" sz="1400">
                <a:solidFill>
                  <a:srgbClr val="000066"/>
                </a:solidFill>
              </a:rPr>
              <a:t>Wenneras &amp; Wold (1997) </a:t>
            </a:r>
            <a:r>
              <a:rPr lang="en-US" sz="1400" i="1">
                <a:solidFill>
                  <a:srgbClr val="000066"/>
                </a:solidFill>
              </a:rPr>
              <a:t>Nature</a:t>
            </a:r>
            <a:r>
              <a:rPr lang="en-US" sz="1400">
                <a:solidFill>
                  <a:srgbClr val="000066"/>
                </a:solidFill>
              </a:rPr>
              <a:t>, 387, 341.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8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8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8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33811" grpId="0"/>
      <p:bldP spid="33812" grpId="0"/>
      <p:bldP spid="28680" grpId="0"/>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533400"/>
            <a:ext cx="8410575" cy="1309688"/>
          </a:xfrm>
        </p:spPr>
        <p:txBody>
          <a:bodyPr>
            <a:normAutofit fontScale="90000"/>
          </a:bodyPr>
          <a:lstStyle/>
          <a:p>
            <a:pPr eaLnBrk="1" hangingPunct="1"/>
            <a:r>
              <a:rPr lang="en-US" sz="3556" dirty="0" smtClean="0">
                <a:solidFill>
                  <a:schemeClr val="tx1"/>
                </a:solidFill>
              </a:rPr>
              <a:t>Gender Schemas in Recommendations </a:t>
            </a:r>
            <a:r>
              <a:rPr lang="en-US" dirty="0" smtClean="0">
                <a:solidFill>
                  <a:schemeClr val="tx1"/>
                </a:solidFill>
              </a:rPr>
              <a:t/>
            </a:r>
            <a:br>
              <a:rPr lang="en-US" dirty="0" smtClean="0">
                <a:solidFill>
                  <a:schemeClr val="tx1"/>
                </a:solidFill>
              </a:rPr>
            </a:br>
            <a:r>
              <a:rPr lang="en-US" sz="2400" dirty="0" smtClean="0">
                <a:solidFill>
                  <a:schemeClr val="tx1"/>
                </a:solidFill>
              </a:rPr>
              <a:t>for Successful Medical School Faculty Applicants</a:t>
            </a:r>
          </a:p>
        </p:txBody>
      </p:sp>
      <p:sp>
        <p:nvSpPr>
          <p:cNvPr id="35843" name="Freeform 5"/>
          <p:cNvSpPr>
            <a:spLocks/>
          </p:cNvSpPr>
          <p:nvPr/>
        </p:nvSpPr>
        <p:spPr bwMode="auto">
          <a:xfrm>
            <a:off x="5815013" y="2832100"/>
            <a:ext cx="1268412" cy="596900"/>
          </a:xfrm>
          <a:custGeom>
            <a:avLst/>
            <a:gdLst>
              <a:gd name="T0" fmla="*/ 0 w 1596"/>
              <a:gd name="T1" fmla="*/ 2147483647 h 752"/>
              <a:gd name="T2" fmla="*/ 2147483647 w 1596"/>
              <a:gd name="T3" fmla="*/ 2147483647 h 752"/>
              <a:gd name="T4" fmla="*/ 2147483647 w 1596"/>
              <a:gd name="T5" fmla="*/ 0 h 752"/>
              <a:gd name="T6" fmla="*/ 2147483647 w 1596"/>
              <a:gd name="T7" fmla="*/ 2147483647 h 752"/>
              <a:gd name="T8" fmla="*/ 2147483647 w 1596"/>
              <a:gd name="T9" fmla="*/ 2147483647 h 752"/>
              <a:gd name="T10" fmla="*/ 2147483647 w 1596"/>
              <a:gd name="T11" fmla="*/ 2147483647 h 752"/>
              <a:gd name="T12" fmla="*/ 0 w 1596"/>
              <a:gd name="T13" fmla="*/ 2147483647 h 752"/>
              <a:gd name="T14" fmla="*/ 0 60000 65536"/>
              <a:gd name="T15" fmla="*/ 0 60000 65536"/>
              <a:gd name="T16" fmla="*/ 0 60000 65536"/>
              <a:gd name="T17" fmla="*/ 0 60000 65536"/>
              <a:gd name="T18" fmla="*/ 0 60000 65536"/>
              <a:gd name="T19" fmla="*/ 0 60000 65536"/>
              <a:gd name="T20" fmla="*/ 0 60000 65536"/>
              <a:gd name="T21" fmla="*/ 0 w 1596"/>
              <a:gd name="T22" fmla="*/ 0 h 752"/>
              <a:gd name="T23" fmla="*/ 1596 w 1596"/>
              <a:gd name="T24" fmla="*/ 752 h 7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96" h="752">
                <a:moveTo>
                  <a:pt x="0" y="204"/>
                </a:moveTo>
                <a:lnTo>
                  <a:pt x="13" y="170"/>
                </a:lnTo>
                <a:lnTo>
                  <a:pt x="1042" y="0"/>
                </a:lnTo>
                <a:lnTo>
                  <a:pt x="1596" y="714"/>
                </a:lnTo>
                <a:lnTo>
                  <a:pt x="1559" y="752"/>
                </a:lnTo>
                <a:lnTo>
                  <a:pt x="199" y="410"/>
                </a:lnTo>
                <a:lnTo>
                  <a:pt x="0" y="204"/>
                </a:lnTo>
                <a:close/>
              </a:path>
            </a:pathLst>
          </a:custGeom>
          <a:solidFill>
            <a:srgbClr val="A0C1C1"/>
          </a:solidFill>
          <a:ln w="9525">
            <a:noFill/>
            <a:round/>
            <a:headEnd/>
            <a:tailEnd/>
          </a:ln>
        </p:spPr>
        <p:txBody>
          <a:bodyPr>
            <a:prstTxWarp prst="textNoShape">
              <a:avLst/>
            </a:prstTxWarp>
          </a:bodyPr>
          <a:lstStyle/>
          <a:p>
            <a:endParaRPr lang="en-US"/>
          </a:p>
        </p:txBody>
      </p:sp>
      <p:sp>
        <p:nvSpPr>
          <p:cNvPr id="35844" name="Freeform 6"/>
          <p:cNvSpPr>
            <a:spLocks/>
          </p:cNvSpPr>
          <p:nvPr/>
        </p:nvSpPr>
        <p:spPr bwMode="auto">
          <a:xfrm>
            <a:off x="5486400" y="2381250"/>
            <a:ext cx="1908175" cy="1893888"/>
          </a:xfrm>
          <a:custGeom>
            <a:avLst/>
            <a:gdLst>
              <a:gd name="T0" fmla="*/ 2147483647 w 2404"/>
              <a:gd name="T1" fmla="*/ 0 h 2386"/>
              <a:gd name="T2" fmla="*/ 2147483647 w 2404"/>
              <a:gd name="T3" fmla="*/ 2147483647 h 2386"/>
              <a:gd name="T4" fmla="*/ 2147483647 w 2404"/>
              <a:gd name="T5" fmla="*/ 2147483647 h 2386"/>
              <a:gd name="T6" fmla="*/ 2147483647 w 2404"/>
              <a:gd name="T7" fmla="*/ 2147483647 h 2386"/>
              <a:gd name="T8" fmla="*/ 2147483647 w 2404"/>
              <a:gd name="T9" fmla="*/ 2147483647 h 2386"/>
              <a:gd name="T10" fmla="*/ 2147483647 w 2404"/>
              <a:gd name="T11" fmla="*/ 2147483647 h 2386"/>
              <a:gd name="T12" fmla="*/ 2147483647 w 2404"/>
              <a:gd name="T13" fmla="*/ 2147483647 h 2386"/>
              <a:gd name="T14" fmla="*/ 2147483647 w 2404"/>
              <a:gd name="T15" fmla="*/ 2147483647 h 2386"/>
              <a:gd name="T16" fmla="*/ 2147483647 w 2404"/>
              <a:gd name="T17" fmla="*/ 2147483647 h 2386"/>
              <a:gd name="T18" fmla="*/ 2147483647 w 2404"/>
              <a:gd name="T19" fmla="*/ 2147483647 h 2386"/>
              <a:gd name="T20" fmla="*/ 2147483647 w 2404"/>
              <a:gd name="T21" fmla="*/ 2147483647 h 2386"/>
              <a:gd name="T22" fmla="*/ 2147483647 w 2404"/>
              <a:gd name="T23" fmla="*/ 2147483647 h 2386"/>
              <a:gd name="T24" fmla="*/ 2147483647 w 2404"/>
              <a:gd name="T25" fmla="*/ 2147483647 h 2386"/>
              <a:gd name="T26" fmla="*/ 2147483647 w 2404"/>
              <a:gd name="T27" fmla="*/ 2147483647 h 2386"/>
              <a:gd name="T28" fmla="*/ 2147483647 w 2404"/>
              <a:gd name="T29" fmla="*/ 2147483647 h 2386"/>
              <a:gd name="T30" fmla="*/ 2147483647 w 2404"/>
              <a:gd name="T31" fmla="*/ 2147483647 h 2386"/>
              <a:gd name="T32" fmla="*/ 2147483647 w 2404"/>
              <a:gd name="T33" fmla="*/ 2147483647 h 2386"/>
              <a:gd name="T34" fmla="*/ 2147483647 w 2404"/>
              <a:gd name="T35" fmla="*/ 2147483647 h 2386"/>
              <a:gd name="T36" fmla="*/ 2147483647 w 2404"/>
              <a:gd name="T37" fmla="*/ 2147483647 h 2386"/>
              <a:gd name="T38" fmla="*/ 0 w 2404"/>
              <a:gd name="T39" fmla="*/ 2147483647 h 2386"/>
              <a:gd name="T40" fmla="*/ 2147483647 w 2404"/>
              <a:gd name="T41" fmla="*/ 2147483647 h 2386"/>
              <a:gd name="T42" fmla="*/ 2147483647 w 2404"/>
              <a:gd name="T43" fmla="*/ 2147483647 h 2386"/>
              <a:gd name="T44" fmla="*/ 2147483647 w 2404"/>
              <a:gd name="T45" fmla="*/ 2147483647 h 2386"/>
              <a:gd name="T46" fmla="*/ 2147483647 w 2404"/>
              <a:gd name="T47" fmla="*/ 2147483647 h 2386"/>
              <a:gd name="T48" fmla="*/ 2147483647 w 2404"/>
              <a:gd name="T49" fmla="*/ 2147483647 h 2386"/>
              <a:gd name="T50" fmla="*/ 2147483647 w 2404"/>
              <a:gd name="T51" fmla="*/ 2147483647 h 2386"/>
              <a:gd name="T52" fmla="*/ 2147483647 w 2404"/>
              <a:gd name="T53" fmla="*/ 0 h 238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04"/>
              <a:gd name="T82" fmla="*/ 0 h 2386"/>
              <a:gd name="T83" fmla="*/ 2404 w 2404"/>
              <a:gd name="T84" fmla="*/ 2386 h 238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04" h="2386">
                <a:moveTo>
                  <a:pt x="1126" y="0"/>
                </a:moveTo>
                <a:lnTo>
                  <a:pt x="1127" y="400"/>
                </a:lnTo>
                <a:lnTo>
                  <a:pt x="712" y="618"/>
                </a:lnTo>
                <a:lnTo>
                  <a:pt x="709" y="620"/>
                </a:lnTo>
                <a:lnTo>
                  <a:pt x="697" y="622"/>
                </a:lnTo>
                <a:lnTo>
                  <a:pt x="680" y="626"/>
                </a:lnTo>
                <a:lnTo>
                  <a:pt x="657" y="632"/>
                </a:lnTo>
                <a:lnTo>
                  <a:pt x="630" y="639"/>
                </a:lnTo>
                <a:lnTo>
                  <a:pt x="599" y="647"/>
                </a:lnTo>
                <a:lnTo>
                  <a:pt x="568" y="655"/>
                </a:lnTo>
                <a:lnTo>
                  <a:pt x="535" y="663"/>
                </a:lnTo>
                <a:lnTo>
                  <a:pt x="501" y="673"/>
                </a:lnTo>
                <a:lnTo>
                  <a:pt x="469" y="681"/>
                </a:lnTo>
                <a:lnTo>
                  <a:pt x="439" y="689"/>
                </a:lnTo>
                <a:lnTo>
                  <a:pt x="411" y="696"/>
                </a:lnTo>
                <a:lnTo>
                  <a:pt x="388" y="702"/>
                </a:lnTo>
                <a:lnTo>
                  <a:pt x="371" y="708"/>
                </a:lnTo>
                <a:lnTo>
                  <a:pt x="360" y="712"/>
                </a:lnTo>
                <a:lnTo>
                  <a:pt x="355" y="714"/>
                </a:lnTo>
                <a:lnTo>
                  <a:pt x="0" y="1814"/>
                </a:lnTo>
                <a:lnTo>
                  <a:pt x="1772" y="2386"/>
                </a:lnTo>
                <a:lnTo>
                  <a:pt x="2132" y="1271"/>
                </a:lnTo>
                <a:lnTo>
                  <a:pt x="1897" y="996"/>
                </a:lnTo>
                <a:lnTo>
                  <a:pt x="1905" y="942"/>
                </a:lnTo>
                <a:lnTo>
                  <a:pt x="2397" y="613"/>
                </a:lnTo>
                <a:lnTo>
                  <a:pt x="2404" y="116"/>
                </a:lnTo>
                <a:lnTo>
                  <a:pt x="1126" y="0"/>
                </a:lnTo>
                <a:close/>
              </a:path>
            </a:pathLst>
          </a:custGeom>
          <a:solidFill>
            <a:srgbClr val="70F4FF"/>
          </a:solidFill>
          <a:ln w="9525">
            <a:noFill/>
            <a:round/>
            <a:headEnd/>
            <a:tailEnd/>
          </a:ln>
        </p:spPr>
        <p:txBody>
          <a:bodyPr>
            <a:prstTxWarp prst="textNoShape">
              <a:avLst/>
            </a:prstTxWarp>
          </a:bodyPr>
          <a:lstStyle/>
          <a:p>
            <a:endParaRPr lang="en-US"/>
          </a:p>
        </p:txBody>
      </p:sp>
      <p:sp>
        <p:nvSpPr>
          <p:cNvPr id="35845" name="Freeform 7"/>
          <p:cNvSpPr>
            <a:spLocks/>
          </p:cNvSpPr>
          <p:nvPr/>
        </p:nvSpPr>
        <p:spPr bwMode="auto">
          <a:xfrm>
            <a:off x="5788025" y="2738438"/>
            <a:ext cx="1346200" cy="698500"/>
          </a:xfrm>
          <a:custGeom>
            <a:avLst/>
            <a:gdLst>
              <a:gd name="T0" fmla="*/ 2147483647 w 1696"/>
              <a:gd name="T1" fmla="*/ 2147483647 h 881"/>
              <a:gd name="T2" fmla="*/ 2147483647 w 1696"/>
              <a:gd name="T3" fmla="*/ 0 h 881"/>
              <a:gd name="T4" fmla="*/ 0 w 1696"/>
              <a:gd name="T5" fmla="*/ 2147483647 h 881"/>
              <a:gd name="T6" fmla="*/ 2147483647 w 1696"/>
              <a:gd name="T7" fmla="*/ 2147483647 h 881"/>
              <a:gd name="T8" fmla="*/ 2147483647 w 1696"/>
              <a:gd name="T9" fmla="*/ 2147483647 h 881"/>
              <a:gd name="T10" fmla="*/ 2147483647 w 1696"/>
              <a:gd name="T11" fmla="*/ 2147483647 h 881"/>
              <a:gd name="T12" fmla="*/ 2147483647 w 1696"/>
              <a:gd name="T13" fmla="*/ 2147483647 h 881"/>
              <a:gd name="T14" fmla="*/ 0 60000 65536"/>
              <a:gd name="T15" fmla="*/ 0 60000 65536"/>
              <a:gd name="T16" fmla="*/ 0 60000 65536"/>
              <a:gd name="T17" fmla="*/ 0 60000 65536"/>
              <a:gd name="T18" fmla="*/ 0 60000 65536"/>
              <a:gd name="T19" fmla="*/ 0 60000 65536"/>
              <a:gd name="T20" fmla="*/ 0 60000 65536"/>
              <a:gd name="T21" fmla="*/ 0 w 1696"/>
              <a:gd name="T22" fmla="*/ 0 h 881"/>
              <a:gd name="T23" fmla="*/ 1696 w 1696"/>
              <a:gd name="T24" fmla="*/ 881 h 8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96" h="881">
                <a:moveTo>
                  <a:pt x="1696" y="853"/>
                </a:moveTo>
                <a:lnTo>
                  <a:pt x="1087" y="0"/>
                </a:lnTo>
                <a:lnTo>
                  <a:pt x="0" y="291"/>
                </a:lnTo>
                <a:lnTo>
                  <a:pt x="35" y="323"/>
                </a:lnTo>
                <a:lnTo>
                  <a:pt x="1066" y="54"/>
                </a:lnTo>
                <a:lnTo>
                  <a:pt x="1656" y="881"/>
                </a:lnTo>
                <a:lnTo>
                  <a:pt x="1696" y="853"/>
                </a:lnTo>
                <a:close/>
              </a:path>
            </a:pathLst>
          </a:custGeom>
          <a:solidFill>
            <a:srgbClr val="000000"/>
          </a:solidFill>
          <a:ln w="9525">
            <a:noFill/>
            <a:round/>
            <a:headEnd/>
            <a:tailEnd/>
          </a:ln>
        </p:spPr>
        <p:txBody>
          <a:bodyPr>
            <a:prstTxWarp prst="textNoShape">
              <a:avLst/>
            </a:prstTxWarp>
          </a:bodyPr>
          <a:lstStyle/>
          <a:p>
            <a:endParaRPr lang="en-US"/>
          </a:p>
        </p:txBody>
      </p:sp>
      <p:sp>
        <p:nvSpPr>
          <p:cNvPr id="35846" name="Freeform 8"/>
          <p:cNvSpPr>
            <a:spLocks/>
          </p:cNvSpPr>
          <p:nvPr/>
        </p:nvSpPr>
        <p:spPr bwMode="auto">
          <a:xfrm>
            <a:off x="5518150" y="2968625"/>
            <a:ext cx="1628775" cy="1274763"/>
          </a:xfrm>
          <a:custGeom>
            <a:avLst/>
            <a:gdLst>
              <a:gd name="T0" fmla="*/ 2147483647 w 2052"/>
              <a:gd name="T1" fmla="*/ 0 h 1606"/>
              <a:gd name="T2" fmla="*/ 0 w 2052"/>
              <a:gd name="T3" fmla="*/ 2147483647 h 1606"/>
              <a:gd name="T4" fmla="*/ 2147483647 w 2052"/>
              <a:gd name="T5" fmla="*/ 2147483647 h 1606"/>
              <a:gd name="T6" fmla="*/ 2147483647 w 2052"/>
              <a:gd name="T7" fmla="*/ 2147483647 h 1606"/>
              <a:gd name="T8" fmla="*/ 2147483647 w 2052"/>
              <a:gd name="T9" fmla="*/ 0 h 1606"/>
              <a:gd name="T10" fmla="*/ 0 60000 65536"/>
              <a:gd name="T11" fmla="*/ 0 60000 65536"/>
              <a:gd name="T12" fmla="*/ 0 60000 65536"/>
              <a:gd name="T13" fmla="*/ 0 60000 65536"/>
              <a:gd name="T14" fmla="*/ 0 60000 65536"/>
              <a:gd name="T15" fmla="*/ 0 w 2052"/>
              <a:gd name="T16" fmla="*/ 0 h 1606"/>
              <a:gd name="T17" fmla="*/ 2052 w 2052"/>
              <a:gd name="T18" fmla="*/ 1606 h 1606"/>
            </a:gdLst>
            <a:ahLst/>
            <a:cxnLst>
              <a:cxn ang="T10">
                <a:pos x="T0" y="T1"/>
              </a:cxn>
              <a:cxn ang="T11">
                <a:pos x="T2" y="T3"/>
              </a:cxn>
              <a:cxn ang="T12">
                <a:pos x="T4" y="T5"/>
              </a:cxn>
              <a:cxn ang="T13">
                <a:pos x="T6" y="T7"/>
              </a:cxn>
              <a:cxn ang="T14">
                <a:pos x="T8" y="T9"/>
              </a:cxn>
            </a:cxnLst>
            <a:rect l="T15" t="T16" r="T17" b="T18"/>
            <a:pathLst>
              <a:path w="2052" h="1606">
                <a:moveTo>
                  <a:pt x="340" y="0"/>
                </a:moveTo>
                <a:lnTo>
                  <a:pt x="0" y="1054"/>
                </a:lnTo>
                <a:lnTo>
                  <a:pt x="1712" y="1606"/>
                </a:lnTo>
                <a:lnTo>
                  <a:pt x="2052" y="552"/>
                </a:lnTo>
                <a:lnTo>
                  <a:pt x="34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47" name="Freeform 9"/>
          <p:cNvSpPr>
            <a:spLocks/>
          </p:cNvSpPr>
          <p:nvPr/>
        </p:nvSpPr>
        <p:spPr bwMode="auto">
          <a:xfrm>
            <a:off x="5581650" y="3032125"/>
            <a:ext cx="1501775" cy="1147763"/>
          </a:xfrm>
          <a:custGeom>
            <a:avLst/>
            <a:gdLst>
              <a:gd name="T0" fmla="*/ 2147483647 w 1892"/>
              <a:gd name="T1" fmla="*/ 2147483647 h 1446"/>
              <a:gd name="T2" fmla="*/ 2147483647 w 1892"/>
              <a:gd name="T3" fmla="*/ 2147483647 h 1446"/>
              <a:gd name="T4" fmla="*/ 0 w 1892"/>
              <a:gd name="T5" fmla="*/ 2147483647 h 1446"/>
              <a:gd name="T6" fmla="*/ 2147483647 w 1892"/>
              <a:gd name="T7" fmla="*/ 0 h 1446"/>
              <a:gd name="T8" fmla="*/ 2147483647 w 1892"/>
              <a:gd name="T9" fmla="*/ 2147483647 h 1446"/>
              <a:gd name="T10" fmla="*/ 0 60000 65536"/>
              <a:gd name="T11" fmla="*/ 0 60000 65536"/>
              <a:gd name="T12" fmla="*/ 0 60000 65536"/>
              <a:gd name="T13" fmla="*/ 0 60000 65536"/>
              <a:gd name="T14" fmla="*/ 0 60000 65536"/>
              <a:gd name="T15" fmla="*/ 0 w 1892"/>
              <a:gd name="T16" fmla="*/ 0 h 1446"/>
              <a:gd name="T17" fmla="*/ 1892 w 1892"/>
              <a:gd name="T18" fmla="*/ 1446 h 1446"/>
            </a:gdLst>
            <a:ahLst/>
            <a:cxnLst>
              <a:cxn ang="T10">
                <a:pos x="T0" y="T1"/>
              </a:cxn>
              <a:cxn ang="T11">
                <a:pos x="T2" y="T3"/>
              </a:cxn>
              <a:cxn ang="T12">
                <a:pos x="T4" y="T5"/>
              </a:cxn>
              <a:cxn ang="T13">
                <a:pos x="T6" y="T7"/>
              </a:cxn>
              <a:cxn ang="T14">
                <a:pos x="T8" y="T9"/>
              </a:cxn>
            </a:cxnLst>
            <a:rect l="T15" t="T16" r="T17" b="T18"/>
            <a:pathLst>
              <a:path w="1892" h="1446">
                <a:moveTo>
                  <a:pt x="1892" y="512"/>
                </a:moveTo>
                <a:lnTo>
                  <a:pt x="1590" y="1446"/>
                </a:lnTo>
                <a:lnTo>
                  <a:pt x="0" y="933"/>
                </a:lnTo>
                <a:lnTo>
                  <a:pt x="302" y="0"/>
                </a:lnTo>
                <a:lnTo>
                  <a:pt x="1892" y="512"/>
                </a:lnTo>
                <a:close/>
              </a:path>
            </a:pathLst>
          </a:custGeom>
          <a:solidFill>
            <a:srgbClr val="A0C1C1"/>
          </a:solidFill>
          <a:ln w="9525">
            <a:noFill/>
            <a:round/>
            <a:headEnd/>
            <a:tailEnd/>
          </a:ln>
        </p:spPr>
        <p:txBody>
          <a:bodyPr>
            <a:prstTxWarp prst="textNoShape">
              <a:avLst/>
            </a:prstTxWarp>
          </a:bodyPr>
          <a:lstStyle/>
          <a:p>
            <a:endParaRPr lang="en-US"/>
          </a:p>
        </p:txBody>
      </p:sp>
      <p:sp>
        <p:nvSpPr>
          <p:cNvPr id="35848" name="Freeform 10"/>
          <p:cNvSpPr>
            <a:spLocks/>
          </p:cNvSpPr>
          <p:nvPr/>
        </p:nvSpPr>
        <p:spPr bwMode="auto">
          <a:xfrm>
            <a:off x="5581650" y="3032125"/>
            <a:ext cx="1276350" cy="1147763"/>
          </a:xfrm>
          <a:custGeom>
            <a:avLst/>
            <a:gdLst>
              <a:gd name="T0" fmla="*/ 2147483647 w 1609"/>
              <a:gd name="T1" fmla="*/ 2147483647 h 1446"/>
              <a:gd name="T2" fmla="*/ 2147483647 w 1609"/>
              <a:gd name="T3" fmla="*/ 2147483647 h 1446"/>
              <a:gd name="T4" fmla="*/ 2147483647 w 1609"/>
              <a:gd name="T5" fmla="*/ 0 h 1446"/>
              <a:gd name="T6" fmla="*/ 0 w 1609"/>
              <a:gd name="T7" fmla="*/ 2147483647 h 1446"/>
              <a:gd name="T8" fmla="*/ 2147483647 w 1609"/>
              <a:gd name="T9" fmla="*/ 2147483647 h 1446"/>
              <a:gd name="T10" fmla="*/ 2147483647 w 1609"/>
              <a:gd name="T11" fmla="*/ 2147483647 h 1446"/>
              <a:gd name="T12" fmla="*/ 2147483647 w 1609"/>
              <a:gd name="T13" fmla="*/ 2147483647 h 1446"/>
              <a:gd name="T14" fmla="*/ 0 60000 65536"/>
              <a:gd name="T15" fmla="*/ 0 60000 65536"/>
              <a:gd name="T16" fmla="*/ 0 60000 65536"/>
              <a:gd name="T17" fmla="*/ 0 60000 65536"/>
              <a:gd name="T18" fmla="*/ 0 60000 65536"/>
              <a:gd name="T19" fmla="*/ 0 60000 65536"/>
              <a:gd name="T20" fmla="*/ 0 60000 65536"/>
              <a:gd name="T21" fmla="*/ 0 w 1609"/>
              <a:gd name="T22" fmla="*/ 0 h 1446"/>
              <a:gd name="T23" fmla="*/ 1609 w 1609"/>
              <a:gd name="T24" fmla="*/ 1446 h 14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09" h="1446">
                <a:moveTo>
                  <a:pt x="75" y="896"/>
                </a:moveTo>
                <a:lnTo>
                  <a:pt x="358" y="18"/>
                </a:lnTo>
                <a:lnTo>
                  <a:pt x="302" y="0"/>
                </a:lnTo>
                <a:lnTo>
                  <a:pt x="0" y="933"/>
                </a:lnTo>
                <a:lnTo>
                  <a:pt x="1590" y="1446"/>
                </a:lnTo>
                <a:lnTo>
                  <a:pt x="1609" y="1390"/>
                </a:lnTo>
                <a:lnTo>
                  <a:pt x="75" y="896"/>
                </a:lnTo>
                <a:close/>
              </a:path>
            </a:pathLst>
          </a:custGeom>
          <a:solidFill>
            <a:srgbClr val="D3E2E2"/>
          </a:solidFill>
          <a:ln w="9525">
            <a:noFill/>
            <a:round/>
            <a:headEnd/>
            <a:tailEnd/>
          </a:ln>
        </p:spPr>
        <p:txBody>
          <a:bodyPr>
            <a:prstTxWarp prst="textNoShape">
              <a:avLst/>
            </a:prstTxWarp>
          </a:bodyPr>
          <a:lstStyle/>
          <a:p>
            <a:endParaRPr lang="en-US"/>
          </a:p>
        </p:txBody>
      </p:sp>
      <p:sp>
        <p:nvSpPr>
          <p:cNvPr id="35849" name="Freeform 11"/>
          <p:cNvSpPr>
            <a:spLocks/>
          </p:cNvSpPr>
          <p:nvPr/>
        </p:nvSpPr>
        <p:spPr bwMode="auto">
          <a:xfrm>
            <a:off x="5830888" y="3035300"/>
            <a:ext cx="1252537" cy="554038"/>
          </a:xfrm>
          <a:custGeom>
            <a:avLst/>
            <a:gdLst>
              <a:gd name="T0" fmla="*/ 2147483647 w 1579"/>
              <a:gd name="T1" fmla="*/ 2147483647 h 698"/>
              <a:gd name="T2" fmla="*/ 2147483647 w 1579"/>
              <a:gd name="T3" fmla="*/ 2147483647 h 698"/>
              <a:gd name="T4" fmla="*/ 0 w 1579"/>
              <a:gd name="T5" fmla="*/ 0 h 698"/>
              <a:gd name="T6" fmla="*/ 2147483647 w 1579"/>
              <a:gd name="T7" fmla="*/ 2147483647 h 698"/>
              <a:gd name="T8" fmla="*/ 2147483647 w 1579"/>
              <a:gd name="T9" fmla="*/ 2147483647 h 698"/>
              <a:gd name="T10" fmla="*/ 0 60000 65536"/>
              <a:gd name="T11" fmla="*/ 0 60000 65536"/>
              <a:gd name="T12" fmla="*/ 0 60000 65536"/>
              <a:gd name="T13" fmla="*/ 0 60000 65536"/>
              <a:gd name="T14" fmla="*/ 0 60000 65536"/>
              <a:gd name="T15" fmla="*/ 0 w 1579"/>
              <a:gd name="T16" fmla="*/ 0 h 698"/>
              <a:gd name="T17" fmla="*/ 1579 w 1579"/>
              <a:gd name="T18" fmla="*/ 698 h 698"/>
            </a:gdLst>
            <a:ahLst/>
            <a:cxnLst>
              <a:cxn ang="T10">
                <a:pos x="T0" y="T1"/>
              </a:cxn>
              <a:cxn ang="T11">
                <a:pos x="T2" y="T3"/>
              </a:cxn>
              <a:cxn ang="T12">
                <a:pos x="T4" y="T5"/>
              </a:cxn>
              <a:cxn ang="T13">
                <a:pos x="T6" y="T7"/>
              </a:cxn>
              <a:cxn ang="T14">
                <a:pos x="T8" y="T9"/>
              </a:cxn>
            </a:cxnLst>
            <a:rect l="T15" t="T16" r="T17" b="T18"/>
            <a:pathLst>
              <a:path w="1579" h="698">
                <a:moveTo>
                  <a:pt x="1576" y="520"/>
                </a:moveTo>
                <a:lnTo>
                  <a:pt x="1579" y="509"/>
                </a:lnTo>
                <a:lnTo>
                  <a:pt x="0" y="0"/>
                </a:lnTo>
                <a:lnTo>
                  <a:pt x="562" y="698"/>
                </a:lnTo>
                <a:lnTo>
                  <a:pt x="1576" y="520"/>
                </a:lnTo>
                <a:close/>
              </a:path>
            </a:pathLst>
          </a:custGeom>
          <a:solidFill>
            <a:srgbClr val="476868"/>
          </a:solidFill>
          <a:ln w="9525">
            <a:noFill/>
            <a:round/>
            <a:headEnd/>
            <a:tailEnd/>
          </a:ln>
        </p:spPr>
        <p:txBody>
          <a:bodyPr>
            <a:prstTxWarp prst="textNoShape">
              <a:avLst/>
            </a:prstTxWarp>
          </a:bodyPr>
          <a:lstStyle/>
          <a:p>
            <a:endParaRPr lang="en-US"/>
          </a:p>
        </p:txBody>
      </p:sp>
      <p:sp>
        <p:nvSpPr>
          <p:cNvPr id="35850" name="Freeform 12"/>
          <p:cNvSpPr>
            <a:spLocks/>
          </p:cNvSpPr>
          <p:nvPr/>
        </p:nvSpPr>
        <p:spPr bwMode="auto">
          <a:xfrm>
            <a:off x="5959475" y="2409825"/>
            <a:ext cx="1409700" cy="1179513"/>
          </a:xfrm>
          <a:custGeom>
            <a:avLst/>
            <a:gdLst>
              <a:gd name="T0" fmla="*/ 2147483647 w 1775"/>
              <a:gd name="T1" fmla="*/ 0 h 1485"/>
              <a:gd name="T2" fmla="*/ 2147483647 w 1775"/>
              <a:gd name="T3" fmla="*/ 2147483647 h 1485"/>
              <a:gd name="T4" fmla="*/ 2147483647 w 1775"/>
              <a:gd name="T5" fmla="*/ 2147483647 h 1485"/>
              <a:gd name="T6" fmla="*/ 0 w 1775"/>
              <a:gd name="T7" fmla="*/ 2147483647 h 1485"/>
              <a:gd name="T8" fmla="*/ 2147483647 w 1775"/>
              <a:gd name="T9" fmla="*/ 2147483647 h 1485"/>
              <a:gd name="T10" fmla="*/ 2147483647 w 1775"/>
              <a:gd name="T11" fmla="*/ 2147483647 h 1485"/>
              <a:gd name="T12" fmla="*/ 2147483647 w 1775"/>
              <a:gd name="T13" fmla="*/ 2147483647 h 1485"/>
              <a:gd name="T14" fmla="*/ 2147483647 w 1775"/>
              <a:gd name="T15" fmla="*/ 2147483647 h 1485"/>
              <a:gd name="T16" fmla="*/ 2147483647 w 1775"/>
              <a:gd name="T17" fmla="*/ 2147483647 h 1485"/>
              <a:gd name="T18" fmla="*/ 2147483647 w 1775"/>
              <a:gd name="T19" fmla="*/ 0 h 14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5"/>
              <a:gd name="T31" fmla="*/ 0 h 1485"/>
              <a:gd name="T32" fmla="*/ 1775 w 1775"/>
              <a:gd name="T33" fmla="*/ 1485 h 14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5" h="1485">
                <a:moveTo>
                  <a:pt x="560" y="0"/>
                </a:moveTo>
                <a:lnTo>
                  <a:pt x="562" y="383"/>
                </a:lnTo>
                <a:lnTo>
                  <a:pt x="67" y="643"/>
                </a:lnTo>
                <a:lnTo>
                  <a:pt x="0" y="1035"/>
                </a:lnTo>
                <a:lnTo>
                  <a:pt x="398" y="1485"/>
                </a:lnTo>
                <a:lnTo>
                  <a:pt x="1203" y="1332"/>
                </a:lnTo>
                <a:lnTo>
                  <a:pt x="1279" y="888"/>
                </a:lnTo>
                <a:lnTo>
                  <a:pt x="1769" y="559"/>
                </a:lnTo>
                <a:lnTo>
                  <a:pt x="1775" y="109"/>
                </a:lnTo>
                <a:lnTo>
                  <a:pt x="56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51" name="Freeform 13"/>
          <p:cNvSpPr>
            <a:spLocks/>
          </p:cNvSpPr>
          <p:nvPr/>
        </p:nvSpPr>
        <p:spPr bwMode="auto">
          <a:xfrm>
            <a:off x="6037263" y="2733675"/>
            <a:ext cx="1279525" cy="360363"/>
          </a:xfrm>
          <a:custGeom>
            <a:avLst/>
            <a:gdLst>
              <a:gd name="T0" fmla="*/ 0 w 1611"/>
              <a:gd name="T1" fmla="*/ 2147483647 h 453"/>
              <a:gd name="T2" fmla="*/ 2147483647 w 1611"/>
              <a:gd name="T3" fmla="*/ 0 h 453"/>
              <a:gd name="T4" fmla="*/ 2147483647 w 1611"/>
              <a:gd name="T5" fmla="*/ 2147483647 h 453"/>
              <a:gd name="T6" fmla="*/ 2147483647 w 1611"/>
              <a:gd name="T7" fmla="*/ 2147483647 h 453"/>
              <a:gd name="T8" fmla="*/ 0 w 1611"/>
              <a:gd name="T9" fmla="*/ 2147483647 h 453"/>
              <a:gd name="T10" fmla="*/ 0 60000 65536"/>
              <a:gd name="T11" fmla="*/ 0 60000 65536"/>
              <a:gd name="T12" fmla="*/ 0 60000 65536"/>
              <a:gd name="T13" fmla="*/ 0 60000 65536"/>
              <a:gd name="T14" fmla="*/ 0 60000 65536"/>
              <a:gd name="T15" fmla="*/ 0 w 1611"/>
              <a:gd name="T16" fmla="*/ 0 h 453"/>
              <a:gd name="T17" fmla="*/ 1611 w 1611"/>
              <a:gd name="T18" fmla="*/ 453 h 453"/>
            </a:gdLst>
            <a:ahLst/>
            <a:cxnLst>
              <a:cxn ang="T10">
                <a:pos x="T0" y="T1"/>
              </a:cxn>
              <a:cxn ang="T11">
                <a:pos x="T2" y="T3"/>
              </a:cxn>
              <a:cxn ang="T12">
                <a:pos x="T4" y="T5"/>
              </a:cxn>
              <a:cxn ang="T13">
                <a:pos x="T6" y="T7"/>
              </a:cxn>
              <a:cxn ang="T14">
                <a:pos x="T8" y="T9"/>
              </a:cxn>
            </a:cxnLst>
            <a:rect l="T15" t="T16" r="T17" b="T18"/>
            <a:pathLst>
              <a:path w="1611" h="453">
                <a:moveTo>
                  <a:pt x="0" y="255"/>
                </a:moveTo>
                <a:lnTo>
                  <a:pt x="483" y="0"/>
                </a:lnTo>
                <a:lnTo>
                  <a:pt x="1611" y="153"/>
                </a:lnTo>
                <a:lnTo>
                  <a:pt x="1163" y="453"/>
                </a:lnTo>
                <a:lnTo>
                  <a:pt x="0" y="255"/>
                </a:lnTo>
                <a:close/>
              </a:path>
            </a:pathLst>
          </a:custGeom>
          <a:solidFill>
            <a:srgbClr val="CCCCCC"/>
          </a:solidFill>
          <a:ln w="9525">
            <a:noFill/>
            <a:round/>
            <a:headEnd/>
            <a:tailEnd/>
          </a:ln>
        </p:spPr>
        <p:txBody>
          <a:bodyPr>
            <a:prstTxWarp prst="textNoShape">
              <a:avLst/>
            </a:prstTxWarp>
          </a:bodyPr>
          <a:lstStyle/>
          <a:p>
            <a:endParaRPr lang="en-US"/>
          </a:p>
        </p:txBody>
      </p:sp>
      <p:sp>
        <p:nvSpPr>
          <p:cNvPr id="35852" name="Freeform 14"/>
          <p:cNvSpPr>
            <a:spLocks/>
          </p:cNvSpPr>
          <p:nvPr/>
        </p:nvSpPr>
        <p:spPr bwMode="auto">
          <a:xfrm>
            <a:off x="6430963" y="2436813"/>
            <a:ext cx="912812" cy="395287"/>
          </a:xfrm>
          <a:custGeom>
            <a:avLst/>
            <a:gdLst>
              <a:gd name="T0" fmla="*/ 2147483647 w 1150"/>
              <a:gd name="T1" fmla="*/ 2147483647 h 498"/>
              <a:gd name="T2" fmla="*/ 0 w 1150"/>
              <a:gd name="T3" fmla="*/ 0 h 498"/>
              <a:gd name="T4" fmla="*/ 2147483647 w 1150"/>
              <a:gd name="T5" fmla="*/ 2147483647 h 498"/>
              <a:gd name="T6" fmla="*/ 2147483647 w 1150"/>
              <a:gd name="T7" fmla="*/ 2147483647 h 498"/>
              <a:gd name="T8" fmla="*/ 2147483647 w 1150"/>
              <a:gd name="T9" fmla="*/ 2147483647 h 498"/>
              <a:gd name="T10" fmla="*/ 0 60000 65536"/>
              <a:gd name="T11" fmla="*/ 0 60000 65536"/>
              <a:gd name="T12" fmla="*/ 0 60000 65536"/>
              <a:gd name="T13" fmla="*/ 0 60000 65536"/>
              <a:gd name="T14" fmla="*/ 0 60000 65536"/>
              <a:gd name="T15" fmla="*/ 0 w 1150"/>
              <a:gd name="T16" fmla="*/ 0 h 498"/>
              <a:gd name="T17" fmla="*/ 1150 w 1150"/>
              <a:gd name="T18" fmla="*/ 498 h 498"/>
            </a:gdLst>
            <a:ahLst/>
            <a:cxnLst>
              <a:cxn ang="T10">
                <a:pos x="T0" y="T1"/>
              </a:cxn>
              <a:cxn ang="T11">
                <a:pos x="T2" y="T3"/>
              </a:cxn>
              <a:cxn ang="T12">
                <a:pos x="T4" y="T5"/>
              </a:cxn>
              <a:cxn ang="T13">
                <a:pos x="T6" y="T7"/>
              </a:cxn>
              <a:cxn ang="T14">
                <a:pos x="T8" y="T9"/>
              </a:cxn>
            </a:cxnLst>
            <a:rect l="T15" t="T16" r="T17" b="T18"/>
            <a:pathLst>
              <a:path w="1150" h="498">
                <a:moveTo>
                  <a:pt x="3" y="345"/>
                </a:moveTo>
                <a:lnTo>
                  <a:pt x="0" y="0"/>
                </a:lnTo>
                <a:lnTo>
                  <a:pt x="1150" y="105"/>
                </a:lnTo>
                <a:lnTo>
                  <a:pt x="1145" y="498"/>
                </a:lnTo>
                <a:lnTo>
                  <a:pt x="3" y="345"/>
                </a:lnTo>
                <a:close/>
              </a:path>
            </a:pathLst>
          </a:custGeom>
          <a:solidFill>
            <a:srgbClr val="FFFFFF"/>
          </a:solidFill>
          <a:ln w="9525">
            <a:noFill/>
            <a:round/>
            <a:headEnd/>
            <a:tailEnd/>
          </a:ln>
        </p:spPr>
        <p:txBody>
          <a:bodyPr>
            <a:prstTxWarp prst="textNoShape">
              <a:avLst/>
            </a:prstTxWarp>
          </a:bodyPr>
          <a:lstStyle/>
          <a:p>
            <a:endParaRPr lang="en-US"/>
          </a:p>
        </p:txBody>
      </p:sp>
      <p:sp>
        <p:nvSpPr>
          <p:cNvPr id="35853" name="Freeform 15"/>
          <p:cNvSpPr>
            <a:spLocks/>
          </p:cNvSpPr>
          <p:nvPr/>
        </p:nvSpPr>
        <p:spPr bwMode="auto">
          <a:xfrm>
            <a:off x="5986463" y="2960688"/>
            <a:ext cx="962025" cy="609600"/>
          </a:xfrm>
          <a:custGeom>
            <a:avLst/>
            <a:gdLst>
              <a:gd name="T0" fmla="*/ 2147483647 w 1213"/>
              <a:gd name="T1" fmla="*/ 2147483647 h 767"/>
              <a:gd name="T2" fmla="*/ 2147483647 w 1213"/>
              <a:gd name="T3" fmla="*/ 2147483647 h 767"/>
              <a:gd name="T4" fmla="*/ 0 w 1213"/>
              <a:gd name="T5" fmla="*/ 2147483647 h 767"/>
              <a:gd name="T6" fmla="*/ 2147483647 w 1213"/>
              <a:gd name="T7" fmla="*/ 0 h 767"/>
              <a:gd name="T8" fmla="*/ 2147483647 w 1213"/>
              <a:gd name="T9" fmla="*/ 2147483647 h 767"/>
              <a:gd name="T10" fmla="*/ 2147483647 w 1213"/>
              <a:gd name="T11" fmla="*/ 2147483647 h 767"/>
              <a:gd name="T12" fmla="*/ 0 60000 65536"/>
              <a:gd name="T13" fmla="*/ 0 60000 65536"/>
              <a:gd name="T14" fmla="*/ 0 60000 65536"/>
              <a:gd name="T15" fmla="*/ 0 60000 65536"/>
              <a:gd name="T16" fmla="*/ 0 60000 65536"/>
              <a:gd name="T17" fmla="*/ 0 60000 65536"/>
              <a:gd name="T18" fmla="*/ 0 w 1213"/>
              <a:gd name="T19" fmla="*/ 0 h 767"/>
              <a:gd name="T20" fmla="*/ 1213 w 1213"/>
              <a:gd name="T21" fmla="*/ 767 h 767"/>
            </a:gdLst>
            <a:ahLst/>
            <a:cxnLst>
              <a:cxn ang="T12">
                <a:pos x="T0" y="T1"/>
              </a:cxn>
              <a:cxn ang="T13">
                <a:pos x="T2" y="T3"/>
              </a:cxn>
              <a:cxn ang="T14">
                <a:pos x="T4" y="T5"/>
              </a:cxn>
              <a:cxn ang="T15">
                <a:pos x="T6" y="T7"/>
              </a:cxn>
              <a:cxn ang="T16">
                <a:pos x="T8" y="T9"/>
              </a:cxn>
              <a:cxn ang="T17">
                <a:pos x="T10" y="T11"/>
              </a:cxn>
            </a:cxnLst>
            <a:rect l="T18" t="T19" r="T20" b="T21"/>
            <a:pathLst>
              <a:path w="1213" h="767">
                <a:moveTo>
                  <a:pt x="1142" y="623"/>
                </a:moveTo>
                <a:lnTo>
                  <a:pt x="376" y="767"/>
                </a:lnTo>
                <a:lnTo>
                  <a:pt x="0" y="331"/>
                </a:lnTo>
                <a:lnTo>
                  <a:pt x="58" y="0"/>
                </a:lnTo>
                <a:lnTo>
                  <a:pt x="1213" y="197"/>
                </a:lnTo>
                <a:lnTo>
                  <a:pt x="1142" y="623"/>
                </a:lnTo>
                <a:close/>
              </a:path>
            </a:pathLst>
          </a:custGeom>
          <a:solidFill>
            <a:srgbClr val="FFFFFF"/>
          </a:solidFill>
          <a:ln w="9525">
            <a:noFill/>
            <a:round/>
            <a:headEnd/>
            <a:tailEnd/>
          </a:ln>
        </p:spPr>
        <p:txBody>
          <a:bodyPr>
            <a:prstTxWarp prst="textNoShape">
              <a:avLst/>
            </a:prstTxWarp>
          </a:bodyPr>
          <a:lstStyle/>
          <a:p>
            <a:endParaRPr lang="en-US"/>
          </a:p>
        </p:txBody>
      </p:sp>
      <p:sp>
        <p:nvSpPr>
          <p:cNvPr id="35854" name="Freeform 16"/>
          <p:cNvSpPr>
            <a:spLocks/>
          </p:cNvSpPr>
          <p:nvPr/>
        </p:nvSpPr>
        <p:spPr bwMode="auto">
          <a:xfrm>
            <a:off x="5541963" y="3013075"/>
            <a:ext cx="1577975" cy="1198563"/>
          </a:xfrm>
          <a:custGeom>
            <a:avLst/>
            <a:gdLst>
              <a:gd name="T0" fmla="*/ 2147483647 w 1987"/>
              <a:gd name="T1" fmla="*/ 2147483647 h 1511"/>
              <a:gd name="T2" fmla="*/ 2147483647 w 1987"/>
              <a:gd name="T3" fmla="*/ 2147483647 h 1511"/>
              <a:gd name="T4" fmla="*/ 2147483647 w 1987"/>
              <a:gd name="T5" fmla="*/ 2147483647 h 1511"/>
              <a:gd name="T6" fmla="*/ 2147483647 w 1987"/>
              <a:gd name="T7" fmla="*/ 0 h 1511"/>
              <a:gd name="T8" fmla="*/ 2147483647 w 1987"/>
              <a:gd name="T9" fmla="*/ 2147483647 h 1511"/>
              <a:gd name="T10" fmla="*/ 2147483647 w 1987"/>
              <a:gd name="T11" fmla="*/ 2147483647 h 1511"/>
              <a:gd name="T12" fmla="*/ 0 w 1987"/>
              <a:gd name="T13" fmla="*/ 2147483647 h 1511"/>
              <a:gd name="T14" fmla="*/ 2147483647 w 1987"/>
              <a:gd name="T15" fmla="*/ 2147483647 h 1511"/>
              <a:gd name="T16" fmla="*/ 2147483647 w 1987"/>
              <a:gd name="T17" fmla="*/ 2147483647 h 1511"/>
              <a:gd name="T18" fmla="*/ 2147483647 w 1987"/>
              <a:gd name="T19" fmla="*/ 2147483647 h 1511"/>
              <a:gd name="T20" fmla="*/ 2147483647 w 1987"/>
              <a:gd name="T21" fmla="*/ 2147483647 h 1511"/>
              <a:gd name="T22" fmla="*/ 2147483647 w 1987"/>
              <a:gd name="T23" fmla="*/ 2147483647 h 1511"/>
              <a:gd name="T24" fmla="*/ 2147483647 w 1987"/>
              <a:gd name="T25" fmla="*/ 2147483647 h 1511"/>
              <a:gd name="T26" fmla="*/ 2147483647 w 1987"/>
              <a:gd name="T27" fmla="*/ 2147483647 h 1511"/>
              <a:gd name="T28" fmla="*/ 2147483647 w 1987"/>
              <a:gd name="T29" fmla="*/ 2147483647 h 15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87"/>
              <a:gd name="T46" fmla="*/ 0 h 1511"/>
              <a:gd name="T47" fmla="*/ 1987 w 1987"/>
              <a:gd name="T48" fmla="*/ 1511 h 15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87" h="1511">
                <a:moveTo>
                  <a:pt x="1987" y="546"/>
                </a:moveTo>
                <a:lnTo>
                  <a:pt x="1980" y="513"/>
                </a:lnTo>
                <a:lnTo>
                  <a:pt x="930" y="718"/>
                </a:lnTo>
                <a:lnTo>
                  <a:pt x="340" y="0"/>
                </a:lnTo>
                <a:lnTo>
                  <a:pt x="316" y="19"/>
                </a:lnTo>
                <a:lnTo>
                  <a:pt x="722" y="517"/>
                </a:lnTo>
                <a:lnTo>
                  <a:pt x="0" y="954"/>
                </a:lnTo>
                <a:lnTo>
                  <a:pt x="16" y="982"/>
                </a:lnTo>
                <a:lnTo>
                  <a:pt x="742" y="541"/>
                </a:lnTo>
                <a:lnTo>
                  <a:pt x="918" y="754"/>
                </a:lnTo>
                <a:lnTo>
                  <a:pt x="1285" y="681"/>
                </a:lnTo>
                <a:lnTo>
                  <a:pt x="1658" y="1511"/>
                </a:lnTo>
                <a:lnTo>
                  <a:pt x="1686" y="1498"/>
                </a:lnTo>
                <a:lnTo>
                  <a:pt x="1318" y="676"/>
                </a:lnTo>
                <a:lnTo>
                  <a:pt x="1987" y="546"/>
                </a:lnTo>
                <a:close/>
              </a:path>
            </a:pathLst>
          </a:custGeom>
          <a:solidFill>
            <a:srgbClr val="000000"/>
          </a:solidFill>
          <a:ln w="9525">
            <a:noFill/>
            <a:round/>
            <a:headEnd/>
            <a:tailEnd/>
          </a:ln>
        </p:spPr>
        <p:txBody>
          <a:bodyPr>
            <a:prstTxWarp prst="textNoShape">
              <a:avLst/>
            </a:prstTxWarp>
          </a:bodyPr>
          <a:lstStyle/>
          <a:p>
            <a:endParaRPr lang="en-US"/>
          </a:p>
        </p:txBody>
      </p:sp>
      <p:sp>
        <p:nvSpPr>
          <p:cNvPr id="35855" name="Freeform 17"/>
          <p:cNvSpPr>
            <a:spLocks/>
          </p:cNvSpPr>
          <p:nvPr/>
        </p:nvSpPr>
        <p:spPr bwMode="auto">
          <a:xfrm>
            <a:off x="6550025" y="3584575"/>
            <a:ext cx="288925" cy="592138"/>
          </a:xfrm>
          <a:custGeom>
            <a:avLst/>
            <a:gdLst>
              <a:gd name="T0" fmla="*/ 2147483647 w 365"/>
              <a:gd name="T1" fmla="*/ 2147483647 h 747"/>
              <a:gd name="T2" fmla="*/ 0 w 365"/>
              <a:gd name="T3" fmla="*/ 0 h 747"/>
              <a:gd name="T4" fmla="*/ 2147483647 w 365"/>
              <a:gd name="T5" fmla="*/ 2147483647 h 747"/>
              <a:gd name="T6" fmla="*/ 2147483647 w 365"/>
              <a:gd name="T7" fmla="*/ 2147483647 h 747"/>
              <a:gd name="T8" fmla="*/ 0 60000 65536"/>
              <a:gd name="T9" fmla="*/ 0 60000 65536"/>
              <a:gd name="T10" fmla="*/ 0 60000 65536"/>
              <a:gd name="T11" fmla="*/ 0 60000 65536"/>
              <a:gd name="T12" fmla="*/ 0 w 365"/>
              <a:gd name="T13" fmla="*/ 0 h 747"/>
              <a:gd name="T14" fmla="*/ 365 w 365"/>
              <a:gd name="T15" fmla="*/ 747 h 747"/>
            </a:gdLst>
            <a:ahLst/>
            <a:cxnLst>
              <a:cxn ang="T8">
                <a:pos x="T0" y="T1"/>
              </a:cxn>
              <a:cxn ang="T9">
                <a:pos x="T2" y="T3"/>
              </a:cxn>
              <a:cxn ang="T10">
                <a:pos x="T4" y="T5"/>
              </a:cxn>
              <a:cxn ang="T11">
                <a:pos x="T6" y="T7"/>
              </a:cxn>
            </a:cxnLst>
            <a:rect l="T12" t="T13" r="T14" b="T15"/>
            <a:pathLst>
              <a:path w="365" h="747">
                <a:moveTo>
                  <a:pt x="365" y="747"/>
                </a:moveTo>
                <a:lnTo>
                  <a:pt x="0" y="0"/>
                </a:lnTo>
                <a:lnTo>
                  <a:pt x="240" y="667"/>
                </a:lnTo>
                <a:lnTo>
                  <a:pt x="365" y="747"/>
                </a:lnTo>
                <a:close/>
              </a:path>
            </a:pathLst>
          </a:custGeom>
          <a:solidFill>
            <a:srgbClr val="D3E2E2"/>
          </a:solidFill>
          <a:ln w="9525">
            <a:noFill/>
            <a:round/>
            <a:headEnd/>
            <a:tailEnd/>
          </a:ln>
        </p:spPr>
        <p:txBody>
          <a:bodyPr>
            <a:prstTxWarp prst="textNoShape">
              <a:avLst/>
            </a:prstTxWarp>
          </a:bodyPr>
          <a:lstStyle/>
          <a:p>
            <a:endParaRPr lang="en-US"/>
          </a:p>
        </p:txBody>
      </p:sp>
      <p:sp>
        <p:nvSpPr>
          <p:cNvPr id="35856" name="Freeform 18"/>
          <p:cNvSpPr>
            <a:spLocks/>
          </p:cNvSpPr>
          <p:nvPr/>
        </p:nvSpPr>
        <p:spPr bwMode="auto">
          <a:xfrm>
            <a:off x="5592763" y="3421063"/>
            <a:ext cx="487362" cy="319087"/>
          </a:xfrm>
          <a:custGeom>
            <a:avLst/>
            <a:gdLst>
              <a:gd name="T0" fmla="*/ 0 w 614"/>
              <a:gd name="T1" fmla="*/ 2147483647 h 401"/>
              <a:gd name="T2" fmla="*/ 2147483647 w 614"/>
              <a:gd name="T3" fmla="*/ 0 h 401"/>
              <a:gd name="T4" fmla="*/ 2147483647 w 614"/>
              <a:gd name="T5" fmla="*/ 2147483647 h 401"/>
              <a:gd name="T6" fmla="*/ 0 w 614"/>
              <a:gd name="T7" fmla="*/ 2147483647 h 401"/>
              <a:gd name="T8" fmla="*/ 0 60000 65536"/>
              <a:gd name="T9" fmla="*/ 0 60000 65536"/>
              <a:gd name="T10" fmla="*/ 0 60000 65536"/>
              <a:gd name="T11" fmla="*/ 0 60000 65536"/>
              <a:gd name="T12" fmla="*/ 0 w 614"/>
              <a:gd name="T13" fmla="*/ 0 h 401"/>
              <a:gd name="T14" fmla="*/ 614 w 614"/>
              <a:gd name="T15" fmla="*/ 401 h 401"/>
            </a:gdLst>
            <a:ahLst/>
            <a:cxnLst>
              <a:cxn ang="T8">
                <a:pos x="T0" y="T1"/>
              </a:cxn>
              <a:cxn ang="T9">
                <a:pos x="T2" y="T3"/>
              </a:cxn>
              <a:cxn ang="T10">
                <a:pos x="T4" y="T5"/>
              </a:cxn>
              <a:cxn ang="T11">
                <a:pos x="T6" y="T7"/>
              </a:cxn>
            </a:cxnLst>
            <a:rect l="T12" t="T13" r="T14" b="T15"/>
            <a:pathLst>
              <a:path w="614" h="401">
                <a:moveTo>
                  <a:pt x="0" y="401"/>
                </a:moveTo>
                <a:lnTo>
                  <a:pt x="614" y="0"/>
                </a:lnTo>
                <a:lnTo>
                  <a:pt x="30" y="325"/>
                </a:lnTo>
                <a:lnTo>
                  <a:pt x="0" y="401"/>
                </a:lnTo>
                <a:close/>
              </a:path>
            </a:pathLst>
          </a:custGeom>
          <a:solidFill>
            <a:srgbClr val="D3E2E2"/>
          </a:solidFill>
          <a:ln w="9525">
            <a:noFill/>
            <a:round/>
            <a:headEnd/>
            <a:tailEnd/>
          </a:ln>
        </p:spPr>
        <p:txBody>
          <a:bodyPr>
            <a:prstTxWarp prst="textNoShape">
              <a:avLst/>
            </a:prstTxWarp>
          </a:bodyPr>
          <a:lstStyle/>
          <a:p>
            <a:endParaRPr lang="en-US"/>
          </a:p>
        </p:txBody>
      </p:sp>
      <p:sp>
        <p:nvSpPr>
          <p:cNvPr id="35857" name="Freeform 19"/>
          <p:cNvSpPr>
            <a:spLocks/>
          </p:cNvSpPr>
          <p:nvPr/>
        </p:nvSpPr>
        <p:spPr bwMode="auto">
          <a:xfrm>
            <a:off x="6065838" y="3046413"/>
            <a:ext cx="801687" cy="150812"/>
          </a:xfrm>
          <a:custGeom>
            <a:avLst/>
            <a:gdLst>
              <a:gd name="T0" fmla="*/ 0 w 1009"/>
              <a:gd name="T1" fmla="*/ 2147483647 h 190"/>
              <a:gd name="T2" fmla="*/ 2147483647 w 1009"/>
              <a:gd name="T3" fmla="*/ 2147483647 h 190"/>
              <a:gd name="T4" fmla="*/ 2147483647 w 1009"/>
              <a:gd name="T5" fmla="*/ 2147483647 h 190"/>
              <a:gd name="T6" fmla="*/ 2147483647 w 1009"/>
              <a:gd name="T7" fmla="*/ 0 h 190"/>
              <a:gd name="T8" fmla="*/ 0 w 1009"/>
              <a:gd name="T9" fmla="*/ 2147483647 h 190"/>
              <a:gd name="T10" fmla="*/ 0 60000 65536"/>
              <a:gd name="T11" fmla="*/ 0 60000 65536"/>
              <a:gd name="T12" fmla="*/ 0 60000 65536"/>
              <a:gd name="T13" fmla="*/ 0 60000 65536"/>
              <a:gd name="T14" fmla="*/ 0 60000 65536"/>
              <a:gd name="T15" fmla="*/ 0 w 1009"/>
              <a:gd name="T16" fmla="*/ 0 h 190"/>
              <a:gd name="T17" fmla="*/ 1009 w 1009"/>
              <a:gd name="T18" fmla="*/ 190 h 190"/>
            </a:gdLst>
            <a:ahLst/>
            <a:cxnLst>
              <a:cxn ang="T10">
                <a:pos x="T0" y="T1"/>
              </a:cxn>
              <a:cxn ang="T11">
                <a:pos x="T2" y="T3"/>
              </a:cxn>
              <a:cxn ang="T12">
                <a:pos x="T4" y="T5"/>
              </a:cxn>
              <a:cxn ang="T13">
                <a:pos x="T6" y="T7"/>
              </a:cxn>
              <a:cxn ang="T14">
                <a:pos x="T8" y="T9"/>
              </a:cxn>
            </a:cxnLst>
            <a:rect l="T15" t="T16" r="T17" b="T18"/>
            <a:pathLst>
              <a:path w="1009" h="190">
                <a:moveTo>
                  <a:pt x="0" y="15"/>
                </a:moveTo>
                <a:lnTo>
                  <a:pt x="1007" y="190"/>
                </a:lnTo>
                <a:lnTo>
                  <a:pt x="1009" y="174"/>
                </a:lnTo>
                <a:lnTo>
                  <a:pt x="2" y="0"/>
                </a:lnTo>
                <a:lnTo>
                  <a:pt x="0" y="15"/>
                </a:lnTo>
                <a:close/>
              </a:path>
            </a:pathLst>
          </a:custGeom>
          <a:solidFill>
            <a:srgbClr val="7F99B2"/>
          </a:solidFill>
          <a:ln w="9525">
            <a:noFill/>
            <a:round/>
            <a:headEnd/>
            <a:tailEnd/>
          </a:ln>
        </p:spPr>
        <p:txBody>
          <a:bodyPr>
            <a:prstTxWarp prst="textNoShape">
              <a:avLst/>
            </a:prstTxWarp>
          </a:bodyPr>
          <a:lstStyle/>
          <a:p>
            <a:endParaRPr lang="en-US"/>
          </a:p>
        </p:txBody>
      </p:sp>
      <p:sp>
        <p:nvSpPr>
          <p:cNvPr id="35858" name="Freeform 20"/>
          <p:cNvSpPr>
            <a:spLocks/>
          </p:cNvSpPr>
          <p:nvPr/>
        </p:nvSpPr>
        <p:spPr bwMode="auto">
          <a:xfrm>
            <a:off x="6169025" y="2894013"/>
            <a:ext cx="801688" cy="150812"/>
          </a:xfrm>
          <a:custGeom>
            <a:avLst/>
            <a:gdLst>
              <a:gd name="T0" fmla="*/ 0 w 1009"/>
              <a:gd name="T1" fmla="*/ 2147483647 h 190"/>
              <a:gd name="T2" fmla="*/ 2147483647 w 1009"/>
              <a:gd name="T3" fmla="*/ 2147483647 h 190"/>
              <a:gd name="T4" fmla="*/ 2147483647 w 1009"/>
              <a:gd name="T5" fmla="*/ 2147483647 h 190"/>
              <a:gd name="T6" fmla="*/ 2147483647 w 1009"/>
              <a:gd name="T7" fmla="*/ 0 h 190"/>
              <a:gd name="T8" fmla="*/ 0 w 1009"/>
              <a:gd name="T9" fmla="*/ 2147483647 h 190"/>
              <a:gd name="T10" fmla="*/ 0 60000 65536"/>
              <a:gd name="T11" fmla="*/ 0 60000 65536"/>
              <a:gd name="T12" fmla="*/ 0 60000 65536"/>
              <a:gd name="T13" fmla="*/ 0 60000 65536"/>
              <a:gd name="T14" fmla="*/ 0 60000 65536"/>
              <a:gd name="T15" fmla="*/ 0 w 1009"/>
              <a:gd name="T16" fmla="*/ 0 h 190"/>
              <a:gd name="T17" fmla="*/ 1009 w 1009"/>
              <a:gd name="T18" fmla="*/ 190 h 190"/>
            </a:gdLst>
            <a:ahLst/>
            <a:cxnLst>
              <a:cxn ang="T10">
                <a:pos x="T0" y="T1"/>
              </a:cxn>
              <a:cxn ang="T11">
                <a:pos x="T2" y="T3"/>
              </a:cxn>
              <a:cxn ang="T12">
                <a:pos x="T4" y="T5"/>
              </a:cxn>
              <a:cxn ang="T13">
                <a:pos x="T6" y="T7"/>
              </a:cxn>
              <a:cxn ang="T14">
                <a:pos x="T8" y="T9"/>
              </a:cxn>
            </a:cxnLst>
            <a:rect l="T15" t="T16" r="T17" b="T18"/>
            <a:pathLst>
              <a:path w="1009" h="190">
                <a:moveTo>
                  <a:pt x="0" y="16"/>
                </a:moveTo>
                <a:lnTo>
                  <a:pt x="1007" y="190"/>
                </a:lnTo>
                <a:lnTo>
                  <a:pt x="1009" y="174"/>
                </a:lnTo>
                <a:lnTo>
                  <a:pt x="2"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59" name="Freeform 21"/>
          <p:cNvSpPr>
            <a:spLocks/>
          </p:cNvSpPr>
          <p:nvPr/>
        </p:nvSpPr>
        <p:spPr bwMode="auto">
          <a:xfrm>
            <a:off x="6229350" y="2863850"/>
            <a:ext cx="793750" cy="142875"/>
          </a:xfrm>
          <a:custGeom>
            <a:avLst/>
            <a:gdLst>
              <a:gd name="T0" fmla="*/ 0 w 999"/>
              <a:gd name="T1" fmla="*/ 2147483647 h 180"/>
              <a:gd name="T2" fmla="*/ 2147483647 w 999"/>
              <a:gd name="T3" fmla="*/ 2147483647 h 180"/>
              <a:gd name="T4" fmla="*/ 2147483647 w 999"/>
              <a:gd name="T5" fmla="*/ 2147483647 h 180"/>
              <a:gd name="T6" fmla="*/ 2147483647 w 999"/>
              <a:gd name="T7" fmla="*/ 0 h 180"/>
              <a:gd name="T8" fmla="*/ 0 w 999"/>
              <a:gd name="T9" fmla="*/ 2147483647 h 180"/>
              <a:gd name="T10" fmla="*/ 0 60000 65536"/>
              <a:gd name="T11" fmla="*/ 0 60000 65536"/>
              <a:gd name="T12" fmla="*/ 0 60000 65536"/>
              <a:gd name="T13" fmla="*/ 0 60000 65536"/>
              <a:gd name="T14" fmla="*/ 0 60000 65536"/>
              <a:gd name="T15" fmla="*/ 0 w 999"/>
              <a:gd name="T16" fmla="*/ 0 h 180"/>
              <a:gd name="T17" fmla="*/ 999 w 999"/>
              <a:gd name="T18" fmla="*/ 180 h 180"/>
            </a:gdLst>
            <a:ahLst/>
            <a:cxnLst>
              <a:cxn ang="T10">
                <a:pos x="T0" y="T1"/>
              </a:cxn>
              <a:cxn ang="T11">
                <a:pos x="T2" y="T3"/>
              </a:cxn>
              <a:cxn ang="T12">
                <a:pos x="T4" y="T5"/>
              </a:cxn>
              <a:cxn ang="T13">
                <a:pos x="T6" y="T7"/>
              </a:cxn>
              <a:cxn ang="T14">
                <a:pos x="T8" y="T9"/>
              </a:cxn>
            </a:cxnLst>
            <a:rect l="T15" t="T16" r="T17" b="T18"/>
            <a:pathLst>
              <a:path w="999" h="180">
                <a:moveTo>
                  <a:pt x="0" y="15"/>
                </a:moveTo>
                <a:lnTo>
                  <a:pt x="996" y="180"/>
                </a:lnTo>
                <a:lnTo>
                  <a:pt x="999" y="164"/>
                </a:lnTo>
                <a:lnTo>
                  <a:pt x="3" y="0"/>
                </a:lnTo>
                <a:lnTo>
                  <a:pt x="0" y="15"/>
                </a:lnTo>
                <a:close/>
              </a:path>
            </a:pathLst>
          </a:custGeom>
          <a:solidFill>
            <a:srgbClr val="545454"/>
          </a:solidFill>
          <a:ln w="9525">
            <a:noFill/>
            <a:round/>
            <a:headEnd/>
            <a:tailEnd/>
          </a:ln>
        </p:spPr>
        <p:txBody>
          <a:bodyPr>
            <a:prstTxWarp prst="textNoShape">
              <a:avLst/>
            </a:prstTxWarp>
          </a:bodyPr>
          <a:lstStyle/>
          <a:p>
            <a:endParaRPr lang="en-US"/>
          </a:p>
        </p:txBody>
      </p:sp>
      <p:sp>
        <p:nvSpPr>
          <p:cNvPr id="35860" name="Freeform 22"/>
          <p:cNvSpPr>
            <a:spLocks/>
          </p:cNvSpPr>
          <p:nvPr/>
        </p:nvSpPr>
        <p:spPr bwMode="auto">
          <a:xfrm>
            <a:off x="6292850" y="2832100"/>
            <a:ext cx="782638" cy="136525"/>
          </a:xfrm>
          <a:custGeom>
            <a:avLst/>
            <a:gdLst>
              <a:gd name="T0" fmla="*/ 0 w 987"/>
              <a:gd name="T1" fmla="*/ 2147483647 h 170"/>
              <a:gd name="T2" fmla="*/ 2147483647 w 987"/>
              <a:gd name="T3" fmla="*/ 2147483647 h 170"/>
              <a:gd name="T4" fmla="*/ 2147483647 w 987"/>
              <a:gd name="T5" fmla="*/ 2147483647 h 170"/>
              <a:gd name="T6" fmla="*/ 2147483647 w 987"/>
              <a:gd name="T7" fmla="*/ 0 h 170"/>
              <a:gd name="T8" fmla="*/ 0 w 987"/>
              <a:gd name="T9" fmla="*/ 2147483647 h 170"/>
              <a:gd name="T10" fmla="*/ 0 60000 65536"/>
              <a:gd name="T11" fmla="*/ 0 60000 65536"/>
              <a:gd name="T12" fmla="*/ 0 60000 65536"/>
              <a:gd name="T13" fmla="*/ 0 60000 65536"/>
              <a:gd name="T14" fmla="*/ 0 60000 65536"/>
              <a:gd name="T15" fmla="*/ 0 w 987"/>
              <a:gd name="T16" fmla="*/ 0 h 170"/>
              <a:gd name="T17" fmla="*/ 987 w 987"/>
              <a:gd name="T18" fmla="*/ 170 h 170"/>
            </a:gdLst>
            <a:ahLst/>
            <a:cxnLst>
              <a:cxn ang="T10">
                <a:pos x="T0" y="T1"/>
              </a:cxn>
              <a:cxn ang="T11">
                <a:pos x="T2" y="T3"/>
              </a:cxn>
              <a:cxn ang="T12">
                <a:pos x="T4" y="T5"/>
              </a:cxn>
              <a:cxn ang="T13">
                <a:pos x="T6" y="T7"/>
              </a:cxn>
              <a:cxn ang="T14">
                <a:pos x="T8" y="T9"/>
              </a:cxn>
            </a:cxnLst>
            <a:rect l="T15" t="T16" r="T17" b="T18"/>
            <a:pathLst>
              <a:path w="987" h="170">
                <a:moveTo>
                  <a:pt x="0" y="16"/>
                </a:moveTo>
                <a:lnTo>
                  <a:pt x="984" y="170"/>
                </a:lnTo>
                <a:lnTo>
                  <a:pt x="987" y="154"/>
                </a:lnTo>
                <a:lnTo>
                  <a:pt x="3"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61" name="Freeform 23"/>
          <p:cNvSpPr>
            <a:spLocks/>
          </p:cNvSpPr>
          <p:nvPr/>
        </p:nvSpPr>
        <p:spPr bwMode="auto">
          <a:xfrm>
            <a:off x="6354763" y="2801938"/>
            <a:ext cx="773112" cy="127000"/>
          </a:xfrm>
          <a:custGeom>
            <a:avLst/>
            <a:gdLst>
              <a:gd name="T0" fmla="*/ 0 w 975"/>
              <a:gd name="T1" fmla="*/ 2147483647 h 160"/>
              <a:gd name="T2" fmla="*/ 2147483647 w 975"/>
              <a:gd name="T3" fmla="*/ 2147483647 h 160"/>
              <a:gd name="T4" fmla="*/ 2147483647 w 975"/>
              <a:gd name="T5" fmla="*/ 2147483647 h 160"/>
              <a:gd name="T6" fmla="*/ 2147483647 w 975"/>
              <a:gd name="T7" fmla="*/ 0 h 160"/>
              <a:gd name="T8" fmla="*/ 0 w 975"/>
              <a:gd name="T9" fmla="*/ 2147483647 h 160"/>
              <a:gd name="T10" fmla="*/ 0 60000 65536"/>
              <a:gd name="T11" fmla="*/ 0 60000 65536"/>
              <a:gd name="T12" fmla="*/ 0 60000 65536"/>
              <a:gd name="T13" fmla="*/ 0 60000 65536"/>
              <a:gd name="T14" fmla="*/ 0 60000 65536"/>
              <a:gd name="T15" fmla="*/ 0 w 975"/>
              <a:gd name="T16" fmla="*/ 0 h 160"/>
              <a:gd name="T17" fmla="*/ 975 w 975"/>
              <a:gd name="T18" fmla="*/ 160 h 160"/>
            </a:gdLst>
            <a:ahLst/>
            <a:cxnLst>
              <a:cxn ang="T10">
                <a:pos x="T0" y="T1"/>
              </a:cxn>
              <a:cxn ang="T11">
                <a:pos x="T2" y="T3"/>
              </a:cxn>
              <a:cxn ang="T12">
                <a:pos x="T4" y="T5"/>
              </a:cxn>
              <a:cxn ang="T13">
                <a:pos x="T6" y="T7"/>
              </a:cxn>
              <a:cxn ang="T14">
                <a:pos x="T8" y="T9"/>
              </a:cxn>
            </a:cxnLst>
            <a:rect l="T15" t="T16" r="T17" b="T18"/>
            <a:pathLst>
              <a:path w="975" h="160">
                <a:moveTo>
                  <a:pt x="0" y="16"/>
                </a:moveTo>
                <a:lnTo>
                  <a:pt x="972" y="160"/>
                </a:lnTo>
                <a:lnTo>
                  <a:pt x="975" y="145"/>
                </a:lnTo>
                <a:lnTo>
                  <a:pt x="2"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62" name="Freeform 24"/>
          <p:cNvSpPr>
            <a:spLocks/>
          </p:cNvSpPr>
          <p:nvPr/>
        </p:nvSpPr>
        <p:spPr bwMode="auto">
          <a:xfrm>
            <a:off x="6415088" y="2771775"/>
            <a:ext cx="766762" cy="120650"/>
          </a:xfrm>
          <a:custGeom>
            <a:avLst/>
            <a:gdLst>
              <a:gd name="T0" fmla="*/ 0 w 965"/>
              <a:gd name="T1" fmla="*/ 2147483647 h 151"/>
              <a:gd name="T2" fmla="*/ 2147483647 w 965"/>
              <a:gd name="T3" fmla="*/ 2147483647 h 151"/>
              <a:gd name="T4" fmla="*/ 2147483647 w 965"/>
              <a:gd name="T5" fmla="*/ 2147483647 h 151"/>
              <a:gd name="T6" fmla="*/ 2147483647 w 965"/>
              <a:gd name="T7" fmla="*/ 0 h 151"/>
              <a:gd name="T8" fmla="*/ 0 w 965"/>
              <a:gd name="T9" fmla="*/ 2147483647 h 151"/>
              <a:gd name="T10" fmla="*/ 0 60000 65536"/>
              <a:gd name="T11" fmla="*/ 0 60000 65536"/>
              <a:gd name="T12" fmla="*/ 0 60000 65536"/>
              <a:gd name="T13" fmla="*/ 0 60000 65536"/>
              <a:gd name="T14" fmla="*/ 0 60000 65536"/>
              <a:gd name="T15" fmla="*/ 0 w 965"/>
              <a:gd name="T16" fmla="*/ 0 h 151"/>
              <a:gd name="T17" fmla="*/ 965 w 965"/>
              <a:gd name="T18" fmla="*/ 151 h 151"/>
            </a:gdLst>
            <a:ahLst/>
            <a:cxnLst>
              <a:cxn ang="T10">
                <a:pos x="T0" y="T1"/>
              </a:cxn>
              <a:cxn ang="T11">
                <a:pos x="T2" y="T3"/>
              </a:cxn>
              <a:cxn ang="T12">
                <a:pos x="T4" y="T5"/>
              </a:cxn>
              <a:cxn ang="T13">
                <a:pos x="T6" y="T7"/>
              </a:cxn>
              <a:cxn ang="T14">
                <a:pos x="T8" y="T9"/>
              </a:cxn>
            </a:cxnLst>
            <a:rect l="T15" t="T16" r="T17" b="T18"/>
            <a:pathLst>
              <a:path w="965" h="151">
                <a:moveTo>
                  <a:pt x="0" y="16"/>
                </a:moveTo>
                <a:lnTo>
                  <a:pt x="963" y="151"/>
                </a:lnTo>
                <a:lnTo>
                  <a:pt x="965" y="135"/>
                </a:lnTo>
                <a:lnTo>
                  <a:pt x="2"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63" name="Freeform 25"/>
          <p:cNvSpPr>
            <a:spLocks/>
          </p:cNvSpPr>
          <p:nvPr/>
        </p:nvSpPr>
        <p:spPr bwMode="auto">
          <a:xfrm>
            <a:off x="6467475" y="2668588"/>
            <a:ext cx="815975" cy="119062"/>
          </a:xfrm>
          <a:custGeom>
            <a:avLst/>
            <a:gdLst>
              <a:gd name="T0" fmla="*/ 0 w 1026"/>
              <a:gd name="T1" fmla="*/ 2147483647 h 148"/>
              <a:gd name="T2" fmla="*/ 2147483647 w 1026"/>
              <a:gd name="T3" fmla="*/ 2147483647 h 148"/>
              <a:gd name="T4" fmla="*/ 2147483647 w 1026"/>
              <a:gd name="T5" fmla="*/ 2147483647 h 148"/>
              <a:gd name="T6" fmla="*/ 2147483647 w 1026"/>
              <a:gd name="T7" fmla="*/ 0 h 148"/>
              <a:gd name="T8" fmla="*/ 0 w 1026"/>
              <a:gd name="T9" fmla="*/ 2147483647 h 148"/>
              <a:gd name="T10" fmla="*/ 0 60000 65536"/>
              <a:gd name="T11" fmla="*/ 0 60000 65536"/>
              <a:gd name="T12" fmla="*/ 0 60000 65536"/>
              <a:gd name="T13" fmla="*/ 0 60000 65536"/>
              <a:gd name="T14" fmla="*/ 0 60000 65536"/>
              <a:gd name="T15" fmla="*/ 0 w 1026"/>
              <a:gd name="T16" fmla="*/ 0 h 148"/>
              <a:gd name="T17" fmla="*/ 1026 w 1026"/>
              <a:gd name="T18" fmla="*/ 148 h 148"/>
            </a:gdLst>
            <a:ahLst/>
            <a:cxnLst>
              <a:cxn ang="T10">
                <a:pos x="T0" y="T1"/>
              </a:cxn>
              <a:cxn ang="T11">
                <a:pos x="T2" y="T3"/>
              </a:cxn>
              <a:cxn ang="T12">
                <a:pos x="T4" y="T5"/>
              </a:cxn>
              <a:cxn ang="T13">
                <a:pos x="T6" y="T7"/>
              </a:cxn>
              <a:cxn ang="T14">
                <a:pos x="T8" y="T9"/>
              </a:cxn>
            </a:cxnLst>
            <a:rect l="T15" t="T16" r="T17" b="T18"/>
            <a:pathLst>
              <a:path w="1026" h="148">
                <a:moveTo>
                  <a:pt x="0" y="15"/>
                </a:moveTo>
                <a:lnTo>
                  <a:pt x="1024" y="148"/>
                </a:lnTo>
                <a:lnTo>
                  <a:pt x="1026" y="132"/>
                </a:lnTo>
                <a:lnTo>
                  <a:pt x="2" y="0"/>
                </a:lnTo>
                <a:lnTo>
                  <a:pt x="0" y="15"/>
                </a:lnTo>
                <a:close/>
              </a:path>
            </a:pathLst>
          </a:custGeom>
          <a:solidFill>
            <a:srgbClr val="7F99B2"/>
          </a:solidFill>
          <a:ln w="9525">
            <a:noFill/>
            <a:round/>
            <a:headEnd/>
            <a:tailEnd/>
          </a:ln>
        </p:spPr>
        <p:txBody>
          <a:bodyPr>
            <a:prstTxWarp prst="textNoShape">
              <a:avLst/>
            </a:prstTxWarp>
          </a:bodyPr>
          <a:lstStyle/>
          <a:p>
            <a:endParaRPr lang="en-US"/>
          </a:p>
        </p:txBody>
      </p:sp>
      <p:sp>
        <p:nvSpPr>
          <p:cNvPr id="35864" name="Freeform 26"/>
          <p:cNvSpPr>
            <a:spLocks/>
          </p:cNvSpPr>
          <p:nvPr/>
        </p:nvSpPr>
        <p:spPr bwMode="auto">
          <a:xfrm>
            <a:off x="6467475" y="2624138"/>
            <a:ext cx="812800" cy="111125"/>
          </a:xfrm>
          <a:custGeom>
            <a:avLst/>
            <a:gdLst>
              <a:gd name="T0" fmla="*/ 0 w 1025"/>
              <a:gd name="T1" fmla="*/ 2147483647 h 141"/>
              <a:gd name="T2" fmla="*/ 2147483647 w 1025"/>
              <a:gd name="T3" fmla="*/ 2147483647 h 141"/>
              <a:gd name="T4" fmla="*/ 2147483647 w 1025"/>
              <a:gd name="T5" fmla="*/ 2147483647 h 141"/>
              <a:gd name="T6" fmla="*/ 2147483647 w 1025"/>
              <a:gd name="T7" fmla="*/ 0 h 141"/>
              <a:gd name="T8" fmla="*/ 0 w 1025"/>
              <a:gd name="T9" fmla="*/ 2147483647 h 141"/>
              <a:gd name="T10" fmla="*/ 0 60000 65536"/>
              <a:gd name="T11" fmla="*/ 0 60000 65536"/>
              <a:gd name="T12" fmla="*/ 0 60000 65536"/>
              <a:gd name="T13" fmla="*/ 0 60000 65536"/>
              <a:gd name="T14" fmla="*/ 0 60000 65536"/>
              <a:gd name="T15" fmla="*/ 0 w 1025"/>
              <a:gd name="T16" fmla="*/ 0 h 141"/>
              <a:gd name="T17" fmla="*/ 1025 w 1025"/>
              <a:gd name="T18" fmla="*/ 141 h 141"/>
            </a:gdLst>
            <a:ahLst/>
            <a:cxnLst>
              <a:cxn ang="T10">
                <a:pos x="T0" y="T1"/>
              </a:cxn>
              <a:cxn ang="T11">
                <a:pos x="T2" y="T3"/>
              </a:cxn>
              <a:cxn ang="T12">
                <a:pos x="T4" y="T5"/>
              </a:cxn>
              <a:cxn ang="T13">
                <a:pos x="T6" y="T7"/>
              </a:cxn>
              <a:cxn ang="T14">
                <a:pos x="T8" y="T9"/>
              </a:cxn>
            </a:cxnLst>
            <a:rect l="T15" t="T16" r="T17" b="T18"/>
            <a:pathLst>
              <a:path w="1025" h="141">
                <a:moveTo>
                  <a:pt x="0" y="16"/>
                </a:moveTo>
                <a:lnTo>
                  <a:pt x="1023" y="141"/>
                </a:lnTo>
                <a:lnTo>
                  <a:pt x="1025" y="125"/>
                </a:lnTo>
                <a:lnTo>
                  <a:pt x="2"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65" name="Freeform 27"/>
          <p:cNvSpPr>
            <a:spLocks/>
          </p:cNvSpPr>
          <p:nvPr/>
        </p:nvSpPr>
        <p:spPr bwMode="auto">
          <a:xfrm>
            <a:off x="6465888" y="2579688"/>
            <a:ext cx="812800" cy="104775"/>
          </a:xfrm>
          <a:custGeom>
            <a:avLst/>
            <a:gdLst>
              <a:gd name="T0" fmla="*/ 0 w 1024"/>
              <a:gd name="T1" fmla="*/ 2147483647 h 131"/>
              <a:gd name="T2" fmla="*/ 2147483647 w 1024"/>
              <a:gd name="T3" fmla="*/ 2147483647 h 131"/>
              <a:gd name="T4" fmla="*/ 2147483647 w 1024"/>
              <a:gd name="T5" fmla="*/ 2147483647 h 131"/>
              <a:gd name="T6" fmla="*/ 2147483647 w 1024"/>
              <a:gd name="T7" fmla="*/ 0 h 131"/>
              <a:gd name="T8" fmla="*/ 0 w 1024"/>
              <a:gd name="T9" fmla="*/ 2147483647 h 131"/>
              <a:gd name="T10" fmla="*/ 0 60000 65536"/>
              <a:gd name="T11" fmla="*/ 0 60000 65536"/>
              <a:gd name="T12" fmla="*/ 0 60000 65536"/>
              <a:gd name="T13" fmla="*/ 0 60000 65536"/>
              <a:gd name="T14" fmla="*/ 0 60000 65536"/>
              <a:gd name="T15" fmla="*/ 0 w 1024"/>
              <a:gd name="T16" fmla="*/ 0 h 131"/>
              <a:gd name="T17" fmla="*/ 1024 w 1024"/>
              <a:gd name="T18" fmla="*/ 131 h 131"/>
            </a:gdLst>
            <a:ahLst/>
            <a:cxnLst>
              <a:cxn ang="T10">
                <a:pos x="T0" y="T1"/>
              </a:cxn>
              <a:cxn ang="T11">
                <a:pos x="T2" y="T3"/>
              </a:cxn>
              <a:cxn ang="T12">
                <a:pos x="T4" y="T5"/>
              </a:cxn>
              <a:cxn ang="T13">
                <a:pos x="T6" y="T7"/>
              </a:cxn>
              <a:cxn ang="T14">
                <a:pos x="T8" y="T9"/>
              </a:cxn>
            </a:cxnLst>
            <a:rect l="T15" t="T16" r="T17" b="T18"/>
            <a:pathLst>
              <a:path w="1024" h="131">
                <a:moveTo>
                  <a:pt x="0" y="16"/>
                </a:moveTo>
                <a:lnTo>
                  <a:pt x="1021" y="131"/>
                </a:lnTo>
                <a:lnTo>
                  <a:pt x="1024" y="115"/>
                </a:lnTo>
                <a:lnTo>
                  <a:pt x="1"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66" name="Freeform 28"/>
          <p:cNvSpPr>
            <a:spLocks/>
          </p:cNvSpPr>
          <p:nvPr/>
        </p:nvSpPr>
        <p:spPr bwMode="auto">
          <a:xfrm>
            <a:off x="6465888" y="2535238"/>
            <a:ext cx="809625" cy="96837"/>
          </a:xfrm>
          <a:custGeom>
            <a:avLst/>
            <a:gdLst>
              <a:gd name="T0" fmla="*/ 0 w 1021"/>
              <a:gd name="T1" fmla="*/ 2147483647 h 123"/>
              <a:gd name="T2" fmla="*/ 2147483647 w 1021"/>
              <a:gd name="T3" fmla="*/ 2147483647 h 123"/>
              <a:gd name="T4" fmla="*/ 2147483647 w 1021"/>
              <a:gd name="T5" fmla="*/ 2147483647 h 123"/>
              <a:gd name="T6" fmla="*/ 2147483647 w 1021"/>
              <a:gd name="T7" fmla="*/ 0 h 123"/>
              <a:gd name="T8" fmla="*/ 0 w 1021"/>
              <a:gd name="T9" fmla="*/ 2147483647 h 123"/>
              <a:gd name="T10" fmla="*/ 0 60000 65536"/>
              <a:gd name="T11" fmla="*/ 0 60000 65536"/>
              <a:gd name="T12" fmla="*/ 0 60000 65536"/>
              <a:gd name="T13" fmla="*/ 0 60000 65536"/>
              <a:gd name="T14" fmla="*/ 0 60000 65536"/>
              <a:gd name="T15" fmla="*/ 0 w 1021"/>
              <a:gd name="T16" fmla="*/ 0 h 123"/>
              <a:gd name="T17" fmla="*/ 1021 w 1021"/>
              <a:gd name="T18" fmla="*/ 123 h 123"/>
            </a:gdLst>
            <a:ahLst/>
            <a:cxnLst>
              <a:cxn ang="T10">
                <a:pos x="T0" y="T1"/>
              </a:cxn>
              <a:cxn ang="T11">
                <a:pos x="T2" y="T3"/>
              </a:cxn>
              <a:cxn ang="T12">
                <a:pos x="T4" y="T5"/>
              </a:cxn>
              <a:cxn ang="T13">
                <a:pos x="T6" y="T7"/>
              </a:cxn>
              <a:cxn ang="T14">
                <a:pos x="T8" y="T9"/>
              </a:cxn>
            </a:cxnLst>
            <a:rect l="T15" t="T16" r="T17" b="T18"/>
            <a:pathLst>
              <a:path w="1021" h="123">
                <a:moveTo>
                  <a:pt x="0" y="17"/>
                </a:moveTo>
                <a:lnTo>
                  <a:pt x="1020" y="123"/>
                </a:lnTo>
                <a:lnTo>
                  <a:pt x="1021" y="106"/>
                </a:lnTo>
                <a:lnTo>
                  <a:pt x="1" y="0"/>
                </a:lnTo>
                <a:lnTo>
                  <a:pt x="0" y="17"/>
                </a:lnTo>
                <a:close/>
              </a:path>
            </a:pathLst>
          </a:custGeom>
          <a:solidFill>
            <a:srgbClr val="7F99B2"/>
          </a:solidFill>
          <a:ln w="9525">
            <a:noFill/>
            <a:round/>
            <a:headEnd/>
            <a:tailEnd/>
          </a:ln>
        </p:spPr>
        <p:txBody>
          <a:bodyPr>
            <a:prstTxWarp prst="textNoShape">
              <a:avLst/>
            </a:prstTxWarp>
          </a:bodyPr>
          <a:lstStyle/>
          <a:p>
            <a:endParaRPr lang="en-US"/>
          </a:p>
        </p:txBody>
      </p:sp>
      <p:sp>
        <p:nvSpPr>
          <p:cNvPr id="35867" name="Freeform 29"/>
          <p:cNvSpPr>
            <a:spLocks/>
          </p:cNvSpPr>
          <p:nvPr/>
        </p:nvSpPr>
        <p:spPr bwMode="auto">
          <a:xfrm>
            <a:off x="6464300" y="2490788"/>
            <a:ext cx="809625" cy="88900"/>
          </a:xfrm>
          <a:custGeom>
            <a:avLst/>
            <a:gdLst>
              <a:gd name="T0" fmla="*/ 0 w 1020"/>
              <a:gd name="T1" fmla="*/ 2147483647 h 113"/>
              <a:gd name="T2" fmla="*/ 2147483647 w 1020"/>
              <a:gd name="T3" fmla="*/ 2147483647 h 113"/>
              <a:gd name="T4" fmla="*/ 2147483647 w 1020"/>
              <a:gd name="T5" fmla="*/ 2147483647 h 113"/>
              <a:gd name="T6" fmla="*/ 2147483647 w 1020"/>
              <a:gd name="T7" fmla="*/ 0 h 113"/>
              <a:gd name="T8" fmla="*/ 0 w 1020"/>
              <a:gd name="T9" fmla="*/ 2147483647 h 113"/>
              <a:gd name="T10" fmla="*/ 0 60000 65536"/>
              <a:gd name="T11" fmla="*/ 0 60000 65536"/>
              <a:gd name="T12" fmla="*/ 0 60000 65536"/>
              <a:gd name="T13" fmla="*/ 0 60000 65536"/>
              <a:gd name="T14" fmla="*/ 0 60000 65536"/>
              <a:gd name="T15" fmla="*/ 0 w 1020"/>
              <a:gd name="T16" fmla="*/ 0 h 113"/>
              <a:gd name="T17" fmla="*/ 1020 w 1020"/>
              <a:gd name="T18" fmla="*/ 113 h 113"/>
            </a:gdLst>
            <a:ahLst/>
            <a:cxnLst>
              <a:cxn ang="T10">
                <a:pos x="T0" y="T1"/>
              </a:cxn>
              <a:cxn ang="T11">
                <a:pos x="T2" y="T3"/>
              </a:cxn>
              <a:cxn ang="T12">
                <a:pos x="T4" y="T5"/>
              </a:cxn>
              <a:cxn ang="T13">
                <a:pos x="T6" y="T7"/>
              </a:cxn>
              <a:cxn ang="T14">
                <a:pos x="T8" y="T9"/>
              </a:cxn>
            </a:cxnLst>
            <a:rect l="T15" t="T16" r="T17" b="T18"/>
            <a:pathLst>
              <a:path w="1020" h="113">
                <a:moveTo>
                  <a:pt x="0" y="16"/>
                </a:moveTo>
                <a:lnTo>
                  <a:pt x="1019" y="113"/>
                </a:lnTo>
                <a:lnTo>
                  <a:pt x="1020" y="98"/>
                </a:lnTo>
                <a:lnTo>
                  <a:pt x="1"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68" name="Freeform 30"/>
          <p:cNvSpPr>
            <a:spLocks/>
          </p:cNvSpPr>
          <p:nvPr/>
        </p:nvSpPr>
        <p:spPr bwMode="auto">
          <a:xfrm>
            <a:off x="6054725" y="3101975"/>
            <a:ext cx="801688" cy="150813"/>
          </a:xfrm>
          <a:custGeom>
            <a:avLst/>
            <a:gdLst>
              <a:gd name="T0" fmla="*/ 0 w 1009"/>
              <a:gd name="T1" fmla="*/ 2147483647 h 190"/>
              <a:gd name="T2" fmla="*/ 2147483647 w 1009"/>
              <a:gd name="T3" fmla="*/ 2147483647 h 190"/>
              <a:gd name="T4" fmla="*/ 2147483647 w 1009"/>
              <a:gd name="T5" fmla="*/ 2147483647 h 190"/>
              <a:gd name="T6" fmla="*/ 2147483647 w 1009"/>
              <a:gd name="T7" fmla="*/ 0 h 190"/>
              <a:gd name="T8" fmla="*/ 0 w 1009"/>
              <a:gd name="T9" fmla="*/ 2147483647 h 190"/>
              <a:gd name="T10" fmla="*/ 0 60000 65536"/>
              <a:gd name="T11" fmla="*/ 0 60000 65536"/>
              <a:gd name="T12" fmla="*/ 0 60000 65536"/>
              <a:gd name="T13" fmla="*/ 0 60000 65536"/>
              <a:gd name="T14" fmla="*/ 0 60000 65536"/>
              <a:gd name="T15" fmla="*/ 0 w 1009"/>
              <a:gd name="T16" fmla="*/ 0 h 190"/>
              <a:gd name="T17" fmla="*/ 1009 w 1009"/>
              <a:gd name="T18" fmla="*/ 190 h 190"/>
            </a:gdLst>
            <a:ahLst/>
            <a:cxnLst>
              <a:cxn ang="T10">
                <a:pos x="T0" y="T1"/>
              </a:cxn>
              <a:cxn ang="T11">
                <a:pos x="T2" y="T3"/>
              </a:cxn>
              <a:cxn ang="T12">
                <a:pos x="T4" y="T5"/>
              </a:cxn>
              <a:cxn ang="T13">
                <a:pos x="T6" y="T7"/>
              </a:cxn>
              <a:cxn ang="T14">
                <a:pos x="T8" y="T9"/>
              </a:cxn>
            </a:cxnLst>
            <a:rect l="T15" t="T16" r="T17" b="T18"/>
            <a:pathLst>
              <a:path w="1009" h="190">
                <a:moveTo>
                  <a:pt x="0" y="16"/>
                </a:moveTo>
                <a:lnTo>
                  <a:pt x="1007" y="190"/>
                </a:lnTo>
                <a:lnTo>
                  <a:pt x="1009" y="175"/>
                </a:lnTo>
                <a:lnTo>
                  <a:pt x="2"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69" name="Freeform 31"/>
          <p:cNvSpPr>
            <a:spLocks/>
          </p:cNvSpPr>
          <p:nvPr/>
        </p:nvSpPr>
        <p:spPr bwMode="auto">
          <a:xfrm>
            <a:off x="6043613" y="3159125"/>
            <a:ext cx="801687" cy="150813"/>
          </a:xfrm>
          <a:custGeom>
            <a:avLst/>
            <a:gdLst>
              <a:gd name="T0" fmla="*/ 0 w 1010"/>
              <a:gd name="T1" fmla="*/ 2147483647 h 190"/>
              <a:gd name="T2" fmla="*/ 2147483647 w 1010"/>
              <a:gd name="T3" fmla="*/ 2147483647 h 190"/>
              <a:gd name="T4" fmla="*/ 2147483647 w 1010"/>
              <a:gd name="T5" fmla="*/ 2147483647 h 190"/>
              <a:gd name="T6" fmla="*/ 2147483647 w 1010"/>
              <a:gd name="T7" fmla="*/ 0 h 190"/>
              <a:gd name="T8" fmla="*/ 0 w 1010"/>
              <a:gd name="T9" fmla="*/ 2147483647 h 190"/>
              <a:gd name="T10" fmla="*/ 0 60000 65536"/>
              <a:gd name="T11" fmla="*/ 0 60000 65536"/>
              <a:gd name="T12" fmla="*/ 0 60000 65536"/>
              <a:gd name="T13" fmla="*/ 0 60000 65536"/>
              <a:gd name="T14" fmla="*/ 0 60000 65536"/>
              <a:gd name="T15" fmla="*/ 0 w 1010"/>
              <a:gd name="T16" fmla="*/ 0 h 190"/>
              <a:gd name="T17" fmla="*/ 1010 w 1010"/>
              <a:gd name="T18" fmla="*/ 190 h 190"/>
            </a:gdLst>
            <a:ahLst/>
            <a:cxnLst>
              <a:cxn ang="T10">
                <a:pos x="T0" y="T1"/>
              </a:cxn>
              <a:cxn ang="T11">
                <a:pos x="T2" y="T3"/>
              </a:cxn>
              <a:cxn ang="T12">
                <a:pos x="T4" y="T5"/>
              </a:cxn>
              <a:cxn ang="T13">
                <a:pos x="T6" y="T7"/>
              </a:cxn>
              <a:cxn ang="T14">
                <a:pos x="T8" y="T9"/>
              </a:cxn>
            </a:cxnLst>
            <a:rect l="T15" t="T16" r="T17" b="T18"/>
            <a:pathLst>
              <a:path w="1010" h="190">
                <a:moveTo>
                  <a:pt x="0" y="16"/>
                </a:moveTo>
                <a:lnTo>
                  <a:pt x="1007" y="190"/>
                </a:lnTo>
                <a:lnTo>
                  <a:pt x="1010" y="175"/>
                </a:lnTo>
                <a:lnTo>
                  <a:pt x="2"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70" name="Freeform 32"/>
          <p:cNvSpPr>
            <a:spLocks/>
          </p:cNvSpPr>
          <p:nvPr/>
        </p:nvSpPr>
        <p:spPr bwMode="auto">
          <a:xfrm>
            <a:off x="6034088" y="3216275"/>
            <a:ext cx="800100" cy="150813"/>
          </a:xfrm>
          <a:custGeom>
            <a:avLst/>
            <a:gdLst>
              <a:gd name="T0" fmla="*/ 0 w 1010"/>
              <a:gd name="T1" fmla="*/ 2147483647 h 190"/>
              <a:gd name="T2" fmla="*/ 2147483647 w 1010"/>
              <a:gd name="T3" fmla="*/ 2147483647 h 190"/>
              <a:gd name="T4" fmla="*/ 2147483647 w 1010"/>
              <a:gd name="T5" fmla="*/ 2147483647 h 190"/>
              <a:gd name="T6" fmla="*/ 2147483647 w 1010"/>
              <a:gd name="T7" fmla="*/ 0 h 190"/>
              <a:gd name="T8" fmla="*/ 0 w 1010"/>
              <a:gd name="T9" fmla="*/ 2147483647 h 190"/>
              <a:gd name="T10" fmla="*/ 0 60000 65536"/>
              <a:gd name="T11" fmla="*/ 0 60000 65536"/>
              <a:gd name="T12" fmla="*/ 0 60000 65536"/>
              <a:gd name="T13" fmla="*/ 0 60000 65536"/>
              <a:gd name="T14" fmla="*/ 0 60000 65536"/>
              <a:gd name="T15" fmla="*/ 0 w 1010"/>
              <a:gd name="T16" fmla="*/ 0 h 190"/>
              <a:gd name="T17" fmla="*/ 1010 w 1010"/>
              <a:gd name="T18" fmla="*/ 190 h 190"/>
            </a:gdLst>
            <a:ahLst/>
            <a:cxnLst>
              <a:cxn ang="T10">
                <a:pos x="T0" y="T1"/>
              </a:cxn>
              <a:cxn ang="T11">
                <a:pos x="T2" y="T3"/>
              </a:cxn>
              <a:cxn ang="T12">
                <a:pos x="T4" y="T5"/>
              </a:cxn>
              <a:cxn ang="T13">
                <a:pos x="T6" y="T7"/>
              </a:cxn>
              <a:cxn ang="T14">
                <a:pos x="T8" y="T9"/>
              </a:cxn>
            </a:cxnLst>
            <a:rect l="T15" t="T16" r="T17" b="T18"/>
            <a:pathLst>
              <a:path w="1010" h="190">
                <a:moveTo>
                  <a:pt x="0" y="16"/>
                </a:moveTo>
                <a:lnTo>
                  <a:pt x="1007" y="190"/>
                </a:lnTo>
                <a:lnTo>
                  <a:pt x="1010" y="174"/>
                </a:lnTo>
                <a:lnTo>
                  <a:pt x="2"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71" name="Freeform 33"/>
          <p:cNvSpPr>
            <a:spLocks/>
          </p:cNvSpPr>
          <p:nvPr/>
        </p:nvSpPr>
        <p:spPr bwMode="auto">
          <a:xfrm>
            <a:off x="6029325" y="3273425"/>
            <a:ext cx="795338" cy="149225"/>
          </a:xfrm>
          <a:custGeom>
            <a:avLst/>
            <a:gdLst>
              <a:gd name="T0" fmla="*/ 2147483647 w 1001"/>
              <a:gd name="T1" fmla="*/ 2147483647 h 189"/>
              <a:gd name="T2" fmla="*/ 0 w 1001"/>
              <a:gd name="T3" fmla="*/ 0 h 189"/>
              <a:gd name="T4" fmla="*/ 2147483647 w 1001"/>
              <a:gd name="T5" fmla="*/ 2147483647 h 189"/>
              <a:gd name="T6" fmla="*/ 2147483647 w 1001"/>
              <a:gd name="T7" fmla="*/ 2147483647 h 189"/>
              <a:gd name="T8" fmla="*/ 2147483647 w 1001"/>
              <a:gd name="T9" fmla="*/ 2147483647 h 189"/>
              <a:gd name="T10" fmla="*/ 0 60000 65536"/>
              <a:gd name="T11" fmla="*/ 0 60000 65536"/>
              <a:gd name="T12" fmla="*/ 0 60000 65536"/>
              <a:gd name="T13" fmla="*/ 0 60000 65536"/>
              <a:gd name="T14" fmla="*/ 0 60000 65536"/>
              <a:gd name="T15" fmla="*/ 0 w 1001"/>
              <a:gd name="T16" fmla="*/ 0 h 189"/>
              <a:gd name="T17" fmla="*/ 1001 w 1001"/>
              <a:gd name="T18" fmla="*/ 189 h 189"/>
            </a:gdLst>
            <a:ahLst/>
            <a:cxnLst>
              <a:cxn ang="T10">
                <a:pos x="T0" y="T1"/>
              </a:cxn>
              <a:cxn ang="T11">
                <a:pos x="T2" y="T3"/>
              </a:cxn>
              <a:cxn ang="T12">
                <a:pos x="T4" y="T5"/>
              </a:cxn>
              <a:cxn ang="T13">
                <a:pos x="T6" y="T7"/>
              </a:cxn>
              <a:cxn ang="T14">
                <a:pos x="T8" y="T9"/>
              </a:cxn>
            </a:cxnLst>
            <a:rect l="T15" t="T16" r="T17" b="T18"/>
            <a:pathLst>
              <a:path w="1001" h="189">
                <a:moveTo>
                  <a:pt x="1001" y="173"/>
                </a:moveTo>
                <a:lnTo>
                  <a:pt x="0" y="0"/>
                </a:lnTo>
                <a:lnTo>
                  <a:pt x="16" y="18"/>
                </a:lnTo>
                <a:lnTo>
                  <a:pt x="998" y="189"/>
                </a:lnTo>
                <a:lnTo>
                  <a:pt x="1001" y="173"/>
                </a:lnTo>
                <a:close/>
              </a:path>
            </a:pathLst>
          </a:custGeom>
          <a:solidFill>
            <a:srgbClr val="7F99B2"/>
          </a:solidFill>
          <a:ln w="9525">
            <a:noFill/>
            <a:round/>
            <a:headEnd/>
            <a:tailEnd/>
          </a:ln>
        </p:spPr>
        <p:txBody>
          <a:bodyPr>
            <a:prstTxWarp prst="textNoShape">
              <a:avLst/>
            </a:prstTxWarp>
          </a:bodyPr>
          <a:lstStyle/>
          <a:p>
            <a:endParaRPr lang="en-US"/>
          </a:p>
        </p:txBody>
      </p:sp>
      <p:sp>
        <p:nvSpPr>
          <p:cNvPr id="35872" name="Freeform 34"/>
          <p:cNvSpPr>
            <a:spLocks/>
          </p:cNvSpPr>
          <p:nvPr/>
        </p:nvSpPr>
        <p:spPr bwMode="auto">
          <a:xfrm>
            <a:off x="6088063" y="3341688"/>
            <a:ext cx="725487" cy="133350"/>
          </a:xfrm>
          <a:custGeom>
            <a:avLst/>
            <a:gdLst>
              <a:gd name="T0" fmla="*/ 0 w 914"/>
              <a:gd name="T1" fmla="*/ 0 h 168"/>
              <a:gd name="T2" fmla="*/ 2147483647 w 914"/>
              <a:gd name="T3" fmla="*/ 2147483647 h 168"/>
              <a:gd name="T4" fmla="*/ 2147483647 w 914"/>
              <a:gd name="T5" fmla="*/ 2147483647 h 168"/>
              <a:gd name="T6" fmla="*/ 2147483647 w 914"/>
              <a:gd name="T7" fmla="*/ 2147483647 h 168"/>
              <a:gd name="T8" fmla="*/ 2147483647 w 914"/>
              <a:gd name="T9" fmla="*/ 2147483647 h 168"/>
              <a:gd name="T10" fmla="*/ 0 w 914"/>
              <a:gd name="T11" fmla="*/ 0 h 168"/>
              <a:gd name="T12" fmla="*/ 0 60000 65536"/>
              <a:gd name="T13" fmla="*/ 0 60000 65536"/>
              <a:gd name="T14" fmla="*/ 0 60000 65536"/>
              <a:gd name="T15" fmla="*/ 0 60000 65536"/>
              <a:gd name="T16" fmla="*/ 0 60000 65536"/>
              <a:gd name="T17" fmla="*/ 0 60000 65536"/>
              <a:gd name="T18" fmla="*/ 0 w 914"/>
              <a:gd name="T19" fmla="*/ 0 h 168"/>
              <a:gd name="T20" fmla="*/ 914 w 914"/>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914" h="168">
                <a:moveTo>
                  <a:pt x="0" y="0"/>
                </a:moveTo>
                <a:lnTo>
                  <a:pt x="16" y="19"/>
                </a:lnTo>
                <a:lnTo>
                  <a:pt x="880" y="168"/>
                </a:lnTo>
                <a:lnTo>
                  <a:pt x="913" y="161"/>
                </a:lnTo>
                <a:lnTo>
                  <a:pt x="914" y="158"/>
                </a:lnTo>
                <a:lnTo>
                  <a:pt x="0" y="0"/>
                </a:lnTo>
                <a:close/>
              </a:path>
            </a:pathLst>
          </a:custGeom>
          <a:solidFill>
            <a:srgbClr val="7F99B2"/>
          </a:solidFill>
          <a:ln w="9525">
            <a:noFill/>
            <a:round/>
            <a:headEnd/>
            <a:tailEnd/>
          </a:ln>
        </p:spPr>
        <p:txBody>
          <a:bodyPr>
            <a:prstTxWarp prst="textNoShape">
              <a:avLst/>
            </a:prstTxWarp>
          </a:bodyPr>
          <a:lstStyle/>
          <a:p>
            <a:endParaRPr lang="en-US"/>
          </a:p>
        </p:txBody>
      </p:sp>
      <p:sp>
        <p:nvSpPr>
          <p:cNvPr id="35873" name="Freeform 35"/>
          <p:cNvSpPr>
            <a:spLocks/>
          </p:cNvSpPr>
          <p:nvPr/>
        </p:nvSpPr>
        <p:spPr bwMode="auto">
          <a:xfrm>
            <a:off x="6148388" y="3409950"/>
            <a:ext cx="512762" cy="95250"/>
          </a:xfrm>
          <a:custGeom>
            <a:avLst/>
            <a:gdLst>
              <a:gd name="T0" fmla="*/ 2147483647 w 647"/>
              <a:gd name="T1" fmla="*/ 2147483647 h 118"/>
              <a:gd name="T2" fmla="*/ 2147483647 w 647"/>
              <a:gd name="T3" fmla="*/ 2147483647 h 118"/>
              <a:gd name="T4" fmla="*/ 2147483647 w 647"/>
              <a:gd name="T5" fmla="*/ 2147483647 h 118"/>
              <a:gd name="T6" fmla="*/ 0 w 647"/>
              <a:gd name="T7" fmla="*/ 0 h 118"/>
              <a:gd name="T8" fmla="*/ 2147483647 w 647"/>
              <a:gd name="T9" fmla="*/ 2147483647 h 118"/>
              <a:gd name="T10" fmla="*/ 0 60000 65536"/>
              <a:gd name="T11" fmla="*/ 0 60000 65536"/>
              <a:gd name="T12" fmla="*/ 0 60000 65536"/>
              <a:gd name="T13" fmla="*/ 0 60000 65536"/>
              <a:gd name="T14" fmla="*/ 0 60000 65536"/>
              <a:gd name="T15" fmla="*/ 0 w 647"/>
              <a:gd name="T16" fmla="*/ 0 h 118"/>
              <a:gd name="T17" fmla="*/ 647 w 647"/>
              <a:gd name="T18" fmla="*/ 118 h 118"/>
            </a:gdLst>
            <a:ahLst/>
            <a:cxnLst>
              <a:cxn ang="T10">
                <a:pos x="T0" y="T1"/>
              </a:cxn>
              <a:cxn ang="T11">
                <a:pos x="T2" y="T3"/>
              </a:cxn>
              <a:cxn ang="T12">
                <a:pos x="T4" y="T5"/>
              </a:cxn>
              <a:cxn ang="T13">
                <a:pos x="T6" y="T7"/>
              </a:cxn>
              <a:cxn ang="T14">
                <a:pos x="T8" y="T9"/>
              </a:cxn>
            </a:cxnLst>
            <a:rect l="T15" t="T16" r="T17" b="T18"/>
            <a:pathLst>
              <a:path w="647" h="118">
                <a:moveTo>
                  <a:pt x="16" y="18"/>
                </a:moveTo>
                <a:lnTo>
                  <a:pt x="602" y="118"/>
                </a:lnTo>
                <a:lnTo>
                  <a:pt x="647" y="110"/>
                </a:lnTo>
                <a:lnTo>
                  <a:pt x="0" y="0"/>
                </a:lnTo>
                <a:lnTo>
                  <a:pt x="16" y="18"/>
                </a:lnTo>
                <a:close/>
              </a:path>
            </a:pathLst>
          </a:custGeom>
          <a:solidFill>
            <a:srgbClr val="7F99B2"/>
          </a:solidFill>
          <a:ln w="9525">
            <a:noFill/>
            <a:round/>
            <a:headEnd/>
            <a:tailEnd/>
          </a:ln>
        </p:spPr>
        <p:txBody>
          <a:bodyPr>
            <a:prstTxWarp prst="textNoShape">
              <a:avLst/>
            </a:prstTxWarp>
          </a:bodyPr>
          <a:lstStyle/>
          <a:p>
            <a:endParaRPr lang="en-US"/>
          </a:p>
        </p:txBody>
      </p:sp>
      <p:sp>
        <p:nvSpPr>
          <p:cNvPr id="35874" name="Freeform 36"/>
          <p:cNvSpPr>
            <a:spLocks/>
          </p:cNvSpPr>
          <p:nvPr/>
        </p:nvSpPr>
        <p:spPr bwMode="auto">
          <a:xfrm>
            <a:off x="6205538" y="3479800"/>
            <a:ext cx="293687" cy="55563"/>
          </a:xfrm>
          <a:custGeom>
            <a:avLst/>
            <a:gdLst>
              <a:gd name="T0" fmla="*/ 2147483647 w 370"/>
              <a:gd name="T1" fmla="*/ 2147483647 h 71"/>
              <a:gd name="T2" fmla="*/ 2147483647 w 370"/>
              <a:gd name="T3" fmla="*/ 2147483647 h 71"/>
              <a:gd name="T4" fmla="*/ 2147483647 w 370"/>
              <a:gd name="T5" fmla="*/ 2147483647 h 71"/>
              <a:gd name="T6" fmla="*/ 0 w 370"/>
              <a:gd name="T7" fmla="*/ 0 h 71"/>
              <a:gd name="T8" fmla="*/ 2147483647 w 370"/>
              <a:gd name="T9" fmla="*/ 2147483647 h 71"/>
              <a:gd name="T10" fmla="*/ 0 60000 65536"/>
              <a:gd name="T11" fmla="*/ 0 60000 65536"/>
              <a:gd name="T12" fmla="*/ 0 60000 65536"/>
              <a:gd name="T13" fmla="*/ 0 60000 65536"/>
              <a:gd name="T14" fmla="*/ 0 60000 65536"/>
              <a:gd name="T15" fmla="*/ 0 w 370"/>
              <a:gd name="T16" fmla="*/ 0 h 71"/>
              <a:gd name="T17" fmla="*/ 370 w 370"/>
              <a:gd name="T18" fmla="*/ 71 h 71"/>
            </a:gdLst>
            <a:ahLst/>
            <a:cxnLst>
              <a:cxn ang="T10">
                <a:pos x="T0" y="T1"/>
              </a:cxn>
              <a:cxn ang="T11">
                <a:pos x="T2" y="T3"/>
              </a:cxn>
              <a:cxn ang="T12">
                <a:pos x="T4" y="T5"/>
              </a:cxn>
              <a:cxn ang="T13">
                <a:pos x="T6" y="T7"/>
              </a:cxn>
              <a:cxn ang="T14">
                <a:pos x="T8" y="T9"/>
              </a:cxn>
            </a:cxnLst>
            <a:rect l="T15" t="T16" r="T17" b="T18"/>
            <a:pathLst>
              <a:path w="370" h="71">
                <a:moveTo>
                  <a:pt x="16" y="17"/>
                </a:moveTo>
                <a:lnTo>
                  <a:pt x="325" y="71"/>
                </a:lnTo>
                <a:lnTo>
                  <a:pt x="370" y="62"/>
                </a:lnTo>
                <a:lnTo>
                  <a:pt x="0" y="0"/>
                </a:lnTo>
                <a:lnTo>
                  <a:pt x="16" y="17"/>
                </a:lnTo>
                <a:close/>
              </a:path>
            </a:pathLst>
          </a:custGeom>
          <a:solidFill>
            <a:srgbClr val="7F99B2"/>
          </a:solidFill>
          <a:ln w="9525">
            <a:noFill/>
            <a:round/>
            <a:headEnd/>
            <a:tailEnd/>
          </a:ln>
        </p:spPr>
        <p:txBody>
          <a:bodyPr>
            <a:prstTxWarp prst="textNoShape">
              <a:avLst/>
            </a:prstTxWarp>
          </a:bodyPr>
          <a:lstStyle/>
          <a:p>
            <a:endParaRPr lang="en-US"/>
          </a:p>
        </p:txBody>
      </p:sp>
      <p:sp>
        <p:nvSpPr>
          <p:cNvPr id="35875" name="Freeform 37"/>
          <p:cNvSpPr>
            <a:spLocks/>
          </p:cNvSpPr>
          <p:nvPr/>
        </p:nvSpPr>
        <p:spPr bwMode="auto">
          <a:xfrm>
            <a:off x="6642100" y="3487738"/>
            <a:ext cx="411163" cy="71437"/>
          </a:xfrm>
          <a:custGeom>
            <a:avLst/>
            <a:gdLst>
              <a:gd name="T0" fmla="*/ 0 w 517"/>
              <a:gd name="T1" fmla="*/ 2147483647 h 90"/>
              <a:gd name="T2" fmla="*/ 2147483647 w 517"/>
              <a:gd name="T3" fmla="*/ 0 h 90"/>
              <a:gd name="T4" fmla="*/ 2147483647 w 517"/>
              <a:gd name="T5" fmla="*/ 2147483647 h 90"/>
              <a:gd name="T6" fmla="*/ 0 w 517"/>
              <a:gd name="T7" fmla="*/ 2147483647 h 90"/>
              <a:gd name="T8" fmla="*/ 0 60000 65536"/>
              <a:gd name="T9" fmla="*/ 0 60000 65536"/>
              <a:gd name="T10" fmla="*/ 0 60000 65536"/>
              <a:gd name="T11" fmla="*/ 0 60000 65536"/>
              <a:gd name="T12" fmla="*/ 0 w 517"/>
              <a:gd name="T13" fmla="*/ 0 h 90"/>
              <a:gd name="T14" fmla="*/ 517 w 517"/>
              <a:gd name="T15" fmla="*/ 90 h 90"/>
            </a:gdLst>
            <a:ahLst/>
            <a:cxnLst>
              <a:cxn ang="T8">
                <a:pos x="T0" y="T1"/>
              </a:cxn>
              <a:cxn ang="T9">
                <a:pos x="T2" y="T3"/>
              </a:cxn>
              <a:cxn ang="T10">
                <a:pos x="T4" y="T5"/>
              </a:cxn>
              <a:cxn ang="T11">
                <a:pos x="T6" y="T7"/>
              </a:cxn>
            </a:cxnLst>
            <a:rect l="T12" t="T13" r="T14" b="T15"/>
            <a:pathLst>
              <a:path w="517" h="90">
                <a:moveTo>
                  <a:pt x="0" y="90"/>
                </a:moveTo>
                <a:lnTo>
                  <a:pt x="517" y="0"/>
                </a:lnTo>
                <a:lnTo>
                  <a:pt x="489" y="64"/>
                </a:lnTo>
                <a:lnTo>
                  <a:pt x="0" y="90"/>
                </a:lnTo>
                <a:close/>
              </a:path>
            </a:pathLst>
          </a:custGeom>
          <a:solidFill>
            <a:srgbClr val="D3E2E2"/>
          </a:solidFill>
          <a:ln w="9525">
            <a:noFill/>
            <a:round/>
            <a:headEnd/>
            <a:tailEnd/>
          </a:ln>
        </p:spPr>
        <p:txBody>
          <a:bodyPr>
            <a:prstTxWarp prst="textNoShape">
              <a:avLst/>
            </a:prstTxWarp>
          </a:bodyPr>
          <a:lstStyle/>
          <a:p>
            <a:endParaRPr lang="en-US"/>
          </a:p>
        </p:txBody>
      </p:sp>
      <p:sp>
        <p:nvSpPr>
          <p:cNvPr id="35876" name="Freeform 38"/>
          <p:cNvSpPr>
            <a:spLocks/>
          </p:cNvSpPr>
          <p:nvPr/>
        </p:nvSpPr>
        <p:spPr bwMode="auto">
          <a:xfrm>
            <a:off x="5867400" y="3162300"/>
            <a:ext cx="169863" cy="236538"/>
          </a:xfrm>
          <a:custGeom>
            <a:avLst/>
            <a:gdLst>
              <a:gd name="T0" fmla="*/ 2147483647 w 213"/>
              <a:gd name="T1" fmla="*/ 2147483647 h 299"/>
              <a:gd name="T2" fmla="*/ 0 w 213"/>
              <a:gd name="T3" fmla="*/ 0 h 299"/>
              <a:gd name="T4" fmla="*/ 2147483647 w 213"/>
              <a:gd name="T5" fmla="*/ 2147483647 h 299"/>
              <a:gd name="T6" fmla="*/ 2147483647 w 213"/>
              <a:gd name="T7" fmla="*/ 2147483647 h 299"/>
              <a:gd name="T8" fmla="*/ 0 60000 65536"/>
              <a:gd name="T9" fmla="*/ 0 60000 65536"/>
              <a:gd name="T10" fmla="*/ 0 60000 65536"/>
              <a:gd name="T11" fmla="*/ 0 60000 65536"/>
              <a:gd name="T12" fmla="*/ 0 w 213"/>
              <a:gd name="T13" fmla="*/ 0 h 299"/>
              <a:gd name="T14" fmla="*/ 213 w 213"/>
              <a:gd name="T15" fmla="*/ 299 h 299"/>
            </a:gdLst>
            <a:ahLst/>
            <a:cxnLst>
              <a:cxn ang="T8">
                <a:pos x="T0" y="T1"/>
              </a:cxn>
              <a:cxn ang="T9">
                <a:pos x="T2" y="T3"/>
              </a:cxn>
              <a:cxn ang="T10">
                <a:pos x="T4" y="T5"/>
              </a:cxn>
              <a:cxn ang="T11">
                <a:pos x="T6" y="T7"/>
              </a:cxn>
            </a:cxnLst>
            <a:rect l="T12" t="T13" r="T14" b="T15"/>
            <a:pathLst>
              <a:path w="213" h="299">
                <a:moveTo>
                  <a:pt x="213" y="294"/>
                </a:moveTo>
                <a:lnTo>
                  <a:pt x="0" y="0"/>
                </a:lnTo>
                <a:lnTo>
                  <a:pt x="182" y="299"/>
                </a:lnTo>
                <a:lnTo>
                  <a:pt x="213" y="294"/>
                </a:lnTo>
                <a:close/>
              </a:path>
            </a:pathLst>
          </a:custGeom>
          <a:solidFill>
            <a:srgbClr val="D3E2E2"/>
          </a:solidFill>
          <a:ln w="9525">
            <a:noFill/>
            <a:round/>
            <a:headEnd/>
            <a:tailEnd/>
          </a:ln>
        </p:spPr>
        <p:txBody>
          <a:bodyPr>
            <a:prstTxWarp prst="textNoShape">
              <a:avLst/>
            </a:prstTxWarp>
          </a:bodyPr>
          <a:lstStyle/>
          <a:p>
            <a:endParaRPr lang="en-US"/>
          </a:p>
        </p:txBody>
      </p:sp>
      <p:sp>
        <p:nvSpPr>
          <p:cNvPr id="35877" name="AutoShape 39"/>
          <p:cNvSpPr>
            <a:spLocks noChangeAspect="1" noChangeArrowheads="1" noTextEdit="1"/>
          </p:cNvSpPr>
          <p:nvPr/>
        </p:nvSpPr>
        <p:spPr bwMode="auto">
          <a:xfrm>
            <a:off x="6858000" y="3400425"/>
            <a:ext cx="1908175" cy="1893888"/>
          </a:xfrm>
          <a:prstGeom prst="rect">
            <a:avLst/>
          </a:prstGeom>
          <a:noFill/>
          <a:ln w="9525">
            <a:noFill/>
            <a:miter lim="800000"/>
            <a:headEnd/>
            <a:tailEnd/>
          </a:ln>
        </p:spPr>
        <p:txBody>
          <a:bodyPr>
            <a:prstTxWarp prst="textNoShape">
              <a:avLst/>
            </a:prstTxWarp>
          </a:bodyPr>
          <a:lstStyle/>
          <a:p>
            <a:endParaRPr lang="en-US"/>
          </a:p>
        </p:txBody>
      </p:sp>
      <p:sp>
        <p:nvSpPr>
          <p:cNvPr id="35878" name="Freeform 40"/>
          <p:cNvSpPr>
            <a:spLocks/>
          </p:cNvSpPr>
          <p:nvPr/>
        </p:nvSpPr>
        <p:spPr bwMode="auto">
          <a:xfrm>
            <a:off x="7186613" y="3851275"/>
            <a:ext cx="1268412" cy="596900"/>
          </a:xfrm>
          <a:custGeom>
            <a:avLst/>
            <a:gdLst>
              <a:gd name="T0" fmla="*/ 0 w 1596"/>
              <a:gd name="T1" fmla="*/ 2147483647 h 752"/>
              <a:gd name="T2" fmla="*/ 2147483647 w 1596"/>
              <a:gd name="T3" fmla="*/ 2147483647 h 752"/>
              <a:gd name="T4" fmla="*/ 2147483647 w 1596"/>
              <a:gd name="T5" fmla="*/ 0 h 752"/>
              <a:gd name="T6" fmla="*/ 2147483647 w 1596"/>
              <a:gd name="T7" fmla="*/ 2147483647 h 752"/>
              <a:gd name="T8" fmla="*/ 2147483647 w 1596"/>
              <a:gd name="T9" fmla="*/ 2147483647 h 752"/>
              <a:gd name="T10" fmla="*/ 2147483647 w 1596"/>
              <a:gd name="T11" fmla="*/ 2147483647 h 752"/>
              <a:gd name="T12" fmla="*/ 0 w 1596"/>
              <a:gd name="T13" fmla="*/ 2147483647 h 752"/>
              <a:gd name="T14" fmla="*/ 0 60000 65536"/>
              <a:gd name="T15" fmla="*/ 0 60000 65536"/>
              <a:gd name="T16" fmla="*/ 0 60000 65536"/>
              <a:gd name="T17" fmla="*/ 0 60000 65536"/>
              <a:gd name="T18" fmla="*/ 0 60000 65536"/>
              <a:gd name="T19" fmla="*/ 0 60000 65536"/>
              <a:gd name="T20" fmla="*/ 0 60000 65536"/>
              <a:gd name="T21" fmla="*/ 0 w 1596"/>
              <a:gd name="T22" fmla="*/ 0 h 752"/>
              <a:gd name="T23" fmla="*/ 1596 w 1596"/>
              <a:gd name="T24" fmla="*/ 752 h 7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96" h="752">
                <a:moveTo>
                  <a:pt x="0" y="204"/>
                </a:moveTo>
                <a:lnTo>
                  <a:pt x="13" y="170"/>
                </a:lnTo>
                <a:lnTo>
                  <a:pt x="1042" y="0"/>
                </a:lnTo>
                <a:lnTo>
                  <a:pt x="1596" y="714"/>
                </a:lnTo>
                <a:lnTo>
                  <a:pt x="1559" y="752"/>
                </a:lnTo>
                <a:lnTo>
                  <a:pt x="199" y="410"/>
                </a:lnTo>
                <a:lnTo>
                  <a:pt x="0" y="204"/>
                </a:lnTo>
                <a:close/>
              </a:path>
            </a:pathLst>
          </a:custGeom>
          <a:solidFill>
            <a:srgbClr val="A0C1C1"/>
          </a:solidFill>
          <a:ln w="9525">
            <a:noFill/>
            <a:round/>
            <a:headEnd/>
            <a:tailEnd/>
          </a:ln>
        </p:spPr>
        <p:txBody>
          <a:bodyPr>
            <a:prstTxWarp prst="textNoShape">
              <a:avLst/>
            </a:prstTxWarp>
          </a:bodyPr>
          <a:lstStyle/>
          <a:p>
            <a:endParaRPr lang="en-US"/>
          </a:p>
        </p:txBody>
      </p:sp>
      <p:sp>
        <p:nvSpPr>
          <p:cNvPr id="35879" name="Freeform 41"/>
          <p:cNvSpPr>
            <a:spLocks/>
          </p:cNvSpPr>
          <p:nvPr/>
        </p:nvSpPr>
        <p:spPr bwMode="auto">
          <a:xfrm>
            <a:off x="6858000" y="3400425"/>
            <a:ext cx="1908175" cy="1893888"/>
          </a:xfrm>
          <a:custGeom>
            <a:avLst/>
            <a:gdLst>
              <a:gd name="T0" fmla="*/ 2147483647 w 2404"/>
              <a:gd name="T1" fmla="*/ 0 h 2386"/>
              <a:gd name="T2" fmla="*/ 2147483647 w 2404"/>
              <a:gd name="T3" fmla="*/ 2147483647 h 2386"/>
              <a:gd name="T4" fmla="*/ 2147483647 w 2404"/>
              <a:gd name="T5" fmla="*/ 2147483647 h 2386"/>
              <a:gd name="T6" fmla="*/ 2147483647 w 2404"/>
              <a:gd name="T7" fmla="*/ 2147483647 h 2386"/>
              <a:gd name="T8" fmla="*/ 2147483647 w 2404"/>
              <a:gd name="T9" fmla="*/ 2147483647 h 2386"/>
              <a:gd name="T10" fmla="*/ 2147483647 w 2404"/>
              <a:gd name="T11" fmla="*/ 2147483647 h 2386"/>
              <a:gd name="T12" fmla="*/ 2147483647 w 2404"/>
              <a:gd name="T13" fmla="*/ 2147483647 h 2386"/>
              <a:gd name="T14" fmla="*/ 2147483647 w 2404"/>
              <a:gd name="T15" fmla="*/ 2147483647 h 2386"/>
              <a:gd name="T16" fmla="*/ 2147483647 w 2404"/>
              <a:gd name="T17" fmla="*/ 2147483647 h 2386"/>
              <a:gd name="T18" fmla="*/ 2147483647 w 2404"/>
              <a:gd name="T19" fmla="*/ 2147483647 h 2386"/>
              <a:gd name="T20" fmla="*/ 2147483647 w 2404"/>
              <a:gd name="T21" fmla="*/ 2147483647 h 2386"/>
              <a:gd name="T22" fmla="*/ 2147483647 w 2404"/>
              <a:gd name="T23" fmla="*/ 2147483647 h 2386"/>
              <a:gd name="T24" fmla="*/ 2147483647 w 2404"/>
              <a:gd name="T25" fmla="*/ 2147483647 h 2386"/>
              <a:gd name="T26" fmla="*/ 2147483647 w 2404"/>
              <a:gd name="T27" fmla="*/ 2147483647 h 2386"/>
              <a:gd name="T28" fmla="*/ 2147483647 w 2404"/>
              <a:gd name="T29" fmla="*/ 2147483647 h 2386"/>
              <a:gd name="T30" fmla="*/ 2147483647 w 2404"/>
              <a:gd name="T31" fmla="*/ 2147483647 h 2386"/>
              <a:gd name="T32" fmla="*/ 2147483647 w 2404"/>
              <a:gd name="T33" fmla="*/ 2147483647 h 2386"/>
              <a:gd name="T34" fmla="*/ 2147483647 w 2404"/>
              <a:gd name="T35" fmla="*/ 2147483647 h 2386"/>
              <a:gd name="T36" fmla="*/ 2147483647 w 2404"/>
              <a:gd name="T37" fmla="*/ 2147483647 h 2386"/>
              <a:gd name="T38" fmla="*/ 0 w 2404"/>
              <a:gd name="T39" fmla="*/ 2147483647 h 2386"/>
              <a:gd name="T40" fmla="*/ 2147483647 w 2404"/>
              <a:gd name="T41" fmla="*/ 2147483647 h 2386"/>
              <a:gd name="T42" fmla="*/ 2147483647 w 2404"/>
              <a:gd name="T43" fmla="*/ 2147483647 h 2386"/>
              <a:gd name="T44" fmla="*/ 2147483647 w 2404"/>
              <a:gd name="T45" fmla="*/ 2147483647 h 2386"/>
              <a:gd name="T46" fmla="*/ 2147483647 w 2404"/>
              <a:gd name="T47" fmla="*/ 2147483647 h 2386"/>
              <a:gd name="T48" fmla="*/ 2147483647 w 2404"/>
              <a:gd name="T49" fmla="*/ 2147483647 h 2386"/>
              <a:gd name="T50" fmla="*/ 2147483647 w 2404"/>
              <a:gd name="T51" fmla="*/ 2147483647 h 2386"/>
              <a:gd name="T52" fmla="*/ 2147483647 w 2404"/>
              <a:gd name="T53" fmla="*/ 0 h 238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04"/>
              <a:gd name="T82" fmla="*/ 0 h 2386"/>
              <a:gd name="T83" fmla="*/ 2404 w 2404"/>
              <a:gd name="T84" fmla="*/ 2386 h 238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04" h="2386">
                <a:moveTo>
                  <a:pt x="1126" y="0"/>
                </a:moveTo>
                <a:lnTo>
                  <a:pt x="1127" y="400"/>
                </a:lnTo>
                <a:lnTo>
                  <a:pt x="712" y="618"/>
                </a:lnTo>
                <a:lnTo>
                  <a:pt x="709" y="620"/>
                </a:lnTo>
                <a:lnTo>
                  <a:pt x="697" y="622"/>
                </a:lnTo>
                <a:lnTo>
                  <a:pt x="680" y="626"/>
                </a:lnTo>
                <a:lnTo>
                  <a:pt x="657" y="632"/>
                </a:lnTo>
                <a:lnTo>
                  <a:pt x="630" y="639"/>
                </a:lnTo>
                <a:lnTo>
                  <a:pt x="599" y="647"/>
                </a:lnTo>
                <a:lnTo>
                  <a:pt x="568" y="655"/>
                </a:lnTo>
                <a:lnTo>
                  <a:pt x="535" y="663"/>
                </a:lnTo>
                <a:lnTo>
                  <a:pt x="501" y="673"/>
                </a:lnTo>
                <a:lnTo>
                  <a:pt x="469" y="681"/>
                </a:lnTo>
                <a:lnTo>
                  <a:pt x="439" y="689"/>
                </a:lnTo>
                <a:lnTo>
                  <a:pt x="411" y="696"/>
                </a:lnTo>
                <a:lnTo>
                  <a:pt x="388" y="702"/>
                </a:lnTo>
                <a:lnTo>
                  <a:pt x="371" y="708"/>
                </a:lnTo>
                <a:lnTo>
                  <a:pt x="360" y="712"/>
                </a:lnTo>
                <a:lnTo>
                  <a:pt x="355" y="714"/>
                </a:lnTo>
                <a:lnTo>
                  <a:pt x="0" y="1814"/>
                </a:lnTo>
                <a:lnTo>
                  <a:pt x="1772" y="2386"/>
                </a:lnTo>
                <a:lnTo>
                  <a:pt x="2132" y="1271"/>
                </a:lnTo>
                <a:lnTo>
                  <a:pt x="1897" y="996"/>
                </a:lnTo>
                <a:lnTo>
                  <a:pt x="1905" y="942"/>
                </a:lnTo>
                <a:lnTo>
                  <a:pt x="2397" y="613"/>
                </a:lnTo>
                <a:lnTo>
                  <a:pt x="2404" y="116"/>
                </a:lnTo>
                <a:lnTo>
                  <a:pt x="1126" y="0"/>
                </a:lnTo>
                <a:close/>
              </a:path>
            </a:pathLst>
          </a:custGeom>
          <a:solidFill>
            <a:srgbClr val="70F4FF"/>
          </a:solidFill>
          <a:ln w="9525">
            <a:noFill/>
            <a:round/>
            <a:headEnd/>
            <a:tailEnd/>
          </a:ln>
        </p:spPr>
        <p:txBody>
          <a:bodyPr>
            <a:prstTxWarp prst="textNoShape">
              <a:avLst/>
            </a:prstTxWarp>
          </a:bodyPr>
          <a:lstStyle/>
          <a:p>
            <a:endParaRPr lang="en-US"/>
          </a:p>
        </p:txBody>
      </p:sp>
      <p:sp>
        <p:nvSpPr>
          <p:cNvPr id="35880" name="Freeform 42"/>
          <p:cNvSpPr>
            <a:spLocks/>
          </p:cNvSpPr>
          <p:nvPr/>
        </p:nvSpPr>
        <p:spPr bwMode="auto">
          <a:xfrm>
            <a:off x="7159625" y="3757613"/>
            <a:ext cx="1346200" cy="698500"/>
          </a:xfrm>
          <a:custGeom>
            <a:avLst/>
            <a:gdLst>
              <a:gd name="T0" fmla="*/ 2147483647 w 1696"/>
              <a:gd name="T1" fmla="*/ 2147483647 h 881"/>
              <a:gd name="T2" fmla="*/ 2147483647 w 1696"/>
              <a:gd name="T3" fmla="*/ 0 h 881"/>
              <a:gd name="T4" fmla="*/ 0 w 1696"/>
              <a:gd name="T5" fmla="*/ 2147483647 h 881"/>
              <a:gd name="T6" fmla="*/ 2147483647 w 1696"/>
              <a:gd name="T7" fmla="*/ 2147483647 h 881"/>
              <a:gd name="T8" fmla="*/ 2147483647 w 1696"/>
              <a:gd name="T9" fmla="*/ 2147483647 h 881"/>
              <a:gd name="T10" fmla="*/ 2147483647 w 1696"/>
              <a:gd name="T11" fmla="*/ 2147483647 h 881"/>
              <a:gd name="T12" fmla="*/ 2147483647 w 1696"/>
              <a:gd name="T13" fmla="*/ 2147483647 h 881"/>
              <a:gd name="T14" fmla="*/ 0 60000 65536"/>
              <a:gd name="T15" fmla="*/ 0 60000 65536"/>
              <a:gd name="T16" fmla="*/ 0 60000 65536"/>
              <a:gd name="T17" fmla="*/ 0 60000 65536"/>
              <a:gd name="T18" fmla="*/ 0 60000 65536"/>
              <a:gd name="T19" fmla="*/ 0 60000 65536"/>
              <a:gd name="T20" fmla="*/ 0 60000 65536"/>
              <a:gd name="T21" fmla="*/ 0 w 1696"/>
              <a:gd name="T22" fmla="*/ 0 h 881"/>
              <a:gd name="T23" fmla="*/ 1696 w 1696"/>
              <a:gd name="T24" fmla="*/ 881 h 8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96" h="881">
                <a:moveTo>
                  <a:pt x="1696" y="853"/>
                </a:moveTo>
                <a:lnTo>
                  <a:pt x="1087" y="0"/>
                </a:lnTo>
                <a:lnTo>
                  <a:pt x="0" y="291"/>
                </a:lnTo>
                <a:lnTo>
                  <a:pt x="35" y="323"/>
                </a:lnTo>
                <a:lnTo>
                  <a:pt x="1066" y="54"/>
                </a:lnTo>
                <a:lnTo>
                  <a:pt x="1656" y="881"/>
                </a:lnTo>
                <a:lnTo>
                  <a:pt x="1696" y="853"/>
                </a:lnTo>
                <a:close/>
              </a:path>
            </a:pathLst>
          </a:custGeom>
          <a:solidFill>
            <a:srgbClr val="000000"/>
          </a:solidFill>
          <a:ln w="9525">
            <a:noFill/>
            <a:round/>
            <a:headEnd/>
            <a:tailEnd/>
          </a:ln>
        </p:spPr>
        <p:txBody>
          <a:bodyPr>
            <a:prstTxWarp prst="textNoShape">
              <a:avLst/>
            </a:prstTxWarp>
          </a:bodyPr>
          <a:lstStyle/>
          <a:p>
            <a:endParaRPr lang="en-US"/>
          </a:p>
        </p:txBody>
      </p:sp>
      <p:sp>
        <p:nvSpPr>
          <p:cNvPr id="35881" name="Freeform 43"/>
          <p:cNvSpPr>
            <a:spLocks/>
          </p:cNvSpPr>
          <p:nvPr/>
        </p:nvSpPr>
        <p:spPr bwMode="auto">
          <a:xfrm>
            <a:off x="6889750" y="3987800"/>
            <a:ext cx="1628775" cy="1274763"/>
          </a:xfrm>
          <a:custGeom>
            <a:avLst/>
            <a:gdLst>
              <a:gd name="T0" fmla="*/ 2147483647 w 2052"/>
              <a:gd name="T1" fmla="*/ 0 h 1606"/>
              <a:gd name="T2" fmla="*/ 0 w 2052"/>
              <a:gd name="T3" fmla="*/ 2147483647 h 1606"/>
              <a:gd name="T4" fmla="*/ 2147483647 w 2052"/>
              <a:gd name="T5" fmla="*/ 2147483647 h 1606"/>
              <a:gd name="T6" fmla="*/ 2147483647 w 2052"/>
              <a:gd name="T7" fmla="*/ 2147483647 h 1606"/>
              <a:gd name="T8" fmla="*/ 2147483647 w 2052"/>
              <a:gd name="T9" fmla="*/ 0 h 1606"/>
              <a:gd name="T10" fmla="*/ 0 60000 65536"/>
              <a:gd name="T11" fmla="*/ 0 60000 65536"/>
              <a:gd name="T12" fmla="*/ 0 60000 65536"/>
              <a:gd name="T13" fmla="*/ 0 60000 65536"/>
              <a:gd name="T14" fmla="*/ 0 60000 65536"/>
              <a:gd name="T15" fmla="*/ 0 w 2052"/>
              <a:gd name="T16" fmla="*/ 0 h 1606"/>
              <a:gd name="T17" fmla="*/ 2052 w 2052"/>
              <a:gd name="T18" fmla="*/ 1606 h 1606"/>
            </a:gdLst>
            <a:ahLst/>
            <a:cxnLst>
              <a:cxn ang="T10">
                <a:pos x="T0" y="T1"/>
              </a:cxn>
              <a:cxn ang="T11">
                <a:pos x="T2" y="T3"/>
              </a:cxn>
              <a:cxn ang="T12">
                <a:pos x="T4" y="T5"/>
              </a:cxn>
              <a:cxn ang="T13">
                <a:pos x="T6" y="T7"/>
              </a:cxn>
              <a:cxn ang="T14">
                <a:pos x="T8" y="T9"/>
              </a:cxn>
            </a:cxnLst>
            <a:rect l="T15" t="T16" r="T17" b="T18"/>
            <a:pathLst>
              <a:path w="2052" h="1606">
                <a:moveTo>
                  <a:pt x="340" y="0"/>
                </a:moveTo>
                <a:lnTo>
                  <a:pt x="0" y="1054"/>
                </a:lnTo>
                <a:lnTo>
                  <a:pt x="1712" y="1606"/>
                </a:lnTo>
                <a:lnTo>
                  <a:pt x="2052" y="552"/>
                </a:lnTo>
                <a:lnTo>
                  <a:pt x="34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82" name="Freeform 44"/>
          <p:cNvSpPr>
            <a:spLocks/>
          </p:cNvSpPr>
          <p:nvPr/>
        </p:nvSpPr>
        <p:spPr bwMode="auto">
          <a:xfrm>
            <a:off x="6953250" y="4051300"/>
            <a:ext cx="1501775" cy="1147763"/>
          </a:xfrm>
          <a:custGeom>
            <a:avLst/>
            <a:gdLst>
              <a:gd name="T0" fmla="*/ 2147483647 w 1892"/>
              <a:gd name="T1" fmla="*/ 2147483647 h 1446"/>
              <a:gd name="T2" fmla="*/ 2147483647 w 1892"/>
              <a:gd name="T3" fmla="*/ 2147483647 h 1446"/>
              <a:gd name="T4" fmla="*/ 0 w 1892"/>
              <a:gd name="T5" fmla="*/ 2147483647 h 1446"/>
              <a:gd name="T6" fmla="*/ 2147483647 w 1892"/>
              <a:gd name="T7" fmla="*/ 0 h 1446"/>
              <a:gd name="T8" fmla="*/ 2147483647 w 1892"/>
              <a:gd name="T9" fmla="*/ 2147483647 h 1446"/>
              <a:gd name="T10" fmla="*/ 0 60000 65536"/>
              <a:gd name="T11" fmla="*/ 0 60000 65536"/>
              <a:gd name="T12" fmla="*/ 0 60000 65536"/>
              <a:gd name="T13" fmla="*/ 0 60000 65536"/>
              <a:gd name="T14" fmla="*/ 0 60000 65536"/>
              <a:gd name="T15" fmla="*/ 0 w 1892"/>
              <a:gd name="T16" fmla="*/ 0 h 1446"/>
              <a:gd name="T17" fmla="*/ 1892 w 1892"/>
              <a:gd name="T18" fmla="*/ 1446 h 1446"/>
            </a:gdLst>
            <a:ahLst/>
            <a:cxnLst>
              <a:cxn ang="T10">
                <a:pos x="T0" y="T1"/>
              </a:cxn>
              <a:cxn ang="T11">
                <a:pos x="T2" y="T3"/>
              </a:cxn>
              <a:cxn ang="T12">
                <a:pos x="T4" y="T5"/>
              </a:cxn>
              <a:cxn ang="T13">
                <a:pos x="T6" y="T7"/>
              </a:cxn>
              <a:cxn ang="T14">
                <a:pos x="T8" y="T9"/>
              </a:cxn>
            </a:cxnLst>
            <a:rect l="T15" t="T16" r="T17" b="T18"/>
            <a:pathLst>
              <a:path w="1892" h="1446">
                <a:moveTo>
                  <a:pt x="1892" y="512"/>
                </a:moveTo>
                <a:lnTo>
                  <a:pt x="1590" y="1446"/>
                </a:lnTo>
                <a:lnTo>
                  <a:pt x="0" y="933"/>
                </a:lnTo>
                <a:lnTo>
                  <a:pt x="302" y="0"/>
                </a:lnTo>
                <a:lnTo>
                  <a:pt x="1892" y="512"/>
                </a:lnTo>
                <a:close/>
              </a:path>
            </a:pathLst>
          </a:custGeom>
          <a:solidFill>
            <a:srgbClr val="A0C1C1"/>
          </a:solidFill>
          <a:ln w="9525">
            <a:noFill/>
            <a:round/>
            <a:headEnd/>
            <a:tailEnd/>
          </a:ln>
        </p:spPr>
        <p:txBody>
          <a:bodyPr>
            <a:prstTxWarp prst="textNoShape">
              <a:avLst/>
            </a:prstTxWarp>
          </a:bodyPr>
          <a:lstStyle/>
          <a:p>
            <a:endParaRPr lang="en-US"/>
          </a:p>
        </p:txBody>
      </p:sp>
      <p:sp>
        <p:nvSpPr>
          <p:cNvPr id="35883" name="Freeform 45"/>
          <p:cNvSpPr>
            <a:spLocks/>
          </p:cNvSpPr>
          <p:nvPr/>
        </p:nvSpPr>
        <p:spPr bwMode="auto">
          <a:xfrm>
            <a:off x="6953250" y="4051300"/>
            <a:ext cx="1276350" cy="1147763"/>
          </a:xfrm>
          <a:custGeom>
            <a:avLst/>
            <a:gdLst>
              <a:gd name="T0" fmla="*/ 2147483647 w 1609"/>
              <a:gd name="T1" fmla="*/ 2147483647 h 1446"/>
              <a:gd name="T2" fmla="*/ 2147483647 w 1609"/>
              <a:gd name="T3" fmla="*/ 2147483647 h 1446"/>
              <a:gd name="T4" fmla="*/ 2147483647 w 1609"/>
              <a:gd name="T5" fmla="*/ 0 h 1446"/>
              <a:gd name="T6" fmla="*/ 0 w 1609"/>
              <a:gd name="T7" fmla="*/ 2147483647 h 1446"/>
              <a:gd name="T8" fmla="*/ 2147483647 w 1609"/>
              <a:gd name="T9" fmla="*/ 2147483647 h 1446"/>
              <a:gd name="T10" fmla="*/ 2147483647 w 1609"/>
              <a:gd name="T11" fmla="*/ 2147483647 h 1446"/>
              <a:gd name="T12" fmla="*/ 2147483647 w 1609"/>
              <a:gd name="T13" fmla="*/ 2147483647 h 1446"/>
              <a:gd name="T14" fmla="*/ 0 60000 65536"/>
              <a:gd name="T15" fmla="*/ 0 60000 65536"/>
              <a:gd name="T16" fmla="*/ 0 60000 65536"/>
              <a:gd name="T17" fmla="*/ 0 60000 65536"/>
              <a:gd name="T18" fmla="*/ 0 60000 65536"/>
              <a:gd name="T19" fmla="*/ 0 60000 65536"/>
              <a:gd name="T20" fmla="*/ 0 60000 65536"/>
              <a:gd name="T21" fmla="*/ 0 w 1609"/>
              <a:gd name="T22" fmla="*/ 0 h 1446"/>
              <a:gd name="T23" fmla="*/ 1609 w 1609"/>
              <a:gd name="T24" fmla="*/ 1446 h 14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09" h="1446">
                <a:moveTo>
                  <a:pt x="75" y="896"/>
                </a:moveTo>
                <a:lnTo>
                  <a:pt x="358" y="18"/>
                </a:lnTo>
                <a:lnTo>
                  <a:pt x="302" y="0"/>
                </a:lnTo>
                <a:lnTo>
                  <a:pt x="0" y="933"/>
                </a:lnTo>
                <a:lnTo>
                  <a:pt x="1590" y="1446"/>
                </a:lnTo>
                <a:lnTo>
                  <a:pt x="1609" y="1390"/>
                </a:lnTo>
                <a:lnTo>
                  <a:pt x="75" y="896"/>
                </a:lnTo>
                <a:close/>
              </a:path>
            </a:pathLst>
          </a:custGeom>
          <a:solidFill>
            <a:srgbClr val="D3E2E2"/>
          </a:solidFill>
          <a:ln w="9525">
            <a:noFill/>
            <a:round/>
            <a:headEnd/>
            <a:tailEnd/>
          </a:ln>
        </p:spPr>
        <p:txBody>
          <a:bodyPr>
            <a:prstTxWarp prst="textNoShape">
              <a:avLst/>
            </a:prstTxWarp>
          </a:bodyPr>
          <a:lstStyle/>
          <a:p>
            <a:endParaRPr lang="en-US"/>
          </a:p>
        </p:txBody>
      </p:sp>
      <p:sp>
        <p:nvSpPr>
          <p:cNvPr id="35884" name="Freeform 46"/>
          <p:cNvSpPr>
            <a:spLocks/>
          </p:cNvSpPr>
          <p:nvPr/>
        </p:nvSpPr>
        <p:spPr bwMode="auto">
          <a:xfrm>
            <a:off x="7202488" y="4054475"/>
            <a:ext cx="1252537" cy="554038"/>
          </a:xfrm>
          <a:custGeom>
            <a:avLst/>
            <a:gdLst>
              <a:gd name="T0" fmla="*/ 2147483647 w 1579"/>
              <a:gd name="T1" fmla="*/ 2147483647 h 698"/>
              <a:gd name="T2" fmla="*/ 2147483647 w 1579"/>
              <a:gd name="T3" fmla="*/ 2147483647 h 698"/>
              <a:gd name="T4" fmla="*/ 0 w 1579"/>
              <a:gd name="T5" fmla="*/ 0 h 698"/>
              <a:gd name="T6" fmla="*/ 2147483647 w 1579"/>
              <a:gd name="T7" fmla="*/ 2147483647 h 698"/>
              <a:gd name="T8" fmla="*/ 2147483647 w 1579"/>
              <a:gd name="T9" fmla="*/ 2147483647 h 698"/>
              <a:gd name="T10" fmla="*/ 0 60000 65536"/>
              <a:gd name="T11" fmla="*/ 0 60000 65536"/>
              <a:gd name="T12" fmla="*/ 0 60000 65536"/>
              <a:gd name="T13" fmla="*/ 0 60000 65536"/>
              <a:gd name="T14" fmla="*/ 0 60000 65536"/>
              <a:gd name="T15" fmla="*/ 0 w 1579"/>
              <a:gd name="T16" fmla="*/ 0 h 698"/>
              <a:gd name="T17" fmla="*/ 1579 w 1579"/>
              <a:gd name="T18" fmla="*/ 698 h 698"/>
            </a:gdLst>
            <a:ahLst/>
            <a:cxnLst>
              <a:cxn ang="T10">
                <a:pos x="T0" y="T1"/>
              </a:cxn>
              <a:cxn ang="T11">
                <a:pos x="T2" y="T3"/>
              </a:cxn>
              <a:cxn ang="T12">
                <a:pos x="T4" y="T5"/>
              </a:cxn>
              <a:cxn ang="T13">
                <a:pos x="T6" y="T7"/>
              </a:cxn>
              <a:cxn ang="T14">
                <a:pos x="T8" y="T9"/>
              </a:cxn>
            </a:cxnLst>
            <a:rect l="T15" t="T16" r="T17" b="T18"/>
            <a:pathLst>
              <a:path w="1579" h="698">
                <a:moveTo>
                  <a:pt x="1576" y="520"/>
                </a:moveTo>
                <a:lnTo>
                  <a:pt x="1579" y="509"/>
                </a:lnTo>
                <a:lnTo>
                  <a:pt x="0" y="0"/>
                </a:lnTo>
                <a:lnTo>
                  <a:pt x="562" y="698"/>
                </a:lnTo>
                <a:lnTo>
                  <a:pt x="1576" y="520"/>
                </a:lnTo>
                <a:close/>
              </a:path>
            </a:pathLst>
          </a:custGeom>
          <a:solidFill>
            <a:srgbClr val="476868"/>
          </a:solidFill>
          <a:ln w="9525">
            <a:noFill/>
            <a:round/>
            <a:headEnd/>
            <a:tailEnd/>
          </a:ln>
        </p:spPr>
        <p:txBody>
          <a:bodyPr>
            <a:prstTxWarp prst="textNoShape">
              <a:avLst/>
            </a:prstTxWarp>
          </a:bodyPr>
          <a:lstStyle/>
          <a:p>
            <a:endParaRPr lang="en-US"/>
          </a:p>
        </p:txBody>
      </p:sp>
      <p:sp>
        <p:nvSpPr>
          <p:cNvPr id="35885" name="Freeform 47"/>
          <p:cNvSpPr>
            <a:spLocks/>
          </p:cNvSpPr>
          <p:nvPr/>
        </p:nvSpPr>
        <p:spPr bwMode="auto">
          <a:xfrm>
            <a:off x="7331075" y="3429000"/>
            <a:ext cx="1409700" cy="1179513"/>
          </a:xfrm>
          <a:custGeom>
            <a:avLst/>
            <a:gdLst>
              <a:gd name="T0" fmla="*/ 2147483647 w 1775"/>
              <a:gd name="T1" fmla="*/ 0 h 1485"/>
              <a:gd name="T2" fmla="*/ 2147483647 w 1775"/>
              <a:gd name="T3" fmla="*/ 2147483647 h 1485"/>
              <a:gd name="T4" fmla="*/ 2147483647 w 1775"/>
              <a:gd name="T5" fmla="*/ 2147483647 h 1485"/>
              <a:gd name="T6" fmla="*/ 0 w 1775"/>
              <a:gd name="T7" fmla="*/ 2147483647 h 1485"/>
              <a:gd name="T8" fmla="*/ 2147483647 w 1775"/>
              <a:gd name="T9" fmla="*/ 2147483647 h 1485"/>
              <a:gd name="T10" fmla="*/ 2147483647 w 1775"/>
              <a:gd name="T11" fmla="*/ 2147483647 h 1485"/>
              <a:gd name="T12" fmla="*/ 2147483647 w 1775"/>
              <a:gd name="T13" fmla="*/ 2147483647 h 1485"/>
              <a:gd name="T14" fmla="*/ 2147483647 w 1775"/>
              <a:gd name="T15" fmla="*/ 2147483647 h 1485"/>
              <a:gd name="T16" fmla="*/ 2147483647 w 1775"/>
              <a:gd name="T17" fmla="*/ 2147483647 h 1485"/>
              <a:gd name="T18" fmla="*/ 2147483647 w 1775"/>
              <a:gd name="T19" fmla="*/ 0 h 14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5"/>
              <a:gd name="T31" fmla="*/ 0 h 1485"/>
              <a:gd name="T32" fmla="*/ 1775 w 1775"/>
              <a:gd name="T33" fmla="*/ 1485 h 14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5" h="1485">
                <a:moveTo>
                  <a:pt x="560" y="0"/>
                </a:moveTo>
                <a:lnTo>
                  <a:pt x="562" y="383"/>
                </a:lnTo>
                <a:lnTo>
                  <a:pt x="67" y="643"/>
                </a:lnTo>
                <a:lnTo>
                  <a:pt x="0" y="1035"/>
                </a:lnTo>
                <a:lnTo>
                  <a:pt x="398" y="1485"/>
                </a:lnTo>
                <a:lnTo>
                  <a:pt x="1203" y="1332"/>
                </a:lnTo>
                <a:lnTo>
                  <a:pt x="1279" y="888"/>
                </a:lnTo>
                <a:lnTo>
                  <a:pt x="1769" y="559"/>
                </a:lnTo>
                <a:lnTo>
                  <a:pt x="1775" y="109"/>
                </a:lnTo>
                <a:lnTo>
                  <a:pt x="56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86" name="Freeform 48"/>
          <p:cNvSpPr>
            <a:spLocks/>
          </p:cNvSpPr>
          <p:nvPr/>
        </p:nvSpPr>
        <p:spPr bwMode="auto">
          <a:xfrm>
            <a:off x="7408863" y="3752850"/>
            <a:ext cx="1279525" cy="360363"/>
          </a:xfrm>
          <a:custGeom>
            <a:avLst/>
            <a:gdLst>
              <a:gd name="T0" fmla="*/ 0 w 1611"/>
              <a:gd name="T1" fmla="*/ 2147483647 h 453"/>
              <a:gd name="T2" fmla="*/ 2147483647 w 1611"/>
              <a:gd name="T3" fmla="*/ 0 h 453"/>
              <a:gd name="T4" fmla="*/ 2147483647 w 1611"/>
              <a:gd name="T5" fmla="*/ 2147483647 h 453"/>
              <a:gd name="T6" fmla="*/ 2147483647 w 1611"/>
              <a:gd name="T7" fmla="*/ 2147483647 h 453"/>
              <a:gd name="T8" fmla="*/ 0 w 1611"/>
              <a:gd name="T9" fmla="*/ 2147483647 h 453"/>
              <a:gd name="T10" fmla="*/ 0 60000 65536"/>
              <a:gd name="T11" fmla="*/ 0 60000 65536"/>
              <a:gd name="T12" fmla="*/ 0 60000 65536"/>
              <a:gd name="T13" fmla="*/ 0 60000 65536"/>
              <a:gd name="T14" fmla="*/ 0 60000 65536"/>
              <a:gd name="T15" fmla="*/ 0 w 1611"/>
              <a:gd name="T16" fmla="*/ 0 h 453"/>
              <a:gd name="T17" fmla="*/ 1611 w 1611"/>
              <a:gd name="T18" fmla="*/ 453 h 453"/>
            </a:gdLst>
            <a:ahLst/>
            <a:cxnLst>
              <a:cxn ang="T10">
                <a:pos x="T0" y="T1"/>
              </a:cxn>
              <a:cxn ang="T11">
                <a:pos x="T2" y="T3"/>
              </a:cxn>
              <a:cxn ang="T12">
                <a:pos x="T4" y="T5"/>
              </a:cxn>
              <a:cxn ang="T13">
                <a:pos x="T6" y="T7"/>
              </a:cxn>
              <a:cxn ang="T14">
                <a:pos x="T8" y="T9"/>
              </a:cxn>
            </a:cxnLst>
            <a:rect l="T15" t="T16" r="T17" b="T18"/>
            <a:pathLst>
              <a:path w="1611" h="453">
                <a:moveTo>
                  <a:pt x="0" y="255"/>
                </a:moveTo>
                <a:lnTo>
                  <a:pt x="483" y="0"/>
                </a:lnTo>
                <a:lnTo>
                  <a:pt x="1611" y="153"/>
                </a:lnTo>
                <a:lnTo>
                  <a:pt x="1163" y="453"/>
                </a:lnTo>
                <a:lnTo>
                  <a:pt x="0" y="255"/>
                </a:lnTo>
                <a:close/>
              </a:path>
            </a:pathLst>
          </a:custGeom>
          <a:solidFill>
            <a:srgbClr val="CCCCCC"/>
          </a:solidFill>
          <a:ln w="9525">
            <a:noFill/>
            <a:round/>
            <a:headEnd/>
            <a:tailEnd/>
          </a:ln>
        </p:spPr>
        <p:txBody>
          <a:bodyPr>
            <a:prstTxWarp prst="textNoShape">
              <a:avLst/>
            </a:prstTxWarp>
          </a:bodyPr>
          <a:lstStyle/>
          <a:p>
            <a:endParaRPr lang="en-US"/>
          </a:p>
        </p:txBody>
      </p:sp>
      <p:sp>
        <p:nvSpPr>
          <p:cNvPr id="35887" name="Freeform 49"/>
          <p:cNvSpPr>
            <a:spLocks/>
          </p:cNvSpPr>
          <p:nvPr/>
        </p:nvSpPr>
        <p:spPr bwMode="auto">
          <a:xfrm>
            <a:off x="7802563" y="3455988"/>
            <a:ext cx="912812" cy="395287"/>
          </a:xfrm>
          <a:custGeom>
            <a:avLst/>
            <a:gdLst>
              <a:gd name="T0" fmla="*/ 2147483647 w 1150"/>
              <a:gd name="T1" fmla="*/ 2147483647 h 498"/>
              <a:gd name="T2" fmla="*/ 0 w 1150"/>
              <a:gd name="T3" fmla="*/ 0 h 498"/>
              <a:gd name="T4" fmla="*/ 2147483647 w 1150"/>
              <a:gd name="T5" fmla="*/ 2147483647 h 498"/>
              <a:gd name="T6" fmla="*/ 2147483647 w 1150"/>
              <a:gd name="T7" fmla="*/ 2147483647 h 498"/>
              <a:gd name="T8" fmla="*/ 2147483647 w 1150"/>
              <a:gd name="T9" fmla="*/ 2147483647 h 498"/>
              <a:gd name="T10" fmla="*/ 0 60000 65536"/>
              <a:gd name="T11" fmla="*/ 0 60000 65536"/>
              <a:gd name="T12" fmla="*/ 0 60000 65536"/>
              <a:gd name="T13" fmla="*/ 0 60000 65536"/>
              <a:gd name="T14" fmla="*/ 0 60000 65536"/>
              <a:gd name="T15" fmla="*/ 0 w 1150"/>
              <a:gd name="T16" fmla="*/ 0 h 498"/>
              <a:gd name="T17" fmla="*/ 1150 w 1150"/>
              <a:gd name="T18" fmla="*/ 498 h 498"/>
            </a:gdLst>
            <a:ahLst/>
            <a:cxnLst>
              <a:cxn ang="T10">
                <a:pos x="T0" y="T1"/>
              </a:cxn>
              <a:cxn ang="T11">
                <a:pos x="T2" y="T3"/>
              </a:cxn>
              <a:cxn ang="T12">
                <a:pos x="T4" y="T5"/>
              </a:cxn>
              <a:cxn ang="T13">
                <a:pos x="T6" y="T7"/>
              </a:cxn>
              <a:cxn ang="T14">
                <a:pos x="T8" y="T9"/>
              </a:cxn>
            </a:cxnLst>
            <a:rect l="T15" t="T16" r="T17" b="T18"/>
            <a:pathLst>
              <a:path w="1150" h="498">
                <a:moveTo>
                  <a:pt x="3" y="345"/>
                </a:moveTo>
                <a:lnTo>
                  <a:pt x="0" y="0"/>
                </a:lnTo>
                <a:lnTo>
                  <a:pt x="1150" y="105"/>
                </a:lnTo>
                <a:lnTo>
                  <a:pt x="1145" y="498"/>
                </a:lnTo>
                <a:lnTo>
                  <a:pt x="3" y="345"/>
                </a:lnTo>
                <a:close/>
              </a:path>
            </a:pathLst>
          </a:custGeom>
          <a:solidFill>
            <a:srgbClr val="FFFFFF"/>
          </a:solidFill>
          <a:ln w="9525">
            <a:noFill/>
            <a:round/>
            <a:headEnd/>
            <a:tailEnd/>
          </a:ln>
        </p:spPr>
        <p:txBody>
          <a:bodyPr>
            <a:prstTxWarp prst="textNoShape">
              <a:avLst/>
            </a:prstTxWarp>
          </a:bodyPr>
          <a:lstStyle/>
          <a:p>
            <a:endParaRPr lang="en-US"/>
          </a:p>
        </p:txBody>
      </p:sp>
      <p:sp>
        <p:nvSpPr>
          <p:cNvPr id="35888" name="Freeform 50"/>
          <p:cNvSpPr>
            <a:spLocks/>
          </p:cNvSpPr>
          <p:nvPr/>
        </p:nvSpPr>
        <p:spPr bwMode="auto">
          <a:xfrm>
            <a:off x="7358063" y="3979863"/>
            <a:ext cx="962025" cy="609600"/>
          </a:xfrm>
          <a:custGeom>
            <a:avLst/>
            <a:gdLst>
              <a:gd name="T0" fmla="*/ 2147483647 w 1213"/>
              <a:gd name="T1" fmla="*/ 2147483647 h 767"/>
              <a:gd name="T2" fmla="*/ 2147483647 w 1213"/>
              <a:gd name="T3" fmla="*/ 2147483647 h 767"/>
              <a:gd name="T4" fmla="*/ 0 w 1213"/>
              <a:gd name="T5" fmla="*/ 2147483647 h 767"/>
              <a:gd name="T6" fmla="*/ 2147483647 w 1213"/>
              <a:gd name="T7" fmla="*/ 0 h 767"/>
              <a:gd name="T8" fmla="*/ 2147483647 w 1213"/>
              <a:gd name="T9" fmla="*/ 2147483647 h 767"/>
              <a:gd name="T10" fmla="*/ 2147483647 w 1213"/>
              <a:gd name="T11" fmla="*/ 2147483647 h 767"/>
              <a:gd name="T12" fmla="*/ 0 60000 65536"/>
              <a:gd name="T13" fmla="*/ 0 60000 65536"/>
              <a:gd name="T14" fmla="*/ 0 60000 65536"/>
              <a:gd name="T15" fmla="*/ 0 60000 65536"/>
              <a:gd name="T16" fmla="*/ 0 60000 65536"/>
              <a:gd name="T17" fmla="*/ 0 60000 65536"/>
              <a:gd name="T18" fmla="*/ 0 w 1213"/>
              <a:gd name="T19" fmla="*/ 0 h 767"/>
              <a:gd name="T20" fmla="*/ 1213 w 1213"/>
              <a:gd name="T21" fmla="*/ 767 h 767"/>
            </a:gdLst>
            <a:ahLst/>
            <a:cxnLst>
              <a:cxn ang="T12">
                <a:pos x="T0" y="T1"/>
              </a:cxn>
              <a:cxn ang="T13">
                <a:pos x="T2" y="T3"/>
              </a:cxn>
              <a:cxn ang="T14">
                <a:pos x="T4" y="T5"/>
              </a:cxn>
              <a:cxn ang="T15">
                <a:pos x="T6" y="T7"/>
              </a:cxn>
              <a:cxn ang="T16">
                <a:pos x="T8" y="T9"/>
              </a:cxn>
              <a:cxn ang="T17">
                <a:pos x="T10" y="T11"/>
              </a:cxn>
            </a:cxnLst>
            <a:rect l="T18" t="T19" r="T20" b="T21"/>
            <a:pathLst>
              <a:path w="1213" h="767">
                <a:moveTo>
                  <a:pt x="1142" y="623"/>
                </a:moveTo>
                <a:lnTo>
                  <a:pt x="376" y="767"/>
                </a:lnTo>
                <a:lnTo>
                  <a:pt x="0" y="331"/>
                </a:lnTo>
                <a:lnTo>
                  <a:pt x="58" y="0"/>
                </a:lnTo>
                <a:lnTo>
                  <a:pt x="1213" y="197"/>
                </a:lnTo>
                <a:lnTo>
                  <a:pt x="1142" y="623"/>
                </a:lnTo>
                <a:close/>
              </a:path>
            </a:pathLst>
          </a:custGeom>
          <a:solidFill>
            <a:srgbClr val="FFFFFF"/>
          </a:solidFill>
          <a:ln w="9525">
            <a:noFill/>
            <a:round/>
            <a:headEnd/>
            <a:tailEnd/>
          </a:ln>
        </p:spPr>
        <p:txBody>
          <a:bodyPr>
            <a:prstTxWarp prst="textNoShape">
              <a:avLst/>
            </a:prstTxWarp>
          </a:bodyPr>
          <a:lstStyle/>
          <a:p>
            <a:endParaRPr lang="en-US"/>
          </a:p>
        </p:txBody>
      </p:sp>
      <p:sp>
        <p:nvSpPr>
          <p:cNvPr id="35889" name="Freeform 51"/>
          <p:cNvSpPr>
            <a:spLocks/>
          </p:cNvSpPr>
          <p:nvPr/>
        </p:nvSpPr>
        <p:spPr bwMode="auto">
          <a:xfrm>
            <a:off x="6913563" y="4032250"/>
            <a:ext cx="1577975" cy="1198563"/>
          </a:xfrm>
          <a:custGeom>
            <a:avLst/>
            <a:gdLst>
              <a:gd name="T0" fmla="*/ 2147483647 w 1987"/>
              <a:gd name="T1" fmla="*/ 2147483647 h 1511"/>
              <a:gd name="T2" fmla="*/ 2147483647 w 1987"/>
              <a:gd name="T3" fmla="*/ 2147483647 h 1511"/>
              <a:gd name="T4" fmla="*/ 2147483647 w 1987"/>
              <a:gd name="T5" fmla="*/ 2147483647 h 1511"/>
              <a:gd name="T6" fmla="*/ 2147483647 w 1987"/>
              <a:gd name="T7" fmla="*/ 0 h 1511"/>
              <a:gd name="T8" fmla="*/ 2147483647 w 1987"/>
              <a:gd name="T9" fmla="*/ 2147483647 h 1511"/>
              <a:gd name="T10" fmla="*/ 2147483647 w 1987"/>
              <a:gd name="T11" fmla="*/ 2147483647 h 1511"/>
              <a:gd name="T12" fmla="*/ 0 w 1987"/>
              <a:gd name="T13" fmla="*/ 2147483647 h 1511"/>
              <a:gd name="T14" fmla="*/ 2147483647 w 1987"/>
              <a:gd name="T15" fmla="*/ 2147483647 h 1511"/>
              <a:gd name="T16" fmla="*/ 2147483647 w 1987"/>
              <a:gd name="T17" fmla="*/ 2147483647 h 1511"/>
              <a:gd name="T18" fmla="*/ 2147483647 w 1987"/>
              <a:gd name="T19" fmla="*/ 2147483647 h 1511"/>
              <a:gd name="T20" fmla="*/ 2147483647 w 1987"/>
              <a:gd name="T21" fmla="*/ 2147483647 h 1511"/>
              <a:gd name="T22" fmla="*/ 2147483647 w 1987"/>
              <a:gd name="T23" fmla="*/ 2147483647 h 1511"/>
              <a:gd name="T24" fmla="*/ 2147483647 w 1987"/>
              <a:gd name="T25" fmla="*/ 2147483647 h 1511"/>
              <a:gd name="T26" fmla="*/ 2147483647 w 1987"/>
              <a:gd name="T27" fmla="*/ 2147483647 h 1511"/>
              <a:gd name="T28" fmla="*/ 2147483647 w 1987"/>
              <a:gd name="T29" fmla="*/ 2147483647 h 15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87"/>
              <a:gd name="T46" fmla="*/ 0 h 1511"/>
              <a:gd name="T47" fmla="*/ 1987 w 1987"/>
              <a:gd name="T48" fmla="*/ 1511 h 15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87" h="1511">
                <a:moveTo>
                  <a:pt x="1987" y="546"/>
                </a:moveTo>
                <a:lnTo>
                  <a:pt x="1980" y="513"/>
                </a:lnTo>
                <a:lnTo>
                  <a:pt x="930" y="718"/>
                </a:lnTo>
                <a:lnTo>
                  <a:pt x="340" y="0"/>
                </a:lnTo>
                <a:lnTo>
                  <a:pt x="316" y="19"/>
                </a:lnTo>
                <a:lnTo>
                  <a:pt x="722" y="517"/>
                </a:lnTo>
                <a:lnTo>
                  <a:pt x="0" y="954"/>
                </a:lnTo>
                <a:lnTo>
                  <a:pt x="16" y="982"/>
                </a:lnTo>
                <a:lnTo>
                  <a:pt x="742" y="541"/>
                </a:lnTo>
                <a:lnTo>
                  <a:pt x="918" y="754"/>
                </a:lnTo>
                <a:lnTo>
                  <a:pt x="1285" y="681"/>
                </a:lnTo>
                <a:lnTo>
                  <a:pt x="1658" y="1511"/>
                </a:lnTo>
                <a:lnTo>
                  <a:pt x="1686" y="1498"/>
                </a:lnTo>
                <a:lnTo>
                  <a:pt x="1318" y="676"/>
                </a:lnTo>
                <a:lnTo>
                  <a:pt x="1987" y="546"/>
                </a:lnTo>
                <a:close/>
              </a:path>
            </a:pathLst>
          </a:custGeom>
          <a:solidFill>
            <a:srgbClr val="000000"/>
          </a:solidFill>
          <a:ln w="9525">
            <a:noFill/>
            <a:round/>
            <a:headEnd/>
            <a:tailEnd/>
          </a:ln>
        </p:spPr>
        <p:txBody>
          <a:bodyPr>
            <a:prstTxWarp prst="textNoShape">
              <a:avLst/>
            </a:prstTxWarp>
          </a:bodyPr>
          <a:lstStyle/>
          <a:p>
            <a:endParaRPr lang="en-US"/>
          </a:p>
        </p:txBody>
      </p:sp>
      <p:sp>
        <p:nvSpPr>
          <p:cNvPr id="35890" name="Freeform 52"/>
          <p:cNvSpPr>
            <a:spLocks/>
          </p:cNvSpPr>
          <p:nvPr/>
        </p:nvSpPr>
        <p:spPr bwMode="auto">
          <a:xfrm>
            <a:off x="7921625" y="4603750"/>
            <a:ext cx="288925" cy="592138"/>
          </a:xfrm>
          <a:custGeom>
            <a:avLst/>
            <a:gdLst>
              <a:gd name="T0" fmla="*/ 2147483647 w 365"/>
              <a:gd name="T1" fmla="*/ 2147483647 h 747"/>
              <a:gd name="T2" fmla="*/ 0 w 365"/>
              <a:gd name="T3" fmla="*/ 0 h 747"/>
              <a:gd name="T4" fmla="*/ 2147483647 w 365"/>
              <a:gd name="T5" fmla="*/ 2147483647 h 747"/>
              <a:gd name="T6" fmla="*/ 2147483647 w 365"/>
              <a:gd name="T7" fmla="*/ 2147483647 h 747"/>
              <a:gd name="T8" fmla="*/ 0 60000 65536"/>
              <a:gd name="T9" fmla="*/ 0 60000 65536"/>
              <a:gd name="T10" fmla="*/ 0 60000 65536"/>
              <a:gd name="T11" fmla="*/ 0 60000 65536"/>
              <a:gd name="T12" fmla="*/ 0 w 365"/>
              <a:gd name="T13" fmla="*/ 0 h 747"/>
              <a:gd name="T14" fmla="*/ 365 w 365"/>
              <a:gd name="T15" fmla="*/ 747 h 747"/>
            </a:gdLst>
            <a:ahLst/>
            <a:cxnLst>
              <a:cxn ang="T8">
                <a:pos x="T0" y="T1"/>
              </a:cxn>
              <a:cxn ang="T9">
                <a:pos x="T2" y="T3"/>
              </a:cxn>
              <a:cxn ang="T10">
                <a:pos x="T4" y="T5"/>
              </a:cxn>
              <a:cxn ang="T11">
                <a:pos x="T6" y="T7"/>
              </a:cxn>
            </a:cxnLst>
            <a:rect l="T12" t="T13" r="T14" b="T15"/>
            <a:pathLst>
              <a:path w="365" h="747">
                <a:moveTo>
                  <a:pt x="365" y="747"/>
                </a:moveTo>
                <a:lnTo>
                  <a:pt x="0" y="0"/>
                </a:lnTo>
                <a:lnTo>
                  <a:pt x="240" y="667"/>
                </a:lnTo>
                <a:lnTo>
                  <a:pt x="365" y="747"/>
                </a:lnTo>
                <a:close/>
              </a:path>
            </a:pathLst>
          </a:custGeom>
          <a:solidFill>
            <a:srgbClr val="D3E2E2"/>
          </a:solidFill>
          <a:ln w="9525">
            <a:noFill/>
            <a:round/>
            <a:headEnd/>
            <a:tailEnd/>
          </a:ln>
        </p:spPr>
        <p:txBody>
          <a:bodyPr>
            <a:prstTxWarp prst="textNoShape">
              <a:avLst/>
            </a:prstTxWarp>
          </a:bodyPr>
          <a:lstStyle/>
          <a:p>
            <a:endParaRPr lang="en-US"/>
          </a:p>
        </p:txBody>
      </p:sp>
      <p:sp>
        <p:nvSpPr>
          <p:cNvPr id="35891" name="Freeform 53"/>
          <p:cNvSpPr>
            <a:spLocks/>
          </p:cNvSpPr>
          <p:nvPr/>
        </p:nvSpPr>
        <p:spPr bwMode="auto">
          <a:xfrm>
            <a:off x="6964363" y="4440238"/>
            <a:ext cx="487362" cy="319087"/>
          </a:xfrm>
          <a:custGeom>
            <a:avLst/>
            <a:gdLst>
              <a:gd name="T0" fmla="*/ 0 w 614"/>
              <a:gd name="T1" fmla="*/ 2147483647 h 401"/>
              <a:gd name="T2" fmla="*/ 2147483647 w 614"/>
              <a:gd name="T3" fmla="*/ 0 h 401"/>
              <a:gd name="T4" fmla="*/ 2147483647 w 614"/>
              <a:gd name="T5" fmla="*/ 2147483647 h 401"/>
              <a:gd name="T6" fmla="*/ 0 w 614"/>
              <a:gd name="T7" fmla="*/ 2147483647 h 401"/>
              <a:gd name="T8" fmla="*/ 0 60000 65536"/>
              <a:gd name="T9" fmla="*/ 0 60000 65536"/>
              <a:gd name="T10" fmla="*/ 0 60000 65536"/>
              <a:gd name="T11" fmla="*/ 0 60000 65536"/>
              <a:gd name="T12" fmla="*/ 0 w 614"/>
              <a:gd name="T13" fmla="*/ 0 h 401"/>
              <a:gd name="T14" fmla="*/ 614 w 614"/>
              <a:gd name="T15" fmla="*/ 401 h 401"/>
            </a:gdLst>
            <a:ahLst/>
            <a:cxnLst>
              <a:cxn ang="T8">
                <a:pos x="T0" y="T1"/>
              </a:cxn>
              <a:cxn ang="T9">
                <a:pos x="T2" y="T3"/>
              </a:cxn>
              <a:cxn ang="T10">
                <a:pos x="T4" y="T5"/>
              </a:cxn>
              <a:cxn ang="T11">
                <a:pos x="T6" y="T7"/>
              </a:cxn>
            </a:cxnLst>
            <a:rect l="T12" t="T13" r="T14" b="T15"/>
            <a:pathLst>
              <a:path w="614" h="401">
                <a:moveTo>
                  <a:pt x="0" y="401"/>
                </a:moveTo>
                <a:lnTo>
                  <a:pt x="614" y="0"/>
                </a:lnTo>
                <a:lnTo>
                  <a:pt x="30" y="325"/>
                </a:lnTo>
                <a:lnTo>
                  <a:pt x="0" y="401"/>
                </a:lnTo>
                <a:close/>
              </a:path>
            </a:pathLst>
          </a:custGeom>
          <a:solidFill>
            <a:srgbClr val="D3E2E2"/>
          </a:solidFill>
          <a:ln w="9525">
            <a:noFill/>
            <a:round/>
            <a:headEnd/>
            <a:tailEnd/>
          </a:ln>
        </p:spPr>
        <p:txBody>
          <a:bodyPr>
            <a:prstTxWarp prst="textNoShape">
              <a:avLst/>
            </a:prstTxWarp>
          </a:bodyPr>
          <a:lstStyle/>
          <a:p>
            <a:endParaRPr lang="en-US"/>
          </a:p>
        </p:txBody>
      </p:sp>
      <p:sp>
        <p:nvSpPr>
          <p:cNvPr id="35892" name="Freeform 54"/>
          <p:cNvSpPr>
            <a:spLocks/>
          </p:cNvSpPr>
          <p:nvPr/>
        </p:nvSpPr>
        <p:spPr bwMode="auto">
          <a:xfrm>
            <a:off x="7600950" y="3883025"/>
            <a:ext cx="793750" cy="142875"/>
          </a:xfrm>
          <a:custGeom>
            <a:avLst/>
            <a:gdLst>
              <a:gd name="T0" fmla="*/ 0 w 999"/>
              <a:gd name="T1" fmla="*/ 2147483647 h 180"/>
              <a:gd name="T2" fmla="*/ 2147483647 w 999"/>
              <a:gd name="T3" fmla="*/ 2147483647 h 180"/>
              <a:gd name="T4" fmla="*/ 2147483647 w 999"/>
              <a:gd name="T5" fmla="*/ 2147483647 h 180"/>
              <a:gd name="T6" fmla="*/ 2147483647 w 999"/>
              <a:gd name="T7" fmla="*/ 0 h 180"/>
              <a:gd name="T8" fmla="*/ 0 w 999"/>
              <a:gd name="T9" fmla="*/ 2147483647 h 180"/>
              <a:gd name="T10" fmla="*/ 0 60000 65536"/>
              <a:gd name="T11" fmla="*/ 0 60000 65536"/>
              <a:gd name="T12" fmla="*/ 0 60000 65536"/>
              <a:gd name="T13" fmla="*/ 0 60000 65536"/>
              <a:gd name="T14" fmla="*/ 0 60000 65536"/>
              <a:gd name="T15" fmla="*/ 0 w 999"/>
              <a:gd name="T16" fmla="*/ 0 h 180"/>
              <a:gd name="T17" fmla="*/ 999 w 999"/>
              <a:gd name="T18" fmla="*/ 180 h 180"/>
            </a:gdLst>
            <a:ahLst/>
            <a:cxnLst>
              <a:cxn ang="T10">
                <a:pos x="T0" y="T1"/>
              </a:cxn>
              <a:cxn ang="T11">
                <a:pos x="T2" y="T3"/>
              </a:cxn>
              <a:cxn ang="T12">
                <a:pos x="T4" y="T5"/>
              </a:cxn>
              <a:cxn ang="T13">
                <a:pos x="T6" y="T7"/>
              </a:cxn>
              <a:cxn ang="T14">
                <a:pos x="T8" y="T9"/>
              </a:cxn>
            </a:cxnLst>
            <a:rect l="T15" t="T16" r="T17" b="T18"/>
            <a:pathLst>
              <a:path w="999" h="180">
                <a:moveTo>
                  <a:pt x="0" y="15"/>
                </a:moveTo>
                <a:lnTo>
                  <a:pt x="996" y="180"/>
                </a:lnTo>
                <a:lnTo>
                  <a:pt x="999" y="164"/>
                </a:lnTo>
                <a:lnTo>
                  <a:pt x="3" y="0"/>
                </a:lnTo>
                <a:lnTo>
                  <a:pt x="0" y="15"/>
                </a:lnTo>
                <a:close/>
              </a:path>
            </a:pathLst>
          </a:custGeom>
          <a:solidFill>
            <a:srgbClr val="545454"/>
          </a:solidFill>
          <a:ln w="9525">
            <a:noFill/>
            <a:round/>
            <a:headEnd/>
            <a:tailEnd/>
          </a:ln>
        </p:spPr>
        <p:txBody>
          <a:bodyPr>
            <a:prstTxWarp prst="textNoShape">
              <a:avLst/>
            </a:prstTxWarp>
          </a:bodyPr>
          <a:lstStyle/>
          <a:p>
            <a:endParaRPr lang="en-US"/>
          </a:p>
        </p:txBody>
      </p:sp>
      <p:sp>
        <p:nvSpPr>
          <p:cNvPr id="35893" name="Freeform 55"/>
          <p:cNvSpPr>
            <a:spLocks/>
          </p:cNvSpPr>
          <p:nvPr/>
        </p:nvSpPr>
        <p:spPr bwMode="auto">
          <a:xfrm>
            <a:off x="7664450" y="3851275"/>
            <a:ext cx="782638" cy="136525"/>
          </a:xfrm>
          <a:custGeom>
            <a:avLst/>
            <a:gdLst>
              <a:gd name="T0" fmla="*/ 0 w 987"/>
              <a:gd name="T1" fmla="*/ 2147483647 h 170"/>
              <a:gd name="T2" fmla="*/ 2147483647 w 987"/>
              <a:gd name="T3" fmla="*/ 2147483647 h 170"/>
              <a:gd name="T4" fmla="*/ 2147483647 w 987"/>
              <a:gd name="T5" fmla="*/ 2147483647 h 170"/>
              <a:gd name="T6" fmla="*/ 2147483647 w 987"/>
              <a:gd name="T7" fmla="*/ 0 h 170"/>
              <a:gd name="T8" fmla="*/ 0 w 987"/>
              <a:gd name="T9" fmla="*/ 2147483647 h 170"/>
              <a:gd name="T10" fmla="*/ 0 60000 65536"/>
              <a:gd name="T11" fmla="*/ 0 60000 65536"/>
              <a:gd name="T12" fmla="*/ 0 60000 65536"/>
              <a:gd name="T13" fmla="*/ 0 60000 65536"/>
              <a:gd name="T14" fmla="*/ 0 60000 65536"/>
              <a:gd name="T15" fmla="*/ 0 w 987"/>
              <a:gd name="T16" fmla="*/ 0 h 170"/>
              <a:gd name="T17" fmla="*/ 987 w 987"/>
              <a:gd name="T18" fmla="*/ 170 h 170"/>
            </a:gdLst>
            <a:ahLst/>
            <a:cxnLst>
              <a:cxn ang="T10">
                <a:pos x="T0" y="T1"/>
              </a:cxn>
              <a:cxn ang="T11">
                <a:pos x="T2" y="T3"/>
              </a:cxn>
              <a:cxn ang="T12">
                <a:pos x="T4" y="T5"/>
              </a:cxn>
              <a:cxn ang="T13">
                <a:pos x="T6" y="T7"/>
              </a:cxn>
              <a:cxn ang="T14">
                <a:pos x="T8" y="T9"/>
              </a:cxn>
            </a:cxnLst>
            <a:rect l="T15" t="T16" r="T17" b="T18"/>
            <a:pathLst>
              <a:path w="987" h="170">
                <a:moveTo>
                  <a:pt x="0" y="16"/>
                </a:moveTo>
                <a:lnTo>
                  <a:pt x="984" y="170"/>
                </a:lnTo>
                <a:lnTo>
                  <a:pt x="987" y="154"/>
                </a:lnTo>
                <a:lnTo>
                  <a:pt x="3"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94" name="Freeform 56"/>
          <p:cNvSpPr>
            <a:spLocks/>
          </p:cNvSpPr>
          <p:nvPr/>
        </p:nvSpPr>
        <p:spPr bwMode="auto">
          <a:xfrm>
            <a:off x="7726363" y="3821113"/>
            <a:ext cx="773112" cy="127000"/>
          </a:xfrm>
          <a:custGeom>
            <a:avLst/>
            <a:gdLst>
              <a:gd name="T0" fmla="*/ 0 w 975"/>
              <a:gd name="T1" fmla="*/ 2147483647 h 160"/>
              <a:gd name="T2" fmla="*/ 2147483647 w 975"/>
              <a:gd name="T3" fmla="*/ 2147483647 h 160"/>
              <a:gd name="T4" fmla="*/ 2147483647 w 975"/>
              <a:gd name="T5" fmla="*/ 2147483647 h 160"/>
              <a:gd name="T6" fmla="*/ 2147483647 w 975"/>
              <a:gd name="T7" fmla="*/ 0 h 160"/>
              <a:gd name="T8" fmla="*/ 0 w 975"/>
              <a:gd name="T9" fmla="*/ 2147483647 h 160"/>
              <a:gd name="T10" fmla="*/ 0 60000 65536"/>
              <a:gd name="T11" fmla="*/ 0 60000 65536"/>
              <a:gd name="T12" fmla="*/ 0 60000 65536"/>
              <a:gd name="T13" fmla="*/ 0 60000 65536"/>
              <a:gd name="T14" fmla="*/ 0 60000 65536"/>
              <a:gd name="T15" fmla="*/ 0 w 975"/>
              <a:gd name="T16" fmla="*/ 0 h 160"/>
              <a:gd name="T17" fmla="*/ 975 w 975"/>
              <a:gd name="T18" fmla="*/ 160 h 160"/>
            </a:gdLst>
            <a:ahLst/>
            <a:cxnLst>
              <a:cxn ang="T10">
                <a:pos x="T0" y="T1"/>
              </a:cxn>
              <a:cxn ang="T11">
                <a:pos x="T2" y="T3"/>
              </a:cxn>
              <a:cxn ang="T12">
                <a:pos x="T4" y="T5"/>
              </a:cxn>
              <a:cxn ang="T13">
                <a:pos x="T6" y="T7"/>
              </a:cxn>
              <a:cxn ang="T14">
                <a:pos x="T8" y="T9"/>
              </a:cxn>
            </a:cxnLst>
            <a:rect l="T15" t="T16" r="T17" b="T18"/>
            <a:pathLst>
              <a:path w="975" h="160">
                <a:moveTo>
                  <a:pt x="0" y="16"/>
                </a:moveTo>
                <a:lnTo>
                  <a:pt x="972" y="160"/>
                </a:lnTo>
                <a:lnTo>
                  <a:pt x="975" y="145"/>
                </a:lnTo>
                <a:lnTo>
                  <a:pt x="2"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95" name="Freeform 57"/>
          <p:cNvSpPr>
            <a:spLocks/>
          </p:cNvSpPr>
          <p:nvPr/>
        </p:nvSpPr>
        <p:spPr bwMode="auto">
          <a:xfrm>
            <a:off x="7786688" y="3790950"/>
            <a:ext cx="766762" cy="120650"/>
          </a:xfrm>
          <a:custGeom>
            <a:avLst/>
            <a:gdLst>
              <a:gd name="T0" fmla="*/ 0 w 965"/>
              <a:gd name="T1" fmla="*/ 2147483647 h 151"/>
              <a:gd name="T2" fmla="*/ 2147483647 w 965"/>
              <a:gd name="T3" fmla="*/ 2147483647 h 151"/>
              <a:gd name="T4" fmla="*/ 2147483647 w 965"/>
              <a:gd name="T5" fmla="*/ 2147483647 h 151"/>
              <a:gd name="T6" fmla="*/ 2147483647 w 965"/>
              <a:gd name="T7" fmla="*/ 0 h 151"/>
              <a:gd name="T8" fmla="*/ 0 w 965"/>
              <a:gd name="T9" fmla="*/ 2147483647 h 151"/>
              <a:gd name="T10" fmla="*/ 0 60000 65536"/>
              <a:gd name="T11" fmla="*/ 0 60000 65536"/>
              <a:gd name="T12" fmla="*/ 0 60000 65536"/>
              <a:gd name="T13" fmla="*/ 0 60000 65536"/>
              <a:gd name="T14" fmla="*/ 0 60000 65536"/>
              <a:gd name="T15" fmla="*/ 0 w 965"/>
              <a:gd name="T16" fmla="*/ 0 h 151"/>
              <a:gd name="T17" fmla="*/ 965 w 965"/>
              <a:gd name="T18" fmla="*/ 151 h 151"/>
            </a:gdLst>
            <a:ahLst/>
            <a:cxnLst>
              <a:cxn ang="T10">
                <a:pos x="T0" y="T1"/>
              </a:cxn>
              <a:cxn ang="T11">
                <a:pos x="T2" y="T3"/>
              </a:cxn>
              <a:cxn ang="T12">
                <a:pos x="T4" y="T5"/>
              </a:cxn>
              <a:cxn ang="T13">
                <a:pos x="T6" y="T7"/>
              </a:cxn>
              <a:cxn ang="T14">
                <a:pos x="T8" y="T9"/>
              </a:cxn>
            </a:cxnLst>
            <a:rect l="T15" t="T16" r="T17" b="T18"/>
            <a:pathLst>
              <a:path w="965" h="151">
                <a:moveTo>
                  <a:pt x="0" y="16"/>
                </a:moveTo>
                <a:lnTo>
                  <a:pt x="963" y="151"/>
                </a:lnTo>
                <a:lnTo>
                  <a:pt x="965" y="135"/>
                </a:lnTo>
                <a:lnTo>
                  <a:pt x="2" y="0"/>
                </a:lnTo>
                <a:lnTo>
                  <a:pt x="0" y="16"/>
                </a:lnTo>
                <a:close/>
              </a:path>
            </a:pathLst>
          </a:custGeom>
          <a:solidFill>
            <a:srgbClr val="545454"/>
          </a:solidFill>
          <a:ln w="9525">
            <a:noFill/>
            <a:round/>
            <a:headEnd/>
            <a:tailEnd/>
          </a:ln>
        </p:spPr>
        <p:txBody>
          <a:bodyPr>
            <a:prstTxWarp prst="textNoShape">
              <a:avLst/>
            </a:prstTxWarp>
          </a:bodyPr>
          <a:lstStyle/>
          <a:p>
            <a:endParaRPr lang="en-US"/>
          </a:p>
        </p:txBody>
      </p:sp>
      <p:sp>
        <p:nvSpPr>
          <p:cNvPr id="35896" name="Freeform 58"/>
          <p:cNvSpPr>
            <a:spLocks/>
          </p:cNvSpPr>
          <p:nvPr/>
        </p:nvSpPr>
        <p:spPr bwMode="auto">
          <a:xfrm>
            <a:off x="7839075" y="3687763"/>
            <a:ext cx="815975" cy="119062"/>
          </a:xfrm>
          <a:custGeom>
            <a:avLst/>
            <a:gdLst>
              <a:gd name="T0" fmla="*/ 0 w 1026"/>
              <a:gd name="T1" fmla="*/ 2147483647 h 148"/>
              <a:gd name="T2" fmla="*/ 2147483647 w 1026"/>
              <a:gd name="T3" fmla="*/ 2147483647 h 148"/>
              <a:gd name="T4" fmla="*/ 2147483647 w 1026"/>
              <a:gd name="T5" fmla="*/ 2147483647 h 148"/>
              <a:gd name="T6" fmla="*/ 2147483647 w 1026"/>
              <a:gd name="T7" fmla="*/ 0 h 148"/>
              <a:gd name="T8" fmla="*/ 0 w 1026"/>
              <a:gd name="T9" fmla="*/ 2147483647 h 148"/>
              <a:gd name="T10" fmla="*/ 0 60000 65536"/>
              <a:gd name="T11" fmla="*/ 0 60000 65536"/>
              <a:gd name="T12" fmla="*/ 0 60000 65536"/>
              <a:gd name="T13" fmla="*/ 0 60000 65536"/>
              <a:gd name="T14" fmla="*/ 0 60000 65536"/>
              <a:gd name="T15" fmla="*/ 0 w 1026"/>
              <a:gd name="T16" fmla="*/ 0 h 148"/>
              <a:gd name="T17" fmla="*/ 1026 w 1026"/>
              <a:gd name="T18" fmla="*/ 148 h 148"/>
            </a:gdLst>
            <a:ahLst/>
            <a:cxnLst>
              <a:cxn ang="T10">
                <a:pos x="T0" y="T1"/>
              </a:cxn>
              <a:cxn ang="T11">
                <a:pos x="T2" y="T3"/>
              </a:cxn>
              <a:cxn ang="T12">
                <a:pos x="T4" y="T5"/>
              </a:cxn>
              <a:cxn ang="T13">
                <a:pos x="T6" y="T7"/>
              </a:cxn>
              <a:cxn ang="T14">
                <a:pos x="T8" y="T9"/>
              </a:cxn>
            </a:cxnLst>
            <a:rect l="T15" t="T16" r="T17" b="T18"/>
            <a:pathLst>
              <a:path w="1026" h="148">
                <a:moveTo>
                  <a:pt x="0" y="15"/>
                </a:moveTo>
                <a:lnTo>
                  <a:pt x="1024" y="148"/>
                </a:lnTo>
                <a:lnTo>
                  <a:pt x="1026" y="132"/>
                </a:lnTo>
                <a:lnTo>
                  <a:pt x="2" y="0"/>
                </a:lnTo>
                <a:lnTo>
                  <a:pt x="0" y="15"/>
                </a:lnTo>
                <a:close/>
              </a:path>
            </a:pathLst>
          </a:custGeom>
          <a:solidFill>
            <a:srgbClr val="7F99B2"/>
          </a:solidFill>
          <a:ln w="9525">
            <a:noFill/>
            <a:round/>
            <a:headEnd/>
            <a:tailEnd/>
          </a:ln>
        </p:spPr>
        <p:txBody>
          <a:bodyPr>
            <a:prstTxWarp prst="textNoShape">
              <a:avLst/>
            </a:prstTxWarp>
          </a:bodyPr>
          <a:lstStyle/>
          <a:p>
            <a:endParaRPr lang="en-US"/>
          </a:p>
        </p:txBody>
      </p:sp>
      <p:sp>
        <p:nvSpPr>
          <p:cNvPr id="35897" name="Freeform 59"/>
          <p:cNvSpPr>
            <a:spLocks/>
          </p:cNvSpPr>
          <p:nvPr/>
        </p:nvSpPr>
        <p:spPr bwMode="auto">
          <a:xfrm>
            <a:off x="7839075" y="3643313"/>
            <a:ext cx="812800" cy="111125"/>
          </a:xfrm>
          <a:custGeom>
            <a:avLst/>
            <a:gdLst>
              <a:gd name="T0" fmla="*/ 0 w 1025"/>
              <a:gd name="T1" fmla="*/ 2147483647 h 141"/>
              <a:gd name="T2" fmla="*/ 2147483647 w 1025"/>
              <a:gd name="T3" fmla="*/ 2147483647 h 141"/>
              <a:gd name="T4" fmla="*/ 2147483647 w 1025"/>
              <a:gd name="T5" fmla="*/ 2147483647 h 141"/>
              <a:gd name="T6" fmla="*/ 2147483647 w 1025"/>
              <a:gd name="T7" fmla="*/ 0 h 141"/>
              <a:gd name="T8" fmla="*/ 0 w 1025"/>
              <a:gd name="T9" fmla="*/ 2147483647 h 141"/>
              <a:gd name="T10" fmla="*/ 0 60000 65536"/>
              <a:gd name="T11" fmla="*/ 0 60000 65536"/>
              <a:gd name="T12" fmla="*/ 0 60000 65536"/>
              <a:gd name="T13" fmla="*/ 0 60000 65536"/>
              <a:gd name="T14" fmla="*/ 0 60000 65536"/>
              <a:gd name="T15" fmla="*/ 0 w 1025"/>
              <a:gd name="T16" fmla="*/ 0 h 141"/>
              <a:gd name="T17" fmla="*/ 1025 w 1025"/>
              <a:gd name="T18" fmla="*/ 141 h 141"/>
            </a:gdLst>
            <a:ahLst/>
            <a:cxnLst>
              <a:cxn ang="T10">
                <a:pos x="T0" y="T1"/>
              </a:cxn>
              <a:cxn ang="T11">
                <a:pos x="T2" y="T3"/>
              </a:cxn>
              <a:cxn ang="T12">
                <a:pos x="T4" y="T5"/>
              </a:cxn>
              <a:cxn ang="T13">
                <a:pos x="T6" y="T7"/>
              </a:cxn>
              <a:cxn ang="T14">
                <a:pos x="T8" y="T9"/>
              </a:cxn>
            </a:cxnLst>
            <a:rect l="T15" t="T16" r="T17" b="T18"/>
            <a:pathLst>
              <a:path w="1025" h="141">
                <a:moveTo>
                  <a:pt x="0" y="16"/>
                </a:moveTo>
                <a:lnTo>
                  <a:pt x="1023" y="141"/>
                </a:lnTo>
                <a:lnTo>
                  <a:pt x="1025" y="125"/>
                </a:lnTo>
                <a:lnTo>
                  <a:pt x="2"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98" name="Freeform 60"/>
          <p:cNvSpPr>
            <a:spLocks/>
          </p:cNvSpPr>
          <p:nvPr/>
        </p:nvSpPr>
        <p:spPr bwMode="auto">
          <a:xfrm>
            <a:off x="7837488" y="3598863"/>
            <a:ext cx="812800" cy="104775"/>
          </a:xfrm>
          <a:custGeom>
            <a:avLst/>
            <a:gdLst>
              <a:gd name="T0" fmla="*/ 0 w 1024"/>
              <a:gd name="T1" fmla="*/ 2147483647 h 131"/>
              <a:gd name="T2" fmla="*/ 2147483647 w 1024"/>
              <a:gd name="T3" fmla="*/ 2147483647 h 131"/>
              <a:gd name="T4" fmla="*/ 2147483647 w 1024"/>
              <a:gd name="T5" fmla="*/ 2147483647 h 131"/>
              <a:gd name="T6" fmla="*/ 2147483647 w 1024"/>
              <a:gd name="T7" fmla="*/ 0 h 131"/>
              <a:gd name="T8" fmla="*/ 0 w 1024"/>
              <a:gd name="T9" fmla="*/ 2147483647 h 131"/>
              <a:gd name="T10" fmla="*/ 0 60000 65536"/>
              <a:gd name="T11" fmla="*/ 0 60000 65536"/>
              <a:gd name="T12" fmla="*/ 0 60000 65536"/>
              <a:gd name="T13" fmla="*/ 0 60000 65536"/>
              <a:gd name="T14" fmla="*/ 0 60000 65536"/>
              <a:gd name="T15" fmla="*/ 0 w 1024"/>
              <a:gd name="T16" fmla="*/ 0 h 131"/>
              <a:gd name="T17" fmla="*/ 1024 w 1024"/>
              <a:gd name="T18" fmla="*/ 131 h 131"/>
            </a:gdLst>
            <a:ahLst/>
            <a:cxnLst>
              <a:cxn ang="T10">
                <a:pos x="T0" y="T1"/>
              </a:cxn>
              <a:cxn ang="T11">
                <a:pos x="T2" y="T3"/>
              </a:cxn>
              <a:cxn ang="T12">
                <a:pos x="T4" y="T5"/>
              </a:cxn>
              <a:cxn ang="T13">
                <a:pos x="T6" y="T7"/>
              </a:cxn>
              <a:cxn ang="T14">
                <a:pos x="T8" y="T9"/>
              </a:cxn>
            </a:cxnLst>
            <a:rect l="T15" t="T16" r="T17" b="T18"/>
            <a:pathLst>
              <a:path w="1024" h="131">
                <a:moveTo>
                  <a:pt x="0" y="16"/>
                </a:moveTo>
                <a:lnTo>
                  <a:pt x="1021" y="131"/>
                </a:lnTo>
                <a:lnTo>
                  <a:pt x="1024" y="115"/>
                </a:lnTo>
                <a:lnTo>
                  <a:pt x="1"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899" name="Freeform 61"/>
          <p:cNvSpPr>
            <a:spLocks/>
          </p:cNvSpPr>
          <p:nvPr/>
        </p:nvSpPr>
        <p:spPr bwMode="auto">
          <a:xfrm>
            <a:off x="7837488" y="3554413"/>
            <a:ext cx="809625" cy="96837"/>
          </a:xfrm>
          <a:custGeom>
            <a:avLst/>
            <a:gdLst>
              <a:gd name="T0" fmla="*/ 0 w 1021"/>
              <a:gd name="T1" fmla="*/ 2147483647 h 123"/>
              <a:gd name="T2" fmla="*/ 2147483647 w 1021"/>
              <a:gd name="T3" fmla="*/ 2147483647 h 123"/>
              <a:gd name="T4" fmla="*/ 2147483647 w 1021"/>
              <a:gd name="T5" fmla="*/ 2147483647 h 123"/>
              <a:gd name="T6" fmla="*/ 2147483647 w 1021"/>
              <a:gd name="T7" fmla="*/ 0 h 123"/>
              <a:gd name="T8" fmla="*/ 0 w 1021"/>
              <a:gd name="T9" fmla="*/ 2147483647 h 123"/>
              <a:gd name="T10" fmla="*/ 0 60000 65536"/>
              <a:gd name="T11" fmla="*/ 0 60000 65536"/>
              <a:gd name="T12" fmla="*/ 0 60000 65536"/>
              <a:gd name="T13" fmla="*/ 0 60000 65536"/>
              <a:gd name="T14" fmla="*/ 0 60000 65536"/>
              <a:gd name="T15" fmla="*/ 0 w 1021"/>
              <a:gd name="T16" fmla="*/ 0 h 123"/>
              <a:gd name="T17" fmla="*/ 1021 w 1021"/>
              <a:gd name="T18" fmla="*/ 123 h 123"/>
            </a:gdLst>
            <a:ahLst/>
            <a:cxnLst>
              <a:cxn ang="T10">
                <a:pos x="T0" y="T1"/>
              </a:cxn>
              <a:cxn ang="T11">
                <a:pos x="T2" y="T3"/>
              </a:cxn>
              <a:cxn ang="T12">
                <a:pos x="T4" y="T5"/>
              </a:cxn>
              <a:cxn ang="T13">
                <a:pos x="T6" y="T7"/>
              </a:cxn>
              <a:cxn ang="T14">
                <a:pos x="T8" y="T9"/>
              </a:cxn>
            </a:cxnLst>
            <a:rect l="T15" t="T16" r="T17" b="T18"/>
            <a:pathLst>
              <a:path w="1021" h="123">
                <a:moveTo>
                  <a:pt x="0" y="17"/>
                </a:moveTo>
                <a:lnTo>
                  <a:pt x="1020" y="123"/>
                </a:lnTo>
                <a:lnTo>
                  <a:pt x="1021" y="106"/>
                </a:lnTo>
                <a:lnTo>
                  <a:pt x="1" y="0"/>
                </a:lnTo>
                <a:lnTo>
                  <a:pt x="0" y="17"/>
                </a:lnTo>
                <a:close/>
              </a:path>
            </a:pathLst>
          </a:custGeom>
          <a:solidFill>
            <a:srgbClr val="7F99B2"/>
          </a:solidFill>
          <a:ln w="9525">
            <a:noFill/>
            <a:round/>
            <a:headEnd/>
            <a:tailEnd/>
          </a:ln>
        </p:spPr>
        <p:txBody>
          <a:bodyPr>
            <a:prstTxWarp prst="textNoShape">
              <a:avLst/>
            </a:prstTxWarp>
          </a:bodyPr>
          <a:lstStyle/>
          <a:p>
            <a:endParaRPr lang="en-US"/>
          </a:p>
        </p:txBody>
      </p:sp>
      <p:sp>
        <p:nvSpPr>
          <p:cNvPr id="35900" name="Freeform 62"/>
          <p:cNvSpPr>
            <a:spLocks/>
          </p:cNvSpPr>
          <p:nvPr/>
        </p:nvSpPr>
        <p:spPr bwMode="auto">
          <a:xfrm>
            <a:off x="7835900" y="3509963"/>
            <a:ext cx="809625" cy="88900"/>
          </a:xfrm>
          <a:custGeom>
            <a:avLst/>
            <a:gdLst>
              <a:gd name="T0" fmla="*/ 0 w 1020"/>
              <a:gd name="T1" fmla="*/ 2147483647 h 113"/>
              <a:gd name="T2" fmla="*/ 2147483647 w 1020"/>
              <a:gd name="T3" fmla="*/ 2147483647 h 113"/>
              <a:gd name="T4" fmla="*/ 2147483647 w 1020"/>
              <a:gd name="T5" fmla="*/ 2147483647 h 113"/>
              <a:gd name="T6" fmla="*/ 2147483647 w 1020"/>
              <a:gd name="T7" fmla="*/ 0 h 113"/>
              <a:gd name="T8" fmla="*/ 0 w 1020"/>
              <a:gd name="T9" fmla="*/ 2147483647 h 113"/>
              <a:gd name="T10" fmla="*/ 0 60000 65536"/>
              <a:gd name="T11" fmla="*/ 0 60000 65536"/>
              <a:gd name="T12" fmla="*/ 0 60000 65536"/>
              <a:gd name="T13" fmla="*/ 0 60000 65536"/>
              <a:gd name="T14" fmla="*/ 0 60000 65536"/>
              <a:gd name="T15" fmla="*/ 0 w 1020"/>
              <a:gd name="T16" fmla="*/ 0 h 113"/>
              <a:gd name="T17" fmla="*/ 1020 w 1020"/>
              <a:gd name="T18" fmla="*/ 113 h 113"/>
            </a:gdLst>
            <a:ahLst/>
            <a:cxnLst>
              <a:cxn ang="T10">
                <a:pos x="T0" y="T1"/>
              </a:cxn>
              <a:cxn ang="T11">
                <a:pos x="T2" y="T3"/>
              </a:cxn>
              <a:cxn ang="T12">
                <a:pos x="T4" y="T5"/>
              </a:cxn>
              <a:cxn ang="T13">
                <a:pos x="T6" y="T7"/>
              </a:cxn>
              <a:cxn ang="T14">
                <a:pos x="T8" y="T9"/>
              </a:cxn>
            </a:cxnLst>
            <a:rect l="T15" t="T16" r="T17" b="T18"/>
            <a:pathLst>
              <a:path w="1020" h="113">
                <a:moveTo>
                  <a:pt x="0" y="16"/>
                </a:moveTo>
                <a:lnTo>
                  <a:pt x="1019" y="113"/>
                </a:lnTo>
                <a:lnTo>
                  <a:pt x="1020" y="98"/>
                </a:lnTo>
                <a:lnTo>
                  <a:pt x="1" y="0"/>
                </a:lnTo>
                <a:lnTo>
                  <a:pt x="0" y="16"/>
                </a:lnTo>
                <a:close/>
              </a:path>
            </a:pathLst>
          </a:custGeom>
          <a:solidFill>
            <a:srgbClr val="7F99B2"/>
          </a:solidFill>
          <a:ln w="9525">
            <a:noFill/>
            <a:round/>
            <a:headEnd/>
            <a:tailEnd/>
          </a:ln>
        </p:spPr>
        <p:txBody>
          <a:bodyPr>
            <a:prstTxWarp prst="textNoShape">
              <a:avLst/>
            </a:prstTxWarp>
          </a:bodyPr>
          <a:lstStyle/>
          <a:p>
            <a:endParaRPr lang="en-US"/>
          </a:p>
        </p:txBody>
      </p:sp>
      <p:sp>
        <p:nvSpPr>
          <p:cNvPr id="35901" name="Freeform 63"/>
          <p:cNvSpPr>
            <a:spLocks/>
          </p:cNvSpPr>
          <p:nvPr/>
        </p:nvSpPr>
        <p:spPr bwMode="auto">
          <a:xfrm>
            <a:off x="8013700" y="4506913"/>
            <a:ext cx="411163" cy="71437"/>
          </a:xfrm>
          <a:custGeom>
            <a:avLst/>
            <a:gdLst>
              <a:gd name="T0" fmla="*/ 0 w 517"/>
              <a:gd name="T1" fmla="*/ 2147483647 h 90"/>
              <a:gd name="T2" fmla="*/ 2147483647 w 517"/>
              <a:gd name="T3" fmla="*/ 0 h 90"/>
              <a:gd name="T4" fmla="*/ 2147483647 w 517"/>
              <a:gd name="T5" fmla="*/ 2147483647 h 90"/>
              <a:gd name="T6" fmla="*/ 0 w 517"/>
              <a:gd name="T7" fmla="*/ 2147483647 h 90"/>
              <a:gd name="T8" fmla="*/ 0 60000 65536"/>
              <a:gd name="T9" fmla="*/ 0 60000 65536"/>
              <a:gd name="T10" fmla="*/ 0 60000 65536"/>
              <a:gd name="T11" fmla="*/ 0 60000 65536"/>
              <a:gd name="T12" fmla="*/ 0 w 517"/>
              <a:gd name="T13" fmla="*/ 0 h 90"/>
              <a:gd name="T14" fmla="*/ 517 w 517"/>
              <a:gd name="T15" fmla="*/ 90 h 90"/>
            </a:gdLst>
            <a:ahLst/>
            <a:cxnLst>
              <a:cxn ang="T8">
                <a:pos x="T0" y="T1"/>
              </a:cxn>
              <a:cxn ang="T9">
                <a:pos x="T2" y="T3"/>
              </a:cxn>
              <a:cxn ang="T10">
                <a:pos x="T4" y="T5"/>
              </a:cxn>
              <a:cxn ang="T11">
                <a:pos x="T6" y="T7"/>
              </a:cxn>
            </a:cxnLst>
            <a:rect l="T12" t="T13" r="T14" b="T15"/>
            <a:pathLst>
              <a:path w="517" h="90">
                <a:moveTo>
                  <a:pt x="0" y="90"/>
                </a:moveTo>
                <a:lnTo>
                  <a:pt x="517" y="0"/>
                </a:lnTo>
                <a:lnTo>
                  <a:pt x="489" y="64"/>
                </a:lnTo>
                <a:lnTo>
                  <a:pt x="0" y="90"/>
                </a:lnTo>
                <a:close/>
              </a:path>
            </a:pathLst>
          </a:custGeom>
          <a:solidFill>
            <a:srgbClr val="D3E2E2"/>
          </a:solidFill>
          <a:ln w="9525">
            <a:noFill/>
            <a:round/>
            <a:headEnd/>
            <a:tailEnd/>
          </a:ln>
        </p:spPr>
        <p:txBody>
          <a:bodyPr>
            <a:prstTxWarp prst="textNoShape">
              <a:avLst/>
            </a:prstTxWarp>
          </a:bodyPr>
          <a:lstStyle/>
          <a:p>
            <a:endParaRPr lang="en-US"/>
          </a:p>
        </p:txBody>
      </p:sp>
      <p:sp>
        <p:nvSpPr>
          <p:cNvPr id="35902" name="Freeform 64"/>
          <p:cNvSpPr>
            <a:spLocks/>
          </p:cNvSpPr>
          <p:nvPr/>
        </p:nvSpPr>
        <p:spPr bwMode="auto">
          <a:xfrm>
            <a:off x="7239000" y="4181475"/>
            <a:ext cx="169863" cy="236538"/>
          </a:xfrm>
          <a:custGeom>
            <a:avLst/>
            <a:gdLst>
              <a:gd name="T0" fmla="*/ 2147483647 w 213"/>
              <a:gd name="T1" fmla="*/ 2147483647 h 299"/>
              <a:gd name="T2" fmla="*/ 0 w 213"/>
              <a:gd name="T3" fmla="*/ 0 h 299"/>
              <a:gd name="T4" fmla="*/ 2147483647 w 213"/>
              <a:gd name="T5" fmla="*/ 2147483647 h 299"/>
              <a:gd name="T6" fmla="*/ 2147483647 w 213"/>
              <a:gd name="T7" fmla="*/ 2147483647 h 299"/>
              <a:gd name="T8" fmla="*/ 0 60000 65536"/>
              <a:gd name="T9" fmla="*/ 0 60000 65536"/>
              <a:gd name="T10" fmla="*/ 0 60000 65536"/>
              <a:gd name="T11" fmla="*/ 0 60000 65536"/>
              <a:gd name="T12" fmla="*/ 0 w 213"/>
              <a:gd name="T13" fmla="*/ 0 h 299"/>
              <a:gd name="T14" fmla="*/ 213 w 213"/>
              <a:gd name="T15" fmla="*/ 299 h 299"/>
            </a:gdLst>
            <a:ahLst/>
            <a:cxnLst>
              <a:cxn ang="T8">
                <a:pos x="T0" y="T1"/>
              </a:cxn>
              <a:cxn ang="T9">
                <a:pos x="T2" y="T3"/>
              </a:cxn>
              <a:cxn ang="T10">
                <a:pos x="T4" y="T5"/>
              </a:cxn>
              <a:cxn ang="T11">
                <a:pos x="T6" y="T7"/>
              </a:cxn>
            </a:cxnLst>
            <a:rect l="T12" t="T13" r="T14" b="T15"/>
            <a:pathLst>
              <a:path w="213" h="299">
                <a:moveTo>
                  <a:pt x="213" y="294"/>
                </a:moveTo>
                <a:lnTo>
                  <a:pt x="0" y="0"/>
                </a:lnTo>
                <a:lnTo>
                  <a:pt x="182" y="299"/>
                </a:lnTo>
                <a:lnTo>
                  <a:pt x="213" y="294"/>
                </a:lnTo>
                <a:close/>
              </a:path>
            </a:pathLst>
          </a:custGeom>
          <a:solidFill>
            <a:srgbClr val="D3E2E2"/>
          </a:solidFill>
          <a:ln w="9525">
            <a:noFill/>
            <a:round/>
            <a:headEnd/>
            <a:tailEnd/>
          </a:ln>
        </p:spPr>
        <p:txBody>
          <a:bodyPr>
            <a:prstTxWarp prst="textNoShape">
              <a:avLst/>
            </a:prstTxWarp>
          </a:bodyPr>
          <a:lstStyle/>
          <a:p>
            <a:endParaRPr lang="en-US"/>
          </a:p>
        </p:txBody>
      </p:sp>
      <p:sp>
        <p:nvSpPr>
          <p:cNvPr id="35903" name="Rectangle 65"/>
          <p:cNvSpPr>
            <a:spLocks noChangeArrowheads="1"/>
          </p:cNvSpPr>
          <p:nvPr/>
        </p:nvSpPr>
        <p:spPr bwMode="auto">
          <a:xfrm>
            <a:off x="2133600" y="6324600"/>
            <a:ext cx="5287963" cy="284163"/>
          </a:xfrm>
          <a:prstGeom prst="rect">
            <a:avLst/>
          </a:prstGeom>
          <a:noFill/>
          <a:ln w="9525">
            <a:noFill/>
            <a:miter lim="800000"/>
            <a:headEnd/>
            <a:tailEnd/>
          </a:ln>
        </p:spPr>
        <p:txBody>
          <a:bodyPr wrap="none">
            <a:prstTxWarp prst="textNoShape">
              <a:avLst/>
            </a:prstTxWarp>
            <a:spAutoFit/>
          </a:bodyPr>
          <a:lstStyle/>
          <a:p>
            <a:pPr>
              <a:lnSpc>
                <a:spcPct val="90000"/>
              </a:lnSpc>
              <a:spcBef>
                <a:spcPct val="20000"/>
              </a:spcBef>
            </a:pPr>
            <a:r>
              <a:rPr lang="en-US" sz="1400">
                <a:solidFill>
                  <a:srgbClr val="000066"/>
                </a:solidFill>
              </a:rPr>
              <a:t>Trix &amp; Psenka (2003) </a:t>
            </a:r>
            <a:r>
              <a:rPr lang="en-US" sz="1400" i="1">
                <a:solidFill>
                  <a:srgbClr val="000066"/>
                </a:solidFill>
              </a:rPr>
              <a:t>Discourse &amp; Society</a:t>
            </a:r>
            <a:r>
              <a:rPr lang="en-US" sz="1400">
                <a:solidFill>
                  <a:srgbClr val="000066"/>
                </a:solidFill>
              </a:rPr>
              <a:t>, 14(2): 191-220, 2003.</a:t>
            </a:r>
          </a:p>
        </p:txBody>
      </p:sp>
      <p:sp>
        <p:nvSpPr>
          <p:cNvPr id="420930" name="Rectangle 66"/>
          <p:cNvSpPr>
            <a:spLocks noChangeArrowheads="1"/>
          </p:cNvSpPr>
          <p:nvPr/>
        </p:nvSpPr>
        <p:spPr bwMode="auto">
          <a:xfrm>
            <a:off x="304800" y="1843088"/>
            <a:ext cx="5562600" cy="1498600"/>
          </a:xfrm>
          <a:prstGeom prst="rect">
            <a:avLst/>
          </a:prstGeom>
          <a:noFill/>
          <a:ln w="9525">
            <a:noFill/>
            <a:miter lim="800000"/>
            <a:headEnd/>
            <a:tailEnd/>
          </a:ln>
        </p:spPr>
        <p:txBody>
          <a:bodyPr>
            <a:prstTxWarp prst="textNoShape">
              <a:avLst/>
            </a:prstTxWarp>
            <a:spAutoFit/>
          </a:bodyPr>
          <a:lstStyle/>
          <a:p>
            <a:pPr>
              <a:lnSpc>
                <a:spcPct val="95000"/>
              </a:lnSpc>
              <a:defRPr/>
            </a:pPr>
            <a:r>
              <a:rPr lang="en-US" sz="2400" b="1" dirty="0">
                <a:solidFill>
                  <a:schemeClr val="tx2"/>
                </a:solidFill>
                <a:latin typeface="+mn-lt"/>
              </a:rPr>
              <a:t>Letters for men:</a:t>
            </a:r>
            <a:endParaRPr lang="en-US" sz="2400" b="1" dirty="0" smtClean="0">
              <a:solidFill>
                <a:schemeClr val="tx2"/>
              </a:solidFill>
              <a:latin typeface="+mn-lt"/>
            </a:endParaRPr>
          </a:p>
          <a:p>
            <a:pPr marL="228600" indent="-228600">
              <a:lnSpc>
                <a:spcPct val="95000"/>
              </a:lnSpc>
              <a:buFont typeface="Arial" pitchFamily="-65" charset="0"/>
              <a:buChar char="•"/>
              <a:defRPr/>
            </a:pPr>
            <a:r>
              <a:rPr lang="en-US" sz="2400" dirty="0" smtClean="0">
                <a:solidFill>
                  <a:schemeClr val="tx2"/>
                </a:solidFill>
                <a:latin typeface="+mn-lt"/>
              </a:rPr>
              <a:t>Longer</a:t>
            </a:r>
          </a:p>
          <a:p>
            <a:pPr marL="228600" indent="-228600">
              <a:lnSpc>
                <a:spcPct val="95000"/>
              </a:lnSpc>
              <a:buFont typeface="Arial"/>
              <a:buChar char="•"/>
              <a:defRPr/>
            </a:pPr>
            <a:r>
              <a:rPr lang="en-US" sz="2400" dirty="0" smtClean="0">
                <a:solidFill>
                  <a:schemeClr val="tx2"/>
                </a:solidFill>
                <a:latin typeface="+mn-lt"/>
              </a:rPr>
              <a:t>More </a:t>
            </a:r>
            <a:r>
              <a:rPr lang="en-US" sz="2400" dirty="0">
                <a:solidFill>
                  <a:schemeClr val="tx2"/>
                </a:solidFill>
                <a:latin typeface="+mn-lt"/>
              </a:rPr>
              <a:t>references to CV, Publications, Patients, Colleagues</a:t>
            </a:r>
          </a:p>
        </p:txBody>
      </p:sp>
      <p:sp>
        <p:nvSpPr>
          <p:cNvPr id="420931" name="Rectangle 67"/>
          <p:cNvSpPr>
            <a:spLocks noChangeArrowheads="1"/>
          </p:cNvSpPr>
          <p:nvPr/>
        </p:nvSpPr>
        <p:spPr bwMode="auto">
          <a:xfrm>
            <a:off x="304800" y="3505200"/>
            <a:ext cx="6705600" cy="2551468"/>
          </a:xfrm>
          <a:prstGeom prst="rect">
            <a:avLst/>
          </a:prstGeom>
          <a:noFill/>
          <a:ln w="9525">
            <a:noFill/>
            <a:miter lim="800000"/>
            <a:headEnd/>
            <a:tailEnd/>
          </a:ln>
        </p:spPr>
        <p:txBody>
          <a:bodyPr>
            <a:prstTxWarp prst="textNoShape">
              <a:avLst/>
            </a:prstTxWarp>
            <a:spAutoFit/>
          </a:bodyPr>
          <a:lstStyle/>
          <a:p>
            <a:pPr>
              <a:lnSpc>
                <a:spcPct val="95000"/>
              </a:lnSpc>
              <a:defRPr/>
            </a:pPr>
            <a:r>
              <a:rPr lang="en-US" sz="2400" b="1" dirty="0">
                <a:solidFill>
                  <a:srgbClr val="1F497D"/>
                </a:solidFill>
                <a:latin typeface="+mn-lt"/>
              </a:rPr>
              <a:t>Letters for women:</a:t>
            </a:r>
          </a:p>
          <a:p>
            <a:pPr marL="228600" indent="-228600">
              <a:lnSpc>
                <a:spcPct val="95000"/>
              </a:lnSpc>
              <a:buFont typeface="Arial" pitchFamily="-65" charset="0"/>
              <a:buChar char="•"/>
              <a:defRPr/>
            </a:pPr>
            <a:r>
              <a:rPr lang="en-US" sz="2400" dirty="0">
                <a:solidFill>
                  <a:srgbClr val="1F497D"/>
                </a:solidFill>
                <a:latin typeface="+mn-lt"/>
              </a:rPr>
              <a:t> Shorter</a:t>
            </a:r>
          </a:p>
          <a:p>
            <a:pPr marL="228600" indent="-228600">
              <a:lnSpc>
                <a:spcPct val="95000"/>
              </a:lnSpc>
              <a:buFont typeface="Arial" pitchFamily="-65" charset="0"/>
              <a:buChar char="•"/>
              <a:defRPr/>
            </a:pPr>
            <a:r>
              <a:rPr lang="en-US" sz="2400" dirty="0">
                <a:solidFill>
                  <a:srgbClr val="1F497D"/>
                </a:solidFill>
                <a:latin typeface="+mn-lt"/>
              </a:rPr>
              <a:t> More references to personal life</a:t>
            </a:r>
          </a:p>
          <a:p>
            <a:pPr marL="228600" indent="-228600">
              <a:lnSpc>
                <a:spcPct val="95000"/>
              </a:lnSpc>
              <a:buFont typeface="Arial" pitchFamily="-65" charset="0"/>
              <a:buChar char="•"/>
              <a:defRPr/>
            </a:pPr>
            <a:r>
              <a:rPr lang="en-US" sz="2400" dirty="0">
                <a:solidFill>
                  <a:srgbClr val="1F497D"/>
                </a:solidFill>
                <a:latin typeface="+mn-lt"/>
              </a:rPr>
              <a:t> More “doubt raisers,” including hedges, faint praise, and irrelevancies (e.g., </a:t>
            </a:r>
            <a:r>
              <a:rPr lang="en-US" sz="2400" i="1" dirty="0">
                <a:solidFill>
                  <a:schemeClr val="accent2"/>
                </a:solidFill>
                <a:latin typeface="+mn-lt"/>
              </a:rPr>
              <a:t>“It’s amazing how much she’s accomplished.</a:t>
            </a:r>
            <a:r>
              <a:rPr lang="en-US" sz="2400" dirty="0">
                <a:solidFill>
                  <a:schemeClr val="accent2"/>
                </a:solidFill>
                <a:latin typeface="+mn-lt"/>
              </a:rPr>
              <a:t>” “</a:t>
            </a:r>
            <a:r>
              <a:rPr lang="en-US" sz="2400" i="1" dirty="0">
                <a:solidFill>
                  <a:schemeClr val="accent2"/>
                </a:solidFill>
                <a:latin typeface="+mn-lt"/>
              </a:rPr>
              <a:t>It appears her health is stable.</a:t>
            </a:r>
            <a:r>
              <a:rPr lang="en-US" sz="2400" dirty="0">
                <a:solidFill>
                  <a:schemeClr val="accent2"/>
                </a:solidFill>
                <a:latin typeface="+mn-lt"/>
              </a:rPr>
              <a:t>” “</a:t>
            </a:r>
            <a:r>
              <a:rPr lang="en-US" sz="2400" i="1" dirty="0">
                <a:solidFill>
                  <a:schemeClr val="accent2"/>
                </a:solidFill>
                <a:latin typeface="+mn-lt"/>
              </a:rPr>
              <a:t>She is close to my wife</a:t>
            </a:r>
            <a:r>
              <a:rPr lang="en-US" sz="2400" dirty="0">
                <a:solidFill>
                  <a:schemeClr val="accent2"/>
                </a:solidFill>
                <a:latin typeface="+mn-lt"/>
              </a:rPr>
              <a:t>.”</a:t>
            </a:r>
            <a:r>
              <a:rPr lang="en-US" sz="2400" dirty="0">
                <a:solidFill>
                  <a:srgbClr val="1F497D"/>
                </a:solidFill>
                <a:latin typeface="+mn-lt"/>
              </a:rPr>
              <a:t>)</a:t>
            </a:r>
          </a:p>
        </p:txBody>
      </p:sp>
      <p:sp>
        <p:nvSpPr>
          <p:cNvPr id="35906" name="Text Box 68"/>
          <p:cNvSpPr txBox="1">
            <a:spLocks noChangeArrowheads="1"/>
          </p:cNvSpPr>
          <p:nvPr/>
        </p:nvSpPr>
        <p:spPr bwMode="auto">
          <a:xfrm>
            <a:off x="4362450" y="5334000"/>
            <a:ext cx="4019550" cy="1190625"/>
          </a:xfrm>
          <a:prstGeom prst="rect">
            <a:avLst/>
          </a:prstGeom>
          <a:noFill/>
          <a:ln w="9525">
            <a:noFill/>
            <a:miter lim="800000"/>
            <a:headEnd/>
            <a:tailEnd/>
          </a:ln>
        </p:spPr>
        <p:txBody>
          <a:bodyPr>
            <a:prstTxWarp prst="textNoShape">
              <a:avLst/>
            </a:prstTxWarp>
            <a:spAutoFit/>
          </a:bodyPr>
          <a:lstStyle/>
          <a:p>
            <a:pPr lvl="2"/>
            <a:endParaRPr lang="en-US">
              <a:solidFill>
                <a:srgbClr val="000080"/>
              </a:solidFill>
            </a:endParaRPr>
          </a:p>
          <a:p>
            <a:pPr lvl="2"/>
            <a:endParaRPr lang="en-US">
              <a:solidFill>
                <a:srgbClr val="000080"/>
              </a:solidFill>
            </a:endParaRPr>
          </a:p>
          <a:p>
            <a:pPr lvl="2"/>
            <a:endParaRPr lang="en-US">
              <a:solidFill>
                <a:srgbClr val="000080"/>
              </a:solidFill>
            </a:endParaRP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Care?  How to proceed?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Moral considerations: justice</a:t>
            </a:r>
          </a:p>
          <a:p>
            <a:r>
              <a:rPr lang="en-US" dirty="0" smtClean="0"/>
              <a:t>Professional considerations: philosophical excellence </a:t>
            </a:r>
          </a:p>
          <a:p>
            <a:r>
              <a:rPr lang="en-US" dirty="0" smtClean="0"/>
              <a:t>Personal considerations: success</a:t>
            </a:r>
          </a:p>
          <a:p>
            <a:r>
              <a:rPr lang="en-US" dirty="0" smtClean="0"/>
              <a:t>Legal considerations: liability?</a:t>
            </a:r>
          </a:p>
          <a:p>
            <a:endParaRPr lang="en-US" dirty="0" smtClean="0"/>
          </a:p>
          <a:p>
            <a:r>
              <a:rPr lang="en-US" dirty="0" smtClean="0"/>
              <a:t>Methods:</a:t>
            </a:r>
          </a:p>
          <a:p>
            <a:pPr lvl="1"/>
            <a:r>
              <a:rPr lang="en-US" dirty="0" smtClean="0"/>
              <a:t>Data collection in philosophy</a:t>
            </a:r>
          </a:p>
          <a:p>
            <a:pPr lvl="1"/>
            <a:r>
              <a:rPr lang="en-US" dirty="0" smtClean="0"/>
              <a:t>Research on social psychology</a:t>
            </a:r>
          </a:p>
          <a:p>
            <a:pPr lvl="1"/>
            <a:r>
              <a:rPr lang="en-US" dirty="0" smtClean="0"/>
              <a:t>Research on other disciplines where women and minorities appear to be underrepresented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rtlCol="0">
            <a:normAutofit fontScale="90000"/>
          </a:bodyPr>
          <a:lstStyle/>
          <a:p>
            <a:pPr algn="l" eaLnBrk="1" fontAlgn="auto" hangingPunct="1">
              <a:spcAft>
                <a:spcPts val="0"/>
              </a:spcAft>
              <a:defRPr/>
            </a:pPr>
            <a:r>
              <a:rPr lang="en-US" dirty="0" smtClean="0">
                <a:ea typeface="+mj-ea"/>
                <a:cs typeface="+mj-cs"/>
              </a:rPr>
              <a:t>Schemas play a significant role </a:t>
            </a:r>
            <a:br>
              <a:rPr lang="en-US" dirty="0" smtClean="0">
                <a:ea typeface="+mj-ea"/>
                <a:cs typeface="+mj-cs"/>
              </a:rPr>
            </a:br>
            <a:r>
              <a:rPr lang="en-US" dirty="0" smtClean="0">
                <a:ea typeface="+mj-ea"/>
                <a:cs typeface="+mj-cs"/>
              </a:rPr>
              <a:t>when there is:</a:t>
            </a:r>
          </a:p>
        </p:txBody>
      </p:sp>
      <p:sp>
        <p:nvSpPr>
          <p:cNvPr id="3" name="Content Placeholder 2"/>
          <p:cNvSpPr>
            <a:spLocks noGrp="1"/>
          </p:cNvSpPr>
          <p:nvPr>
            <p:ph idx="1"/>
          </p:nvPr>
        </p:nvSpPr>
        <p:spPr>
          <a:xfrm>
            <a:off x="381000" y="1828800"/>
            <a:ext cx="8229600" cy="4572000"/>
          </a:xfrm>
        </p:spPr>
        <p:txBody>
          <a:bodyPr anchor="ctr">
            <a:normAutofit fontScale="70000" lnSpcReduction="20000"/>
          </a:bodyPr>
          <a:lstStyle/>
          <a:p>
            <a:pPr marL="228600" indent="-228600">
              <a:lnSpc>
                <a:spcPct val="120000"/>
              </a:lnSpc>
              <a:spcBef>
                <a:spcPts val="600"/>
              </a:spcBef>
              <a:spcAft>
                <a:spcPts val="600"/>
              </a:spcAft>
            </a:pPr>
            <a:r>
              <a:rPr lang="en-US" sz="3600" dirty="0" smtClean="0"/>
              <a:t>The response is quick, rushed, or given insufficient time for consideration.</a:t>
            </a:r>
          </a:p>
          <a:p>
            <a:pPr marL="228600" indent="-228600">
              <a:lnSpc>
                <a:spcPct val="120000"/>
              </a:lnSpc>
              <a:spcBef>
                <a:spcPts val="600"/>
              </a:spcBef>
              <a:spcAft>
                <a:spcPts val="600"/>
              </a:spcAft>
            </a:pPr>
            <a:r>
              <a:rPr lang="en-US" sz="3600" dirty="0" smtClean="0"/>
              <a:t>Full attention is not given to the task.</a:t>
            </a:r>
          </a:p>
          <a:p>
            <a:pPr marL="228600" indent="-228600">
              <a:lnSpc>
                <a:spcPct val="120000"/>
              </a:lnSpc>
              <a:spcBef>
                <a:spcPts val="600"/>
              </a:spcBef>
              <a:spcAft>
                <a:spcPts val="600"/>
              </a:spcAft>
            </a:pPr>
            <a:r>
              <a:rPr lang="en-US" sz="3600" dirty="0" smtClean="0"/>
              <a:t>Decisions are not held accountable.</a:t>
            </a:r>
          </a:p>
          <a:p>
            <a:pPr marL="228600" indent="-228600">
              <a:lnSpc>
                <a:spcPct val="120000"/>
              </a:lnSpc>
              <a:spcBef>
                <a:spcPts val="600"/>
              </a:spcBef>
              <a:spcAft>
                <a:spcPts val="600"/>
              </a:spcAft>
            </a:pPr>
            <a:r>
              <a:rPr lang="en-US" sz="3600" dirty="0" smtClean="0"/>
              <a:t>The individual being evaluated is a member of a group that is a significant minority in the field, with the tipping point somewhere around 25-30%.</a:t>
            </a:r>
          </a:p>
          <a:p>
            <a:pPr marL="228600" indent="-228600">
              <a:lnSpc>
                <a:spcPct val="120000"/>
              </a:lnSpc>
              <a:spcBef>
                <a:spcPts val="600"/>
              </a:spcBef>
              <a:spcAft>
                <a:spcPts val="600"/>
              </a:spcAft>
            </a:pPr>
            <a:r>
              <a:rPr lang="en-US" sz="3600" dirty="0" smtClean="0"/>
              <a:t>The evaluator is unaware of common errors concerning reasoning about the group so does not correct for them.</a:t>
            </a: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304800"/>
            <a:ext cx="7924800" cy="1143000"/>
          </a:xfrm>
        </p:spPr>
        <p:txBody>
          <a:bodyPr rtlCol="0">
            <a:normAutofit/>
          </a:bodyPr>
          <a:lstStyle/>
          <a:p>
            <a:pPr algn="l" eaLnBrk="1" fontAlgn="auto" hangingPunct="1">
              <a:spcAft>
                <a:spcPts val="0"/>
              </a:spcAft>
              <a:defRPr/>
            </a:pPr>
            <a:r>
              <a:rPr lang="en-US" dirty="0" smtClean="0">
                <a:ea typeface="+mj-ea"/>
                <a:cs typeface="+mj-cs"/>
              </a:rPr>
              <a:t>evaluation bias</a:t>
            </a:r>
          </a:p>
        </p:txBody>
      </p:sp>
      <p:sp>
        <p:nvSpPr>
          <p:cNvPr id="3" name="Content Placeholder 2"/>
          <p:cNvSpPr>
            <a:spLocks noGrp="1"/>
          </p:cNvSpPr>
          <p:nvPr>
            <p:ph idx="1"/>
          </p:nvPr>
        </p:nvSpPr>
        <p:spPr>
          <a:xfrm>
            <a:off x="457200" y="1676400"/>
            <a:ext cx="8229600" cy="4602163"/>
          </a:xfrm>
        </p:spPr>
        <p:txBody>
          <a:bodyPr rtlCol="0">
            <a:normAutofit/>
          </a:bodyPr>
          <a:lstStyle/>
          <a:p>
            <a:pPr eaLnBrk="1" fontAlgn="auto" hangingPunct="1">
              <a:spcBef>
                <a:spcPts val="1200"/>
              </a:spcBef>
              <a:spcAft>
                <a:spcPts val="0"/>
              </a:spcAft>
              <a:buFont typeface="Arial"/>
              <a:buChar char="•"/>
              <a:defRPr/>
            </a:pPr>
            <a:r>
              <a:rPr lang="en-US" sz="3000" dirty="0" smtClean="0">
                <a:ea typeface="+mn-ea"/>
                <a:cs typeface="+mn-cs"/>
              </a:rPr>
              <a:t>Race and gender stereotypes/schemas often lead to different standards of assessment. </a:t>
            </a:r>
          </a:p>
          <a:p>
            <a:pPr eaLnBrk="1" fontAlgn="auto" hangingPunct="1">
              <a:spcBef>
                <a:spcPts val="1200"/>
              </a:spcBef>
              <a:spcAft>
                <a:spcPts val="0"/>
              </a:spcAft>
              <a:buFont typeface="Arial"/>
              <a:buChar char="•"/>
              <a:defRPr/>
            </a:pPr>
            <a:r>
              <a:rPr lang="en-US" sz="3000" dirty="0" smtClean="0">
                <a:ea typeface="+mn-ea"/>
                <a:cs typeface="+mn-cs"/>
              </a:rPr>
              <a:t>Women and minorities are more easily judged</a:t>
            </a:r>
            <a:r>
              <a:rPr lang="en-US" sz="3000" dirty="0" smtClean="0">
                <a:solidFill>
                  <a:srgbClr val="800000"/>
                </a:solidFill>
                <a:ea typeface="+mn-ea"/>
                <a:cs typeface="+mn-cs"/>
              </a:rPr>
              <a:t> </a:t>
            </a:r>
            <a:r>
              <a:rPr lang="en-US" sz="3000" i="1" dirty="0" smtClean="0">
                <a:solidFill>
                  <a:srgbClr val="C0504D"/>
                </a:solidFill>
                <a:ea typeface="+mn-ea"/>
                <a:cs typeface="+mn-cs"/>
              </a:rPr>
              <a:t>competent</a:t>
            </a:r>
            <a:r>
              <a:rPr lang="en-US" sz="3000" i="1" dirty="0" smtClean="0"/>
              <a:t> </a:t>
            </a:r>
            <a:r>
              <a:rPr lang="en-US" sz="2000" dirty="0" smtClean="0"/>
              <a:t>(she’s good…for a woman)</a:t>
            </a:r>
            <a:r>
              <a:rPr lang="en-US" sz="3000" dirty="0" smtClean="0"/>
              <a:t>;</a:t>
            </a:r>
            <a:endParaRPr lang="en-US" sz="3000" dirty="0" smtClean="0">
              <a:ea typeface="+mn-ea"/>
              <a:cs typeface="+mn-cs"/>
            </a:endParaRPr>
          </a:p>
          <a:p>
            <a:pPr eaLnBrk="1" fontAlgn="auto" hangingPunct="1">
              <a:spcBef>
                <a:spcPts val="1200"/>
              </a:spcBef>
              <a:spcAft>
                <a:spcPts val="0"/>
              </a:spcAft>
              <a:buFont typeface="Arial"/>
              <a:buChar char="•"/>
              <a:defRPr/>
            </a:pPr>
            <a:r>
              <a:rPr lang="en-US" sz="3000" dirty="0" smtClean="0">
                <a:ea typeface="+mn-ea"/>
                <a:cs typeface="+mn-cs"/>
              </a:rPr>
              <a:t>But standards for </a:t>
            </a:r>
            <a:r>
              <a:rPr lang="en-US" sz="3000" i="1" dirty="0" smtClean="0">
                <a:solidFill>
                  <a:srgbClr val="C0504D"/>
                </a:solidFill>
                <a:ea typeface="+mn-ea"/>
                <a:cs typeface="+mn-cs"/>
              </a:rPr>
              <a:t>excellence</a:t>
            </a:r>
            <a:r>
              <a:rPr lang="en-US" sz="3000" dirty="0" smtClean="0">
                <a:ea typeface="+mn-ea"/>
                <a:cs typeface="+mn-cs"/>
              </a:rPr>
              <a:t> are set higher than for men and whites </a:t>
            </a:r>
            <a:r>
              <a:rPr lang="en-US" sz="2000" dirty="0" smtClean="0">
                <a:ea typeface="+mn-ea"/>
                <a:cs typeface="+mn-cs"/>
              </a:rPr>
              <a:t>(but is she </a:t>
            </a:r>
            <a:r>
              <a:rPr lang="en-US" sz="2000" i="1" dirty="0" smtClean="0">
                <a:ea typeface="+mn-ea"/>
                <a:cs typeface="+mn-cs"/>
              </a:rPr>
              <a:t>really</a:t>
            </a:r>
            <a:r>
              <a:rPr lang="en-US" sz="2000" dirty="0" smtClean="0">
                <a:ea typeface="+mn-ea"/>
                <a:cs typeface="+mn-cs"/>
              </a:rPr>
              <a:t> good?).</a:t>
            </a:r>
            <a:endParaRPr lang="en-US" sz="3000" dirty="0" smtClean="0">
              <a:ea typeface="+mn-ea"/>
              <a:cs typeface="+mn-cs"/>
            </a:endParaRPr>
          </a:p>
          <a:p>
            <a:pPr eaLnBrk="1" fontAlgn="auto" hangingPunct="1">
              <a:spcAft>
                <a:spcPts val="0"/>
              </a:spcAft>
              <a:buFont typeface="Wingdings 2" pitchFamily="18" charset="2"/>
              <a:buChar char="¡"/>
              <a:defRPr/>
            </a:pPr>
            <a:endParaRPr lang="en-US" dirty="0">
              <a:ea typeface="+mn-ea"/>
              <a:cs typeface="+mn-cs"/>
            </a:endParaRPr>
          </a:p>
        </p:txBody>
      </p:sp>
      <p:sp>
        <p:nvSpPr>
          <p:cNvPr id="37893" name="Rectangle 4"/>
          <p:cNvSpPr>
            <a:spLocks noChangeArrowheads="1"/>
          </p:cNvSpPr>
          <p:nvPr/>
        </p:nvSpPr>
        <p:spPr bwMode="auto">
          <a:xfrm>
            <a:off x="914400" y="5867400"/>
            <a:ext cx="6781800" cy="369888"/>
          </a:xfrm>
          <a:prstGeom prst="rect">
            <a:avLst/>
          </a:prstGeom>
          <a:noFill/>
          <a:ln w="9525">
            <a:noFill/>
            <a:miter lim="800000"/>
            <a:headEnd/>
            <a:tailEnd/>
          </a:ln>
        </p:spPr>
        <p:txBody>
          <a:bodyPr>
            <a:prstTxWarp prst="textNoShape">
              <a:avLst/>
            </a:prstTxWarp>
            <a:spAutoFit/>
          </a:bodyPr>
          <a:lstStyle/>
          <a:p>
            <a:r>
              <a:rPr lang="en-US">
                <a:solidFill>
                  <a:srgbClr val="000090"/>
                </a:solidFill>
              </a:rPr>
              <a:t>Biernat &amp; Kobrynowicz, 1997</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609600"/>
            <a:ext cx="8077200" cy="1143000"/>
          </a:xfrm>
        </p:spPr>
        <p:txBody>
          <a:bodyPr>
            <a:normAutofit fontScale="90000"/>
          </a:bodyPr>
          <a:lstStyle/>
          <a:p>
            <a:pPr algn="l" eaLnBrk="1" hangingPunct="1"/>
            <a:r>
              <a:rPr lang="en-US" sz="4000" dirty="0" smtClean="0"/>
              <a:t>Accumulation of disadvantage feedback loop</a:t>
            </a:r>
          </a:p>
        </p:txBody>
      </p:sp>
      <p:sp>
        <p:nvSpPr>
          <p:cNvPr id="4" name="Rounded Rectangle 3"/>
          <p:cNvSpPr/>
          <p:nvPr/>
        </p:nvSpPr>
        <p:spPr>
          <a:xfrm>
            <a:off x="3276600" y="5791200"/>
            <a:ext cx="2362200" cy="533400"/>
          </a:xfrm>
          <a:prstGeom prst="roundRect">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defRPr/>
            </a:pPr>
            <a:r>
              <a:rPr lang="en-US" dirty="0">
                <a:solidFill>
                  <a:srgbClr val="FFFFFF"/>
                </a:solidFill>
                <a:ea typeface="Arial" pitchFamily="-65" charset="0"/>
                <a:cs typeface="Arial" pitchFamily="-65" charset="0"/>
              </a:rPr>
              <a:t>Evaluation Bias</a:t>
            </a:r>
          </a:p>
        </p:txBody>
      </p:sp>
      <p:sp>
        <p:nvSpPr>
          <p:cNvPr id="6" name="Rounded Rectangle 5"/>
          <p:cNvSpPr/>
          <p:nvPr/>
        </p:nvSpPr>
        <p:spPr>
          <a:xfrm>
            <a:off x="2514600" y="4572000"/>
            <a:ext cx="3886200" cy="609600"/>
          </a:xfrm>
          <a:prstGeom prst="roundRect">
            <a:avLst/>
          </a:prstGeom>
        </p:spPr>
        <p:style>
          <a:lnRef idx="2">
            <a:schemeClr val="accent1"/>
          </a:lnRef>
          <a:fillRef idx="1">
            <a:schemeClr val="lt1"/>
          </a:fillRef>
          <a:effectRef idx="0">
            <a:schemeClr val="accent1"/>
          </a:effectRef>
          <a:fontRef idx="minor">
            <a:schemeClr val="dk1"/>
          </a:fontRef>
        </p:style>
        <p:txBody>
          <a:bodyPr anchor="ctr">
            <a:prstTxWarp prst="textNoShape">
              <a:avLst/>
            </a:prstTxWarp>
          </a:bodyPr>
          <a:lstStyle/>
          <a:p>
            <a:pPr algn="ctr">
              <a:defRPr/>
            </a:pPr>
            <a:r>
              <a:rPr lang="en-US" dirty="0">
                <a:solidFill>
                  <a:srgbClr val="000000"/>
                </a:solidFill>
                <a:ea typeface="Arial" pitchFamily="-65" charset="0"/>
                <a:cs typeface="Arial" pitchFamily="-65" charset="0"/>
              </a:rPr>
              <a:t>Performance is underestimated</a:t>
            </a:r>
          </a:p>
        </p:txBody>
      </p:sp>
      <p:sp>
        <p:nvSpPr>
          <p:cNvPr id="7" name="Rounded Rectangle 6"/>
          <p:cNvSpPr/>
          <p:nvPr/>
        </p:nvSpPr>
        <p:spPr>
          <a:xfrm>
            <a:off x="1676400" y="3200400"/>
            <a:ext cx="5562600" cy="762000"/>
          </a:xfrm>
          <a:prstGeom prst="roundRect">
            <a:avLst/>
          </a:prstGeom>
          <a:ln/>
        </p:spPr>
        <p:style>
          <a:lnRef idx="2">
            <a:schemeClr val="accent1"/>
          </a:lnRef>
          <a:fillRef idx="1">
            <a:schemeClr val="lt1"/>
          </a:fillRef>
          <a:effectRef idx="0">
            <a:schemeClr val="accent1"/>
          </a:effectRef>
          <a:fontRef idx="minor">
            <a:schemeClr val="dk1"/>
          </a:fontRef>
        </p:style>
        <p:txBody>
          <a:bodyPr anchor="ctr">
            <a:prstTxWarp prst="textNoShape">
              <a:avLst/>
            </a:prstTxWarp>
          </a:bodyPr>
          <a:lstStyle/>
          <a:p>
            <a:pPr algn="ctr">
              <a:defRPr/>
            </a:pPr>
            <a:r>
              <a:rPr lang="en-US" dirty="0">
                <a:solidFill>
                  <a:srgbClr val="000000"/>
                </a:solidFill>
                <a:ea typeface="Arial" pitchFamily="-65" charset="0"/>
                <a:cs typeface="Arial" pitchFamily="-65" charset="0"/>
              </a:rPr>
              <a:t>Affects educational opportunities, publication rate, funding, climate of support, etc. </a:t>
            </a:r>
          </a:p>
        </p:txBody>
      </p:sp>
      <p:sp>
        <p:nvSpPr>
          <p:cNvPr id="8" name="Rounded Rectangle 7"/>
          <p:cNvSpPr/>
          <p:nvPr/>
        </p:nvSpPr>
        <p:spPr>
          <a:xfrm flipH="1">
            <a:off x="2209800" y="1981200"/>
            <a:ext cx="4419600" cy="762000"/>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400" b="1" cap="small" dirty="0"/>
              <a:t>Lowered career success rate</a:t>
            </a:r>
          </a:p>
        </p:txBody>
      </p:sp>
      <p:sp>
        <p:nvSpPr>
          <p:cNvPr id="22" name="Up Arrow 21"/>
          <p:cNvSpPr/>
          <p:nvPr/>
        </p:nvSpPr>
        <p:spPr>
          <a:xfrm>
            <a:off x="4267200" y="2667000"/>
            <a:ext cx="484188" cy="609600"/>
          </a:xfrm>
          <a:prstGeom prst="upArrow">
            <a:avLst>
              <a:gd name="adj1" fmla="val 56392"/>
              <a:gd name="adj2" fmla="val 50000"/>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 name="Up Arrow 22"/>
          <p:cNvSpPr/>
          <p:nvPr/>
        </p:nvSpPr>
        <p:spPr>
          <a:xfrm>
            <a:off x="4267200" y="3886200"/>
            <a:ext cx="484188" cy="685800"/>
          </a:xfrm>
          <a:prstGeom prst="up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4" name="Curved Left Arrow 23"/>
          <p:cNvSpPr/>
          <p:nvPr/>
        </p:nvSpPr>
        <p:spPr>
          <a:xfrm>
            <a:off x="7010400" y="2438400"/>
            <a:ext cx="1447800" cy="4038600"/>
          </a:xfrm>
          <a:prstGeom prst="curvedLef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26" name="Curved Left Arrow 25"/>
          <p:cNvSpPr/>
          <p:nvPr/>
        </p:nvSpPr>
        <p:spPr>
          <a:xfrm flipH="1">
            <a:off x="457200" y="2438400"/>
            <a:ext cx="1447800" cy="4038600"/>
          </a:xfrm>
          <a:prstGeom prst="curvedLef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27" name="Up Arrow 26"/>
          <p:cNvSpPr/>
          <p:nvPr/>
        </p:nvSpPr>
        <p:spPr>
          <a:xfrm>
            <a:off x="4267200" y="5105400"/>
            <a:ext cx="484188" cy="685800"/>
          </a:xfrm>
          <a:prstGeom prst="up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8" name="Oval 27"/>
          <p:cNvSpPr/>
          <p:nvPr/>
        </p:nvSpPr>
        <p:spPr>
          <a:xfrm>
            <a:off x="228600" y="3962400"/>
            <a:ext cx="1981200" cy="1447800"/>
          </a:xfrm>
          <a:prstGeom prst="ellipse">
            <a:avLst/>
          </a:prstGeom>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ctr">
              <a:defRPr/>
            </a:pPr>
            <a:r>
              <a:rPr lang="en-US" dirty="0">
                <a:solidFill>
                  <a:srgbClr val="FFFFFF"/>
                </a:solidFill>
                <a:ea typeface="Arial" pitchFamily="-65" charset="0"/>
                <a:cs typeface="Arial" pitchFamily="-65" charset="0"/>
              </a:rPr>
              <a:t>“Confirms” schema</a:t>
            </a:r>
          </a:p>
        </p:txBody>
      </p:sp>
      <p:sp>
        <p:nvSpPr>
          <p:cNvPr id="29" name="Diamond 28"/>
          <p:cNvSpPr/>
          <p:nvPr/>
        </p:nvSpPr>
        <p:spPr>
          <a:xfrm>
            <a:off x="7086600" y="3886200"/>
            <a:ext cx="1828800" cy="1676400"/>
          </a:xfrm>
          <a:prstGeom prst="diamond">
            <a:avLst/>
          </a:prstGeom>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ctr">
              <a:defRPr/>
            </a:pPr>
            <a:r>
              <a:rPr lang="en-US">
                <a:solidFill>
                  <a:srgbClr val="FFFFFF"/>
                </a:solidFill>
                <a:ea typeface="Arial" pitchFamily="-65" charset="0"/>
                <a:cs typeface="Arial" pitchFamily="-65" charset="0"/>
              </a:rPr>
              <a:t>Lack of critical mass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1"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slide(fromBottom)">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7" grpId="0" animBg="1"/>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Title 1"/>
          <p:cNvSpPr>
            <a:spLocks noGrp="1"/>
          </p:cNvSpPr>
          <p:nvPr>
            <p:ph type="title"/>
          </p:nvPr>
        </p:nvSpPr>
        <p:spPr>
          <a:xfrm>
            <a:off x="381000" y="381000"/>
            <a:ext cx="8077200" cy="1143000"/>
          </a:xfrm>
        </p:spPr>
        <p:txBody>
          <a:bodyPr>
            <a:normAutofit/>
          </a:bodyPr>
          <a:lstStyle/>
          <a:p>
            <a:pPr algn="l" eaLnBrk="1" hangingPunct="1"/>
            <a:r>
              <a:rPr lang="en-US" dirty="0" smtClean="0">
                <a:ea typeface="ＭＳ Ｐゴシック" pitchFamily="26" charset="-128"/>
                <a:cs typeface="ＭＳ Ｐゴシック" pitchFamily="26" charset="-128"/>
              </a:rPr>
              <a:t>Disrupting the feedback loop</a:t>
            </a:r>
          </a:p>
        </p:txBody>
      </p:sp>
      <p:sp>
        <p:nvSpPr>
          <p:cNvPr id="4" name="Rounded Rectangle 3"/>
          <p:cNvSpPr/>
          <p:nvPr/>
        </p:nvSpPr>
        <p:spPr>
          <a:xfrm>
            <a:off x="3276600" y="5791200"/>
            <a:ext cx="2362200" cy="533400"/>
          </a:xfrm>
          <a:prstGeom prst="roundRect">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n-US">
                <a:solidFill>
                  <a:srgbClr val="FFFFFF"/>
                </a:solidFill>
                <a:ea typeface="Arial" pitchFamily="26" charset="0"/>
                <a:cs typeface="Arial" pitchFamily="26" charset="0"/>
              </a:rPr>
              <a:t>Evaluation Bias</a:t>
            </a:r>
          </a:p>
        </p:txBody>
      </p:sp>
      <p:sp>
        <p:nvSpPr>
          <p:cNvPr id="6" name="Rounded Rectangle 5"/>
          <p:cNvSpPr/>
          <p:nvPr/>
        </p:nvSpPr>
        <p:spPr>
          <a:xfrm>
            <a:off x="2514600" y="4572000"/>
            <a:ext cx="3886200" cy="609600"/>
          </a:xfrm>
          <a:prstGeom prst="roundRect">
            <a:avLst/>
          </a:prstGeom>
        </p:spPr>
        <p:style>
          <a:lnRef idx="2">
            <a:schemeClr val="accent1"/>
          </a:lnRef>
          <a:fillRef idx="1">
            <a:schemeClr val="lt1"/>
          </a:fillRef>
          <a:effectRef idx="0">
            <a:schemeClr val="accent1"/>
          </a:effectRef>
          <a:fontRef idx="minor">
            <a:schemeClr val="dk1"/>
          </a:fontRef>
        </p:style>
        <p:txBody>
          <a:bodyPr anchor="ctr">
            <a:prstTxWarp prst="textNoShape">
              <a:avLst/>
            </a:prstTxWarp>
          </a:bodyPr>
          <a:lstStyle/>
          <a:p>
            <a:pPr algn="ctr"/>
            <a:r>
              <a:rPr lang="en-US">
                <a:solidFill>
                  <a:srgbClr val="000000"/>
                </a:solidFill>
                <a:ea typeface="Arial" pitchFamily="26" charset="0"/>
                <a:cs typeface="Arial" pitchFamily="26" charset="0"/>
              </a:rPr>
              <a:t>Performance is underestimated</a:t>
            </a:r>
          </a:p>
        </p:txBody>
      </p:sp>
      <p:sp>
        <p:nvSpPr>
          <p:cNvPr id="7" name="Rounded Rectangle 6"/>
          <p:cNvSpPr/>
          <p:nvPr/>
        </p:nvSpPr>
        <p:spPr>
          <a:xfrm>
            <a:off x="1676400" y="3200400"/>
            <a:ext cx="5562600" cy="762000"/>
          </a:xfrm>
          <a:prstGeom prst="roundRect">
            <a:avLst/>
          </a:prstGeom>
          <a:ln/>
        </p:spPr>
        <p:style>
          <a:lnRef idx="2">
            <a:schemeClr val="accent1"/>
          </a:lnRef>
          <a:fillRef idx="1">
            <a:schemeClr val="lt1"/>
          </a:fillRef>
          <a:effectRef idx="0">
            <a:schemeClr val="accent1"/>
          </a:effectRef>
          <a:fontRef idx="minor">
            <a:schemeClr val="dk1"/>
          </a:fontRef>
        </p:style>
        <p:txBody>
          <a:bodyPr anchor="ctr">
            <a:prstTxWarp prst="textNoShape">
              <a:avLst/>
            </a:prstTxWarp>
          </a:bodyPr>
          <a:lstStyle/>
          <a:p>
            <a:pPr algn="ctr"/>
            <a:r>
              <a:rPr lang="en-US">
                <a:solidFill>
                  <a:srgbClr val="000000"/>
                </a:solidFill>
                <a:ea typeface="Arial" pitchFamily="26" charset="0"/>
                <a:cs typeface="Arial" pitchFamily="26" charset="0"/>
              </a:rPr>
              <a:t>Affects educational opportunities, publication rate, funding, climate of support, etc. </a:t>
            </a:r>
          </a:p>
        </p:txBody>
      </p:sp>
      <p:sp>
        <p:nvSpPr>
          <p:cNvPr id="8" name="Rounded Rectangle 7"/>
          <p:cNvSpPr/>
          <p:nvPr/>
        </p:nvSpPr>
        <p:spPr>
          <a:xfrm flipH="1">
            <a:off x="2209800" y="1981200"/>
            <a:ext cx="4419600" cy="762000"/>
          </a:xfrm>
          <a:prstGeom prst="roundRect">
            <a:avLst/>
          </a:prstGeom>
        </p:spPr>
        <p:style>
          <a:lnRef idx="0">
            <a:schemeClr val="accent2"/>
          </a:lnRef>
          <a:fillRef idx="3">
            <a:schemeClr val="accent2"/>
          </a:fillRef>
          <a:effectRef idx="3">
            <a:schemeClr val="accent2"/>
          </a:effectRef>
          <a:fontRef idx="minor">
            <a:schemeClr val="lt1"/>
          </a:fontRef>
        </p:style>
        <p:txBody>
          <a:bodyPr anchor="ctr">
            <a:prstTxWarp prst="textNoShape">
              <a:avLst/>
            </a:prstTxWarp>
          </a:bodyPr>
          <a:lstStyle/>
          <a:p>
            <a:pPr algn="ctr"/>
            <a:r>
              <a:rPr lang="en-US" sz="2400" b="1">
                <a:solidFill>
                  <a:srgbClr val="FFFFFF"/>
                </a:solidFill>
                <a:ea typeface="Arial" pitchFamily="26" charset="0"/>
                <a:cs typeface="Arial" pitchFamily="26" charset="0"/>
              </a:rPr>
              <a:t>LOWERED CAREER SUCCESS RATE</a:t>
            </a:r>
          </a:p>
        </p:txBody>
      </p:sp>
      <p:sp>
        <p:nvSpPr>
          <p:cNvPr id="22" name="Up Arrow 21"/>
          <p:cNvSpPr/>
          <p:nvPr/>
        </p:nvSpPr>
        <p:spPr>
          <a:xfrm>
            <a:off x="4267200" y="2667000"/>
            <a:ext cx="484188" cy="609600"/>
          </a:xfrm>
          <a:prstGeom prst="upArrow">
            <a:avLst>
              <a:gd name="adj1" fmla="val 56392"/>
              <a:gd name="adj2" fmla="val 50000"/>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23" name="Up Arrow 22"/>
          <p:cNvSpPr/>
          <p:nvPr/>
        </p:nvSpPr>
        <p:spPr>
          <a:xfrm>
            <a:off x="4267200" y="3886200"/>
            <a:ext cx="484188" cy="685800"/>
          </a:xfrm>
          <a:prstGeom prst="upArrow">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24" name="Curved Left Arrow 23"/>
          <p:cNvSpPr/>
          <p:nvPr/>
        </p:nvSpPr>
        <p:spPr>
          <a:xfrm>
            <a:off x="7010400" y="2438400"/>
            <a:ext cx="1447800" cy="4038600"/>
          </a:xfrm>
          <a:prstGeom prst="curvedLeftArrow">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chemeClr val="tx1"/>
              </a:solidFill>
              <a:ea typeface="Arial" pitchFamily="26" charset="0"/>
              <a:cs typeface="Arial" pitchFamily="26" charset="0"/>
            </a:endParaRPr>
          </a:p>
        </p:txBody>
      </p:sp>
      <p:sp>
        <p:nvSpPr>
          <p:cNvPr id="26" name="Curved Left Arrow 25"/>
          <p:cNvSpPr/>
          <p:nvPr/>
        </p:nvSpPr>
        <p:spPr>
          <a:xfrm flipH="1">
            <a:off x="457200" y="2438400"/>
            <a:ext cx="1447800" cy="4038600"/>
          </a:xfrm>
          <a:prstGeom prst="curvedLeftArrow">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chemeClr val="tx1"/>
              </a:solidFill>
              <a:ea typeface="Arial" pitchFamily="26" charset="0"/>
              <a:cs typeface="Arial" pitchFamily="26" charset="0"/>
            </a:endParaRPr>
          </a:p>
        </p:txBody>
      </p:sp>
      <p:sp>
        <p:nvSpPr>
          <p:cNvPr id="27" name="Up Arrow 26"/>
          <p:cNvSpPr/>
          <p:nvPr/>
        </p:nvSpPr>
        <p:spPr>
          <a:xfrm>
            <a:off x="4267200" y="5105400"/>
            <a:ext cx="484188" cy="685800"/>
          </a:xfrm>
          <a:prstGeom prst="upArrow">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28" name="Oval 27"/>
          <p:cNvSpPr/>
          <p:nvPr/>
        </p:nvSpPr>
        <p:spPr>
          <a:xfrm>
            <a:off x="228600" y="3962400"/>
            <a:ext cx="1981200" cy="1447800"/>
          </a:xfrm>
          <a:prstGeom prst="ellipse">
            <a:avLst/>
          </a:prstGeom>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ctr"/>
            <a:r>
              <a:rPr lang="en-US">
                <a:solidFill>
                  <a:srgbClr val="FFFFFF"/>
                </a:solidFill>
                <a:ea typeface="Arial" pitchFamily="26" charset="0"/>
                <a:cs typeface="Arial" pitchFamily="26" charset="0"/>
              </a:rPr>
              <a:t>“Confirms” schema</a:t>
            </a:r>
          </a:p>
        </p:txBody>
      </p:sp>
      <p:sp>
        <p:nvSpPr>
          <p:cNvPr id="29" name="Diamond 28"/>
          <p:cNvSpPr/>
          <p:nvPr/>
        </p:nvSpPr>
        <p:spPr>
          <a:xfrm>
            <a:off x="7086600" y="3886200"/>
            <a:ext cx="1828800" cy="1676400"/>
          </a:xfrm>
          <a:prstGeom prst="diamond">
            <a:avLst/>
          </a:prstGeom>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ctr"/>
            <a:r>
              <a:rPr lang="en-US">
                <a:solidFill>
                  <a:srgbClr val="FFFFFF"/>
                </a:solidFill>
                <a:ea typeface="Arial" pitchFamily="26" charset="0"/>
                <a:cs typeface="Arial" pitchFamily="26" charset="0"/>
              </a:rPr>
              <a:t>Lack of critical mass</a:t>
            </a:r>
          </a:p>
        </p:txBody>
      </p:sp>
      <p:sp>
        <p:nvSpPr>
          <p:cNvPr id="14" name="Multiply 13"/>
          <p:cNvSpPr/>
          <p:nvPr/>
        </p:nvSpPr>
        <p:spPr>
          <a:xfrm>
            <a:off x="4114800" y="5638800"/>
            <a:ext cx="914400" cy="914400"/>
          </a:xfrm>
          <a:prstGeom prst="mathMultiply">
            <a:avLst/>
          </a:prstGeom>
          <a:solidFill>
            <a:srgbClr val="C0504D"/>
          </a:solidFill>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15" name="Multiply 14"/>
          <p:cNvSpPr/>
          <p:nvPr/>
        </p:nvSpPr>
        <p:spPr>
          <a:xfrm>
            <a:off x="4648200" y="4419600"/>
            <a:ext cx="914400" cy="914400"/>
          </a:xfrm>
          <a:prstGeom prst="mathMultiply">
            <a:avLst/>
          </a:prstGeom>
          <a:solidFill>
            <a:srgbClr val="C0504D"/>
          </a:solidFill>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16" name="TextBox 15"/>
          <p:cNvSpPr txBox="1"/>
          <p:nvPr/>
        </p:nvSpPr>
        <p:spPr>
          <a:xfrm>
            <a:off x="4724400" y="4191000"/>
            <a:ext cx="2300288" cy="369888"/>
          </a:xfrm>
          <a:prstGeom prst="rect">
            <a:avLst/>
          </a:prstGeom>
        </p:spPr>
        <p:style>
          <a:lnRef idx="1">
            <a:schemeClr val="accent2"/>
          </a:lnRef>
          <a:fillRef idx="2">
            <a:schemeClr val="accent2"/>
          </a:fillRef>
          <a:effectRef idx="1">
            <a:schemeClr val="accent2"/>
          </a:effectRef>
          <a:fontRef idx="minor">
            <a:schemeClr val="dk1"/>
          </a:fontRef>
        </p:style>
        <p:txBody>
          <a:bodyPr wrap="none">
            <a:prstTxWarp prst="textNoShape">
              <a:avLst/>
            </a:prstTxWarp>
            <a:spAutoFit/>
          </a:bodyPr>
          <a:lstStyle/>
          <a:p>
            <a:r>
              <a:rPr lang="en-US">
                <a:solidFill>
                  <a:srgbClr val="000000"/>
                </a:solidFill>
                <a:ea typeface="Arial" pitchFamily="26" charset="0"/>
                <a:cs typeface="Arial" pitchFamily="26" charset="0"/>
              </a:rPr>
              <a:t>Valued appropriately</a:t>
            </a:r>
          </a:p>
        </p:txBody>
      </p:sp>
      <p:sp>
        <p:nvSpPr>
          <p:cNvPr id="17" name="Multiply 16"/>
          <p:cNvSpPr/>
          <p:nvPr/>
        </p:nvSpPr>
        <p:spPr>
          <a:xfrm>
            <a:off x="2667000" y="1905000"/>
            <a:ext cx="914400" cy="914400"/>
          </a:xfrm>
          <a:prstGeom prst="mathMultiply">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18" name="TextBox 17"/>
          <p:cNvSpPr txBox="1"/>
          <p:nvPr/>
        </p:nvSpPr>
        <p:spPr>
          <a:xfrm>
            <a:off x="4419600" y="1828800"/>
            <a:ext cx="1146175" cy="369888"/>
          </a:xfrm>
          <a:prstGeom prst="rect">
            <a:avLst/>
          </a:prstGeom>
        </p:spPr>
        <p:style>
          <a:lnRef idx="1">
            <a:schemeClr val="accent1"/>
          </a:lnRef>
          <a:fillRef idx="2">
            <a:schemeClr val="accent1"/>
          </a:fillRef>
          <a:effectRef idx="1">
            <a:schemeClr val="accent1"/>
          </a:effectRef>
          <a:fontRef idx="minor">
            <a:schemeClr val="dk1"/>
          </a:fontRef>
        </p:style>
        <p:txBody>
          <a:bodyPr wrap="none">
            <a:prstTxWarp prst="textNoShape">
              <a:avLst/>
            </a:prstTxWarp>
            <a:spAutoFit/>
          </a:bodyPr>
          <a:lstStyle/>
          <a:p>
            <a:r>
              <a:rPr lang="en-US">
                <a:solidFill>
                  <a:srgbClr val="000000"/>
                </a:solidFill>
                <a:ea typeface="Arial" pitchFamily="26" charset="0"/>
                <a:cs typeface="Arial" pitchFamily="26" charset="0"/>
              </a:rPr>
              <a:t>Improved</a:t>
            </a:r>
          </a:p>
        </p:txBody>
      </p:sp>
      <p:sp>
        <p:nvSpPr>
          <p:cNvPr id="19" name="Multiply 18"/>
          <p:cNvSpPr/>
          <p:nvPr/>
        </p:nvSpPr>
        <p:spPr>
          <a:xfrm>
            <a:off x="685800" y="3886200"/>
            <a:ext cx="914400" cy="914400"/>
          </a:xfrm>
          <a:prstGeom prst="mathMultiply">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20" name="Multiply 19"/>
          <p:cNvSpPr/>
          <p:nvPr/>
        </p:nvSpPr>
        <p:spPr>
          <a:xfrm>
            <a:off x="7543800" y="3810000"/>
            <a:ext cx="914400" cy="914400"/>
          </a:xfrm>
          <a:prstGeom prst="mathMultiply">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a typeface="Arial" pitchFamily="26" charset="0"/>
              <a:cs typeface="Arial" pitchFamily="26" charset="0"/>
            </a:endParaRPr>
          </a:p>
        </p:txBody>
      </p:sp>
      <p:sp>
        <p:nvSpPr>
          <p:cNvPr id="21" name="TextBox 20"/>
          <p:cNvSpPr txBox="1"/>
          <p:nvPr/>
        </p:nvSpPr>
        <p:spPr>
          <a:xfrm>
            <a:off x="152400" y="4038600"/>
            <a:ext cx="1390650" cy="369888"/>
          </a:xfrm>
          <a:prstGeom prst="rect">
            <a:avLst/>
          </a:prstGeom>
        </p:spPr>
        <p:style>
          <a:lnRef idx="1">
            <a:schemeClr val="accent1"/>
          </a:lnRef>
          <a:fillRef idx="2">
            <a:schemeClr val="accent1"/>
          </a:fillRef>
          <a:effectRef idx="1">
            <a:schemeClr val="accent1"/>
          </a:effectRef>
          <a:fontRef idx="minor">
            <a:schemeClr val="dk1"/>
          </a:fontRef>
        </p:style>
        <p:txBody>
          <a:bodyPr wrap="none">
            <a:prstTxWarp prst="textNoShape">
              <a:avLst/>
            </a:prstTxWarp>
            <a:spAutoFit/>
          </a:bodyPr>
          <a:lstStyle/>
          <a:p>
            <a:r>
              <a:rPr lang="en-US">
                <a:solidFill>
                  <a:srgbClr val="000000"/>
                </a:solidFill>
                <a:ea typeface="Arial" pitchFamily="26" charset="0"/>
                <a:cs typeface="Arial" pitchFamily="26" charset="0"/>
              </a:rPr>
              <a:t>Disconfirms</a:t>
            </a:r>
          </a:p>
        </p:txBody>
      </p:sp>
      <p:sp>
        <p:nvSpPr>
          <p:cNvPr id="25" name="TextBox 24"/>
          <p:cNvSpPr txBox="1"/>
          <p:nvPr/>
        </p:nvSpPr>
        <p:spPr>
          <a:xfrm>
            <a:off x="7543800" y="3886200"/>
            <a:ext cx="992188" cy="369888"/>
          </a:xfrm>
          <a:prstGeom prst="rect">
            <a:avLst/>
          </a:prstGeom>
        </p:spPr>
        <p:style>
          <a:lnRef idx="1">
            <a:schemeClr val="accent1"/>
          </a:lnRef>
          <a:fillRef idx="2">
            <a:schemeClr val="accent1"/>
          </a:fillRef>
          <a:effectRef idx="1">
            <a:schemeClr val="accent1"/>
          </a:effectRef>
          <a:fontRef idx="minor">
            <a:schemeClr val="dk1"/>
          </a:fontRef>
        </p:style>
        <p:txBody>
          <a:bodyPr wrap="none">
            <a:prstTxWarp prst="textNoShape">
              <a:avLst/>
            </a:prstTxWarp>
            <a:spAutoFit/>
          </a:bodyPr>
          <a:lstStyle/>
          <a:p>
            <a:r>
              <a:rPr lang="en-US">
                <a:solidFill>
                  <a:srgbClr val="000000"/>
                </a:solidFill>
                <a:ea typeface="Arial" pitchFamily="26" charset="0"/>
                <a:cs typeface="Arial" pitchFamily="26" charset="0"/>
              </a:rPr>
              <a:t>Creates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5" grpId="0" animBg="1"/>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CHILLY CLIMATE: Social Dimensions</a:t>
            </a:r>
            <a:endParaRPr lang="en-US" dirty="0"/>
          </a:p>
        </p:txBody>
      </p:sp>
      <p:sp>
        <p:nvSpPr>
          <p:cNvPr id="3" name="Content Placeholder 2"/>
          <p:cNvSpPr>
            <a:spLocks noGrp="1"/>
          </p:cNvSpPr>
          <p:nvPr>
            <p:ph idx="1"/>
          </p:nvPr>
        </p:nvSpPr>
        <p:spPr>
          <a:xfrm>
            <a:off x="304800" y="1219200"/>
            <a:ext cx="8686800" cy="5257800"/>
          </a:xfrm>
        </p:spPr>
        <p:txBody>
          <a:bodyPr>
            <a:noAutofit/>
          </a:bodyPr>
          <a:lstStyle/>
          <a:p>
            <a:pPr marL="228600" indent="-228600">
              <a:spcBef>
                <a:spcPts val="0"/>
              </a:spcBef>
            </a:pPr>
            <a:r>
              <a:rPr lang="en-US" sz="2600" dirty="0" smtClean="0"/>
              <a:t>Philosophy departments often are </a:t>
            </a:r>
            <a:r>
              <a:rPr lang="en-US" sz="2600" dirty="0" err="1" smtClean="0"/>
              <a:t>hypermasculine</a:t>
            </a:r>
            <a:r>
              <a:rPr lang="en-US" sz="2600" dirty="0" smtClean="0"/>
              <a:t> places. </a:t>
            </a:r>
          </a:p>
          <a:p>
            <a:pPr marL="628650" lvl="2">
              <a:spcBef>
                <a:spcPts val="0"/>
              </a:spcBef>
            </a:pPr>
            <a:r>
              <a:rPr lang="en-US" sz="2200" dirty="0" smtClean="0">
                <a:solidFill>
                  <a:srgbClr val="C0504D"/>
                </a:solidFill>
              </a:rPr>
              <a:t>competitive</a:t>
            </a:r>
            <a:r>
              <a:rPr lang="en-US" sz="2200" dirty="0" smtClean="0"/>
              <a:t>, combative, (non-nurturing),</a:t>
            </a:r>
          </a:p>
          <a:p>
            <a:pPr marL="628650" lvl="2">
              <a:spcBef>
                <a:spcPts val="0"/>
              </a:spcBef>
            </a:pPr>
            <a:r>
              <a:rPr lang="en-US" sz="2200" dirty="0" smtClean="0"/>
              <a:t>highly </a:t>
            </a:r>
            <a:r>
              <a:rPr lang="en-US" sz="2200" dirty="0" smtClean="0">
                <a:solidFill>
                  <a:srgbClr val="C0504D"/>
                </a:solidFill>
              </a:rPr>
              <a:t>judgmental,</a:t>
            </a:r>
          </a:p>
          <a:p>
            <a:pPr marL="628650" lvl="2">
              <a:spcBef>
                <a:spcPts val="0"/>
              </a:spcBef>
            </a:pPr>
            <a:r>
              <a:rPr lang="en-US" sz="2200" dirty="0" smtClean="0"/>
              <a:t>oriented toward </a:t>
            </a:r>
            <a:r>
              <a:rPr lang="en-US" sz="2200" dirty="0" smtClean="0">
                <a:solidFill>
                  <a:srgbClr val="C0504D"/>
                </a:solidFill>
              </a:rPr>
              <a:t>individual</a:t>
            </a:r>
            <a:r>
              <a:rPr lang="en-US" sz="2200" dirty="0" smtClean="0"/>
              <a:t> accomplishment and individual intelligence,</a:t>
            </a:r>
          </a:p>
          <a:p>
            <a:pPr marL="628650" lvl="2">
              <a:spcBef>
                <a:spcPts val="0"/>
              </a:spcBef>
            </a:pPr>
            <a:r>
              <a:rPr lang="en-US" sz="2200" dirty="0" smtClean="0">
                <a:solidFill>
                  <a:srgbClr val="C0504D"/>
                </a:solidFill>
              </a:rPr>
              <a:t>hostile</a:t>
            </a:r>
            <a:r>
              <a:rPr lang="en-US" sz="2200" dirty="0" smtClean="0"/>
              <a:t> to femininity.</a:t>
            </a:r>
          </a:p>
          <a:p>
            <a:pPr marL="228600" indent="-228600">
              <a:spcBef>
                <a:spcPts val="600"/>
              </a:spcBef>
            </a:pPr>
            <a:r>
              <a:rPr lang="en-US" sz="2600" dirty="0" smtClean="0"/>
              <a:t>Philosophy departments often are socially dysfunctional places.</a:t>
            </a:r>
          </a:p>
          <a:p>
            <a:pPr marL="628650" lvl="1" indent="-228600">
              <a:spcBef>
                <a:spcPts val="0"/>
              </a:spcBef>
            </a:pPr>
            <a:r>
              <a:rPr lang="en-US" sz="2200" dirty="0" smtClean="0"/>
              <a:t>Women, socially, are responsible for maintaining good social dynamics. Typically in philosophy departments, women either are </a:t>
            </a:r>
          </a:p>
          <a:p>
            <a:pPr marL="1028700" lvl="2">
              <a:spcBef>
                <a:spcPts val="0"/>
              </a:spcBef>
            </a:pPr>
            <a:r>
              <a:rPr lang="en-US" sz="2200" dirty="0" smtClean="0">
                <a:solidFill>
                  <a:srgbClr val="C0504D"/>
                </a:solidFill>
              </a:rPr>
              <a:t>burdened</a:t>
            </a:r>
            <a:r>
              <a:rPr lang="en-US" sz="2200" dirty="0" smtClean="0"/>
              <a:t> by this sense of responsibility or </a:t>
            </a:r>
          </a:p>
          <a:p>
            <a:pPr marL="1028700" lvl="2">
              <a:spcBef>
                <a:spcPts val="0"/>
              </a:spcBef>
            </a:pPr>
            <a:r>
              <a:rPr lang="en-US" sz="2200" dirty="0" smtClean="0">
                <a:solidFill>
                  <a:srgbClr val="C0504D"/>
                </a:solidFill>
              </a:rPr>
              <a:t>alienated </a:t>
            </a:r>
            <a:r>
              <a:rPr lang="en-US" sz="2200" dirty="0" smtClean="0"/>
              <a:t>by the atmosphere where ordinary social norms are not recognized.</a:t>
            </a:r>
            <a:endParaRPr lang="en-US" sz="2200"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762000"/>
          </a:xfrm>
        </p:spPr>
        <p:txBody>
          <a:bodyPr>
            <a:normAutofit/>
          </a:bodyPr>
          <a:lstStyle/>
          <a:p>
            <a:r>
              <a:rPr lang="en-US" dirty="0" smtClean="0"/>
              <a:t>Stereotype Threat</a:t>
            </a:r>
            <a:endParaRPr lang="en-US" dirty="0"/>
          </a:p>
        </p:txBody>
      </p:sp>
      <p:sp>
        <p:nvSpPr>
          <p:cNvPr id="3" name="Content Placeholder 2"/>
          <p:cNvSpPr>
            <a:spLocks noGrp="1"/>
          </p:cNvSpPr>
          <p:nvPr>
            <p:ph idx="1"/>
          </p:nvPr>
        </p:nvSpPr>
        <p:spPr>
          <a:xfrm>
            <a:off x="304800" y="1219200"/>
            <a:ext cx="8686800" cy="5334000"/>
          </a:xfrm>
        </p:spPr>
        <p:txBody>
          <a:bodyPr>
            <a:normAutofit fontScale="92500" lnSpcReduction="10000"/>
          </a:bodyPr>
          <a:lstStyle/>
          <a:p>
            <a:pPr>
              <a:lnSpc>
                <a:spcPct val="110000"/>
              </a:lnSpc>
              <a:spcBef>
                <a:spcPts val="600"/>
              </a:spcBef>
            </a:pPr>
            <a:r>
              <a:rPr lang="en-US" sz="2800" dirty="0" smtClean="0"/>
              <a:t>Stereotype threat occurs when individuals are stereotyped as poor performers in a domain and their performance may seem to confirm the negative stereotype. </a:t>
            </a:r>
          </a:p>
          <a:p>
            <a:pPr lvl="1">
              <a:lnSpc>
                <a:spcPct val="110000"/>
              </a:lnSpc>
              <a:spcBef>
                <a:spcPts val="600"/>
              </a:spcBef>
            </a:pPr>
            <a:r>
              <a:rPr lang="en-US" sz="2400" dirty="0" smtClean="0"/>
              <a:t>Performance decreases on </a:t>
            </a:r>
            <a:r>
              <a:rPr lang="en-US" sz="2400" dirty="0" smtClean="0">
                <a:solidFill>
                  <a:srgbClr val="C0504D"/>
                </a:solidFill>
              </a:rPr>
              <a:t>computational </a:t>
            </a:r>
            <a:r>
              <a:rPr lang="en-US" sz="2400" dirty="0" smtClean="0"/>
              <a:t>and </a:t>
            </a:r>
            <a:r>
              <a:rPr lang="en-US" sz="2400" dirty="0" smtClean="0">
                <a:solidFill>
                  <a:srgbClr val="C0504D"/>
                </a:solidFill>
              </a:rPr>
              <a:t>recall</a:t>
            </a:r>
            <a:r>
              <a:rPr lang="en-US" sz="2400" dirty="0" smtClean="0"/>
              <a:t> tasks.</a:t>
            </a:r>
          </a:p>
          <a:p>
            <a:pPr lvl="1">
              <a:lnSpc>
                <a:spcPct val="110000"/>
              </a:lnSpc>
              <a:spcBef>
                <a:spcPts val="600"/>
              </a:spcBef>
            </a:pPr>
            <a:r>
              <a:rPr lang="en-US" sz="2400" dirty="0" smtClean="0"/>
              <a:t>Conscious awareness of the threat is not necessary for effects.</a:t>
            </a:r>
          </a:p>
          <a:p>
            <a:pPr lvl="1">
              <a:lnSpc>
                <a:spcPct val="110000"/>
              </a:lnSpc>
            </a:pPr>
            <a:r>
              <a:rPr lang="en-US" sz="2378" dirty="0" smtClean="0">
                <a:ea typeface="ＭＳ Ｐゴシック" charset="-128"/>
                <a:cs typeface="ＭＳ Ｐゴシック" charset="-128"/>
              </a:rPr>
              <a:t>Threat can be activated with little or no explicit mention of stereotyped group.  If the stereotype is culturally ubiquitous or if there are implicit cues.</a:t>
            </a:r>
            <a:endParaRPr lang="en-US" sz="2378" dirty="0" smtClean="0"/>
          </a:p>
          <a:p>
            <a:pPr>
              <a:lnSpc>
                <a:spcPct val="110000"/>
              </a:lnSpc>
              <a:spcBef>
                <a:spcPts val="600"/>
              </a:spcBef>
            </a:pPr>
            <a:r>
              <a:rPr lang="en-US" sz="2800" dirty="0" smtClean="0"/>
              <a:t>Stereotype threat is </a:t>
            </a:r>
            <a:r>
              <a:rPr lang="en-US" sz="2800" i="1" dirty="0" smtClean="0">
                <a:solidFill>
                  <a:srgbClr val="C0504D"/>
                </a:solidFill>
              </a:rPr>
              <a:t>situational</a:t>
            </a:r>
            <a:r>
              <a:rPr lang="en-US" sz="2800" dirty="0" smtClean="0"/>
              <a:t>: performance decreases ONLY in settings where the stereotype is activated.</a:t>
            </a:r>
          </a:p>
          <a:p>
            <a:pPr>
              <a:lnSpc>
                <a:spcPct val="110000"/>
              </a:lnSpc>
              <a:spcBef>
                <a:spcPts val="600"/>
              </a:spcBef>
              <a:spcAft>
                <a:spcPts val="5400"/>
              </a:spcAft>
            </a:pPr>
            <a:r>
              <a:rPr lang="en-US" sz="2800" dirty="0" smtClean="0"/>
              <a:t>Stereotype threat can be </a:t>
            </a:r>
            <a:r>
              <a:rPr lang="en-US" sz="2800" dirty="0" err="1" smtClean="0"/>
              <a:t>deactivited</a:t>
            </a:r>
            <a:r>
              <a:rPr lang="en-US" sz="2800" dirty="0" smtClean="0"/>
              <a:t> by education about its effects.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Solo Status</a:t>
            </a:r>
            <a:endParaRPr lang="en-US" dirty="0"/>
          </a:p>
        </p:txBody>
      </p:sp>
      <p:sp>
        <p:nvSpPr>
          <p:cNvPr id="3" name="Content Placeholder 2"/>
          <p:cNvSpPr>
            <a:spLocks noGrp="1"/>
          </p:cNvSpPr>
          <p:nvPr>
            <p:ph idx="1"/>
          </p:nvPr>
        </p:nvSpPr>
        <p:spPr/>
        <p:txBody>
          <a:bodyPr>
            <a:normAutofit/>
          </a:bodyPr>
          <a:lstStyle/>
          <a:p>
            <a:pPr>
              <a:spcAft>
                <a:spcPts val="1200"/>
              </a:spcAft>
            </a:pPr>
            <a:r>
              <a:rPr lang="en-US" sz="2500" dirty="0" smtClean="0"/>
              <a:t>Solo status occurs when one is the only member of one’s social group in a setting.</a:t>
            </a:r>
          </a:p>
          <a:p>
            <a:pPr>
              <a:spcAft>
                <a:spcPts val="1200"/>
              </a:spcAft>
            </a:pPr>
            <a:r>
              <a:rPr lang="en-US" sz="2500" dirty="0" smtClean="0"/>
              <a:t>Solo status increases the risk of stereotype threat; public settings also exacerbate the effects.</a:t>
            </a:r>
          </a:p>
          <a:p>
            <a:pPr>
              <a:spcAft>
                <a:spcPts val="1200"/>
              </a:spcAft>
            </a:pPr>
            <a:r>
              <a:rPr lang="en-US" sz="2500" dirty="0" smtClean="0"/>
              <a:t>Precise explanation of stereotype threat is contested, but all accounts suggest that time and energy consuming meta-cognition is responsible.</a:t>
            </a:r>
          </a:p>
          <a:p>
            <a:pPr>
              <a:spcAft>
                <a:spcPts val="1200"/>
              </a:spcAft>
            </a:pPr>
            <a:r>
              <a:rPr lang="en-US" sz="2500" dirty="0" smtClean="0"/>
              <a:t>Addressing solo status can reduce stereotype threat.</a:t>
            </a:r>
          </a:p>
          <a:p>
            <a:endParaRPr lang="en-US" sz="25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pPr algn="l"/>
            <a:r>
              <a:rPr lang="en-US" dirty="0" smtClean="0">
                <a:ea typeface="ＭＳ Ｐゴシック" charset="-128"/>
                <a:cs typeface="ＭＳ Ｐゴシック" charset="-128"/>
              </a:rPr>
              <a:t>How to combat stereotype threat: </a:t>
            </a:r>
            <a:r>
              <a:rPr lang="en-US" dirty="0" smtClean="0">
                <a:solidFill>
                  <a:srgbClr val="FF0000"/>
                </a:solidFill>
                <a:ea typeface="ＭＳ Ｐゴシック" charset="-128"/>
                <a:cs typeface="ＭＳ Ｐゴシック" charset="-128"/>
              </a:rPr>
              <a:t>RE-AIM</a:t>
            </a:r>
          </a:p>
        </p:txBody>
      </p:sp>
      <p:sp>
        <p:nvSpPr>
          <p:cNvPr id="38915" name="Content Placeholder 2"/>
          <p:cNvSpPr>
            <a:spLocks noGrp="1"/>
          </p:cNvSpPr>
          <p:nvPr>
            <p:ph idx="1"/>
          </p:nvPr>
        </p:nvSpPr>
        <p:spPr>
          <a:xfrm>
            <a:off x="304800" y="1219200"/>
            <a:ext cx="8686800" cy="5254752"/>
          </a:xfrm>
        </p:spPr>
        <p:txBody>
          <a:bodyPr>
            <a:normAutofit fontScale="92500"/>
          </a:bodyPr>
          <a:lstStyle/>
          <a:p>
            <a:pPr>
              <a:spcBef>
                <a:spcPts val="0"/>
              </a:spcBef>
              <a:defRPr/>
            </a:pPr>
            <a:r>
              <a:rPr lang="en-US" sz="2600" b="1" i="1" dirty="0" smtClean="0">
                <a:solidFill>
                  <a:schemeClr val="accent2"/>
                </a:solidFill>
                <a:ea typeface="ＭＳ Ｐゴシック" charset="-128"/>
                <a:cs typeface="ＭＳ Ｐゴシック" charset="-128"/>
              </a:rPr>
              <a:t>Reframe </a:t>
            </a:r>
            <a:r>
              <a:rPr lang="en-US" sz="2600" b="1" i="1" dirty="0" smtClean="0">
                <a:ea typeface="ＭＳ Ｐゴシック" charset="-128"/>
                <a:cs typeface="ＭＳ Ｐゴシック" charset="-128"/>
              </a:rPr>
              <a:t>the task</a:t>
            </a:r>
          </a:p>
          <a:p>
            <a:pPr lvl="1">
              <a:spcBef>
                <a:spcPts val="0"/>
              </a:spcBef>
              <a:defRPr/>
            </a:pPr>
            <a:r>
              <a:rPr lang="en-US" sz="2600" dirty="0" smtClean="0">
                <a:ea typeface="ＭＳ Ｐゴシック" charset="-128"/>
                <a:cs typeface="ＭＳ Ｐゴシック" charset="-128"/>
              </a:rPr>
              <a:t>Does it have to be viewed as diagnostic of your abilities?  Is it really a “test”?</a:t>
            </a:r>
          </a:p>
          <a:p>
            <a:pPr>
              <a:spcBef>
                <a:spcPts val="1200"/>
              </a:spcBef>
            </a:pPr>
            <a:r>
              <a:rPr lang="en-US" sz="2600" b="1" i="1" dirty="0" smtClean="0">
                <a:solidFill>
                  <a:schemeClr val="accent2"/>
                </a:solidFill>
                <a:ea typeface="ＭＳ Ｐゴシック" charset="-128"/>
                <a:cs typeface="ＭＳ Ｐゴシック" charset="-128"/>
              </a:rPr>
              <a:t>Explain </a:t>
            </a:r>
            <a:r>
              <a:rPr lang="en-US" sz="2600" b="1" i="1" dirty="0" smtClean="0">
                <a:ea typeface="ＭＳ Ｐゴシック" charset="-128"/>
                <a:cs typeface="ＭＳ Ｐゴシック" charset="-128"/>
              </a:rPr>
              <a:t>the anxiety </a:t>
            </a:r>
            <a:r>
              <a:rPr lang="en-US" sz="2600" b="1" dirty="0" smtClean="0">
                <a:ea typeface="ＭＳ Ｐゴシック" charset="-128"/>
                <a:cs typeface="ＭＳ Ｐゴシック" charset="-128"/>
              </a:rPr>
              <a:t>in ways that don’t validate the stereotype</a:t>
            </a:r>
          </a:p>
          <a:p>
            <a:pPr lvl="1">
              <a:spcBef>
                <a:spcPct val="0"/>
              </a:spcBef>
            </a:pPr>
            <a:r>
              <a:rPr lang="en-US" sz="2600" dirty="0" smtClean="0">
                <a:ea typeface="ＭＳ Ｐゴシック" charset="-128"/>
                <a:cs typeface="ＭＳ Ｐゴシック" charset="-128"/>
              </a:rPr>
              <a:t>Attribute struggle to “an external, temporary cause.”</a:t>
            </a:r>
          </a:p>
          <a:p>
            <a:pPr lvl="1">
              <a:spcBef>
                <a:spcPct val="0"/>
              </a:spcBef>
            </a:pPr>
            <a:r>
              <a:rPr lang="en-US" sz="2600" dirty="0" smtClean="0">
                <a:ea typeface="ＭＳ Ｐゴシック" charset="-128"/>
                <a:cs typeface="ＭＳ Ｐゴシック" charset="-128"/>
              </a:rPr>
              <a:t>Reframe the anxiety as a potential performance enhancer.</a:t>
            </a:r>
          </a:p>
          <a:p>
            <a:pPr marL="342900" lvl="1" indent="-342900">
              <a:spcBef>
                <a:spcPts val="1200"/>
              </a:spcBef>
              <a:buFont typeface="Arial" charset="0"/>
              <a:buChar char="•"/>
              <a:defRPr/>
            </a:pPr>
            <a:r>
              <a:rPr lang="en-US" sz="2600" b="1" i="1" dirty="0" smtClean="0">
                <a:solidFill>
                  <a:srgbClr val="C0504D"/>
                </a:solidFill>
                <a:ea typeface="ＭＳ Ｐゴシック" charset="-128"/>
                <a:cs typeface="ＭＳ Ｐゴシック" charset="-128"/>
              </a:rPr>
              <a:t>Affirm</a:t>
            </a:r>
            <a:r>
              <a:rPr lang="en-US" sz="2600" b="1" i="1" dirty="0" smtClean="0">
                <a:ea typeface="ＭＳ Ｐゴシック" charset="-128"/>
                <a:cs typeface="ＭＳ Ｐゴシック" charset="-128"/>
              </a:rPr>
              <a:t>/embrace complex identities:  </a:t>
            </a:r>
            <a:r>
              <a:rPr lang="en-US" sz="2600" dirty="0" smtClean="0"/>
              <a:t>“Reducing the salience of a threatened identity appears to serve a protective function, supporting continued high performance...”</a:t>
            </a:r>
            <a:endParaRPr lang="en-US" sz="2600" dirty="0" smtClean="0">
              <a:ea typeface="ＭＳ Ｐゴシック" charset="-128"/>
              <a:cs typeface="ＭＳ Ｐゴシック" charset="-128"/>
            </a:endParaRPr>
          </a:p>
          <a:p>
            <a:pPr lvl="1">
              <a:spcBef>
                <a:spcPts val="0"/>
              </a:spcBef>
              <a:defRPr/>
            </a:pPr>
            <a:r>
              <a:rPr lang="en-US" sz="2600" dirty="0" smtClean="0">
                <a:ea typeface="ＭＳ Ｐゴシック" charset="-128"/>
                <a:cs typeface="ＭＳ Ｐゴシック" charset="-128"/>
              </a:rPr>
              <a:t>Embrace an identity that is non-stereotyped.</a:t>
            </a:r>
          </a:p>
          <a:p>
            <a:pPr lvl="1">
              <a:spcBef>
                <a:spcPts val="0"/>
              </a:spcBef>
              <a:defRPr/>
            </a:pPr>
            <a:r>
              <a:rPr lang="en-US" sz="2600" dirty="0" smtClean="0">
                <a:ea typeface="ＭＳ Ｐゴシック" charset="-128"/>
                <a:cs typeface="ＭＳ Ｐゴシック" charset="-128"/>
              </a:rPr>
              <a:t>Identify with a characteristic shared across </a:t>
            </a:r>
            <a:r>
              <a:rPr lang="en-US" sz="2600" dirty="0" err="1" smtClean="0">
                <a:ea typeface="ＭＳ Ｐゴシック" charset="-128"/>
                <a:cs typeface="ＭＳ Ｐゴシック" charset="-128"/>
              </a:rPr>
              <a:t>ingroup/outgroup</a:t>
            </a:r>
            <a:r>
              <a:rPr lang="en-US" sz="2600" dirty="0" smtClean="0">
                <a:ea typeface="ＭＳ Ｐゴシック" charset="-128"/>
                <a:cs typeface="ＭＳ Ｐゴシック" charset="-128"/>
              </a:rPr>
              <a:t>.</a:t>
            </a:r>
          </a:p>
          <a:p>
            <a:pPr lvl="1">
              <a:spcBef>
                <a:spcPts val="0"/>
              </a:spcBef>
              <a:defRPr/>
            </a:pPr>
            <a:r>
              <a:rPr lang="en-US" sz="2600" dirty="0" smtClean="0">
                <a:ea typeface="ＭＳ Ｐゴシック" charset="-128"/>
                <a:cs typeface="ＭＳ Ｐゴシック" charset="-128"/>
              </a:rPr>
              <a:t>Affirm your valued and unique characteristics.</a:t>
            </a:r>
          </a:p>
          <a:p>
            <a:pPr>
              <a:spcBef>
                <a:spcPct val="0"/>
              </a:spcBef>
            </a:pPr>
            <a:endParaRPr lang="en-US" sz="3000" dirty="0" smtClean="0">
              <a:ea typeface="ＭＳ Ｐゴシック" charset="-128"/>
              <a:cs typeface="ＭＳ Ｐゴシック" charset="-128"/>
            </a:endParaRPr>
          </a:p>
          <a:p>
            <a:pPr>
              <a:spcBef>
                <a:spcPts val="0"/>
              </a:spcBef>
              <a:defRPr/>
            </a:pPr>
            <a:endParaRPr lang="en-US" sz="3000" dirty="0" smtClean="0">
              <a:ea typeface="ＭＳ Ｐゴシック" charset="-128"/>
              <a:cs typeface="ＭＳ Ｐゴシック" charset="-128"/>
            </a:endParaRPr>
          </a:p>
          <a:p>
            <a:pPr>
              <a:spcBef>
                <a:spcPts val="0"/>
              </a:spcBef>
              <a:defRPr/>
            </a:pPr>
            <a:endParaRPr lang="en-US" sz="2000" dirty="0" smtClean="0">
              <a:ea typeface="ＭＳ Ｐゴシック" charset="-128"/>
              <a:cs typeface="ＭＳ Ｐゴシック" charset="-128"/>
            </a:endParaRPr>
          </a:p>
        </p:txBody>
      </p:sp>
      <p:sp>
        <p:nvSpPr>
          <p:cNvPr id="39941" name="TextBox 4"/>
          <p:cNvSpPr txBox="1">
            <a:spLocks noChangeArrowheads="1"/>
          </p:cNvSpPr>
          <p:nvPr/>
        </p:nvSpPr>
        <p:spPr bwMode="auto">
          <a:xfrm>
            <a:off x="838200" y="6473952"/>
            <a:ext cx="5535613" cy="369888"/>
          </a:xfrm>
          <a:prstGeom prst="rect">
            <a:avLst/>
          </a:prstGeom>
          <a:noFill/>
          <a:ln w="9525">
            <a:noFill/>
            <a:miter lim="800000"/>
            <a:headEnd/>
            <a:tailEnd/>
          </a:ln>
        </p:spPr>
        <p:txBody>
          <a:bodyPr wrap="none">
            <a:prstTxWarp prst="textNoShape">
              <a:avLst/>
            </a:prstTxWarp>
            <a:spAutoFit/>
          </a:bodyPr>
          <a:lstStyle/>
          <a:p>
            <a:r>
              <a:rPr lang="en-US">
                <a:solidFill>
                  <a:schemeClr val="accent1"/>
                </a:solidFill>
              </a:rPr>
              <a:t>http://www.reducingstereotypethreat.org/reduce.html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algn="l"/>
            <a:r>
              <a:rPr lang="en-US" dirty="0" smtClean="0">
                <a:ea typeface="ＭＳ Ｐゴシック" charset="-128"/>
                <a:cs typeface="ＭＳ Ｐゴシック" charset="-128"/>
              </a:rPr>
              <a:t>Combat Stereotype Threat, </a:t>
            </a:r>
            <a:r>
              <a:rPr lang="en-US" cap="none" dirty="0" smtClean="0">
                <a:ea typeface="ＭＳ Ｐゴシック" charset="-128"/>
                <a:cs typeface="ＭＳ Ｐゴシック" charset="-128"/>
              </a:rPr>
              <a:t>continued</a:t>
            </a:r>
            <a:endParaRPr lang="en-US" dirty="0" smtClean="0">
              <a:ea typeface="ＭＳ Ｐゴシック" charset="-128"/>
              <a:cs typeface="ＭＳ Ｐゴシック" charset="-128"/>
            </a:endParaRPr>
          </a:p>
        </p:txBody>
      </p:sp>
      <p:sp>
        <p:nvSpPr>
          <p:cNvPr id="40963" name="Content Placeholder 2"/>
          <p:cNvSpPr>
            <a:spLocks noGrp="1"/>
          </p:cNvSpPr>
          <p:nvPr>
            <p:ph idx="1"/>
          </p:nvPr>
        </p:nvSpPr>
        <p:spPr>
          <a:xfrm>
            <a:off x="457200" y="1447800"/>
            <a:ext cx="8229600" cy="4800600"/>
          </a:xfrm>
        </p:spPr>
        <p:txBody>
          <a:bodyPr>
            <a:normAutofit/>
          </a:bodyPr>
          <a:lstStyle/>
          <a:p>
            <a:pPr>
              <a:spcBef>
                <a:spcPts val="1200"/>
              </a:spcBef>
            </a:pPr>
            <a:r>
              <a:rPr lang="en-US" sz="2600" b="1" dirty="0" smtClean="0">
                <a:ea typeface="ＭＳ Ｐゴシック" charset="-128"/>
                <a:cs typeface="ＭＳ Ｐゴシック" charset="-128"/>
              </a:rPr>
              <a:t>Adopt an </a:t>
            </a:r>
            <a:r>
              <a:rPr lang="en-US" sz="2600" b="1" i="1" dirty="0" smtClean="0">
                <a:solidFill>
                  <a:srgbClr val="C0504D"/>
                </a:solidFill>
                <a:ea typeface="ＭＳ Ｐゴシック" charset="-128"/>
                <a:cs typeface="ＭＳ Ｐゴシック" charset="-128"/>
              </a:rPr>
              <a:t>incremental</a:t>
            </a:r>
            <a:r>
              <a:rPr lang="en-US" sz="2600" b="1" dirty="0" smtClean="0">
                <a:ea typeface="ＭＳ Ｐゴシック" charset="-128"/>
                <a:cs typeface="ＭＳ Ｐゴシック" charset="-128"/>
              </a:rPr>
              <a:t> approach to intelligence.</a:t>
            </a:r>
          </a:p>
          <a:p>
            <a:pPr lvl="1">
              <a:spcBef>
                <a:spcPct val="0"/>
              </a:spcBef>
            </a:pPr>
            <a:r>
              <a:rPr lang="en-US" sz="2378" dirty="0" smtClean="0">
                <a:ea typeface="ＭＳ Ｐゴシック" charset="-128"/>
                <a:cs typeface="ＭＳ Ｐゴシック" charset="-128"/>
              </a:rPr>
              <a:t>Is intelligence is “fixed” (not changing over time or context) or </a:t>
            </a:r>
            <a:r>
              <a:rPr lang="en-US" sz="2378" i="1" dirty="0" smtClean="0">
                <a:solidFill>
                  <a:schemeClr val="tx2">
                    <a:lumMod val="60000"/>
                    <a:lumOff val="40000"/>
                  </a:schemeClr>
                </a:solidFill>
                <a:ea typeface="ＭＳ Ｐゴシック" charset="-128"/>
                <a:cs typeface="ＭＳ Ｐゴシック" charset="-128"/>
              </a:rPr>
              <a:t>“like a muscle” </a:t>
            </a:r>
            <a:r>
              <a:rPr lang="en-US" sz="2378" dirty="0" smtClean="0">
                <a:ea typeface="ＭＳ Ｐゴシック" charset="-128"/>
                <a:cs typeface="ＭＳ Ｐゴシック" charset="-128"/>
              </a:rPr>
              <a:t>that can strengthen and develop?</a:t>
            </a:r>
          </a:p>
          <a:p>
            <a:pPr lvl="1">
              <a:spcBef>
                <a:spcPct val="0"/>
              </a:spcBef>
            </a:pPr>
            <a:r>
              <a:rPr lang="en-US" sz="2378" dirty="0" smtClean="0"/>
              <a:t>There is empirical support for the idea that intelligence is not fixed but can be developed.</a:t>
            </a:r>
          </a:p>
          <a:p>
            <a:pPr lvl="1">
              <a:spcBef>
                <a:spcPct val="0"/>
              </a:spcBef>
            </a:pPr>
            <a:r>
              <a:rPr lang="en-US" sz="2378" dirty="0" smtClean="0"/>
              <a:t>Those who accept the latter “incremental view” are less susceptible to stereotype threat; they are “likely to increase effort to further learning and to overcome obstacles.” </a:t>
            </a:r>
            <a:r>
              <a:rPr lang="en-US" sz="1600" dirty="0" smtClean="0">
                <a:solidFill>
                  <a:schemeClr val="tx2"/>
                </a:solidFill>
              </a:rPr>
              <a:t>(</a:t>
            </a:r>
            <a:r>
              <a:rPr lang="en-US" sz="1600" dirty="0" err="1" smtClean="0">
                <a:solidFill>
                  <a:schemeClr val="tx2"/>
                </a:solidFill>
              </a:rPr>
              <a:t>Dweck</a:t>
            </a:r>
            <a:r>
              <a:rPr lang="en-US" sz="1600" dirty="0" smtClean="0">
                <a:solidFill>
                  <a:schemeClr val="tx2"/>
                </a:solidFill>
              </a:rPr>
              <a:t> &amp; </a:t>
            </a:r>
            <a:r>
              <a:rPr lang="en-US" sz="1600" dirty="0" err="1" smtClean="0">
                <a:solidFill>
                  <a:schemeClr val="tx2"/>
                </a:solidFill>
              </a:rPr>
              <a:t>Sorich</a:t>
            </a:r>
            <a:r>
              <a:rPr lang="en-US" sz="1600" dirty="0" smtClean="0">
                <a:solidFill>
                  <a:schemeClr val="tx2"/>
                </a:solidFill>
              </a:rPr>
              <a:t>, 1999; Mueller &amp; </a:t>
            </a:r>
            <a:r>
              <a:rPr lang="en-US" sz="1600" dirty="0" err="1" smtClean="0">
                <a:solidFill>
                  <a:schemeClr val="tx2"/>
                </a:solidFill>
              </a:rPr>
              <a:t>Dweck</a:t>
            </a:r>
            <a:r>
              <a:rPr lang="en-US" sz="1600" dirty="0" smtClean="0">
                <a:solidFill>
                  <a:schemeClr val="tx2"/>
                </a:solidFill>
              </a:rPr>
              <a:t> 1998)</a:t>
            </a:r>
            <a:r>
              <a:rPr lang="en-US" sz="2400" dirty="0" smtClean="0"/>
              <a:t>.</a:t>
            </a:r>
          </a:p>
          <a:p>
            <a:pPr>
              <a:spcBef>
                <a:spcPts val="1200"/>
              </a:spcBef>
            </a:pPr>
            <a:r>
              <a:rPr lang="en-US" sz="2600" b="1" dirty="0" smtClean="0"/>
              <a:t>Seek out counter-stereotypical role </a:t>
            </a:r>
            <a:r>
              <a:rPr lang="en-US" sz="2600" b="1" dirty="0" smtClean="0">
                <a:solidFill>
                  <a:schemeClr val="accent2"/>
                </a:solidFill>
              </a:rPr>
              <a:t>models</a:t>
            </a:r>
            <a:r>
              <a:rPr lang="en-US" sz="2600" b="1" dirty="0" smtClean="0"/>
              <a:t>.</a:t>
            </a:r>
          </a:p>
        </p:txBody>
      </p:sp>
      <p:sp>
        <p:nvSpPr>
          <p:cNvPr id="40966" name="TextBox 4"/>
          <p:cNvSpPr txBox="1">
            <a:spLocks noChangeArrowheads="1"/>
          </p:cNvSpPr>
          <p:nvPr/>
        </p:nvSpPr>
        <p:spPr bwMode="auto">
          <a:xfrm>
            <a:off x="609600" y="6248400"/>
            <a:ext cx="5535613" cy="369888"/>
          </a:xfrm>
          <a:prstGeom prst="rect">
            <a:avLst/>
          </a:prstGeom>
          <a:noFill/>
          <a:ln w="9525">
            <a:noFill/>
            <a:miter lim="800000"/>
            <a:headEnd/>
            <a:tailEnd/>
          </a:ln>
        </p:spPr>
        <p:txBody>
          <a:bodyPr wrap="none">
            <a:prstTxWarp prst="textNoShape">
              <a:avLst/>
            </a:prstTxWarp>
            <a:spAutoFit/>
          </a:bodyPr>
          <a:lstStyle/>
          <a:p>
            <a:r>
              <a:rPr lang="en-US">
                <a:solidFill>
                  <a:schemeClr val="accent1"/>
                </a:solidFill>
              </a:rPr>
              <a:t>http://www.reducingstereotypethreat.org/reduce.html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pPr algn="ctr"/>
            <a:r>
              <a:rPr lang="en-US" dirty="0" smtClean="0"/>
              <a:t>A Few Recommendations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81000"/>
            <a:ext cx="6508750" cy="1143000"/>
          </a:xfrm>
        </p:spPr>
        <p:txBody>
          <a:bodyPr/>
          <a:lstStyle/>
          <a:p>
            <a:pPr algn="l" eaLnBrk="1" hangingPunct="1"/>
            <a:r>
              <a:rPr lang="en-US" smtClean="0">
                <a:ea typeface="ＭＳ Ｐゴシック" charset="-128"/>
                <a:cs typeface="ＭＳ Ｐゴシック" charset="-128"/>
              </a:rPr>
              <a:t>What can we do?</a:t>
            </a:r>
          </a:p>
        </p:txBody>
      </p:sp>
      <p:sp>
        <p:nvSpPr>
          <p:cNvPr id="19459" name="Rectangle 3"/>
          <p:cNvSpPr>
            <a:spLocks noGrp="1" noChangeArrowheads="1"/>
          </p:cNvSpPr>
          <p:nvPr>
            <p:ph idx="1"/>
          </p:nvPr>
        </p:nvSpPr>
        <p:spPr>
          <a:xfrm>
            <a:off x="381000" y="1524000"/>
            <a:ext cx="8229600" cy="4953000"/>
          </a:xfrm>
        </p:spPr>
        <p:txBody>
          <a:bodyPr anchor="ctr">
            <a:normAutofit lnSpcReduction="10000"/>
          </a:bodyPr>
          <a:lstStyle/>
          <a:p>
            <a:pPr eaLnBrk="1" hangingPunct="1">
              <a:spcAft>
                <a:spcPts val="600"/>
              </a:spcAft>
            </a:pPr>
            <a:r>
              <a:rPr lang="en-US" sz="2800" smtClean="0">
                <a:ea typeface="ＭＳ Ｐゴシック" charset="-128"/>
                <a:cs typeface="ＭＳ Ｐゴシック" charset="-128"/>
              </a:rPr>
              <a:t>Admittedly there are pipeline issues, but </a:t>
            </a:r>
            <a:r>
              <a:rPr lang="en-US" sz="2800" i="1" smtClean="0">
                <a:ea typeface="ＭＳ Ｐゴシック" charset="-128"/>
                <a:cs typeface="ＭＳ Ｐゴシック" charset="-128"/>
              </a:rPr>
              <a:t>why</a:t>
            </a:r>
            <a:r>
              <a:rPr lang="en-US" sz="2800" smtClean="0">
                <a:ea typeface="ＭＳ Ｐゴシック" charset="-128"/>
                <a:cs typeface="ＭＳ Ｐゴシック" charset="-128"/>
              </a:rPr>
              <a:t> is the pipeline so leaky? And what other factors play a role?</a:t>
            </a:r>
          </a:p>
          <a:p>
            <a:pPr eaLnBrk="1" hangingPunct="1">
              <a:spcAft>
                <a:spcPts val="600"/>
              </a:spcAft>
            </a:pPr>
            <a:r>
              <a:rPr lang="en-US" sz="2800" smtClean="0">
                <a:ea typeface="ＭＳ Ｐゴシック" charset="-128"/>
                <a:cs typeface="ＭＳ Ｐゴシック" charset="-128"/>
              </a:rPr>
              <a:t>We need to identify the hurdles women, minorities (and others) face so we are better prepared to avoid or overcome them.</a:t>
            </a:r>
          </a:p>
          <a:p>
            <a:pPr eaLnBrk="1" hangingPunct="1">
              <a:spcAft>
                <a:spcPts val="600"/>
              </a:spcAft>
            </a:pPr>
            <a:r>
              <a:rPr lang="en-US" sz="2800" smtClean="0">
                <a:ea typeface="ＭＳ Ｐゴシック" charset="-128"/>
                <a:cs typeface="ＭＳ Ｐゴシック" charset="-128"/>
              </a:rPr>
              <a:t>The hurdles differ for each of us; understanding the variety of hurdles will help us each individually, and will help us help others.</a:t>
            </a:r>
          </a:p>
          <a:p>
            <a:pPr eaLnBrk="1" hangingPunct="1">
              <a:spcAft>
                <a:spcPts val="600"/>
              </a:spcAft>
            </a:pPr>
            <a:r>
              <a:rPr lang="en-US" sz="2800" smtClean="0">
                <a:ea typeface="ＭＳ Ｐゴシック" charset="-128"/>
                <a:cs typeface="ＭＳ Ｐゴシック" charset="-128"/>
              </a:rPr>
              <a:t>Dwelling upon the negative isn’t helpful, but gaining knowledge and agency is.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GENERAL</a:t>
            </a:r>
            <a:endParaRPr lang="en-US" dirty="0"/>
          </a:p>
        </p:txBody>
      </p:sp>
      <p:sp>
        <p:nvSpPr>
          <p:cNvPr id="3" name="Content Placeholder 2"/>
          <p:cNvSpPr>
            <a:spLocks noGrp="1"/>
          </p:cNvSpPr>
          <p:nvPr>
            <p:ph idx="1"/>
          </p:nvPr>
        </p:nvSpPr>
        <p:spPr/>
        <p:txBody>
          <a:bodyPr>
            <a:normAutofit/>
          </a:bodyPr>
          <a:lstStyle/>
          <a:p>
            <a:r>
              <a:rPr lang="en-US" dirty="0" smtClean="0">
                <a:ea typeface="ＭＳ Ｐゴシック" charset="-128"/>
                <a:cs typeface="ＭＳ Ｐゴシック" charset="-128"/>
              </a:rPr>
              <a:t>Challenge the myth of non-bias</a:t>
            </a:r>
          </a:p>
          <a:p>
            <a:pPr lvl="1"/>
            <a:r>
              <a:rPr lang="en-US" dirty="0" smtClean="0"/>
              <a:t>Even individuals who are strongly egalitarian may still rely on problematic schemas. </a:t>
            </a:r>
          </a:p>
          <a:p>
            <a:pPr lvl="1"/>
            <a:r>
              <a:rPr lang="en-US" dirty="0" smtClean="0"/>
              <a:t>Confidence in your own fairness may prevent you from being as fair as you aim to be.  E.g., If you assume you are always fair, then it is tempting to conclude that others’ weaknesses must be their own fault.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Climate</a:t>
            </a:r>
            <a:endParaRPr lang="en-US" dirty="0"/>
          </a:p>
        </p:txBody>
      </p:sp>
      <p:sp>
        <p:nvSpPr>
          <p:cNvPr id="3" name="Content Placeholder 2"/>
          <p:cNvSpPr>
            <a:spLocks noGrp="1"/>
          </p:cNvSpPr>
          <p:nvPr>
            <p:ph idx="1"/>
          </p:nvPr>
        </p:nvSpPr>
        <p:spPr>
          <a:xfrm>
            <a:off x="304800" y="1219200"/>
            <a:ext cx="8686800" cy="5075238"/>
          </a:xfrm>
        </p:spPr>
        <p:txBody>
          <a:bodyPr>
            <a:noAutofit/>
          </a:bodyPr>
          <a:lstStyle/>
          <a:p>
            <a:pPr marL="283464" lvl="1">
              <a:spcBef>
                <a:spcPts val="900"/>
              </a:spcBef>
            </a:pPr>
            <a:r>
              <a:rPr lang="en-US" dirty="0" smtClean="0"/>
              <a:t>Leadership of Department Head and Faculty is crucial</a:t>
            </a:r>
          </a:p>
          <a:p>
            <a:pPr marL="283464" lvl="1">
              <a:spcBef>
                <a:spcPts val="900"/>
              </a:spcBef>
            </a:pPr>
            <a:r>
              <a:rPr lang="en-US" dirty="0" smtClean="0"/>
              <a:t>Educate everyone about the value of inclusion</a:t>
            </a:r>
          </a:p>
          <a:p>
            <a:pPr marL="283464" lvl="1">
              <a:spcBef>
                <a:spcPts val="900"/>
              </a:spcBef>
            </a:pPr>
            <a:r>
              <a:rPr lang="en-US" dirty="0" smtClean="0"/>
              <a:t>Gather information through surveys: assess current climate</a:t>
            </a:r>
          </a:p>
          <a:p>
            <a:pPr marL="283464" lvl="1">
              <a:spcBef>
                <a:spcPts val="900"/>
              </a:spcBef>
            </a:pPr>
            <a:r>
              <a:rPr lang="en-US" dirty="0" smtClean="0"/>
              <a:t>Don’t accept that “women are different” or expect women to conform to dominant models.  Work for </a:t>
            </a:r>
            <a:r>
              <a:rPr lang="en-US" dirty="0" smtClean="0">
                <a:solidFill>
                  <a:schemeClr val="accent2"/>
                </a:solidFill>
              </a:rPr>
              <a:t>“congruence,” </a:t>
            </a:r>
            <a:r>
              <a:rPr lang="en-US" dirty="0" smtClean="0"/>
              <a:t>i.e., breaking down of in-group vs. out-group understandings, putting everyone on the same “team”.</a:t>
            </a:r>
          </a:p>
          <a:p>
            <a:pPr marL="283464" lvl="1">
              <a:spcBef>
                <a:spcPts val="900"/>
              </a:spcBef>
            </a:pPr>
            <a:r>
              <a:rPr lang="en-US" dirty="0" smtClean="0"/>
              <a:t>Consider creating gender-specific support groups.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86800" cy="1096962"/>
          </a:xfrm>
        </p:spPr>
        <p:txBody>
          <a:bodyPr>
            <a:normAutofit fontScale="90000"/>
          </a:bodyPr>
          <a:lstStyle/>
          <a:p>
            <a:r>
              <a:rPr lang="en-US" dirty="0" smtClean="0"/>
              <a:t>Recommendations: </a:t>
            </a:r>
            <a:br>
              <a:rPr lang="en-US" dirty="0" smtClean="0"/>
            </a:br>
            <a:r>
              <a:rPr lang="en-US" dirty="0" smtClean="0"/>
              <a:t>Disrupt Schemas, change climate</a:t>
            </a:r>
            <a:endParaRPr lang="en-US" dirty="0"/>
          </a:p>
        </p:txBody>
      </p:sp>
      <p:sp>
        <p:nvSpPr>
          <p:cNvPr id="3" name="Content Placeholder 2"/>
          <p:cNvSpPr>
            <a:spLocks noGrp="1"/>
          </p:cNvSpPr>
          <p:nvPr>
            <p:ph idx="1"/>
          </p:nvPr>
        </p:nvSpPr>
        <p:spPr>
          <a:xfrm>
            <a:off x="304800" y="1905000"/>
            <a:ext cx="8686800" cy="4648200"/>
          </a:xfrm>
        </p:spPr>
        <p:txBody>
          <a:bodyPr>
            <a:normAutofit/>
          </a:bodyPr>
          <a:lstStyle/>
          <a:p>
            <a:pPr>
              <a:spcBef>
                <a:spcPts val="900"/>
              </a:spcBef>
            </a:pPr>
            <a:r>
              <a:rPr lang="en-US" sz="2800" dirty="0" smtClean="0">
                <a:solidFill>
                  <a:srgbClr val="C0504D"/>
                </a:solidFill>
              </a:rPr>
              <a:t>Do not disappear, ignore, or </a:t>
            </a:r>
            <a:r>
              <a:rPr lang="en-US" sz="2800" dirty="0" err="1" smtClean="0">
                <a:solidFill>
                  <a:srgbClr val="C0504D"/>
                </a:solidFill>
              </a:rPr>
              <a:t>redescribe</a:t>
            </a:r>
            <a:r>
              <a:rPr lang="en-US" sz="2800" dirty="0" smtClean="0">
                <a:solidFill>
                  <a:srgbClr val="C0504D"/>
                </a:solidFill>
              </a:rPr>
              <a:t> </a:t>
            </a:r>
            <a:r>
              <a:rPr lang="en-US" sz="2800" dirty="0" smtClean="0"/>
              <a:t>women and minorities in philosophy.</a:t>
            </a:r>
          </a:p>
          <a:p>
            <a:pPr>
              <a:spcBef>
                <a:spcPts val="900"/>
              </a:spcBef>
            </a:pPr>
            <a:r>
              <a:rPr lang="en-US" sz="2800" dirty="0" smtClean="0">
                <a:solidFill>
                  <a:srgbClr val="C0504D"/>
                </a:solidFill>
              </a:rPr>
              <a:t>Make</a:t>
            </a:r>
            <a:r>
              <a:rPr lang="en-US" sz="2800" dirty="0" smtClean="0"/>
              <a:t> </a:t>
            </a:r>
            <a:r>
              <a:rPr lang="en-US" sz="2800" dirty="0" smtClean="0">
                <a:solidFill>
                  <a:srgbClr val="C0504D"/>
                </a:solidFill>
              </a:rPr>
              <a:t>explicit and defuse the schemas </a:t>
            </a:r>
            <a:r>
              <a:rPr lang="en-US" sz="2800" dirty="0" smtClean="0"/>
              <a:t>for gender, race, class, and philosophy.</a:t>
            </a:r>
          </a:p>
          <a:p>
            <a:pPr>
              <a:spcBef>
                <a:spcPts val="900"/>
              </a:spcBef>
            </a:pPr>
            <a:r>
              <a:rPr lang="en-US" sz="2800" dirty="0" smtClean="0"/>
              <a:t>Don’t acquiesce in the </a:t>
            </a:r>
            <a:r>
              <a:rPr lang="en-US" sz="2800" dirty="0" err="1" smtClean="0"/>
              <a:t>masculinization</a:t>
            </a:r>
            <a:r>
              <a:rPr lang="en-US" sz="2800" dirty="0" smtClean="0"/>
              <a:t> of philosophy spaces. Find ways to </a:t>
            </a:r>
            <a:r>
              <a:rPr lang="en-US" sz="2800" dirty="0" smtClean="0">
                <a:solidFill>
                  <a:srgbClr val="C0504D"/>
                </a:solidFill>
              </a:rPr>
              <a:t>discourage antisocial behavior</a:t>
            </a:r>
            <a:r>
              <a:rPr lang="en-US" sz="2800" dirty="0" smtClean="0"/>
              <a:t>. Encourage a sense of belonging. (Provide food.)</a:t>
            </a:r>
          </a:p>
          <a:p>
            <a:pPr>
              <a:spcBef>
                <a:spcPts val="900"/>
              </a:spcBef>
            </a:pPr>
            <a:r>
              <a:rPr lang="en-US" sz="2800" dirty="0" smtClean="0"/>
              <a:t>Broaden the philosophical understanding of </a:t>
            </a:r>
            <a:r>
              <a:rPr lang="en-US" sz="2800" dirty="0" smtClean="0">
                <a:solidFill>
                  <a:srgbClr val="C0504D"/>
                </a:solidFill>
              </a:rPr>
              <a:t>intelligence.</a:t>
            </a:r>
            <a:endParaRPr lang="en-US" sz="2800" dirty="0">
              <a:solidFill>
                <a:srgbClr val="C0504D"/>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14400"/>
          </a:xfrm>
        </p:spPr>
        <p:txBody>
          <a:bodyPr>
            <a:normAutofit fontScale="90000"/>
          </a:bodyPr>
          <a:lstStyle/>
          <a:p>
            <a:r>
              <a:rPr lang="en-US" dirty="0" smtClean="0"/>
              <a:t>Recommendations: RECRUITMENT &amp; Retention</a:t>
            </a:r>
            <a:endParaRPr lang="en-US" dirty="0"/>
          </a:p>
        </p:txBody>
      </p:sp>
      <p:sp>
        <p:nvSpPr>
          <p:cNvPr id="3" name="Content Placeholder 2"/>
          <p:cNvSpPr>
            <a:spLocks noGrp="1"/>
          </p:cNvSpPr>
          <p:nvPr>
            <p:ph idx="1"/>
          </p:nvPr>
        </p:nvSpPr>
        <p:spPr>
          <a:xfrm>
            <a:off x="304800" y="1600200"/>
            <a:ext cx="8686800" cy="4876800"/>
          </a:xfrm>
        </p:spPr>
        <p:txBody>
          <a:bodyPr>
            <a:normAutofit/>
          </a:bodyPr>
          <a:lstStyle/>
          <a:p>
            <a:pPr>
              <a:spcBef>
                <a:spcPts val="900"/>
              </a:spcBef>
            </a:pPr>
            <a:r>
              <a:rPr lang="en-US" sz="2800" dirty="0" smtClean="0"/>
              <a:t>Identify </a:t>
            </a:r>
            <a:r>
              <a:rPr lang="en-US" sz="2800" dirty="0" smtClean="0">
                <a:solidFill>
                  <a:srgbClr val="C0504D"/>
                </a:solidFill>
              </a:rPr>
              <a:t>“feeder schools” </a:t>
            </a:r>
            <a:r>
              <a:rPr lang="en-US" sz="2800" dirty="0" smtClean="0"/>
              <a:t>and reach out to them</a:t>
            </a:r>
          </a:p>
          <a:p>
            <a:pPr>
              <a:spcBef>
                <a:spcPts val="900"/>
              </a:spcBef>
            </a:pPr>
            <a:r>
              <a:rPr lang="en-US" sz="2800" dirty="0" smtClean="0"/>
              <a:t>Make a specific effort to identify good women and </a:t>
            </a:r>
            <a:r>
              <a:rPr lang="en-US" sz="2800" dirty="0" err="1" smtClean="0"/>
              <a:t>URM’s</a:t>
            </a:r>
            <a:r>
              <a:rPr lang="en-US" sz="2800" dirty="0" smtClean="0"/>
              <a:t> through friends and colleagues at other schools.  </a:t>
            </a:r>
            <a:r>
              <a:rPr lang="en-US" sz="2800" i="1" dirty="0" smtClean="0">
                <a:solidFill>
                  <a:srgbClr val="C0504D"/>
                </a:solidFill>
              </a:rPr>
              <a:t>Cultivate talent.</a:t>
            </a:r>
          </a:p>
          <a:p>
            <a:pPr>
              <a:spcBef>
                <a:spcPts val="900"/>
              </a:spcBef>
            </a:pPr>
            <a:r>
              <a:rPr lang="en-US" sz="2800" dirty="0" smtClean="0">
                <a:solidFill>
                  <a:srgbClr val="C0504D"/>
                </a:solidFill>
              </a:rPr>
              <a:t>Aim for a critical mass </a:t>
            </a:r>
            <a:r>
              <a:rPr lang="en-US" sz="2800" dirty="0" smtClean="0"/>
              <a:t>of women and </a:t>
            </a:r>
            <a:r>
              <a:rPr lang="en-US" sz="2800" dirty="0" err="1" smtClean="0"/>
              <a:t>URMs</a:t>
            </a:r>
            <a:r>
              <a:rPr lang="en-US" sz="2800" dirty="0" smtClean="0"/>
              <a:t>.  Avoid putting people in solo status.  Explicitly counter stereotype threat and educate broadly about these phenomena.</a:t>
            </a:r>
          </a:p>
          <a:p>
            <a:pPr>
              <a:spcBef>
                <a:spcPts val="900"/>
              </a:spcBef>
            </a:pPr>
            <a:r>
              <a:rPr lang="en-US" sz="2800" dirty="0" smtClean="0"/>
              <a:t>Develop explicit, empirically tested, </a:t>
            </a:r>
            <a:r>
              <a:rPr lang="en-US" sz="2800" dirty="0" smtClean="0">
                <a:solidFill>
                  <a:srgbClr val="C0504D"/>
                </a:solidFill>
              </a:rPr>
              <a:t>mentoring policies</a:t>
            </a:r>
          </a:p>
          <a:p>
            <a:pPr>
              <a:spcBef>
                <a:spcPts val="900"/>
              </a:spcBef>
            </a:pPr>
            <a:endParaRPr lang="en-US" sz="2800"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Organize!</a:t>
            </a:r>
            <a:endParaRPr lang="en-US" dirty="0"/>
          </a:p>
        </p:txBody>
      </p:sp>
      <p:sp>
        <p:nvSpPr>
          <p:cNvPr id="3" name="Content Placeholder 2"/>
          <p:cNvSpPr>
            <a:spLocks noGrp="1"/>
          </p:cNvSpPr>
          <p:nvPr>
            <p:ph idx="1"/>
          </p:nvPr>
        </p:nvSpPr>
        <p:spPr/>
        <p:txBody>
          <a:bodyPr>
            <a:normAutofit/>
          </a:bodyPr>
          <a:lstStyle/>
          <a:p>
            <a:r>
              <a:rPr lang="en-US" sz="2800" dirty="0" smtClean="0"/>
              <a:t>Establish contexts where women philosophers and philosophers of color are in the </a:t>
            </a:r>
            <a:r>
              <a:rPr lang="en-US" sz="2800" dirty="0" smtClean="0">
                <a:solidFill>
                  <a:srgbClr val="C0504D"/>
                </a:solidFill>
              </a:rPr>
              <a:t>majority</a:t>
            </a:r>
            <a:r>
              <a:rPr lang="en-US" sz="2800" dirty="0" smtClean="0"/>
              <a:t>.</a:t>
            </a:r>
          </a:p>
          <a:p>
            <a:r>
              <a:rPr lang="en-US" sz="2800" dirty="0" smtClean="0"/>
              <a:t>Establish contexts where feminist philosophy and philosophy of race is </a:t>
            </a:r>
            <a:r>
              <a:rPr lang="en-US" sz="2800" dirty="0" smtClean="0">
                <a:solidFill>
                  <a:srgbClr val="C0504D"/>
                </a:solidFill>
              </a:rPr>
              <a:t>valued</a:t>
            </a:r>
            <a:r>
              <a:rPr lang="en-US" sz="2800" dirty="0" smtClean="0"/>
              <a:t>.</a:t>
            </a:r>
          </a:p>
          <a:p>
            <a:r>
              <a:rPr lang="en-US" sz="2800" dirty="0" smtClean="0"/>
              <a:t>Establish systems for </a:t>
            </a:r>
            <a:r>
              <a:rPr lang="en-US" sz="2800" dirty="0" smtClean="0">
                <a:solidFill>
                  <a:srgbClr val="C0504D"/>
                </a:solidFill>
              </a:rPr>
              <a:t>accountability</a:t>
            </a:r>
            <a:r>
              <a:rPr lang="en-US" sz="2800" dirty="0" smtClean="0"/>
              <a:t> and </a:t>
            </a:r>
            <a:r>
              <a:rPr lang="en-US" sz="2800" dirty="0" smtClean="0">
                <a:solidFill>
                  <a:srgbClr val="C0504D"/>
                </a:solidFill>
              </a:rPr>
              <a:t>support</a:t>
            </a:r>
            <a:r>
              <a:rPr lang="en-US" sz="2800" dirty="0" smtClean="0"/>
              <a:t>.</a:t>
            </a:r>
          </a:p>
          <a:p>
            <a:r>
              <a:rPr lang="en-US" sz="2800" dirty="0" smtClean="0"/>
              <a:t>Learn about broader institutional (college/university/nationwide) resources that may be useful.</a:t>
            </a:r>
          </a:p>
          <a:p>
            <a:r>
              <a:rPr lang="en-US" sz="2800" dirty="0" smtClean="0"/>
              <a:t>[Insert your solution here….]</a:t>
            </a:r>
            <a:endParaRPr lang="en-US" sz="2800"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algn="l"/>
            <a:r>
              <a:rPr lang="en-US" dirty="0" smtClean="0">
                <a:ea typeface="ＭＳ Ｐゴシック" charset="-128"/>
                <a:cs typeface="ＭＳ Ｐゴシック" charset="-128"/>
              </a:rPr>
              <a:t>Summing up: BASIC strategies</a:t>
            </a:r>
          </a:p>
        </p:txBody>
      </p:sp>
      <p:sp>
        <p:nvSpPr>
          <p:cNvPr id="41987" name="Content Placeholder 3"/>
          <p:cNvSpPr>
            <a:spLocks noGrp="1"/>
          </p:cNvSpPr>
          <p:nvPr>
            <p:ph idx="1"/>
          </p:nvPr>
        </p:nvSpPr>
        <p:spPr>
          <a:xfrm>
            <a:off x="381000" y="1219200"/>
            <a:ext cx="8382000" cy="5257800"/>
          </a:xfrm>
        </p:spPr>
        <p:txBody>
          <a:bodyPr anchor="ctr">
            <a:normAutofit/>
          </a:bodyPr>
          <a:lstStyle/>
          <a:p>
            <a:pPr marL="0">
              <a:spcBef>
                <a:spcPts val="25"/>
              </a:spcBef>
            </a:pPr>
            <a:r>
              <a:rPr lang="en-US" sz="2600" dirty="0" smtClean="0">
                <a:ea typeface="ＭＳ Ｐゴシック" charset="-128"/>
                <a:cs typeface="ＭＳ Ｐゴシック" charset="-128"/>
              </a:rPr>
              <a:t>Outright discrimination</a:t>
            </a:r>
          </a:p>
          <a:p>
            <a:pPr marL="730250" lvl="1">
              <a:spcBef>
                <a:spcPts val="25"/>
              </a:spcBef>
              <a:buFont typeface="Wingdings" charset="2"/>
              <a:buChar char="Ø"/>
            </a:pPr>
            <a:r>
              <a:rPr lang="en-US" sz="2600" dirty="0" smtClean="0">
                <a:ea typeface="ＭＳ Ｐゴシック" charset="-128"/>
                <a:cs typeface="ＭＳ Ｐゴシック" charset="-128"/>
              </a:rPr>
              <a:t>Use institutional means of redress</a:t>
            </a:r>
          </a:p>
          <a:p>
            <a:pPr marL="0">
              <a:spcBef>
                <a:spcPts val="600"/>
              </a:spcBef>
            </a:pPr>
            <a:r>
              <a:rPr lang="en-US" sz="2600" dirty="0" smtClean="0">
                <a:ea typeface="ＭＳ Ｐゴシック" charset="-128"/>
                <a:cs typeface="ＭＳ Ｐゴシック" charset="-128"/>
              </a:rPr>
              <a:t>Structural barriers</a:t>
            </a:r>
          </a:p>
          <a:p>
            <a:pPr marL="730250" lvl="1">
              <a:spcBef>
                <a:spcPts val="25"/>
              </a:spcBef>
              <a:buFont typeface="Wingdings" charset="2"/>
              <a:buChar char="Ø"/>
            </a:pPr>
            <a:r>
              <a:rPr lang="en-US" sz="2600" dirty="0" smtClean="0">
                <a:ea typeface="ＭＳ Ｐゴシック" charset="-128"/>
                <a:cs typeface="ＭＳ Ｐゴシック" charset="-128"/>
              </a:rPr>
              <a:t>Demand institutional change; convert barriers to bridges</a:t>
            </a:r>
          </a:p>
          <a:p>
            <a:pPr marL="0">
              <a:spcBef>
                <a:spcPts val="600"/>
              </a:spcBef>
            </a:pPr>
            <a:r>
              <a:rPr lang="en-US" sz="2600" dirty="0" smtClean="0">
                <a:ea typeface="ＭＳ Ｐゴシック" charset="-128"/>
                <a:cs typeface="ＭＳ Ｐゴシック" charset="-128"/>
              </a:rPr>
              <a:t>Schemas and implicit bias</a:t>
            </a:r>
          </a:p>
          <a:p>
            <a:pPr marL="730250" lvl="1">
              <a:spcBef>
                <a:spcPts val="25"/>
              </a:spcBef>
              <a:buFont typeface="Wingdings" charset="2"/>
              <a:buChar char="Ø"/>
            </a:pPr>
            <a:r>
              <a:rPr lang="en-US" sz="2600" dirty="0" smtClean="0">
                <a:ea typeface="ＭＳ Ｐゴシック" charset="-128"/>
                <a:cs typeface="ＭＳ Ｐゴシック" charset="-128"/>
              </a:rPr>
              <a:t>Slow down; hold evaluators accountable; build critical mass</a:t>
            </a:r>
          </a:p>
          <a:p>
            <a:pPr marL="0">
              <a:spcBef>
                <a:spcPts val="600"/>
              </a:spcBef>
            </a:pPr>
            <a:r>
              <a:rPr lang="en-US" sz="2600" dirty="0" smtClean="0">
                <a:ea typeface="ＭＳ Ｐゴシック" charset="-128"/>
                <a:cs typeface="ＭＳ Ｐゴシック" charset="-128"/>
              </a:rPr>
              <a:t>Stereotype threat (</a:t>
            </a:r>
            <a:r>
              <a:rPr lang="en-US" sz="2600" dirty="0" smtClean="0">
                <a:solidFill>
                  <a:srgbClr val="800000"/>
                </a:solidFill>
                <a:ea typeface="ＭＳ Ｐゴシック" charset="-128"/>
                <a:cs typeface="ＭＳ Ｐゴシック" charset="-128"/>
              </a:rPr>
              <a:t>RE-AIM</a:t>
            </a:r>
            <a:r>
              <a:rPr lang="en-US" sz="2600" dirty="0" smtClean="0">
                <a:ea typeface="ＭＳ Ｐゴシック" charset="-128"/>
                <a:cs typeface="ＭＳ Ｐゴシック" charset="-128"/>
              </a:rPr>
              <a:t>)</a:t>
            </a:r>
          </a:p>
          <a:p>
            <a:pPr marL="730250" lvl="1">
              <a:spcBef>
                <a:spcPts val="25"/>
              </a:spcBef>
              <a:buFont typeface="Wingdings" charset="2"/>
              <a:buChar char="Ø"/>
            </a:pPr>
            <a:r>
              <a:rPr lang="en-US" sz="2600" b="1" dirty="0" smtClean="0">
                <a:solidFill>
                  <a:srgbClr val="800000"/>
                </a:solidFill>
                <a:ea typeface="ＭＳ Ｐゴシック" charset="-128"/>
                <a:cs typeface="ＭＳ Ｐゴシック" charset="-128"/>
              </a:rPr>
              <a:t>R</a:t>
            </a:r>
            <a:r>
              <a:rPr lang="en-US" sz="2600" dirty="0" smtClean="0">
                <a:ea typeface="ＭＳ Ｐゴシック" charset="-128"/>
                <a:cs typeface="ＭＳ Ｐゴシック" charset="-128"/>
              </a:rPr>
              <a:t>eframe the task; </a:t>
            </a:r>
            <a:r>
              <a:rPr lang="en-US" sz="2600" b="1" dirty="0" smtClean="0">
                <a:solidFill>
                  <a:srgbClr val="800000"/>
                </a:solidFill>
                <a:ea typeface="ＭＳ Ｐゴシック" charset="-128"/>
                <a:cs typeface="ＭＳ Ｐゴシック" charset="-128"/>
              </a:rPr>
              <a:t>E</a:t>
            </a:r>
            <a:r>
              <a:rPr lang="en-US" sz="2600" dirty="0" smtClean="0">
                <a:ea typeface="ＭＳ Ｐゴシック" charset="-128"/>
                <a:cs typeface="ＭＳ Ｐゴシック" charset="-128"/>
              </a:rPr>
              <a:t>xplain anxiety; activate </a:t>
            </a:r>
            <a:r>
              <a:rPr lang="en-US" sz="2600" b="1" dirty="0" smtClean="0">
                <a:solidFill>
                  <a:srgbClr val="800000"/>
                </a:solidFill>
                <a:ea typeface="ＭＳ Ｐゴシック" charset="-128"/>
                <a:cs typeface="ＭＳ Ｐゴシック" charset="-128"/>
              </a:rPr>
              <a:t>A</a:t>
            </a:r>
            <a:r>
              <a:rPr lang="en-US" sz="2600" dirty="0" smtClean="0">
                <a:ea typeface="ＭＳ Ｐゴシック" charset="-128"/>
                <a:cs typeface="ＭＳ Ｐゴシック" charset="-128"/>
              </a:rPr>
              <a:t>lternative identities; adopt </a:t>
            </a:r>
            <a:r>
              <a:rPr lang="en-US" sz="2600" b="1" dirty="0" smtClean="0">
                <a:solidFill>
                  <a:srgbClr val="800000"/>
                </a:solidFill>
                <a:ea typeface="ＭＳ Ｐゴシック" charset="-128"/>
                <a:cs typeface="ＭＳ Ｐゴシック" charset="-128"/>
              </a:rPr>
              <a:t>I</a:t>
            </a:r>
            <a:r>
              <a:rPr lang="en-US" sz="2600" dirty="0" smtClean="0">
                <a:ea typeface="ＭＳ Ｐゴシック" charset="-128"/>
                <a:cs typeface="ＭＳ Ｐゴシック" charset="-128"/>
              </a:rPr>
              <a:t>ncremental view of intelligence; find role </a:t>
            </a:r>
            <a:r>
              <a:rPr lang="en-US" sz="2600" b="1" dirty="0" smtClean="0">
                <a:solidFill>
                  <a:srgbClr val="800000"/>
                </a:solidFill>
                <a:ea typeface="ＭＳ Ｐゴシック" charset="-128"/>
                <a:cs typeface="ＭＳ Ｐゴシック" charset="-128"/>
              </a:rPr>
              <a:t>M</a:t>
            </a:r>
            <a:r>
              <a:rPr lang="en-US" sz="2600" dirty="0" smtClean="0">
                <a:ea typeface="ＭＳ Ｐゴシック" charset="-128"/>
                <a:cs typeface="ＭＳ Ｐゴシック" charset="-128"/>
              </a:rPr>
              <a:t>odels.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pPr>
              <a:spcBef>
                <a:spcPts val="1800"/>
              </a:spcBef>
            </a:pPr>
            <a:r>
              <a:rPr lang="en-US" dirty="0" smtClean="0"/>
              <a:t>Implicit Bias and Philosophy International Research Project: </a:t>
            </a:r>
            <a:r>
              <a:rPr lang="en-US" sz="2400" dirty="0" smtClean="0">
                <a:hlinkClick r:id="rId2"/>
              </a:rPr>
              <a:t>http://biasproject.org</a:t>
            </a:r>
            <a:endParaRPr lang="en-US" sz="2400" dirty="0" smtClean="0"/>
          </a:p>
          <a:p>
            <a:pPr>
              <a:spcBef>
                <a:spcPts val="1800"/>
              </a:spcBef>
            </a:pPr>
            <a:r>
              <a:rPr lang="en-US" dirty="0" smtClean="0"/>
              <a:t>Gender Equity Project (Virginia </a:t>
            </a:r>
            <a:r>
              <a:rPr lang="en-US" dirty="0" err="1" smtClean="0"/>
              <a:t>Valian</a:t>
            </a:r>
            <a:r>
              <a:rPr lang="en-US" dirty="0" smtClean="0"/>
              <a:t>): </a:t>
            </a:r>
            <a:r>
              <a:rPr lang="en-US" sz="2400" dirty="0" smtClean="0">
                <a:hlinkClick r:id="rId3"/>
              </a:rPr>
              <a:t>http://www.hunter.cuny.edu/genderequity/</a:t>
            </a:r>
            <a:endParaRPr lang="en-US" sz="2400" dirty="0" smtClean="0"/>
          </a:p>
          <a:p>
            <a:pPr>
              <a:spcBef>
                <a:spcPts val="1800"/>
              </a:spcBef>
            </a:pPr>
            <a:r>
              <a:rPr lang="en-US" dirty="0" smtClean="0"/>
              <a:t>ADVANCE portal: </a:t>
            </a:r>
            <a:r>
              <a:rPr lang="en-US" sz="2400" dirty="0" smtClean="0">
                <a:hlinkClick r:id="rId4"/>
              </a:rPr>
              <a:t>http://www.portal.advance.vt.edu/</a:t>
            </a:r>
            <a:endParaRPr lang="en-US" sz="2400" dirty="0" smtClean="0"/>
          </a:p>
          <a:p>
            <a:pPr>
              <a:spcBef>
                <a:spcPts val="1800"/>
              </a:spcBef>
            </a:pPr>
            <a:r>
              <a:rPr lang="en-US" dirty="0" smtClean="0"/>
              <a:t>Women in Philosophy Task Force: </a:t>
            </a:r>
            <a:r>
              <a:rPr lang="en-US" sz="2400" dirty="0" smtClean="0">
                <a:hlinkClick r:id="rId5"/>
              </a:rPr>
              <a:t>http://web.mit.edu/wphtf/</a:t>
            </a:r>
            <a:endParaRPr lang="en-US" sz="24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TextBox 2"/>
          <p:cNvSpPr txBox="1">
            <a:spLocks noChangeArrowheads="1"/>
          </p:cNvSpPr>
          <p:nvPr/>
        </p:nvSpPr>
        <p:spPr bwMode="auto">
          <a:xfrm>
            <a:off x="609600" y="609600"/>
            <a:ext cx="7956550" cy="5554663"/>
          </a:xfrm>
          <a:prstGeom prst="rect">
            <a:avLst/>
          </a:prstGeom>
          <a:noFill/>
          <a:ln w="9525">
            <a:noFill/>
            <a:miter lim="800000"/>
            <a:headEnd/>
            <a:tailEnd/>
          </a:ln>
        </p:spPr>
        <p:txBody>
          <a:bodyPr>
            <a:prstTxWarp prst="textNoShape">
              <a:avLst/>
            </a:prstTxWarp>
            <a:spAutoFit/>
          </a:bodyPr>
          <a:lstStyle/>
          <a:p>
            <a:pPr algn="ctr">
              <a:spcBef>
                <a:spcPts val="1800"/>
              </a:spcBef>
            </a:pPr>
            <a:endParaRPr lang="en-US" sz="2800" i="1" dirty="0"/>
          </a:p>
          <a:p>
            <a:pPr algn="ctr">
              <a:spcBef>
                <a:spcPts val="1800"/>
              </a:spcBef>
            </a:pPr>
            <a:r>
              <a:rPr lang="en-US" sz="2800" i="1" dirty="0"/>
              <a:t>Thank you for your attention</a:t>
            </a:r>
            <a:endParaRPr lang="en-US" sz="2400" dirty="0"/>
          </a:p>
          <a:p>
            <a:pPr algn="ctr">
              <a:spcBef>
                <a:spcPts val="1200"/>
              </a:spcBef>
            </a:pPr>
            <a:r>
              <a:rPr lang="en-US" sz="2400" dirty="0"/>
              <a:t>And special thanks to:</a:t>
            </a:r>
          </a:p>
          <a:p>
            <a:pPr>
              <a:spcBef>
                <a:spcPts val="600"/>
              </a:spcBef>
            </a:pPr>
            <a:r>
              <a:rPr lang="en-US" sz="2400" i="1" dirty="0" smtClean="0">
                <a:solidFill>
                  <a:srgbClr val="800000"/>
                </a:solidFill>
              </a:rPr>
              <a:t>			Samantha </a:t>
            </a:r>
            <a:r>
              <a:rPr lang="en-US" sz="2400" i="1" dirty="0">
                <a:solidFill>
                  <a:srgbClr val="800000"/>
                </a:solidFill>
              </a:rPr>
              <a:t>Brennan		Hazel </a:t>
            </a:r>
            <a:r>
              <a:rPr lang="en-US" sz="2400" i="1" dirty="0" err="1">
                <a:solidFill>
                  <a:srgbClr val="800000"/>
                </a:solidFill>
              </a:rPr>
              <a:t>Sive</a:t>
            </a:r>
            <a:endParaRPr lang="en-US" sz="2400" i="1" dirty="0">
              <a:solidFill>
                <a:srgbClr val="800000"/>
              </a:solidFill>
            </a:endParaRPr>
          </a:p>
          <a:p>
            <a:r>
              <a:rPr lang="en-US" sz="2400" i="1" dirty="0" smtClean="0">
                <a:solidFill>
                  <a:srgbClr val="800000"/>
                </a:solidFill>
              </a:rPr>
              <a:t>			Thomas </a:t>
            </a:r>
            <a:r>
              <a:rPr lang="en-US" sz="2400" i="1" dirty="0">
                <a:solidFill>
                  <a:srgbClr val="800000"/>
                </a:solidFill>
              </a:rPr>
              <a:t>F. DeFrantz</a:t>
            </a:r>
            <a:r>
              <a:rPr lang="en-US" sz="2400" i="1" dirty="0" smtClean="0">
                <a:solidFill>
                  <a:srgbClr val="800000"/>
                </a:solidFill>
              </a:rPr>
              <a:t>		Abigail </a:t>
            </a:r>
            <a:r>
              <a:rPr lang="en-US" sz="2400" i="1" dirty="0">
                <a:solidFill>
                  <a:srgbClr val="800000"/>
                </a:solidFill>
              </a:rPr>
              <a:t>Stewart</a:t>
            </a:r>
          </a:p>
          <a:p>
            <a:r>
              <a:rPr lang="en-US" sz="2400" i="1" dirty="0" smtClean="0">
                <a:solidFill>
                  <a:srgbClr val="800000"/>
                </a:solidFill>
              </a:rPr>
              <a:t>			Deborah </a:t>
            </a:r>
            <a:r>
              <a:rPr lang="en-US" sz="2400" i="1" dirty="0">
                <a:solidFill>
                  <a:srgbClr val="800000"/>
                </a:solidFill>
              </a:rPr>
              <a:t>K. Fitzgerald	JoAnne Yates</a:t>
            </a:r>
          </a:p>
          <a:p>
            <a:pPr algn="ctr">
              <a:spcBef>
                <a:spcPts val="600"/>
              </a:spcBef>
            </a:pPr>
            <a:r>
              <a:rPr lang="en-US" sz="2400" dirty="0"/>
              <a:t>for their contributions.</a:t>
            </a:r>
          </a:p>
          <a:p>
            <a:pPr algn="ctr">
              <a:spcBef>
                <a:spcPts val="600"/>
              </a:spcBef>
            </a:pPr>
            <a:endParaRPr lang="en-US" sz="2400" i="1" dirty="0">
              <a:solidFill>
                <a:srgbClr val="800000"/>
              </a:solidFill>
            </a:endParaRPr>
          </a:p>
          <a:p>
            <a:pPr algn="ctr">
              <a:spcBef>
                <a:spcPts val="600"/>
              </a:spcBef>
            </a:pPr>
            <a:r>
              <a:rPr lang="en-US" sz="2000" i="1" dirty="0">
                <a:solidFill>
                  <a:srgbClr val="000000"/>
                </a:solidFill>
              </a:rPr>
              <a:t>For full references to the research cited, please go to:  </a:t>
            </a:r>
            <a:r>
              <a:rPr lang="en-US" sz="2000" dirty="0">
                <a:solidFill>
                  <a:srgbClr val="800000"/>
                </a:solidFill>
                <a:hlinkClick r:id="rId2"/>
              </a:rPr>
              <a:t>http://www.portal.advance.vt.edu/index.php/categories/resources/reading-lists</a:t>
            </a:r>
            <a:endParaRPr lang="en-US" sz="2000" dirty="0">
              <a:solidFill>
                <a:srgbClr val="800000"/>
              </a:solidFill>
            </a:endParaRPr>
          </a:p>
          <a:p>
            <a:pPr algn="ctr">
              <a:spcBef>
                <a:spcPts val="600"/>
              </a:spcBef>
            </a:pPr>
            <a:r>
              <a:rPr lang="en-US" sz="2000" dirty="0">
                <a:solidFill>
                  <a:srgbClr val="800000"/>
                </a:solidFill>
              </a:rPr>
              <a:t>And select: </a:t>
            </a:r>
            <a:r>
              <a:rPr lang="en-US" sz="2000" dirty="0">
                <a:hlinkClick r:id="rId3"/>
              </a:rPr>
              <a:t>Faculty Recruitment Workshop, Articles by Topic</a:t>
            </a:r>
            <a:r>
              <a:rPr lang="en-US" sz="2000" dirty="0">
                <a:solidFill>
                  <a:srgbClr val="800000"/>
                </a:solidFill>
              </a:rPr>
              <a:t> </a:t>
            </a:r>
          </a:p>
          <a:p>
            <a:pPr algn="ctr">
              <a:spcBef>
                <a:spcPts val="600"/>
              </a:spcBef>
            </a:pPr>
            <a:r>
              <a:rPr lang="en-US" sz="2000" dirty="0">
                <a:solidFill>
                  <a:srgbClr val="000000"/>
                </a:solidFill>
              </a:rPr>
              <a:t>Or choose from several annotated bibliographies.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algn="ctr">
              <a:buNone/>
            </a:pPr>
            <a:r>
              <a:rPr lang="en-US" dirty="0" smtClean="0"/>
              <a:t>The End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t>Data…</a:t>
            </a:r>
            <a:br>
              <a:rPr lang="en-US" dirty="0" smtClean="0"/>
            </a:br>
            <a:r>
              <a:rPr lang="en-US" dirty="0" smtClean="0"/>
              <a:t>Or “the philosophy Exception”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5029200" cy="2667000"/>
          </a:xfrm>
        </p:spPr>
        <p:txBody>
          <a:bodyPr/>
          <a:lstStyle/>
          <a:p>
            <a:r>
              <a:rPr lang="en-US" dirty="0" smtClean="0"/>
              <a:t>Earned Doctorates 2009</a:t>
            </a:r>
            <a:endParaRPr lang="en-US" dirty="0"/>
          </a:p>
        </p:txBody>
      </p:sp>
      <p:pic>
        <p:nvPicPr>
          <p:cNvPr id="6" name="Content Placeholder 5" descr="PhD-by-discipline-580x1024.png"/>
          <p:cNvPicPr>
            <a:picLocks noGrp="1" noChangeAspect="1"/>
          </p:cNvPicPr>
          <p:nvPr>
            <p:ph idx="1"/>
          </p:nvPr>
        </p:nvPicPr>
        <p:blipFill>
          <a:blip r:embed="rId2"/>
          <a:srcRect l="-12897" t="3333" r="-119430"/>
          <a:stretch>
            <a:fillRect/>
          </a:stretch>
        </p:blipFill>
        <p:spPr>
          <a:xfrm>
            <a:off x="4953000" y="228600"/>
            <a:ext cx="6979396" cy="6629400"/>
          </a:xfrm>
        </p:spPr>
      </p:pic>
      <p:sp>
        <p:nvSpPr>
          <p:cNvPr id="7" name="Right Arrow 6"/>
          <p:cNvSpPr/>
          <p:nvPr/>
        </p:nvSpPr>
        <p:spPr>
          <a:xfrm>
            <a:off x="4572000" y="5015484"/>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206169" y="5073134"/>
            <a:ext cx="1230738" cy="369332"/>
          </a:xfrm>
          <a:prstGeom prst="rect">
            <a:avLst/>
          </a:prstGeom>
          <a:noFill/>
        </p:spPr>
        <p:txBody>
          <a:bodyPr wrap="none" rtlCol="0">
            <a:spAutoFit/>
          </a:bodyPr>
          <a:lstStyle/>
          <a:p>
            <a:r>
              <a:rPr lang="en-US" dirty="0" smtClean="0"/>
              <a:t>Philosophy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5363" name="Object 3"/>
          <p:cNvGraphicFramePr>
            <a:graphicFrameLocks noChangeAspect="1"/>
          </p:cNvGraphicFramePr>
          <p:nvPr/>
        </p:nvGraphicFramePr>
        <p:xfrm>
          <a:off x="914400" y="228601"/>
          <a:ext cx="7258050" cy="6172200"/>
        </p:xfrm>
        <a:graphic>
          <a:graphicData uri="http://schemas.openxmlformats.org/presentationml/2006/ole">
            <p:oleObj spid="_x0000_s15363" name="Document" r:id="rId3" imgW="6134100" imgH="4737100" progId="Word.Document.12">
              <p:embed/>
            </p:oleObj>
          </a:graphicData>
        </a:graphic>
      </p:graphicFrame>
      <p:sp>
        <p:nvSpPr>
          <p:cNvPr id="2" name="Title 1"/>
          <p:cNvSpPr>
            <a:spLocks noGrp="1"/>
          </p:cNvSpPr>
          <p:nvPr>
            <p:ph type="title"/>
          </p:nvPr>
        </p:nvSpPr>
        <p:spPr>
          <a:xfrm>
            <a:off x="304800" y="228600"/>
            <a:ext cx="8686800" cy="990599"/>
          </a:xfrm>
        </p:spPr>
        <p:txBody>
          <a:bodyPr>
            <a:normAutofit/>
          </a:bodyPr>
          <a:lstStyle/>
          <a:p>
            <a:r>
              <a:rPr lang="en-US" dirty="0" smtClean="0"/>
              <a:t>Women Faculty in philosophy (2006)</a:t>
            </a:r>
            <a:endParaRPr lang="en-US" dirty="0"/>
          </a:p>
        </p:txBody>
      </p:sp>
      <p:sp>
        <p:nvSpPr>
          <p:cNvPr id="6" name="Rounded Rectangle 5"/>
          <p:cNvSpPr/>
          <p:nvPr/>
        </p:nvSpPr>
        <p:spPr>
          <a:xfrm>
            <a:off x="5029200" y="6181726"/>
            <a:ext cx="685800" cy="219075"/>
          </a:xfrm>
          <a:prstGeom prst="roundRect">
            <a:avLst/>
          </a:prstGeom>
          <a:noFill/>
          <a:ln w="34925" cap="flat" cmpd="sng" algn="ctr">
            <a:solidFill>
              <a:srgbClr val="376092"/>
            </a:solidFill>
            <a:prstDash val="solid"/>
            <a:round/>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Straight Connector 4"/>
          <p:cNvSpPr>
            <a:spLocks noChangeShapeType="1"/>
          </p:cNvSpPr>
          <p:nvPr/>
        </p:nvSpPr>
        <p:spPr bwMode="auto">
          <a:xfrm>
            <a:off x="514350" y="12192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90600"/>
          </a:xfrm>
        </p:spPr>
        <p:txBody>
          <a:bodyPr>
            <a:normAutofit/>
          </a:bodyPr>
          <a:lstStyle/>
          <a:p>
            <a:r>
              <a:rPr lang="en-US" dirty="0" smtClean="0"/>
              <a:t>Women Faculty in Philosophy (2009)</a:t>
            </a:r>
            <a:endParaRPr lang="en-US" dirty="0"/>
          </a:p>
        </p:txBody>
      </p:sp>
      <p:pic>
        <p:nvPicPr>
          <p:cNvPr id="5" name="Picture 4" descr="WIP2009.tiff"/>
          <p:cNvPicPr>
            <a:picLocks noChangeAspect="1"/>
          </p:cNvPicPr>
          <p:nvPr/>
        </p:nvPicPr>
        <p:blipFill>
          <a:blip r:embed="rId2"/>
          <a:srcRect t="8361"/>
          <a:stretch>
            <a:fillRect/>
          </a:stretch>
        </p:blipFill>
        <p:spPr>
          <a:xfrm>
            <a:off x="1371461" y="1219200"/>
            <a:ext cx="6172339" cy="546816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Women in Continental Departments 2010</a:t>
            </a:r>
            <a:endParaRPr lang="en-US" dirty="0"/>
          </a:p>
        </p:txBody>
      </p:sp>
      <p:graphicFrame>
        <p:nvGraphicFramePr>
          <p:cNvPr id="4" name="Content Placeholder 3"/>
          <p:cNvGraphicFramePr>
            <a:graphicFrameLocks noGrp="1"/>
          </p:cNvGraphicFramePr>
          <p:nvPr>
            <p:ph idx="1"/>
          </p:nvPr>
        </p:nvGraphicFramePr>
        <p:xfrm>
          <a:off x="304800" y="1524000"/>
          <a:ext cx="8458199" cy="5029200"/>
        </p:xfrm>
        <a:graphic>
          <a:graphicData uri="http://schemas.openxmlformats.org/drawingml/2006/table">
            <a:tbl>
              <a:tblPr firstRow="1">
                <a:tableStyleId>{69CF1AB2-1976-4502-BF36-3FF5EA218861}</a:tableStyleId>
              </a:tblPr>
              <a:tblGrid>
                <a:gridCol w="4473758"/>
                <a:gridCol w="1328147"/>
                <a:gridCol w="1328147"/>
                <a:gridCol w="1328147"/>
              </a:tblGrid>
              <a:tr h="314325">
                <a:tc>
                  <a:txBody>
                    <a:bodyPr/>
                    <a:lstStyle/>
                    <a:p>
                      <a:pPr algn="l" fontAlgn="b"/>
                      <a:r>
                        <a:rPr lang="en-US" sz="1600" u="none" strike="noStrike" dirty="0">
                          <a:latin typeface="Verdana"/>
                          <a:cs typeface="Verdana"/>
                        </a:rPr>
                        <a:t>School</a:t>
                      </a:r>
                      <a:endParaRPr lang="en-US" sz="1600" b="0" i="1" u="none" strike="noStrike" dirty="0">
                        <a:latin typeface="Verdana"/>
                        <a:cs typeface="Verdana"/>
                      </a:endParaRPr>
                    </a:p>
                  </a:txBody>
                  <a:tcPr marL="12700" marR="12700" marT="12700" marB="0" anchor="b"/>
                </a:tc>
                <a:tc>
                  <a:txBody>
                    <a:bodyPr/>
                    <a:lstStyle/>
                    <a:p>
                      <a:pPr algn="l" fontAlgn="b"/>
                      <a:r>
                        <a:rPr lang="en-US" sz="1600" u="none" strike="noStrike" dirty="0" smtClean="0">
                          <a:latin typeface="Verdana"/>
                          <a:cs typeface="Verdana"/>
                        </a:rPr>
                        <a:t>Women</a:t>
                      </a:r>
                      <a:endParaRPr lang="en-US" sz="1600" b="0" i="1"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Verdana"/>
                          <a:cs typeface="Verdana"/>
                        </a:rPr>
                        <a:t>Total</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a:t>
                      </a:r>
                      <a:r>
                        <a:rPr lang="en-US" sz="1600" b="0" i="0" u="none" strike="noStrike" baseline="0" dirty="0" smtClean="0">
                          <a:latin typeface="Arial"/>
                        </a:rPr>
                        <a:t> Women</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Brown University</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a:latin typeface="Verdana"/>
                          <a:cs typeface="Verdana"/>
                        </a:rPr>
                        <a:t>4</a:t>
                      </a:r>
                      <a:endParaRPr lang="en-US" sz="1600" b="0"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16</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25%</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Cambridge University</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a:latin typeface="Verdana"/>
                          <a:cs typeface="Verdana"/>
                        </a:rPr>
                        <a:t>8</a:t>
                      </a:r>
                      <a:endParaRPr lang="en-US" sz="1600" b="0"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27</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29%</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Columbia University</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9</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30</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30%</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Georgetown University</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7</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30</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23%</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Indiana University, Bloomington</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5</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smtClean="0">
                          <a:latin typeface="Verdana"/>
                          <a:cs typeface="Verdana"/>
                        </a:rPr>
                        <a:t>14</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35%</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New York University</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4</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27</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15%</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Syracuse University</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2</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19</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10%</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University at Stony Brook, SUNY</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6</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24</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25%</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University College Dublin</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3</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16</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19%</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University of California, Riverside</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4</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18</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22%</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University of Chicago</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5</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28</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18%</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University of Essex</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4</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17</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23%</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University of Notre Dame</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6</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40</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15%</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a:latin typeface="Verdana"/>
                          <a:cs typeface="Verdana"/>
                        </a:rPr>
                        <a:t>University of Southampton</a:t>
                      </a:r>
                      <a:endParaRPr lang="en-US" sz="1600" b="1" i="0" u="none" strike="noStrike">
                        <a:latin typeface="Verdana"/>
                        <a:cs typeface="Verdana"/>
                      </a:endParaRPr>
                    </a:p>
                  </a:txBody>
                  <a:tcPr marL="12700" marR="12700" marT="12700" marB="0" anchor="b"/>
                </a:tc>
                <a:tc>
                  <a:txBody>
                    <a:bodyPr/>
                    <a:lstStyle/>
                    <a:p>
                      <a:pPr algn="l" fontAlgn="b"/>
                      <a:r>
                        <a:rPr lang="en-US" sz="1600" u="none" strike="noStrike" dirty="0">
                          <a:latin typeface="Verdana"/>
                          <a:cs typeface="Verdana"/>
                        </a:rPr>
                        <a:t>3</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a:latin typeface="Verdana"/>
                          <a:cs typeface="Verdana"/>
                        </a:rPr>
                        <a:t>11</a:t>
                      </a:r>
                      <a:endParaRPr lang="en-US" sz="1600" b="0" i="0" u="none" strike="noStrike">
                        <a:latin typeface="Verdana"/>
                        <a:cs typeface="Verdana"/>
                      </a:endParaRPr>
                    </a:p>
                  </a:txBody>
                  <a:tcPr marL="12700" marR="12700" marT="12700" marB="0" anchor="b"/>
                </a:tc>
                <a:tc>
                  <a:txBody>
                    <a:bodyPr/>
                    <a:lstStyle/>
                    <a:p>
                      <a:pPr algn="l" fontAlgn="b"/>
                      <a:r>
                        <a:rPr lang="en-US" sz="1600" b="0" i="0" u="none" strike="noStrike" dirty="0" smtClean="0">
                          <a:latin typeface="Arial"/>
                        </a:rPr>
                        <a:t>27%</a:t>
                      </a:r>
                      <a:endParaRPr lang="en-US" sz="1600" b="0" i="0" u="none" strike="noStrike" dirty="0">
                        <a:latin typeface="Arial"/>
                      </a:endParaRPr>
                    </a:p>
                  </a:txBody>
                  <a:tcPr marL="12700" marR="12700" marT="12700" marB="0" anchor="b"/>
                </a:tc>
              </a:tr>
              <a:tr h="314325">
                <a:tc>
                  <a:txBody>
                    <a:bodyPr/>
                    <a:lstStyle/>
                    <a:p>
                      <a:pPr algn="l" fontAlgn="b"/>
                      <a:r>
                        <a:rPr lang="en-US" sz="1600" u="none" strike="noStrike" dirty="0">
                          <a:latin typeface="Verdana"/>
                          <a:cs typeface="Verdana"/>
                        </a:rPr>
                        <a:t>University of Warwick</a:t>
                      </a:r>
                      <a:endParaRPr lang="en-US" sz="1600" b="1"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5</a:t>
                      </a:r>
                      <a:endParaRPr lang="en-US" sz="1600" b="0" i="0" u="none" strike="noStrike" dirty="0">
                        <a:latin typeface="Verdana"/>
                        <a:cs typeface="Verdana"/>
                      </a:endParaRPr>
                    </a:p>
                  </a:txBody>
                  <a:tcPr marL="12700" marR="12700" marT="12700" marB="0" anchor="b"/>
                </a:tc>
                <a:tc>
                  <a:txBody>
                    <a:bodyPr/>
                    <a:lstStyle/>
                    <a:p>
                      <a:pPr algn="l" fontAlgn="b"/>
                      <a:r>
                        <a:rPr lang="en-US" sz="1600" u="none" strike="noStrike" dirty="0">
                          <a:latin typeface="Verdana"/>
                          <a:cs typeface="Verdana"/>
                        </a:rPr>
                        <a:t>26</a:t>
                      </a:r>
                      <a:endParaRPr lang="en-US" sz="1600" b="0" i="0" u="none" strike="noStrike" dirty="0">
                        <a:latin typeface="Verdana"/>
                        <a:cs typeface="Verdana"/>
                      </a:endParaRPr>
                    </a:p>
                  </a:txBody>
                  <a:tcPr marL="12700" marR="12700" marT="12700" marB="0" anchor="b"/>
                </a:tc>
                <a:tc>
                  <a:txBody>
                    <a:bodyPr/>
                    <a:lstStyle/>
                    <a:p>
                      <a:pPr algn="l" fontAlgn="b"/>
                      <a:r>
                        <a:rPr lang="en-US" sz="1600" b="0" i="0" u="none" strike="noStrike" dirty="0" smtClean="0">
                          <a:latin typeface="Arial"/>
                        </a:rPr>
                        <a:t>19%</a:t>
                      </a:r>
                      <a:endParaRPr lang="en-US" sz="1600" b="0" i="0" u="none" strike="noStrike" dirty="0">
                        <a:latin typeface="Arial"/>
                      </a:endParaRPr>
                    </a:p>
                  </a:txBody>
                  <a:tcPr marL="12700" marR="12700" marT="12700" marB="0" anchor="b"/>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Trek.thmx</Template>
  <TotalTime>1791</TotalTime>
  <Words>3411</Words>
  <Application>Microsoft Macintosh PowerPoint</Application>
  <PresentationFormat>On-screen Show (4:3)</PresentationFormat>
  <Paragraphs>395</Paragraphs>
  <Slides>48</Slides>
  <Notes>7</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Trek</vt:lpstr>
      <vt:lpstr>Document</vt:lpstr>
      <vt:lpstr>Are we BREAKing the ivory ceiling? Women and minorities in philosophy</vt:lpstr>
      <vt:lpstr>Outline </vt:lpstr>
      <vt:lpstr>Why do we Care?  How to proceed?</vt:lpstr>
      <vt:lpstr>What can we do?</vt:lpstr>
      <vt:lpstr>Data… Or “the philosophy Exception”</vt:lpstr>
      <vt:lpstr>Earned Doctorates 2009</vt:lpstr>
      <vt:lpstr>Women Faculty in philosophy (2006)</vt:lpstr>
      <vt:lpstr>Women Faculty in Philosophy (2009)</vt:lpstr>
      <vt:lpstr>Women in Continental Departments 2010</vt:lpstr>
      <vt:lpstr>Pipeline Study by Paxson, Figdor &amp; Tiberius (2011)</vt:lpstr>
      <vt:lpstr>Pipeline leaks ? </vt:lpstr>
      <vt:lpstr>Racial minorities in Philosophy</vt:lpstr>
      <vt:lpstr>Data on publications (2002-2007)</vt:lpstr>
      <vt:lpstr>Journals 2008-11</vt:lpstr>
      <vt:lpstr>Explanations ?</vt:lpstr>
      <vt:lpstr>Native differences in ability: SEM</vt:lpstr>
      <vt:lpstr>Structural Issues</vt:lpstr>
      <vt:lpstr>Disaffection</vt:lpstr>
      <vt:lpstr>Outright discrimination</vt:lpstr>
      <vt:lpstr>Chilly climate: Behavioral Dimensions</vt:lpstr>
      <vt:lpstr>Micromessaging</vt:lpstr>
      <vt:lpstr>Small differences add up</vt:lpstr>
      <vt:lpstr>Schemas</vt:lpstr>
      <vt:lpstr>Schemas are widely shared</vt:lpstr>
      <vt:lpstr>Reliance on Schemas</vt:lpstr>
      <vt:lpstr>When Schemas conflict….</vt:lpstr>
      <vt:lpstr>Schemas and Evaluation</vt:lpstr>
      <vt:lpstr>Evaluation of Applications</vt:lpstr>
      <vt:lpstr>Gender Schemas in Recommendations  for Successful Medical School Faculty Applicants</vt:lpstr>
      <vt:lpstr>Schemas play a significant role  when there is:</vt:lpstr>
      <vt:lpstr>evaluation bias</vt:lpstr>
      <vt:lpstr>Accumulation of disadvantage feedback loop</vt:lpstr>
      <vt:lpstr>Disrupting the feedback loop</vt:lpstr>
      <vt:lpstr>CHILLY CLIMATE: Social Dimensions</vt:lpstr>
      <vt:lpstr>Stereotype Threat</vt:lpstr>
      <vt:lpstr>Solo Status</vt:lpstr>
      <vt:lpstr>How to combat stereotype threat: RE-AIM</vt:lpstr>
      <vt:lpstr>Combat Stereotype Threat, continued</vt:lpstr>
      <vt:lpstr>A Few Recommendations</vt:lpstr>
      <vt:lpstr>Recommendations: GENERAL</vt:lpstr>
      <vt:lpstr>Recommendations: Climate</vt:lpstr>
      <vt:lpstr>Recommendations:  Disrupt Schemas, change climate</vt:lpstr>
      <vt:lpstr>Recommendations: RECRUITMENT &amp; Retention</vt:lpstr>
      <vt:lpstr>Recommendations: Organize!</vt:lpstr>
      <vt:lpstr>Summing up: BASIC strategies</vt:lpstr>
      <vt:lpstr>Links</vt:lpstr>
      <vt:lpstr>Slide 47</vt:lpstr>
      <vt:lpstr>Slide 48</vt:lpstr>
    </vt:vector>
  </TitlesOfParts>
  <Company>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there from here:  Are we cracking the ivory ceiling?</dc:title>
  <dc:creator>Sally Haslanger</dc:creator>
  <cp:lastModifiedBy>Sally Haslanger</cp:lastModifiedBy>
  <cp:revision>44</cp:revision>
  <dcterms:created xsi:type="dcterms:W3CDTF">2012-04-19T01:40:10Z</dcterms:created>
  <dcterms:modified xsi:type="dcterms:W3CDTF">2012-04-19T01:43:35Z</dcterms:modified>
</cp:coreProperties>
</file>