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358" r:id="rId2"/>
    <p:sldId id="375" r:id="rId3"/>
    <p:sldId id="392" r:id="rId4"/>
    <p:sldId id="380" r:id="rId5"/>
    <p:sldId id="389" r:id="rId6"/>
    <p:sldId id="390" r:id="rId7"/>
    <p:sldId id="391" r:id="rId8"/>
    <p:sldId id="395" r:id="rId9"/>
    <p:sldId id="396" r:id="rId10"/>
    <p:sldId id="397" r:id="rId11"/>
    <p:sldId id="398" r:id="rId12"/>
    <p:sldId id="369" r:id="rId13"/>
    <p:sldId id="404" r:id="rId14"/>
    <p:sldId id="399" r:id="rId15"/>
    <p:sldId id="403" r:id="rId16"/>
    <p:sldId id="402" r:id="rId17"/>
    <p:sldId id="401" r:id="rId18"/>
    <p:sldId id="405" r:id="rId19"/>
    <p:sldId id="406" r:id="rId20"/>
    <p:sldId id="407" r:id="rId21"/>
    <p:sldId id="408" r:id="rId22"/>
    <p:sldId id="410" r:id="rId23"/>
    <p:sldId id="411" r:id="rId24"/>
    <p:sldId id="412" r:id="rId25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8000"/>
    <a:srgbClr val="663300"/>
    <a:srgbClr val="CC9900"/>
    <a:srgbClr val="FF3300"/>
    <a:srgbClr val="FF9933"/>
    <a:srgbClr val="009900"/>
    <a:srgbClr val="CCECFF"/>
    <a:srgbClr val="00CC00"/>
    <a:srgbClr val="CCCCFF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1" autoAdjust="0"/>
    <p:restoredTop sz="96447" autoAdjust="0"/>
  </p:normalViewPr>
  <p:slideViewPr>
    <p:cSldViewPr snapToGrid="0">
      <p:cViewPr>
        <p:scale>
          <a:sx n="80" d="100"/>
          <a:sy n="80" d="100"/>
        </p:scale>
        <p:origin x="-174" y="-174"/>
      </p:cViewPr>
      <p:guideLst>
        <p:guide orient="horz" pos="1332"/>
        <p:guide pos="288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88" d="100"/>
        <a:sy n="88" d="100"/>
      </p:scale>
      <p:origin x="0" y="0"/>
    </p:cViewPr>
  </p:notesTextViewPr>
  <p:sorterViewPr>
    <p:cViewPr>
      <p:scale>
        <a:sx n="100" d="100"/>
        <a:sy n="100" d="100"/>
      </p:scale>
      <p:origin x="0" y="6468"/>
    </p:cViewPr>
  </p:sorterViewPr>
  <p:notesViewPr>
    <p:cSldViewPr snapToGrid="0">
      <p:cViewPr>
        <p:scale>
          <a:sx n="66" d="100"/>
          <a:sy n="66" d="100"/>
        </p:scale>
        <p:origin x="-828" y="-72"/>
      </p:cViewPr>
      <p:guideLst>
        <p:guide orient="horz" pos="2924"/>
        <p:guide pos="220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4850"/>
            <a:ext cx="4616450" cy="346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37088" cy="3478213"/>
          </a:xfrm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5937" cy="4176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958" tIns="46479" rIns="92958" bIns="46479"/>
          <a:lstStyle/>
          <a:p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Arial" charset="0"/>
              </a:rPr>
              <a:t>Algorithmic interface operates independent of channel capacities</a:t>
            </a:r>
          </a:p>
          <a:p>
            <a:r>
              <a:rPr lang="en-US" smtClean="0">
                <a:latin typeface="Arial" charset="0"/>
              </a:rPr>
              <a:t>The network capacities developed in Upper Bounds Thrust will be used to improve the performance of our Thrust’s network algorithms</a:t>
            </a:r>
          </a:p>
          <a:p>
            <a:r>
              <a:rPr lang="en-US" smtClean="0">
                <a:latin typeface="Arial" charset="0"/>
              </a:rPr>
              <a:t>Combining our results with the approaches in the Layerless Dynamic Networks Thrust will enable fully decentralized, end-to-end optimized network operation</a:t>
            </a:r>
          </a:p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stanford.edu/~volkerin/stanford_logo.gif&amp;imgrefurl=http://www.stanford.edu/~volkerin/&amp;h=465&amp;w=512&amp;sz=14&amp;hl=en&amp;start=1&amp;tbnid=GPfURqDkbNoDjM:&amp;tbnh=119&amp;tbnw=131&amp;prev=/images?q=stanford+logo&amp;gbv=2&amp;svnum=10&amp;hl=en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images.google.com/imgres?imgurl=http://www.cacr.caltech.edu/~lindheim/citlogo_s2.gif&amp;imgrefurl=http://www.cacr.caltech.edu/~lindheim/&amp;h=100&amp;w=100&amp;sz=3&amp;hl=en&amp;start=18&amp;tbnid=55oCeEyieMvSiM:&amp;tbnh=82&amp;tbnw=82&amp;prev=/images?q=caltech+logo&amp;gbv=2&amp;svnum=10&amp;hl=en" TargetMode="External"/><Relationship Id="rId11" Type="http://schemas.openxmlformats.org/officeDocument/2006/relationships/image" Target="../media/image1.jpeg"/><Relationship Id="rId5" Type="http://schemas.openxmlformats.org/officeDocument/2006/relationships/image" Target="../media/image5.png"/><Relationship Id="rId10" Type="http://schemas.openxmlformats.org/officeDocument/2006/relationships/image" Target="../media/image8.jpeg"/><Relationship Id="rId4" Type="http://schemas.openxmlformats.org/officeDocument/2006/relationships/image" Target="../media/image4.png"/><Relationship Id="rId9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0" y="0"/>
            <a:ext cx="9144000" cy="1181100"/>
          </a:xfrm>
          <a:prstGeom prst="rect">
            <a:avLst/>
          </a:prstGeom>
          <a:gradFill rotWithShape="0">
            <a:gsLst>
              <a:gs pos="0">
                <a:srgbClr val="CCEC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676900"/>
            <a:ext cx="9144000" cy="11811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latin typeface="Arial" pitchFamily="34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3" y="6415088"/>
            <a:ext cx="882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ipto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4213" y="6403975"/>
            <a:ext cx="9112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8350" y="6289675"/>
            <a:ext cx="576263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78838" y="6270625"/>
            <a:ext cx="474662" cy="587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11" descr="citlogo_s2">
            <a:hlinkClick r:id="rId6"/>
          </p:cNvPr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6850" y="6284913"/>
            <a:ext cx="557213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stanford_logo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50013" y="6284913"/>
            <a:ext cx="6159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ATO_netlogo"/>
          <p:cNvPicPr>
            <a:picLocks noChangeAspect="1" noChangeArrowheads="1"/>
          </p:cNvPicPr>
          <p:nvPr userDrawn="1"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03325" y="6411913"/>
            <a:ext cx="59690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flows2ab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69263" y="0"/>
            <a:ext cx="1074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15013" y="6275388"/>
            <a:ext cx="555625" cy="58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96850"/>
            <a:ext cx="2062162" cy="594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0" y="196850"/>
            <a:ext cx="6034088" cy="594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 pitchFamily="2" charset="2"/>
              <a:buChar char="q"/>
              <a:defRPr/>
            </a:lvl1pPr>
            <a:lvl2pPr>
              <a:buSzPct val="90000"/>
              <a:buFont typeface="Wingdings" pitchFamily="2" charset="2"/>
              <a:buChar char="§"/>
              <a:defRPr/>
            </a:lvl2pPr>
            <a:lvl3pPr>
              <a:buSzPct val="75000"/>
              <a:buFont typeface="Courier New" pitchFamily="49" charset="0"/>
              <a:buChar char="o"/>
              <a:defRPr sz="2000" baseline="0"/>
            </a:lvl3pPr>
            <a:lvl4pPr>
              <a:buSzPct val="75000"/>
              <a:buFont typeface="Courier New" pitchFamily="49" charset="0"/>
              <a:buChar char="o"/>
              <a:defRPr/>
            </a:lvl4pPr>
            <a:lvl5pPr>
              <a:buSzPct val="75000"/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8963" y="1060450"/>
            <a:ext cx="3971925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1060450"/>
            <a:ext cx="3973512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32" name="Rectangle 52"/>
          <p:cNvSpPr>
            <a:spLocks noChangeArrowheads="1"/>
          </p:cNvSpPr>
          <p:nvPr userDrawn="1"/>
        </p:nvSpPr>
        <p:spPr bwMode="auto">
          <a:xfrm flipV="1">
            <a:off x="8169275" y="0"/>
            <a:ext cx="974725" cy="1714500"/>
          </a:xfrm>
          <a:prstGeom prst="rect">
            <a:avLst/>
          </a:prstGeom>
          <a:gradFill rotWithShape="0">
            <a:gsLst>
              <a:gs pos="0">
                <a:srgbClr val="0099CC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pitchFamily="34" charset="0"/>
            </a:endParaRPr>
          </a:p>
        </p:txBody>
      </p:sp>
      <p:sp>
        <p:nvSpPr>
          <p:cNvPr id="97282" name="Rectangle 2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1612900"/>
          </a:xfrm>
          <a:prstGeom prst="rect">
            <a:avLst/>
          </a:prstGeom>
          <a:gradFill rotWithShape="0">
            <a:gsLst>
              <a:gs pos="0">
                <a:srgbClr val="0099CC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196850"/>
            <a:ext cx="7991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8963" y="1060450"/>
            <a:ext cx="8097837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325" name="Rectangle 45"/>
          <p:cNvSpPr>
            <a:spLocks noChangeArrowheads="1"/>
          </p:cNvSpPr>
          <p:nvPr userDrawn="1"/>
        </p:nvSpPr>
        <p:spPr bwMode="auto">
          <a:xfrm>
            <a:off x="8180388" y="757238"/>
            <a:ext cx="976312" cy="133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>
              <a:latin typeface="Arial" pitchFamily="34" charset="0"/>
            </a:endParaRPr>
          </a:p>
        </p:txBody>
      </p:sp>
      <p:sp>
        <p:nvSpPr>
          <p:cNvPr id="97326" name="Rectangle 46"/>
          <p:cNvSpPr>
            <a:spLocks noChangeArrowheads="1"/>
          </p:cNvSpPr>
          <p:nvPr userDrawn="1"/>
        </p:nvSpPr>
        <p:spPr bwMode="auto">
          <a:xfrm flipV="1">
            <a:off x="7342188" y="0"/>
            <a:ext cx="841375" cy="1631950"/>
          </a:xfrm>
          <a:prstGeom prst="rect">
            <a:avLst/>
          </a:prstGeom>
          <a:gradFill rotWithShape="0">
            <a:gsLst>
              <a:gs pos="0">
                <a:srgbClr val="0099CC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spcBef>
                <a:spcPct val="20000"/>
              </a:spcBef>
              <a:buFontTx/>
              <a:buChar char="ï"/>
              <a:defRPr/>
            </a:pPr>
            <a:endParaRPr lang="en-US" sz="1000">
              <a:latin typeface="Arial" pitchFamily="34" charset="0"/>
            </a:endParaRPr>
          </a:p>
        </p:txBody>
      </p:sp>
      <p:sp>
        <p:nvSpPr>
          <p:cNvPr id="97289" name="Line 9"/>
          <p:cNvSpPr>
            <a:spLocks noChangeShapeType="1"/>
          </p:cNvSpPr>
          <p:nvPr userDrawn="1"/>
        </p:nvSpPr>
        <p:spPr bwMode="auto">
          <a:xfrm>
            <a:off x="9525" y="774700"/>
            <a:ext cx="9134475" cy="0"/>
          </a:xfrm>
          <a:prstGeom prst="line">
            <a:avLst/>
          </a:prstGeom>
          <a:noFill/>
          <a:ln w="28575">
            <a:solidFill>
              <a:srgbClr val="0C285B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 sz="2400">
              <a:latin typeface="Arial" pitchFamily="34" charset="0"/>
            </a:endParaRPr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9525" y="812800"/>
            <a:ext cx="9124950" cy="0"/>
          </a:xfrm>
          <a:prstGeom prst="line">
            <a:avLst/>
          </a:prstGeom>
          <a:noFill/>
          <a:ln w="9525">
            <a:solidFill>
              <a:srgbClr val="396BB3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en-US" sz="2400">
              <a:latin typeface="Arial" pitchFamily="34" charset="0"/>
            </a:endParaRPr>
          </a:p>
        </p:txBody>
      </p:sp>
      <p:pic>
        <p:nvPicPr>
          <p:cNvPr id="1034" name="Picture 55" descr="flows2a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69263" y="0"/>
            <a:ext cx="1074737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tags" Target="../tags/tag12.xml"/><Relationship Id="rId7" Type="http://schemas.openxmlformats.org/officeDocument/2006/relationships/image" Target="../media/image32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31.pn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5181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z="1800">
              <a:latin typeface="Times" pitchFamily="18" charset="0"/>
              <a:cs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38125" y="6408738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endParaRPr lang="en-US" altLang="en-US" b="1">
              <a:latin typeface="Times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82600" y="1960563"/>
            <a:ext cx="8166100" cy="3005137"/>
          </a:xfrm>
          <a:prstGeom prst="rect">
            <a:avLst/>
          </a:prstGeom>
          <a:solidFill>
            <a:srgbClr val="0C285B"/>
          </a:solidFill>
          <a:ln w="9525">
            <a:noFill/>
            <a:miter lim="800000"/>
            <a:headEnd/>
            <a:tailEnd/>
          </a:ln>
        </p:spPr>
        <p:txBody>
          <a:bodyPr lIns="137160" tIns="228600" rIns="45720" bIns="274320"/>
          <a:lstStyle/>
          <a:p>
            <a:pPr algn="ctr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altLang="en-US" sz="2000" b="1">
                <a:solidFill>
                  <a:srgbClr val="FFFF99"/>
                </a:solidFill>
                <a:latin typeface="Times" pitchFamily="18" charset="0"/>
              </a:rPr>
              <a:t>Information Theory for Mobile Ad-Hoc Networks (ITMANET): </a:t>
            </a:r>
            <a:r>
              <a:rPr lang="en-US" altLang="en-US" sz="2400" b="1" i="1">
                <a:solidFill>
                  <a:srgbClr val="FFFF99"/>
                </a:solidFill>
                <a:latin typeface="Times" pitchFamily="18" charset="0"/>
              </a:rPr>
              <a:t>The FLoWS Project</a:t>
            </a:r>
            <a:r>
              <a:rPr lang="en-US" altLang="en-US" sz="2800" b="1">
                <a:solidFill>
                  <a:srgbClr val="FFFF99"/>
                </a:solidFill>
                <a:latin typeface="Times" pitchFamily="18" charset="0"/>
              </a:rPr>
              <a:t/>
            </a:r>
            <a:br>
              <a:rPr lang="en-US" altLang="en-US" sz="2800" b="1">
                <a:solidFill>
                  <a:srgbClr val="FFFF99"/>
                </a:solidFill>
                <a:latin typeface="Times" pitchFamily="18" charset="0"/>
              </a:rPr>
            </a:br>
            <a:r>
              <a:rPr lang="en-US" altLang="en-US" sz="2800" b="1">
                <a:solidFill>
                  <a:srgbClr val="FFFF99"/>
                </a:solidFill>
                <a:latin typeface="Times" pitchFamily="18" charset="0"/>
              </a:rPr>
              <a:t/>
            </a:r>
            <a:br>
              <a:rPr lang="en-US" altLang="en-US" sz="2800" b="1">
                <a:solidFill>
                  <a:srgbClr val="FFFF99"/>
                </a:solidFill>
                <a:latin typeface="Times" pitchFamily="18" charset="0"/>
              </a:rPr>
            </a:br>
            <a:endParaRPr lang="en-US" altLang="en-US" sz="2800" b="1">
              <a:solidFill>
                <a:srgbClr val="FFFF99"/>
              </a:solidFill>
              <a:latin typeface="Times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76313" y="2782888"/>
            <a:ext cx="71675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20000"/>
              </a:spcBef>
            </a:pPr>
            <a:endParaRPr lang="en-US" altLang="en-US" sz="1700" b="1" dirty="0">
              <a:solidFill>
                <a:srgbClr val="FFFF99"/>
              </a:solidFill>
              <a:latin typeface="Times" pitchFamily="18" charset="0"/>
            </a:endParaRP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en-US" sz="2400" b="1" dirty="0">
                <a:solidFill>
                  <a:srgbClr val="FFFF99"/>
                </a:solidFill>
                <a:latin typeface="Times" pitchFamily="18" charset="0"/>
              </a:rPr>
              <a:t>Thrust 3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en-US" sz="2800" b="1" dirty="0">
                <a:solidFill>
                  <a:srgbClr val="FFFF99"/>
                </a:solidFill>
                <a:latin typeface="Times" pitchFamily="18" charset="0"/>
              </a:rPr>
              <a:t>Application Metrics and Network Performance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endParaRPr lang="en-US" altLang="en-US" sz="2400" b="1" dirty="0">
              <a:solidFill>
                <a:srgbClr val="FFFF99"/>
              </a:solidFill>
              <a:latin typeface="Times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2800" b="1" dirty="0" err="1">
                <a:solidFill>
                  <a:srgbClr val="FFFF99"/>
                </a:solidFill>
                <a:latin typeface="Times" pitchFamily="18" charset="0"/>
              </a:rPr>
              <a:t>Asu</a:t>
            </a:r>
            <a:r>
              <a:rPr lang="en-US" altLang="en-US" sz="2800" b="1" dirty="0">
                <a:solidFill>
                  <a:srgbClr val="FFFF99"/>
                </a:solidFill>
                <a:latin typeface="Times" pitchFamily="18" charset="0"/>
              </a:rPr>
              <a:t> </a:t>
            </a:r>
            <a:r>
              <a:rPr lang="en-US" altLang="en-US" sz="2800" b="1" dirty="0" err="1">
                <a:solidFill>
                  <a:srgbClr val="FFFF99"/>
                </a:solidFill>
                <a:latin typeface="Times" pitchFamily="18" charset="0"/>
              </a:rPr>
              <a:t>Ozdaglar</a:t>
            </a:r>
            <a:r>
              <a:rPr lang="en-US" altLang="en-US" sz="2800" b="1" dirty="0">
                <a:solidFill>
                  <a:srgbClr val="FFFF99"/>
                </a:solidFill>
                <a:latin typeface="Times" pitchFamily="18" charset="0"/>
              </a:rPr>
              <a:t> and </a:t>
            </a:r>
            <a:r>
              <a:rPr lang="en-US" altLang="en-US" sz="2800" b="1" dirty="0" err="1">
                <a:solidFill>
                  <a:srgbClr val="FFFF99"/>
                </a:solidFill>
                <a:latin typeface="Times" pitchFamily="18" charset="0"/>
              </a:rPr>
              <a:t>Devavrat</a:t>
            </a:r>
            <a:r>
              <a:rPr lang="en-US" altLang="en-US" sz="2800" b="1" dirty="0">
                <a:solidFill>
                  <a:srgbClr val="FFFF99"/>
                </a:solidFill>
                <a:latin typeface="Times" pitchFamily="18" charset="0"/>
              </a:rPr>
              <a:t> Shah</a:t>
            </a: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12" name="Line 56"/>
          <p:cNvSpPr>
            <a:spLocks noChangeShapeType="1"/>
          </p:cNvSpPr>
          <p:nvPr/>
        </p:nvSpPr>
        <p:spPr bwMode="auto">
          <a:xfrm>
            <a:off x="6962775" y="2479100"/>
            <a:ext cx="1800225" cy="237172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achievements: thus far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450975" y="2112963"/>
            <a:ext cx="1657350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600" b="1" dirty="0"/>
              <a:t>Optimization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852670" y="2097088"/>
            <a:ext cx="1335622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1600" b="1" dirty="0" err="1"/>
              <a:t>Stochastics</a:t>
            </a:r>
            <a:endParaRPr lang="en-US" sz="1600" b="1" dirty="0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6013450" y="2097088"/>
            <a:ext cx="1495922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Game Theory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36550" y="1408113"/>
            <a:ext cx="27971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Different metrics require different methodology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438150" y="3648075"/>
            <a:ext cx="1343025" cy="58477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663300"/>
                </a:solidFill>
              </a:rPr>
              <a:t>Distributed </a:t>
            </a:r>
            <a:r>
              <a:rPr lang="en-US" sz="1600" b="1" dirty="0" smtClean="0">
                <a:solidFill>
                  <a:srgbClr val="663300"/>
                </a:solidFill>
              </a:rPr>
              <a:t> </a:t>
            </a:r>
            <a:r>
              <a:rPr lang="en-US" sz="1600" b="1" dirty="0">
                <a:solidFill>
                  <a:srgbClr val="663300"/>
                </a:solidFill>
              </a:rPr>
              <a:t>algorithms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2212975" y="3498850"/>
            <a:ext cx="1346200" cy="7848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500" b="1" dirty="0">
                <a:solidFill>
                  <a:srgbClr val="663300"/>
                </a:solidFill>
              </a:rPr>
              <a:t>Wireless Dynamic NUM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441325" y="4538663"/>
            <a:ext cx="129540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Ozdaglar, Shah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2165350" y="4357688"/>
            <a:ext cx="1406525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Boyd, Goldsmith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1260475" y="5122863"/>
            <a:ext cx="1471613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500" b="1" dirty="0">
                <a:solidFill>
                  <a:srgbClr val="663300"/>
                </a:solidFill>
              </a:rPr>
              <a:t>Cross-Layer Optimization</a:t>
            </a:r>
          </a:p>
        </p:txBody>
      </p:sp>
      <p:sp>
        <p:nvSpPr>
          <p:cNvPr id="70681" name="Line 25"/>
          <p:cNvSpPr>
            <a:spLocks noChangeShapeType="1"/>
          </p:cNvSpPr>
          <p:nvPr/>
        </p:nvSpPr>
        <p:spPr bwMode="auto">
          <a:xfrm flipH="1">
            <a:off x="1114425" y="2479100"/>
            <a:ext cx="952500" cy="109537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82" name="Line 26"/>
          <p:cNvSpPr>
            <a:spLocks noChangeShapeType="1"/>
          </p:cNvSpPr>
          <p:nvPr/>
        </p:nvSpPr>
        <p:spPr bwMode="auto">
          <a:xfrm>
            <a:off x="2409825" y="2460050"/>
            <a:ext cx="314325" cy="91440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83" name="Line 27"/>
          <p:cNvSpPr>
            <a:spLocks noChangeShapeType="1"/>
          </p:cNvSpPr>
          <p:nvPr/>
        </p:nvSpPr>
        <p:spPr bwMode="auto">
          <a:xfrm flipH="1">
            <a:off x="1924050" y="2479100"/>
            <a:ext cx="285750" cy="253365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469900" y="5824538"/>
            <a:ext cx="2771775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Boyd, Goldsmith, Medard, Ozdaglar</a:t>
            </a:r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 flipH="1">
            <a:off x="3248025" y="2469575"/>
            <a:ext cx="1057275" cy="89535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3898900" y="4279900"/>
            <a:ext cx="2014538" cy="101566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500" b="1" dirty="0">
                <a:solidFill>
                  <a:srgbClr val="663300"/>
                </a:solidFill>
              </a:rPr>
              <a:t>Integration of macro level control and micro level system design</a:t>
            </a:r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>
            <a:off x="4581525" y="2469575"/>
            <a:ext cx="219075" cy="167640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0" name="Text Box 34"/>
          <p:cNvSpPr txBox="1">
            <a:spLocks noChangeArrowheads="1"/>
          </p:cNvSpPr>
          <p:nvPr/>
        </p:nvSpPr>
        <p:spPr bwMode="auto">
          <a:xfrm>
            <a:off x="4165600" y="5386388"/>
            <a:ext cx="157480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Johari, Meyn, Shah</a:t>
            </a:r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4476750" y="1533525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5" name="Line 39"/>
          <p:cNvSpPr>
            <a:spLocks noChangeShapeType="1"/>
          </p:cNvSpPr>
          <p:nvPr/>
        </p:nvSpPr>
        <p:spPr bwMode="auto">
          <a:xfrm>
            <a:off x="4543425" y="1543050"/>
            <a:ext cx="23431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6" name="Line 40"/>
          <p:cNvSpPr>
            <a:spLocks noChangeShapeType="1"/>
          </p:cNvSpPr>
          <p:nvPr/>
        </p:nvSpPr>
        <p:spPr bwMode="auto">
          <a:xfrm flipH="1">
            <a:off x="2314575" y="1552575"/>
            <a:ext cx="2085975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 flipH="1">
            <a:off x="3590925" y="2488625"/>
            <a:ext cx="876300" cy="204787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8" name="Line 42"/>
          <p:cNvSpPr>
            <a:spLocks noChangeShapeType="1"/>
          </p:cNvSpPr>
          <p:nvPr/>
        </p:nvSpPr>
        <p:spPr bwMode="auto">
          <a:xfrm flipH="1">
            <a:off x="2781300" y="4536500"/>
            <a:ext cx="819150" cy="71437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9" name="Line 43"/>
          <p:cNvSpPr>
            <a:spLocks noChangeShapeType="1"/>
          </p:cNvSpPr>
          <p:nvPr/>
        </p:nvSpPr>
        <p:spPr bwMode="auto">
          <a:xfrm>
            <a:off x="7048500" y="2450525"/>
            <a:ext cx="1104900" cy="39052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700" name="Text Box 44"/>
          <p:cNvSpPr txBox="1">
            <a:spLocks noChangeArrowheads="1"/>
          </p:cNvSpPr>
          <p:nvPr/>
        </p:nvSpPr>
        <p:spPr bwMode="auto">
          <a:xfrm>
            <a:off x="7423150" y="3548063"/>
            <a:ext cx="1482725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Goldsmith, Johari</a:t>
            </a:r>
          </a:p>
        </p:txBody>
      </p:sp>
      <p:sp>
        <p:nvSpPr>
          <p:cNvPr id="70701" name="Text Box 45"/>
          <p:cNvSpPr txBox="1">
            <a:spLocks noChangeArrowheads="1"/>
          </p:cNvSpPr>
          <p:nvPr/>
        </p:nvSpPr>
        <p:spPr bwMode="auto">
          <a:xfrm>
            <a:off x="5680075" y="3155950"/>
            <a:ext cx="1093788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500" b="1" dirty="0">
                <a:solidFill>
                  <a:srgbClr val="663300"/>
                </a:solidFill>
              </a:rPr>
              <a:t>Topology formation</a:t>
            </a:r>
          </a:p>
        </p:txBody>
      </p:sp>
      <p:sp>
        <p:nvSpPr>
          <p:cNvPr id="70702" name="Line 46"/>
          <p:cNvSpPr>
            <a:spLocks noChangeShapeType="1"/>
          </p:cNvSpPr>
          <p:nvPr/>
        </p:nvSpPr>
        <p:spPr bwMode="auto">
          <a:xfrm flipH="1">
            <a:off x="6267450" y="2450525"/>
            <a:ext cx="619125" cy="59055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703" name="Line 47"/>
          <p:cNvSpPr>
            <a:spLocks noChangeShapeType="1"/>
          </p:cNvSpPr>
          <p:nvPr/>
        </p:nvSpPr>
        <p:spPr bwMode="auto">
          <a:xfrm>
            <a:off x="4772025" y="2479100"/>
            <a:ext cx="1485900" cy="55245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6590805" y="4213225"/>
            <a:ext cx="1672133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err="1">
                <a:solidFill>
                  <a:srgbClr val="663300"/>
                </a:solidFill>
              </a:rPr>
              <a:t>Noncooperative</a:t>
            </a:r>
            <a:r>
              <a:rPr lang="en-US" sz="1500" b="1" dirty="0">
                <a:solidFill>
                  <a:srgbClr val="663300"/>
                </a:solidFill>
              </a:rPr>
              <a:t> scheduling</a:t>
            </a:r>
          </a:p>
        </p:txBody>
      </p:sp>
      <p:sp>
        <p:nvSpPr>
          <p:cNvPr id="70705" name="Line 49"/>
          <p:cNvSpPr>
            <a:spLocks noChangeShapeType="1"/>
          </p:cNvSpPr>
          <p:nvPr/>
        </p:nvSpPr>
        <p:spPr bwMode="auto">
          <a:xfrm>
            <a:off x="6943725" y="2469575"/>
            <a:ext cx="447675" cy="160972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706" name="Freeform 50"/>
          <p:cNvSpPr>
            <a:spLocks/>
          </p:cNvSpPr>
          <p:nvPr/>
        </p:nvSpPr>
        <p:spPr bwMode="auto">
          <a:xfrm>
            <a:off x="4648200" y="2493325"/>
            <a:ext cx="1571625" cy="1971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90" y="1242"/>
              </a:cxn>
            </a:cxnLst>
            <a:rect l="0" t="0" r="r" b="b"/>
            <a:pathLst>
              <a:path w="990" h="1242">
                <a:moveTo>
                  <a:pt x="0" y="0"/>
                </a:moveTo>
                <a:lnTo>
                  <a:pt x="990" y="1242"/>
                </a:lnTo>
              </a:path>
            </a:pathLst>
          </a:custGeom>
          <a:noFill/>
          <a:ln w="12700" cap="flat" cmpd="sng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707" name="Line 51"/>
          <p:cNvSpPr>
            <a:spLocks noChangeShapeType="1"/>
          </p:cNvSpPr>
          <p:nvPr/>
        </p:nvSpPr>
        <p:spPr bwMode="auto">
          <a:xfrm>
            <a:off x="6210300" y="4467350"/>
            <a:ext cx="371475" cy="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708" name="Text Box 52"/>
          <p:cNvSpPr txBox="1">
            <a:spLocks noChangeArrowheads="1"/>
          </p:cNvSpPr>
          <p:nvPr/>
        </p:nvSpPr>
        <p:spPr bwMode="auto">
          <a:xfrm>
            <a:off x="5927725" y="3738563"/>
            <a:ext cx="64135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Johari</a:t>
            </a:r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7013575" y="4805363"/>
            <a:ext cx="8366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Ozdaglar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6594475" y="5184775"/>
            <a:ext cx="1633538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500" b="1" dirty="0" err="1">
                <a:solidFill>
                  <a:srgbClr val="663300"/>
                </a:solidFill>
              </a:rPr>
              <a:t>Noncooperative</a:t>
            </a:r>
            <a:r>
              <a:rPr lang="en-US" sz="1500" b="1" dirty="0">
                <a:solidFill>
                  <a:srgbClr val="663300"/>
                </a:solidFill>
              </a:rPr>
              <a:t> coding</a:t>
            </a:r>
          </a:p>
        </p:txBody>
      </p:sp>
      <p:sp>
        <p:nvSpPr>
          <p:cNvPr id="70711" name="Text Box 55"/>
          <p:cNvSpPr txBox="1">
            <a:spLocks noChangeArrowheads="1"/>
          </p:cNvSpPr>
          <p:nvPr/>
        </p:nvSpPr>
        <p:spPr bwMode="auto">
          <a:xfrm>
            <a:off x="7061200" y="5767388"/>
            <a:ext cx="623888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Effros</a:t>
            </a:r>
          </a:p>
        </p:txBody>
      </p:sp>
      <p:sp>
        <p:nvSpPr>
          <p:cNvPr id="70713" name="Line 57"/>
          <p:cNvSpPr>
            <a:spLocks noChangeShapeType="1"/>
          </p:cNvSpPr>
          <p:nvPr/>
        </p:nvSpPr>
        <p:spPr bwMode="auto">
          <a:xfrm flipH="1">
            <a:off x="8346250" y="4850822"/>
            <a:ext cx="419100" cy="29527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3360718" y="965338"/>
            <a:ext cx="2293790" cy="58477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Network Resource </a:t>
            </a:r>
            <a:r>
              <a:rPr lang="en-US" sz="1600" b="1" dirty="0">
                <a:solidFill>
                  <a:srgbClr val="002060"/>
                </a:solidFill>
              </a:rPr>
              <a:t>A</a:t>
            </a:r>
            <a:r>
              <a:rPr lang="en-US" sz="1600" b="1" dirty="0" smtClean="0">
                <a:solidFill>
                  <a:srgbClr val="002060"/>
                </a:solidFill>
              </a:rPr>
              <a:t>llocation</a:t>
            </a:r>
            <a:endParaRPr lang="en-US" dirty="0"/>
          </a:p>
        </p:txBody>
      </p:sp>
      <p:sp>
        <p:nvSpPr>
          <p:cNvPr id="70691" name="Text Box 35"/>
          <p:cNvSpPr txBox="1">
            <a:spLocks noChangeArrowheads="1"/>
          </p:cNvSpPr>
          <p:nvPr/>
        </p:nvSpPr>
        <p:spPr bwMode="auto">
          <a:xfrm>
            <a:off x="7394575" y="2946400"/>
            <a:ext cx="1470025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500" b="1" dirty="0">
                <a:solidFill>
                  <a:srgbClr val="663300"/>
                </a:solidFill>
              </a:rPr>
              <a:t>Cognitive radio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Line 47"/>
          <p:cNvSpPr>
            <a:spLocks noChangeShapeType="1"/>
          </p:cNvSpPr>
          <p:nvPr/>
        </p:nvSpPr>
        <p:spPr bwMode="auto">
          <a:xfrm flipH="1">
            <a:off x="3443844" y="2451390"/>
            <a:ext cx="2226749" cy="3498147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7" name="Line 47"/>
          <p:cNvSpPr>
            <a:spLocks noChangeShapeType="1"/>
          </p:cNvSpPr>
          <p:nvPr/>
        </p:nvSpPr>
        <p:spPr bwMode="auto">
          <a:xfrm>
            <a:off x="3895106" y="2422566"/>
            <a:ext cx="4322619" cy="1852551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6" name="Line 47"/>
          <p:cNvSpPr>
            <a:spLocks noChangeShapeType="1"/>
          </p:cNvSpPr>
          <p:nvPr/>
        </p:nvSpPr>
        <p:spPr bwMode="auto">
          <a:xfrm>
            <a:off x="5995060" y="2420588"/>
            <a:ext cx="2388919" cy="1866404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89" name="Line 33"/>
          <p:cNvSpPr>
            <a:spLocks noChangeShapeType="1"/>
          </p:cNvSpPr>
          <p:nvPr/>
        </p:nvSpPr>
        <p:spPr bwMode="auto">
          <a:xfrm>
            <a:off x="2030682" y="2470067"/>
            <a:ext cx="2505692" cy="997527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achievements: recent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548466" y="2124838"/>
            <a:ext cx="1657350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600" b="1" dirty="0"/>
              <a:t>Optimization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2997662" y="2097088"/>
            <a:ext cx="1335622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1600" b="1" dirty="0" err="1"/>
              <a:t>Stochastics</a:t>
            </a:r>
            <a:endParaRPr lang="en-US" sz="1600" b="1" dirty="0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015942" y="2108963"/>
            <a:ext cx="1495922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Game Theory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36550" y="1408113"/>
            <a:ext cx="27971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/>
              <a:t>Different metrics require different methodology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438150" y="3648075"/>
            <a:ext cx="1343025" cy="58477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663300"/>
                </a:solidFill>
              </a:rPr>
              <a:t>Distributed </a:t>
            </a:r>
            <a:r>
              <a:rPr lang="en-US" sz="1600" b="1" dirty="0" smtClean="0">
                <a:solidFill>
                  <a:srgbClr val="663300"/>
                </a:solidFill>
              </a:rPr>
              <a:t> CSMA</a:t>
            </a:r>
            <a:endParaRPr lang="en-US" sz="1600" b="1" dirty="0">
              <a:solidFill>
                <a:srgbClr val="663300"/>
              </a:solidFill>
            </a:endParaRP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2090057" y="3498850"/>
            <a:ext cx="1591294" cy="7848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Wireless, Distributed  </a:t>
            </a:r>
            <a:r>
              <a:rPr lang="en-US" sz="1500" b="1" dirty="0">
                <a:solidFill>
                  <a:srgbClr val="663300"/>
                </a:solidFill>
              </a:rPr>
              <a:t>Dynamic NUM</a:t>
            </a: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797575" y="4336788"/>
            <a:ext cx="561372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Shah</a:t>
            </a:r>
            <a:endParaRPr lang="en-US" b="1" i="1" dirty="0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2165350" y="4357688"/>
            <a:ext cx="1406525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/>
              <a:t>Boyd, Goldsmith</a:t>
            </a: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748145" y="5122863"/>
            <a:ext cx="1983944" cy="7848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Q-learning for network resource allocation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70681" name="Line 25"/>
          <p:cNvSpPr>
            <a:spLocks noChangeShapeType="1"/>
          </p:cNvSpPr>
          <p:nvPr/>
        </p:nvSpPr>
        <p:spPr bwMode="auto">
          <a:xfrm flipH="1">
            <a:off x="1033153" y="2467225"/>
            <a:ext cx="440006" cy="119037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82" name="Line 26"/>
          <p:cNvSpPr>
            <a:spLocks noChangeShapeType="1"/>
          </p:cNvSpPr>
          <p:nvPr/>
        </p:nvSpPr>
        <p:spPr bwMode="auto">
          <a:xfrm>
            <a:off x="1697306" y="2471925"/>
            <a:ext cx="1069645" cy="101942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1431806" y="5978910"/>
            <a:ext cx="577402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 smtClean="0"/>
              <a:t>Meyn</a:t>
            </a:r>
            <a:endParaRPr lang="en-US" b="1" i="1" dirty="0"/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 flipH="1">
            <a:off x="2974891" y="2458192"/>
            <a:ext cx="658957" cy="1061112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3851399" y="3484253"/>
            <a:ext cx="2216892" cy="7848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Fundamental </a:t>
            </a:r>
            <a:r>
              <a:rPr lang="en-US" sz="1500" b="1" dirty="0">
                <a:solidFill>
                  <a:srgbClr val="663300"/>
                </a:solidFill>
              </a:rPr>
              <a:t>O</a:t>
            </a:r>
            <a:r>
              <a:rPr lang="en-US" sz="1500" b="1" dirty="0" smtClean="0">
                <a:solidFill>
                  <a:srgbClr val="663300"/>
                </a:solidFill>
              </a:rPr>
              <a:t>verhead in Distributed Algorithm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70690" name="Text Box 34"/>
          <p:cNvSpPr txBox="1">
            <a:spLocks noChangeArrowheads="1"/>
          </p:cNvSpPr>
          <p:nvPr/>
        </p:nvSpPr>
        <p:spPr bwMode="auto">
          <a:xfrm>
            <a:off x="4498095" y="4305734"/>
            <a:ext cx="84350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El </a:t>
            </a:r>
            <a:r>
              <a:rPr lang="en-US" b="1" i="1" dirty="0" err="1" smtClean="0"/>
              <a:t>Gamal</a:t>
            </a:r>
            <a:endParaRPr lang="en-US" b="1" i="1" dirty="0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 flipH="1">
            <a:off x="4025735" y="1557276"/>
            <a:ext cx="332261" cy="5684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95" name="Line 39"/>
          <p:cNvSpPr>
            <a:spLocks noChangeShapeType="1"/>
          </p:cNvSpPr>
          <p:nvPr/>
        </p:nvSpPr>
        <p:spPr bwMode="auto">
          <a:xfrm>
            <a:off x="5065939" y="1554925"/>
            <a:ext cx="23431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6" name="Line 40"/>
          <p:cNvSpPr>
            <a:spLocks noChangeShapeType="1"/>
          </p:cNvSpPr>
          <p:nvPr/>
        </p:nvSpPr>
        <p:spPr bwMode="auto">
          <a:xfrm flipH="1">
            <a:off x="1946449" y="1552575"/>
            <a:ext cx="2085975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 flipH="1">
            <a:off x="3728852" y="2453000"/>
            <a:ext cx="85248" cy="210712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98" name="Line 42"/>
          <p:cNvSpPr>
            <a:spLocks noChangeShapeType="1"/>
          </p:cNvSpPr>
          <p:nvPr/>
        </p:nvSpPr>
        <p:spPr bwMode="auto">
          <a:xfrm flipH="1">
            <a:off x="2755075" y="4548375"/>
            <a:ext cx="987878" cy="724269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699" name="Line 43"/>
          <p:cNvSpPr>
            <a:spLocks noChangeShapeType="1"/>
          </p:cNvSpPr>
          <p:nvPr/>
        </p:nvSpPr>
        <p:spPr bwMode="auto">
          <a:xfrm>
            <a:off x="6442857" y="2438649"/>
            <a:ext cx="1905496" cy="328302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700" name="Text Box 44"/>
          <p:cNvSpPr txBox="1">
            <a:spLocks noChangeArrowheads="1"/>
          </p:cNvSpPr>
          <p:nvPr/>
        </p:nvSpPr>
        <p:spPr bwMode="auto">
          <a:xfrm>
            <a:off x="8111899" y="3453060"/>
            <a:ext cx="64633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 smtClean="0"/>
              <a:t>Johari</a:t>
            </a:r>
            <a:endParaRPr lang="en-US" b="1" i="1" dirty="0"/>
          </a:p>
        </p:txBody>
      </p:sp>
      <p:sp>
        <p:nvSpPr>
          <p:cNvPr id="70701" name="Text Box 45"/>
          <p:cNvSpPr txBox="1">
            <a:spLocks noChangeArrowheads="1"/>
          </p:cNvSpPr>
          <p:nvPr/>
        </p:nvSpPr>
        <p:spPr bwMode="auto">
          <a:xfrm>
            <a:off x="4160036" y="5057093"/>
            <a:ext cx="1528248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Capacity with Coding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70702" name="Line 46"/>
          <p:cNvSpPr>
            <a:spLocks noChangeShapeType="1"/>
          </p:cNvSpPr>
          <p:nvPr/>
        </p:nvSpPr>
        <p:spPr bwMode="auto">
          <a:xfrm flipH="1">
            <a:off x="5201391" y="2450525"/>
            <a:ext cx="2611459" cy="104082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703" name="Line 47"/>
          <p:cNvSpPr>
            <a:spLocks noChangeShapeType="1"/>
          </p:cNvSpPr>
          <p:nvPr/>
        </p:nvSpPr>
        <p:spPr bwMode="auto">
          <a:xfrm>
            <a:off x="5771408" y="2446318"/>
            <a:ext cx="1033153" cy="91440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0704" name="Text Box 48"/>
          <p:cNvSpPr txBox="1">
            <a:spLocks noChangeArrowheads="1"/>
          </p:cNvSpPr>
          <p:nvPr/>
        </p:nvSpPr>
        <p:spPr bwMode="auto">
          <a:xfrm>
            <a:off x="7350826" y="4284477"/>
            <a:ext cx="1793174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Power Control &amp; Potential Games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7856700" y="4840988"/>
            <a:ext cx="8366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/>
              <a:t>Ozdaglar</a:t>
            </a:r>
            <a:endParaRPr lang="en-US" b="1" i="1" dirty="0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3360718" y="965338"/>
            <a:ext cx="2293790" cy="58477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Network Resource </a:t>
            </a:r>
            <a:r>
              <a:rPr lang="en-US" sz="1600" b="1" dirty="0">
                <a:solidFill>
                  <a:srgbClr val="002060"/>
                </a:solidFill>
              </a:rPr>
              <a:t>A</a:t>
            </a:r>
            <a:r>
              <a:rPr lang="en-US" sz="1600" b="1" dirty="0" smtClean="0">
                <a:solidFill>
                  <a:srgbClr val="002060"/>
                </a:solidFill>
              </a:rPr>
              <a:t>llocation</a:t>
            </a:r>
            <a:endParaRPr lang="en-US" dirty="0"/>
          </a:p>
        </p:txBody>
      </p:sp>
      <p:sp>
        <p:nvSpPr>
          <p:cNvPr id="70691" name="Text Box 35"/>
          <p:cNvSpPr txBox="1">
            <a:spLocks noChangeArrowheads="1"/>
          </p:cNvSpPr>
          <p:nvPr/>
        </p:nvSpPr>
        <p:spPr bwMode="auto">
          <a:xfrm>
            <a:off x="7394575" y="2792025"/>
            <a:ext cx="1749425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err="1" smtClean="0">
                <a:solidFill>
                  <a:srgbClr val="663300"/>
                </a:solidFill>
              </a:rPr>
              <a:t>Supermodular</a:t>
            </a:r>
            <a:r>
              <a:rPr lang="en-US" sz="1500" b="1" dirty="0" smtClean="0">
                <a:solidFill>
                  <a:srgbClr val="663300"/>
                </a:solidFill>
              </a:rPr>
              <a:t> Games 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101688" y="2087216"/>
            <a:ext cx="1657350" cy="338554"/>
          </a:xfrm>
          <a:prstGeom prst="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lin ang="42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600" b="1" dirty="0" smtClean="0"/>
              <a:t>Info. Theory</a:t>
            </a:r>
            <a:endParaRPr lang="en-US" sz="1600" b="1" dirty="0"/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>
            <a:off x="4750130" y="1567544"/>
            <a:ext cx="463138" cy="5581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1600331" y="2481824"/>
            <a:ext cx="513477" cy="2648315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6" name="Text Box 34"/>
          <p:cNvSpPr txBox="1">
            <a:spLocks noChangeArrowheads="1"/>
          </p:cNvSpPr>
          <p:nvPr/>
        </p:nvSpPr>
        <p:spPr bwMode="auto">
          <a:xfrm>
            <a:off x="4484245" y="5681259"/>
            <a:ext cx="73129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 smtClean="0"/>
              <a:t>Medard</a:t>
            </a:r>
            <a:endParaRPr lang="en-US" b="1" i="1" dirty="0"/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 flipH="1">
            <a:off x="5248894" y="2417744"/>
            <a:ext cx="2632488" cy="2641143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42"/>
          <p:cNvSpPr>
            <a:spLocks noChangeShapeType="1"/>
          </p:cNvSpPr>
          <p:nvPr/>
        </p:nvSpPr>
        <p:spPr bwMode="auto">
          <a:xfrm>
            <a:off x="3728852" y="4536375"/>
            <a:ext cx="427511" cy="73627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Text Box 48"/>
          <p:cNvSpPr txBox="1">
            <a:spLocks noChangeArrowheads="1"/>
          </p:cNvSpPr>
          <p:nvPr/>
        </p:nvSpPr>
        <p:spPr bwMode="auto">
          <a:xfrm>
            <a:off x="6921330" y="5315625"/>
            <a:ext cx="2080166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Large Dynamic Stochastic Games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50" name="Text Box 44"/>
          <p:cNvSpPr txBox="1">
            <a:spLocks noChangeArrowheads="1"/>
          </p:cNvSpPr>
          <p:nvPr/>
        </p:nvSpPr>
        <p:spPr bwMode="auto">
          <a:xfrm>
            <a:off x="7684400" y="6041813"/>
            <a:ext cx="64633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 smtClean="0"/>
              <a:t>Johari</a:t>
            </a:r>
            <a:endParaRPr lang="en-US" b="1" i="1" dirty="0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5698183" y="2456217"/>
            <a:ext cx="1225131" cy="2887679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>
            <a:off x="3716977" y="4548250"/>
            <a:ext cx="3182587" cy="783772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48"/>
          <p:cNvSpPr txBox="1">
            <a:spLocks noChangeArrowheads="1"/>
          </p:cNvSpPr>
          <p:nvPr/>
        </p:nvSpPr>
        <p:spPr bwMode="auto">
          <a:xfrm>
            <a:off x="6220685" y="3368088"/>
            <a:ext cx="1486400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Near Potential Games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6667201" y="3995862"/>
            <a:ext cx="8366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/>
              <a:t>Ozdaglar</a:t>
            </a:r>
            <a:endParaRPr lang="en-US" b="1" i="1" dirty="0"/>
          </a:p>
        </p:txBody>
      </p:sp>
      <p:sp>
        <p:nvSpPr>
          <p:cNvPr id="58" name="Text Box 48"/>
          <p:cNvSpPr txBox="1">
            <a:spLocks noChangeArrowheads="1"/>
          </p:cNvSpPr>
          <p:nvPr/>
        </p:nvSpPr>
        <p:spPr bwMode="auto">
          <a:xfrm>
            <a:off x="2470064" y="5966802"/>
            <a:ext cx="1935677" cy="55399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4200000" scaled="0"/>
          </a:gradFill>
          <a:ln w="12700" algn="ctr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663300"/>
                </a:solidFill>
              </a:rPr>
              <a:t>Dynamic Resource Allocation Game</a:t>
            </a:r>
            <a:endParaRPr lang="en-US" sz="1500" b="1" dirty="0">
              <a:solidFill>
                <a:srgbClr val="663300"/>
              </a:solidFill>
            </a:endParaRP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3066998" y="6547738"/>
            <a:ext cx="836613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 err="1"/>
              <a:t>Ozdaglar</a:t>
            </a:r>
            <a:endParaRPr lang="en-US" b="1" i="1" dirty="0"/>
          </a:p>
        </p:txBody>
      </p:sp>
      <p:sp>
        <p:nvSpPr>
          <p:cNvPr id="62" name="Line 42"/>
          <p:cNvSpPr>
            <a:spLocks noChangeShapeType="1"/>
          </p:cNvSpPr>
          <p:nvPr/>
        </p:nvSpPr>
        <p:spPr bwMode="auto">
          <a:xfrm flipH="1">
            <a:off x="3408217" y="4548249"/>
            <a:ext cx="332510" cy="1413164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Optimization Methods for General Application Metrics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Wireless Stochastic Resource Allocation (WNUM) </a:t>
            </a:r>
          </a:p>
          <a:p>
            <a:endParaRPr lang="en-US" sz="1800" dirty="0" smtClean="0"/>
          </a:p>
          <a:p>
            <a:r>
              <a:rPr lang="en-US" sz="1800" dirty="0" smtClean="0"/>
              <a:t>Distributed Wireless Network Utility Maximization (Goldsmith)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500" dirty="0" smtClean="0"/>
              <a:t>To optimize the rate-reliability tradeoff in wireless networks</a:t>
            </a:r>
          </a:p>
          <a:p>
            <a:pPr lvl="1"/>
            <a:r>
              <a:rPr lang="en-US" sz="1500" dirty="0" smtClean="0"/>
              <a:t>Stochastic approximation to establish convergence</a:t>
            </a:r>
          </a:p>
          <a:p>
            <a:pPr lvl="1"/>
            <a:r>
              <a:rPr lang="en-US" sz="1500" dirty="0" smtClean="0"/>
              <a:t>Promising simulation study</a:t>
            </a:r>
          </a:p>
          <a:p>
            <a:pPr lvl="1"/>
            <a:endParaRPr lang="en-US" sz="1500" dirty="0" smtClean="0"/>
          </a:p>
          <a:p>
            <a:endParaRPr lang="en-US" sz="1800" dirty="0" smtClean="0"/>
          </a:p>
          <a:p>
            <a:r>
              <a:rPr lang="en-US" sz="1800" dirty="0" smtClean="0"/>
              <a:t>Full Stochastic Control Problem (Boyd)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500" dirty="0" smtClean="0"/>
              <a:t>To optimize power control and capacity allocation </a:t>
            </a:r>
          </a:p>
          <a:p>
            <a:pPr lvl="2"/>
            <a:r>
              <a:rPr lang="en-US" sz="1400" dirty="0" smtClean="0"/>
              <a:t>With utilities being smooth functions of flow rates </a:t>
            </a:r>
          </a:p>
          <a:p>
            <a:pPr lvl="1"/>
            <a:r>
              <a:rPr lang="en-US" sz="1500" dirty="0" smtClean="0"/>
              <a:t>Exact characterization of “no transmit” region</a:t>
            </a:r>
          </a:p>
          <a:p>
            <a:pPr lvl="2"/>
            <a:r>
              <a:rPr lang="en-US" sz="1400" dirty="0" smtClean="0"/>
              <a:t>Optimal things to do : no power utilization !</a:t>
            </a:r>
          </a:p>
          <a:p>
            <a:pPr lvl="1"/>
            <a:r>
              <a:rPr lang="en-US" sz="1600" dirty="0" smtClean="0"/>
              <a:t>Approximation dynamic programming techniques</a:t>
            </a:r>
            <a:endParaRPr lang="en-US" dirty="0" smtClean="0">
              <a:solidFill>
                <a:srgbClr val="396BB3"/>
              </a:solidFill>
            </a:endParaRPr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pic>
        <p:nvPicPr>
          <p:cNvPr id="4" name="Picture 1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7344" y="1709759"/>
            <a:ext cx="1658938" cy="13176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5" name="Picture 1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1680" y="2707286"/>
            <a:ext cx="1739900" cy="13176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6" name="Picture 120" descr="ut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55575" y="5597525"/>
            <a:ext cx="2012950" cy="1200150"/>
          </a:xfrm>
          <a:prstGeom prst="rect">
            <a:avLst/>
          </a:prstGeom>
          <a:noFill/>
        </p:spPr>
      </p:pic>
      <p:pic>
        <p:nvPicPr>
          <p:cNvPr id="7" name="Picture 127" descr="polic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0238" y="4222750"/>
            <a:ext cx="3433762" cy="263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Optimization Methods for General Application Metrics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Wireless Stochastic Resource Allocation (WNUM) </a:t>
            </a:r>
          </a:p>
          <a:p>
            <a:endParaRPr lang="en-US" sz="1800" dirty="0" smtClean="0"/>
          </a:p>
          <a:p>
            <a:r>
              <a:rPr lang="en-US" sz="1800" dirty="0" smtClean="0"/>
              <a:t>Dynamic Resource Allocation (</a:t>
            </a:r>
            <a:r>
              <a:rPr lang="en-US" sz="1800" dirty="0" err="1" smtClean="0"/>
              <a:t>Ozdaglar</a:t>
            </a:r>
            <a:r>
              <a:rPr lang="en-US" sz="1800" dirty="0" smtClean="0"/>
              <a:t>)</a:t>
            </a:r>
            <a:endParaRPr lang="en-US" sz="700" dirty="0" smtClean="0"/>
          </a:p>
          <a:p>
            <a:pPr lvl="1"/>
            <a:r>
              <a:rPr lang="en-US" sz="1500" dirty="0" smtClean="0"/>
              <a:t>Proportional fair allocation of capacity</a:t>
            </a:r>
          </a:p>
          <a:p>
            <a:pPr lvl="1"/>
            <a:r>
              <a:rPr lang="en-US" sz="1500" dirty="0" smtClean="0"/>
              <a:t>Existence and uniqueness of Nash Equilibrium </a:t>
            </a:r>
          </a:p>
          <a:p>
            <a:pPr lvl="1"/>
            <a:r>
              <a:rPr lang="en-US" sz="1500" dirty="0" smtClean="0"/>
              <a:t>Fluid model approximation</a:t>
            </a:r>
          </a:p>
          <a:p>
            <a:endParaRPr lang="en-US" sz="1800" dirty="0" smtClean="0"/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325074" y="3785780"/>
            <a:ext cx="3019198" cy="2246889"/>
            <a:chOff x="3132715" y="3987656"/>
            <a:chExt cx="2320925" cy="1587500"/>
          </a:xfrm>
        </p:grpSpPr>
        <p:sp>
          <p:nvSpPr>
            <p:cNvPr id="4" name="Right Arrow 147"/>
            <p:cNvSpPr>
              <a:spLocks noChangeArrowheads="1"/>
            </p:cNvSpPr>
            <p:nvPr/>
          </p:nvSpPr>
          <p:spPr bwMode="auto">
            <a:xfrm>
              <a:off x="3893127" y="4611543"/>
              <a:ext cx="850900" cy="822325"/>
            </a:xfrm>
            <a:prstGeom prst="rightArrow">
              <a:avLst>
                <a:gd name="adj1" fmla="val 50000"/>
                <a:gd name="adj2" fmla="val 2778"/>
              </a:avLst>
            </a:prstGeom>
            <a:noFill/>
            <a:ln w="12700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baseline="0"/>
            </a:p>
          </p:txBody>
        </p:sp>
        <p:pic>
          <p:nvPicPr>
            <p:cNvPr id="5" name="Picture 5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74077" y="3987656"/>
              <a:ext cx="517525" cy="517525"/>
            </a:xfrm>
            <a:prstGeom prst="rect">
              <a:avLst/>
            </a:prstGeom>
            <a:noFill/>
          </p:spPr>
        </p:pic>
        <p:pic>
          <p:nvPicPr>
            <p:cNvPr id="6" name="Picture 5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53402" y="4944918"/>
              <a:ext cx="307975" cy="404813"/>
            </a:xfrm>
            <a:prstGeom prst="rect">
              <a:avLst/>
            </a:prstGeom>
            <a:noFill/>
          </p:spPr>
        </p:pic>
        <p:pic>
          <p:nvPicPr>
            <p:cNvPr id="7" name="Picture 5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44027" y="4970318"/>
              <a:ext cx="341313" cy="431800"/>
            </a:xfrm>
            <a:prstGeom prst="rect">
              <a:avLst/>
            </a:prstGeom>
            <a:noFill/>
          </p:spPr>
        </p:pic>
        <p:sp>
          <p:nvSpPr>
            <p:cNvPr id="8" name="Line 64"/>
            <p:cNvSpPr>
              <a:spLocks noChangeShapeType="1"/>
            </p:cNvSpPr>
            <p:nvPr/>
          </p:nvSpPr>
          <p:spPr bwMode="auto">
            <a:xfrm>
              <a:off x="4299527" y="4449618"/>
              <a:ext cx="762000" cy="469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Line 65"/>
            <p:cNvSpPr>
              <a:spLocks noChangeShapeType="1"/>
            </p:cNvSpPr>
            <p:nvPr/>
          </p:nvSpPr>
          <p:spPr bwMode="auto">
            <a:xfrm flipH="1">
              <a:off x="3524827" y="4436918"/>
              <a:ext cx="444500" cy="469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pic>
          <p:nvPicPr>
            <p:cNvPr id="10" name="Picture 6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80390" y="4238481"/>
              <a:ext cx="307975" cy="307975"/>
            </a:xfrm>
            <a:prstGeom prst="rect">
              <a:avLst/>
            </a:prstGeom>
            <a:noFill/>
          </p:spPr>
        </p:pic>
        <p:pic>
          <p:nvPicPr>
            <p:cNvPr id="11" name="Picture 7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59890" y="4441681"/>
              <a:ext cx="307975" cy="307975"/>
            </a:xfrm>
            <a:prstGeom prst="rect">
              <a:avLst/>
            </a:prstGeom>
            <a:noFill/>
          </p:spPr>
        </p:pic>
        <p:pic>
          <p:nvPicPr>
            <p:cNvPr id="12" name="Picture 7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05890" y="4276581"/>
              <a:ext cx="307975" cy="307975"/>
            </a:xfrm>
            <a:prstGeom prst="rect">
              <a:avLst/>
            </a:prstGeom>
            <a:noFill/>
          </p:spPr>
        </p:pic>
        <p:pic>
          <p:nvPicPr>
            <p:cNvPr id="13" name="Picture 7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50415" y="4771881"/>
              <a:ext cx="390525" cy="384175"/>
            </a:xfrm>
            <a:prstGeom prst="rect">
              <a:avLst/>
            </a:prstGeom>
            <a:noFill/>
          </p:spPr>
        </p:pic>
        <p:pic>
          <p:nvPicPr>
            <p:cNvPr id="14" name="Picture 74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37715" y="5165581"/>
              <a:ext cx="415925" cy="409575"/>
            </a:xfrm>
            <a:prstGeom prst="rect">
              <a:avLst/>
            </a:prstGeom>
            <a:noFill/>
          </p:spPr>
        </p:pic>
        <p:pic>
          <p:nvPicPr>
            <p:cNvPr id="15" name="Picture 7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132715" y="4911581"/>
              <a:ext cx="415925" cy="4095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Network Games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Network games and non-cooperative behavior</a:t>
            </a:r>
          </a:p>
          <a:p>
            <a:endParaRPr lang="en-US" sz="1800" dirty="0" smtClean="0"/>
          </a:p>
          <a:p>
            <a:r>
              <a:rPr lang="en-US" sz="1800" dirty="0" smtClean="0"/>
              <a:t>Two benchmark model for networked systems</a:t>
            </a:r>
          </a:p>
          <a:p>
            <a:pPr lvl="1"/>
            <a:r>
              <a:rPr lang="en-US" sz="1500" dirty="0" err="1" smtClean="0"/>
              <a:t>Supermodular</a:t>
            </a:r>
            <a:r>
              <a:rPr lang="en-US" sz="1500" dirty="0" smtClean="0"/>
              <a:t>  and Potential games</a:t>
            </a:r>
          </a:p>
          <a:p>
            <a:pPr lvl="2"/>
            <a:r>
              <a:rPr lang="en-US" sz="1400" dirty="0" smtClean="0"/>
              <a:t>Both admit simple, learning rules to reach Nash Equilibrium</a:t>
            </a:r>
          </a:p>
          <a:p>
            <a:pPr lvl="2"/>
            <a:r>
              <a:rPr lang="en-US" sz="1400" dirty="0" smtClean="0"/>
              <a:t>Provide insights in understanding more complex setup</a:t>
            </a:r>
          </a:p>
          <a:p>
            <a:pPr lvl="1"/>
            <a:endParaRPr lang="en-US" sz="15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Supermodular</a:t>
            </a:r>
            <a:r>
              <a:rPr lang="en-US" sz="1800" dirty="0" smtClean="0"/>
              <a:t> Games (</a:t>
            </a:r>
            <a:r>
              <a:rPr lang="en-US" sz="1800" dirty="0" err="1" smtClean="0"/>
              <a:t>Johari</a:t>
            </a:r>
            <a:r>
              <a:rPr lang="en-US" sz="1800" dirty="0" smtClean="0"/>
              <a:t>)</a:t>
            </a:r>
            <a:endParaRPr lang="en-US" sz="1500" dirty="0" smtClean="0"/>
          </a:p>
          <a:p>
            <a:pPr lvl="1"/>
            <a:r>
              <a:rPr lang="en-US" sz="1500" dirty="0" smtClean="0"/>
              <a:t>Largest Nash Equilibrium</a:t>
            </a:r>
          </a:p>
          <a:p>
            <a:pPr lvl="2"/>
            <a:r>
              <a:rPr lang="en-US" sz="1400" dirty="0" smtClean="0"/>
              <a:t>Pareto optimal under positive externalities</a:t>
            </a:r>
          </a:p>
          <a:p>
            <a:pPr lvl="2"/>
            <a:r>
              <a:rPr lang="en-US" sz="1400" dirty="0" smtClean="0"/>
              <a:t>Player action determined by the “centrality”</a:t>
            </a:r>
          </a:p>
          <a:p>
            <a:pPr lvl="2"/>
            <a:r>
              <a:rPr lang="en-US" sz="1400" dirty="0" smtClean="0"/>
              <a:t>Relation to the connectivity of an agent</a:t>
            </a:r>
          </a:p>
          <a:p>
            <a:pPr lvl="1"/>
            <a:endParaRPr lang="en-US" sz="16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sz="1800" dirty="0" smtClean="0"/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grpSp>
        <p:nvGrpSpPr>
          <p:cNvPr id="4" name="Group 169"/>
          <p:cNvGrpSpPr>
            <a:grpSpLocks/>
          </p:cNvGrpSpPr>
          <p:nvPr/>
        </p:nvGrpSpPr>
        <p:grpSpPr bwMode="auto">
          <a:xfrm>
            <a:off x="6512192" y="4858369"/>
            <a:ext cx="941388" cy="847725"/>
            <a:chOff x="600" y="2824"/>
            <a:chExt cx="700" cy="630"/>
          </a:xfrm>
        </p:grpSpPr>
        <p:grpSp>
          <p:nvGrpSpPr>
            <p:cNvPr id="5" name="Group 129"/>
            <p:cNvGrpSpPr>
              <a:grpSpLocks/>
            </p:cNvGrpSpPr>
            <p:nvPr/>
          </p:nvGrpSpPr>
          <p:grpSpPr bwMode="auto">
            <a:xfrm>
              <a:off x="600" y="2824"/>
              <a:ext cx="622" cy="507"/>
              <a:chOff x="600" y="2824"/>
              <a:chExt cx="622" cy="507"/>
            </a:xfrm>
          </p:grpSpPr>
          <p:sp>
            <p:nvSpPr>
              <p:cNvPr id="7" name="Line 336"/>
              <p:cNvSpPr>
                <a:spLocks noChangeShapeType="1"/>
              </p:cNvSpPr>
              <p:nvPr/>
            </p:nvSpPr>
            <p:spPr bwMode="auto">
              <a:xfrm>
                <a:off x="629" y="3029"/>
                <a:ext cx="143" cy="9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337"/>
              <p:cNvSpPr>
                <a:spLocks noChangeShapeType="1"/>
              </p:cNvSpPr>
              <p:nvPr/>
            </p:nvSpPr>
            <p:spPr bwMode="auto">
              <a:xfrm flipV="1">
                <a:off x="623" y="2940"/>
                <a:ext cx="145" cy="8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Line 338"/>
              <p:cNvSpPr>
                <a:spLocks noChangeShapeType="1"/>
              </p:cNvSpPr>
              <p:nvPr/>
            </p:nvSpPr>
            <p:spPr bwMode="auto">
              <a:xfrm>
                <a:off x="771" y="2930"/>
                <a:ext cx="136" cy="9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352"/>
              <p:cNvSpPr>
                <a:spLocks noChangeShapeType="1"/>
              </p:cNvSpPr>
              <p:nvPr/>
            </p:nvSpPr>
            <p:spPr bwMode="auto">
              <a:xfrm flipV="1">
                <a:off x="917" y="2906"/>
                <a:ext cx="39" cy="11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355"/>
              <p:cNvSpPr>
                <a:spLocks noChangeShapeType="1"/>
              </p:cNvSpPr>
              <p:nvPr/>
            </p:nvSpPr>
            <p:spPr bwMode="auto">
              <a:xfrm>
                <a:off x="953" y="2892"/>
                <a:ext cx="99" cy="9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341"/>
              <p:cNvSpPr>
                <a:spLocks noChangeShapeType="1"/>
              </p:cNvSpPr>
              <p:nvPr/>
            </p:nvSpPr>
            <p:spPr bwMode="auto">
              <a:xfrm>
                <a:off x="775" y="3118"/>
                <a:ext cx="139" cy="6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342"/>
              <p:cNvSpPr>
                <a:spLocks noChangeShapeType="1"/>
              </p:cNvSpPr>
              <p:nvPr/>
            </p:nvSpPr>
            <p:spPr bwMode="auto">
              <a:xfrm>
                <a:off x="764" y="3118"/>
                <a:ext cx="89" cy="17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343"/>
              <p:cNvSpPr>
                <a:spLocks noChangeShapeType="1"/>
              </p:cNvSpPr>
              <p:nvPr/>
            </p:nvSpPr>
            <p:spPr bwMode="auto">
              <a:xfrm flipH="1" flipV="1">
                <a:off x="907" y="3039"/>
                <a:ext cx="7" cy="13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346"/>
              <p:cNvSpPr>
                <a:spLocks noChangeShapeType="1"/>
              </p:cNvSpPr>
              <p:nvPr/>
            </p:nvSpPr>
            <p:spPr bwMode="auto">
              <a:xfrm>
                <a:off x="669" y="3213"/>
                <a:ext cx="191" cy="9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349"/>
              <p:cNvSpPr>
                <a:spLocks noChangeShapeType="1"/>
              </p:cNvSpPr>
              <p:nvPr/>
            </p:nvSpPr>
            <p:spPr bwMode="auto">
              <a:xfrm>
                <a:off x="910" y="3026"/>
                <a:ext cx="142" cy="9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353"/>
              <p:cNvSpPr>
                <a:spLocks noChangeShapeType="1"/>
              </p:cNvSpPr>
              <p:nvPr/>
            </p:nvSpPr>
            <p:spPr bwMode="auto">
              <a:xfrm>
                <a:off x="1059" y="2978"/>
                <a:ext cx="128" cy="88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354"/>
              <p:cNvSpPr>
                <a:spLocks noChangeShapeType="1"/>
              </p:cNvSpPr>
              <p:nvPr/>
            </p:nvSpPr>
            <p:spPr bwMode="auto">
              <a:xfrm flipH="1">
                <a:off x="1056" y="2988"/>
                <a:ext cx="3" cy="13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Oval 50"/>
              <p:cNvSpPr>
                <a:spLocks noChangeArrowheads="1"/>
              </p:cNvSpPr>
              <p:nvPr/>
            </p:nvSpPr>
            <p:spPr bwMode="auto">
              <a:xfrm rot="-5400000">
                <a:off x="888" y="3008"/>
                <a:ext cx="45" cy="47"/>
              </a:xfrm>
              <a:prstGeom prst="ellipse">
                <a:avLst/>
              </a:prstGeom>
              <a:solidFill>
                <a:srgbClr val="000000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" name="Oval 50"/>
              <p:cNvSpPr>
                <a:spLocks noChangeArrowheads="1"/>
              </p:cNvSpPr>
              <p:nvPr/>
            </p:nvSpPr>
            <p:spPr bwMode="auto">
              <a:xfrm rot="-5400000">
                <a:off x="744" y="3100"/>
                <a:ext cx="45" cy="47"/>
              </a:xfrm>
              <a:prstGeom prst="ellipse">
                <a:avLst/>
              </a:prstGeom>
              <a:solidFill>
                <a:srgbClr val="000000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" name="Oval 50"/>
              <p:cNvSpPr>
                <a:spLocks noChangeArrowheads="1"/>
              </p:cNvSpPr>
              <p:nvPr/>
            </p:nvSpPr>
            <p:spPr bwMode="auto">
              <a:xfrm rot="-5400000">
                <a:off x="1032" y="2961"/>
                <a:ext cx="46" cy="47"/>
              </a:xfrm>
              <a:prstGeom prst="ellipse">
                <a:avLst/>
              </a:prstGeom>
              <a:solidFill>
                <a:srgbClr val="000000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" name="Oval 50"/>
              <p:cNvSpPr>
                <a:spLocks noChangeArrowheads="1"/>
              </p:cNvSpPr>
              <p:nvPr/>
            </p:nvSpPr>
            <p:spPr bwMode="auto">
              <a:xfrm rot="-5400000">
                <a:off x="1032" y="3100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3" name="Oval 50"/>
              <p:cNvSpPr>
                <a:spLocks noChangeArrowheads="1"/>
              </p:cNvSpPr>
              <p:nvPr/>
            </p:nvSpPr>
            <p:spPr bwMode="auto">
              <a:xfrm rot="-5400000">
                <a:off x="744" y="2915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4" name="Oval 50"/>
              <p:cNvSpPr>
                <a:spLocks noChangeArrowheads="1"/>
              </p:cNvSpPr>
              <p:nvPr/>
            </p:nvSpPr>
            <p:spPr bwMode="auto">
              <a:xfrm rot="-5400000">
                <a:off x="936" y="2869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5" name="Oval 50"/>
              <p:cNvSpPr>
                <a:spLocks noChangeArrowheads="1"/>
              </p:cNvSpPr>
              <p:nvPr/>
            </p:nvSpPr>
            <p:spPr bwMode="auto">
              <a:xfrm rot="-5400000">
                <a:off x="888" y="3146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6" name="Oval 50"/>
              <p:cNvSpPr>
                <a:spLocks noChangeArrowheads="1"/>
              </p:cNvSpPr>
              <p:nvPr/>
            </p:nvSpPr>
            <p:spPr bwMode="auto">
              <a:xfrm rot="-5400000">
                <a:off x="1176" y="3054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7" name="Oval 50"/>
              <p:cNvSpPr>
                <a:spLocks noChangeArrowheads="1"/>
              </p:cNvSpPr>
              <p:nvPr/>
            </p:nvSpPr>
            <p:spPr bwMode="auto">
              <a:xfrm rot="-5400000">
                <a:off x="601" y="3008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8" name="Oval 50"/>
              <p:cNvSpPr>
                <a:spLocks noChangeArrowheads="1"/>
              </p:cNvSpPr>
              <p:nvPr/>
            </p:nvSpPr>
            <p:spPr bwMode="auto">
              <a:xfrm rot="-5400000">
                <a:off x="840" y="3285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" name="Oval 50"/>
              <p:cNvSpPr>
                <a:spLocks noChangeArrowheads="1"/>
              </p:cNvSpPr>
              <p:nvPr/>
            </p:nvSpPr>
            <p:spPr bwMode="auto">
              <a:xfrm rot="-5400000">
                <a:off x="1032" y="3238"/>
                <a:ext cx="46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" name="Oval 50"/>
              <p:cNvSpPr>
                <a:spLocks noChangeArrowheads="1"/>
              </p:cNvSpPr>
              <p:nvPr/>
            </p:nvSpPr>
            <p:spPr bwMode="auto">
              <a:xfrm rot="-5400000">
                <a:off x="649" y="3192"/>
                <a:ext cx="45" cy="47"/>
              </a:xfrm>
              <a:prstGeom prst="ellipse">
                <a:avLst/>
              </a:prstGeom>
              <a:solidFill>
                <a:srgbClr val="000000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1" name="Oval 50"/>
              <p:cNvSpPr>
                <a:spLocks noChangeArrowheads="1"/>
              </p:cNvSpPr>
              <p:nvPr/>
            </p:nvSpPr>
            <p:spPr bwMode="auto">
              <a:xfrm rot="-5400000">
                <a:off x="1176" y="2961"/>
                <a:ext cx="46" cy="47"/>
              </a:xfrm>
              <a:prstGeom prst="ellipse">
                <a:avLst/>
              </a:prstGeom>
              <a:solidFill>
                <a:srgbClr val="000000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2" name="Oval 50"/>
              <p:cNvSpPr>
                <a:spLocks noChangeArrowheads="1"/>
              </p:cNvSpPr>
              <p:nvPr/>
            </p:nvSpPr>
            <p:spPr bwMode="auto">
              <a:xfrm rot="-5400000">
                <a:off x="840" y="2823"/>
                <a:ext cx="45" cy="47"/>
              </a:xfrm>
              <a:prstGeom prst="ellipse">
                <a:avLst/>
              </a:prstGeom>
              <a:solidFill>
                <a:schemeClr val="bg2"/>
              </a:solidFill>
              <a:ln w="25400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sz="2400" b="1" baseline="-25000">
                  <a:solidFill>
                    <a:srgbClr val="FF9966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3" name="Line 339"/>
              <p:cNvSpPr>
                <a:spLocks noChangeShapeType="1"/>
              </p:cNvSpPr>
              <p:nvPr/>
            </p:nvSpPr>
            <p:spPr bwMode="auto">
              <a:xfrm flipV="1">
                <a:off x="771" y="3029"/>
                <a:ext cx="132" cy="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40"/>
              <p:cNvSpPr>
                <a:spLocks noChangeShapeType="1"/>
              </p:cNvSpPr>
              <p:nvPr/>
            </p:nvSpPr>
            <p:spPr bwMode="auto">
              <a:xfrm flipH="1">
                <a:off x="662" y="3125"/>
                <a:ext cx="102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344"/>
              <p:cNvSpPr>
                <a:spLocks noChangeShapeType="1"/>
              </p:cNvSpPr>
              <p:nvPr/>
            </p:nvSpPr>
            <p:spPr bwMode="auto">
              <a:xfrm flipH="1">
                <a:off x="867" y="3173"/>
                <a:ext cx="43" cy="11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345"/>
              <p:cNvSpPr>
                <a:spLocks noChangeShapeType="1"/>
              </p:cNvSpPr>
              <p:nvPr/>
            </p:nvSpPr>
            <p:spPr bwMode="auto">
              <a:xfrm flipV="1">
                <a:off x="907" y="3128"/>
                <a:ext cx="135" cy="45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347"/>
              <p:cNvSpPr>
                <a:spLocks noChangeShapeType="1"/>
              </p:cNvSpPr>
              <p:nvPr/>
            </p:nvSpPr>
            <p:spPr bwMode="auto">
              <a:xfrm>
                <a:off x="907" y="3159"/>
                <a:ext cx="142" cy="10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348"/>
              <p:cNvSpPr>
                <a:spLocks noChangeShapeType="1"/>
              </p:cNvSpPr>
              <p:nvPr/>
            </p:nvSpPr>
            <p:spPr bwMode="auto">
              <a:xfrm flipV="1">
                <a:off x="764" y="2844"/>
                <a:ext cx="106" cy="9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350"/>
              <p:cNvSpPr>
                <a:spLocks noChangeShapeType="1"/>
              </p:cNvSpPr>
              <p:nvPr/>
            </p:nvSpPr>
            <p:spPr bwMode="auto">
              <a:xfrm>
                <a:off x="864" y="2850"/>
                <a:ext cx="92" cy="3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351"/>
              <p:cNvSpPr>
                <a:spLocks noChangeShapeType="1"/>
              </p:cNvSpPr>
              <p:nvPr/>
            </p:nvSpPr>
            <p:spPr bwMode="auto">
              <a:xfrm flipV="1">
                <a:off x="914" y="2982"/>
                <a:ext cx="135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356"/>
              <p:cNvSpPr>
                <a:spLocks noChangeShapeType="1"/>
              </p:cNvSpPr>
              <p:nvPr/>
            </p:nvSpPr>
            <p:spPr bwMode="auto">
              <a:xfrm>
                <a:off x="1045" y="2978"/>
                <a:ext cx="146" cy="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357"/>
              <p:cNvSpPr>
                <a:spLocks noChangeShapeType="1"/>
              </p:cNvSpPr>
              <p:nvPr/>
            </p:nvSpPr>
            <p:spPr bwMode="auto">
              <a:xfrm flipV="1">
                <a:off x="1063" y="3084"/>
                <a:ext cx="135" cy="3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358"/>
              <p:cNvSpPr>
                <a:spLocks noChangeShapeType="1"/>
              </p:cNvSpPr>
              <p:nvPr/>
            </p:nvSpPr>
            <p:spPr bwMode="auto">
              <a:xfrm>
                <a:off x="1056" y="3132"/>
                <a:ext cx="0" cy="11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167"/>
            <p:cNvSpPr>
              <a:spLocks/>
            </p:cNvSpPr>
            <p:nvPr/>
          </p:nvSpPr>
          <p:spPr bwMode="auto">
            <a:xfrm>
              <a:off x="683" y="2995"/>
              <a:ext cx="617" cy="459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157" y="432"/>
                </a:cxn>
                <a:cxn ang="0">
                  <a:pos x="533" y="378"/>
                </a:cxn>
                <a:cxn ang="0">
                  <a:pos x="616" y="74"/>
                </a:cxn>
                <a:cxn ang="0">
                  <a:pos x="536" y="0"/>
                </a:cxn>
              </a:cxnLst>
              <a:rect l="0" t="0" r="r" b="b"/>
              <a:pathLst>
                <a:path w="617" h="459">
                  <a:moveTo>
                    <a:pt x="0" y="218"/>
                  </a:moveTo>
                  <a:cubicBezTo>
                    <a:pt x="34" y="311"/>
                    <a:pt x="68" y="405"/>
                    <a:pt x="157" y="432"/>
                  </a:cubicBezTo>
                  <a:cubicBezTo>
                    <a:pt x="246" y="459"/>
                    <a:pt x="457" y="438"/>
                    <a:pt x="533" y="378"/>
                  </a:cubicBezTo>
                  <a:cubicBezTo>
                    <a:pt x="609" y="318"/>
                    <a:pt x="615" y="137"/>
                    <a:pt x="616" y="74"/>
                  </a:cubicBezTo>
                  <a:cubicBezTo>
                    <a:pt x="617" y="11"/>
                    <a:pt x="576" y="5"/>
                    <a:pt x="536" y="0"/>
                  </a:cubicBezTo>
                </a:path>
              </a:pathLst>
            </a:custGeom>
            <a:noFill/>
            <a:ln w="9525" cap="rnd">
              <a:solidFill>
                <a:srgbClr val="FF0000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" name="Group 321"/>
          <p:cNvGrpSpPr>
            <a:grpSpLocks/>
          </p:cNvGrpSpPr>
          <p:nvPr/>
        </p:nvGrpSpPr>
        <p:grpSpPr bwMode="auto">
          <a:xfrm>
            <a:off x="6161417" y="2998747"/>
            <a:ext cx="4075113" cy="1290637"/>
            <a:chOff x="706" y="648"/>
            <a:chExt cx="2571" cy="805"/>
          </a:xfrm>
        </p:grpSpPr>
        <p:sp>
          <p:nvSpPr>
            <p:cNvPr id="45" name="Oval 50"/>
            <p:cNvSpPr>
              <a:spLocks noChangeArrowheads="1"/>
            </p:cNvSpPr>
            <p:nvPr/>
          </p:nvSpPr>
          <p:spPr bwMode="auto">
            <a:xfrm rot="-5400000">
              <a:off x="1200" y="1056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46" name="Oval 50"/>
            <p:cNvSpPr>
              <a:spLocks noChangeArrowheads="1"/>
            </p:cNvSpPr>
            <p:nvPr/>
          </p:nvSpPr>
          <p:spPr bwMode="auto">
            <a:xfrm rot="-5400000">
              <a:off x="1056" y="1152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 rot="-5400000">
              <a:off x="1344" y="1008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48" name="Oval 50"/>
            <p:cNvSpPr>
              <a:spLocks noChangeArrowheads="1"/>
            </p:cNvSpPr>
            <p:nvPr/>
          </p:nvSpPr>
          <p:spPr bwMode="auto">
            <a:xfrm rot="-5400000">
              <a:off x="1344" y="1152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49" name="Oval 50"/>
            <p:cNvSpPr>
              <a:spLocks noChangeArrowheads="1"/>
            </p:cNvSpPr>
            <p:nvPr/>
          </p:nvSpPr>
          <p:spPr bwMode="auto">
            <a:xfrm rot="-5400000">
              <a:off x="1056" y="960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0" name="Oval 50"/>
            <p:cNvSpPr>
              <a:spLocks noChangeArrowheads="1"/>
            </p:cNvSpPr>
            <p:nvPr/>
          </p:nvSpPr>
          <p:spPr bwMode="auto">
            <a:xfrm rot="-5400000">
              <a:off x="1248" y="912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 rot="-5400000">
              <a:off x="1200" y="1200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 rot="-5400000">
              <a:off x="1488" y="1104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3" name="Oval 50"/>
            <p:cNvSpPr>
              <a:spLocks noChangeArrowheads="1"/>
            </p:cNvSpPr>
            <p:nvPr/>
          </p:nvSpPr>
          <p:spPr bwMode="auto">
            <a:xfrm rot="-5400000">
              <a:off x="912" y="1056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4" name="Oval 50"/>
            <p:cNvSpPr>
              <a:spLocks noChangeArrowheads="1"/>
            </p:cNvSpPr>
            <p:nvPr/>
          </p:nvSpPr>
          <p:spPr bwMode="auto">
            <a:xfrm rot="-5400000">
              <a:off x="1152" y="1344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5" name="Oval 50"/>
            <p:cNvSpPr>
              <a:spLocks noChangeArrowheads="1"/>
            </p:cNvSpPr>
            <p:nvPr/>
          </p:nvSpPr>
          <p:spPr bwMode="auto">
            <a:xfrm rot="-5400000">
              <a:off x="1344" y="1296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6" name="Oval 50"/>
            <p:cNvSpPr>
              <a:spLocks noChangeArrowheads="1"/>
            </p:cNvSpPr>
            <p:nvPr/>
          </p:nvSpPr>
          <p:spPr bwMode="auto">
            <a:xfrm rot="-5400000">
              <a:off x="960" y="1248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7" name="Oval 50"/>
            <p:cNvSpPr>
              <a:spLocks noChangeArrowheads="1"/>
            </p:cNvSpPr>
            <p:nvPr/>
          </p:nvSpPr>
          <p:spPr bwMode="auto">
            <a:xfrm rot="-5400000">
              <a:off x="1488" y="1008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8" name="Oval 50"/>
            <p:cNvSpPr>
              <a:spLocks noChangeArrowheads="1"/>
            </p:cNvSpPr>
            <p:nvPr/>
          </p:nvSpPr>
          <p:spPr bwMode="auto">
            <a:xfrm rot="-5400000">
              <a:off x="1152" y="864"/>
              <a:ext cx="47" cy="47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  <p:sp>
          <p:nvSpPr>
            <p:cNvPr id="59" name="Line 336"/>
            <p:cNvSpPr>
              <a:spLocks noChangeShapeType="1"/>
            </p:cNvSpPr>
            <p:nvPr/>
          </p:nvSpPr>
          <p:spPr bwMode="auto">
            <a:xfrm>
              <a:off x="941" y="1077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337"/>
            <p:cNvSpPr>
              <a:spLocks noChangeShapeType="1"/>
            </p:cNvSpPr>
            <p:nvPr/>
          </p:nvSpPr>
          <p:spPr bwMode="auto">
            <a:xfrm flipV="1">
              <a:off x="935" y="985"/>
              <a:ext cx="146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338"/>
            <p:cNvSpPr>
              <a:spLocks noChangeShapeType="1"/>
            </p:cNvSpPr>
            <p:nvPr/>
          </p:nvSpPr>
          <p:spPr bwMode="auto">
            <a:xfrm>
              <a:off x="1084" y="974"/>
              <a:ext cx="136" cy="1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339"/>
            <p:cNvSpPr>
              <a:spLocks noChangeShapeType="1"/>
            </p:cNvSpPr>
            <p:nvPr/>
          </p:nvSpPr>
          <p:spPr bwMode="auto">
            <a:xfrm flipV="1">
              <a:off x="1084" y="1077"/>
              <a:ext cx="1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340"/>
            <p:cNvSpPr>
              <a:spLocks noChangeShapeType="1"/>
            </p:cNvSpPr>
            <p:nvPr/>
          </p:nvSpPr>
          <p:spPr bwMode="auto">
            <a:xfrm flipH="1">
              <a:off x="974" y="1177"/>
              <a:ext cx="103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341"/>
            <p:cNvSpPr>
              <a:spLocks noChangeShapeType="1"/>
            </p:cNvSpPr>
            <p:nvPr/>
          </p:nvSpPr>
          <p:spPr bwMode="auto">
            <a:xfrm>
              <a:off x="1088" y="1170"/>
              <a:ext cx="139" cy="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342"/>
            <p:cNvSpPr>
              <a:spLocks noChangeShapeType="1"/>
            </p:cNvSpPr>
            <p:nvPr/>
          </p:nvSpPr>
          <p:spPr bwMode="auto">
            <a:xfrm>
              <a:off x="1077" y="1170"/>
              <a:ext cx="89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343"/>
            <p:cNvSpPr>
              <a:spLocks noChangeShapeType="1"/>
            </p:cNvSpPr>
            <p:nvPr/>
          </p:nvSpPr>
          <p:spPr bwMode="auto">
            <a:xfrm flipH="1" flipV="1">
              <a:off x="1220" y="1088"/>
              <a:ext cx="7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344"/>
            <p:cNvSpPr>
              <a:spLocks noChangeShapeType="1"/>
            </p:cNvSpPr>
            <p:nvPr/>
          </p:nvSpPr>
          <p:spPr bwMode="auto">
            <a:xfrm flipH="1">
              <a:off x="1180" y="1227"/>
              <a:ext cx="43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345"/>
            <p:cNvSpPr>
              <a:spLocks noChangeShapeType="1"/>
            </p:cNvSpPr>
            <p:nvPr/>
          </p:nvSpPr>
          <p:spPr bwMode="auto">
            <a:xfrm flipV="1">
              <a:off x="1220" y="1180"/>
              <a:ext cx="135" cy="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346"/>
            <p:cNvSpPr>
              <a:spLocks noChangeShapeType="1"/>
            </p:cNvSpPr>
            <p:nvPr/>
          </p:nvSpPr>
          <p:spPr bwMode="auto">
            <a:xfrm>
              <a:off x="981" y="1269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347"/>
            <p:cNvSpPr>
              <a:spLocks noChangeShapeType="1"/>
            </p:cNvSpPr>
            <p:nvPr/>
          </p:nvSpPr>
          <p:spPr bwMode="auto">
            <a:xfrm>
              <a:off x="1220" y="1212"/>
              <a:ext cx="142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348"/>
            <p:cNvSpPr>
              <a:spLocks noChangeShapeType="1"/>
            </p:cNvSpPr>
            <p:nvPr/>
          </p:nvSpPr>
          <p:spPr bwMode="auto">
            <a:xfrm flipV="1">
              <a:off x="1077" y="885"/>
              <a:ext cx="107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349"/>
            <p:cNvSpPr>
              <a:spLocks noChangeShapeType="1"/>
            </p:cNvSpPr>
            <p:nvPr/>
          </p:nvSpPr>
          <p:spPr bwMode="auto">
            <a:xfrm>
              <a:off x="1223" y="1074"/>
              <a:ext cx="14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50"/>
            <p:cNvSpPr>
              <a:spLocks noChangeShapeType="1"/>
            </p:cNvSpPr>
            <p:nvPr/>
          </p:nvSpPr>
          <p:spPr bwMode="auto">
            <a:xfrm>
              <a:off x="1177" y="891"/>
              <a:ext cx="92" cy="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351"/>
            <p:cNvSpPr>
              <a:spLocks noChangeShapeType="1"/>
            </p:cNvSpPr>
            <p:nvPr/>
          </p:nvSpPr>
          <p:spPr bwMode="auto">
            <a:xfrm flipV="1">
              <a:off x="1227" y="1028"/>
              <a:ext cx="135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352"/>
            <p:cNvSpPr>
              <a:spLocks noChangeShapeType="1"/>
            </p:cNvSpPr>
            <p:nvPr/>
          </p:nvSpPr>
          <p:spPr bwMode="auto">
            <a:xfrm flipV="1">
              <a:off x="1230" y="949"/>
              <a:ext cx="39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353"/>
            <p:cNvSpPr>
              <a:spLocks noChangeShapeType="1"/>
            </p:cNvSpPr>
            <p:nvPr/>
          </p:nvSpPr>
          <p:spPr bwMode="auto">
            <a:xfrm>
              <a:off x="1372" y="1024"/>
              <a:ext cx="128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354"/>
            <p:cNvSpPr>
              <a:spLocks noChangeShapeType="1"/>
            </p:cNvSpPr>
            <p:nvPr/>
          </p:nvSpPr>
          <p:spPr bwMode="auto">
            <a:xfrm flipH="1">
              <a:off x="1369" y="1035"/>
              <a:ext cx="3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355"/>
            <p:cNvSpPr>
              <a:spLocks noChangeShapeType="1"/>
            </p:cNvSpPr>
            <p:nvPr/>
          </p:nvSpPr>
          <p:spPr bwMode="auto">
            <a:xfrm>
              <a:off x="1266" y="935"/>
              <a:ext cx="99" cy="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356"/>
            <p:cNvSpPr>
              <a:spLocks noChangeShapeType="1"/>
            </p:cNvSpPr>
            <p:nvPr/>
          </p:nvSpPr>
          <p:spPr bwMode="auto">
            <a:xfrm>
              <a:off x="1358" y="1024"/>
              <a:ext cx="146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357"/>
            <p:cNvSpPr>
              <a:spLocks noChangeShapeType="1"/>
            </p:cNvSpPr>
            <p:nvPr/>
          </p:nvSpPr>
          <p:spPr bwMode="auto">
            <a:xfrm flipV="1">
              <a:off x="1376" y="1134"/>
              <a:ext cx="135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358"/>
            <p:cNvSpPr>
              <a:spLocks noChangeShapeType="1"/>
            </p:cNvSpPr>
            <p:nvPr/>
          </p:nvSpPr>
          <p:spPr bwMode="auto">
            <a:xfrm>
              <a:off x="1369" y="1184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359"/>
            <p:cNvSpPr txBox="1">
              <a:spLocks noChangeArrowheads="1"/>
            </p:cNvSpPr>
            <p:nvPr/>
          </p:nvSpPr>
          <p:spPr bwMode="auto">
            <a:xfrm rot="1873104">
              <a:off x="1355" y="1224"/>
              <a:ext cx="26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  <p:sp>
          <p:nvSpPr>
            <p:cNvPr id="83" name="Text Box 360"/>
            <p:cNvSpPr txBox="1">
              <a:spLocks noChangeArrowheads="1"/>
            </p:cNvSpPr>
            <p:nvPr/>
          </p:nvSpPr>
          <p:spPr bwMode="auto">
            <a:xfrm rot="5400000">
              <a:off x="1088" y="661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4" name="Text Box 361"/>
            <p:cNvSpPr txBox="1">
              <a:spLocks noChangeArrowheads="1"/>
            </p:cNvSpPr>
            <p:nvPr/>
          </p:nvSpPr>
          <p:spPr bwMode="auto">
            <a:xfrm>
              <a:off x="3124" y="1223"/>
              <a:ext cx="153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/>
                <a:t>1</a:t>
              </a:r>
            </a:p>
          </p:txBody>
        </p:sp>
        <p:sp>
          <p:nvSpPr>
            <p:cNvPr id="85" name="Text Box 362"/>
            <p:cNvSpPr txBox="1">
              <a:spLocks noChangeArrowheads="1"/>
            </p:cNvSpPr>
            <p:nvPr/>
          </p:nvSpPr>
          <p:spPr bwMode="auto">
            <a:xfrm rot="-1660006">
              <a:off x="731" y="1165"/>
              <a:ext cx="26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  <p:sp>
          <p:nvSpPr>
            <p:cNvPr id="86" name="Text Box 363"/>
            <p:cNvSpPr txBox="1">
              <a:spLocks noChangeArrowheads="1"/>
            </p:cNvSpPr>
            <p:nvPr/>
          </p:nvSpPr>
          <p:spPr bwMode="auto">
            <a:xfrm>
              <a:off x="706" y="919"/>
              <a:ext cx="26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Network Games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Network games and non-cooperative behavior</a:t>
            </a:r>
          </a:p>
          <a:p>
            <a:endParaRPr lang="en-US" sz="1800" dirty="0" smtClean="0"/>
          </a:p>
          <a:p>
            <a:r>
              <a:rPr lang="en-US" sz="1800" dirty="0" smtClean="0"/>
              <a:t>Two benchmark model for networked systems</a:t>
            </a:r>
          </a:p>
          <a:p>
            <a:pPr lvl="1"/>
            <a:r>
              <a:rPr lang="en-US" sz="1500" dirty="0" err="1" smtClean="0"/>
              <a:t>Supermodular</a:t>
            </a:r>
            <a:r>
              <a:rPr lang="en-US" sz="1500" dirty="0" smtClean="0"/>
              <a:t>  and Potential games</a:t>
            </a:r>
          </a:p>
          <a:p>
            <a:pPr lvl="2"/>
            <a:r>
              <a:rPr lang="en-US" sz="1400" dirty="0" smtClean="0"/>
              <a:t>Both admit simple, learning rules to reach Nash Equilibrium</a:t>
            </a:r>
          </a:p>
          <a:p>
            <a:pPr lvl="2"/>
            <a:r>
              <a:rPr lang="en-US" sz="1400" dirty="0" smtClean="0"/>
              <a:t>Provide insights in understanding more complex setup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Potential Games (</a:t>
            </a:r>
            <a:r>
              <a:rPr lang="en-US" sz="1800" dirty="0" err="1" smtClean="0"/>
              <a:t>Ozdaglar</a:t>
            </a:r>
            <a:r>
              <a:rPr lang="en-US" sz="1800" dirty="0" smtClean="0"/>
              <a:t>)</a:t>
            </a:r>
          </a:p>
          <a:p>
            <a:pPr lvl="1"/>
            <a:r>
              <a:rPr lang="en-US" sz="1500" dirty="0" smtClean="0"/>
              <a:t>Power control in a multi-cell CDMA system </a:t>
            </a:r>
          </a:p>
          <a:p>
            <a:pPr lvl="1"/>
            <a:r>
              <a:rPr lang="en-US" sz="1500" dirty="0" smtClean="0"/>
              <a:t>Analysis through an “approximate” potential game</a:t>
            </a:r>
          </a:p>
          <a:p>
            <a:pPr lvl="1"/>
            <a:r>
              <a:rPr lang="en-US" sz="1500" dirty="0" smtClean="0"/>
              <a:t>Ingredient: </a:t>
            </a:r>
          </a:p>
          <a:p>
            <a:pPr lvl="2"/>
            <a:r>
              <a:rPr lang="en-US" sz="1400" dirty="0" err="1" smtClean="0"/>
              <a:t>Lyapunov</a:t>
            </a:r>
            <a:r>
              <a:rPr lang="en-US" sz="1400" dirty="0" smtClean="0"/>
              <a:t> analysis</a:t>
            </a:r>
          </a:p>
          <a:p>
            <a:pPr lvl="1">
              <a:buFont typeface="Wingdings" pitchFamily="2" charset="2"/>
              <a:buChar char="Ø"/>
            </a:pPr>
            <a:r>
              <a:rPr lang="en-US" sz="1500" b="1" dirty="0" smtClean="0">
                <a:solidFill>
                  <a:srgbClr val="C00000"/>
                </a:solidFill>
              </a:rPr>
              <a:t>More in Focus Talk</a:t>
            </a:r>
            <a:r>
              <a:rPr lang="en-US" sz="1500" dirty="0" smtClean="0">
                <a:solidFill>
                  <a:srgbClr val="C00000"/>
                </a:solidFill>
              </a:rPr>
              <a:t>. </a:t>
            </a:r>
            <a:endParaRPr lang="en-US" sz="15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/>
            <a:endParaRPr lang="en-US" sz="15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4"/>
            <a:endParaRPr lang="en-US" dirty="0" smtClean="0"/>
          </a:p>
          <a:p>
            <a:r>
              <a:rPr lang="en-US" sz="1800" dirty="0" smtClean="0"/>
              <a:t>Near Potential Games (</a:t>
            </a:r>
            <a:r>
              <a:rPr lang="en-US" sz="1800" dirty="0" err="1" smtClean="0"/>
              <a:t>Ozdaglar</a:t>
            </a:r>
            <a:r>
              <a:rPr lang="en-US" sz="1800" dirty="0" smtClean="0"/>
              <a:t>)</a:t>
            </a:r>
          </a:p>
          <a:p>
            <a:pPr lvl="1"/>
            <a:r>
              <a:rPr lang="en-US" sz="1500" dirty="0" smtClean="0"/>
              <a:t>Decomposition of games</a:t>
            </a:r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sp>
        <p:nvSpPr>
          <p:cNvPr id="4" name="Text Box 100"/>
          <p:cNvSpPr txBox="1">
            <a:spLocks noChangeArrowheads="1"/>
          </p:cNvSpPr>
          <p:nvPr/>
        </p:nvSpPr>
        <p:spPr bwMode="auto">
          <a:xfrm>
            <a:off x="6659165" y="3500383"/>
            <a:ext cx="76835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200" b="1" i="1" dirty="0">
                <a:solidFill>
                  <a:schemeClr val="accent2"/>
                </a:solidFill>
                <a:latin typeface="Times New Roman" pitchFamily="-106" charset="0"/>
                <a:cs typeface="Arial" charset="0"/>
              </a:rPr>
              <a:t>Power control game</a:t>
            </a:r>
          </a:p>
        </p:txBody>
      </p:sp>
      <p:sp>
        <p:nvSpPr>
          <p:cNvPr id="5" name="Right Arrow 147"/>
          <p:cNvSpPr>
            <a:spLocks noChangeArrowheads="1"/>
          </p:cNvSpPr>
          <p:nvPr/>
        </p:nvSpPr>
        <p:spPr bwMode="auto">
          <a:xfrm>
            <a:off x="7313215" y="3649608"/>
            <a:ext cx="850900" cy="822325"/>
          </a:xfrm>
          <a:prstGeom prst="rightArrow">
            <a:avLst>
              <a:gd name="adj1" fmla="val 50000"/>
              <a:gd name="adj2" fmla="val 2778"/>
            </a:avLst>
          </a:prstGeom>
          <a:noFill/>
          <a:ln w="127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100"/>
          <p:cNvSpPr txBox="1">
            <a:spLocks noChangeArrowheads="1"/>
          </p:cNvSpPr>
          <p:nvPr/>
        </p:nvSpPr>
        <p:spPr bwMode="auto">
          <a:xfrm>
            <a:off x="8113315" y="3601983"/>
            <a:ext cx="850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200" b="1" i="1" dirty="0">
                <a:solidFill>
                  <a:schemeClr val="accent2"/>
                </a:solidFill>
                <a:latin typeface="Times New Roman" pitchFamily="-106" charset="0"/>
                <a:cs typeface="Arial" charset="0"/>
              </a:rPr>
              <a:t>Potential game</a:t>
            </a:r>
          </a:p>
        </p:txBody>
      </p:sp>
      <p:sp>
        <p:nvSpPr>
          <p:cNvPr id="7" name="Text Box 100"/>
          <p:cNvSpPr txBox="1">
            <a:spLocks noChangeArrowheads="1"/>
          </p:cNvSpPr>
          <p:nvPr/>
        </p:nvSpPr>
        <p:spPr bwMode="auto">
          <a:xfrm>
            <a:off x="7313215" y="3500383"/>
            <a:ext cx="11811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000" b="1" i="1">
                <a:solidFill>
                  <a:srgbClr val="FF0000"/>
                </a:solidFill>
                <a:latin typeface="Times New Roman" pitchFamily="-106" charset="0"/>
                <a:cs typeface="Arial" charset="0"/>
              </a:rPr>
              <a:t>approximate</a:t>
            </a:r>
          </a:p>
        </p:txBody>
      </p:sp>
      <p:sp>
        <p:nvSpPr>
          <p:cNvPr id="8" name="Text Box 100"/>
          <p:cNvSpPr txBox="1">
            <a:spLocks noChangeArrowheads="1"/>
          </p:cNvSpPr>
          <p:nvPr/>
        </p:nvSpPr>
        <p:spPr bwMode="auto">
          <a:xfrm>
            <a:off x="8176815" y="4109983"/>
            <a:ext cx="7493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000" b="1" i="1">
                <a:solidFill>
                  <a:srgbClr val="FF0000"/>
                </a:solidFill>
                <a:latin typeface="Times New Roman" pitchFamily="-106" charset="0"/>
                <a:cs typeface="Arial" charset="0"/>
              </a:rPr>
              <a:t>pricing</a:t>
            </a:r>
          </a:p>
        </p:txBody>
      </p:sp>
      <p:sp>
        <p:nvSpPr>
          <p:cNvPr id="9" name="Text Box 100"/>
          <p:cNvSpPr txBox="1">
            <a:spLocks noChangeArrowheads="1"/>
          </p:cNvSpPr>
          <p:nvPr/>
        </p:nvSpPr>
        <p:spPr bwMode="auto">
          <a:xfrm>
            <a:off x="6602015" y="4122683"/>
            <a:ext cx="7493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000" b="1" i="1">
                <a:solidFill>
                  <a:srgbClr val="FF0000"/>
                </a:solidFill>
                <a:latin typeface="Times New Roman" pitchFamily="-106" charset="0"/>
                <a:cs typeface="Arial" charset="0"/>
              </a:rPr>
              <a:t>Lyapunov</a:t>
            </a:r>
          </a:p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000" b="1" i="1">
                <a:solidFill>
                  <a:srgbClr val="FF0000"/>
                </a:solidFill>
                <a:latin typeface="Times New Roman" pitchFamily="-106" charset="0"/>
                <a:cs typeface="Arial" charset="0"/>
              </a:rPr>
              <a:t>analysis</a:t>
            </a:r>
          </a:p>
        </p:txBody>
      </p:sp>
      <p:sp>
        <p:nvSpPr>
          <p:cNvPr id="10" name="Text Box 100"/>
          <p:cNvSpPr txBox="1">
            <a:spLocks noChangeArrowheads="1"/>
          </p:cNvSpPr>
          <p:nvPr/>
        </p:nvSpPr>
        <p:spPr bwMode="auto">
          <a:xfrm>
            <a:off x="7160815" y="4338583"/>
            <a:ext cx="1219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-106" charset="0"/>
              <a:buNone/>
            </a:pPr>
            <a:r>
              <a:rPr lang="en-US" sz="1200" b="1" i="1">
                <a:solidFill>
                  <a:schemeClr val="accent2"/>
                </a:solidFill>
                <a:latin typeface="Times New Roman" pitchFamily="-106" charset="0"/>
                <a:cs typeface="Arial" charset="0"/>
              </a:rPr>
              <a:t>Optimal power allocation</a:t>
            </a: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 rot="13830331">
            <a:off x="7104459" y="4026640"/>
            <a:ext cx="592137" cy="139700"/>
          </a:xfrm>
          <a:prstGeom prst="rightArrow">
            <a:avLst>
              <a:gd name="adj1" fmla="val 50000"/>
              <a:gd name="adj2" fmla="val 70644"/>
            </a:avLst>
          </a:prstGeom>
          <a:gradFill rotWithShape="1">
            <a:gsLst>
              <a:gs pos="0">
                <a:srgbClr val="000000"/>
              </a:gs>
              <a:gs pos="20000">
                <a:srgbClr val="000000"/>
              </a:gs>
              <a:gs pos="100000">
                <a:srgbClr val="000000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vert="eaVert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12" name="Right Arrow 11"/>
          <p:cNvSpPr>
            <a:spLocks noChangeArrowheads="1"/>
          </p:cNvSpPr>
          <p:nvPr/>
        </p:nvSpPr>
        <p:spPr bwMode="auto">
          <a:xfrm>
            <a:off x="7376715" y="3728983"/>
            <a:ext cx="711200" cy="203200"/>
          </a:xfrm>
          <a:prstGeom prst="rightArrow">
            <a:avLst>
              <a:gd name="adj1" fmla="val 50000"/>
              <a:gd name="adj2" fmla="val 50005"/>
            </a:avLst>
          </a:prstGeom>
          <a:gradFill rotWithShape="1">
            <a:gsLst>
              <a:gs pos="0">
                <a:srgbClr val="000000"/>
              </a:gs>
              <a:gs pos="20000">
                <a:srgbClr val="000000"/>
              </a:gs>
              <a:gs pos="100000">
                <a:srgbClr val="000000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Right Arrow 12"/>
          <p:cNvSpPr>
            <a:spLocks noChangeArrowheads="1"/>
          </p:cNvSpPr>
          <p:nvPr/>
        </p:nvSpPr>
        <p:spPr bwMode="auto">
          <a:xfrm rot="7818846">
            <a:off x="7663259" y="4050452"/>
            <a:ext cx="592138" cy="114300"/>
          </a:xfrm>
          <a:prstGeom prst="rightArrow">
            <a:avLst>
              <a:gd name="adj1" fmla="val 50000"/>
              <a:gd name="adj2" fmla="val 86343"/>
            </a:avLst>
          </a:prstGeom>
          <a:gradFill rotWithShape="1">
            <a:gsLst>
              <a:gs pos="0">
                <a:srgbClr val="000000"/>
              </a:gs>
              <a:gs pos="20000">
                <a:srgbClr val="000000"/>
              </a:gs>
              <a:gs pos="100000">
                <a:srgbClr val="000000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rot="10800000" vert="eaVert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grpSp>
        <p:nvGrpSpPr>
          <p:cNvPr id="14" name="Group 145"/>
          <p:cNvGrpSpPr>
            <a:grpSpLocks/>
          </p:cNvGrpSpPr>
          <p:nvPr/>
        </p:nvGrpSpPr>
        <p:grpSpPr bwMode="auto">
          <a:xfrm>
            <a:off x="6668057" y="1874962"/>
            <a:ext cx="2114550" cy="773112"/>
            <a:chOff x="493713" y="1223963"/>
            <a:chExt cx="2114550" cy="773112"/>
          </a:xfrm>
        </p:grpSpPr>
        <p:pic>
          <p:nvPicPr>
            <p:cNvPr id="15" name="Picture 26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1269" y="1563674"/>
              <a:ext cx="487666" cy="433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6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54574" y="1653994"/>
              <a:ext cx="453689" cy="286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7" name="AutoShape 264"/>
            <p:cNvCxnSpPr>
              <a:cxnSpLocks noChangeShapeType="1"/>
            </p:cNvCxnSpPr>
            <p:nvPr/>
          </p:nvCxnSpPr>
          <p:spPr bwMode="auto">
            <a:xfrm>
              <a:off x="763528" y="1329112"/>
              <a:ext cx="621574" cy="234562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8" name="AutoShape 265"/>
            <p:cNvCxnSpPr>
              <a:cxnSpLocks noChangeShapeType="1"/>
            </p:cNvCxnSpPr>
            <p:nvPr/>
          </p:nvCxnSpPr>
          <p:spPr bwMode="auto">
            <a:xfrm rot="5400000" flipH="1">
              <a:off x="1838100" y="1110676"/>
              <a:ext cx="90320" cy="996317"/>
            </a:xfrm>
            <a:prstGeom prst="curvedConnector3">
              <a:avLst>
                <a:gd name="adj1" fmla="val 207463"/>
              </a:avLst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19" name="AutoShape 266"/>
            <p:cNvCxnSpPr>
              <a:cxnSpLocks noChangeShapeType="1"/>
            </p:cNvCxnSpPr>
            <p:nvPr/>
          </p:nvCxnSpPr>
          <p:spPr bwMode="auto">
            <a:xfrm rot="-5400000">
              <a:off x="1078031" y="1304715"/>
              <a:ext cx="48530" cy="566112"/>
            </a:xfrm>
            <a:prstGeom prst="curvedConnector3">
              <a:avLst>
                <a:gd name="adj1" fmla="val 300000"/>
              </a:avLst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pic>
          <p:nvPicPr>
            <p:cNvPr id="20" name="Picture 26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5664" y="1563674"/>
              <a:ext cx="296796" cy="215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6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3713" y="1223963"/>
              <a:ext cx="296796" cy="215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6952959" y="4246364"/>
            <a:ext cx="1633662" cy="287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23" descr="MACBC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33958" y="5035139"/>
            <a:ext cx="2115879" cy="13785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Network Games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Network games and non-cooperative behavior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Large Dynamic Stochastic Games (</a:t>
            </a:r>
            <a:r>
              <a:rPr lang="en-US" sz="1800" dirty="0" err="1" smtClean="0"/>
              <a:t>Johari</a:t>
            </a:r>
            <a:r>
              <a:rPr lang="en-US" sz="1800" dirty="0" smtClean="0"/>
              <a:t>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500" dirty="0" smtClean="0"/>
              <a:t>Study of Oblivious Equilibrium (OE)</a:t>
            </a:r>
          </a:p>
          <a:p>
            <a:pPr lvl="2"/>
            <a:r>
              <a:rPr lang="en-US" sz="1400" dirty="0" smtClean="0"/>
              <a:t>Aggregate effect of the large number of agents </a:t>
            </a:r>
          </a:p>
          <a:p>
            <a:pPr lvl="1"/>
            <a:r>
              <a:rPr lang="en-US" sz="1500" dirty="0" smtClean="0"/>
              <a:t>Exogenous conditions on model primitives </a:t>
            </a:r>
          </a:p>
          <a:p>
            <a:pPr lvl="2"/>
            <a:r>
              <a:rPr lang="en-US" sz="1400" dirty="0" smtClean="0"/>
              <a:t>OE approximates Markov perfect equilibrium</a:t>
            </a:r>
            <a:endParaRPr lang="en-US" dirty="0" smtClean="0">
              <a:solidFill>
                <a:srgbClr val="396BB3"/>
              </a:solidFill>
            </a:endParaRPr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98487" y="4829829"/>
            <a:ext cx="322263" cy="193675"/>
            <a:chOff x="1200" y="1248"/>
            <a:chExt cx="203" cy="122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 rot="3035960">
              <a:off x="1241" y="1207"/>
              <a:ext cx="122" cy="203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Oval 50"/>
            <p:cNvSpPr>
              <a:spLocks noChangeArrowheads="1"/>
            </p:cNvSpPr>
            <p:nvPr/>
          </p:nvSpPr>
          <p:spPr bwMode="auto">
            <a:xfrm rot="-5400000">
              <a:off x="1286" y="1280"/>
              <a:ext cx="39" cy="48"/>
            </a:xfrm>
            <a:prstGeom prst="ellipse">
              <a:avLst/>
            </a:prstGeom>
            <a:solidFill>
              <a:schemeClr val="tx1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1584112" y="4555192"/>
            <a:ext cx="322263" cy="193675"/>
            <a:chOff x="564" y="917"/>
            <a:chExt cx="203" cy="122"/>
          </a:xfrm>
        </p:grpSpPr>
        <p:sp>
          <p:nvSpPr>
            <p:cNvPr id="8" name="Oval 69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sp>
        <p:nvSpPr>
          <p:cNvPr id="10" name="Line 51"/>
          <p:cNvSpPr>
            <a:spLocks noChangeShapeType="1"/>
          </p:cNvSpPr>
          <p:nvPr/>
        </p:nvSpPr>
        <p:spPr bwMode="auto">
          <a:xfrm flipV="1">
            <a:off x="1698412" y="4505979"/>
            <a:ext cx="1733550" cy="47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53"/>
          <p:cNvSpPr>
            <a:spLocks noChangeShapeType="1"/>
          </p:cNvSpPr>
          <p:nvPr/>
        </p:nvSpPr>
        <p:spPr bwMode="auto">
          <a:xfrm flipV="1">
            <a:off x="2855700" y="4510742"/>
            <a:ext cx="576262" cy="64611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54"/>
          <p:cNvSpPr>
            <a:spLocks noChangeShapeType="1"/>
          </p:cNvSpPr>
          <p:nvPr/>
        </p:nvSpPr>
        <p:spPr bwMode="auto">
          <a:xfrm flipV="1">
            <a:off x="1145962" y="4505979"/>
            <a:ext cx="558800" cy="64611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Group 75"/>
          <p:cNvGrpSpPr>
            <a:grpSpLocks/>
          </p:cNvGrpSpPr>
          <p:nvPr/>
        </p:nvGrpSpPr>
        <p:grpSpPr bwMode="auto">
          <a:xfrm>
            <a:off x="1755562" y="4547254"/>
            <a:ext cx="322263" cy="193675"/>
            <a:chOff x="564" y="917"/>
            <a:chExt cx="203" cy="122"/>
          </a:xfrm>
        </p:grpSpPr>
        <p:sp>
          <p:nvSpPr>
            <p:cNvPr id="14" name="Oval 76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" name="Group 78"/>
          <p:cNvGrpSpPr>
            <a:grpSpLocks/>
          </p:cNvGrpSpPr>
          <p:nvPr/>
        </p:nvGrpSpPr>
        <p:grpSpPr bwMode="auto">
          <a:xfrm>
            <a:off x="1603162" y="4699654"/>
            <a:ext cx="322263" cy="193675"/>
            <a:chOff x="564" y="917"/>
            <a:chExt cx="203" cy="122"/>
          </a:xfrm>
        </p:grpSpPr>
        <p:sp>
          <p:nvSpPr>
            <p:cNvPr id="17" name="Oval 79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9" name="Group 81"/>
          <p:cNvGrpSpPr>
            <a:grpSpLocks/>
          </p:cNvGrpSpPr>
          <p:nvPr/>
        </p:nvGrpSpPr>
        <p:grpSpPr bwMode="auto">
          <a:xfrm>
            <a:off x="1907962" y="4623454"/>
            <a:ext cx="322263" cy="193675"/>
            <a:chOff x="564" y="917"/>
            <a:chExt cx="203" cy="122"/>
          </a:xfrm>
        </p:grpSpPr>
        <p:sp>
          <p:nvSpPr>
            <p:cNvPr id="20" name="Oval 82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" name="Group 84"/>
          <p:cNvGrpSpPr>
            <a:grpSpLocks/>
          </p:cNvGrpSpPr>
          <p:nvPr/>
        </p:nvGrpSpPr>
        <p:grpSpPr bwMode="auto">
          <a:xfrm>
            <a:off x="1679362" y="4852054"/>
            <a:ext cx="322263" cy="193675"/>
            <a:chOff x="564" y="917"/>
            <a:chExt cx="203" cy="122"/>
          </a:xfrm>
        </p:grpSpPr>
        <p:sp>
          <p:nvSpPr>
            <p:cNvPr id="23" name="Oval 85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5" name="Group 87"/>
          <p:cNvGrpSpPr>
            <a:grpSpLocks/>
          </p:cNvGrpSpPr>
          <p:nvPr/>
        </p:nvGrpSpPr>
        <p:grpSpPr bwMode="auto">
          <a:xfrm>
            <a:off x="1374562" y="4852054"/>
            <a:ext cx="322263" cy="193675"/>
            <a:chOff x="564" y="917"/>
            <a:chExt cx="203" cy="122"/>
          </a:xfrm>
        </p:grpSpPr>
        <p:sp>
          <p:nvSpPr>
            <p:cNvPr id="26" name="Oval 88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8" name="Group 90"/>
          <p:cNvGrpSpPr>
            <a:grpSpLocks/>
          </p:cNvGrpSpPr>
          <p:nvPr/>
        </p:nvGrpSpPr>
        <p:grpSpPr bwMode="auto">
          <a:xfrm>
            <a:off x="2060362" y="4699654"/>
            <a:ext cx="322263" cy="193675"/>
            <a:chOff x="564" y="917"/>
            <a:chExt cx="203" cy="122"/>
          </a:xfrm>
        </p:grpSpPr>
        <p:sp>
          <p:nvSpPr>
            <p:cNvPr id="29" name="Oval 91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1" name="Group 93"/>
          <p:cNvGrpSpPr>
            <a:grpSpLocks/>
          </p:cNvGrpSpPr>
          <p:nvPr/>
        </p:nvGrpSpPr>
        <p:grpSpPr bwMode="auto">
          <a:xfrm>
            <a:off x="2060362" y="4852054"/>
            <a:ext cx="322263" cy="193675"/>
            <a:chOff x="564" y="917"/>
            <a:chExt cx="203" cy="122"/>
          </a:xfrm>
        </p:grpSpPr>
        <p:sp>
          <p:nvSpPr>
            <p:cNvPr id="32" name="Oval 94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4" name="Group 96"/>
          <p:cNvGrpSpPr>
            <a:grpSpLocks/>
          </p:cNvGrpSpPr>
          <p:nvPr/>
        </p:nvGrpSpPr>
        <p:grpSpPr bwMode="auto">
          <a:xfrm>
            <a:off x="2288962" y="4547254"/>
            <a:ext cx="322263" cy="193675"/>
            <a:chOff x="564" y="917"/>
            <a:chExt cx="203" cy="122"/>
          </a:xfrm>
        </p:grpSpPr>
        <p:sp>
          <p:nvSpPr>
            <p:cNvPr id="35" name="Oval 97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7" name="Group 99"/>
          <p:cNvGrpSpPr>
            <a:grpSpLocks/>
          </p:cNvGrpSpPr>
          <p:nvPr/>
        </p:nvGrpSpPr>
        <p:grpSpPr bwMode="auto">
          <a:xfrm>
            <a:off x="2441362" y="4623454"/>
            <a:ext cx="322263" cy="193675"/>
            <a:chOff x="564" y="917"/>
            <a:chExt cx="203" cy="122"/>
          </a:xfrm>
        </p:grpSpPr>
        <p:sp>
          <p:nvSpPr>
            <p:cNvPr id="38" name="Oval 100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0" name="Group 102"/>
          <p:cNvGrpSpPr>
            <a:grpSpLocks/>
          </p:cNvGrpSpPr>
          <p:nvPr/>
        </p:nvGrpSpPr>
        <p:grpSpPr bwMode="auto">
          <a:xfrm>
            <a:off x="2593762" y="4699654"/>
            <a:ext cx="322263" cy="193675"/>
            <a:chOff x="564" y="917"/>
            <a:chExt cx="203" cy="122"/>
          </a:xfrm>
        </p:grpSpPr>
        <p:sp>
          <p:nvSpPr>
            <p:cNvPr id="41" name="Oval 103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3" name="Group 105"/>
          <p:cNvGrpSpPr>
            <a:grpSpLocks/>
          </p:cNvGrpSpPr>
          <p:nvPr/>
        </p:nvGrpSpPr>
        <p:grpSpPr bwMode="auto">
          <a:xfrm>
            <a:off x="2441362" y="4928254"/>
            <a:ext cx="322263" cy="193675"/>
            <a:chOff x="564" y="917"/>
            <a:chExt cx="203" cy="122"/>
          </a:xfrm>
        </p:grpSpPr>
        <p:sp>
          <p:nvSpPr>
            <p:cNvPr id="44" name="Oval 106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46" name="Group 108"/>
          <p:cNvGrpSpPr>
            <a:grpSpLocks/>
          </p:cNvGrpSpPr>
          <p:nvPr/>
        </p:nvGrpSpPr>
        <p:grpSpPr bwMode="auto">
          <a:xfrm>
            <a:off x="2822362" y="4623454"/>
            <a:ext cx="322263" cy="193675"/>
            <a:chOff x="564" y="917"/>
            <a:chExt cx="203" cy="122"/>
          </a:xfrm>
        </p:grpSpPr>
        <p:sp>
          <p:nvSpPr>
            <p:cNvPr id="47" name="Oval 109"/>
            <p:cNvSpPr>
              <a:spLocks noChangeArrowheads="1"/>
            </p:cNvSpPr>
            <p:nvPr/>
          </p:nvSpPr>
          <p:spPr bwMode="auto">
            <a:xfrm rot="3035960">
              <a:off x="605" y="876"/>
              <a:ext cx="122" cy="20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50"/>
            <p:cNvSpPr>
              <a:spLocks noChangeArrowheads="1"/>
            </p:cNvSpPr>
            <p:nvPr/>
          </p:nvSpPr>
          <p:spPr bwMode="auto">
            <a:xfrm rot="-5400000">
              <a:off x="650" y="949"/>
              <a:ext cx="39" cy="48"/>
            </a:xfrm>
            <a:prstGeom prst="ellipse">
              <a:avLst/>
            </a:prstGeom>
            <a:solidFill>
              <a:srgbClr val="000000"/>
            </a:solidFill>
            <a:ln w="25400">
              <a:noFill/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sz="2400" b="1" baseline="-25000">
                <a:solidFill>
                  <a:srgbClr val="FF9966"/>
                </a:solidFill>
                <a:latin typeface="Comic Sans MS" pitchFamily="66" charset="0"/>
              </a:endParaRPr>
            </a:p>
          </p:txBody>
        </p:sp>
      </p:grpSp>
      <p:sp>
        <p:nvSpPr>
          <p:cNvPr id="49" name="Line 51"/>
          <p:cNvSpPr>
            <a:spLocks noChangeShapeType="1"/>
          </p:cNvSpPr>
          <p:nvPr/>
        </p:nvSpPr>
        <p:spPr bwMode="auto">
          <a:xfrm flipV="1">
            <a:off x="1114542" y="5169018"/>
            <a:ext cx="1733550" cy="4763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0" name="Group 186"/>
          <p:cNvGrpSpPr>
            <a:grpSpLocks/>
          </p:cNvGrpSpPr>
          <p:nvPr/>
        </p:nvGrpSpPr>
        <p:grpSpPr bwMode="auto">
          <a:xfrm>
            <a:off x="4905066" y="3725871"/>
            <a:ext cx="3062288" cy="2401888"/>
            <a:chOff x="1959" y="1152"/>
            <a:chExt cx="1929" cy="1513"/>
          </a:xfrm>
        </p:grpSpPr>
        <p:sp>
          <p:nvSpPr>
            <p:cNvPr id="51" name="Rectangle 173"/>
            <p:cNvSpPr>
              <a:spLocks noChangeArrowheads="1"/>
            </p:cNvSpPr>
            <p:nvPr/>
          </p:nvSpPr>
          <p:spPr bwMode="auto">
            <a:xfrm>
              <a:off x="2160" y="1152"/>
              <a:ext cx="158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/>
                <a:t>General Stochastic Games</a:t>
              </a:r>
            </a:p>
          </p:txBody>
        </p:sp>
        <p:sp>
          <p:nvSpPr>
            <p:cNvPr id="52" name="Rectangle 176"/>
            <p:cNvSpPr>
              <a:spLocks noChangeArrowheads="1"/>
            </p:cNvSpPr>
            <p:nvPr/>
          </p:nvSpPr>
          <p:spPr bwMode="auto">
            <a:xfrm>
              <a:off x="2969" y="1536"/>
              <a:ext cx="871" cy="111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177"/>
            <p:cNvSpPr txBox="1">
              <a:spLocks noChangeArrowheads="1"/>
            </p:cNvSpPr>
            <p:nvPr/>
          </p:nvSpPr>
          <p:spPr bwMode="auto">
            <a:xfrm>
              <a:off x="1968" y="1632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4" name="Rectangle 178"/>
            <p:cNvSpPr>
              <a:spLocks noChangeArrowheads="1"/>
            </p:cNvSpPr>
            <p:nvPr/>
          </p:nvSpPr>
          <p:spPr bwMode="auto">
            <a:xfrm>
              <a:off x="1959" y="1536"/>
              <a:ext cx="873" cy="11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5" name="Text Box 179"/>
            <p:cNvSpPr txBox="1">
              <a:spLocks noChangeArrowheads="1"/>
            </p:cNvSpPr>
            <p:nvPr/>
          </p:nvSpPr>
          <p:spPr bwMode="auto">
            <a:xfrm>
              <a:off x="2112" y="1536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56" name="Text Box 182"/>
            <p:cNvSpPr txBox="1">
              <a:spLocks noChangeArrowheads="1"/>
            </p:cNvSpPr>
            <p:nvPr/>
          </p:nvSpPr>
          <p:spPr bwMode="auto">
            <a:xfrm>
              <a:off x="1968" y="1584"/>
              <a:ext cx="864" cy="1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000" b="1" u="sng" dirty="0"/>
                <a:t>Competitive Model</a:t>
              </a:r>
            </a:p>
            <a:p>
              <a:endParaRPr lang="en-US" sz="1000" b="1" dirty="0"/>
            </a:p>
            <a:p>
              <a:pPr>
                <a:buFontTx/>
                <a:buChar char="•"/>
              </a:pPr>
              <a:r>
                <a:rPr lang="en-US" sz="1000" dirty="0"/>
                <a:t> Non-cooperative games.</a:t>
              </a:r>
            </a:p>
            <a:p>
              <a:pPr>
                <a:buFontTx/>
                <a:buChar char="•"/>
              </a:pPr>
              <a:r>
                <a:rPr lang="en-US" sz="1000" dirty="0"/>
                <a:t> Sub modular payoff </a:t>
              </a:r>
            </a:p>
            <a:p>
              <a:pPr>
                <a:buFontTx/>
                <a:buChar char="•"/>
              </a:pPr>
              <a:r>
                <a:rPr lang="en-US" sz="1000" dirty="0"/>
                <a:t> Existence results for OE.</a:t>
              </a:r>
            </a:p>
            <a:p>
              <a:pPr>
                <a:buFontTx/>
                <a:buChar char="•"/>
              </a:pPr>
              <a:r>
                <a:rPr lang="en-US" sz="1000" dirty="0"/>
                <a:t> AME property.</a:t>
              </a:r>
            </a:p>
          </p:txBody>
        </p:sp>
        <p:sp>
          <p:nvSpPr>
            <p:cNvPr id="57" name="Text Box 183"/>
            <p:cNvSpPr txBox="1">
              <a:spLocks noChangeArrowheads="1"/>
            </p:cNvSpPr>
            <p:nvPr/>
          </p:nvSpPr>
          <p:spPr bwMode="auto">
            <a:xfrm>
              <a:off x="2976" y="1584"/>
              <a:ext cx="912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000" b="1" u="sng"/>
                <a:t>Coordination Model</a:t>
              </a:r>
            </a:p>
            <a:p>
              <a:endParaRPr lang="en-US" sz="1000" b="1"/>
            </a:p>
            <a:p>
              <a:pPr>
                <a:buFontTx/>
                <a:buChar char="•"/>
              </a:pPr>
              <a:r>
                <a:rPr lang="en-US" sz="1000"/>
                <a:t> Cooperative games.</a:t>
              </a:r>
            </a:p>
            <a:p>
              <a:pPr>
                <a:buFontTx/>
                <a:buChar char="•"/>
              </a:pPr>
              <a:r>
                <a:rPr lang="en-US" sz="1000"/>
                <a:t> Super modular payoff structure.</a:t>
              </a:r>
            </a:p>
            <a:p>
              <a:pPr>
                <a:buFontTx/>
                <a:buChar char="•"/>
              </a:pPr>
              <a:r>
                <a:rPr lang="en-US" sz="1000"/>
                <a:t> Results for special class of linear quadratic games.</a:t>
              </a:r>
            </a:p>
          </p:txBody>
        </p:sp>
        <p:sp>
          <p:nvSpPr>
            <p:cNvPr id="58" name="Line 184"/>
            <p:cNvSpPr>
              <a:spLocks noChangeShapeType="1"/>
            </p:cNvSpPr>
            <p:nvPr/>
          </p:nvSpPr>
          <p:spPr bwMode="auto">
            <a:xfrm flipH="1">
              <a:off x="2400" y="139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185"/>
            <p:cNvSpPr>
              <a:spLocks noChangeShapeType="1"/>
            </p:cNvSpPr>
            <p:nvPr/>
          </p:nvSpPr>
          <p:spPr bwMode="auto">
            <a:xfrm>
              <a:off x="3216" y="1392"/>
              <a:ext cx="288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Stochastic Network and Control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Network resource allocation algorithm</a:t>
            </a:r>
          </a:p>
          <a:p>
            <a:endParaRPr lang="en-US" sz="1800" dirty="0" smtClean="0"/>
          </a:p>
          <a:p>
            <a:r>
              <a:rPr lang="en-US" sz="1800" dirty="0" smtClean="0"/>
              <a:t>Q-learning (</a:t>
            </a:r>
            <a:r>
              <a:rPr lang="en-US" sz="1800" dirty="0" err="1" smtClean="0"/>
              <a:t>Meyn</a:t>
            </a:r>
            <a:r>
              <a:rPr lang="en-US" sz="1800" dirty="0" smtClean="0"/>
              <a:t>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500" dirty="0" smtClean="0"/>
              <a:t>Characterization of optimal policy for </a:t>
            </a:r>
            <a:r>
              <a:rPr lang="en-US" sz="1500" dirty="0" err="1" smtClean="0"/>
              <a:t>Markovian</a:t>
            </a:r>
            <a:r>
              <a:rPr lang="en-US" sz="1500" dirty="0" smtClean="0"/>
              <a:t> system</a:t>
            </a:r>
          </a:p>
          <a:p>
            <a:pPr lvl="2"/>
            <a:r>
              <a:rPr lang="en-US" sz="1400" dirty="0" smtClean="0"/>
              <a:t>By means of system observation under non-optimal policy</a:t>
            </a:r>
          </a:p>
          <a:p>
            <a:pPr lvl="1"/>
            <a:r>
              <a:rPr lang="en-US" sz="1500" dirty="0" smtClean="0"/>
              <a:t>Broadening the domain of application, including</a:t>
            </a:r>
          </a:p>
          <a:p>
            <a:pPr lvl="2"/>
            <a:r>
              <a:rPr lang="en-US" sz="1400" dirty="0" smtClean="0"/>
              <a:t>Network resource allocation scenario</a:t>
            </a:r>
            <a:endParaRPr lang="en-US" sz="1600" dirty="0" smtClean="0"/>
          </a:p>
          <a:p>
            <a:pPr lvl="1"/>
            <a:endParaRPr lang="en-US" sz="1500" dirty="0" smtClean="0"/>
          </a:p>
          <a:p>
            <a:endParaRPr lang="en-US" sz="1800" dirty="0" smtClean="0"/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pic>
        <p:nvPicPr>
          <p:cNvPr id="4" name="Picture 36" descr="network40node18flo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7085" y="2663681"/>
            <a:ext cx="2680967" cy="1908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333" y="4298858"/>
            <a:ext cx="2771955" cy="17753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6" name="Picture 3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3896" y="4298162"/>
            <a:ext cx="2651230" cy="1791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Stochastic Network and Control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Network resource allocation algorithm</a:t>
            </a:r>
          </a:p>
          <a:p>
            <a:endParaRPr lang="en-US" sz="1800" dirty="0" smtClean="0"/>
          </a:p>
          <a:p>
            <a:r>
              <a:rPr lang="en-US" sz="1800" dirty="0" smtClean="0"/>
              <a:t>Capacity under immediate decoding (</a:t>
            </a:r>
            <a:r>
              <a:rPr lang="en-US" sz="1800" dirty="0" err="1" smtClean="0"/>
              <a:t>Medard</a:t>
            </a:r>
            <a:r>
              <a:rPr lang="en-US" sz="1800" dirty="0" smtClean="0"/>
              <a:t>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500" dirty="0" smtClean="0"/>
              <a:t>Characterization through conflict graphs</a:t>
            </a:r>
          </a:p>
          <a:p>
            <a:pPr lvl="1"/>
            <a:r>
              <a:rPr lang="en-US" sz="1500" dirty="0" smtClean="0"/>
              <a:t>When tractable</a:t>
            </a:r>
          </a:p>
          <a:p>
            <a:pPr lvl="2"/>
            <a:r>
              <a:rPr lang="en-US" sz="1400" dirty="0" smtClean="0"/>
              <a:t>Outperforms naïve routing based approach </a:t>
            </a:r>
            <a:endParaRPr lang="en-US" sz="1500" dirty="0" smtClean="0"/>
          </a:p>
          <a:p>
            <a:endParaRPr lang="en-US" sz="1800" dirty="0" smtClean="0"/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pic>
        <p:nvPicPr>
          <p:cNvPr id="4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9761" y="3451925"/>
            <a:ext cx="3152775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1935" y="3829173"/>
            <a:ext cx="19081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911" y="4231635"/>
            <a:ext cx="2416175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Recent Thrust Achievements</a:t>
            </a:r>
            <a:br>
              <a:rPr lang="en-US" sz="2400" dirty="0" smtClean="0"/>
            </a:br>
            <a:r>
              <a:rPr lang="en-US" sz="2400" dirty="0" smtClean="0"/>
              <a:t>Stochastic Network and Control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08635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Network resource allocation algorithm </a:t>
            </a:r>
          </a:p>
          <a:p>
            <a:endParaRPr lang="en-US" sz="1800" dirty="0" smtClean="0"/>
          </a:p>
          <a:p>
            <a:r>
              <a:rPr lang="en-US" sz="1800" dirty="0" smtClean="0"/>
              <a:t>Medium Access Control (MAC) protocol (Shah)</a:t>
            </a:r>
          </a:p>
          <a:p>
            <a:pPr lvl="1"/>
            <a:endParaRPr lang="en-US" sz="700" dirty="0" smtClean="0"/>
          </a:p>
          <a:p>
            <a:pPr lvl="1"/>
            <a:r>
              <a:rPr lang="en-US" sz="1500" dirty="0" smtClean="0"/>
              <a:t>Asynchronous, distributed  and extremely simple </a:t>
            </a:r>
          </a:p>
          <a:p>
            <a:pPr lvl="1"/>
            <a:r>
              <a:rPr lang="en-US" sz="1500" dirty="0" smtClean="0"/>
              <a:t>Like classical </a:t>
            </a:r>
            <a:r>
              <a:rPr lang="en-US" sz="1500" dirty="0" err="1" smtClean="0"/>
              <a:t>backoff</a:t>
            </a:r>
            <a:r>
              <a:rPr lang="en-US" sz="1500" dirty="0" smtClean="0"/>
              <a:t> protocol</a:t>
            </a:r>
          </a:p>
          <a:p>
            <a:pPr lvl="2"/>
            <a:r>
              <a:rPr lang="en-US" sz="1400" dirty="0" err="1" smtClean="0"/>
              <a:t>Backoff</a:t>
            </a:r>
            <a:r>
              <a:rPr lang="en-US" sz="1400" dirty="0" smtClean="0"/>
              <a:t> probabilities are function of queue-sizes</a:t>
            </a:r>
          </a:p>
          <a:p>
            <a:pPr lvl="1"/>
            <a:r>
              <a:rPr lang="en-US" sz="1500" dirty="0" smtClean="0"/>
              <a:t>Efficient</a:t>
            </a:r>
          </a:p>
          <a:p>
            <a:pPr lvl="2"/>
            <a:r>
              <a:rPr lang="en-US" sz="1400" dirty="0" smtClean="0"/>
              <a:t>Resolves a long standing intellectual challenge in networks and information theory</a:t>
            </a:r>
          </a:p>
          <a:p>
            <a:pPr lvl="1"/>
            <a:r>
              <a:rPr lang="en-US" sz="1500" dirty="0" smtClean="0">
                <a:solidFill>
                  <a:schemeClr val="accent4"/>
                </a:solidFill>
              </a:rPr>
              <a:t>Utilizes insights from statistical physics and Markov chain mixing time</a:t>
            </a:r>
          </a:p>
          <a:p>
            <a:pPr lvl="1"/>
            <a:endParaRPr lang="en-US" sz="15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</a:rPr>
              <a:t>Adjudged Kenneth </a:t>
            </a:r>
            <a:r>
              <a:rPr lang="en-US" sz="1500" dirty="0" err="1" smtClean="0">
                <a:solidFill>
                  <a:schemeClr val="bg1">
                    <a:lumMod val="65000"/>
                  </a:schemeClr>
                </a:solidFill>
              </a:rPr>
              <a:t>Sevic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</a:rPr>
              <a:t> Outstanding Student Paper at ACM </a:t>
            </a:r>
            <a:r>
              <a:rPr lang="en-US" sz="1500" dirty="0" err="1" smtClean="0">
                <a:solidFill>
                  <a:schemeClr val="bg1">
                    <a:lumMod val="65000"/>
                  </a:schemeClr>
                </a:solidFill>
              </a:rPr>
              <a:t>Sigmetrics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</a:rPr>
              <a:t> ‘09</a:t>
            </a:r>
          </a:p>
          <a:p>
            <a:pPr lvl="2"/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See Poster by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Jinwoo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Shin</a:t>
            </a:r>
          </a:p>
          <a:p>
            <a:endParaRPr lang="en-US" sz="1800" dirty="0" smtClean="0"/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  <p:grpSp>
        <p:nvGrpSpPr>
          <p:cNvPr id="4" name="Group 206"/>
          <p:cNvGrpSpPr>
            <a:grpSpLocks/>
          </p:cNvGrpSpPr>
          <p:nvPr/>
        </p:nvGrpSpPr>
        <p:grpSpPr bwMode="auto">
          <a:xfrm>
            <a:off x="979178" y="5041344"/>
            <a:ext cx="1266825" cy="1128712"/>
            <a:chOff x="1052623" y="1271497"/>
            <a:chExt cx="1956394" cy="1676394"/>
          </a:xfrm>
        </p:grpSpPr>
        <p:sp>
          <p:nvSpPr>
            <p:cNvPr id="5" name="Oval 4"/>
            <p:cNvSpPr/>
            <p:nvPr/>
          </p:nvSpPr>
          <p:spPr bwMode="auto">
            <a:xfrm>
              <a:off x="1052623" y="1679395"/>
              <a:ext cx="360389" cy="414973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736626" y="2396166"/>
              <a:ext cx="360388" cy="414973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128886" y="1460121"/>
              <a:ext cx="362840" cy="414973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rc 7"/>
            <p:cNvSpPr/>
            <p:nvPr/>
          </p:nvSpPr>
          <p:spPr bwMode="auto">
            <a:xfrm>
              <a:off x="1180107" y="1648745"/>
              <a:ext cx="350583" cy="462129"/>
            </a:xfrm>
            <a:prstGeom prst="arc">
              <a:avLst>
                <a:gd name="adj1" fmla="val 16200000"/>
                <a:gd name="adj2" fmla="val 5194363"/>
              </a:avLst>
            </a:prstGeom>
            <a:noFill/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rc 8"/>
            <p:cNvSpPr/>
            <p:nvPr/>
          </p:nvSpPr>
          <p:spPr bwMode="auto">
            <a:xfrm>
              <a:off x="1140881" y="1417681"/>
              <a:ext cx="532003" cy="917183"/>
            </a:xfrm>
            <a:prstGeom prst="arc">
              <a:avLst>
                <a:gd name="adj1" fmla="val 16200000"/>
                <a:gd name="adj2" fmla="val 5685821"/>
              </a:avLst>
            </a:prstGeom>
            <a:noFill/>
            <a:ln w="127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Arc 9"/>
            <p:cNvSpPr/>
            <p:nvPr/>
          </p:nvSpPr>
          <p:spPr bwMode="auto">
            <a:xfrm rot="2592765" flipH="1">
              <a:off x="1638561" y="2219332"/>
              <a:ext cx="326065" cy="462129"/>
            </a:xfrm>
            <a:prstGeom prst="arc">
              <a:avLst>
                <a:gd name="adj1" fmla="val 16200000"/>
                <a:gd name="adj2" fmla="val 5685821"/>
              </a:avLst>
            </a:prstGeom>
            <a:noFill/>
            <a:ln w="1270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rc 10"/>
            <p:cNvSpPr/>
            <p:nvPr/>
          </p:nvSpPr>
          <p:spPr bwMode="auto">
            <a:xfrm flipH="1">
              <a:off x="1413012" y="2030708"/>
              <a:ext cx="1382715" cy="917183"/>
            </a:xfrm>
            <a:prstGeom prst="arc">
              <a:avLst/>
            </a:prstGeom>
            <a:noFill/>
            <a:ln w="12700" cap="flat" cmpd="sng" algn="ctr">
              <a:solidFill>
                <a:srgbClr val="92D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rc 11"/>
            <p:cNvSpPr/>
            <p:nvPr/>
          </p:nvSpPr>
          <p:spPr bwMode="auto">
            <a:xfrm flipH="1" flipV="1">
              <a:off x="1648368" y="1271497"/>
              <a:ext cx="1360649" cy="917183"/>
            </a:xfrm>
            <a:prstGeom prst="arc">
              <a:avLst/>
            </a:prstGeom>
            <a:noFill/>
            <a:ln w="1270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3" name="Group 240"/>
          <p:cNvGrpSpPr>
            <a:grpSpLocks/>
          </p:cNvGrpSpPr>
          <p:nvPr/>
        </p:nvGrpSpPr>
        <p:grpSpPr bwMode="auto">
          <a:xfrm>
            <a:off x="3837297" y="4302228"/>
            <a:ext cx="814388" cy="1741487"/>
            <a:chOff x="4479851" y="864782"/>
            <a:chExt cx="1438940" cy="2876115"/>
          </a:xfrm>
        </p:grpSpPr>
        <p:grpSp>
          <p:nvGrpSpPr>
            <p:cNvPr id="14" name="Group 29"/>
            <p:cNvGrpSpPr>
              <a:grpSpLocks/>
            </p:cNvGrpSpPr>
            <p:nvPr/>
          </p:nvGrpSpPr>
          <p:grpSpPr bwMode="auto">
            <a:xfrm>
              <a:off x="4479851" y="1580533"/>
              <a:ext cx="1438940" cy="2160364"/>
              <a:chOff x="4479851" y="1580533"/>
              <a:chExt cx="1438940" cy="2160364"/>
            </a:xfrm>
          </p:grpSpPr>
          <p:sp>
            <p:nvSpPr>
              <p:cNvPr id="16" name="Oval 15"/>
              <p:cNvSpPr/>
              <p:nvPr/>
            </p:nvSpPr>
            <p:spPr bwMode="auto">
              <a:xfrm>
                <a:off x="4479851" y="1842713"/>
                <a:ext cx="361839" cy="414245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 bwMode="auto">
              <a:xfrm>
                <a:off x="5164259" y="2558466"/>
                <a:ext cx="361839" cy="414245"/>
              </a:xfrm>
              <a:prstGeom prst="ellipse">
                <a:avLst/>
              </a:prstGeom>
              <a:solidFill>
                <a:srgbClr val="92D050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 bwMode="auto">
              <a:xfrm>
                <a:off x="5556952" y="1622482"/>
                <a:ext cx="361839" cy="414245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Arc 18"/>
              <p:cNvSpPr/>
              <p:nvPr/>
            </p:nvSpPr>
            <p:spPr bwMode="auto">
              <a:xfrm>
                <a:off x="4606075" y="1811251"/>
                <a:ext cx="353424" cy="461437"/>
              </a:xfrm>
              <a:prstGeom prst="arc">
                <a:avLst>
                  <a:gd name="adj1" fmla="val 16200000"/>
                  <a:gd name="adj2" fmla="val 5194363"/>
                </a:avLst>
              </a:prstGeom>
              <a:noFill/>
              <a:ln w="127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Arc 19"/>
              <p:cNvSpPr/>
              <p:nvPr/>
            </p:nvSpPr>
            <p:spPr bwMode="auto">
              <a:xfrm>
                <a:off x="4569609" y="1580533"/>
                <a:ext cx="530136" cy="917630"/>
              </a:xfrm>
              <a:prstGeom prst="arc">
                <a:avLst>
                  <a:gd name="adj1" fmla="val 16200000"/>
                  <a:gd name="adj2" fmla="val 5685821"/>
                </a:avLst>
              </a:prstGeom>
              <a:noFill/>
              <a:ln w="12700" cap="flat" cmpd="sng" algn="ctr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Plus 20"/>
              <p:cNvSpPr/>
              <p:nvPr/>
            </p:nvSpPr>
            <p:spPr bwMode="auto">
              <a:xfrm>
                <a:off x="4507900" y="1903015"/>
                <a:ext cx="297325" cy="288398"/>
              </a:xfrm>
              <a:prstGeom prst="mathPlus">
                <a:avLst/>
              </a:prstGeom>
              <a:solidFill>
                <a:schemeClr val="accent1">
                  <a:lumMod val="50000"/>
                </a:schemeClr>
              </a:solidFill>
              <a:ln w="127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Minus 21"/>
              <p:cNvSpPr/>
              <p:nvPr/>
            </p:nvSpPr>
            <p:spPr bwMode="auto">
              <a:xfrm>
                <a:off x="5189504" y="1795521"/>
                <a:ext cx="328178" cy="1945376"/>
              </a:xfrm>
              <a:prstGeom prst="mathMinus">
                <a:avLst>
                  <a:gd name="adj1" fmla="val 2737"/>
                </a:avLst>
              </a:prstGeom>
              <a:solidFill>
                <a:srgbClr val="00B050"/>
              </a:solidFill>
              <a:ln w="12700" cap="flat" cmpd="sng" algn="ctr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5" name="Minus 14"/>
            <p:cNvSpPr/>
            <p:nvPr/>
          </p:nvSpPr>
          <p:spPr bwMode="auto">
            <a:xfrm>
              <a:off x="5618661" y="864782"/>
              <a:ext cx="260861" cy="1942754"/>
            </a:xfrm>
            <a:prstGeom prst="mathMinus">
              <a:avLst>
                <a:gd name="adj1" fmla="val 2737"/>
              </a:avLst>
            </a:prstGeom>
            <a:solidFill>
              <a:schemeClr val="accent4">
                <a:lumMod val="50000"/>
                <a:lumOff val="50000"/>
              </a:schemeClr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3" name="Oval 22"/>
          <p:cNvSpPr/>
          <p:nvPr/>
        </p:nvSpPr>
        <p:spPr bwMode="auto">
          <a:xfrm>
            <a:off x="6178860" y="4695928"/>
            <a:ext cx="204787" cy="250825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 bwMode="auto">
          <a:xfrm>
            <a:off x="6566210" y="5129315"/>
            <a:ext cx="204787" cy="250825"/>
          </a:xfrm>
          <a:prstGeom prst="ellipse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 bwMode="auto">
          <a:xfrm>
            <a:off x="6790047" y="4562578"/>
            <a:ext cx="204788" cy="250825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" name="Arc 25"/>
          <p:cNvSpPr/>
          <p:nvPr/>
        </p:nvSpPr>
        <p:spPr bwMode="auto">
          <a:xfrm rot="2155384" flipH="1">
            <a:off x="6528110" y="4962628"/>
            <a:ext cx="196850" cy="461962"/>
          </a:xfrm>
          <a:prstGeom prst="arc">
            <a:avLst>
              <a:gd name="adj1" fmla="val 16200000"/>
              <a:gd name="adj2" fmla="val 5194363"/>
            </a:avLst>
          </a:prstGeom>
          <a:noFill/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7" name="Arc 26"/>
          <p:cNvSpPr/>
          <p:nvPr/>
        </p:nvSpPr>
        <p:spPr bwMode="auto">
          <a:xfrm rot="2247449" flipH="1">
            <a:off x="6477310" y="4857853"/>
            <a:ext cx="166687" cy="461962"/>
          </a:xfrm>
          <a:prstGeom prst="arc">
            <a:avLst>
              <a:gd name="adj1" fmla="val 16200000"/>
              <a:gd name="adj2" fmla="val 5297279"/>
            </a:avLst>
          </a:prstGeom>
          <a:noFill/>
          <a:ln w="127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8" name="Plus 27"/>
          <p:cNvSpPr/>
          <p:nvPr/>
        </p:nvSpPr>
        <p:spPr bwMode="auto">
          <a:xfrm>
            <a:off x="6577322" y="5157890"/>
            <a:ext cx="169863" cy="173038"/>
          </a:xfrm>
          <a:prstGeom prst="mathPlus">
            <a:avLst/>
          </a:prstGeom>
          <a:solidFill>
            <a:srgbClr val="00B050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 bwMode="auto">
          <a:xfrm>
            <a:off x="5258110" y="5975453"/>
            <a:ext cx="204787" cy="250825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 bwMode="auto">
          <a:xfrm>
            <a:off x="5645460" y="6408840"/>
            <a:ext cx="204787" cy="250825"/>
          </a:xfrm>
          <a:prstGeom prst="ellipse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5867710" y="5842103"/>
            <a:ext cx="204787" cy="250825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2" name="Minus 31"/>
          <p:cNvSpPr/>
          <p:nvPr/>
        </p:nvSpPr>
        <p:spPr bwMode="auto">
          <a:xfrm>
            <a:off x="5902635" y="5383315"/>
            <a:ext cx="147637" cy="1176338"/>
          </a:xfrm>
          <a:prstGeom prst="mathMinus">
            <a:avLst>
              <a:gd name="adj1" fmla="val 2737"/>
            </a:avLst>
          </a:prstGeom>
          <a:solidFill>
            <a:schemeClr val="accent4">
              <a:lumMod val="50000"/>
              <a:lumOff val="50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3" name="Right Arrow 270"/>
          <p:cNvSpPr>
            <a:spLocks noChangeArrowheads="1"/>
          </p:cNvSpPr>
          <p:nvPr/>
        </p:nvSpPr>
        <p:spPr bwMode="auto">
          <a:xfrm rot="2485809">
            <a:off x="4686610" y="5503965"/>
            <a:ext cx="447675" cy="350838"/>
          </a:xfrm>
          <a:prstGeom prst="rightArrow">
            <a:avLst>
              <a:gd name="adj1" fmla="val 36824"/>
              <a:gd name="adj2" fmla="val 50131"/>
            </a:avLst>
          </a:prstGeom>
          <a:noFill/>
          <a:ln w="12700" algn="ctr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" name="Minus 33"/>
          <p:cNvSpPr/>
          <p:nvPr/>
        </p:nvSpPr>
        <p:spPr bwMode="auto">
          <a:xfrm>
            <a:off x="5289860" y="5513490"/>
            <a:ext cx="147637" cy="1177925"/>
          </a:xfrm>
          <a:prstGeom prst="mathMinus">
            <a:avLst>
              <a:gd name="adj1" fmla="val 2737"/>
            </a:avLst>
          </a:prstGeom>
          <a:solidFill>
            <a:schemeClr val="accent1">
              <a:lumMod val="50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5" name="Right Arrow 272"/>
          <p:cNvSpPr>
            <a:spLocks noChangeArrowheads="1"/>
          </p:cNvSpPr>
          <p:nvPr/>
        </p:nvSpPr>
        <p:spPr bwMode="auto">
          <a:xfrm rot="18750844">
            <a:off x="5945497" y="5305528"/>
            <a:ext cx="446087" cy="350838"/>
          </a:xfrm>
          <a:prstGeom prst="rightArrow">
            <a:avLst>
              <a:gd name="adj1" fmla="val 36824"/>
              <a:gd name="adj2" fmla="val 49953"/>
            </a:avLst>
          </a:prstGeom>
          <a:noFill/>
          <a:ln w="12700" algn="ctr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677085" y="5269015"/>
            <a:ext cx="9175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accent1">
                    <a:lumMod val="50000"/>
                  </a:schemeClr>
                </a:solidFill>
              </a:rPr>
              <a:t>1/1+log q</a:t>
            </a:r>
          </a:p>
        </p:txBody>
      </p:sp>
      <p:sp>
        <p:nvSpPr>
          <p:cNvPr id="37" name="TextBox 275"/>
          <p:cNvSpPr txBox="1">
            <a:spLocks noChangeArrowheads="1"/>
          </p:cNvSpPr>
          <p:nvPr/>
        </p:nvSpPr>
        <p:spPr bwMode="auto">
          <a:xfrm>
            <a:off x="6169335" y="5602390"/>
            <a:ext cx="9175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solidFill>
                  <a:srgbClr val="00B050"/>
                </a:solidFill>
              </a:rPr>
              <a:t>log q/1+log q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505697" y="5581403"/>
            <a:ext cx="795647" cy="2"/>
          </a:xfrm>
          <a:prstGeom prst="straightConnector1">
            <a:avLst/>
          </a:prstGeom>
          <a:noFill/>
          <a:ln w="15875" cap="rnd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881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n-US" sz="1800">
              <a:latin typeface="Calibri" pitchFamily="34" charset="0"/>
            </a:endParaRP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2263775" y="533400"/>
            <a:ext cx="4419600" cy="2514600"/>
            <a:chOff x="1426" y="336"/>
            <a:chExt cx="2784" cy="1584"/>
          </a:xfrm>
        </p:grpSpPr>
        <p:sp>
          <p:nvSpPr>
            <p:cNvPr id="47108" name="Oval 4"/>
            <p:cNvSpPr>
              <a:spLocks noChangeArrowheads="1"/>
            </p:cNvSpPr>
            <p:nvPr/>
          </p:nvSpPr>
          <p:spPr bwMode="auto">
            <a:xfrm>
              <a:off x="1426" y="336"/>
              <a:ext cx="2784" cy="1584"/>
            </a:xfrm>
            <a:prstGeom prst="ellipse">
              <a:avLst/>
            </a:prstGeom>
            <a:solidFill>
              <a:srgbClr val="BD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grpSp>
          <p:nvGrpSpPr>
            <p:cNvPr id="47109" name="Group 5"/>
            <p:cNvGrpSpPr>
              <a:grpSpLocks/>
            </p:cNvGrpSpPr>
            <p:nvPr/>
          </p:nvGrpSpPr>
          <p:grpSpPr bwMode="auto">
            <a:xfrm>
              <a:off x="1954" y="816"/>
              <a:ext cx="1482" cy="960"/>
              <a:chOff x="1728" y="720"/>
              <a:chExt cx="1997" cy="1280"/>
            </a:xfrm>
          </p:grpSpPr>
          <p:sp>
            <p:nvSpPr>
              <p:cNvPr id="47110" name="Rectangle 6"/>
              <p:cNvSpPr>
                <a:spLocks noChangeArrowheads="1"/>
              </p:cNvSpPr>
              <p:nvPr/>
            </p:nvSpPr>
            <p:spPr bwMode="auto">
              <a:xfrm>
                <a:off x="1841" y="804"/>
                <a:ext cx="228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11" name="Rectangle 7"/>
              <p:cNvSpPr>
                <a:spLocks noChangeArrowheads="1"/>
              </p:cNvSpPr>
              <p:nvPr/>
            </p:nvSpPr>
            <p:spPr bwMode="auto">
              <a:xfrm>
                <a:off x="1728" y="720"/>
                <a:ext cx="496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000000"/>
                    </a:solidFill>
                    <a:latin typeface="Times New Roman" pitchFamily="18" charset="0"/>
                  </a:rPr>
                  <a:t>Capacity</a:t>
                </a:r>
                <a:endParaRPr lang="en-US">
                  <a:latin typeface="Calibri" pitchFamily="34" charset="0"/>
                </a:endParaRPr>
              </a:p>
            </p:txBody>
          </p:sp>
          <p:grpSp>
            <p:nvGrpSpPr>
              <p:cNvPr id="47112" name="Group 8"/>
              <p:cNvGrpSpPr>
                <a:grpSpLocks/>
              </p:cNvGrpSpPr>
              <p:nvPr/>
            </p:nvGrpSpPr>
            <p:grpSpPr bwMode="auto">
              <a:xfrm>
                <a:off x="1940" y="923"/>
                <a:ext cx="19" cy="903"/>
                <a:chOff x="3635" y="1331"/>
                <a:chExt cx="24" cy="1140"/>
              </a:xfrm>
            </p:grpSpPr>
            <p:sp>
              <p:nvSpPr>
                <p:cNvPr id="47113" name="Line 9"/>
                <p:cNvSpPr>
                  <a:spLocks noChangeShapeType="1"/>
                </p:cNvSpPr>
                <p:nvPr/>
              </p:nvSpPr>
              <p:spPr bwMode="auto">
                <a:xfrm>
                  <a:off x="3647" y="1354"/>
                  <a:ext cx="1" cy="1117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4" name="Freeform 10"/>
                <p:cNvSpPr>
                  <a:spLocks/>
                </p:cNvSpPr>
                <p:nvPr/>
              </p:nvSpPr>
              <p:spPr bwMode="auto">
                <a:xfrm>
                  <a:off x="3635" y="1331"/>
                  <a:ext cx="24" cy="24"/>
                </a:xfrm>
                <a:custGeom>
                  <a:avLst/>
                  <a:gdLst>
                    <a:gd name="T0" fmla="*/ 8 w 73"/>
                    <a:gd name="T1" fmla="*/ 8 h 73"/>
                    <a:gd name="T2" fmla="*/ 4 w 73"/>
                    <a:gd name="T3" fmla="*/ 0 h 73"/>
                    <a:gd name="T4" fmla="*/ 0 w 73"/>
                    <a:gd name="T5" fmla="*/ 8 h 73"/>
                    <a:gd name="T6" fmla="*/ 8 w 73"/>
                    <a:gd name="T7" fmla="*/ 8 h 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73"/>
                    <a:gd name="T14" fmla="*/ 73 w 73"/>
                    <a:gd name="T15" fmla="*/ 73 h 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73">
                      <a:moveTo>
                        <a:pt x="73" y="73"/>
                      </a:moveTo>
                      <a:lnTo>
                        <a:pt x="37" y="0"/>
                      </a:lnTo>
                      <a:lnTo>
                        <a:pt x="0" y="73"/>
                      </a:lnTo>
                      <a:lnTo>
                        <a:pt x="73" y="7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0"/>
                    </a:spcBef>
                  </a:pPr>
                  <a:endParaRPr lang="en-US" sz="180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47115" name="Group 11"/>
              <p:cNvGrpSpPr>
                <a:grpSpLocks/>
              </p:cNvGrpSpPr>
              <p:nvPr/>
            </p:nvGrpSpPr>
            <p:grpSpPr bwMode="auto">
              <a:xfrm>
                <a:off x="1950" y="884"/>
                <a:ext cx="1415" cy="942"/>
                <a:chOff x="3647" y="1474"/>
                <a:chExt cx="1495" cy="997"/>
              </a:xfrm>
            </p:grpSpPr>
            <p:sp>
              <p:nvSpPr>
                <p:cNvPr id="47116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647" y="1486"/>
                  <a:ext cx="1475" cy="98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7" name="Freeform 13"/>
                <p:cNvSpPr>
                  <a:spLocks/>
                </p:cNvSpPr>
                <p:nvPr/>
              </p:nvSpPr>
              <p:spPr bwMode="auto">
                <a:xfrm>
                  <a:off x="5115" y="1474"/>
                  <a:ext cx="27" cy="23"/>
                </a:xfrm>
                <a:custGeom>
                  <a:avLst/>
                  <a:gdLst>
                    <a:gd name="T0" fmla="*/ 4 w 81"/>
                    <a:gd name="T1" fmla="*/ 8 h 69"/>
                    <a:gd name="T2" fmla="*/ 9 w 81"/>
                    <a:gd name="T3" fmla="*/ 0 h 69"/>
                    <a:gd name="T4" fmla="*/ 0 w 81"/>
                    <a:gd name="T5" fmla="*/ 1 h 69"/>
                    <a:gd name="T6" fmla="*/ 4 w 81"/>
                    <a:gd name="T7" fmla="*/ 8 h 6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81"/>
                    <a:gd name="T13" fmla="*/ 0 h 69"/>
                    <a:gd name="T14" fmla="*/ 81 w 81"/>
                    <a:gd name="T15" fmla="*/ 69 h 6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81" h="69">
                      <a:moveTo>
                        <a:pt x="40" y="69"/>
                      </a:moveTo>
                      <a:lnTo>
                        <a:pt x="81" y="0"/>
                      </a:lnTo>
                      <a:lnTo>
                        <a:pt x="0" y="9"/>
                      </a:lnTo>
                      <a:lnTo>
                        <a:pt x="40" y="6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0"/>
                    </a:spcBef>
                  </a:pPr>
                  <a:endParaRPr lang="en-US" sz="1800">
                    <a:latin typeface="Calibri" pitchFamily="34" charset="0"/>
                  </a:endParaRPr>
                </a:p>
              </p:txBody>
            </p:sp>
          </p:grpSp>
          <p:grpSp>
            <p:nvGrpSpPr>
              <p:cNvPr id="47118" name="Group 14"/>
              <p:cNvGrpSpPr>
                <a:grpSpLocks/>
              </p:cNvGrpSpPr>
              <p:nvPr/>
            </p:nvGrpSpPr>
            <p:grpSpPr bwMode="auto">
              <a:xfrm>
                <a:off x="1946" y="1816"/>
                <a:ext cx="1457" cy="19"/>
                <a:chOff x="3642" y="2458"/>
                <a:chExt cx="1803" cy="24"/>
              </a:xfrm>
            </p:grpSpPr>
            <p:sp>
              <p:nvSpPr>
                <p:cNvPr id="4711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642" y="2470"/>
                  <a:ext cx="177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20" name="Freeform 16"/>
                <p:cNvSpPr>
                  <a:spLocks/>
                </p:cNvSpPr>
                <p:nvPr/>
              </p:nvSpPr>
              <p:spPr bwMode="auto">
                <a:xfrm>
                  <a:off x="5420" y="2458"/>
                  <a:ext cx="25" cy="24"/>
                </a:xfrm>
                <a:custGeom>
                  <a:avLst/>
                  <a:gdLst>
                    <a:gd name="T0" fmla="*/ 0 w 73"/>
                    <a:gd name="T1" fmla="*/ 8 h 72"/>
                    <a:gd name="T2" fmla="*/ 9 w 73"/>
                    <a:gd name="T3" fmla="*/ 4 h 72"/>
                    <a:gd name="T4" fmla="*/ 0 w 73"/>
                    <a:gd name="T5" fmla="*/ 0 h 72"/>
                    <a:gd name="T6" fmla="*/ 0 w 73"/>
                    <a:gd name="T7" fmla="*/ 8 h 7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72"/>
                    <a:gd name="T14" fmla="*/ 73 w 73"/>
                    <a:gd name="T15" fmla="*/ 72 h 7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72">
                      <a:moveTo>
                        <a:pt x="0" y="72"/>
                      </a:moveTo>
                      <a:lnTo>
                        <a:pt x="73" y="35"/>
                      </a:lnTo>
                      <a:lnTo>
                        <a:pt x="0" y="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spcBef>
                      <a:spcPct val="0"/>
                    </a:spcBef>
                  </a:pPr>
                  <a:endParaRPr lang="en-US" sz="1800">
                    <a:latin typeface="Calibri" pitchFamily="34" charset="0"/>
                  </a:endParaRPr>
                </a:p>
              </p:txBody>
            </p:sp>
          </p:grpSp>
          <p:sp>
            <p:nvSpPr>
              <p:cNvPr id="47121" name="Rectangle 17"/>
              <p:cNvSpPr>
                <a:spLocks noChangeArrowheads="1"/>
              </p:cNvSpPr>
              <p:nvPr/>
            </p:nvSpPr>
            <p:spPr bwMode="auto">
              <a:xfrm>
                <a:off x="3156" y="985"/>
                <a:ext cx="159" cy="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22" name="Rectangle 18"/>
              <p:cNvSpPr>
                <a:spLocks noChangeArrowheads="1"/>
              </p:cNvSpPr>
              <p:nvPr/>
            </p:nvSpPr>
            <p:spPr bwMode="auto">
              <a:xfrm>
                <a:off x="3408" y="768"/>
                <a:ext cx="317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000000"/>
                    </a:solidFill>
                    <a:latin typeface="Times New Roman" pitchFamily="18" charset="0"/>
                  </a:rPr>
                  <a:t>Delay</a:t>
                </a: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7123" name="Rectangle 19"/>
              <p:cNvSpPr>
                <a:spLocks noChangeArrowheads="1"/>
              </p:cNvSpPr>
              <p:nvPr/>
            </p:nvSpPr>
            <p:spPr bwMode="auto">
              <a:xfrm>
                <a:off x="3256" y="1835"/>
                <a:ext cx="191" cy="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24" name="Rectangle 20"/>
              <p:cNvSpPr>
                <a:spLocks noChangeArrowheads="1"/>
              </p:cNvSpPr>
              <p:nvPr/>
            </p:nvSpPr>
            <p:spPr bwMode="auto">
              <a:xfrm>
                <a:off x="3275" y="1847"/>
                <a:ext cx="403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000000"/>
                    </a:solidFill>
                    <a:latin typeface="Times New Roman" pitchFamily="18" charset="0"/>
                  </a:rPr>
                  <a:t>Energy</a:t>
                </a: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7125" name="Rectangle 21"/>
              <p:cNvSpPr>
                <a:spLocks noChangeArrowheads="1"/>
              </p:cNvSpPr>
              <p:nvPr/>
            </p:nvSpPr>
            <p:spPr bwMode="auto">
              <a:xfrm>
                <a:off x="2364" y="956"/>
                <a:ext cx="326" cy="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26" name="Rectangle 22"/>
              <p:cNvSpPr>
                <a:spLocks noChangeArrowheads="1"/>
              </p:cNvSpPr>
              <p:nvPr/>
            </p:nvSpPr>
            <p:spPr bwMode="auto">
              <a:xfrm>
                <a:off x="2933" y="1453"/>
                <a:ext cx="328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27" name="Freeform 23"/>
              <p:cNvSpPr>
                <a:spLocks/>
              </p:cNvSpPr>
              <p:nvPr/>
            </p:nvSpPr>
            <p:spPr bwMode="auto">
              <a:xfrm>
                <a:off x="1976" y="1219"/>
                <a:ext cx="1306" cy="600"/>
              </a:xfrm>
              <a:custGeom>
                <a:avLst/>
                <a:gdLst>
                  <a:gd name="T0" fmla="*/ 0 w 4847"/>
                  <a:gd name="T1" fmla="*/ 158 h 2272"/>
                  <a:gd name="T2" fmla="*/ 56 w 4847"/>
                  <a:gd name="T3" fmla="*/ 139 h 2272"/>
                  <a:gd name="T4" fmla="*/ 84 w 4847"/>
                  <a:gd name="T5" fmla="*/ 119 h 2272"/>
                  <a:gd name="T6" fmla="*/ 101 w 4847"/>
                  <a:gd name="T7" fmla="*/ 99 h 2272"/>
                  <a:gd name="T8" fmla="*/ 123 w 4847"/>
                  <a:gd name="T9" fmla="*/ 74 h 2272"/>
                  <a:gd name="T10" fmla="*/ 145 w 4847"/>
                  <a:gd name="T11" fmla="*/ 59 h 2272"/>
                  <a:gd name="T12" fmla="*/ 173 w 4847"/>
                  <a:gd name="T13" fmla="*/ 40 h 2272"/>
                  <a:gd name="T14" fmla="*/ 212 w 4847"/>
                  <a:gd name="T15" fmla="*/ 25 h 2272"/>
                  <a:gd name="T16" fmla="*/ 257 w 4847"/>
                  <a:gd name="T17" fmla="*/ 0 h 2272"/>
                  <a:gd name="T18" fmla="*/ 270 w 4847"/>
                  <a:gd name="T19" fmla="*/ 7 h 2272"/>
                  <a:gd name="T20" fmla="*/ 280 w 4847"/>
                  <a:gd name="T21" fmla="*/ 14 h 2272"/>
                  <a:gd name="T22" fmla="*/ 287 w 4847"/>
                  <a:gd name="T23" fmla="*/ 16 h 2272"/>
                  <a:gd name="T24" fmla="*/ 301 w 4847"/>
                  <a:gd name="T25" fmla="*/ 25 h 2272"/>
                  <a:gd name="T26" fmla="*/ 315 w 4847"/>
                  <a:gd name="T27" fmla="*/ 29 h 2272"/>
                  <a:gd name="T28" fmla="*/ 334 w 4847"/>
                  <a:gd name="T29" fmla="*/ 38 h 2272"/>
                  <a:gd name="T30" fmla="*/ 346 w 4847"/>
                  <a:gd name="T31" fmla="*/ 40 h 2272"/>
                  <a:gd name="T32" fmla="*/ 352 w 4847"/>
                  <a:gd name="T33" fmla="*/ 45 h 2272"/>
                  <a:gd name="T34" fmla="*/ 335 w 4847"/>
                  <a:gd name="T35" fmla="*/ 45 h 2272"/>
                  <a:gd name="T36" fmla="*/ 313 w 4847"/>
                  <a:gd name="T37" fmla="*/ 46 h 2272"/>
                  <a:gd name="T38" fmla="*/ 296 w 4847"/>
                  <a:gd name="T39" fmla="*/ 49 h 2272"/>
                  <a:gd name="T40" fmla="*/ 276 w 4847"/>
                  <a:gd name="T41" fmla="*/ 57 h 2272"/>
                  <a:gd name="T42" fmla="*/ 250 w 4847"/>
                  <a:gd name="T43" fmla="*/ 64 h 2272"/>
                  <a:gd name="T44" fmla="*/ 225 w 4847"/>
                  <a:gd name="T45" fmla="*/ 78 h 2272"/>
                  <a:gd name="T46" fmla="*/ 207 w 4847"/>
                  <a:gd name="T47" fmla="*/ 90 h 2272"/>
                  <a:gd name="T48" fmla="*/ 192 w 4847"/>
                  <a:gd name="T49" fmla="*/ 106 h 2272"/>
                  <a:gd name="T50" fmla="*/ 173 w 4847"/>
                  <a:gd name="T51" fmla="*/ 121 h 2272"/>
                  <a:gd name="T52" fmla="*/ 156 w 4847"/>
                  <a:gd name="T53" fmla="*/ 134 h 2272"/>
                  <a:gd name="T54" fmla="*/ 144 w 4847"/>
                  <a:gd name="T55" fmla="*/ 140 h 2272"/>
                  <a:gd name="T56" fmla="*/ 124 w 4847"/>
                  <a:gd name="T57" fmla="*/ 149 h 2272"/>
                  <a:gd name="T58" fmla="*/ 120 w 4847"/>
                  <a:gd name="T59" fmla="*/ 151 h 2272"/>
                  <a:gd name="T60" fmla="*/ 110 w 4847"/>
                  <a:gd name="T61" fmla="*/ 153 h 2272"/>
                  <a:gd name="T62" fmla="*/ 81 w 4847"/>
                  <a:gd name="T63" fmla="*/ 153 h 2272"/>
                  <a:gd name="T64" fmla="*/ 50 w 4847"/>
                  <a:gd name="T65" fmla="*/ 153 h 2272"/>
                  <a:gd name="T66" fmla="*/ 27 w 4847"/>
                  <a:gd name="T67" fmla="*/ 157 h 2272"/>
                  <a:gd name="T68" fmla="*/ 0 w 4847"/>
                  <a:gd name="T69" fmla="*/ 158 h 22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47"/>
                  <a:gd name="T106" fmla="*/ 0 h 2272"/>
                  <a:gd name="T107" fmla="*/ 4847 w 4847"/>
                  <a:gd name="T108" fmla="*/ 2272 h 22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47" h="2272">
                    <a:moveTo>
                      <a:pt x="0" y="2272"/>
                    </a:moveTo>
                    <a:lnTo>
                      <a:pt x="769" y="1989"/>
                    </a:lnTo>
                    <a:lnTo>
                      <a:pt x="1155" y="1704"/>
                    </a:lnTo>
                    <a:lnTo>
                      <a:pt x="1385" y="1421"/>
                    </a:lnTo>
                    <a:lnTo>
                      <a:pt x="1693" y="1065"/>
                    </a:lnTo>
                    <a:lnTo>
                      <a:pt x="2001" y="853"/>
                    </a:lnTo>
                    <a:lnTo>
                      <a:pt x="2384" y="568"/>
                    </a:lnTo>
                    <a:lnTo>
                      <a:pt x="2924" y="355"/>
                    </a:lnTo>
                    <a:lnTo>
                      <a:pt x="3539" y="0"/>
                    </a:lnTo>
                    <a:lnTo>
                      <a:pt x="3716" y="97"/>
                    </a:lnTo>
                    <a:lnTo>
                      <a:pt x="3861" y="204"/>
                    </a:lnTo>
                    <a:lnTo>
                      <a:pt x="3955" y="225"/>
                    </a:lnTo>
                    <a:lnTo>
                      <a:pt x="4143" y="351"/>
                    </a:lnTo>
                    <a:lnTo>
                      <a:pt x="4342" y="412"/>
                    </a:lnTo>
                    <a:lnTo>
                      <a:pt x="4605" y="545"/>
                    </a:lnTo>
                    <a:lnTo>
                      <a:pt x="4770" y="568"/>
                    </a:lnTo>
                    <a:lnTo>
                      <a:pt x="4847" y="640"/>
                    </a:lnTo>
                    <a:lnTo>
                      <a:pt x="4616" y="640"/>
                    </a:lnTo>
                    <a:lnTo>
                      <a:pt x="4309" y="662"/>
                    </a:lnTo>
                    <a:lnTo>
                      <a:pt x="4079" y="710"/>
                    </a:lnTo>
                    <a:lnTo>
                      <a:pt x="3807" y="813"/>
                    </a:lnTo>
                    <a:lnTo>
                      <a:pt x="3436" y="916"/>
                    </a:lnTo>
                    <a:lnTo>
                      <a:pt x="3097" y="1112"/>
                    </a:lnTo>
                    <a:lnTo>
                      <a:pt x="2855" y="1283"/>
                    </a:lnTo>
                    <a:lnTo>
                      <a:pt x="2647" y="1525"/>
                    </a:lnTo>
                    <a:lnTo>
                      <a:pt x="2380" y="1735"/>
                    </a:lnTo>
                    <a:lnTo>
                      <a:pt x="2152" y="1922"/>
                    </a:lnTo>
                    <a:lnTo>
                      <a:pt x="1979" y="2007"/>
                    </a:lnTo>
                    <a:lnTo>
                      <a:pt x="1712" y="2133"/>
                    </a:lnTo>
                    <a:lnTo>
                      <a:pt x="1646" y="2157"/>
                    </a:lnTo>
                    <a:lnTo>
                      <a:pt x="1512" y="2196"/>
                    </a:lnTo>
                    <a:lnTo>
                      <a:pt x="1111" y="2196"/>
                    </a:lnTo>
                    <a:lnTo>
                      <a:pt x="692" y="2201"/>
                    </a:lnTo>
                    <a:lnTo>
                      <a:pt x="368" y="2251"/>
                    </a:lnTo>
                    <a:lnTo>
                      <a:pt x="0" y="2272"/>
                    </a:lnTo>
                    <a:close/>
                  </a:path>
                </a:pathLst>
              </a:custGeom>
              <a:solidFill>
                <a:srgbClr val="FF66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28" name="Rectangle 24"/>
              <p:cNvSpPr>
                <a:spLocks noChangeArrowheads="1"/>
              </p:cNvSpPr>
              <p:nvPr/>
            </p:nvSpPr>
            <p:spPr bwMode="auto">
              <a:xfrm>
                <a:off x="2112" y="912"/>
                <a:ext cx="384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00CC99"/>
                    </a:solidFill>
                    <a:latin typeface="Times New Roman" pitchFamily="18" charset="0"/>
                  </a:rPr>
                  <a:t>Upper 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00CC99"/>
                    </a:solidFill>
                    <a:latin typeface="Times New Roman" pitchFamily="18" charset="0"/>
                  </a:rPr>
                  <a:t>Bound</a:t>
                </a: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7129" name="Rectangle 25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392" cy="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FF6699"/>
                    </a:solidFill>
                    <a:latin typeface="Times New Roman" pitchFamily="18" charset="0"/>
                  </a:rPr>
                  <a:t>Lower 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en-US">
                    <a:solidFill>
                      <a:srgbClr val="FF6699"/>
                    </a:solidFill>
                    <a:latin typeface="Times New Roman" pitchFamily="18" charset="0"/>
                  </a:rPr>
                  <a:t>Bound</a:t>
                </a:r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47130" name="Freeform 26"/>
              <p:cNvSpPr>
                <a:spLocks/>
              </p:cNvSpPr>
              <p:nvPr/>
            </p:nvSpPr>
            <p:spPr bwMode="auto">
              <a:xfrm>
                <a:off x="2039" y="961"/>
                <a:ext cx="1378" cy="837"/>
              </a:xfrm>
              <a:custGeom>
                <a:avLst/>
                <a:gdLst>
                  <a:gd name="T0" fmla="*/ 0 w 4558"/>
                  <a:gd name="T1" fmla="*/ 206 h 3408"/>
                  <a:gd name="T2" fmla="*/ 66 w 4558"/>
                  <a:gd name="T3" fmla="*/ 178 h 3408"/>
                  <a:gd name="T4" fmla="*/ 99 w 4558"/>
                  <a:gd name="T5" fmla="*/ 151 h 3408"/>
                  <a:gd name="T6" fmla="*/ 119 w 4558"/>
                  <a:gd name="T7" fmla="*/ 123 h 3408"/>
                  <a:gd name="T8" fmla="*/ 145 w 4558"/>
                  <a:gd name="T9" fmla="*/ 89 h 3408"/>
                  <a:gd name="T10" fmla="*/ 172 w 4558"/>
                  <a:gd name="T11" fmla="*/ 69 h 3408"/>
                  <a:gd name="T12" fmla="*/ 205 w 4558"/>
                  <a:gd name="T13" fmla="*/ 41 h 3408"/>
                  <a:gd name="T14" fmla="*/ 251 w 4558"/>
                  <a:gd name="T15" fmla="*/ 21 h 3408"/>
                  <a:gd name="T16" fmla="*/ 302 w 4558"/>
                  <a:gd name="T17" fmla="*/ 4 h 3408"/>
                  <a:gd name="T18" fmla="*/ 317 w 4558"/>
                  <a:gd name="T19" fmla="*/ 0 h 3408"/>
                  <a:gd name="T20" fmla="*/ 324 w 4558"/>
                  <a:gd name="T21" fmla="*/ 14 h 3408"/>
                  <a:gd name="T22" fmla="*/ 337 w 4558"/>
                  <a:gd name="T23" fmla="*/ 21 h 3408"/>
                  <a:gd name="T24" fmla="*/ 350 w 4558"/>
                  <a:gd name="T25" fmla="*/ 28 h 3408"/>
                  <a:gd name="T26" fmla="*/ 370 w 4558"/>
                  <a:gd name="T27" fmla="*/ 34 h 3408"/>
                  <a:gd name="T28" fmla="*/ 397 w 4558"/>
                  <a:gd name="T29" fmla="*/ 41 h 3408"/>
                  <a:gd name="T30" fmla="*/ 409 w 4558"/>
                  <a:gd name="T31" fmla="*/ 43 h 3408"/>
                  <a:gd name="T32" fmla="*/ 417 w 4558"/>
                  <a:gd name="T33" fmla="*/ 48 h 3408"/>
                  <a:gd name="T34" fmla="*/ 397 w 4558"/>
                  <a:gd name="T35" fmla="*/ 48 h 3408"/>
                  <a:gd name="T36" fmla="*/ 369 w 4558"/>
                  <a:gd name="T37" fmla="*/ 47 h 3408"/>
                  <a:gd name="T38" fmla="*/ 349 w 4558"/>
                  <a:gd name="T39" fmla="*/ 52 h 3408"/>
                  <a:gd name="T40" fmla="*/ 317 w 4558"/>
                  <a:gd name="T41" fmla="*/ 55 h 3408"/>
                  <a:gd name="T42" fmla="*/ 284 w 4558"/>
                  <a:gd name="T43" fmla="*/ 62 h 3408"/>
                  <a:gd name="T44" fmla="*/ 258 w 4558"/>
                  <a:gd name="T45" fmla="*/ 75 h 3408"/>
                  <a:gd name="T46" fmla="*/ 232 w 4558"/>
                  <a:gd name="T47" fmla="*/ 96 h 3408"/>
                  <a:gd name="T48" fmla="*/ 212 w 4558"/>
                  <a:gd name="T49" fmla="*/ 110 h 3408"/>
                  <a:gd name="T50" fmla="*/ 198 w 4558"/>
                  <a:gd name="T51" fmla="*/ 123 h 3408"/>
                  <a:gd name="T52" fmla="*/ 179 w 4558"/>
                  <a:gd name="T53" fmla="*/ 137 h 3408"/>
                  <a:gd name="T54" fmla="*/ 159 w 4558"/>
                  <a:gd name="T55" fmla="*/ 158 h 3408"/>
                  <a:gd name="T56" fmla="*/ 139 w 4558"/>
                  <a:gd name="T57" fmla="*/ 171 h 3408"/>
                  <a:gd name="T58" fmla="*/ 119 w 4558"/>
                  <a:gd name="T59" fmla="*/ 185 h 3408"/>
                  <a:gd name="T60" fmla="*/ 93 w 4558"/>
                  <a:gd name="T61" fmla="*/ 192 h 3408"/>
                  <a:gd name="T62" fmla="*/ 60 w 4558"/>
                  <a:gd name="T63" fmla="*/ 199 h 3408"/>
                  <a:gd name="T64" fmla="*/ 32 w 4558"/>
                  <a:gd name="T65" fmla="*/ 203 h 3408"/>
                  <a:gd name="T66" fmla="*/ 0 w 4558"/>
                  <a:gd name="T67" fmla="*/ 206 h 34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558"/>
                  <a:gd name="T103" fmla="*/ 0 h 3408"/>
                  <a:gd name="T104" fmla="*/ 4558 w 4558"/>
                  <a:gd name="T105" fmla="*/ 3408 h 34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558" h="3408">
                    <a:moveTo>
                      <a:pt x="0" y="3408"/>
                    </a:moveTo>
                    <a:lnTo>
                      <a:pt x="724" y="2954"/>
                    </a:lnTo>
                    <a:lnTo>
                      <a:pt x="1086" y="2499"/>
                    </a:lnTo>
                    <a:lnTo>
                      <a:pt x="1303" y="2045"/>
                    </a:lnTo>
                    <a:lnTo>
                      <a:pt x="1592" y="1477"/>
                    </a:lnTo>
                    <a:lnTo>
                      <a:pt x="1881" y="1136"/>
                    </a:lnTo>
                    <a:lnTo>
                      <a:pt x="2243" y="682"/>
                    </a:lnTo>
                    <a:lnTo>
                      <a:pt x="2749" y="341"/>
                    </a:lnTo>
                    <a:lnTo>
                      <a:pt x="3304" y="74"/>
                    </a:lnTo>
                    <a:lnTo>
                      <a:pt x="3472" y="0"/>
                    </a:lnTo>
                    <a:lnTo>
                      <a:pt x="3545" y="227"/>
                    </a:lnTo>
                    <a:lnTo>
                      <a:pt x="3690" y="341"/>
                    </a:lnTo>
                    <a:lnTo>
                      <a:pt x="3834" y="455"/>
                    </a:lnTo>
                    <a:lnTo>
                      <a:pt x="4051" y="568"/>
                    </a:lnTo>
                    <a:lnTo>
                      <a:pt x="4340" y="682"/>
                    </a:lnTo>
                    <a:lnTo>
                      <a:pt x="4473" y="712"/>
                    </a:lnTo>
                    <a:lnTo>
                      <a:pt x="4558" y="795"/>
                    </a:lnTo>
                    <a:lnTo>
                      <a:pt x="4340" y="795"/>
                    </a:lnTo>
                    <a:lnTo>
                      <a:pt x="4040" y="786"/>
                    </a:lnTo>
                    <a:lnTo>
                      <a:pt x="3818" y="859"/>
                    </a:lnTo>
                    <a:lnTo>
                      <a:pt x="3472" y="909"/>
                    </a:lnTo>
                    <a:lnTo>
                      <a:pt x="3111" y="1023"/>
                    </a:lnTo>
                    <a:lnTo>
                      <a:pt x="2822" y="1250"/>
                    </a:lnTo>
                    <a:lnTo>
                      <a:pt x="2533" y="1591"/>
                    </a:lnTo>
                    <a:lnTo>
                      <a:pt x="2315" y="1818"/>
                    </a:lnTo>
                    <a:lnTo>
                      <a:pt x="2171" y="2045"/>
                    </a:lnTo>
                    <a:lnTo>
                      <a:pt x="1954" y="2272"/>
                    </a:lnTo>
                    <a:lnTo>
                      <a:pt x="1736" y="2613"/>
                    </a:lnTo>
                    <a:lnTo>
                      <a:pt x="1519" y="2840"/>
                    </a:lnTo>
                    <a:lnTo>
                      <a:pt x="1303" y="3067"/>
                    </a:lnTo>
                    <a:lnTo>
                      <a:pt x="1013" y="3181"/>
                    </a:lnTo>
                    <a:lnTo>
                      <a:pt x="651" y="3294"/>
                    </a:lnTo>
                    <a:lnTo>
                      <a:pt x="346" y="3372"/>
                    </a:lnTo>
                    <a:lnTo>
                      <a:pt x="0" y="3408"/>
                    </a:lnTo>
                    <a:close/>
                  </a:path>
                </a:pathLst>
              </a:custGeom>
              <a:solidFill>
                <a:srgbClr val="0000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31" name="Freeform 27"/>
              <p:cNvSpPr>
                <a:spLocks/>
              </p:cNvSpPr>
              <p:nvPr/>
            </p:nvSpPr>
            <p:spPr bwMode="auto">
              <a:xfrm>
                <a:off x="1968" y="916"/>
                <a:ext cx="1229" cy="901"/>
              </a:xfrm>
              <a:custGeom>
                <a:avLst/>
                <a:gdLst>
                  <a:gd name="T0" fmla="*/ 0 w 4558"/>
                  <a:gd name="T1" fmla="*/ 238 h 3408"/>
                  <a:gd name="T2" fmla="*/ 53 w 4558"/>
                  <a:gd name="T3" fmla="*/ 206 h 3408"/>
                  <a:gd name="T4" fmla="*/ 79 w 4558"/>
                  <a:gd name="T5" fmla="*/ 175 h 3408"/>
                  <a:gd name="T6" fmla="*/ 95 w 4558"/>
                  <a:gd name="T7" fmla="*/ 143 h 3408"/>
                  <a:gd name="T8" fmla="*/ 116 w 4558"/>
                  <a:gd name="T9" fmla="*/ 103 h 3408"/>
                  <a:gd name="T10" fmla="*/ 137 w 4558"/>
                  <a:gd name="T11" fmla="*/ 79 h 3408"/>
                  <a:gd name="T12" fmla="*/ 163 w 4558"/>
                  <a:gd name="T13" fmla="*/ 48 h 3408"/>
                  <a:gd name="T14" fmla="*/ 200 w 4558"/>
                  <a:gd name="T15" fmla="*/ 24 h 3408"/>
                  <a:gd name="T16" fmla="*/ 240 w 4558"/>
                  <a:gd name="T17" fmla="*/ 5 h 3408"/>
                  <a:gd name="T18" fmla="*/ 252 w 4558"/>
                  <a:gd name="T19" fmla="*/ 0 h 3408"/>
                  <a:gd name="T20" fmla="*/ 258 w 4558"/>
                  <a:gd name="T21" fmla="*/ 16 h 3408"/>
                  <a:gd name="T22" fmla="*/ 268 w 4558"/>
                  <a:gd name="T23" fmla="*/ 24 h 3408"/>
                  <a:gd name="T24" fmla="*/ 279 w 4558"/>
                  <a:gd name="T25" fmla="*/ 32 h 3408"/>
                  <a:gd name="T26" fmla="*/ 294 w 4558"/>
                  <a:gd name="T27" fmla="*/ 40 h 3408"/>
                  <a:gd name="T28" fmla="*/ 315 w 4558"/>
                  <a:gd name="T29" fmla="*/ 48 h 3408"/>
                  <a:gd name="T30" fmla="*/ 325 w 4558"/>
                  <a:gd name="T31" fmla="*/ 50 h 3408"/>
                  <a:gd name="T32" fmla="*/ 331 w 4558"/>
                  <a:gd name="T33" fmla="*/ 56 h 3408"/>
                  <a:gd name="T34" fmla="*/ 315 w 4558"/>
                  <a:gd name="T35" fmla="*/ 56 h 3408"/>
                  <a:gd name="T36" fmla="*/ 294 w 4558"/>
                  <a:gd name="T37" fmla="*/ 55 h 3408"/>
                  <a:gd name="T38" fmla="*/ 277 w 4558"/>
                  <a:gd name="T39" fmla="*/ 60 h 3408"/>
                  <a:gd name="T40" fmla="*/ 252 w 4558"/>
                  <a:gd name="T41" fmla="*/ 63 h 3408"/>
                  <a:gd name="T42" fmla="*/ 226 w 4558"/>
                  <a:gd name="T43" fmla="*/ 71 h 3408"/>
                  <a:gd name="T44" fmla="*/ 205 w 4558"/>
                  <a:gd name="T45" fmla="*/ 87 h 3408"/>
                  <a:gd name="T46" fmla="*/ 184 w 4558"/>
                  <a:gd name="T47" fmla="*/ 111 h 3408"/>
                  <a:gd name="T48" fmla="*/ 168 w 4558"/>
                  <a:gd name="T49" fmla="*/ 127 h 3408"/>
                  <a:gd name="T50" fmla="*/ 158 w 4558"/>
                  <a:gd name="T51" fmla="*/ 143 h 3408"/>
                  <a:gd name="T52" fmla="*/ 142 w 4558"/>
                  <a:gd name="T53" fmla="*/ 159 h 3408"/>
                  <a:gd name="T54" fmla="*/ 126 w 4558"/>
                  <a:gd name="T55" fmla="*/ 183 h 3408"/>
                  <a:gd name="T56" fmla="*/ 111 w 4558"/>
                  <a:gd name="T57" fmla="*/ 199 h 3408"/>
                  <a:gd name="T58" fmla="*/ 95 w 4558"/>
                  <a:gd name="T59" fmla="*/ 214 h 3408"/>
                  <a:gd name="T60" fmla="*/ 74 w 4558"/>
                  <a:gd name="T61" fmla="*/ 222 h 3408"/>
                  <a:gd name="T62" fmla="*/ 47 w 4558"/>
                  <a:gd name="T63" fmla="*/ 230 h 3408"/>
                  <a:gd name="T64" fmla="*/ 25 w 4558"/>
                  <a:gd name="T65" fmla="*/ 236 h 3408"/>
                  <a:gd name="T66" fmla="*/ 0 w 4558"/>
                  <a:gd name="T67" fmla="*/ 238 h 34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558"/>
                  <a:gd name="T103" fmla="*/ 0 h 3408"/>
                  <a:gd name="T104" fmla="*/ 4558 w 4558"/>
                  <a:gd name="T105" fmla="*/ 3408 h 34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558" h="3408">
                    <a:moveTo>
                      <a:pt x="0" y="3408"/>
                    </a:moveTo>
                    <a:lnTo>
                      <a:pt x="724" y="2954"/>
                    </a:lnTo>
                    <a:lnTo>
                      <a:pt x="1086" y="2499"/>
                    </a:lnTo>
                    <a:lnTo>
                      <a:pt x="1303" y="2045"/>
                    </a:lnTo>
                    <a:lnTo>
                      <a:pt x="1592" y="1477"/>
                    </a:lnTo>
                    <a:lnTo>
                      <a:pt x="1881" y="1136"/>
                    </a:lnTo>
                    <a:lnTo>
                      <a:pt x="2243" y="682"/>
                    </a:lnTo>
                    <a:lnTo>
                      <a:pt x="2749" y="341"/>
                    </a:lnTo>
                    <a:lnTo>
                      <a:pt x="3304" y="74"/>
                    </a:lnTo>
                    <a:lnTo>
                      <a:pt x="3472" y="0"/>
                    </a:lnTo>
                    <a:lnTo>
                      <a:pt x="3545" y="227"/>
                    </a:lnTo>
                    <a:lnTo>
                      <a:pt x="3690" y="341"/>
                    </a:lnTo>
                    <a:lnTo>
                      <a:pt x="3834" y="455"/>
                    </a:lnTo>
                    <a:lnTo>
                      <a:pt x="4051" y="568"/>
                    </a:lnTo>
                    <a:lnTo>
                      <a:pt x="4340" y="682"/>
                    </a:lnTo>
                    <a:lnTo>
                      <a:pt x="4473" y="712"/>
                    </a:lnTo>
                    <a:lnTo>
                      <a:pt x="4558" y="795"/>
                    </a:lnTo>
                    <a:lnTo>
                      <a:pt x="4340" y="795"/>
                    </a:lnTo>
                    <a:lnTo>
                      <a:pt x="4040" y="786"/>
                    </a:lnTo>
                    <a:lnTo>
                      <a:pt x="3818" y="859"/>
                    </a:lnTo>
                    <a:lnTo>
                      <a:pt x="3472" y="909"/>
                    </a:lnTo>
                    <a:lnTo>
                      <a:pt x="3111" y="1023"/>
                    </a:lnTo>
                    <a:lnTo>
                      <a:pt x="2822" y="1250"/>
                    </a:lnTo>
                    <a:lnTo>
                      <a:pt x="2533" y="1591"/>
                    </a:lnTo>
                    <a:lnTo>
                      <a:pt x="2315" y="1818"/>
                    </a:lnTo>
                    <a:lnTo>
                      <a:pt x="2171" y="2045"/>
                    </a:lnTo>
                    <a:lnTo>
                      <a:pt x="1954" y="2272"/>
                    </a:lnTo>
                    <a:lnTo>
                      <a:pt x="1736" y="2613"/>
                    </a:lnTo>
                    <a:lnTo>
                      <a:pt x="1519" y="2840"/>
                    </a:lnTo>
                    <a:lnTo>
                      <a:pt x="1303" y="3067"/>
                    </a:lnTo>
                    <a:lnTo>
                      <a:pt x="1013" y="3181"/>
                    </a:lnTo>
                    <a:lnTo>
                      <a:pt x="651" y="3294"/>
                    </a:lnTo>
                    <a:lnTo>
                      <a:pt x="346" y="3372"/>
                    </a:lnTo>
                    <a:lnTo>
                      <a:pt x="0" y="3408"/>
                    </a:lnTo>
                    <a:close/>
                  </a:path>
                </a:pathLst>
              </a:custGeom>
              <a:solidFill>
                <a:srgbClr val="00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</p:grpSp>
        <p:sp>
          <p:nvSpPr>
            <p:cNvPr id="47132" name="Text Box 28"/>
            <p:cNvSpPr txBox="1">
              <a:spLocks noChangeArrowheads="1"/>
            </p:cNvSpPr>
            <p:nvPr/>
          </p:nvSpPr>
          <p:spPr bwMode="auto">
            <a:xfrm>
              <a:off x="1810" y="528"/>
              <a:ext cx="199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Times New Roman" pitchFamily="18" charset="0"/>
                </a:rPr>
                <a:t>Capacity and Fundamental Limits</a:t>
              </a:r>
            </a:p>
          </p:txBody>
        </p:sp>
      </p:grpSp>
      <p:sp>
        <p:nvSpPr>
          <p:cNvPr id="47136" name="AutoShape 32"/>
          <p:cNvSpPr>
            <a:spLocks noChangeArrowheads="1"/>
          </p:cNvSpPr>
          <p:nvPr/>
        </p:nvSpPr>
        <p:spPr bwMode="auto">
          <a:xfrm>
            <a:off x="5311775" y="2913063"/>
            <a:ext cx="419100" cy="669925"/>
          </a:xfrm>
          <a:prstGeom prst="curvedLeftArrow">
            <a:avLst>
              <a:gd name="adj1" fmla="val 31970"/>
              <a:gd name="adj2" fmla="val 63939"/>
              <a:gd name="adj3" fmla="val 33333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47137" name="AutoShape 33"/>
          <p:cNvSpPr>
            <a:spLocks noChangeArrowheads="1"/>
          </p:cNvSpPr>
          <p:nvPr/>
        </p:nvSpPr>
        <p:spPr bwMode="auto">
          <a:xfrm flipH="1" flipV="1">
            <a:off x="3665538" y="2967038"/>
            <a:ext cx="273050" cy="641350"/>
          </a:xfrm>
          <a:prstGeom prst="curvedLeftArrow">
            <a:avLst>
              <a:gd name="adj1" fmla="val 46977"/>
              <a:gd name="adj2" fmla="val 93953"/>
              <a:gd name="adj3" fmla="val 33333"/>
            </a:avLst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n-US" sz="1800">
              <a:latin typeface="Calibri" pitchFamily="34" charset="0"/>
            </a:endParaRPr>
          </a:p>
        </p:txBody>
      </p:sp>
      <p:grpSp>
        <p:nvGrpSpPr>
          <p:cNvPr id="47138" name="Group 34"/>
          <p:cNvGrpSpPr>
            <a:grpSpLocks/>
          </p:cNvGrpSpPr>
          <p:nvPr/>
        </p:nvGrpSpPr>
        <p:grpSpPr bwMode="auto">
          <a:xfrm>
            <a:off x="2462213" y="3490913"/>
            <a:ext cx="4572000" cy="2692400"/>
            <a:chOff x="1551" y="2199"/>
            <a:chExt cx="2880" cy="1696"/>
          </a:xfrm>
        </p:grpSpPr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1551" y="2199"/>
              <a:ext cx="2880" cy="1696"/>
            </a:xfrm>
            <a:prstGeom prst="ellipse">
              <a:avLst/>
            </a:prstGeom>
            <a:solidFill>
              <a:srgbClr val="BD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7140" name="Rectangle 36"/>
            <p:cNvSpPr>
              <a:spLocks noChangeArrowheads="1"/>
            </p:cNvSpPr>
            <p:nvPr/>
          </p:nvSpPr>
          <p:spPr bwMode="auto">
            <a:xfrm>
              <a:off x="2028" y="2664"/>
              <a:ext cx="210" cy="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41" name="Rectangle 37"/>
            <p:cNvSpPr>
              <a:spLocks noChangeArrowheads="1"/>
            </p:cNvSpPr>
            <p:nvPr/>
          </p:nvSpPr>
          <p:spPr bwMode="auto">
            <a:xfrm>
              <a:off x="2022" y="2619"/>
              <a:ext cx="368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Capacity</a:t>
              </a:r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47142" name="Group 38"/>
            <p:cNvGrpSpPr>
              <a:grpSpLocks/>
            </p:cNvGrpSpPr>
            <p:nvPr/>
          </p:nvGrpSpPr>
          <p:grpSpPr bwMode="auto">
            <a:xfrm>
              <a:off x="2236" y="2736"/>
              <a:ext cx="14" cy="941"/>
              <a:chOff x="1343" y="2203"/>
              <a:chExt cx="37" cy="1745"/>
            </a:xfrm>
          </p:grpSpPr>
          <p:sp>
            <p:nvSpPr>
              <p:cNvPr id="47143" name="Line 39"/>
              <p:cNvSpPr>
                <a:spLocks noChangeShapeType="1"/>
              </p:cNvSpPr>
              <p:nvPr/>
            </p:nvSpPr>
            <p:spPr bwMode="auto">
              <a:xfrm>
                <a:off x="1361" y="2238"/>
                <a:ext cx="1" cy="171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4" name="Freeform 40"/>
              <p:cNvSpPr>
                <a:spLocks/>
              </p:cNvSpPr>
              <p:nvPr/>
            </p:nvSpPr>
            <p:spPr bwMode="auto">
              <a:xfrm>
                <a:off x="1343" y="2203"/>
                <a:ext cx="37" cy="37"/>
              </a:xfrm>
              <a:custGeom>
                <a:avLst/>
                <a:gdLst>
                  <a:gd name="T0" fmla="*/ 18 w 75"/>
                  <a:gd name="T1" fmla="*/ 19 h 74"/>
                  <a:gd name="T2" fmla="*/ 9 w 75"/>
                  <a:gd name="T3" fmla="*/ 0 h 74"/>
                  <a:gd name="T4" fmla="*/ 0 w 75"/>
                  <a:gd name="T5" fmla="*/ 19 h 74"/>
                  <a:gd name="T6" fmla="*/ 18 w 75"/>
                  <a:gd name="T7" fmla="*/ 19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"/>
                  <a:gd name="T13" fmla="*/ 0 h 74"/>
                  <a:gd name="T14" fmla="*/ 75 w 75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" h="74">
                    <a:moveTo>
                      <a:pt x="75" y="74"/>
                    </a:moveTo>
                    <a:lnTo>
                      <a:pt x="38" y="0"/>
                    </a:lnTo>
                    <a:lnTo>
                      <a:pt x="0" y="74"/>
                    </a:lnTo>
                    <a:lnTo>
                      <a:pt x="75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</p:grpSp>
        <p:grpSp>
          <p:nvGrpSpPr>
            <p:cNvPr id="47145" name="Group 41"/>
            <p:cNvGrpSpPr>
              <a:grpSpLocks/>
            </p:cNvGrpSpPr>
            <p:nvPr/>
          </p:nvGrpSpPr>
          <p:grpSpPr bwMode="auto">
            <a:xfrm>
              <a:off x="2268" y="2805"/>
              <a:ext cx="1116" cy="849"/>
              <a:chOff x="1361" y="2423"/>
              <a:chExt cx="2288" cy="1525"/>
            </a:xfrm>
          </p:grpSpPr>
          <p:sp>
            <p:nvSpPr>
              <p:cNvPr id="47146" name="Line 42"/>
              <p:cNvSpPr>
                <a:spLocks noChangeShapeType="1"/>
              </p:cNvSpPr>
              <p:nvPr/>
            </p:nvSpPr>
            <p:spPr bwMode="auto">
              <a:xfrm flipV="1">
                <a:off x="1361" y="2441"/>
                <a:ext cx="2258" cy="1507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7" name="Freeform 43"/>
              <p:cNvSpPr>
                <a:spLocks/>
              </p:cNvSpPr>
              <p:nvPr/>
            </p:nvSpPr>
            <p:spPr bwMode="auto">
              <a:xfrm>
                <a:off x="3608" y="2423"/>
                <a:ext cx="41" cy="35"/>
              </a:xfrm>
              <a:custGeom>
                <a:avLst/>
                <a:gdLst>
                  <a:gd name="T0" fmla="*/ 10 w 82"/>
                  <a:gd name="T1" fmla="*/ 17 h 71"/>
                  <a:gd name="T2" fmla="*/ 21 w 82"/>
                  <a:gd name="T3" fmla="*/ 0 h 71"/>
                  <a:gd name="T4" fmla="*/ 0 w 82"/>
                  <a:gd name="T5" fmla="*/ 2 h 71"/>
                  <a:gd name="T6" fmla="*/ 10 w 82"/>
                  <a:gd name="T7" fmla="*/ 17 h 7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2"/>
                  <a:gd name="T13" fmla="*/ 0 h 71"/>
                  <a:gd name="T14" fmla="*/ 82 w 82"/>
                  <a:gd name="T15" fmla="*/ 71 h 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2" h="71">
                    <a:moveTo>
                      <a:pt x="40" y="71"/>
                    </a:moveTo>
                    <a:lnTo>
                      <a:pt x="82" y="0"/>
                    </a:lnTo>
                    <a:lnTo>
                      <a:pt x="0" y="9"/>
                    </a:lnTo>
                    <a:lnTo>
                      <a:pt x="40" y="7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</p:grpSp>
        <p:grpSp>
          <p:nvGrpSpPr>
            <p:cNvPr id="47148" name="Group 44"/>
            <p:cNvGrpSpPr>
              <a:grpSpLocks/>
            </p:cNvGrpSpPr>
            <p:nvPr/>
          </p:nvGrpSpPr>
          <p:grpSpPr bwMode="auto">
            <a:xfrm flipV="1">
              <a:off x="2257" y="3641"/>
              <a:ext cx="1054" cy="56"/>
              <a:chOff x="1355" y="3928"/>
              <a:chExt cx="2758" cy="37"/>
            </a:xfrm>
          </p:grpSpPr>
          <p:sp>
            <p:nvSpPr>
              <p:cNvPr id="47149" name="Line 45"/>
              <p:cNvSpPr>
                <a:spLocks noChangeShapeType="1"/>
              </p:cNvSpPr>
              <p:nvPr/>
            </p:nvSpPr>
            <p:spPr bwMode="auto">
              <a:xfrm flipV="1">
                <a:off x="1355" y="3946"/>
                <a:ext cx="2722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50" name="Freeform 46"/>
              <p:cNvSpPr>
                <a:spLocks/>
              </p:cNvSpPr>
              <p:nvPr/>
            </p:nvSpPr>
            <p:spPr bwMode="auto">
              <a:xfrm>
                <a:off x="4075" y="3928"/>
                <a:ext cx="38" cy="37"/>
              </a:xfrm>
              <a:custGeom>
                <a:avLst/>
                <a:gdLst>
                  <a:gd name="T0" fmla="*/ 0 w 74"/>
                  <a:gd name="T1" fmla="*/ 19 h 74"/>
                  <a:gd name="T2" fmla="*/ 20 w 74"/>
                  <a:gd name="T3" fmla="*/ 9 h 74"/>
                  <a:gd name="T4" fmla="*/ 0 w 74"/>
                  <a:gd name="T5" fmla="*/ 0 h 74"/>
                  <a:gd name="T6" fmla="*/ 0 w 74"/>
                  <a:gd name="T7" fmla="*/ 19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4"/>
                  <a:gd name="T13" fmla="*/ 0 h 74"/>
                  <a:gd name="T14" fmla="*/ 74 w 74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4" h="74">
                    <a:moveTo>
                      <a:pt x="0" y="74"/>
                    </a:moveTo>
                    <a:lnTo>
                      <a:pt x="74" y="37"/>
                    </a:lnTo>
                    <a:lnTo>
                      <a:pt x="0" y="0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</p:grpSp>
        <p:sp>
          <p:nvSpPr>
            <p:cNvPr id="47151" name="Rectangle 47"/>
            <p:cNvSpPr>
              <a:spLocks noChangeArrowheads="1"/>
            </p:cNvSpPr>
            <p:nvPr/>
          </p:nvSpPr>
          <p:spPr bwMode="auto">
            <a:xfrm>
              <a:off x="3243" y="2857"/>
              <a:ext cx="145" cy="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52" name="Rectangle 48"/>
            <p:cNvSpPr>
              <a:spLocks noChangeArrowheads="1"/>
            </p:cNvSpPr>
            <p:nvPr/>
          </p:nvSpPr>
          <p:spPr bwMode="auto">
            <a:xfrm>
              <a:off x="3404" y="2780"/>
              <a:ext cx="23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Delay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7153" name="Rectangle 49"/>
            <p:cNvSpPr>
              <a:spLocks noChangeArrowheads="1"/>
            </p:cNvSpPr>
            <p:nvPr/>
          </p:nvSpPr>
          <p:spPr bwMode="auto">
            <a:xfrm>
              <a:off x="3332" y="3605"/>
              <a:ext cx="51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>
                  <a:solidFill>
                    <a:srgbClr val="000000"/>
                  </a:solidFill>
                  <a:latin typeface="Times New Roman" pitchFamily="18" charset="0"/>
                </a:rPr>
                <a:t>Energy/SNR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7154" name="Freeform 50"/>
            <p:cNvSpPr>
              <a:spLocks/>
            </p:cNvSpPr>
            <p:nvPr/>
          </p:nvSpPr>
          <p:spPr bwMode="auto">
            <a:xfrm>
              <a:off x="2235" y="2703"/>
              <a:ext cx="1135" cy="967"/>
            </a:xfrm>
            <a:custGeom>
              <a:avLst/>
              <a:gdLst>
                <a:gd name="T0" fmla="*/ 0 w 4650"/>
                <a:gd name="T1" fmla="*/ 269 h 3477"/>
                <a:gd name="T2" fmla="*/ 44 w 4650"/>
                <a:gd name="T3" fmla="*/ 233 h 3477"/>
                <a:gd name="T4" fmla="*/ 66 w 4650"/>
                <a:gd name="T5" fmla="*/ 197 h 3477"/>
                <a:gd name="T6" fmla="*/ 79 w 4650"/>
                <a:gd name="T7" fmla="*/ 161 h 3477"/>
                <a:gd name="T8" fmla="*/ 97 w 4650"/>
                <a:gd name="T9" fmla="*/ 117 h 3477"/>
                <a:gd name="T10" fmla="*/ 114 w 4650"/>
                <a:gd name="T11" fmla="*/ 90 h 3477"/>
                <a:gd name="T12" fmla="*/ 136 w 4650"/>
                <a:gd name="T13" fmla="*/ 54 h 3477"/>
                <a:gd name="T14" fmla="*/ 167 w 4650"/>
                <a:gd name="T15" fmla="*/ 27 h 3477"/>
                <a:gd name="T16" fmla="*/ 201 w 4650"/>
                <a:gd name="T17" fmla="*/ 6 h 3477"/>
                <a:gd name="T18" fmla="*/ 211 w 4650"/>
                <a:gd name="T19" fmla="*/ 0 h 3477"/>
                <a:gd name="T20" fmla="*/ 216 w 4650"/>
                <a:gd name="T21" fmla="*/ 18 h 3477"/>
                <a:gd name="T22" fmla="*/ 224 w 4650"/>
                <a:gd name="T23" fmla="*/ 27 h 3477"/>
                <a:gd name="T24" fmla="*/ 233 w 4650"/>
                <a:gd name="T25" fmla="*/ 36 h 3477"/>
                <a:gd name="T26" fmla="*/ 246 w 4650"/>
                <a:gd name="T27" fmla="*/ 45 h 3477"/>
                <a:gd name="T28" fmla="*/ 264 w 4650"/>
                <a:gd name="T29" fmla="*/ 54 h 3477"/>
                <a:gd name="T30" fmla="*/ 272 w 4650"/>
                <a:gd name="T31" fmla="*/ 56 h 3477"/>
                <a:gd name="T32" fmla="*/ 277 w 4650"/>
                <a:gd name="T33" fmla="*/ 63 h 3477"/>
                <a:gd name="T34" fmla="*/ 264 w 4650"/>
                <a:gd name="T35" fmla="*/ 63 h 3477"/>
                <a:gd name="T36" fmla="*/ 246 w 4650"/>
                <a:gd name="T37" fmla="*/ 62 h 3477"/>
                <a:gd name="T38" fmla="*/ 232 w 4650"/>
                <a:gd name="T39" fmla="*/ 68 h 3477"/>
                <a:gd name="T40" fmla="*/ 211 w 4650"/>
                <a:gd name="T41" fmla="*/ 72 h 3477"/>
                <a:gd name="T42" fmla="*/ 189 w 4650"/>
                <a:gd name="T43" fmla="*/ 81 h 3477"/>
                <a:gd name="T44" fmla="*/ 171 w 4650"/>
                <a:gd name="T45" fmla="*/ 99 h 3477"/>
                <a:gd name="T46" fmla="*/ 154 w 4650"/>
                <a:gd name="T47" fmla="*/ 125 h 3477"/>
                <a:gd name="T48" fmla="*/ 141 w 4650"/>
                <a:gd name="T49" fmla="*/ 144 h 3477"/>
                <a:gd name="T50" fmla="*/ 132 w 4650"/>
                <a:gd name="T51" fmla="*/ 161 h 3477"/>
                <a:gd name="T52" fmla="*/ 119 w 4650"/>
                <a:gd name="T53" fmla="*/ 179 h 3477"/>
                <a:gd name="T54" fmla="*/ 105 w 4650"/>
                <a:gd name="T55" fmla="*/ 206 h 3477"/>
                <a:gd name="T56" fmla="*/ 92 w 4650"/>
                <a:gd name="T57" fmla="*/ 224 h 3477"/>
                <a:gd name="T58" fmla="*/ 79 w 4650"/>
                <a:gd name="T59" fmla="*/ 242 h 3477"/>
                <a:gd name="T60" fmla="*/ 62 w 4650"/>
                <a:gd name="T61" fmla="*/ 251 h 3477"/>
                <a:gd name="T62" fmla="*/ 40 w 4650"/>
                <a:gd name="T63" fmla="*/ 260 h 3477"/>
                <a:gd name="T64" fmla="*/ 21 w 4650"/>
                <a:gd name="T65" fmla="*/ 266 h 3477"/>
                <a:gd name="T66" fmla="*/ 0 w 4650"/>
                <a:gd name="T67" fmla="*/ 269 h 347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50"/>
                <a:gd name="T103" fmla="*/ 0 h 3477"/>
                <a:gd name="T104" fmla="*/ 4650 w 4650"/>
                <a:gd name="T105" fmla="*/ 3477 h 347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50" h="3477">
                  <a:moveTo>
                    <a:pt x="0" y="3477"/>
                  </a:moveTo>
                  <a:lnTo>
                    <a:pt x="738" y="3014"/>
                  </a:lnTo>
                  <a:lnTo>
                    <a:pt x="1107" y="2549"/>
                  </a:lnTo>
                  <a:lnTo>
                    <a:pt x="1329" y="2086"/>
                  </a:lnTo>
                  <a:lnTo>
                    <a:pt x="1624" y="1507"/>
                  </a:lnTo>
                  <a:lnTo>
                    <a:pt x="1919" y="1159"/>
                  </a:lnTo>
                  <a:lnTo>
                    <a:pt x="2288" y="696"/>
                  </a:lnTo>
                  <a:lnTo>
                    <a:pt x="2804" y="348"/>
                  </a:lnTo>
                  <a:lnTo>
                    <a:pt x="3370" y="75"/>
                  </a:lnTo>
                  <a:lnTo>
                    <a:pt x="3542" y="0"/>
                  </a:lnTo>
                  <a:lnTo>
                    <a:pt x="3617" y="231"/>
                  </a:lnTo>
                  <a:lnTo>
                    <a:pt x="3764" y="348"/>
                  </a:lnTo>
                  <a:lnTo>
                    <a:pt x="3911" y="464"/>
                  </a:lnTo>
                  <a:lnTo>
                    <a:pt x="4133" y="579"/>
                  </a:lnTo>
                  <a:lnTo>
                    <a:pt x="4428" y="696"/>
                  </a:lnTo>
                  <a:lnTo>
                    <a:pt x="4563" y="726"/>
                  </a:lnTo>
                  <a:lnTo>
                    <a:pt x="4650" y="811"/>
                  </a:lnTo>
                  <a:lnTo>
                    <a:pt x="4428" y="811"/>
                  </a:lnTo>
                  <a:lnTo>
                    <a:pt x="4121" y="801"/>
                  </a:lnTo>
                  <a:lnTo>
                    <a:pt x="3895" y="877"/>
                  </a:lnTo>
                  <a:lnTo>
                    <a:pt x="3542" y="927"/>
                  </a:lnTo>
                  <a:lnTo>
                    <a:pt x="3173" y="1044"/>
                  </a:lnTo>
                  <a:lnTo>
                    <a:pt x="2878" y="1275"/>
                  </a:lnTo>
                  <a:lnTo>
                    <a:pt x="2584" y="1623"/>
                  </a:lnTo>
                  <a:lnTo>
                    <a:pt x="2362" y="1855"/>
                  </a:lnTo>
                  <a:lnTo>
                    <a:pt x="2215" y="2086"/>
                  </a:lnTo>
                  <a:lnTo>
                    <a:pt x="1993" y="2318"/>
                  </a:lnTo>
                  <a:lnTo>
                    <a:pt x="1771" y="2666"/>
                  </a:lnTo>
                  <a:lnTo>
                    <a:pt x="1550" y="2897"/>
                  </a:lnTo>
                  <a:lnTo>
                    <a:pt x="1329" y="3129"/>
                  </a:lnTo>
                  <a:lnTo>
                    <a:pt x="1033" y="3245"/>
                  </a:lnTo>
                  <a:lnTo>
                    <a:pt x="664" y="3360"/>
                  </a:lnTo>
                  <a:lnTo>
                    <a:pt x="353" y="3440"/>
                  </a:lnTo>
                  <a:lnTo>
                    <a:pt x="0" y="3477"/>
                  </a:lnTo>
                  <a:close/>
                </a:path>
              </a:pathLst>
            </a:custGeom>
            <a:solidFill>
              <a:srgbClr val="00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55" name="Rectangle 51"/>
            <p:cNvSpPr>
              <a:spLocks noChangeArrowheads="1"/>
            </p:cNvSpPr>
            <p:nvPr/>
          </p:nvSpPr>
          <p:spPr bwMode="auto">
            <a:xfrm>
              <a:off x="2511" y="2826"/>
              <a:ext cx="301" cy="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56" name="Freeform 52"/>
            <p:cNvSpPr>
              <a:spLocks/>
            </p:cNvSpPr>
            <p:nvPr/>
          </p:nvSpPr>
          <p:spPr bwMode="auto">
            <a:xfrm>
              <a:off x="2587" y="3016"/>
              <a:ext cx="303" cy="200"/>
            </a:xfrm>
            <a:custGeom>
              <a:avLst/>
              <a:gdLst>
                <a:gd name="T0" fmla="*/ 0 w 585"/>
                <a:gd name="T1" fmla="*/ 106 h 360"/>
                <a:gd name="T2" fmla="*/ 24 w 585"/>
                <a:gd name="T3" fmla="*/ 106 h 360"/>
                <a:gd name="T4" fmla="*/ 70 w 585"/>
                <a:gd name="T5" fmla="*/ 111 h 360"/>
                <a:gd name="T6" fmla="*/ 125 w 585"/>
                <a:gd name="T7" fmla="*/ 103 h 360"/>
                <a:gd name="T8" fmla="*/ 157 w 585"/>
                <a:gd name="T9" fmla="*/ 67 h 360"/>
                <a:gd name="T10" fmla="*/ 157 w 585"/>
                <a:gd name="T11" fmla="*/ 44 h 360"/>
                <a:gd name="T12" fmla="*/ 147 w 585"/>
                <a:gd name="T13" fmla="*/ 8 h 360"/>
                <a:gd name="T14" fmla="*/ 111 w 585"/>
                <a:gd name="T15" fmla="*/ 0 h 360"/>
                <a:gd name="T16" fmla="*/ 61 w 585"/>
                <a:gd name="T17" fmla="*/ 11 h 360"/>
                <a:gd name="T18" fmla="*/ 32 w 585"/>
                <a:gd name="T19" fmla="*/ 42 h 360"/>
                <a:gd name="T20" fmla="*/ 19 w 585"/>
                <a:gd name="T21" fmla="*/ 64 h 360"/>
                <a:gd name="T22" fmla="*/ 0 w 585"/>
                <a:gd name="T23" fmla="*/ 106 h 3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5"/>
                <a:gd name="T37" fmla="*/ 0 h 360"/>
                <a:gd name="T38" fmla="*/ 585 w 585"/>
                <a:gd name="T39" fmla="*/ 360 h 3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5" h="360">
                  <a:moveTo>
                    <a:pt x="0" y="342"/>
                  </a:moveTo>
                  <a:lnTo>
                    <a:pt x="90" y="342"/>
                  </a:lnTo>
                  <a:lnTo>
                    <a:pt x="261" y="360"/>
                  </a:lnTo>
                  <a:lnTo>
                    <a:pt x="468" y="333"/>
                  </a:lnTo>
                  <a:lnTo>
                    <a:pt x="585" y="216"/>
                  </a:lnTo>
                  <a:lnTo>
                    <a:pt x="585" y="144"/>
                  </a:lnTo>
                  <a:lnTo>
                    <a:pt x="549" y="27"/>
                  </a:lnTo>
                  <a:lnTo>
                    <a:pt x="414" y="0"/>
                  </a:lnTo>
                  <a:lnTo>
                    <a:pt x="225" y="36"/>
                  </a:lnTo>
                  <a:lnTo>
                    <a:pt x="117" y="135"/>
                  </a:lnTo>
                  <a:lnTo>
                    <a:pt x="72" y="207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CCCC0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57" name="Oval 53"/>
            <p:cNvSpPr>
              <a:spLocks noChangeArrowheads="1"/>
            </p:cNvSpPr>
            <p:nvPr/>
          </p:nvSpPr>
          <p:spPr bwMode="auto">
            <a:xfrm>
              <a:off x="2707" y="3057"/>
              <a:ext cx="54" cy="73"/>
            </a:xfrm>
            <a:prstGeom prst="ellipse">
              <a:avLst/>
            </a:prstGeom>
            <a:solidFill>
              <a:srgbClr val="FF3399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58" name="Text Box 54"/>
            <p:cNvSpPr txBox="1">
              <a:spLocks noChangeArrowheads="1"/>
            </p:cNvSpPr>
            <p:nvPr/>
          </p:nvSpPr>
          <p:spPr bwMode="auto">
            <a:xfrm>
              <a:off x="3105" y="3228"/>
              <a:ext cx="926" cy="210"/>
            </a:xfrm>
            <a:prstGeom prst="rect">
              <a:avLst/>
            </a:prstGeom>
            <a:noFill/>
            <a:ln w="28575">
              <a:solidFill>
                <a:srgbClr val="8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i="1">
                  <a:solidFill>
                    <a:srgbClr val="800000"/>
                  </a:solidFill>
                  <a:latin typeface="Times New Roman" pitchFamily="18" charset="0"/>
                </a:rPr>
                <a:t>Utility=U(C,D,E)</a:t>
              </a:r>
            </a:p>
          </p:txBody>
        </p:sp>
        <p:sp>
          <p:nvSpPr>
            <p:cNvPr id="47159" name="Text Box 55"/>
            <p:cNvSpPr txBox="1">
              <a:spLocks noChangeArrowheads="1"/>
            </p:cNvSpPr>
            <p:nvPr/>
          </p:nvSpPr>
          <p:spPr bwMode="auto">
            <a:xfrm>
              <a:off x="2304" y="2304"/>
              <a:ext cx="141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Times New Roman" pitchFamily="18" charset="0"/>
                </a:rPr>
                <a:t>End-to-End Performance</a:t>
              </a:r>
            </a:p>
            <a:p>
              <a:pPr algn="ctr" eaLnBrk="1" hangingPunct="1">
                <a:spcBef>
                  <a:spcPct val="0"/>
                </a:spcBef>
              </a:pPr>
              <a:r>
                <a:rPr lang="en-US" sz="1600">
                  <a:solidFill>
                    <a:srgbClr val="000000"/>
                  </a:solidFill>
                  <a:latin typeface="Times New Roman" pitchFamily="18" charset="0"/>
                </a:rPr>
                <a:t>and Network Utility</a:t>
              </a:r>
            </a:p>
          </p:txBody>
        </p:sp>
        <p:sp>
          <p:nvSpPr>
            <p:cNvPr id="47160" name="Text Box 56"/>
            <p:cNvSpPr txBox="1">
              <a:spLocks noChangeArrowheads="1"/>
            </p:cNvSpPr>
            <p:nvPr/>
          </p:nvSpPr>
          <p:spPr bwMode="auto">
            <a:xfrm>
              <a:off x="2217" y="2810"/>
              <a:ext cx="638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i="1">
                  <a:solidFill>
                    <a:srgbClr val="FF3399"/>
                  </a:solidFill>
                  <a:latin typeface="Times New Roman" pitchFamily="18" charset="0"/>
                </a:rPr>
                <a:t>(C*,D*,E*)</a:t>
              </a:r>
            </a:p>
          </p:txBody>
        </p:sp>
      </p:grpSp>
      <p:grpSp>
        <p:nvGrpSpPr>
          <p:cNvPr id="47161" name="Group 57"/>
          <p:cNvGrpSpPr>
            <a:grpSpLocks/>
          </p:cNvGrpSpPr>
          <p:nvPr/>
        </p:nvGrpSpPr>
        <p:grpSpPr bwMode="auto">
          <a:xfrm>
            <a:off x="5811838" y="449263"/>
            <a:ext cx="2014537" cy="598487"/>
            <a:chOff x="3789" y="397"/>
            <a:chExt cx="1269" cy="377"/>
          </a:xfrm>
        </p:grpSpPr>
        <p:sp>
          <p:nvSpPr>
            <p:cNvPr id="47162" name="AutoShape 58"/>
            <p:cNvSpPr>
              <a:spLocks noChangeArrowheads="1"/>
            </p:cNvSpPr>
            <p:nvPr/>
          </p:nvSpPr>
          <p:spPr bwMode="auto">
            <a:xfrm>
              <a:off x="3789" y="397"/>
              <a:ext cx="1269" cy="377"/>
            </a:xfrm>
            <a:prstGeom prst="leftArrowCallout">
              <a:avLst>
                <a:gd name="adj1" fmla="val 25000"/>
                <a:gd name="adj2" fmla="val 25000"/>
                <a:gd name="adj3" fmla="val 56101"/>
                <a:gd name="adj4" fmla="val 6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63" name="Text Box 59"/>
            <p:cNvSpPr txBox="1">
              <a:spLocks noChangeArrowheads="1"/>
            </p:cNvSpPr>
            <p:nvPr/>
          </p:nvSpPr>
          <p:spPr bwMode="auto">
            <a:xfrm>
              <a:off x="4257" y="478"/>
              <a:ext cx="7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Constraints</a:t>
              </a:r>
            </a:p>
          </p:txBody>
        </p:sp>
      </p:grpSp>
      <p:grpSp>
        <p:nvGrpSpPr>
          <p:cNvPr id="47164" name="Group 60"/>
          <p:cNvGrpSpPr>
            <a:grpSpLocks/>
          </p:cNvGrpSpPr>
          <p:nvPr/>
        </p:nvGrpSpPr>
        <p:grpSpPr bwMode="auto">
          <a:xfrm>
            <a:off x="6103938" y="2311400"/>
            <a:ext cx="1951037" cy="671513"/>
            <a:chOff x="3845" y="1456"/>
            <a:chExt cx="1229" cy="423"/>
          </a:xfrm>
        </p:grpSpPr>
        <p:sp>
          <p:nvSpPr>
            <p:cNvPr id="47165" name="AutoShape 61"/>
            <p:cNvSpPr>
              <a:spLocks noChangeArrowheads="1"/>
            </p:cNvSpPr>
            <p:nvPr/>
          </p:nvSpPr>
          <p:spPr bwMode="auto">
            <a:xfrm flipH="1">
              <a:off x="3845" y="1456"/>
              <a:ext cx="1229" cy="423"/>
            </a:xfrm>
            <a:prstGeom prst="rightArrowCallout">
              <a:avLst>
                <a:gd name="adj1" fmla="val 25000"/>
                <a:gd name="adj2" fmla="val 25000"/>
                <a:gd name="adj3" fmla="val 48424"/>
                <a:gd name="adj4" fmla="val 6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66" name="Text Box 62"/>
            <p:cNvSpPr txBox="1">
              <a:spLocks noChangeArrowheads="1"/>
            </p:cNvSpPr>
            <p:nvPr/>
          </p:nvSpPr>
          <p:spPr bwMode="auto">
            <a:xfrm>
              <a:off x="4320" y="1486"/>
              <a:ext cx="689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Degrees of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Freedom</a:t>
              </a:r>
            </a:p>
          </p:txBody>
        </p:sp>
      </p:grpSp>
      <p:grpSp>
        <p:nvGrpSpPr>
          <p:cNvPr id="47167" name="Group 63"/>
          <p:cNvGrpSpPr>
            <a:grpSpLocks/>
          </p:cNvGrpSpPr>
          <p:nvPr/>
        </p:nvGrpSpPr>
        <p:grpSpPr bwMode="auto">
          <a:xfrm>
            <a:off x="6670675" y="1349375"/>
            <a:ext cx="2014538" cy="601663"/>
            <a:chOff x="4312" y="881"/>
            <a:chExt cx="1269" cy="379"/>
          </a:xfrm>
        </p:grpSpPr>
        <p:sp>
          <p:nvSpPr>
            <p:cNvPr id="47168" name="AutoShape 64"/>
            <p:cNvSpPr>
              <a:spLocks noChangeArrowheads="1"/>
            </p:cNvSpPr>
            <p:nvPr/>
          </p:nvSpPr>
          <p:spPr bwMode="auto">
            <a:xfrm>
              <a:off x="4312" y="883"/>
              <a:ext cx="1269" cy="377"/>
            </a:xfrm>
            <a:prstGeom prst="leftArrowCallout">
              <a:avLst>
                <a:gd name="adj1" fmla="val 25000"/>
                <a:gd name="adj2" fmla="val 25000"/>
                <a:gd name="adj3" fmla="val 56101"/>
                <a:gd name="adj4" fmla="val 66667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69" name="Text Box 65"/>
            <p:cNvSpPr txBox="1">
              <a:spLocks noChangeArrowheads="1"/>
            </p:cNvSpPr>
            <p:nvPr/>
          </p:nvSpPr>
          <p:spPr bwMode="auto">
            <a:xfrm>
              <a:off x="4780" y="881"/>
              <a:ext cx="75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0000"/>
                </a:lnSpc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Models and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Dynamics</a:t>
              </a:r>
            </a:p>
          </p:txBody>
        </p:sp>
      </p:grpSp>
      <p:sp>
        <p:nvSpPr>
          <p:cNvPr id="47170" name="AutoShape 67"/>
          <p:cNvSpPr>
            <a:spLocks noChangeArrowheads="1"/>
          </p:cNvSpPr>
          <p:nvPr/>
        </p:nvSpPr>
        <p:spPr bwMode="auto">
          <a:xfrm flipH="1">
            <a:off x="1449388" y="2984500"/>
            <a:ext cx="2173287" cy="835025"/>
          </a:xfrm>
          <a:prstGeom prst="leftArrowCallout">
            <a:avLst>
              <a:gd name="adj1" fmla="val 25000"/>
              <a:gd name="adj2" fmla="val 25000"/>
              <a:gd name="adj3" fmla="val 60524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47171" name="Text Box 68"/>
          <p:cNvSpPr txBox="1">
            <a:spLocks noChangeArrowheads="1"/>
          </p:cNvSpPr>
          <p:nvPr/>
        </p:nvSpPr>
        <p:spPr bwMode="auto">
          <a:xfrm>
            <a:off x="1600200" y="2971800"/>
            <a:ext cx="112236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400">
                <a:latin typeface="Times New Roman" pitchFamily="18" charset="0"/>
              </a:rPr>
              <a:t>Application 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400">
                <a:latin typeface="Times New Roman" pitchFamily="18" charset="0"/>
              </a:rPr>
              <a:t>Metrics and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>
                <a:latin typeface="Times New Roman" pitchFamily="18" charset="0"/>
              </a:rPr>
              <a:t>Network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1400">
                <a:latin typeface="Times New Roman" pitchFamily="18" charset="0"/>
              </a:rPr>
              <a:t>Performance</a:t>
            </a:r>
          </a:p>
        </p:txBody>
      </p:sp>
      <p:grpSp>
        <p:nvGrpSpPr>
          <p:cNvPr id="47172" name="Group 69"/>
          <p:cNvGrpSpPr>
            <a:grpSpLocks/>
          </p:cNvGrpSpPr>
          <p:nvPr/>
        </p:nvGrpSpPr>
        <p:grpSpPr bwMode="auto">
          <a:xfrm>
            <a:off x="471488" y="1873250"/>
            <a:ext cx="1993900" cy="857250"/>
            <a:chOff x="187" y="695"/>
            <a:chExt cx="1256" cy="405"/>
          </a:xfrm>
        </p:grpSpPr>
        <p:sp>
          <p:nvSpPr>
            <p:cNvPr id="47173" name="AutoShape 70"/>
            <p:cNvSpPr>
              <a:spLocks noChangeArrowheads="1"/>
            </p:cNvSpPr>
            <p:nvPr/>
          </p:nvSpPr>
          <p:spPr bwMode="auto">
            <a:xfrm>
              <a:off x="187" y="695"/>
              <a:ext cx="1256" cy="405"/>
            </a:xfrm>
            <a:prstGeom prst="rightArrowCallout">
              <a:avLst>
                <a:gd name="adj1" fmla="val 25000"/>
                <a:gd name="adj2" fmla="val 25000"/>
                <a:gd name="adj3" fmla="val 51687"/>
                <a:gd name="adj4" fmla="val 66667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74" name="Text Box 71"/>
            <p:cNvSpPr txBox="1">
              <a:spLocks noChangeArrowheads="1"/>
            </p:cNvSpPr>
            <p:nvPr/>
          </p:nvSpPr>
          <p:spPr bwMode="auto">
            <a:xfrm>
              <a:off x="303" y="731"/>
              <a:ext cx="577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en-US" sz="1400">
                  <a:latin typeface="Times New Roman" pitchFamily="18" charset="0"/>
                </a:rPr>
                <a:t>Layerless</a:t>
              </a:r>
            </a:p>
            <a:p>
              <a:pPr algn="ctr" eaLnBrk="1" hangingPunct="1">
                <a:spcBef>
                  <a:spcPct val="0"/>
                </a:spcBef>
              </a:pPr>
              <a:r>
                <a:rPr lang="en-US" sz="1400">
                  <a:latin typeface="Times New Roman" pitchFamily="18" charset="0"/>
                </a:rPr>
                <a:t>Dynamic </a:t>
              </a:r>
            </a:p>
            <a:p>
              <a:pPr algn="ctr" eaLnBrk="1" hangingPunct="1">
                <a:spcBef>
                  <a:spcPct val="0"/>
                </a:spcBef>
              </a:pPr>
              <a:r>
                <a:rPr lang="en-US" sz="1400">
                  <a:latin typeface="Times New Roman" pitchFamily="18" charset="0"/>
                </a:rPr>
                <a:t>Networks</a:t>
              </a:r>
            </a:p>
          </p:txBody>
        </p:sp>
      </p:grpSp>
      <p:sp>
        <p:nvSpPr>
          <p:cNvPr id="47175" name="AutoShape 73"/>
          <p:cNvSpPr>
            <a:spLocks noChangeArrowheads="1"/>
          </p:cNvSpPr>
          <p:nvPr/>
        </p:nvSpPr>
        <p:spPr bwMode="auto">
          <a:xfrm>
            <a:off x="336550" y="639763"/>
            <a:ext cx="2314575" cy="846137"/>
          </a:xfrm>
          <a:prstGeom prst="rightArrowCallout">
            <a:avLst>
              <a:gd name="adj1" fmla="val 25000"/>
              <a:gd name="adj2" fmla="val 25000"/>
              <a:gd name="adj3" fmla="val 45591"/>
              <a:gd name="adj4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47176" name="Text Box 74"/>
          <p:cNvSpPr txBox="1">
            <a:spLocks noChangeArrowheads="1"/>
          </p:cNvSpPr>
          <p:nvPr/>
        </p:nvSpPr>
        <p:spPr bwMode="auto">
          <a:xfrm>
            <a:off x="246063" y="657225"/>
            <a:ext cx="1752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1600">
                <a:latin typeface="Times New Roman" pitchFamily="18" charset="0"/>
              </a:rPr>
              <a:t>New Paradigms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1600">
                <a:latin typeface="Times New Roman" pitchFamily="18" charset="0"/>
              </a:rPr>
              <a:t>for Upper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1600">
                <a:latin typeface="Times New Roman" pitchFamily="18" charset="0"/>
              </a:rPr>
              <a:t>Bounds</a:t>
            </a:r>
          </a:p>
        </p:txBody>
      </p:sp>
      <p:grpSp>
        <p:nvGrpSpPr>
          <p:cNvPr id="47183" name="Group 81"/>
          <p:cNvGrpSpPr>
            <a:grpSpLocks/>
          </p:cNvGrpSpPr>
          <p:nvPr/>
        </p:nvGrpSpPr>
        <p:grpSpPr bwMode="auto">
          <a:xfrm>
            <a:off x="3348038" y="0"/>
            <a:ext cx="2057400" cy="533400"/>
            <a:chOff x="2109" y="0"/>
            <a:chExt cx="1296" cy="336"/>
          </a:xfrm>
        </p:grpSpPr>
        <p:sp>
          <p:nvSpPr>
            <p:cNvPr id="47184" name="AutoShape 82"/>
            <p:cNvSpPr>
              <a:spLocks noChangeArrowheads="1"/>
            </p:cNvSpPr>
            <p:nvPr/>
          </p:nvSpPr>
          <p:spPr bwMode="auto">
            <a:xfrm>
              <a:off x="2109" y="0"/>
              <a:ext cx="1296" cy="336"/>
            </a:xfrm>
            <a:prstGeom prst="downArrowCallout">
              <a:avLst>
                <a:gd name="adj1" fmla="val 96429"/>
                <a:gd name="adj2" fmla="val 96429"/>
                <a:gd name="adj3" fmla="val 16667"/>
                <a:gd name="adj4" fmla="val 6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85" name="Text Box 83"/>
            <p:cNvSpPr txBox="1">
              <a:spLocks noChangeArrowheads="1"/>
            </p:cNvSpPr>
            <p:nvPr/>
          </p:nvSpPr>
          <p:spPr bwMode="auto">
            <a:xfrm>
              <a:off x="2276" y="17"/>
              <a:ext cx="10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MANET Metrics</a:t>
              </a:r>
            </a:p>
          </p:txBody>
        </p:sp>
      </p:grpSp>
      <p:sp>
        <p:nvSpPr>
          <p:cNvPr id="47194" name="Rectangle 90"/>
          <p:cNvSpPr>
            <a:spLocks noChangeArrowheads="1"/>
          </p:cNvSpPr>
          <p:nvPr/>
        </p:nvSpPr>
        <p:spPr bwMode="auto">
          <a:xfrm>
            <a:off x="0" y="6191250"/>
            <a:ext cx="9144000" cy="666750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7189" name="Group 87"/>
          <p:cNvGrpSpPr>
            <a:grpSpLocks/>
          </p:cNvGrpSpPr>
          <p:nvPr/>
        </p:nvGrpSpPr>
        <p:grpSpPr bwMode="auto">
          <a:xfrm>
            <a:off x="0" y="5341938"/>
            <a:ext cx="2671763" cy="1516062"/>
            <a:chOff x="0" y="3365"/>
            <a:chExt cx="1683" cy="955"/>
          </a:xfrm>
        </p:grpSpPr>
        <p:sp>
          <p:nvSpPr>
            <p:cNvPr id="47190" name="Rectangle 88"/>
            <p:cNvSpPr>
              <a:spLocks noChangeArrowheads="1"/>
            </p:cNvSpPr>
            <p:nvPr/>
          </p:nvSpPr>
          <p:spPr bwMode="auto">
            <a:xfrm>
              <a:off x="0" y="3365"/>
              <a:ext cx="1657" cy="95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91" name="Text Box 89"/>
            <p:cNvSpPr txBox="1">
              <a:spLocks noChangeArrowheads="1"/>
            </p:cNvSpPr>
            <p:nvPr/>
          </p:nvSpPr>
          <p:spPr bwMode="auto">
            <a:xfrm>
              <a:off x="0" y="3795"/>
              <a:ext cx="1683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2400">
                  <a:latin typeface="Times New Roman" pitchFamily="18" charset="0"/>
                </a:rPr>
                <a:t>Fundamental Limits</a:t>
              </a:r>
            </a:p>
            <a:p>
              <a:pPr eaLnBrk="1" hangingPunct="1">
                <a:lnSpc>
                  <a:spcPct val="90000"/>
                </a:lnSpc>
                <a:spcBef>
                  <a:spcPct val="0"/>
                </a:spcBef>
              </a:pPr>
              <a:r>
                <a:rPr lang="en-US" sz="2400">
                  <a:latin typeface="Times New Roman" pitchFamily="18" charset="0"/>
                </a:rPr>
                <a:t>of Wireless Systems</a:t>
              </a:r>
            </a:p>
          </p:txBody>
        </p:sp>
        <p:sp>
          <p:nvSpPr>
            <p:cNvPr id="47192" name="WordArt 90"/>
            <p:cNvSpPr>
              <a:spLocks noChangeArrowheads="1" noChangeShapeType="1" noTextEdit="1"/>
            </p:cNvSpPr>
            <p:nvPr/>
          </p:nvSpPr>
          <p:spPr bwMode="auto">
            <a:xfrm>
              <a:off x="299" y="3456"/>
              <a:ext cx="1013" cy="35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00FF00">
                      <a:alpha val="50195"/>
                    </a:srgbClr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 Black"/>
                </a:rPr>
                <a:t>FLoWS</a:t>
              </a:r>
            </a:p>
          </p:txBody>
        </p:sp>
      </p:grpSp>
      <p:grpSp>
        <p:nvGrpSpPr>
          <p:cNvPr id="47133" name="Group 29"/>
          <p:cNvGrpSpPr>
            <a:grpSpLocks/>
          </p:cNvGrpSpPr>
          <p:nvPr/>
        </p:nvGrpSpPr>
        <p:grpSpPr bwMode="auto">
          <a:xfrm>
            <a:off x="3552825" y="6210300"/>
            <a:ext cx="2303463" cy="609600"/>
            <a:chOff x="2205" y="3840"/>
            <a:chExt cx="1451" cy="384"/>
          </a:xfrm>
        </p:grpSpPr>
        <p:sp>
          <p:nvSpPr>
            <p:cNvPr id="47134" name="AutoShape 30"/>
            <p:cNvSpPr>
              <a:spLocks noChangeArrowheads="1"/>
            </p:cNvSpPr>
            <p:nvPr/>
          </p:nvSpPr>
          <p:spPr bwMode="auto">
            <a:xfrm>
              <a:off x="2205" y="3840"/>
              <a:ext cx="1451" cy="384"/>
            </a:xfrm>
            <a:prstGeom prst="upArrowCallout">
              <a:avLst>
                <a:gd name="adj1" fmla="val 94466"/>
                <a:gd name="adj2" fmla="val 94466"/>
                <a:gd name="adj3" fmla="val 16667"/>
                <a:gd name="adj4" fmla="val 6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</a:pPr>
              <a:endParaRPr lang="en-US" sz="1800">
                <a:latin typeface="Calibri" pitchFamily="34" charset="0"/>
              </a:endParaRPr>
            </a:p>
          </p:txBody>
        </p:sp>
        <p:sp>
          <p:nvSpPr>
            <p:cNvPr id="47135" name="Text Box 31"/>
            <p:cNvSpPr txBox="1">
              <a:spLocks noChangeArrowheads="1"/>
            </p:cNvSpPr>
            <p:nvPr/>
          </p:nvSpPr>
          <p:spPr bwMode="auto">
            <a:xfrm>
              <a:off x="2325" y="4002"/>
              <a:ext cx="114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600">
                  <a:latin typeface="Times New Roman" pitchFamily="18" charset="0"/>
                </a:rPr>
                <a:t>Application Metrics</a:t>
              </a:r>
            </a:p>
          </p:txBody>
        </p:sp>
      </p:grpSp>
      <p:grpSp>
        <p:nvGrpSpPr>
          <p:cNvPr id="47193" name="Group 89"/>
          <p:cNvGrpSpPr>
            <a:grpSpLocks/>
          </p:cNvGrpSpPr>
          <p:nvPr/>
        </p:nvGrpSpPr>
        <p:grpSpPr bwMode="auto">
          <a:xfrm>
            <a:off x="6894513" y="5646738"/>
            <a:ext cx="1847850" cy="900112"/>
            <a:chOff x="4403" y="3515"/>
            <a:chExt cx="1164" cy="567"/>
          </a:xfrm>
        </p:grpSpPr>
        <p:grpSp>
          <p:nvGrpSpPr>
            <p:cNvPr id="47177" name="Group 75"/>
            <p:cNvGrpSpPr>
              <a:grpSpLocks/>
            </p:cNvGrpSpPr>
            <p:nvPr/>
          </p:nvGrpSpPr>
          <p:grpSpPr bwMode="auto">
            <a:xfrm>
              <a:off x="4403" y="3694"/>
              <a:ext cx="521" cy="192"/>
              <a:chOff x="4463" y="3804"/>
              <a:chExt cx="521" cy="192"/>
            </a:xfrm>
          </p:grpSpPr>
          <p:sp>
            <p:nvSpPr>
              <p:cNvPr id="47178" name="Rectangle 76"/>
              <p:cNvSpPr>
                <a:spLocks noChangeArrowheads="1"/>
              </p:cNvSpPr>
              <p:nvPr/>
            </p:nvSpPr>
            <p:spPr bwMode="auto">
              <a:xfrm>
                <a:off x="4463" y="3861"/>
                <a:ext cx="61" cy="84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spcBef>
                    <a:spcPct val="0"/>
                  </a:spcBef>
                </a:pPr>
                <a:endParaRPr lang="en-US" sz="1800">
                  <a:latin typeface="Calibri" pitchFamily="34" charset="0"/>
                </a:endParaRPr>
              </a:p>
            </p:txBody>
          </p:sp>
          <p:sp>
            <p:nvSpPr>
              <p:cNvPr id="47179" name="Text Box 77"/>
              <p:cNvSpPr txBox="1">
                <a:spLocks noChangeArrowheads="1"/>
              </p:cNvSpPr>
              <p:nvPr/>
            </p:nvSpPr>
            <p:spPr bwMode="auto">
              <a:xfrm>
                <a:off x="4531" y="3804"/>
                <a:ext cx="45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Models</a:t>
                </a:r>
              </a:p>
            </p:txBody>
          </p:sp>
        </p:grpSp>
        <p:grpSp>
          <p:nvGrpSpPr>
            <p:cNvPr id="47180" name="Group 78"/>
            <p:cNvGrpSpPr>
              <a:grpSpLocks/>
            </p:cNvGrpSpPr>
            <p:nvPr/>
          </p:nvGrpSpPr>
          <p:grpSpPr bwMode="auto">
            <a:xfrm>
              <a:off x="4403" y="3890"/>
              <a:ext cx="1164" cy="192"/>
              <a:chOff x="4467" y="3967"/>
              <a:chExt cx="1164" cy="192"/>
            </a:xfrm>
          </p:grpSpPr>
          <p:sp>
            <p:nvSpPr>
              <p:cNvPr id="47181" name="Text Box 79"/>
              <p:cNvSpPr txBox="1">
                <a:spLocks noChangeArrowheads="1"/>
              </p:cNvSpPr>
              <p:nvPr/>
            </p:nvSpPr>
            <p:spPr bwMode="auto">
              <a:xfrm>
                <a:off x="4526" y="3967"/>
                <a:ext cx="110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New MANET Theory</a:t>
                </a:r>
              </a:p>
            </p:txBody>
          </p:sp>
          <p:sp>
            <p:nvSpPr>
              <p:cNvPr id="47182" name="Rectangle 80"/>
              <p:cNvSpPr>
                <a:spLocks noChangeArrowheads="1"/>
              </p:cNvSpPr>
              <p:nvPr/>
            </p:nvSpPr>
            <p:spPr bwMode="auto">
              <a:xfrm>
                <a:off x="4467" y="4025"/>
                <a:ext cx="61" cy="84"/>
              </a:xfrm>
              <a:prstGeom prst="rect">
                <a:avLst/>
              </a:prstGeom>
              <a:solidFill>
                <a:srgbClr val="00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</a:pPr>
                <a:endParaRPr lang="en-US" sz="1800">
                  <a:solidFill>
                    <a:schemeClr val="tx2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47186" name="Group 84"/>
            <p:cNvGrpSpPr>
              <a:grpSpLocks/>
            </p:cNvGrpSpPr>
            <p:nvPr/>
          </p:nvGrpSpPr>
          <p:grpSpPr bwMode="auto">
            <a:xfrm>
              <a:off x="4403" y="3515"/>
              <a:ext cx="513" cy="192"/>
              <a:chOff x="4467" y="4128"/>
              <a:chExt cx="513" cy="192"/>
            </a:xfrm>
          </p:grpSpPr>
          <p:sp>
            <p:nvSpPr>
              <p:cNvPr id="47187" name="Text Box 85"/>
              <p:cNvSpPr txBox="1">
                <a:spLocks noChangeArrowheads="1"/>
              </p:cNvSpPr>
              <p:nvPr/>
            </p:nvSpPr>
            <p:spPr bwMode="auto">
              <a:xfrm>
                <a:off x="4521" y="4128"/>
                <a:ext cx="45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Metrics</a:t>
                </a:r>
              </a:p>
            </p:txBody>
          </p:sp>
          <p:sp>
            <p:nvSpPr>
              <p:cNvPr id="47188" name="Rectangle 86"/>
              <p:cNvSpPr>
                <a:spLocks noChangeArrowheads="1"/>
              </p:cNvSpPr>
              <p:nvPr/>
            </p:nvSpPr>
            <p:spPr bwMode="auto">
              <a:xfrm>
                <a:off x="4467" y="4184"/>
                <a:ext cx="61" cy="84"/>
              </a:xfrm>
              <a:prstGeom prst="rect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</a:pPr>
                <a:endParaRPr lang="en-US" sz="1800">
                  <a:solidFill>
                    <a:schemeClr val="tx2"/>
                  </a:solidFill>
                  <a:latin typeface="Calibri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16"/>
          <p:cNvSpPr>
            <a:spLocks noChangeArrowheads="1"/>
          </p:cNvSpPr>
          <p:nvPr/>
        </p:nvSpPr>
        <p:spPr bwMode="auto">
          <a:xfrm>
            <a:off x="4600575" y="2598738"/>
            <a:ext cx="4210050" cy="3946525"/>
          </a:xfrm>
          <a:prstGeom prst="ellipse">
            <a:avLst/>
          </a:prstGeom>
          <a:solidFill>
            <a:srgbClr val="0070C0">
              <a:alpha val="74901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37891" name="Oval 15"/>
          <p:cNvSpPr>
            <a:spLocks noChangeArrowheads="1"/>
          </p:cNvSpPr>
          <p:nvPr/>
        </p:nvSpPr>
        <p:spPr bwMode="auto">
          <a:xfrm>
            <a:off x="333375" y="3468688"/>
            <a:ext cx="4833938" cy="3389312"/>
          </a:xfrm>
          <a:prstGeom prst="ellipse">
            <a:avLst/>
          </a:prstGeom>
          <a:solidFill>
            <a:srgbClr val="00B050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37892" name="Oval 13"/>
          <p:cNvSpPr>
            <a:spLocks noChangeArrowheads="1"/>
          </p:cNvSpPr>
          <p:nvPr/>
        </p:nvSpPr>
        <p:spPr bwMode="auto">
          <a:xfrm>
            <a:off x="508000" y="914400"/>
            <a:ext cx="8331200" cy="3222625"/>
          </a:xfrm>
          <a:prstGeom prst="ellipse">
            <a:avLst/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3789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Achievements Overview (Last Year)</a:t>
            </a:r>
          </a:p>
        </p:txBody>
      </p:sp>
      <p:sp>
        <p:nvSpPr>
          <p:cNvPr id="37895" name="Text Box 8"/>
          <p:cNvSpPr txBox="1">
            <a:spLocks noChangeArrowheads="1"/>
          </p:cNvSpPr>
          <p:nvPr/>
        </p:nvSpPr>
        <p:spPr bwMode="auto">
          <a:xfrm>
            <a:off x="1266825" y="4545013"/>
            <a:ext cx="3457575" cy="530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Shah: </a:t>
            </a:r>
            <a:r>
              <a:rPr lang="en-US" sz="1400"/>
              <a:t>Low complexity throughput and delay efficient scheduling</a:t>
            </a:r>
          </a:p>
        </p:txBody>
      </p:sp>
      <p:sp>
        <p:nvSpPr>
          <p:cNvPr id="37896" name="Text Box 9"/>
          <p:cNvSpPr txBox="1">
            <a:spLocks noChangeArrowheads="1"/>
          </p:cNvSpPr>
          <p:nvPr/>
        </p:nvSpPr>
        <p:spPr bwMode="auto">
          <a:xfrm>
            <a:off x="414338" y="3152775"/>
            <a:ext cx="4111625" cy="530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Ozdaglar: </a:t>
            </a:r>
            <a:r>
              <a:rPr lang="en-US" sz="1400"/>
              <a:t>Distributed optimization algorithms for general metrics and with quantized information </a:t>
            </a:r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4902200" y="4364038"/>
            <a:ext cx="3806825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Johari: </a:t>
            </a:r>
            <a:r>
              <a:rPr lang="en-US" sz="1400"/>
              <a:t>Local dynamics for topology formation</a:t>
            </a:r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800100" y="5172075"/>
            <a:ext cx="3971925" cy="530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Meyn: </a:t>
            </a:r>
            <a:r>
              <a:rPr lang="en-US" sz="1400"/>
              <a:t>Generalized Max-Weight policies with performance optim- distributed implementations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953000" y="3509963"/>
            <a:ext cx="3992563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Goldsmith, Johari: </a:t>
            </a:r>
            <a:r>
              <a:rPr lang="en-US" sz="1400"/>
              <a:t>Game-theoretic model for cognitive radio design with incomplete channel information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79425" y="2359025"/>
            <a:ext cx="3956050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Boyd, Goldsmith: </a:t>
            </a:r>
            <a:r>
              <a:rPr lang="en-US" sz="1400"/>
              <a:t>Wireless network utility maximization (dynamic user metrics, random environments and adaptive modulation )</a:t>
            </a:r>
          </a:p>
        </p:txBody>
      </p:sp>
      <p:sp>
        <p:nvSpPr>
          <p:cNvPr id="37902" name="TextBox 17"/>
          <p:cNvSpPr txBox="1">
            <a:spLocks noChangeArrowheads="1"/>
          </p:cNvSpPr>
          <p:nvPr/>
        </p:nvSpPr>
        <p:spPr bwMode="auto">
          <a:xfrm>
            <a:off x="4640263" y="838200"/>
            <a:ext cx="2962275" cy="8255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Distributed and dynamic algorithms for resource allocation</a:t>
            </a:r>
          </a:p>
        </p:txBody>
      </p:sp>
      <p:sp>
        <p:nvSpPr>
          <p:cNvPr id="37903" name="TextBox 22"/>
          <p:cNvSpPr txBox="1">
            <a:spLocks noChangeArrowheads="1"/>
          </p:cNvSpPr>
          <p:nvPr/>
        </p:nvSpPr>
        <p:spPr bwMode="auto">
          <a:xfrm>
            <a:off x="661988" y="5826125"/>
            <a:ext cx="2649537" cy="8255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Stochastic Network Analysis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Flow-based models and queuing dynamics </a:t>
            </a:r>
            <a:endParaRPr lang="en-US" sz="1600" b="1" i="1" u="sng">
              <a:solidFill>
                <a:srgbClr val="0054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04" name="TextBox 23"/>
          <p:cNvSpPr txBox="1">
            <a:spLocks noChangeArrowheads="1"/>
          </p:cNvSpPr>
          <p:nvPr/>
        </p:nvSpPr>
        <p:spPr bwMode="auto">
          <a:xfrm>
            <a:off x="5457825" y="5788025"/>
            <a:ext cx="2898775" cy="10699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Game Theory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New resource allocation paradigm that focuses on hetereogeneity and competition</a:t>
            </a:r>
          </a:p>
        </p:txBody>
      </p:sp>
      <p:sp>
        <p:nvSpPr>
          <p:cNvPr id="37907" name="Text Box 9"/>
          <p:cNvSpPr txBox="1">
            <a:spLocks noChangeArrowheads="1"/>
          </p:cNvSpPr>
          <p:nvPr/>
        </p:nvSpPr>
        <p:spPr bwMode="auto">
          <a:xfrm>
            <a:off x="4643438" y="2640013"/>
            <a:ext cx="3978275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Medard, Ozdaglar: </a:t>
            </a:r>
            <a:r>
              <a:rPr lang="en-US" sz="1400"/>
              <a:t>Efficient resource allocation in non-fading and fading MAC channels using optimization methods and rate-splitting </a:t>
            </a:r>
          </a:p>
        </p:txBody>
      </p:sp>
      <p:sp>
        <p:nvSpPr>
          <p:cNvPr id="37910" name="Text Box 8"/>
          <p:cNvSpPr txBox="1">
            <a:spLocks noChangeArrowheads="1"/>
          </p:cNvSpPr>
          <p:nvPr/>
        </p:nvSpPr>
        <p:spPr bwMode="auto">
          <a:xfrm>
            <a:off x="504825" y="3757613"/>
            <a:ext cx="3457575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Shah: </a:t>
            </a:r>
            <a:r>
              <a:rPr lang="en-US" sz="1400"/>
              <a:t>Capacity region characterization through scaling for arbitrary node placement and arbitrary demand</a:t>
            </a:r>
          </a:p>
        </p:txBody>
      </p:sp>
      <p:sp>
        <p:nvSpPr>
          <p:cNvPr id="37911" name="Text Box 10"/>
          <p:cNvSpPr txBox="1">
            <a:spLocks noChangeArrowheads="1"/>
          </p:cNvSpPr>
          <p:nvPr/>
        </p:nvSpPr>
        <p:spPr bwMode="auto">
          <a:xfrm>
            <a:off x="5016500" y="4976813"/>
            <a:ext cx="3878263" cy="530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Ozdaglar: </a:t>
            </a:r>
            <a:r>
              <a:rPr lang="en-US" sz="1400"/>
              <a:t>Competitive scheduling in collision channels with correlated channel states</a:t>
            </a:r>
          </a:p>
        </p:txBody>
      </p:sp>
      <p:sp>
        <p:nvSpPr>
          <p:cNvPr id="37912" name="Text Box 9"/>
          <p:cNvSpPr txBox="1">
            <a:spLocks noChangeArrowheads="1"/>
          </p:cNvSpPr>
          <p:nvPr/>
        </p:nvSpPr>
        <p:spPr bwMode="auto">
          <a:xfrm>
            <a:off x="4694238" y="1792288"/>
            <a:ext cx="3897312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Medard, Ozdaglar: </a:t>
            </a:r>
            <a:r>
              <a:rPr lang="en-US" sz="1400"/>
              <a:t>Cross-Layer optimization for different application delay metrics and block-by-block coding schemes</a:t>
            </a:r>
          </a:p>
        </p:txBody>
      </p:sp>
      <p:sp>
        <p:nvSpPr>
          <p:cNvPr id="37915" name="Text Box 9"/>
          <p:cNvSpPr txBox="1">
            <a:spLocks noChangeArrowheads="1"/>
          </p:cNvSpPr>
          <p:nvPr/>
        </p:nvSpPr>
        <p:spPr bwMode="auto">
          <a:xfrm>
            <a:off x="641350" y="1049338"/>
            <a:ext cx="3846513" cy="530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Boyd: </a:t>
            </a:r>
            <a:r>
              <a:rPr lang="en-US" sz="1400"/>
              <a:t>Efficient methods for large scale network utility maximization</a:t>
            </a:r>
          </a:p>
        </p:txBody>
      </p:sp>
      <p:sp>
        <p:nvSpPr>
          <p:cNvPr id="37916" name="Text Box 9"/>
          <p:cNvSpPr txBox="1">
            <a:spLocks noChangeArrowheads="1"/>
          </p:cNvSpPr>
          <p:nvPr/>
        </p:nvSpPr>
        <p:spPr bwMode="auto">
          <a:xfrm>
            <a:off x="182563" y="1598613"/>
            <a:ext cx="4487862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Goldsmith: </a:t>
            </a:r>
            <a:r>
              <a:rPr lang="en-US" sz="1400"/>
              <a:t>Layered broadcast source-channel coding</a:t>
            </a:r>
          </a:p>
        </p:txBody>
      </p:sp>
      <p:sp>
        <p:nvSpPr>
          <p:cNvPr id="37917" name="Text Box 9"/>
          <p:cNvSpPr txBox="1">
            <a:spLocks noChangeArrowheads="1"/>
          </p:cNvSpPr>
          <p:nvPr/>
        </p:nvSpPr>
        <p:spPr bwMode="auto">
          <a:xfrm>
            <a:off x="407988" y="1992313"/>
            <a:ext cx="4202112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Medard, Shah: </a:t>
            </a:r>
            <a:r>
              <a:rPr lang="en-US" sz="1400"/>
              <a:t>Distributed functional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16"/>
          <p:cNvSpPr>
            <a:spLocks noChangeArrowheads="1"/>
          </p:cNvSpPr>
          <p:nvPr/>
        </p:nvSpPr>
        <p:spPr bwMode="auto">
          <a:xfrm>
            <a:off x="4600575" y="2598738"/>
            <a:ext cx="4210050" cy="3946525"/>
          </a:xfrm>
          <a:prstGeom prst="ellipse">
            <a:avLst/>
          </a:prstGeom>
          <a:solidFill>
            <a:srgbClr val="0070C0">
              <a:alpha val="74901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3731" name="Oval 15"/>
          <p:cNvSpPr>
            <a:spLocks noChangeArrowheads="1"/>
          </p:cNvSpPr>
          <p:nvPr/>
        </p:nvSpPr>
        <p:spPr bwMode="auto">
          <a:xfrm>
            <a:off x="333375" y="3468688"/>
            <a:ext cx="4833938" cy="3389312"/>
          </a:xfrm>
          <a:prstGeom prst="ellipse">
            <a:avLst/>
          </a:prstGeom>
          <a:solidFill>
            <a:srgbClr val="00B050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3732" name="Oval 13"/>
          <p:cNvSpPr>
            <a:spLocks noChangeArrowheads="1"/>
          </p:cNvSpPr>
          <p:nvPr/>
        </p:nvSpPr>
        <p:spPr bwMode="auto">
          <a:xfrm>
            <a:off x="508000" y="914400"/>
            <a:ext cx="8331200" cy="3222625"/>
          </a:xfrm>
          <a:prstGeom prst="ellipse">
            <a:avLst/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/>
            <a:tailEnd type="triangle" w="med" len="lg"/>
          </a:ln>
        </p:spPr>
        <p:txBody>
          <a:bodyPr>
            <a:spAutoFit/>
          </a:bodyPr>
          <a:lstStyle/>
          <a:p>
            <a:endParaRPr lang="en-US" sz="2400"/>
          </a:p>
        </p:txBody>
      </p:sp>
      <p:sp>
        <p:nvSpPr>
          <p:cNvPr id="737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Achievements Overview (Most Recent)</a:t>
            </a:r>
          </a:p>
        </p:txBody>
      </p:sp>
      <p:sp>
        <p:nvSpPr>
          <p:cNvPr id="73734" name="Text Box 8"/>
          <p:cNvSpPr txBox="1">
            <a:spLocks noChangeArrowheads="1"/>
          </p:cNvSpPr>
          <p:nvPr/>
        </p:nvSpPr>
        <p:spPr bwMode="auto">
          <a:xfrm>
            <a:off x="1066800" y="3182938"/>
            <a:ext cx="3457575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</a:rPr>
              <a:t>Shah: </a:t>
            </a:r>
            <a:r>
              <a:rPr lang="en-US" sz="1400" dirty="0" smtClean="0"/>
              <a:t>Distributed MAC using queue based feedback</a:t>
            </a:r>
            <a:endParaRPr lang="en-US" sz="1400" dirty="0"/>
          </a:p>
        </p:txBody>
      </p:sp>
      <p:sp>
        <p:nvSpPr>
          <p:cNvPr id="73736" name="Text Box 10"/>
          <p:cNvSpPr txBox="1">
            <a:spLocks noChangeArrowheads="1"/>
          </p:cNvSpPr>
          <p:nvPr/>
        </p:nvSpPr>
        <p:spPr bwMode="auto">
          <a:xfrm>
            <a:off x="787400" y="4030663"/>
            <a:ext cx="3806825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Johari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Large network games</a:t>
            </a:r>
            <a:endParaRPr lang="en-US" sz="1400" dirty="0"/>
          </a:p>
        </p:txBody>
      </p:sp>
      <p:sp>
        <p:nvSpPr>
          <p:cNvPr id="73737" name="Text Box 12"/>
          <p:cNvSpPr txBox="1">
            <a:spLocks noChangeArrowheads="1"/>
          </p:cNvSpPr>
          <p:nvPr/>
        </p:nvSpPr>
        <p:spPr bwMode="auto">
          <a:xfrm>
            <a:off x="685799" y="4610100"/>
            <a:ext cx="3660569" cy="307777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Meyn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Q-learning for </a:t>
            </a:r>
            <a:r>
              <a:rPr lang="en-US" sz="1400" dirty="0"/>
              <a:t>network optimization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55625" y="1623750"/>
            <a:ext cx="3956050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Boyd, Goldsmith: </a:t>
            </a:r>
            <a:r>
              <a:rPr lang="en-US" sz="1400"/>
              <a:t>Wireless network utility maximization as a stochastic optimal control problem</a:t>
            </a:r>
          </a:p>
        </p:txBody>
      </p:sp>
      <p:sp>
        <p:nvSpPr>
          <p:cNvPr id="73740" name="TextBox 17"/>
          <p:cNvSpPr txBox="1">
            <a:spLocks noChangeArrowheads="1"/>
          </p:cNvSpPr>
          <p:nvPr/>
        </p:nvSpPr>
        <p:spPr bwMode="auto">
          <a:xfrm>
            <a:off x="4640263" y="838200"/>
            <a:ext cx="2962275" cy="8255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Distributed  and dynamic algorithms for resource allocation</a:t>
            </a:r>
          </a:p>
        </p:txBody>
      </p:sp>
      <p:sp>
        <p:nvSpPr>
          <p:cNvPr id="73741" name="TextBox 22"/>
          <p:cNvSpPr txBox="1">
            <a:spLocks noChangeArrowheads="1"/>
          </p:cNvSpPr>
          <p:nvPr/>
        </p:nvSpPr>
        <p:spPr bwMode="auto">
          <a:xfrm>
            <a:off x="661988" y="5826125"/>
            <a:ext cx="2649537" cy="8255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Stochastic Network Analysis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005426"/>
                </a:solidFill>
                <a:latin typeface="Times New Roman" pitchFamily="18" charset="0"/>
                <a:cs typeface="Times New Roman" pitchFamily="18" charset="0"/>
              </a:rPr>
              <a:t>Flow-based models and queuing dynamics </a:t>
            </a:r>
            <a:endParaRPr lang="en-US" sz="1600" b="1" i="1" u="sng">
              <a:solidFill>
                <a:srgbClr val="0054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42" name="TextBox 23"/>
          <p:cNvSpPr txBox="1">
            <a:spLocks noChangeArrowheads="1"/>
          </p:cNvSpPr>
          <p:nvPr/>
        </p:nvSpPr>
        <p:spPr bwMode="auto">
          <a:xfrm>
            <a:off x="5457825" y="5788025"/>
            <a:ext cx="2898775" cy="10699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Game Theory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New resource allocation paradigm that focuses on hetereogeneity and competition</a:t>
            </a:r>
          </a:p>
        </p:txBody>
      </p:sp>
      <p:sp>
        <p:nvSpPr>
          <p:cNvPr id="73743" name="Text Box 9"/>
          <p:cNvSpPr txBox="1">
            <a:spLocks noChangeArrowheads="1"/>
          </p:cNvSpPr>
          <p:nvPr/>
        </p:nvSpPr>
        <p:spPr bwMode="auto">
          <a:xfrm>
            <a:off x="4662488" y="1830763"/>
            <a:ext cx="3978275" cy="530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Ozdaglar: </a:t>
            </a:r>
            <a:r>
              <a:rPr lang="en-US" sz="1400"/>
              <a:t>Distributed second order methods for network optimization </a:t>
            </a:r>
          </a:p>
        </p:txBody>
      </p:sp>
      <p:sp>
        <p:nvSpPr>
          <p:cNvPr id="73745" name="Text Box 10"/>
          <p:cNvSpPr txBox="1">
            <a:spLocks noChangeArrowheads="1"/>
          </p:cNvSpPr>
          <p:nvPr/>
        </p:nvSpPr>
        <p:spPr bwMode="auto">
          <a:xfrm>
            <a:off x="4959598" y="3640593"/>
            <a:ext cx="3878263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Ozdaglar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err="1"/>
              <a:t>Noncooperative</a:t>
            </a:r>
            <a:r>
              <a:rPr lang="en-US" sz="1400" dirty="0"/>
              <a:t> </a:t>
            </a:r>
            <a:r>
              <a:rPr lang="en-US" sz="1400" dirty="0" smtClean="0"/>
              <a:t>power control using potential games</a:t>
            </a:r>
            <a:endParaRPr lang="en-US" sz="1400" dirty="0"/>
          </a:p>
        </p:txBody>
      </p:sp>
      <p:sp>
        <p:nvSpPr>
          <p:cNvPr id="73750" name="Text Box 10"/>
          <p:cNvSpPr txBox="1">
            <a:spLocks noChangeArrowheads="1"/>
          </p:cNvSpPr>
          <p:nvPr/>
        </p:nvSpPr>
        <p:spPr bwMode="auto">
          <a:xfrm>
            <a:off x="5092700" y="5229038"/>
            <a:ext cx="3878263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Effros: </a:t>
            </a:r>
            <a:r>
              <a:rPr lang="en-US" sz="1400"/>
              <a:t>Noncooperative network coding</a:t>
            </a:r>
          </a:p>
        </p:txBody>
      </p:sp>
      <p:sp>
        <p:nvSpPr>
          <p:cNvPr id="73752" name="Text Box 8"/>
          <p:cNvSpPr txBox="1">
            <a:spLocks noChangeArrowheads="1"/>
          </p:cNvSpPr>
          <p:nvPr/>
        </p:nvSpPr>
        <p:spPr bwMode="auto">
          <a:xfrm>
            <a:off x="4917127" y="3046125"/>
            <a:ext cx="3457575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 smtClean="0">
                <a:latin typeface="Times New Roman" pitchFamily="18" charset="0"/>
              </a:rPr>
              <a:t>Medard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Decoding and network scheduling for increased capacity</a:t>
            </a:r>
            <a:endParaRPr lang="en-US" sz="1400" dirty="0"/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5265737" y="4220506"/>
            <a:ext cx="3878263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Ozdaglar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Near potential games for network analysis</a:t>
            </a:r>
            <a:endParaRPr lang="en-US" sz="1400" dirty="0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337175" y="4812455"/>
            <a:ext cx="3806825" cy="307777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>
                <a:latin typeface="Times New Roman" pitchFamily="18" charset="0"/>
              </a:rPr>
              <a:t>Johari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err="1" smtClean="0"/>
              <a:t>Supermodular</a:t>
            </a:r>
            <a:r>
              <a:rPr lang="en-US" sz="1400" dirty="0" smtClean="0"/>
              <a:t> games</a:t>
            </a:r>
            <a:endParaRPr lang="en-US" sz="14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843589" y="2505666"/>
            <a:ext cx="3978275" cy="307777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</a:rPr>
              <a:t>El </a:t>
            </a:r>
            <a:r>
              <a:rPr lang="en-US" sz="1400" b="1" i="1" dirty="0" err="1" smtClean="0">
                <a:latin typeface="Times New Roman" pitchFamily="18" charset="0"/>
              </a:rPr>
              <a:t>Gamal</a:t>
            </a:r>
            <a:r>
              <a:rPr lang="en-US" sz="1400" b="1" i="1" dirty="0" smtClean="0">
                <a:latin typeface="Times New Roman" pitchFamily="18" charset="0"/>
              </a:rPr>
              <a:t>: </a:t>
            </a:r>
            <a:r>
              <a:rPr lang="en-US" sz="1400" dirty="0" smtClean="0"/>
              <a:t>Overhead in distributed algorithms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Thrust Synergies: An Example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5511800" y="2946400"/>
            <a:ext cx="3378200" cy="2479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/>
              <a:t>T3 solves this problem:</a:t>
            </a:r>
          </a:p>
          <a:p>
            <a:pPr>
              <a:buFontTx/>
              <a:buChar char="•"/>
            </a:pPr>
            <a:r>
              <a:rPr lang="en-US" sz="1400" dirty="0"/>
              <a:t>Using distributed algorithms</a:t>
            </a:r>
          </a:p>
          <a:p>
            <a:pPr>
              <a:buFontTx/>
              <a:buChar char="•"/>
            </a:pPr>
            <a:r>
              <a:rPr lang="en-US" sz="1400" dirty="0"/>
              <a:t>Considering stochastic changes, physical layer constraints and micro-level considerations</a:t>
            </a:r>
          </a:p>
          <a:p>
            <a:pPr>
              <a:buFontTx/>
              <a:buChar char="•"/>
            </a:pPr>
            <a:r>
              <a:rPr lang="en-US" sz="1400" dirty="0"/>
              <a:t>Modeling information structures (may lead to changes in the performance region)</a:t>
            </a:r>
          </a:p>
          <a:p>
            <a:pPr lvl="1">
              <a:buFontTx/>
              <a:buChar char="•"/>
            </a:pPr>
            <a:endParaRPr lang="en-US" sz="1600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1282700" y="5905500"/>
            <a:ext cx="3200400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Algorithmic constraints and sensitivity analysis may change the dimension of performance region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673100" y="1168400"/>
            <a:ext cx="1651000" cy="579438"/>
          </a:xfrm>
          <a:prstGeom prst="rect">
            <a:avLst/>
          </a:prstGeom>
          <a:solidFill>
            <a:srgbClr val="FF6600"/>
          </a:solidFill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/>
              <a:t>Thrust 1</a:t>
            </a:r>
          </a:p>
          <a:p>
            <a:pPr algn="ctr">
              <a:spcBef>
                <a:spcPct val="0"/>
              </a:spcBef>
            </a:pPr>
            <a:r>
              <a:rPr lang="en-US" sz="1400"/>
              <a:t>Upper Bounds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596900" y="4356100"/>
            <a:ext cx="1828800" cy="792163"/>
          </a:xfrm>
          <a:prstGeom prst="rect">
            <a:avLst/>
          </a:prstGeom>
          <a:solidFill>
            <a:srgbClr val="FF6600"/>
          </a:solidFill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/>
              <a:t>Thrust 2</a:t>
            </a:r>
          </a:p>
          <a:p>
            <a:pPr algn="ctr">
              <a:spcBef>
                <a:spcPct val="0"/>
              </a:spcBef>
            </a:pPr>
            <a:r>
              <a:rPr lang="en-US" sz="1400"/>
              <a:t>Layerless Dynamic Networks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1346200" y="3873500"/>
            <a:ext cx="317500" cy="419100"/>
          </a:xfrm>
          <a:prstGeom prst="upArrow">
            <a:avLst>
              <a:gd name="adj1" fmla="val 50000"/>
              <a:gd name="adj2" fmla="val 33000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1447800" y="1968500"/>
            <a:ext cx="358775" cy="557213"/>
          </a:xfrm>
          <a:prstGeom prst="downArrow">
            <a:avLst>
              <a:gd name="adj1" fmla="val 50000"/>
              <a:gd name="adj2" fmla="val 38827"/>
            </a:avLst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1333500" y="1790700"/>
            <a:ext cx="292100" cy="406400"/>
          </a:xfrm>
          <a:prstGeom prst="downArrow">
            <a:avLst>
              <a:gd name="adj1" fmla="val 50000"/>
              <a:gd name="adj2" fmla="val 34783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50875" y="2349500"/>
            <a:ext cx="2116138" cy="1247775"/>
            <a:chOff x="1728" y="720"/>
            <a:chExt cx="2039" cy="1321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1841" y="804"/>
              <a:ext cx="2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24" name="Rectangle 12"/>
            <p:cNvSpPr>
              <a:spLocks noChangeArrowheads="1"/>
            </p:cNvSpPr>
            <p:nvPr/>
          </p:nvSpPr>
          <p:spPr bwMode="auto">
            <a:xfrm>
              <a:off x="1728" y="720"/>
              <a:ext cx="56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000000"/>
                  </a:solidFill>
                  <a:latin typeface="Times New Roman" pitchFamily="18" charset="0"/>
                </a:rPr>
                <a:t>Capacity</a:t>
              </a:r>
              <a:endParaRPr lang="en-US" b="1">
                <a:latin typeface="ZapfDingbats" pitchFamily="82" charset="2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940" y="923"/>
              <a:ext cx="19" cy="903"/>
              <a:chOff x="3635" y="1331"/>
              <a:chExt cx="24" cy="1140"/>
            </a:xfrm>
          </p:grpSpPr>
          <p:sp>
            <p:nvSpPr>
              <p:cNvPr id="64526" name="Line 14"/>
              <p:cNvSpPr>
                <a:spLocks noChangeShapeType="1"/>
              </p:cNvSpPr>
              <p:nvPr/>
            </p:nvSpPr>
            <p:spPr bwMode="auto">
              <a:xfrm>
                <a:off x="3647" y="1354"/>
                <a:ext cx="1" cy="111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27" name="Freeform 15"/>
              <p:cNvSpPr>
                <a:spLocks/>
              </p:cNvSpPr>
              <p:nvPr/>
            </p:nvSpPr>
            <p:spPr bwMode="auto">
              <a:xfrm>
                <a:off x="3635" y="1331"/>
                <a:ext cx="24" cy="24"/>
              </a:xfrm>
              <a:custGeom>
                <a:avLst/>
                <a:gdLst/>
                <a:ahLst/>
                <a:cxnLst>
                  <a:cxn ang="0">
                    <a:pos x="73" y="73"/>
                  </a:cxn>
                  <a:cxn ang="0">
                    <a:pos x="37" y="0"/>
                  </a:cxn>
                  <a:cxn ang="0">
                    <a:pos x="0" y="73"/>
                  </a:cxn>
                  <a:cxn ang="0">
                    <a:pos x="73" y="73"/>
                  </a:cxn>
                </a:cxnLst>
                <a:rect l="0" t="0" r="r" b="b"/>
                <a:pathLst>
                  <a:path w="73" h="73">
                    <a:moveTo>
                      <a:pt x="73" y="73"/>
                    </a:moveTo>
                    <a:lnTo>
                      <a:pt x="37" y="0"/>
                    </a:lnTo>
                    <a:lnTo>
                      <a:pt x="0" y="73"/>
                    </a:lnTo>
                    <a:lnTo>
                      <a:pt x="73" y="73"/>
                    </a:lnTo>
                    <a:close/>
                  </a:path>
                </a:pathLst>
              </a:cu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950" y="884"/>
              <a:ext cx="1415" cy="942"/>
              <a:chOff x="3647" y="1474"/>
              <a:chExt cx="1495" cy="997"/>
            </a:xfrm>
          </p:grpSpPr>
          <p:sp>
            <p:nvSpPr>
              <p:cNvPr id="64529" name="Line 17"/>
              <p:cNvSpPr>
                <a:spLocks noChangeShapeType="1"/>
              </p:cNvSpPr>
              <p:nvPr/>
            </p:nvSpPr>
            <p:spPr bwMode="auto">
              <a:xfrm flipV="1">
                <a:off x="3647" y="1486"/>
                <a:ext cx="1475" cy="98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0" name="Freeform 18"/>
              <p:cNvSpPr>
                <a:spLocks/>
              </p:cNvSpPr>
              <p:nvPr/>
            </p:nvSpPr>
            <p:spPr bwMode="auto">
              <a:xfrm>
                <a:off x="5115" y="1474"/>
                <a:ext cx="27" cy="23"/>
              </a:xfrm>
              <a:custGeom>
                <a:avLst/>
                <a:gdLst/>
                <a:ahLst/>
                <a:cxnLst>
                  <a:cxn ang="0">
                    <a:pos x="40" y="69"/>
                  </a:cxn>
                  <a:cxn ang="0">
                    <a:pos x="81" y="0"/>
                  </a:cxn>
                  <a:cxn ang="0">
                    <a:pos x="0" y="9"/>
                  </a:cxn>
                  <a:cxn ang="0">
                    <a:pos x="40" y="69"/>
                  </a:cxn>
                </a:cxnLst>
                <a:rect l="0" t="0" r="r" b="b"/>
                <a:pathLst>
                  <a:path w="81" h="69">
                    <a:moveTo>
                      <a:pt x="40" y="69"/>
                    </a:moveTo>
                    <a:lnTo>
                      <a:pt x="81" y="0"/>
                    </a:lnTo>
                    <a:lnTo>
                      <a:pt x="0" y="9"/>
                    </a:lnTo>
                    <a:lnTo>
                      <a:pt x="40" y="69"/>
                    </a:lnTo>
                    <a:close/>
                  </a:path>
                </a:pathLst>
              </a:cu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1946" y="1816"/>
              <a:ext cx="1457" cy="19"/>
              <a:chOff x="3642" y="2458"/>
              <a:chExt cx="1803" cy="24"/>
            </a:xfrm>
          </p:grpSpPr>
          <p:sp>
            <p:nvSpPr>
              <p:cNvPr id="64532" name="Line 20"/>
              <p:cNvSpPr>
                <a:spLocks noChangeShapeType="1"/>
              </p:cNvSpPr>
              <p:nvPr/>
            </p:nvSpPr>
            <p:spPr bwMode="auto">
              <a:xfrm flipV="1">
                <a:off x="3642" y="2470"/>
                <a:ext cx="1779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33" name="Freeform 21"/>
              <p:cNvSpPr>
                <a:spLocks/>
              </p:cNvSpPr>
              <p:nvPr/>
            </p:nvSpPr>
            <p:spPr bwMode="auto">
              <a:xfrm>
                <a:off x="5420" y="2458"/>
                <a:ext cx="25" cy="24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73" y="35"/>
                  </a:cxn>
                  <a:cxn ang="0">
                    <a:pos x="0" y="0"/>
                  </a:cxn>
                  <a:cxn ang="0">
                    <a:pos x="0" y="72"/>
                  </a:cxn>
                </a:cxnLst>
                <a:rect l="0" t="0" r="r" b="b"/>
                <a:pathLst>
                  <a:path w="73" h="72">
                    <a:moveTo>
                      <a:pt x="0" y="72"/>
                    </a:moveTo>
                    <a:lnTo>
                      <a:pt x="73" y="35"/>
                    </a:lnTo>
                    <a:lnTo>
                      <a:pt x="0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000000"/>
              </a:solidFill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4534" name="Rectangle 22"/>
            <p:cNvSpPr>
              <a:spLocks noChangeArrowheads="1"/>
            </p:cNvSpPr>
            <p:nvPr/>
          </p:nvSpPr>
          <p:spPr bwMode="auto">
            <a:xfrm>
              <a:off x="3156" y="985"/>
              <a:ext cx="159" cy="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5" name="Rectangle 23"/>
            <p:cNvSpPr>
              <a:spLocks noChangeArrowheads="1"/>
            </p:cNvSpPr>
            <p:nvPr/>
          </p:nvSpPr>
          <p:spPr bwMode="auto">
            <a:xfrm>
              <a:off x="3407" y="767"/>
              <a:ext cx="36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000000"/>
                  </a:solidFill>
                  <a:latin typeface="Times New Roman" pitchFamily="18" charset="0"/>
                </a:rPr>
                <a:t>Delay</a:t>
              </a:r>
              <a:endParaRPr lang="en-US" b="1">
                <a:latin typeface="ZapfDingbats" pitchFamily="82" charset="2"/>
              </a:endParaRPr>
            </a:p>
          </p:txBody>
        </p:sp>
        <p:sp>
          <p:nvSpPr>
            <p:cNvPr id="64536" name="Rectangle 24"/>
            <p:cNvSpPr>
              <a:spLocks noChangeArrowheads="1"/>
            </p:cNvSpPr>
            <p:nvPr/>
          </p:nvSpPr>
          <p:spPr bwMode="auto">
            <a:xfrm>
              <a:off x="3256" y="1835"/>
              <a:ext cx="191" cy="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7" name="Rectangle 25"/>
            <p:cNvSpPr>
              <a:spLocks noChangeArrowheads="1"/>
            </p:cNvSpPr>
            <p:nvPr/>
          </p:nvSpPr>
          <p:spPr bwMode="auto">
            <a:xfrm>
              <a:off x="3275" y="1848"/>
              <a:ext cx="45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000000"/>
                  </a:solidFill>
                  <a:latin typeface="Times New Roman" pitchFamily="18" charset="0"/>
                </a:rPr>
                <a:t>Energy</a:t>
              </a:r>
              <a:endParaRPr lang="en-US" b="1">
                <a:latin typeface="ZapfDingbats" pitchFamily="82" charset="2"/>
              </a:endParaRPr>
            </a:p>
          </p:txBody>
        </p:sp>
        <p:sp>
          <p:nvSpPr>
            <p:cNvPr id="64538" name="Rectangle 26"/>
            <p:cNvSpPr>
              <a:spLocks noChangeArrowheads="1"/>
            </p:cNvSpPr>
            <p:nvPr/>
          </p:nvSpPr>
          <p:spPr bwMode="auto">
            <a:xfrm>
              <a:off x="2364" y="956"/>
              <a:ext cx="326" cy="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39" name="Rectangle 27"/>
            <p:cNvSpPr>
              <a:spLocks noChangeArrowheads="1"/>
            </p:cNvSpPr>
            <p:nvPr/>
          </p:nvSpPr>
          <p:spPr bwMode="auto">
            <a:xfrm>
              <a:off x="2933" y="1453"/>
              <a:ext cx="328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40" name="Freeform 28"/>
            <p:cNvSpPr>
              <a:spLocks/>
            </p:cNvSpPr>
            <p:nvPr/>
          </p:nvSpPr>
          <p:spPr bwMode="auto">
            <a:xfrm>
              <a:off x="1976" y="1219"/>
              <a:ext cx="1306" cy="600"/>
            </a:xfrm>
            <a:custGeom>
              <a:avLst/>
              <a:gdLst/>
              <a:ahLst/>
              <a:cxnLst>
                <a:cxn ang="0">
                  <a:pos x="0" y="2272"/>
                </a:cxn>
                <a:cxn ang="0">
                  <a:pos x="769" y="1989"/>
                </a:cxn>
                <a:cxn ang="0">
                  <a:pos x="1155" y="1704"/>
                </a:cxn>
                <a:cxn ang="0">
                  <a:pos x="1385" y="1421"/>
                </a:cxn>
                <a:cxn ang="0">
                  <a:pos x="1693" y="1065"/>
                </a:cxn>
                <a:cxn ang="0">
                  <a:pos x="2001" y="853"/>
                </a:cxn>
                <a:cxn ang="0">
                  <a:pos x="2384" y="568"/>
                </a:cxn>
                <a:cxn ang="0">
                  <a:pos x="2924" y="355"/>
                </a:cxn>
                <a:cxn ang="0">
                  <a:pos x="3539" y="0"/>
                </a:cxn>
                <a:cxn ang="0">
                  <a:pos x="3716" y="97"/>
                </a:cxn>
                <a:cxn ang="0">
                  <a:pos x="3861" y="204"/>
                </a:cxn>
                <a:cxn ang="0">
                  <a:pos x="3955" y="225"/>
                </a:cxn>
                <a:cxn ang="0">
                  <a:pos x="4143" y="351"/>
                </a:cxn>
                <a:cxn ang="0">
                  <a:pos x="4342" y="412"/>
                </a:cxn>
                <a:cxn ang="0">
                  <a:pos x="4605" y="545"/>
                </a:cxn>
                <a:cxn ang="0">
                  <a:pos x="4770" y="568"/>
                </a:cxn>
                <a:cxn ang="0">
                  <a:pos x="4847" y="640"/>
                </a:cxn>
                <a:cxn ang="0">
                  <a:pos x="4616" y="640"/>
                </a:cxn>
                <a:cxn ang="0">
                  <a:pos x="4309" y="662"/>
                </a:cxn>
                <a:cxn ang="0">
                  <a:pos x="4079" y="710"/>
                </a:cxn>
                <a:cxn ang="0">
                  <a:pos x="3807" y="813"/>
                </a:cxn>
                <a:cxn ang="0">
                  <a:pos x="3436" y="916"/>
                </a:cxn>
                <a:cxn ang="0">
                  <a:pos x="3097" y="1112"/>
                </a:cxn>
                <a:cxn ang="0">
                  <a:pos x="2855" y="1283"/>
                </a:cxn>
                <a:cxn ang="0">
                  <a:pos x="2647" y="1525"/>
                </a:cxn>
                <a:cxn ang="0">
                  <a:pos x="2380" y="1735"/>
                </a:cxn>
                <a:cxn ang="0">
                  <a:pos x="2152" y="1922"/>
                </a:cxn>
                <a:cxn ang="0">
                  <a:pos x="1979" y="2007"/>
                </a:cxn>
                <a:cxn ang="0">
                  <a:pos x="1712" y="2133"/>
                </a:cxn>
                <a:cxn ang="0">
                  <a:pos x="1646" y="2157"/>
                </a:cxn>
                <a:cxn ang="0">
                  <a:pos x="1512" y="2196"/>
                </a:cxn>
                <a:cxn ang="0">
                  <a:pos x="1111" y="2196"/>
                </a:cxn>
                <a:cxn ang="0">
                  <a:pos x="692" y="2201"/>
                </a:cxn>
                <a:cxn ang="0">
                  <a:pos x="368" y="2251"/>
                </a:cxn>
                <a:cxn ang="0">
                  <a:pos x="0" y="2272"/>
                </a:cxn>
              </a:cxnLst>
              <a:rect l="0" t="0" r="r" b="b"/>
              <a:pathLst>
                <a:path w="4847" h="2272">
                  <a:moveTo>
                    <a:pt x="0" y="2272"/>
                  </a:moveTo>
                  <a:lnTo>
                    <a:pt x="769" y="1989"/>
                  </a:lnTo>
                  <a:lnTo>
                    <a:pt x="1155" y="1704"/>
                  </a:lnTo>
                  <a:lnTo>
                    <a:pt x="1385" y="1421"/>
                  </a:lnTo>
                  <a:lnTo>
                    <a:pt x="1693" y="1065"/>
                  </a:lnTo>
                  <a:lnTo>
                    <a:pt x="2001" y="853"/>
                  </a:lnTo>
                  <a:lnTo>
                    <a:pt x="2384" y="568"/>
                  </a:lnTo>
                  <a:lnTo>
                    <a:pt x="2924" y="355"/>
                  </a:lnTo>
                  <a:lnTo>
                    <a:pt x="3539" y="0"/>
                  </a:lnTo>
                  <a:lnTo>
                    <a:pt x="3716" y="97"/>
                  </a:lnTo>
                  <a:lnTo>
                    <a:pt x="3861" y="204"/>
                  </a:lnTo>
                  <a:lnTo>
                    <a:pt x="3955" y="225"/>
                  </a:lnTo>
                  <a:lnTo>
                    <a:pt x="4143" y="351"/>
                  </a:lnTo>
                  <a:lnTo>
                    <a:pt x="4342" y="412"/>
                  </a:lnTo>
                  <a:lnTo>
                    <a:pt x="4605" y="545"/>
                  </a:lnTo>
                  <a:lnTo>
                    <a:pt x="4770" y="568"/>
                  </a:lnTo>
                  <a:lnTo>
                    <a:pt x="4847" y="640"/>
                  </a:lnTo>
                  <a:lnTo>
                    <a:pt x="4616" y="640"/>
                  </a:lnTo>
                  <a:lnTo>
                    <a:pt x="4309" y="662"/>
                  </a:lnTo>
                  <a:lnTo>
                    <a:pt x="4079" y="710"/>
                  </a:lnTo>
                  <a:lnTo>
                    <a:pt x="3807" y="813"/>
                  </a:lnTo>
                  <a:lnTo>
                    <a:pt x="3436" y="916"/>
                  </a:lnTo>
                  <a:lnTo>
                    <a:pt x="3097" y="1112"/>
                  </a:lnTo>
                  <a:lnTo>
                    <a:pt x="2855" y="1283"/>
                  </a:lnTo>
                  <a:lnTo>
                    <a:pt x="2647" y="1525"/>
                  </a:lnTo>
                  <a:lnTo>
                    <a:pt x="2380" y="1735"/>
                  </a:lnTo>
                  <a:lnTo>
                    <a:pt x="2152" y="1922"/>
                  </a:lnTo>
                  <a:lnTo>
                    <a:pt x="1979" y="2007"/>
                  </a:lnTo>
                  <a:lnTo>
                    <a:pt x="1712" y="2133"/>
                  </a:lnTo>
                  <a:lnTo>
                    <a:pt x="1646" y="2157"/>
                  </a:lnTo>
                  <a:lnTo>
                    <a:pt x="1512" y="2196"/>
                  </a:lnTo>
                  <a:lnTo>
                    <a:pt x="1111" y="2196"/>
                  </a:lnTo>
                  <a:lnTo>
                    <a:pt x="692" y="2201"/>
                  </a:lnTo>
                  <a:lnTo>
                    <a:pt x="368" y="2251"/>
                  </a:lnTo>
                  <a:lnTo>
                    <a:pt x="0" y="2272"/>
                  </a:lnTo>
                  <a:close/>
                </a:path>
              </a:pathLst>
            </a:custGeom>
            <a:solidFill>
              <a:srgbClr val="FF66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41" name="Rectangle 29"/>
            <p:cNvSpPr>
              <a:spLocks noChangeArrowheads="1"/>
            </p:cNvSpPr>
            <p:nvPr/>
          </p:nvSpPr>
          <p:spPr bwMode="auto">
            <a:xfrm>
              <a:off x="2112" y="912"/>
              <a:ext cx="43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00CC99"/>
                  </a:solidFill>
                  <a:latin typeface="Times New Roman" pitchFamily="18" charset="0"/>
                </a:rPr>
                <a:t>Upper </a:t>
              </a:r>
            </a:p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00CC99"/>
                  </a:solidFill>
                  <a:latin typeface="Times New Roman" pitchFamily="18" charset="0"/>
                </a:rPr>
                <a:t>Bound</a:t>
              </a:r>
              <a:endParaRPr lang="en-US" b="1">
                <a:latin typeface="ZapfDingbats" pitchFamily="82" charset="2"/>
              </a:endParaRPr>
            </a:p>
          </p:txBody>
        </p:sp>
        <p:sp>
          <p:nvSpPr>
            <p:cNvPr id="64542" name="Rectangle 30"/>
            <p:cNvSpPr>
              <a:spLocks noChangeArrowheads="1"/>
            </p:cNvSpPr>
            <p:nvPr/>
          </p:nvSpPr>
          <p:spPr bwMode="auto">
            <a:xfrm>
              <a:off x="2928" y="1441"/>
              <a:ext cx="445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6699"/>
                  </a:solidFill>
                  <a:latin typeface="Times New Roman" pitchFamily="18" charset="0"/>
                </a:rPr>
                <a:t>Lower </a:t>
              </a:r>
            </a:p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6699"/>
                  </a:solidFill>
                  <a:latin typeface="Times New Roman" pitchFamily="18" charset="0"/>
                </a:rPr>
                <a:t>Bound</a:t>
              </a:r>
              <a:endParaRPr lang="en-US" b="1">
                <a:latin typeface="ZapfDingbats" pitchFamily="82" charset="2"/>
              </a:endParaRPr>
            </a:p>
          </p:txBody>
        </p:sp>
        <p:sp>
          <p:nvSpPr>
            <p:cNvPr id="64543" name="Freeform 31"/>
            <p:cNvSpPr>
              <a:spLocks/>
            </p:cNvSpPr>
            <p:nvPr/>
          </p:nvSpPr>
          <p:spPr bwMode="auto">
            <a:xfrm>
              <a:off x="2039" y="961"/>
              <a:ext cx="1378" cy="837"/>
            </a:xfrm>
            <a:custGeom>
              <a:avLst/>
              <a:gdLst/>
              <a:ahLst/>
              <a:cxnLst>
                <a:cxn ang="0">
                  <a:pos x="0" y="3408"/>
                </a:cxn>
                <a:cxn ang="0">
                  <a:pos x="724" y="2954"/>
                </a:cxn>
                <a:cxn ang="0">
                  <a:pos x="1086" y="2499"/>
                </a:cxn>
                <a:cxn ang="0">
                  <a:pos x="1303" y="2045"/>
                </a:cxn>
                <a:cxn ang="0">
                  <a:pos x="1592" y="1477"/>
                </a:cxn>
                <a:cxn ang="0">
                  <a:pos x="1881" y="1136"/>
                </a:cxn>
                <a:cxn ang="0">
                  <a:pos x="2243" y="682"/>
                </a:cxn>
                <a:cxn ang="0">
                  <a:pos x="2749" y="341"/>
                </a:cxn>
                <a:cxn ang="0">
                  <a:pos x="3304" y="74"/>
                </a:cxn>
                <a:cxn ang="0">
                  <a:pos x="3472" y="0"/>
                </a:cxn>
                <a:cxn ang="0">
                  <a:pos x="3545" y="227"/>
                </a:cxn>
                <a:cxn ang="0">
                  <a:pos x="3690" y="341"/>
                </a:cxn>
                <a:cxn ang="0">
                  <a:pos x="3834" y="455"/>
                </a:cxn>
                <a:cxn ang="0">
                  <a:pos x="4051" y="568"/>
                </a:cxn>
                <a:cxn ang="0">
                  <a:pos x="4340" y="682"/>
                </a:cxn>
                <a:cxn ang="0">
                  <a:pos x="4473" y="712"/>
                </a:cxn>
                <a:cxn ang="0">
                  <a:pos x="4558" y="795"/>
                </a:cxn>
                <a:cxn ang="0">
                  <a:pos x="4340" y="795"/>
                </a:cxn>
                <a:cxn ang="0">
                  <a:pos x="4040" y="786"/>
                </a:cxn>
                <a:cxn ang="0">
                  <a:pos x="3818" y="859"/>
                </a:cxn>
                <a:cxn ang="0">
                  <a:pos x="3472" y="909"/>
                </a:cxn>
                <a:cxn ang="0">
                  <a:pos x="3111" y="1023"/>
                </a:cxn>
                <a:cxn ang="0">
                  <a:pos x="2822" y="1250"/>
                </a:cxn>
                <a:cxn ang="0">
                  <a:pos x="2533" y="1591"/>
                </a:cxn>
                <a:cxn ang="0">
                  <a:pos x="2315" y="1818"/>
                </a:cxn>
                <a:cxn ang="0">
                  <a:pos x="2171" y="2045"/>
                </a:cxn>
                <a:cxn ang="0">
                  <a:pos x="1954" y="2272"/>
                </a:cxn>
                <a:cxn ang="0">
                  <a:pos x="1736" y="2613"/>
                </a:cxn>
                <a:cxn ang="0">
                  <a:pos x="1519" y="2840"/>
                </a:cxn>
                <a:cxn ang="0">
                  <a:pos x="1303" y="3067"/>
                </a:cxn>
                <a:cxn ang="0">
                  <a:pos x="1013" y="3181"/>
                </a:cxn>
                <a:cxn ang="0">
                  <a:pos x="651" y="3294"/>
                </a:cxn>
                <a:cxn ang="0">
                  <a:pos x="346" y="3372"/>
                </a:cxn>
                <a:cxn ang="0">
                  <a:pos x="0" y="3408"/>
                </a:cxn>
              </a:cxnLst>
              <a:rect l="0" t="0" r="r" b="b"/>
              <a:pathLst>
                <a:path w="4558" h="3408">
                  <a:moveTo>
                    <a:pt x="0" y="3408"/>
                  </a:moveTo>
                  <a:lnTo>
                    <a:pt x="724" y="2954"/>
                  </a:lnTo>
                  <a:lnTo>
                    <a:pt x="1086" y="2499"/>
                  </a:lnTo>
                  <a:lnTo>
                    <a:pt x="1303" y="2045"/>
                  </a:lnTo>
                  <a:lnTo>
                    <a:pt x="1592" y="1477"/>
                  </a:lnTo>
                  <a:lnTo>
                    <a:pt x="1881" y="1136"/>
                  </a:lnTo>
                  <a:lnTo>
                    <a:pt x="2243" y="682"/>
                  </a:lnTo>
                  <a:lnTo>
                    <a:pt x="2749" y="341"/>
                  </a:lnTo>
                  <a:lnTo>
                    <a:pt x="3304" y="74"/>
                  </a:lnTo>
                  <a:lnTo>
                    <a:pt x="3472" y="0"/>
                  </a:lnTo>
                  <a:lnTo>
                    <a:pt x="3545" y="227"/>
                  </a:lnTo>
                  <a:lnTo>
                    <a:pt x="3690" y="341"/>
                  </a:lnTo>
                  <a:lnTo>
                    <a:pt x="3834" y="455"/>
                  </a:lnTo>
                  <a:lnTo>
                    <a:pt x="4051" y="568"/>
                  </a:lnTo>
                  <a:lnTo>
                    <a:pt x="4340" y="682"/>
                  </a:lnTo>
                  <a:lnTo>
                    <a:pt x="4473" y="712"/>
                  </a:lnTo>
                  <a:lnTo>
                    <a:pt x="4558" y="795"/>
                  </a:lnTo>
                  <a:lnTo>
                    <a:pt x="4340" y="795"/>
                  </a:lnTo>
                  <a:lnTo>
                    <a:pt x="4040" y="786"/>
                  </a:lnTo>
                  <a:lnTo>
                    <a:pt x="3818" y="859"/>
                  </a:lnTo>
                  <a:lnTo>
                    <a:pt x="3472" y="909"/>
                  </a:lnTo>
                  <a:lnTo>
                    <a:pt x="3111" y="1023"/>
                  </a:lnTo>
                  <a:lnTo>
                    <a:pt x="2822" y="1250"/>
                  </a:lnTo>
                  <a:lnTo>
                    <a:pt x="2533" y="1591"/>
                  </a:lnTo>
                  <a:lnTo>
                    <a:pt x="2315" y="1818"/>
                  </a:lnTo>
                  <a:lnTo>
                    <a:pt x="2171" y="2045"/>
                  </a:lnTo>
                  <a:lnTo>
                    <a:pt x="1954" y="2272"/>
                  </a:lnTo>
                  <a:lnTo>
                    <a:pt x="1736" y="2613"/>
                  </a:lnTo>
                  <a:lnTo>
                    <a:pt x="1519" y="2840"/>
                  </a:lnTo>
                  <a:lnTo>
                    <a:pt x="1303" y="3067"/>
                  </a:lnTo>
                  <a:lnTo>
                    <a:pt x="1013" y="3181"/>
                  </a:lnTo>
                  <a:lnTo>
                    <a:pt x="651" y="3294"/>
                  </a:lnTo>
                  <a:lnTo>
                    <a:pt x="346" y="3372"/>
                  </a:lnTo>
                  <a:lnTo>
                    <a:pt x="0" y="3408"/>
                  </a:lnTo>
                  <a:close/>
                </a:path>
              </a:pathLst>
            </a:custGeom>
            <a:solidFill>
              <a:srgbClr val="00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44" name="Freeform 32"/>
            <p:cNvSpPr>
              <a:spLocks/>
            </p:cNvSpPr>
            <p:nvPr/>
          </p:nvSpPr>
          <p:spPr bwMode="auto">
            <a:xfrm>
              <a:off x="1968" y="916"/>
              <a:ext cx="1229" cy="901"/>
            </a:xfrm>
            <a:custGeom>
              <a:avLst/>
              <a:gdLst/>
              <a:ahLst/>
              <a:cxnLst>
                <a:cxn ang="0">
                  <a:pos x="0" y="3408"/>
                </a:cxn>
                <a:cxn ang="0">
                  <a:pos x="724" y="2954"/>
                </a:cxn>
                <a:cxn ang="0">
                  <a:pos x="1086" y="2499"/>
                </a:cxn>
                <a:cxn ang="0">
                  <a:pos x="1303" y="2045"/>
                </a:cxn>
                <a:cxn ang="0">
                  <a:pos x="1592" y="1477"/>
                </a:cxn>
                <a:cxn ang="0">
                  <a:pos x="1881" y="1136"/>
                </a:cxn>
                <a:cxn ang="0">
                  <a:pos x="2243" y="682"/>
                </a:cxn>
                <a:cxn ang="0">
                  <a:pos x="2749" y="341"/>
                </a:cxn>
                <a:cxn ang="0">
                  <a:pos x="3304" y="74"/>
                </a:cxn>
                <a:cxn ang="0">
                  <a:pos x="3472" y="0"/>
                </a:cxn>
                <a:cxn ang="0">
                  <a:pos x="3545" y="227"/>
                </a:cxn>
                <a:cxn ang="0">
                  <a:pos x="3690" y="341"/>
                </a:cxn>
                <a:cxn ang="0">
                  <a:pos x="3834" y="455"/>
                </a:cxn>
                <a:cxn ang="0">
                  <a:pos x="4051" y="568"/>
                </a:cxn>
                <a:cxn ang="0">
                  <a:pos x="4340" y="682"/>
                </a:cxn>
                <a:cxn ang="0">
                  <a:pos x="4473" y="712"/>
                </a:cxn>
                <a:cxn ang="0">
                  <a:pos x="4558" y="795"/>
                </a:cxn>
                <a:cxn ang="0">
                  <a:pos x="4340" y="795"/>
                </a:cxn>
                <a:cxn ang="0">
                  <a:pos x="4040" y="786"/>
                </a:cxn>
                <a:cxn ang="0">
                  <a:pos x="3818" y="859"/>
                </a:cxn>
                <a:cxn ang="0">
                  <a:pos x="3472" y="909"/>
                </a:cxn>
                <a:cxn ang="0">
                  <a:pos x="3111" y="1023"/>
                </a:cxn>
                <a:cxn ang="0">
                  <a:pos x="2822" y="1250"/>
                </a:cxn>
                <a:cxn ang="0">
                  <a:pos x="2533" y="1591"/>
                </a:cxn>
                <a:cxn ang="0">
                  <a:pos x="2315" y="1818"/>
                </a:cxn>
                <a:cxn ang="0">
                  <a:pos x="2171" y="2045"/>
                </a:cxn>
                <a:cxn ang="0">
                  <a:pos x="1954" y="2272"/>
                </a:cxn>
                <a:cxn ang="0">
                  <a:pos x="1736" y="2613"/>
                </a:cxn>
                <a:cxn ang="0">
                  <a:pos x="1519" y="2840"/>
                </a:cxn>
                <a:cxn ang="0">
                  <a:pos x="1303" y="3067"/>
                </a:cxn>
                <a:cxn ang="0">
                  <a:pos x="1013" y="3181"/>
                </a:cxn>
                <a:cxn ang="0">
                  <a:pos x="651" y="3294"/>
                </a:cxn>
                <a:cxn ang="0">
                  <a:pos x="346" y="3372"/>
                </a:cxn>
                <a:cxn ang="0">
                  <a:pos x="0" y="3408"/>
                </a:cxn>
              </a:cxnLst>
              <a:rect l="0" t="0" r="r" b="b"/>
              <a:pathLst>
                <a:path w="4558" h="3408">
                  <a:moveTo>
                    <a:pt x="0" y="3408"/>
                  </a:moveTo>
                  <a:lnTo>
                    <a:pt x="724" y="2954"/>
                  </a:lnTo>
                  <a:lnTo>
                    <a:pt x="1086" y="2499"/>
                  </a:lnTo>
                  <a:lnTo>
                    <a:pt x="1303" y="2045"/>
                  </a:lnTo>
                  <a:lnTo>
                    <a:pt x="1592" y="1477"/>
                  </a:lnTo>
                  <a:lnTo>
                    <a:pt x="1881" y="1136"/>
                  </a:lnTo>
                  <a:lnTo>
                    <a:pt x="2243" y="682"/>
                  </a:lnTo>
                  <a:lnTo>
                    <a:pt x="2749" y="341"/>
                  </a:lnTo>
                  <a:lnTo>
                    <a:pt x="3304" y="74"/>
                  </a:lnTo>
                  <a:lnTo>
                    <a:pt x="3472" y="0"/>
                  </a:lnTo>
                  <a:lnTo>
                    <a:pt x="3545" y="227"/>
                  </a:lnTo>
                  <a:lnTo>
                    <a:pt x="3690" y="341"/>
                  </a:lnTo>
                  <a:lnTo>
                    <a:pt x="3834" y="455"/>
                  </a:lnTo>
                  <a:lnTo>
                    <a:pt x="4051" y="568"/>
                  </a:lnTo>
                  <a:lnTo>
                    <a:pt x="4340" y="682"/>
                  </a:lnTo>
                  <a:lnTo>
                    <a:pt x="4473" y="712"/>
                  </a:lnTo>
                  <a:lnTo>
                    <a:pt x="4558" y="795"/>
                  </a:lnTo>
                  <a:lnTo>
                    <a:pt x="4340" y="795"/>
                  </a:lnTo>
                  <a:lnTo>
                    <a:pt x="4040" y="786"/>
                  </a:lnTo>
                  <a:lnTo>
                    <a:pt x="3818" y="859"/>
                  </a:lnTo>
                  <a:lnTo>
                    <a:pt x="3472" y="909"/>
                  </a:lnTo>
                  <a:lnTo>
                    <a:pt x="3111" y="1023"/>
                  </a:lnTo>
                  <a:lnTo>
                    <a:pt x="2822" y="1250"/>
                  </a:lnTo>
                  <a:lnTo>
                    <a:pt x="2533" y="1591"/>
                  </a:lnTo>
                  <a:lnTo>
                    <a:pt x="2315" y="1818"/>
                  </a:lnTo>
                  <a:lnTo>
                    <a:pt x="2171" y="2045"/>
                  </a:lnTo>
                  <a:lnTo>
                    <a:pt x="1954" y="2272"/>
                  </a:lnTo>
                  <a:lnTo>
                    <a:pt x="1736" y="2613"/>
                  </a:lnTo>
                  <a:lnTo>
                    <a:pt x="1519" y="2840"/>
                  </a:lnTo>
                  <a:lnTo>
                    <a:pt x="1303" y="3067"/>
                  </a:lnTo>
                  <a:lnTo>
                    <a:pt x="1013" y="3181"/>
                  </a:lnTo>
                  <a:lnTo>
                    <a:pt x="651" y="3294"/>
                  </a:lnTo>
                  <a:lnTo>
                    <a:pt x="346" y="3372"/>
                  </a:lnTo>
                  <a:lnTo>
                    <a:pt x="0" y="3408"/>
                  </a:lnTo>
                  <a:close/>
                </a:path>
              </a:pathLst>
            </a:custGeom>
            <a:solidFill>
              <a:srgbClr val="00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45" name="AutoShape 33"/>
          <p:cNvSpPr>
            <a:spLocks noChangeArrowheads="1"/>
          </p:cNvSpPr>
          <p:nvPr/>
        </p:nvSpPr>
        <p:spPr bwMode="auto">
          <a:xfrm>
            <a:off x="2641600" y="2705100"/>
            <a:ext cx="481013" cy="333375"/>
          </a:xfrm>
          <a:prstGeom prst="rightArrow">
            <a:avLst>
              <a:gd name="adj1" fmla="val 50000"/>
              <a:gd name="adj2" fmla="val 36071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314700" y="2400300"/>
            <a:ext cx="1816100" cy="731838"/>
          </a:xfrm>
          <a:prstGeom prst="rect">
            <a:avLst/>
          </a:prstGeom>
          <a:solidFill>
            <a:srgbClr val="FF6600"/>
          </a:solidFill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/>
              <a:t>Thrust 3</a:t>
            </a:r>
          </a:p>
          <a:p>
            <a:pPr algn="ctr">
              <a:spcBef>
                <a:spcPct val="0"/>
              </a:spcBef>
            </a:pPr>
            <a:r>
              <a:rPr lang="en-US"/>
              <a:t>Application Metrics and Network Performance</a:t>
            </a:r>
          </a:p>
        </p:txBody>
      </p:sp>
      <p:sp>
        <p:nvSpPr>
          <p:cNvPr id="64547" name="AutoShape 35"/>
          <p:cNvSpPr>
            <a:spLocks noChangeArrowheads="1"/>
          </p:cNvSpPr>
          <p:nvPr/>
        </p:nvSpPr>
        <p:spPr bwMode="auto">
          <a:xfrm>
            <a:off x="4114800" y="3200400"/>
            <a:ext cx="292100" cy="406400"/>
          </a:xfrm>
          <a:prstGeom prst="downArrow">
            <a:avLst>
              <a:gd name="adj1" fmla="val 50000"/>
              <a:gd name="adj2" fmla="val 34783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64548" name="Picture 36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40363" y="1803400"/>
            <a:ext cx="3221037" cy="879475"/>
          </a:xfrm>
          <a:prstGeom prst="rect">
            <a:avLst/>
          </a:prstGeom>
          <a:solidFill>
            <a:srgbClr val="CCFFFF"/>
          </a:solidFill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64549" name="Picture 37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7200" y="1981200"/>
            <a:ext cx="254000" cy="254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64550" name="Picture 38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822700"/>
            <a:ext cx="279400" cy="254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64551" name="Rectangle 39"/>
          <p:cNvSpPr>
            <a:spLocks noChangeArrowheads="1"/>
          </p:cNvSpPr>
          <p:nvPr/>
        </p:nvSpPr>
        <p:spPr bwMode="auto">
          <a:xfrm>
            <a:off x="3341688" y="3883025"/>
            <a:ext cx="254000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52" name="Rectangle 40"/>
          <p:cNvSpPr>
            <a:spLocks noChangeArrowheads="1"/>
          </p:cNvSpPr>
          <p:nvPr/>
        </p:nvSpPr>
        <p:spPr bwMode="auto">
          <a:xfrm>
            <a:off x="3216275" y="3784600"/>
            <a:ext cx="584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Capacity</a:t>
            </a:r>
            <a:endParaRPr lang="en-US" b="1">
              <a:latin typeface="ZapfDingbats" pitchFamily="82" charset="2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3452813" y="4021138"/>
            <a:ext cx="20637" cy="1052512"/>
            <a:chOff x="3635" y="1331"/>
            <a:chExt cx="24" cy="1140"/>
          </a:xfrm>
        </p:grpSpPr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>
              <a:off x="3647" y="1354"/>
              <a:ext cx="1" cy="111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55" name="Freeform 43"/>
            <p:cNvSpPr>
              <a:spLocks/>
            </p:cNvSpPr>
            <p:nvPr/>
          </p:nvSpPr>
          <p:spPr bwMode="auto">
            <a:xfrm>
              <a:off x="3635" y="1331"/>
              <a:ext cx="24" cy="24"/>
            </a:xfrm>
            <a:custGeom>
              <a:avLst/>
              <a:gdLst/>
              <a:ahLst/>
              <a:cxnLst>
                <a:cxn ang="0">
                  <a:pos x="73" y="73"/>
                </a:cxn>
                <a:cxn ang="0">
                  <a:pos x="37" y="0"/>
                </a:cxn>
                <a:cxn ang="0">
                  <a:pos x="0" y="73"/>
                </a:cxn>
                <a:cxn ang="0">
                  <a:pos x="73" y="73"/>
                </a:cxn>
              </a:cxnLst>
              <a:rect l="0" t="0" r="r" b="b"/>
              <a:pathLst>
                <a:path w="73" h="73">
                  <a:moveTo>
                    <a:pt x="73" y="73"/>
                  </a:moveTo>
                  <a:lnTo>
                    <a:pt x="37" y="0"/>
                  </a:lnTo>
                  <a:lnTo>
                    <a:pt x="0" y="73"/>
                  </a:lnTo>
                  <a:lnTo>
                    <a:pt x="73" y="73"/>
                  </a:lnTo>
                  <a:close/>
                </a:path>
              </a:pathLst>
            </a:custGeom>
            <a:solidFill>
              <a:srgbClr val="000000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463925" y="3975100"/>
            <a:ext cx="1573213" cy="1098550"/>
            <a:chOff x="3647" y="1474"/>
            <a:chExt cx="1495" cy="997"/>
          </a:xfrm>
        </p:grpSpPr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V="1">
              <a:off x="3647" y="1486"/>
              <a:ext cx="1475" cy="98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58" name="Freeform 46"/>
            <p:cNvSpPr>
              <a:spLocks/>
            </p:cNvSpPr>
            <p:nvPr/>
          </p:nvSpPr>
          <p:spPr bwMode="auto">
            <a:xfrm>
              <a:off x="5115" y="1474"/>
              <a:ext cx="27" cy="23"/>
            </a:xfrm>
            <a:custGeom>
              <a:avLst/>
              <a:gdLst/>
              <a:ahLst/>
              <a:cxnLst>
                <a:cxn ang="0">
                  <a:pos x="40" y="69"/>
                </a:cxn>
                <a:cxn ang="0">
                  <a:pos x="81" y="0"/>
                </a:cxn>
                <a:cxn ang="0">
                  <a:pos x="0" y="9"/>
                </a:cxn>
                <a:cxn ang="0">
                  <a:pos x="40" y="69"/>
                </a:cxn>
              </a:cxnLst>
              <a:rect l="0" t="0" r="r" b="b"/>
              <a:pathLst>
                <a:path w="81" h="69">
                  <a:moveTo>
                    <a:pt x="40" y="69"/>
                  </a:moveTo>
                  <a:lnTo>
                    <a:pt x="81" y="0"/>
                  </a:lnTo>
                  <a:lnTo>
                    <a:pt x="0" y="9"/>
                  </a:lnTo>
                  <a:lnTo>
                    <a:pt x="40" y="69"/>
                  </a:lnTo>
                  <a:close/>
                </a:path>
              </a:pathLst>
            </a:custGeom>
            <a:solidFill>
              <a:srgbClr val="000000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3459163" y="5062538"/>
            <a:ext cx="1620837" cy="22225"/>
            <a:chOff x="3642" y="2458"/>
            <a:chExt cx="1803" cy="24"/>
          </a:xfrm>
        </p:grpSpPr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V="1">
              <a:off x="3642" y="2470"/>
              <a:ext cx="177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561" name="Freeform 49"/>
            <p:cNvSpPr>
              <a:spLocks/>
            </p:cNvSpPr>
            <p:nvPr/>
          </p:nvSpPr>
          <p:spPr bwMode="auto">
            <a:xfrm>
              <a:off x="5420" y="2458"/>
              <a:ext cx="25" cy="24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73" y="35"/>
                </a:cxn>
                <a:cxn ang="0">
                  <a:pos x="0" y="0"/>
                </a:cxn>
                <a:cxn ang="0">
                  <a:pos x="0" y="72"/>
                </a:cxn>
              </a:cxnLst>
              <a:rect l="0" t="0" r="r" b="b"/>
              <a:pathLst>
                <a:path w="73" h="72">
                  <a:moveTo>
                    <a:pt x="0" y="72"/>
                  </a:moveTo>
                  <a:lnTo>
                    <a:pt x="73" y="35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62" name="Rectangle 50"/>
          <p:cNvSpPr>
            <a:spLocks noChangeArrowheads="1"/>
          </p:cNvSpPr>
          <p:nvPr/>
        </p:nvSpPr>
        <p:spPr bwMode="auto">
          <a:xfrm>
            <a:off x="4805363" y="4094163"/>
            <a:ext cx="176212" cy="8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3" name="Rectangle 51"/>
          <p:cNvSpPr>
            <a:spLocks noChangeArrowheads="1"/>
          </p:cNvSpPr>
          <p:nvPr/>
        </p:nvSpPr>
        <p:spPr bwMode="auto">
          <a:xfrm>
            <a:off x="5084763" y="3840163"/>
            <a:ext cx="3730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Delay</a:t>
            </a:r>
            <a:endParaRPr lang="en-US" b="1">
              <a:latin typeface="ZapfDingbats" pitchFamily="82" charset="2"/>
            </a:endParaRPr>
          </a:p>
        </p:txBody>
      </p:sp>
      <p:sp>
        <p:nvSpPr>
          <p:cNvPr id="64564" name="Rectangle 52"/>
          <p:cNvSpPr>
            <a:spLocks noChangeArrowheads="1"/>
          </p:cNvSpPr>
          <p:nvPr/>
        </p:nvSpPr>
        <p:spPr bwMode="auto">
          <a:xfrm>
            <a:off x="4916488" y="5084763"/>
            <a:ext cx="212725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5" name="Rectangle 53"/>
          <p:cNvSpPr>
            <a:spLocks noChangeArrowheads="1"/>
          </p:cNvSpPr>
          <p:nvPr/>
        </p:nvSpPr>
        <p:spPr bwMode="auto">
          <a:xfrm>
            <a:off x="4937125" y="5099050"/>
            <a:ext cx="4746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Energy</a:t>
            </a:r>
            <a:endParaRPr lang="en-US" b="1">
              <a:latin typeface="ZapfDingbats" pitchFamily="82" charset="2"/>
            </a:endParaRPr>
          </a:p>
        </p:txBody>
      </p:sp>
      <p:sp>
        <p:nvSpPr>
          <p:cNvPr id="64566" name="Rectangle 54"/>
          <p:cNvSpPr>
            <a:spLocks noChangeArrowheads="1"/>
          </p:cNvSpPr>
          <p:nvPr/>
        </p:nvSpPr>
        <p:spPr bwMode="auto">
          <a:xfrm>
            <a:off x="3924300" y="4059238"/>
            <a:ext cx="361950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7" name="Rectangle 55"/>
          <p:cNvSpPr>
            <a:spLocks noChangeArrowheads="1"/>
          </p:cNvSpPr>
          <p:nvPr/>
        </p:nvSpPr>
        <p:spPr bwMode="auto">
          <a:xfrm>
            <a:off x="4556125" y="4638675"/>
            <a:ext cx="365125" cy="9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8" name="Freeform 56"/>
          <p:cNvSpPr>
            <a:spLocks/>
          </p:cNvSpPr>
          <p:nvPr/>
        </p:nvSpPr>
        <p:spPr bwMode="auto">
          <a:xfrm>
            <a:off x="3492500" y="4365625"/>
            <a:ext cx="1452563" cy="700088"/>
          </a:xfrm>
          <a:custGeom>
            <a:avLst/>
            <a:gdLst/>
            <a:ahLst/>
            <a:cxnLst>
              <a:cxn ang="0">
                <a:pos x="0" y="2272"/>
              </a:cxn>
              <a:cxn ang="0">
                <a:pos x="769" y="1989"/>
              </a:cxn>
              <a:cxn ang="0">
                <a:pos x="1155" y="1704"/>
              </a:cxn>
              <a:cxn ang="0">
                <a:pos x="1385" y="1421"/>
              </a:cxn>
              <a:cxn ang="0">
                <a:pos x="1693" y="1065"/>
              </a:cxn>
              <a:cxn ang="0">
                <a:pos x="2001" y="853"/>
              </a:cxn>
              <a:cxn ang="0">
                <a:pos x="2384" y="568"/>
              </a:cxn>
              <a:cxn ang="0">
                <a:pos x="2924" y="355"/>
              </a:cxn>
              <a:cxn ang="0">
                <a:pos x="3539" y="0"/>
              </a:cxn>
              <a:cxn ang="0">
                <a:pos x="3716" y="97"/>
              </a:cxn>
              <a:cxn ang="0">
                <a:pos x="3861" y="204"/>
              </a:cxn>
              <a:cxn ang="0">
                <a:pos x="3955" y="225"/>
              </a:cxn>
              <a:cxn ang="0">
                <a:pos x="4143" y="351"/>
              </a:cxn>
              <a:cxn ang="0">
                <a:pos x="4342" y="412"/>
              </a:cxn>
              <a:cxn ang="0">
                <a:pos x="4605" y="545"/>
              </a:cxn>
              <a:cxn ang="0">
                <a:pos x="4770" y="568"/>
              </a:cxn>
              <a:cxn ang="0">
                <a:pos x="4847" y="640"/>
              </a:cxn>
              <a:cxn ang="0">
                <a:pos x="4616" y="640"/>
              </a:cxn>
              <a:cxn ang="0">
                <a:pos x="4309" y="662"/>
              </a:cxn>
              <a:cxn ang="0">
                <a:pos x="4079" y="710"/>
              </a:cxn>
              <a:cxn ang="0">
                <a:pos x="3807" y="813"/>
              </a:cxn>
              <a:cxn ang="0">
                <a:pos x="3436" y="916"/>
              </a:cxn>
              <a:cxn ang="0">
                <a:pos x="3097" y="1112"/>
              </a:cxn>
              <a:cxn ang="0">
                <a:pos x="2855" y="1283"/>
              </a:cxn>
              <a:cxn ang="0">
                <a:pos x="2647" y="1525"/>
              </a:cxn>
              <a:cxn ang="0">
                <a:pos x="2380" y="1735"/>
              </a:cxn>
              <a:cxn ang="0">
                <a:pos x="2152" y="1922"/>
              </a:cxn>
              <a:cxn ang="0">
                <a:pos x="1979" y="2007"/>
              </a:cxn>
              <a:cxn ang="0">
                <a:pos x="1712" y="2133"/>
              </a:cxn>
              <a:cxn ang="0">
                <a:pos x="1646" y="2157"/>
              </a:cxn>
              <a:cxn ang="0">
                <a:pos x="1512" y="2196"/>
              </a:cxn>
              <a:cxn ang="0">
                <a:pos x="1111" y="2196"/>
              </a:cxn>
              <a:cxn ang="0">
                <a:pos x="692" y="2201"/>
              </a:cxn>
              <a:cxn ang="0">
                <a:pos x="368" y="2251"/>
              </a:cxn>
              <a:cxn ang="0">
                <a:pos x="0" y="2272"/>
              </a:cxn>
            </a:cxnLst>
            <a:rect l="0" t="0" r="r" b="b"/>
            <a:pathLst>
              <a:path w="4847" h="2272">
                <a:moveTo>
                  <a:pt x="0" y="2272"/>
                </a:moveTo>
                <a:lnTo>
                  <a:pt x="769" y="1989"/>
                </a:lnTo>
                <a:lnTo>
                  <a:pt x="1155" y="1704"/>
                </a:lnTo>
                <a:lnTo>
                  <a:pt x="1385" y="1421"/>
                </a:lnTo>
                <a:lnTo>
                  <a:pt x="1693" y="1065"/>
                </a:lnTo>
                <a:lnTo>
                  <a:pt x="2001" y="853"/>
                </a:lnTo>
                <a:lnTo>
                  <a:pt x="2384" y="568"/>
                </a:lnTo>
                <a:lnTo>
                  <a:pt x="2924" y="355"/>
                </a:lnTo>
                <a:lnTo>
                  <a:pt x="3539" y="0"/>
                </a:lnTo>
                <a:lnTo>
                  <a:pt x="3716" y="97"/>
                </a:lnTo>
                <a:lnTo>
                  <a:pt x="3861" y="204"/>
                </a:lnTo>
                <a:lnTo>
                  <a:pt x="3955" y="225"/>
                </a:lnTo>
                <a:lnTo>
                  <a:pt x="4143" y="351"/>
                </a:lnTo>
                <a:lnTo>
                  <a:pt x="4342" y="412"/>
                </a:lnTo>
                <a:lnTo>
                  <a:pt x="4605" y="545"/>
                </a:lnTo>
                <a:lnTo>
                  <a:pt x="4770" y="568"/>
                </a:lnTo>
                <a:lnTo>
                  <a:pt x="4847" y="640"/>
                </a:lnTo>
                <a:lnTo>
                  <a:pt x="4616" y="640"/>
                </a:lnTo>
                <a:lnTo>
                  <a:pt x="4309" y="662"/>
                </a:lnTo>
                <a:lnTo>
                  <a:pt x="4079" y="710"/>
                </a:lnTo>
                <a:lnTo>
                  <a:pt x="3807" y="813"/>
                </a:lnTo>
                <a:lnTo>
                  <a:pt x="3436" y="916"/>
                </a:lnTo>
                <a:lnTo>
                  <a:pt x="3097" y="1112"/>
                </a:lnTo>
                <a:lnTo>
                  <a:pt x="2855" y="1283"/>
                </a:lnTo>
                <a:lnTo>
                  <a:pt x="2647" y="1525"/>
                </a:lnTo>
                <a:lnTo>
                  <a:pt x="2380" y="1735"/>
                </a:lnTo>
                <a:lnTo>
                  <a:pt x="2152" y="1922"/>
                </a:lnTo>
                <a:lnTo>
                  <a:pt x="1979" y="2007"/>
                </a:lnTo>
                <a:lnTo>
                  <a:pt x="1712" y="2133"/>
                </a:lnTo>
                <a:lnTo>
                  <a:pt x="1646" y="2157"/>
                </a:lnTo>
                <a:lnTo>
                  <a:pt x="1512" y="2196"/>
                </a:lnTo>
                <a:lnTo>
                  <a:pt x="1111" y="2196"/>
                </a:lnTo>
                <a:lnTo>
                  <a:pt x="692" y="2201"/>
                </a:lnTo>
                <a:lnTo>
                  <a:pt x="368" y="2251"/>
                </a:lnTo>
                <a:lnTo>
                  <a:pt x="0" y="2272"/>
                </a:lnTo>
                <a:close/>
              </a:path>
            </a:pathLst>
          </a:custGeom>
          <a:solidFill>
            <a:srgbClr val="CC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69" name="Freeform 57"/>
          <p:cNvSpPr>
            <a:spLocks/>
          </p:cNvSpPr>
          <p:nvPr/>
        </p:nvSpPr>
        <p:spPr bwMode="auto">
          <a:xfrm>
            <a:off x="3562350" y="4065588"/>
            <a:ext cx="1533525" cy="976312"/>
          </a:xfrm>
          <a:custGeom>
            <a:avLst/>
            <a:gdLst/>
            <a:ahLst/>
            <a:cxnLst>
              <a:cxn ang="0">
                <a:pos x="0" y="3408"/>
              </a:cxn>
              <a:cxn ang="0">
                <a:pos x="724" y="2954"/>
              </a:cxn>
              <a:cxn ang="0">
                <a:pos x="1086" y="2499"/>
              </a:cxn>
              <a:cxn ang="0">
                <a:pos x="1303" y="2045"/>
              </a:cxn>
              <a:cxn ang="0">
                <a:pos x="1592" y="1477"/>
              </a:cxn>
              <a:cxn ang="0">
                <a:pos x="1881" y="1136"/>
              </a:cxn>
              <a:cxn ang="0">
                <a:pos x="2243" y="682"/>
              </a:cxn>
              <a:cxn ang="0">
                <a:pos x="2749" y="341"/>
              </a:cxn>
              <a:cxn ang="0">
                <a:pos x="3304" y="74"/>
              </a:cxn>
              <a:cxn ang="0">
                <a:pos x="3472" y="0"/>
              </a:cxn>
              <a:cxn ang="0">
                <a:pos x="3545" y="227"/>
              </a:cxn>
              <a:cxn ang="0">
                <a:pos x="3690" y="341"/>
              </a:cxn>
              <a:cxn ang="0">
                <a:pos x="3834" y="455"/>
              </a:cxn>
              <a:cxn ang="0">
                <a:pos x="4051" y="568"/>
              </a:cxn>
              <a:cxn ang="0">
                <a:pos x="4340" y="682"/>
              </a:cxn>
              <a:cxn ang="0">
                <a:pos x="4473" y="712"/>
              </a:cxn>
              <a:cxn ang="0">
                <a:pos x="4558" y="795"/>
              </a:cxn>
              <a:cxn ang="0">
                <a:pos x="4340" y="795"/>
              </a:cxn>
              <a:cxn ang="0">
                <a:pos x="4040" y="786"/>
              </a:cxn>
              <a:cxn ang="0">
                <a:pos x="3818" y="859"/>
              </a:cxn>
              <a:cxn ang="0">
                <a:pos x="3472" y="909"/>
              </a:cxn>
              <a:cxn ang="0">
                <a:pos x="3111" y="1023"/>
              </a:cxn>
              <a:cxn ang="0">
                <a:pos x="2822" y="1250"/>
              </a:cxn>
              <a:cxn ang="0">
                <a:pos x="2533" y="1591"/>
              </a:cxn>
              <a:cxn ang="0">
                <a:pos x="2315" y="1818"/>
              </a:cxn>
              <a:cxn ang="0">
                <a:pos x="2171" y="2045"/>
              </a:cxn>
              <a:cxn ang="0">
                <a:pos x="1954" y="2272"/>
              </a:cxn>
              <a:cxn ang="0">
                <a:pos x="1736" y="2613"/>
              </a:cxn>
              <a:cxn ang="0">
                <a:pos x="1519" y="2840"/>
              </a:cxn>
              <a:cxn ang="0">
                <a:pos x="1303" y="3067"/>
              </a:cxn>
              <a:cxn ang="0">
                <a:pos x="1013" y="3181"/>
              </a:cxn>
              <a:cxn ang="0">
                <a:pos x="651" y="3294"/>
              </a:cxn>
              <a:cxn ang="0">
                <a:pos x="346" y="3372"/>
              </a:cxn>
              <a:cxn ang="0">
                <a:pos x="0" y="3408"/>
              </a:cxn>
            </a:cxnLst>
            <a:rect l="0" t="0" r="r" b="b"/>
            <a:pathLst>
              <a:path w="4558" h="3408">
                <a:moveTo>
                  <a:pt x="0" y="3408"/>
                </a:moveTo>
                <a:lnTo>
                  <a:pt x="724" y="2954"/>
                </a:lnTo>
                <a:lnTo>
                  <a:pt x="1086" y="2499"/>
                </a:lnTo>
                <a:lnTo>
                  <a:pt x="1303" y="2045"/>
                </a:lnTo>
                <a:lnTo>
                  <a:pt x="1592" y="1477"/>
                </a:lnTo>
                <a:lnTo>
                  <a:pt x="1881" y="1136"/>
                </a:lnTo>
                <a:lnTo>
                  <a:pt x="2243" y="682"/>
                </a:lnTo>
                <a:lnTo>
                  <a:pt x="2749" y="341"/>
                </a:lnTo>
                <a:lnTo>
                  <a:pt x="3304" y="74"/>
                </a:lnTo>
                <a:lnTo>
                  <a:pt x="3472" y="0"/>
                </a:lnTo>
                <a:lnTo>
                  <a:pt x="3545" y="227"/>
                </a:lnTo>
                <a:lnTo>
                  <a:pt x="3690" y="341"/>
                </a:lnTo>
                <a:lnTo>
                  <a:pt x="3834" y="455"/>
                </a:lnTo>
                <a:lnTo>
                  <a:pt x="4051" y="568"/>
                </a:lnTo>
                <a:lnTo>
                  <a:pt x="4340" y="682"/>
                </a:lnTo>
                <a:lnTo>
                  <a:pt x="4473" y="712"/>
                </a:lnTo>
                <a:lnTo>
                  <a:pt x="4558" y="795"/>
                </a:lnTo>
                <a:lnTo>
                  <a:pt x="4340" y="795"/>
                </a:lnTo>
                <a:lnTo>
                  <a:pt x="4040" y="786"/>
                </a:lnTo>
                <a:lnTo>
                  <a:pt x="3818" y="859"/>
                </a:lnTo>
                <a:lnTo>
                  <a:pt x="3472" y="909"/>
                </a:lnTo>
                <a:lnTo>
                  <a:pt x="3111" y="1023"/>
                </a:lnTo>
                <a:lnTo>
                  <a:pt x="2822" y="1250"/>
                </a:lnTo>
                <a:lnTo>
                  <a:pt x="2533" y="1591"/>
                </a:lnTo>
                <a:lnTo>
                  <a:pt x="2315" y="1818"/>
                </a:lnTo>
                <a:lnTo>
                  <a:pt x="2171" y="2045"/>
                </a:lnTo>
                <a:lnTo>
                  <a:pt x="1954" y="2272"/>
                </a:lnTo>
                <a:lnTo>
                  <a:pt x="1736" y="2613"/>
                </a:lnTo>
                <a:lnTo>
                  <a:pt x="1519" y="2840"/>
                </a:lnTo>
                <a:lnTo>
                  <a:pt x="1303" y="3067"/>
                </a:lnTo>
                <a:lnTo>
                  <a:pt x="1013" y="3181"/>
                </a:lnTo>
                <a:lnTo>
                  <a:pt x="651" y="3294"/>
                </a:lnTo>
                <a:lnTo>
                  <a:pt x="346" y="3372"/>
                </a:lnTo>
                <a:lnTo>
                  <a:pt x="0" y="3408"/>
                </a:lnTo>
                <a:close/>
              </a:path>
            </a:pathLst>
          </a:custGeom>
          <a:solidFill>
            <a:srgbClr val="0000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70" name="Oval 58"/>
          <p:cNvSpPr>
            <a:spLocks noChangeArrowheads="1"/>
          </p:cNvSpPr>
          <p:nvPr/>
        </p:nvSpPr>
        <p:spPr bwMode="auto">
          <a:xfrm>
            <a:off x="4254500" y="4330700"/>
            <a:ext cx="101600" cy="101600"/>
          </a:xfrm>
          <a:prstGeom prst="ellipse">
            <a:avLst/>
          </a:prstGeom>
          <a:solidFill>
            <a:srgbClr val="FF6699"/>
          </a:solidFill>
          <a:ln w="127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571" name="Text Box 59"/>
          <p:cNvSpPr txBox="1">
            <a:spLocks noChangeArrowheads="1"/>
          </p:cNvSpPr>
          <p:nvPr/>
        </p:nvSpPr>
        <p:spPr bwMode="auto">
          <a:xfrm>
            <a:off x="3441700" y="3924300"/>
            <a:ext cx="12700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i="1">
                <a:solidFill>
                  <a:srgbClr val="FF6699"/>
                </a:solidFill>
                <a:latin typeface="Times New Roman" pitchFamily="18" charset="0"/>
              </a:rPr>
              <a:t>(C*,D*,E*)</a:t>
            </a:r>
          </a:p>
        </p:txBody>
      </p:sp>
      <p:sp>
        <p:nvSpPr>
          <p:cNvPr id="64572" name="Line 60"/>
          <p:cNvSpPr>
            <a:spLocks noChangeShapeType="1"/>
          </p:cNvSpPr>
          <p:nvPr/>
        </p:nvSpPr>
        <p:spPr bwMode="auto">
          <a:xfrm>
            <a:off x="4114800" y="52705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573" name="Line 61"/>
          <p:cNvSpPr>
            <a:spLocks noChangeShapeType="1"/>
          </p:cNvSpPr>
          <p:nvPr/>
        </p:nvSpPr>
        <p:spPr bwMode="auto">
          <a:xfrm flipH="1">
            <a:off x="1447800" y="5651500"/>
            <a:ext cx="269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574" name="Line 62"/>
          <p:cNvSpPr>
            <a:spLocks noChangeShapeType="1"/>
          </p:cNvSpPr>
          <p:nvPr/>
        </p:nvSpPr>
        <p:spPr bwMode="auto">
          <a:xfrm flipV="1">
            <a:off x="1422400" y="5283200"/>
            <a:ext cx="0" cy="3937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575" name="Line 63"/>
          <p:cNvSpPr>
            <a:spLocks noChangeShapeType="1"/>
          </p:cNvSpPr>
          <p:nvPr/>
        </p:nvSpPr>
        <p:spPr bwMode="auto">
          <a:xfrm flipV="1">
            <a:off x="1435100" y="52705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5308600" y="1397000"/>
            <a:ext cx="307340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i="1">
                <a:latin typeface="Times New Roman" pitchFamily="18" charset="0"/>
              </a:rPr>
              <a:t>(C*,D*,E*) optimal solution of</a:t>
            </a:r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V="1">
            <a:off x="4140200" y="1714500"/>
            <a:ext cx="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2438400" y="1689100"/>
            <a:ext cx="170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4583" name="Text Box 71"/>
          <p:cNvSpPr txBox="1">
            <a:spLocks noChangeArrowheads="1"/>
          </p:cNvSpPr>
          <p:nvPr/>
        </p:nvSpPr>
        <p:spPr bwMode="auto">
          <a:xfrm>
            <a:off x="2768600" y="876300"/>
            <a:ext cx="2387600" cy="5175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Combinatorial algorithms for upper bounds</a:t>
            </a:r>
          </a:p>
        </p:txBody>
      </p:sp>
      <p:sp>
        <p:nvSpPr>
          <p:cNvPr id="64589" name="Text Box 10"/>
          <p:cNvSpPr txBox="1">
            <a:spLocks noChangeArrowheads="1"/>
          </p:cNvSpPr>
          <p:nvPr/>
        </p:nvSpPr>
        <p:spPr bwMode="auto">
          <a:xfrm>
            <a:off x="3559175" y="1157288"/>
            <a:ext cx="3878263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 smtClean="0">
                <a:latin typeface="Times New Roman" pitchFamily="18" charset="0"/>
              </a:rPr>
              <a:t>Effros</a:t>
            </a:r>
            <a:r>
              <a:rPr lang="en-US" sz="1400" b="1" i="1" dirty="0" smtClean="0">
                <a:latin typeface="Times New Roman" pitchFamily="18" charset="0"/>
              </a:rPr>
              <a:t>: </a:t>
            </a:r>
            <a:r>
              <a:rPr lang="en-US" sz="1400" dirty="0" err="1"/>
              <a:t>Noncooperative</a:t>
            </a:r>
            <a:r>
              <a:rPr lang="en-US" sz="1400" dirty="0"/>
              <a:t> network coding</a:t>
            </a:r>
          </a:p>
        </p:txBody>
      </p:sp>
      <p:sp>
        <p:nvSpPr>
          <p:cNvPr id="64590" name="Text Box 10"/>
          <p:cNvSpPr txBox="1">
            <a:spLocks noChangeArrowheads="1"/>
          </p:cNvSpPr>
          <p:nvPr/>
        </p:nvSpPr>
        <p:spPr bwMode="auto">
          <a:xfrm>
            <a:off x="5265737" y="2949844"/>
            <a:ext cx="3878263" cy="31750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>
                <a:latin typeface="Times New Roman" pitchFamily="18" charset="0"/>
              </a:rPr>
              <a:t>Moulin: </a:t>
            </a:r>
            <a:r>
              <a:rPr lang="en-US" sz="1400" dirty="0"/>
              <a:t>Interference mitigating mobility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060950" y="3387725"/>
            <a:ext cx="3956050" cy="74295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i="1">
                <a:latin typeface="Times New Roman" pitchFamily="18" charset="0"/>
              </a:rPr>
              <a:t>Boyd, Goldsmith: </a:t>
            </a:r>
            <a:r>
              <a:rPr lang="en-US" sz="1400"/>
              <a:t>Wireless network utility maximization as a stochastic optimal control problem</a:t>
            </a:r>
          </a:p>
        </p:txBody>
      </p:sp>
      <p:sp>
        <p:nvSpPr>
          <p:cNvPr id="64592" name="Text Box 8"/>
          <p:cNvSpPr txBox="1">
            <a:spLocks noChangeArrowheads="1"/>
          </p:cNvSpPr>
          <p:nvPr/>
        </p:nvSpPr>
        <p:spPr bwMode="auto">
          <a:xfrm>
            <a:off x="5599075" y="5399913"/>
            <a:ext cx="3457575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 smtClean="0">
                <a:latin typeface="Times New Roman" pitchFamily="18" charset="0"/>
              </a:rPr>
              <a:t>Medard</a:t>
            </a:r>
            <a:r>
              <a:rPr lang="en-US" sz="1400" b="1" i="1" dirty="0">
                <a:latin typeface="Times New Roman" pitchFamily="18" charset="0"/>
              </a:rPr>
              <a:t>: </a:t>
            </a:r>
            <a:r>
              <a:rPr lang="en-US" sz="1400" dirty="0" smtClean="0"/>
              <a:t>(De)coding with scheduling to increase capacity</a:t>
            </a:r>
            <a:endParaRPr lang="en-US" sz="1400" dirty="0"/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5050849" y="6020050"/>
            <a:ext cx="3071874" cy="738664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</a:rPr>
              <a:t>Shah: </a:t>
            </a:r>
            <a:r>
              <a:rPr lang="en-US" sz="1400" dirty="0" smtClean="0">
                <a:latin typeface="Times New Roman" pitchFamily="18" charset="0"/>
              </a:rPr>
              <a:t>Capacity region for large wireless networks accompanied by efficient, distributed  MAC</a:t>
            </a:r>
            <a:endParaRPr lang="en-US" sz="1400" dirty="0"/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5187950" y="2340717"/>
            <a:ext cx="3956050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i="1" dirty="0" err="1" smtClean="0">
                <a:latin typeface="Times New Roman" pitchFamily="18" charset="0"/>
              </a:rPr>
              <a:t>Ozdaglar</a:t>
            </a:r>
            <a:r>
              <a:rPr lang="en-US" sz="1400" b="1" i="1" dirty="0" smtClean="0">
                <a:latin typeface="Times New Roman" pitchFamily="18" charset="0"/>
              </a:rPr>
              <a:t>: </a:t>
            </a:r>
            <a:r>
              <a:rPr lang="en-US" sz="1400" dirty="0"/>
              <a:t>Wireless </a:t>
            </a:r>
            <a:r>
              <a:rPr lang="en-US" sz="1400" dirty="0" smtClean="0"/>
              <a:t>power control through potential games</a:t>
            </a:r>
            <a:endParaRPr lang="en-US" sz="1400" dirty="0"/>
          </a:p>
        </p:txBody>
      </p:sp>
      <p:sp>
        <p:nvSpPr>
          <p:cNvPr id="74" name="Text Box 10"/>
          <p:cNvSpPr txBox="1">
            <a:spLocks noChangeArrowheads="1"/>
          </p:cNvSpPr>
          <p:nvPr/>
        </p:nvSpPr>
        <p:spPr bwMode="auto">
          <a:xfrm>
            <a:off x="5182612" y="4527901"/>
            <a:ext cx="3878263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smtClean="0">
                <a:latin typeface="Times New Roman" pitchFamily="18" charset="0"/>
              </a:rPr>
              <a:t>El </a:t>
            </a:r>
            <a:r>
              <a:rPr lang="en-US" sz="1400" b="1" i="1" dirty="0" err="1" smtClean="0">
                <a:latin typeface="Times New Roman" pitchFamily="18" charset="0"/>
              </a:rPr>
              <a:t>Gamal</a:t>
            </a:r>
            <a:r>
              <a:rPr lang="en-US" sz="1400" b="1" i="1" dirty="0" smtClean="0">
                <a:latin typeface="Times New Roman" pitchFamily="18" charset="0"/>
              </a:rPr>
              <a:t>: </a:t>
            </a:r>
            <a:r>
              <a:rPr lang="en-US" sz="1400" dirty="0" smtClean="0"/>
              <a:t>Information theory capacity and overhead introduced by distributed protocols.</a:t>
            </a:r>
            <a:endParaRPr lang="en-US" sz="1400" dirty="0"/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4244459" y="1617827"/>
            <a:ext cx="3878263" cy="523220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 dirty="0" err="1" smtClean="0">
                <a:latin typeface="Times New Roman" pitchFamily="18" charset="0"/>
              </a:rPr>
              <a:t>Meyn</a:t>
            </a:r>
            <a:r>
              <a:rPr lang="en-US" sz="1400" b="1" i="1" dirty="0" smtClean="0">
                <a:latin typeface="Times New Roman" pitchFamily="18" charset="0"/>
              </a:rPr>
              <a:t>: </a:t>
            </a:r>
            <a:r>
              <a:rPr lang="en-US" sz="1400" dirty="0" smtClean="0"/>
              <a:t>Q-learning for network resource allocation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89" grpId="0" animBg="1"/>
      <p:bldP spid="64590" grpId="0" animBg="1"/>
      <p:bldP spid="20" grpId="0" animBg="1"/>
      <p:bldP spid="64592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FLoWS</a:t>
            </a:r>
            <a:r>
              <a:rPr lang="en-US" sz="2400" dirty="0" smtClean="0"/>
              <a:t>  Phase 3 and 4 Progress Criteria : Thrust 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060450"/>
            <a:ext cx="8659812" cy="5797550"/>
          </a:xfrm>
        </p:spPr>
        <p:txBody>
          <a:bodyPr/>
          <a:lstStyle/>
          <a:p>
            <a:endParaRPr lang="en-US" sz="1400" dirty="0" smtClean="0"/>
          </a:p>
          <a:p>
            <a:pPr lvl="2"/>
            <a:endParaRPr lang="en-US" sz="1400" dirty="0" smtClean="0"/>
          </a:p>
          <a:p>
            <a:r>
              <a:rPr lang="en-US" sz="2000" dirty="0" smtClean="0"/>
              <a:t>Specific </a:t>
            </a:r>
            <a:r>
              <a:rPr lang="en-US" sz="2000" dirty="0" smtClean="0"/>
              <a:t>challenges/goals : currently addressed via some examples</a:t>
            </a:r>
            <a:endParaRPr lang="en-US" sz="2000" dirty="0" smtClean="0"/>
          </a:p>
          <a:p>
            <a:pPr lvl="2"/>
            <a:endParaRPr lang="en-US" sz="1600" dirty="0" smtClean="0"/>
          </a:p>
          <a:p>
            <a:pPr marL="800100" lvl="1" indent="-342900">
              <a:buAutoNum type="arabicPeriod" startAt="3"/>
            </a:pPr>
            <a:r>
              <a:rPr lang="en-US" sz="1800" dirty="0" smtClean="0">
                <a:solidFill>
                  <a:srgbClr val="C00000"/>
                </a:solidFill>
              </a:rPr>
              <a:t>Develop new achievability results for key performance metrics based on networks designed as a single probabilistic mapping with dynamics over multiple timescales</a:t>
            </a:r>
          </a:p>
          <a:p>
            <a:pPr marL="1200150" lvl="2" indent="-342900">
              <a:buFont typeface="Wingdings" pitchFamily="2" charset="2"/>
              <a:buChar char="Ø"/>
            </a:pPr>
            <a:r>
              <a:rPr lang="en-US" sz="1600" dirty="0" smtClean="0"/>
              <a:t>Stochastic </a:t>
            </a:r>
            <a:r>
              <a:rPr lang="en-US" sz="1600" dirty="0" smtClean="0"/>
              <a:t>NUM for hard delay constraints and dynamic channel variation</a:t>
            </a:r>
            <a:endParaRPr lang="en-US" sz="1600" dirty="0" smtClean="0"/>
          </a:p>
          <a:p>
            <a:pPr marL="1200150" lvl="2" indent="-342900">
              <a:buFont typeface="Wingdings" pitchFamily="2" charset="2"/>
              <a:buChar char="Ø"/>
            </a:pPr>
            <a:r>
              <a:rPr lang="en-US" sz="1600" dirty="0" smtClean="0"/>
              <a:t>Distributed medium access control via reversible dynamics</a:t>
            </a:r>
          </a:p>
          <a:p>
            <a:pPr marL="2114550" lvl="4" indent="-342900">
              <a:buFont typeface="Wingdings" pitchFamily="2" charset="2"/>
              <a:buChar char="Ø"/>
            </a:pPr>
            <a:endParaRPr lang="en-US" sz="900" dirty="0" smtClean="0"/>
          </a:p>
          <a:p>
            <a:pPr marL="800100" lvl="1" indent="-342900">
              <a:buAutoNum type="arabicPeriod" startAt="4"/>
            </a:pPr>
            <a:r>
              <a:rPr lang="en-US" sz="1800" dirty="0" smtClean="0">
                <a:solidFill>
                  <a:srgbClr val="C00000"/>
                </a:solidFill>
              </a:rPr>
              <a:t>Develop a generalized theory of rate distortion and network utilization as an optimal and adaptive interface between networks and applications that results in maximum performance regions</a:t>
            </a:r>
          </a:p>
          <a:p>
            <a:pPr marL="1200150" lvl="2" indent="-342900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2"/>
                </a:solidFill>
              </a:rPr>
              <a:t>P</a:t>
            </a:r>
            <a:r>
              <a:rPr lang="en-US" sz="1600" dirty="0" smtClean="0">
                <a:solidFill>
                  <a:schemeClr val="tx2"/>
                </a:solidFill>
              </a:rPr>
              <a:t>otential game approach for dynamically achieving general system objective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1200150" lvl="2" indent="-342900"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2"/>
                </a:solidFill>
              </a:rPr>
              <a:t>Supermodular</a:t>
            </a:r>
            <a:r>
              <a:rPr lang="en-US" sz="1600" dirty="0" smtClean="0">
                <a:solidFill>
                  <a:schemeClr val="tx2"/>
                </a:solidFill>
              </a:rPr>
              <a:t> games and complementarities over networks</a:t>
            </a:r>
          </a:p>
          <a:p>
            <a:pPr marL="2114550" lvl="4" indent="-342900">
              <a:buFont typeface="Wingdings" pitchFamily="2" charset="2"/>
              <a:buChar char="Ø"/>
            </a:pPr>
            <a:endParaRPr lang="en-US" sz="900" dirty="0" smtClean="0">
              <a:solidFill>
                <a:schemeClr val="tx2"/>
              </a:solidFill>
            </a:endParaRPr>
          </a:p>
          <a:p>
            <a:pPr marL="800100" lvl="1" indent="-342900">
              <a:buAutoNum type="arabicPeriod" startAt="5"/>
            </a:pPr>
            <a:r>
              <a:rPr lang="en-US" sz="1800" dirty="0" smtClean="0">
                <a:solidFill>
                  <a:srgbClr val="C00000"/>
                </a:solidFill>
              </a:rPr>
              <a:t>Demonstrate the consummated union between information theory, networks, and control; and why all three are necessary ingredients in this union</a:t>
            </a:r>
          </a:p>
          <a:p>
            <a:pPr marL="1200150" lvl="2" indent="-342900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2"/>
                </a:solidFill>
              </a:rPr>
              <a:t>Q-learning for dynamic network control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1200150" lvl="2" indent="-342900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2"/>
                </a:solidFill>
              </a:rPr>
              <a:t>Bringing together </a:t>
            </a:r>
            <a:r>
              <a:rPr lang="en-US" sz="1600" dirty="0" smtClean="0">
                <a:solidFill>
                  <a:schemeClr val="tx2"/>
                </a:solidFill>
              </a:rPr>
              <a:t>c</a:t>
            </a:r>
            <a:r>
              <a:rPr lang="en-US" sz="1600" dirty="0" smtClean="0">
                <a:solidFill>
                  <a:schemeClr val="tx2"/>
                </a:solidFill>
              </a:rPr>
              <a:t>oding</a:t>
            </a:r>
            <a:r>
              <a:rPr lang="en-US" sz="1600" dirty="0" smtClean="0">
                <a:solidFill>
                  <a:schemeClr val="tx2"/>
                </a:solidFill>
              </a:rPr>
              <a:t>, dynamics </a:t>
            </a:r>
            <a:r>
              <a:rPr lang="en-US" sz="1600" dirty="0" smtClean="0">
                <a:solidFill>
                  <a:schemeClr val="tx2"/>
                </a:solidFill>
              </a:rPr>
              <a:t>and queuing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800100" lvl="1" indent="-342900">
              <a:buNone/>
            </a:pPr>
            <a:endParaRPr lang="en-US" sz="1600" dirty="0" smtClean="0">
              <a:solidFill>
                <a:srgbClr val="002060"/>
              </a:solidFill>
            </a:endParaRPr>
          </a:p>
          <a:p>
            <a:pPr marL="800100" lvl="1" indent="-342900">
              <a:buNone/>
            </a:pPr>
            <a:endParaRPr lang="en-US" sz="1500" dirty="0" smtClean="0"/>
          </a:p>
          <a:p>
            <a:pPr lvl="1"/>
            <a:endParaRPr lang="en-US" sz="1500" dirty="0" smtClean="0"/>
          </a:p>
          <a:p>
            <a:endParaRPr lang="en-US" dirty="0" smtClean="0">
              <a:solidFill>
                <a:srgbClr val="339966"/>
              </a:solidFill>
            </a:endParaRPr>
          </a:p>
          <a:p>
            <a:endParaRPr lang="en-US" dirty="0" smtClean="0">
              <a:solidFill>
                <a:srgbClr val="396B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Challenges: 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963" y="1214825"/>
            <a:ext cx="8097837" cy="5086350"/>
          </a:xfrm>
        </p:spPr>
        <p:txBody>
          <a:bodyPr/>
          <a:lstStyle/>
          <a:p>
            <a:r>
              <a:rPr lang="en-US" sz="2000" dirty="0" smtClean="0">
                <a:solidFill>
                  <a:srgbClr val="C00000"/>
                </a:solidFill>
              </a:rPr>
              <a:t>Distributed networks</a:t>
            </a:r>
          </a:p>
          <a:p>
            <a:pPr lvl="1"/>
            <a:r>
              <a:rPr lang="en-US" sz="2000" dirty="0" smtClean="0"/>
              <a:t>Fundamental limitations </a:t>
            </a:r>
            <a:r>
              <a:rPr lang="en-US" sz="1900" dirty="0" smtClean="0"/>
              <a:t> using information theoretic approaches</a:t>
            </a:r>
          </a:p>
          <a:p>
            <a:pPr lvl="1"/>
            <a:r>
              <a:rPr lang="en-US" sz="2000" dirty="0" smtClean="0"/>
              <a:t>Interplay between game theory and distributed optimization ?</a:t>
            </a:r>
          </a:p>
          <a:p>
            <a:pPr lvl="3"/>
            <a:endParaRPr lang="en-US" sz="1100" dirty="0" smtClean="0"/>
          </a:p>
          <a:p>
            <a:r>
              <a:rPr lang="en-US" sz="2000" dirty="0" smtClean="0">
                <a:solidFill>
                  <a:srgbClr val="C00000"/>
                </a:solidFill>
              </a:rPr>
              <a:t>Different delay metrics and robustness</a:t>
            </a:r>
          </a:p>
          <a:p>
            <a:pPr lvl="1"/>
            <a:r>
              <a:rPr lang="en-US" sz="2000" dirty="0" smtClean="0"/>
              <a:t>Going beyond hard delay constraints ?</a:t>
            </a:r>
          </a:p>
          <a:p>
            <a:pPr lvl="1"/>
            <a:r>
              <a:rPr lang="en-US" sz="2000" dirty="0" smtClean="0"/>
              <a:t>Multi-resolution algorithm design and effect of feedback</a:t>
            </a:r>
            <a:endParaRPr lang="en-US" sz="2000" dirty="0" smtClean="0"/>
          </a:p>
          <a:p>
            <a:pPr lvl="1"/>
            <a:r>
              <a:rPr lang="en-US" sz="2000" dirty="0" smtClean="0"/>
              <a:t>“Universality” of system </a:t>
            </a:r>
            <a:r>
              <a:rPr lang="en-US" sz="2000" dirty="0" smtClean="0"/>
              <a:t>design with respect to uncertainty</a:t>
            </a:r>
            <a:endParaRPr lang="en-US" sz="2000" dirty="0" smtClean="0"/>
          </a:p>
          <a:p>
            <a:pPr lvl="3"/>
            <a:endParaRPr lang="en-US" sz="1100" dirty="0" smtClean="0"/>
          </a:p>
          <a:p>
            <a:r>
              <a:rPr lang="en-US" sz="2000" dirty="0" smtClean="0">
                <a:solidFill>
                  <a:srgbClr val="C00000"/>
                </a:solidFill>
              </a:rPr>
              <a:t>Effect of dynamics at different “time scales”</a:t>
            </a:r>
          </a:p>
          <a:p>
            <a:pPr lvl="1"/>
            <a:r>
              <a:rPr lang="en-US" sz="2000" dirty="0" smtClean="0"/>
              <a:t>Topological : incremental versus abrupt changes</a:t>
            </a:r>
          </a:p>
          <a:p>
            <a:pPr lvl="1"/>
            <a:r>
              <a:rPr lang="en-US" sz="2000" dirty="0" smtClean="0"/>
              <a:t>Scheduling : dynamics over evolving queues</a:t>
            </a:r>
          </a:p>
          <a:p>
            <a:pPr lvl="4"/>
            <a:endParaRPr lang="en-US" sz="1200" dirty="0" smtClean="0"/>
          </a:p>
          <a:p>
            <a:r>
              <a:rPr lang="en-US" sz="2000" dirty="0" smtClean="0">
                <a:solidFill>
                  <a:srgbClr val="C00000"/>
                </a:solidFill>
              </a:rPr>
              <a:t>Consummating the union : an example </a:t>
            </a:r>
          </a:p>
          <a:p>
            <a:pPr lvl="1"/>
            <a:r>
              <a:rPr lang="en-US" sz="2000" dirty="0" smtClean="0"/>
              <a:t>Use of (de)coding for better distributed MAC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Information theory</a:t>
            </a:r>
          </a:p>
          <a:p>
            <a:pPr lvl="1"/>
            <a:r>
              <a:rPr lang="en-US" sz="1700" dirty="0" smtClean="0"/>
              <a:t>Fundamental limitations (Thrust 1)</a:t>
            </a:r>
          </a:p>
          <a:p>
            <a:pPr lvl="1"/>
            <a:r>
              <a:rPr lang="en-US" sz="1700" dirty="0" smtClean="0"/>
              <a:t>Dealing with unreliability (Thrust 2)</a:t>
            </a:r>
          </a:p>
        </p:txBody>
      </p:sp>
      <p:pic>
        <p:nvPicPr>
          <p:cNvPr id="69640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3765" y="307075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50951" y="2009175"/>
            <a:ext cx="1986509" cy="1308050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600000"/>
            </a:lightRig>
          </a:scene3d>
          <a:sp3d extrusionH="25400">
            <a:extrusionClr>
              <a:schemeClr val="accent2">
                <a:lumMod val="20000"/>
                <a:lumOff val="80000"/>
              </a:schemeClr>
            </a:extrusionClr>
          </a:sp3d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2060"/>
                </a:solidFill>
              </a:rPr>
              <a:t>Information Theory</a:t>
            </a:r>
            <a:endParaRPr lang="en-US" sz="1500" b="1" dirty="0">
              <a:solidFill>
                <a:srgbClr val="002060"/>
              </a:solidFill>
            </a:endParaRPr>
          </a:p>
          <a:p>
            <a:pPr algn="ctr"/>
            <a:r>
              <a:rPr lang="en-US" sz="1600" dirty="0"/>
              <a:t>Capacity 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pic>
        <p:nvPicPr>
          <p:cNvPr id="21" name="Picture 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165" y="3092528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Control </a:t>
            </a:r>
          </a:p>
          <a:p>
            <a:pPr lvl="1"/>
            <a:r>
              <a:rPr lang="en-US" sz="1700" dirty="0" smtClean="0"/>
              <a:t>Understanding and controlling system dynamics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Control</a:t>
            </a: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98551" y="1999275"/>
            <a:ext cx="1986509" cy="1308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2060"/>
                </a:solidFill>
              </a:rPr>
              <a:t>Information Theory</a:t>
            </a:r>
          </a:p>
          <a:p>
            <a:pPr algn="ctr"/>
            <a:r>
              <a:rPr lang="en-US" sz="1600" dirty="0" smtClean="0"/>
              <a:t>Capacity </a:t>
            </a:r>
            <a:r>
              <a:rPr lang="en-US" sz="1600" dirty="0"/>
              <a:t>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pic>
        <p:nvPicPr>
          <p:cNvPr id="15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040" y="305690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Economics</a:t>
            </a:r>
          </a:p>
          <a:p>
            <a:pPr lvl="1"/>
            <a:r>
              <a:rPr lang="en-US" sz="1700" dirty="0" smtClean="0"/>
              <a:t>Extracts effect of non co-operative behavior and `manage’ it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Control</a:t>
            </a: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8551" y="1999275"/>
            <a:ext cx="1986509" cy="1308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2060"/>
                </a:solidFill>
              </a:rPr>
              <a:t>Information Theory</a:t>
            </a:r>
          </a:p>
          <a:p>
            <a:pPr algn="ctr"/>
            <a:r>
              <a:rPr lang="en-US" sz="1600" dirty="0" smtClean="0"/>
              <a:t>Capacity </a:t>
            </a:r>
            <a:r>
              <a:rPr lang="en-US" sz="1600" dirty="0"/>
              <a:t>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84025" y="2069983"/>
            <a:ext cx="2047404" cy="126188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Economics</a:t>
            </a:r>
          </a:p>
          <a:p>
            <a:pPr algn="ctr"/>
            <a:r>
              <a:rPr lang="en-US" sz="1600" dirty="0" smtClean="0"/>
              <a:t>Multi-agent </a:t>
            </a:r>
            <a:r>
              <a:rPr lang="en-US" sz="1600" dirty="0"/>
              <a:t>systems</a:t>
            </a:r>
          </a:p>
          <a:p>
            <a:pPr algn="ctr"/>
            <a:r>
              <a:rPr lang="en-US" sz="1600" dirty="0" smtClean="0"/>
              <a:t>   </a:t>
            </a:r>
            <a:r>
              <a:rPr lang="en-US" dirty="0" smtClean="0"/>
              <a:t>Equilibrium and Mechanism design</a:t>
            </a:r>
            <a:endParaRPr lang="en-US" dirty="0"/>
          </a:p>
        </p:txBody>
      </p:sp>
      <p:pic>
        <p:nvPicPr>
          <p:cNvPr id="10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040" y="305690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Networks</a:t>
            </a:r>
          </a:p>
          <a:p>
            <a:pPr lvl="1"/>
            <a:r>
              <a:rPr lang="en-US" sz="1700" dirty="0" smtClean="0"/>
              <a:t>Captures uncertainty through </a:t>
            </a:r>
            <a:r>
              <a:rPr lang="en-US" sz="1700" dirty="0" err="1" smtClean="0"/>
              <a:t>stochastics</a:t>
            </a:r>
            <a:r>
              <a:rPr lang="en-US" sz="1700" dirty="0" smtClean="0"/>
              <a:t> and queuing</a:t>
            </a:r>
          </a:p>
          <a:p>
            <a:pPr lvl="1"/>
            <a:r>
              <a:rPr lang="en-US" sz="1700" dirty="0" smtClean="0"/>
              <a:t>“Technological” constrains driven architecture</a:t>
            </a:r>
          </a:p>
          <a:p>
            <a:pPr lvl="2"/>
            <a:r>
              <a:rPr lang="en-US" sz="1600" dirty="0" smtClean="0"/>
              <a:t>Implementable, distributed or message-passing network algorithms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602925" y="2192925"/>
            <a:ext cx="2447925" cy="1035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Networks</a:t>
            </a:r>
          </a:p>
          <a:p>
            <a:pPr algn="ctr"/>
            <a:r>
              <a:rPr lang="en-US" sz="1600" dirty="0" smtClean="0"/>
              <a:t>Resource </a:t>
            </a:r>
            <a:r>
              <a:rPr lang="en-US" sz="1600" dirty="0"/>
              <a:t>Allocation</a:t>
            </a:r>
          </a:p>
          <a:p>
            <a:pPr algn="ctr"/>
            <a:r>
              <a:rPr lang="en-US" sz="1400" dirty="0" smtClean="0"/>
              <a:t> </a:t>
            </a:r>
            <a:r>
              <a:rPr lang="en-US" dirty="0" smtClean="0"/>
              <a:t>Queues and algorithms</a:t>
            </a:r>
            <a:endParaRPr lang="en-US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Control</a:t>
            </a: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98551" y="1999275"/>
            <a:ext cx="1986509" cy="1308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2060"/>
                </a:solidFill>
              </a:rPr>
              <a:t>Information Theory</a:t>
            </a:r>
          </a:p>
          <a:p>
            <a:pPr algn="ctr"/>
            <a:r>
              <a:rPr lang="en-US" sz="1600" dirty="0" smtClean="0"/>
              <a:t>Capacity </a:t>
            </a:r>
            <a:r>
              <a:rPr lang="en-US" sz="1600" dirty="0"/>
              <a:t>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484025" y="2069983"/>
            <a:ext cx="2047404" cy="126188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Economics</a:t>
            </a:r>
          </a:p>
          <a:p>
            <a:pPr algn="ctr"/>
            <a:r>
              <a:rPr lang="en-US" sz="1600" dirty="0" smtClean="0"/>
              <a:t>Multi-agent </a:t>
            </a:r>
            <a:r>
              <a:rPr lang="en-US" sz="1600" dirty="0"/>
              <a:t>systems</a:t>
            </a:r>
          </a:p>
          <a:p>
            <a:pPr algn="ctr"/>
            <a:r>
              <a:rPr lang="en-US" sz="1600" dirty="0" smtClean="0"/>
              <a:t>   </a:t>
            </a:r>
            <a:r>
              <a:rPr lang="en-US" dirty="0" smtClean="0"/>
              <a:t>Equilibrium and Mechanism design</a:t>
            </a:r>
            <a:endParaRPr lang="en-US" dirty="0"/>
          </a:p>
        </p:txBody>
      </p:sp>
      <p:pic>
        <p:nvPicPr>
          <p:cNvPr id="14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040" y="305690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i="1" u="sng" dirty="0" smtClean="0">
                <a:solidFill>
                  <a:srgbClr val="0000FF"/>
                </a:solidFill>
              </a:rPr>
              <a:t>Control</a:t>
            </a:r>
            <a:endParaRPr lang="en-US" sz="1600" i="1" u="sng" dirty="0">
              <a:solidFill>
                <a:srgbClr val="0000FF"/>
              </a:solidFill>
            </a:endParaRP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8551" y="1989725"/>
            <a:ext cx="1986509" cy="1327150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i="1" u="sng" dirty="0">
                <a:solidFill>
                  <a:srgbClr val="0000FF"/>
                </a:solidFill>
              </a:rPr>
              <a:t>Information Theory</a:t>
            </a:r>
          </a:p>
          <a:p>
            <a:pPr algn="ctr"/>
            <a:r>
              <a:rPr lang="en-US" sz="1600" dirty="0"/>
              <a:t>Capacity 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pic>
        <p:nvPicPr>
          <p:cNvPr id="8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3765" y="307075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84025" y="2069983"/>
            <a:ext cx="2047404" cy="1261884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i="1" u="sng" dirty="0">
                <a:solidFill>
                  <a:srgbClr val="0000FF"/>
                </a:solidFill>
              </a:rPr>
              <a:t>Economics</a:t>
            </a:r>
          </a:p>
          <a:p>
            <a:pPr algn="ctr"/>
            <a:r>
              <a:rPr lang="en-US" sz="1600" dirty="0"/>
              <a:t>Multi-agent systems</a:t>
            </a:r>
          </a:p>
          <a:p>
            <a:pPr algn="ctr"/>
            <a:r>
              <a:rPr lang="en-US" sz="1600" dirty="0" smtClean="0"/>
              <a:t>   </a:t>
            </a:r>
            <a:r>
              <a:rPr lang="en-US" dirty="0" smtClean="0"/>
              <a:t>Equilibrium and Mechanism design</a:t>
            </a:r>
            <a:endParaRPr lang="en-US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602925" y="2192925"/>
            <a:ext cx="2447925" cy="1035050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i="1" u="sng" dirty="0">
                <a:solidFill>
                  <a:srgbClr val="0000FF"/>
                </a:solidFill>
              </a:rPr>
              <a:t>Networks</a:t>
            </a:r>
          </a:p>
          <a:p>
            <a:pPr algn="ctr"/>
            <a:r>
              <a:rPr lang="en-US" sz="1600" dirty="0"/>
              <a:t>Resource Allocation</a:t>
            </a:r>
          </a:p>
          <a:p>
            <a:pPr algn="ctr"/>
            <a:r>
              <a:rPr lang="en-US" sz="1400" dirty="0" smtClean="0"/>
              <a:t> </a:t>
            </a:r>
            <a:r>
              <a:rPr lang="en-US" dirty="0" smtClean="0"/>
              <a:t>Queues and algorithms</a:t>
            </a:r>
            <a:endParaRPr lang="en-US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819900" y="4266200"/>
            <a:ext cx="1816100" cy="731838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>
                  <a:alpha val="34000"/>
                </a:srgbClr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800" b="1" dirty="0"/>
              <a:t>Thrust 3</a:t>
            </a:r>
          </a:p>
          <a:p>
            <a:pPr algn="ctr">
              <a:spcBef>
                <a:spcPct val="0"/>
              </a:spcBef>
            </a:pPr>
            <a:r>
              <a:rPr lang="en-US" dirty="0"/>
              <a:t>Application Metrics and Network Performance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327525" y="3534363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H="1" flipV="1">
            <a:off x="2446317" y="4595750"/>
            <a:ext cx="4345008" cy="32399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H="1" flipV="1">
            <a:off x="938151" y="3313216"/>
            <a:ext cx="1512867" cy="1264959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1260475" y="3639138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7707086" y="3230087"/>
            <a:ext cx="35626" cy="1033154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 flipV="1">
            <a:off x="5293425" y="3342150"/>
            <a:ext cx="1552575" cy="9525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H="1" flipV="1">
            <a:off x="3075709" y="3289465"/>
            <a:ext cx="1617741" cy="131048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87424" y="4136863"/>
            <a:ext cx="2489519" cy="553998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/>
              <a:t>Physical layer considerations</a:t>
            </a:r>
          </a:p>
          <a:p>
            <a:r>
              <a:rPr lang="en-US" b="1" dirty="0"/>
              <a:t>General application metrics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662373" y="3766743"/>
            <a:ext cx="1731498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Optimization and Dynamic Stability</a:t>
            </a:r>
            <a:endParaRPr lang="en-US" b="1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797953" y="3456006"/>
            <a:ext cx="1731498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Robust against non-cooperative behavior</a:t>
            </a:r>
            <a:endParaRPr lang="en-US" b="1" dirty="0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064160" y="3620281"/>
            <a:ext cx="1687953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Queuing, distributed  algorithms</a:t>
            </a:r>
            <a:endParaRPr lang="en-US" b="1" dirty="0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6602925" y="2192925"/>
            <a:ext cx="2447925" cy="1035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Networks</a:t>
            </a:r>
          </a:p>
          <a:p>
            <a:pPr algn="ctr"/>
            <a:r>
              <a:rPr lang="en-US" sz="1600" dirty="0" smtClean="0"/>
              <a:t>Resource </a:t>
            </a:r>
            <a:r>
              <a:rPr lang="en-US" sz="1600" dirty="0"/>
              <a:t>Allocation</a:t>
            </a:r>
          </a:p>
          <a:p>
            <a:pPr algn="ctr"/>
            <a:r>
              <a:rPr lang="en-US" sz="1400" dirty="0" smtClean="0"/>
              <a:t> </a:t>
            </a:r>
            <a:r>
              <a:rPr lang="en-US" dirty="0" smtClean="0"/>
              <a:t>Queues and algorithms</a:t>
            </a:r>
            <a:endParaRPr lang="en-US" dirty="0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Control</a:t>
            </a: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98551" y="1999275"/>
            <a:ext cx="1986509" cy="1308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2060"/>
                </a:solidFill>
              </a:rPr>
              <a:t>Information Theory</a:t>
            </a:r>
          </a:p>
          <a:p>
            <a:pPr algn="ctr"/>
            <a:r>
              <a:rPr lang="en-US" sz="1600" dirty="0" smtClean="0"/>
              <a:t>Capacity </a:t>
            </a:r>
            <a:r>
              <a:rPr lang="en-US" sz="1600" dirty="0"/>
              <a:t>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4484025" y="2069983"/>
            <a:ext cx="2047404" cy="126188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Economics</a:t>
            </a:r>
          </a:p>
          <a:p>
            <a:pPr algn="ctr"/>
            <a:r>
              <a:rPr lang="en-US" sz="1600" dirty="0" smtClean="0"/>
              <a:t>Multi-agent </a:t>
            </a:r>
            <a:r>
              <a:rPr lang="en-US" sz="1600" dirty="0"/>
              <a:t>systems</a:t>
            </a:r>
          </a:p>
          <a:p>
            <a:pPr algn="ctr"/>
            <a:r>
              <a:rPr lang="en-US" sz="1600" dirty="0" smtClean="0"/>
              <a:t>   </a:t>
            </a:r>
            <a:r>
              <a:rPr lang="en-US" dirty="0" smtClean="0"/>
              <a:t>Equilibrium and Mechanism design</a:t>
            </a:r>
            <a:endParaRPr lang="en-US" dirty="0"/>
          </a:p>
        </p:txBody>
      </p:sp>
      <p:pic>
        <p:nvPicPr>
          <p:cNvPr id="30" name="Picture 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040" y="305690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Thrust 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060450"/>
            <a:ext cx="8097837" cy="5411602"/>
          </a:xfrm>
        </p:spPr>
        <p:txBody>
          <a:bodyPr/>
          <a:lstStyle/>
          <a:p>
            <a:r>
              <a:rPr lang="en-US" sz="2000" dirty="0" smtClean="0"/>
              <a:t>Fundamental problem of MANET</a:t>
            </a:r>
          </a:p>
          <a:p>
            <a:pPr lvl="1"/>
            <a:r>
              <a:rPr lang="en-US" sz="1700" dirty="0" smtClean="0"/>
              <a:t>(Some form of) dynamic resource allocation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i="1" u="sng" dirty="0" smtClean="0">
                <a:solidFill>
                  <a:srgbClr val="0000FF"/>
                </a:solidFill>
              </a:rPr>
              <a:t>Control</a:t>
            </a:r>
            <a:endParaRPr lang="en-US" sz="1600" i="1" u="sng" dirty="0">
              <a:solidFill>
                <a:srgbClr val="0000FF"/>
              </a:solidFill>
            </a:endParaRP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98551" y="1989725"/>
            <a:ext cx="1986509" cy="1327150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i="1" u="sng" dirty="0">
                <a:solidFill>
                  <a:srgbClr val="0000FF"/>
                </a:solidFill>
              </a:rPr>
              <a:t>Information Theory</a:t>
            </a:r>
          </a:p>
          <a:p>
            <a:pPr algn="ctr"/>
            <a:r>
              <a:rPr lang="en-US" sz="1600" dirty="0"/>
              <a:t>Capacity 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pic>
        <p:nvPicPr>
          <p:cNvPr id="8" name="Picture 8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3765" y="307075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484025" y="2069983"/>
            <a:ext cx="2047404" cy="1261884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i="1" u="sng" dirty="0">
                <a:solidFill>
                  <a:srgbClr val="0000FF"/>
                </a:solidFill>
              </a:rPr>
              <a:t>Economics</a:t>
            </a:r>
          </a:p>
          <a:p>
            <a:pPr algn="ctr"/>
            <a:r>
              <a:rPr lang="en-US" sz="1600" dirty="0"/>
              <a:t>Multi-agent systems</a:t>
            </a:r>
          </a:p>
          <a:p>
            <a:pPr algn="ctr"/>
            <a:r>
              <a:rPr lang="en-US" sz="1600" dirty="0" smtClean="0"/>
              <a:t>   </a:t>
            </a:r>
            <a:r>
              <a:rPr lang="en-US" dirty="0" smtClean="0"/>
              <a:t>Equilibrium and Mechanism design</a:t>
            </a:r>
            <a:endParaRPr lang="en-US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602925" y="2192925"/>
            <a:ext cx="2447925" cy="1035050"/>
          </a:xfrm>
          <a:prstGeom prst="rect">
            <a:avLst/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i="1" u="sng" dirty="0">
                <a:solidFill>
                  <a:srgbClr val="0000FF"/>
                </a:solidFill>
              </a:rPr>
              <a:t>Networks</a:t>
            </a:r>
          </a:p>
          <a:p>
            <a:pPr algn="ctr"/>
            <a:r>
              <a:rPr lang="en-US" sz="1600" dirty="0"/>
              <a:t>Resource Allocation</a:t>
            </a:r>
          </a:p>
          <a:p>
            <a:pPr algn="ctr"/>
            <a:r>
              <a:rPr lang="en-US" sz="1400" dirty="0" smtClean="0"/>
              <a:t> </a:t>
            </a:r>
            <a:r>
              <a:rPr lang="en-US" dirty="0" smtClean="0"/>
              <a:t>Queues and algorithms</a:t>
            </a:r>
            <a:endParaRPr lang="en-US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819900" y="4266200"/>
            <a:ext cx="1816100" cy="731838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>
                  <a:alpha val="34000"/>
                </a:srgbClr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sz="1800" b="1" dirty="0"/>
              <a:t>Thrust 3</a:t>
            </a:r>
          </a:p>
          <a:p>
            <a:pPr algn="ctr">
              <a:spcBef>
                <a:spcPct val="0"/>
              </a:spcBef>
            </a:pPr>
            <a:r>
              <a:rPr lang="en-US" dirty="0"/>
              <a:t>Application Metrics and Network Performance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327525" y="3534363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 flipH="1" flipV="1">
            <a:off x="2446317" y="4595750"/>
            <a:ext cx="4345008" cy="32399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H="1" flipV="1">
            <a:off x="938151" y="3313216"/>
            <a:ext cx="1512867" cy="1264959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1260475" y="3639138"/>
            <a:ext cx="18415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7707086" y="3230087"/>
            <a:ext cx="35626" cy="1033154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 flipV="1">
            <a:off x="5293425" y="3342150"/>
            <a:ext cx="1552575" cy="9525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flipH="1" flipV="1">
            <a:off x="3075709" y="3289465"/>
            <a:ext cx="1617741" cy="131048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87424" y="4136863"/>
            <a:ext cx="2489519" cy="553998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/>
              <a:t>Physical layer considerations</a:t>
            </a:r>
          </a:p>
          <a:p>
            <a:r>
              <a:rPr lang="en-US" b="1" dirty="0"/>
              <a:t>General application metrics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2662373" y="3766743"/>
            <a:ext cx="1731498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Optimization and Dynamic Stability</a:t>
            </a:r>
            <a:endParaRPr lang="en-US" b="1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797953" y="3456006"/>
            <a:ext cx="1731498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Robust against non-cooperative behavior</a:t>
            </a:r>
            <a:endParaRPr lang="en-US" b="1" dirty="0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7064160" y="3620281"/>
            <a:ext cx="1747331" cy="461665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  <a:tileRect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8900000" algn="bl" rotWithShape="0">
              <a:schemeClr val="accent3">
                <a:lumMod val="7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/>
              <a:t>Queuing, distributed algorithms</a:t>
            </a:r>
            <a:endParaRPr lang="en-US" b="1" dirty="0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6602925" y="2192925"/>
            <a:ext cx="2447925" cy="1035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Networks</a:t>
            </a:r>
          </a:p>
          <a:p>
            <a:pPr algn="ctr"/>
            <a:r>
              <a:rPr lang="en-US" sz="1600" dirty="0" smtClean="0"/>
              <a:t>Resource </a:t>
            </a:r>
            <a:r>
              <a:rPr lang="en-US" sz="1600" dirty="0"/>
              <a:t>Allocation</a:t>
            </a:r>
          </a:p>
          <a:p>
            <a:pPr algn="ctr"/>
            <a:r>
              <a:rPr lang="en-US" sz="1400" dirty="0" smtClean="0"/>
              <a:t> </a:t>
            </a:r>
            <a:r>
              <a:rPr lang="en-US" dirty="0" smtClean="0"/>
              <a:t>Queues and algorithms</a:t>
            </a:r>
            <a:endParaRPr lang="en-US" dirty="0"/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2310901" y="2116150"/>
            <a:ext cx="2094854" cy="116955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Control</a:t>
            </a:r>
          </a:p>
          <a:p>
            <a:pPr algn="ctr"/>
            <a:r>
              <a:rPr lang="en-US" sz="1600" dirty="0" smtClean="0"/>
              <a:t>Dynamical systems</a:t>
            </a:r>
            <a:endParaRPr lang="en-US" sz="1600" dirty="0"/>
          </a:p>
          <a:p>
            <a:pPr algn="ctr"/>
            <a:r>
              <a:rPr lang="en-US" dirty="0" smtClean="0">
                <a:solidFill>
                  <a:schemeClr val="tx2"/>
                </a:solidFill>
              </a:rPr>
              <a:t>Feedback, Stabilization and </a:t>
            </a:r>
            <a:r>
              <a:rPr lang="en-US" dirty="0" err="1" smtClean="0">
                <a:solidFill>
                  <a:schemeClr val="tx2"/>
                </a:solidFill>
              </a:rPr>
              <a:t>Controlability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98551" y="1999275"/>
            <a:ext cx="1986509" cy="130805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002060"/>
                </a:solidFill>
              </a:rPr>
              <a:t>Information Theory</a:t>
            </a:r>
          </a:p>
          <a:p>
            <a:pPr algn="ctr"/>
            <a:r>
              <a:rPr lang="en-US" sz="1600" dirty="0" smtClean="0"/>
              <a:t>Capacity </a:t>
            </a:r>
            <a:r>
              <a:rPr lang="en-US" sz="1600" dirty="0"/>
              <a:t>and fundamental limits</a:t>
            </a:r>
          </a:p>
          <a:p>
            <a:r>
              <a:rPr lang="en-US" sz="1600" b="1" dirty="0" smtClean="0"/>
              <a:t>                </a:t>
            </a:r>
            <a:r>
              <a:rPr lang="en-US" dirty="0" smtClean="0"/>
              <a:t>and codes</a:t>
            </a:r>
            <a:endParaRPr lang="en-US" dirty="0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4484025" y="2069983"/>
            <a:ext cx="2047404" cy="126188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Economics</a:t>
            </a:r>
          </a:p>
          <a:p>
            <a:pPr algn="ctr"/>
            <a:r>
              <a:rPr lang="en-US" sz="1600" dirty="0" smtClean="0"/>
              <a:t>Multi-agent </a:t>
            </a:r>
            <a:r>
              <a:rPr lang="en-US" sz="1600" dirty="0"/>
              <a:t>systems</a:t>
            </a:r>
          </a:p>
          <a:p>
            <a:pPr algn="ctr"/>
            <a:r>
              <a:rPr lang="en-US" sz="1600" dirty="0" smtClean="0"/>
              <a:t>   </a:t>
            </a:r>
            <a:r>
              <a:rPr lang="en-US" dirty="0" smtClean="0"/>
              <a:t>Equilibrium and Mechanism design</a:t>
            </a:r>
            <a:endParaRPr lang="en-US" dirty="0"/>
          </a:p>
        </p:txBody>
      </p:sp>
      <p:pic>
        <p:nvPicPr>
          <p:cNvPr id="30" name="Picture 8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8040" y="3056903"/>
            <a:ext cx="557623" cy="17950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390525" y="5429000"/>
            <a:ext cx="8362950" cy="935038"/>
          </a:xfrm>
          <a:prstGeom prst="rect">
            <a:avLst/>
          </a:prstGeom>
          <a:solidFill>
            <a:schemeClr val="bg1">
              <a:lumMod val="75000"/>
              <a:alpha val="67000"/>
            </a:schemeClr>
          </a:solidFill>
          <a:ln w="1905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</a:rPr>
              <a:t>Thrust Objective</a:t>
            </a:r>
            <a:r>
              <a:rPr lang="en-US" sz="1800" dirty="0">
                <a:solidFill>
                  <a:srgbClr val="002060"/>
                </a:solidFill>
              </a:rPr>
              <a:t>: </a:t>
            </a:r>
            <a:r>
              <a:rPr lang="en-US" sz="1800" dirty="0"/>
              <a:t>Develop a framework for </a:t>
            </a:r>
            <a:r>
              <a:rPr lang="en-US" sz="1800" b="1" dirty="0">
                <a:solidFill>
                  <a:srgbClr val="C00000"/>
                </a:solidFill>
              </a:rPr>
              <a:t>resource allocation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with heterogeneous and dynamically varying application metrics while ensuring efficient (stable) operation of decentralized networks with uncertain capabilities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noindent \begin{eqnarray*}&#10;\hbox{max} &amp;&amp; \sum_i U_i(C,D) - \sum_j L_j(E)\\ &#10;\hbox{st} &amp;&amp; (C,D,E)\in \Gamma_{\{1,2\}}&#10;\end{eqnarray*}&#10;\end{document}&#10;"/>
  <p:tag name="FILENAME" val="TP_tmp"/>
  <p:tag name="FORMAT" val="bmpmono"/>
  <p:tag name="RES" val="300"/>
  <p:tag name="BLEND" val="0"/>
  <p:tag name="TRANSPARENT" val="1"/>
  <p:tag name="TBUG" val="0"/>
  <p:tag name="ALLOWFS" val="0"/>
  <p:tag name="MAGNIFICATION" val="1727"/>
  <p:tag name="ORIGWIDTH" val="147"/>
  <p:tag name="PICTUREFILESIZE" val="1342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\Gamma_1\]&#10;\end{document}&#10;"/>
  <p:tag name="FILENAME" val="TP_tmp"/>
  <p:tag name="FORMAT" val="bmp16m"/>
  <p:tag name="RES" val="2400"/>
  <p:tag name="BLEND" val="0"/>
  <p:tag name="TRANSPARENT" val="1"/>
  <p:tag name="TBUG" val="0"/>
  <p:tag name="ALLOWFS" val="0"/>
  <p:tag name="MAGNIFICATION" val="2000"/>
  <p:tag name="ORIGWIDTH" val="10"/>
  <p:tag name="PICTUREFILESIZE" val="33305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[\Gamma_2\]&#10;\end{document}&#10;"/>
  <p:tag name="FILENAME" val="TP_tmp"/>
  <p:tag name="FORMAT" val="bmp16m"/>
  <p:tag name="RES" val="2400"/>
  <p:tag name="BLEND" val="0"/>
  <p:tag name="TRANSPARENT" val="1"/>
  <p:tag name="TBUG" val="0"/>
  <p:tag name="ALLOWFS" val="0"/>
  <p:tag name="MAGNIFICATION" val="2000"/>
  <p:tag name="ORIGWIDTH" val="11"/>
  <p:tag name="PICTUREFILESIZE" val="3676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I(X;Y)$&#10;\end{document}&#10;"/>
  <p:tag name="FILENAME" val="TP_tmp"/>
  <p:tag name="FORMAT" val="pngmono"/>
  <p:tag name="RES" val="300"/>
  <p:tag name="BLEND" val="0"/>
  <p:tag name="TRANSPARENT" val="1"/>
  <p:tag name="TBUG" val="0"/>
  <p:tag name="ALLOWFS" val="0"/>
  <p:tag name="ORIGWIDTH" val="34"/>
  <p:tag name="PICTUREFILESIZE" val="433"/>
</p:tagLst>
</file>

<file path=ppt/theme/theme1.xml><?xml version="1.0" encoding="utf-8"?>
<a:theme xmlns:a="http://schemas.openxmlformats.org/drawingml/2006/main" name="2_Microsoft Office 98">
  <a:themeElements>
    <a:clrScheme name="2_Microsoft Office 9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Microsoft Office 98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icrosoft Office 9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icrosoft Office 9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12494973</TotalTime>
  <Pages>23</Pages>
  <Words>1887</Words>
  <Application>Microsoft Office PowerPoint</Application>
  <PresentationFormat>On-screen Show (4:3)</PresentationFormat>
  <Paragraphs>478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2_Microsoft Office 98</vt:lpstr>
      <vt:lpstr>Slide 1</vt:lpstr>
      <vt:lpstr>Slide 2</vt:lpstr>
      <vt:lpstr>Thrust Motivation</vt:lpstr>
      <vt:lpstr>Thrust Motivation</vt:lpstr>
      <vt:lpstr>Thrust Motivation</vt:lpstr>
      <vt:lpstr>Thrust Motivation</vt:lpstr>
      <vt:lpstr>Thrust Motivation</vt:lpstr>
      <vt:lpstr>Thrust Motivation</vt:lpstr>
      <vt:lpstr>Thrust Motivation</vt:lpstr>
      <vt:lpstr>Thrust achievements: thus far</vt:lpstr>
      <vt:lpstr>Thrust achievements: recent</vt:lpstr>
      <vt:lpstr>Recent Thrust Achievements Optimization Methods for General Application Metrics</vt:lpstr>
      <vt:lpstr>Recent Thrust Achievements Optimization Methods for General Application Metrics</vt:lpstr>
      <vt:lpstr>Recent Thrust Achievements Network Games </vt:lpstr>
      <vt:lpstr>Recent Thrust Achievements Network Games </vt:lpstr>
      <vt:lpstr>Recent Thrust Achievements Network Games </vt:lpstr>
      <vt:lpstr>Recent Thrust Achievements Stochastic Network and Control</vt:lpstr>
      <vt:lpstr>Recent Thrust Achievements Stochastic Network and Control</vt:lpstr>
      <vt:lpstr>Recent Thrust Achievements Stochastic Network and Control</vt:lpstr>
      <vt:lpstr>Achievements Overview (Last Year)</vt:lpstr>
      <vt:lpstr>Achievements Overview (Most Recent)</vt:lpstr>
      <vt:lpstr>Thrust Synergies: An Example</vt:lpstr>
      <vt:lpstr>FLoWS  Phase 3 and 4 Progress Criteria : Thrust 3</vt:lpstr>
      <vt:lpstr>Thrust Challenges: Going Forward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Staffer Day Template</dc:title>
  <dc:creator>SAFNET</dc:creator>
  <cp:lastModifiedBy>devavrat</cp:lastModifiedBy>
  <cp:revision>441</cp:revision>
  <cp:lastPrinted>1999-11-18T17:34:37Z</cp:lastPrinted>
  <dcterms:created xsi:type="dcterms:W3CDTF">1997-05-14T10:01:22Z</dcterms:created>
  <dcterms:modified xsi:type="dcterms:W3CDTF">2009-09-09T01:41:38Z</dcterms:modified>
</cp:coreProperties>
</file>