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65" r:id="rId2"/>
    <p:sldId id="296" r:id="rId3"/>
    <p:sldId id="334" r:id="rId4"/>
    <p:sldId id="271" r:id="rId5"/>
    <p:sldId id="375" r:id="rId6"/>
    <p:sldId id="374" r:id="rId7"/>
    <p:sldId id="290" r:id="rId8"/>
    <p:sldId id="362" r:id="rId9"/>
    <p:sldId id="366" r:id="rId10"/>
    <p:sldId id="369" r:id="rId11"/>
    <p:sldId id="370" r:id="rId12"/>
    <p:sldId id="350" r:id="rId13"/>
    <p:sldId id="371" r:id="rId14"/>
    <p:sldId id="372" r:id="rId15"/>
    <p:sldId id="373" r:id="rId16"/>
    <p:sldId id="283" r:id="rId17"/>
    <p:sldId id="353" r:id="rId18"/>
    <p:sldId id="343" r:id="rId19"/>
    <p:sldId id="335" r:id="rId20"/>
    <p:sldId id="354" r:id="rId21"/>
    <p:sldId id="35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FF0000"/>
    <a:srgbClr val="1ECC71"/>
    <a:srgbClr val="CCECFF"/>
    <a:srgbClr val="FF9900"/>
    <a:srgbClr val="CC99FF"/>
    <a:srgbClr val="993366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horzBarState="maximized">
    <p:restoredLeft sz="9665" autoAdjust="0"/>
    <p:restoredTop sz="94660"/>
  </p:normalViewPr>
  <p:slideViewPr>
    <p:cSldViewPr snapToGrid="0">
      <p:cViewPr>
        <p:scale>
          <a:sx n="69" d="100"/>
          <a:sy n="69" d="100"/>
        </p:scale>
        <p:origin x="-72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0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8CCD2C-26B5-4FEB-A166-BB5D0A5EDD3E}" type="datetimeFigureOut">
              <a:rPr lang="en-US"/>
              <a:pPr>
                <a:defRPr/>
              </a:pPr>
              <a:t>9/18/09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C0FDBC-4F22-4AB0-9CCC-87DBCF48B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A580EFD-1961-442D-A0FB-5E1F1D432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A30C0A-F4BF-4F02-8218-7D20E6669FA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68400" y="693738"/>
            <a:ext cx="4518025" cy="3409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940" tIns="44970" rIns="89940" bIns="44970" anchor="ctr"/>
          <a:lstStyle/>
          <a:p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79C3C-8857-4B25-8D7C-FC2DAA7A14B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168400" y="693738"/>
            <a:ext cx="4518025" cy="3409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940" tIns="44970" rIns="89940" bIns="44970" anchor="ctr"/>
          <a:lstStyle/>
          <a:p>
            <a:pPr defTabSz="900113"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1168412" y="694244"/>
            <a:ext cx="4518065" cy="34086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931" tIns="44965" rIns="89931" bIns="44965" anchor="ctr"/>
          <a:lstStyle/>
          <a:p>
            <a:pPr defTabSz="900233"/>
            <a:endParaRPr lang="en-US" dirty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6112" y="4343713"/>
            <a:ext cx="5485778" cy="4115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1431" tIns="45716" rIns="91431" bIns="45716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86489" tIns="43245" rIns="86489" bIns="43245"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 lIns="86489" tIns="43245" rIns="86489" bIns="43245"/>
          <a:lstStyle/>
          <a:p>
            <a:fld id="{444CF480-E597-426C-B044-3FB1F4D86965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4" Type="http://schemas.openxmlformats.org/officeDocument/2006/relationships/hyperlink" Target="http://images.google.com/imgres?imgurl=http://www.cacr.caltech.edu/~lindheim/citlogo_s2.gif&amp;imgrefurl=http://www.cacr.caltech.edu/~lindheim/&amp;h=100&amp;w=100&amp;sz=3&amp;hl=en&amp;start=18&amp;tbnid=55oCeEyieMvSiM:&amp;tbnh=82&amp;tbnw=82&amp;prev=/images?q=caltech+logo&amp;gbv=2&amp;svnum=10&amp;hl=en" TargetMode="External"/><Relationship Id="rId10" Type="http://schemas.openxmlformats.org/officeDocument/2006/relationships/image" Target="../media/image7.png"/><Relationship Id="rId5" Type="http://schemas.openxmlformats.org/officeDocument/2006/relationships/image" Target="../media/image4.jpeg"/><Relationship Id="rId7" Type="http://schemas.openxmlformats.org/officeDocument/2006/relationships/image" Target="../media/image5.jpeg"/><Relationship Id="rId11" Type="http://schemas.openxmlformats.org/officeDocument/2006/relationships/image" Target="../media/image8.jpeg"/><Relationship Id="rId1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9" Type="http://schemas.openxmlformats.org/officeDocument/2006/relationships/image" Target="../media/image1.jpeg"/><Relationship Id="rId3" Type="http://schemas.openxmlformats.org/officeDocument/2006/relationships/image" Target="../media/image3.png"/><Relationship Id="rId6" Type="http://schemas.openxmlformats.org/officeDocument/2006/relationships/hyperlink" Target="http://images.google.com/imgres?imgurl=http://www.stanford.edu/~volkerin/stanford_logo.gif&amp;imgrefurl=http://www.stanford.edu/~volkerin/&amp;h=465&amp;w=512&amp;sz=14&amp;hl=en&amp;start=1&amp;tbnid=GPfURqDkbNoDjM:&amp;tbnh=119&amp;tbnw=131&amp;prev=/images?q=stanford+logo&amp;gbv=2&amp;svnum=10&amp;hl=en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 flipV="1">
            <a:off x="0" y="6169025"/>
            <a:ext cx="9144000" cy="688975"/>
          </a:xfrm>
          <a:prstGeom prst="rect">
            <a:avLst/>
          </a:prstGeom>
          <a:gradFill flip="none" rotWithShape="1">
            <a:gsLst>
              <a:gs pos="0">
                <a:srgbClr val="0099CC">
                  <a:alpha val="34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1058863"/>
          </a:xfrm>
          <a:prstGeom prst="rect">
            <a:avLst/>
          </a:prstGeom>
          <a:gradFill rotWithShape="0">
            <a:gsLst>
              <a:gs pos="0">
                <a:srgbClr val="0099CC">
                  <a:alpha val="78000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charset="0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118350" y="6289675"/>
            <a:ext cx="5762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478838" y="6270625"/>
            <a:ext cx="474662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" name="Picture 10" descr="http://tbn0.google.com/images?q=tbn:55oCeEyieMvSiM:http://www.cacr.caltech.edu/~lindheim/citlogo_s2.gif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816850" y="6284913"/>
            <a:ext cx="5572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http://tbn0.google.com/images?q=tbn:GPfURqDkbNoDjM:http://www.stanford.edu/~volkerin/stanford_logo.gif">
            <a:hlinkClick r:id="rId6"/>
          </p:cNvPr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450013" y="6284913"/>
            <a:ext cx="6159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ATO_netlogo"/>
          <p:cNvPicPr>
            <a:picLocks noChangeAspect="1" noChangeArrowheads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03325" y="6411913"/>
            <a:ext cx="59690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C:\Documents and Settings\andrea\Desktop\ITMANET07\flows2ab.jpg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8069263" y="0"/>
            <a:ext cx="1074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21"/>
          <p:cNvGrpSpPr>
            <a:grpSpLocks/>
          </p:cNvGrpSpPr>
          <p:nvPr userDrawn="1"/>
        </p:nvGrpSpPr>
        <p:grpSpPr bwMode="auto">
          <a:xfrm>
            <a:off x="0" y="-3175"/>
            <a:ext cx="3505200" cy="777875"/>
            <a:chOff x="0" y="-3018"/>
            <a:chExt cx="3505943" cy="778052"/>
          </a:xfrm>
        </p:grpSpPr>
        <p:pic>
          <p:nvPicPr>
            <p:cNvPr id="12" name="Picture 6"/>
            <p:cNvPicPr>
              <a:picLocks noChangeAspect="1" noChangeArrowheads="1"/>
            </p:cNvPicPr>
            <p:nvPr userDrawn="1"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0" y="0"/>
              <a:ext cx="3482624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Freeform 12"/>
            <p:cNvSpPr/>
            <p:nvPr userDrawn="1"/>
          </p:nvSpPr>
          <p:spPr>
            <a:xfrm>
              <a:off x="3374153" y="-3018"/>
              <a:ext cx="131790" cy="146083"/>
            </a:xfrm>
            <a:custGeom>
              <a:avLst/>
              <a:gdLst>
                <a:gd name="connsiteX0" fmla="*/ 0 w 105624"/>
                <a:gd name="connsiteY0" fmla="*/ 6036 h 108642"/>
                <a:gd name="connsiteX1" fmla="*/ 48285 w 105624"/>
                <a:gd name="connsiteY1" fmla="*/ 24143 h 108642"/>
                <a:gd name="connsiteX2" fmla="*/ 75445 w 105624"/>
                <a:gd name="connsiteY2" fmla="*/ 54321 h 108642"/>
                <a:gd name="connsiteX3" fmla="*/ 87517 w 105624"/>
                <a:gd name="connsiteY3" fmla="*/ 75446 h 108642"/>
                <a:gd name="connsiteX4" fmla="*/ 99588 w 105624"/>
                <a:gd name="connsiteY4" fmla="*/ 102606 h 108642"/>
                <a:gd name="connsiteX5" fmla="*/ 105624 w 105624"/>
                <a:gd name="connsiteY5" fmla="*/ 108642 h 108642"/>
                <a:gd name="connsiteX6" fmla="*/ 105624 w 105624"/>
                <a:gd name="connsiteY6" fmla="*/ 0 h 108642"/>
                <a:gd name="connsiteX7" fmla="*/ 0 w 105624"/>
                <a:gd name="connsiteY7" fmla="*/ 6036 h 10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624" h="108642">
                  <a:moveTo>
                    <a:pt x="0" y="6036"/>
                  </a:moveTo>
                  <a:lnTo>
                    <a:pt x="48285" y="24143"/>
                  </a:lnTo>
                  <a:lnTo>
                    <a:pt x="75445" y="54321"/>
                  </a:lnTo>
                  <a:lnTo>
                    <a:pt x="87517" y="75446"/>
                  </a:lnTo>
                  <a:lnTo>
                    <a:pt x="99588" y="102606"/>
                  </a:lnTo>
                  <a:lnTo>
                    <a:pt x="105624" y="108642"/>
                  </a:lnTo>
                  <a:lnTo>
                    <a:pt x="105624" y="0"/>
                  </a:lnTo>
                  <a:lnTo>
                    <a:pt x="0" y="6036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 userDrawn="1"/>
          </p:nvSpPr>
          <p:spPr>
            <a:xfrm rot="5400000">
              <a:off x="3349541" y="626570"/>
              <a:ext cx="150846" cy="146081"/>
            </a:xfrm>
            <a:custGeom>
              <a:avLst/>
              <a:gdLst>
                <a:gd name="connsiteX0" fmla="*/ 0 w 105624"/>
                <a:gd name="connsiteY0" fmla="*/ 6036 h 108642"/>
                <a:gd name="connsiteX1" fmla="*/ 48285 w 105624"/>
                <a:gd name="connsiteY1" fmla="*/ 24143 h 108642"/>
                <a:gd name="connsiteX2" fmla="*/ 75445 w 105624"/>
                <a:gd name="connsiteY2" fmla="*/ 54321 h 108642"/>
                <a:gd name="connsiteX3" fmla="*/ 87517 w 105624"/>
                <a:gd name="connsiteY3" fmla="*/ 75446 h 108642"/>
                <a:gd name="connsiteX4" fmla="*/ 99588 w 105624"/>
                <a:gd name="connsiteY4" fmla="*/ 102606 h 108642"/>
                <a:gd name="connsiteX5" fmla="*/ 105624 w 105624"/>
                <a:gd name="connsiteY5" fmla="*/ 108642 h 108642"/>
                <a:gd name="connsiteX6" fmla="*/ 105624 w 105624"/>
                <a:gd name="connsiteY6" fmla="*/ 0 h 108642"/>
                <a:gd name="connsiteX7" fmla="*/ 0 w 105624"/>
                <a:gd name="connsiteY7" fmla="*/ 6036 h 10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624" h="108642">
                  <a:moveTo>
                    <a:pt x="0" y="6036"/>
                  </a:moveTo>
                  <a:lnTo>
                    <a:pt x="48285" y="24143"/>
                  </a:lnTo>
                  <a:lnTo>
                    <a:pt x="75445" y="54321"/>
                  </a:lnTo>
                  <a:lnTo>
                    <a:pt x="87517" y="75446"/>
                  </a:lnTo>
                  <a:lnTo>
                    <a:pt x="99588" y="102606"/>
                  </a:lnTo>
                  <a:lnTo>
                    <a:pt x="105624" y="108642"/>
                  </a:lnTo>
                  <a:lnTo>
                    <a:pt x="105624" y="0"/>
                  </a:lnTo>
                  <a:lnTo>
                    <a:pt x="0" y="6036"/>
                  </a:lnTo>
                  <a:close/>
                </a:path>
              </a:pathLst>
            </a:custGeom>
            <a:solidFill>
              <a:srgbClr val="E7F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5" name="Picture 4" descr="DARPA50th_Logo_JPG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244475" y="6361113"/>
            <a:ext cx="7778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IPTO_logo_hiRes_4-lightBkgnd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2003425" y="6408738"/>
            <a:ext cx="13017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08020B0-1EC2-4736-BACA-3F5F0C8C3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5638" y="184150"/>
            <a:ext cx="2138362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963" y="184150"/>
            <a:ext cx="6264275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3001610-FC03-4EC6-94AF-9EE6AC1A7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69287" cy="51911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0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DA4CE9F-AE17-4C4C-8715-79458C848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4575B4D-17A4-4C77-8F71-75D50937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963" y="1060450"/>
            <a:ext cx="397192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1060450"/>
            <a:ext cx="397351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3008CC1-5F29-4E48-85DC-37CE8D1A0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0EFE5B0-A8E2-4A8C-8EA7-AF6C89C74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789378C-E8D4-48E6-9888-047DE2EF4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1AF8D64-3350-4444-98CD-B22C7A6B2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" y="6330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1975" y="6348413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92900" y="6548438"/>
            <a:ext cx="2365375" cy="279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C662D22-C3CB-4704-8524-878CF1DCD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1058863"/>
          </a:xfrm>
          <a:prstGeom prst="rect">
            <a:avLst/>
          </a:prstGeom>
          <a:gradFill rotWithShape="0">
            <a:gsLst>
              <a:gs pos="0">
                <a:srgbClr val="0099CC">
                  <a:alpha val="91000"/>
                </a:srgb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74713" y="184150"/>
            <a:ext cx="8269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060450"/>
            <a:ext cx="8097837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2"/>
          <p:cNvSpPr>
            <a:spLocks noChangeArrowheads="1"/>
          </p:cNvSpPr>
          <p:nvPr userDrawn="1"/>
        </p:nvSpPr>
        <p:spPr bwMode="auto">
          <a:xfrm flipV="1">
            <a:off x="0" y="6169025"/>
            <a:ext cx="9144000" cy="688975"/>
          </a:xfrm>
          <a:prstGeom prst="rect">
            <a:avLst/>
          </a:prstGeom>
          <a:gradFill flip="none" rotWithShape="1">
            <a:gsLst>
              <a:gs pos="0">
                <a:srgbClr val="0099CC">
                  <a:alpha val="34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charset="0"/>
            </a:endParaRPr>
          </a:p>
        </p:txBody>
      </p:sp>
      <p:pic>
        <p:nvPicPr>
          <p:cNvPr id="1030" name="Picture 13" descr="C:\Documents and Settings\andrea\Desktop\ITMANET07\flows2ab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069263" y="0"/>
            <a:ext cx="1074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88" r:id="rId7"/>
    <p:sldLayoutId id="2147483895" r:id="rId8"/>
    <p:sldLayoutId id="2147483896" r:id="rId9"/>
    <p:sldLayoutId id="2147483897" r:id="rId10"/>
    <p:sldLayoutId id="214748389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ford.edu/~adlakha/ITMANET/flows_publications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38125" y="6408738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20000"/>
              </a:spcBef>
            </a:pPr>
            <a:endParaRPr lang="en-US" altLang="en-US" sz="1200" b="1">
              <a:latin typeface="Times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609600" y="1537855"/>
            <a:ext cx="8166100" cy="3422072"/>
          </a:xfrm>
          <a:prstGeom prst="rect">
            <a:avLst/>
          </a:prstGeom>
          <a:solidFill>
            <a:srgbClr val="0C285B"/>
          </a:solidFill>
          <a:ln w="9525">
            <a:noFill/>
            <a:miter lim="800000"/>
            <a:headEnd/>
            <a:tailEnd/>
          </a:ln>
        </p:spPr>
        <p:txBody>
          <a:bodyPr lIns="137160" tIns="228600" rIns="45720" bIns="274320"/>
          <a:lstStyle/>
          <a:p>
            <a:pPr algn="ctr">
              <a:lnSpc>
                <a:spcPct val="85000"/>
              </a:lnSpc>
            </a:pPr>
            <a:r>
              <a:rPr lang="en-US" altLang="en-US" sz="2000" b="1">
                <a:solidFill>
                  <a:srgbClr val="FFFF99"/>
                </a:solidFill>
                <a:latin typeface="Times"/>
              </a:rPr>
              <a:t>Information Theory for Mobile Ad-Hoc Networks (ITMANET): </a:t>
            </a:r>
          </a:p>
          <a:p>
            <a:pPr algn="ctr">
              <a:lnSpc>
                <a:spcPct val="85000"/>
              </a:lnSpc>
            </a:pPr>
            <a:r>
              <a:rPr lang="en-US" altLang="en-US" b="1" i="1">
                <a:solidFill>
                  <a:srgbClr val="FFFF99"/>
                </a:solidFill>
                <a:latin typeface="Times"/>
              </a:rPr>
              <a:t>The FLoWS Project</a:t>
            </a:r>
            <a:r>
              <a:rPr lang="en-US" altLang="en-US" sz="2800" b="1">
                <a:solidFill>
                  <a:srgbClr val="FFFF99"/>
                </a:solidFill>
                <a:latin typeface="Times"/>
              </a:rPr>
              <a:t/>
            </a:r>
            <a:br>
              <a:rPr lang="en-US" altLang="en-US" sz="2800" b="1">
                <a:solidFill>
                  <a:srgbClr val="FFFF99"/>
                </a:solidFill>
                <a:latin typeface="Times"/>
              </a:rPr>
            </a:br>
            <a:r>
              <a:rPr lang="en-US" altLang="en-US" sz="2800" b="1">
                <a:solidFill>
                  <a:srgbClr val="FFFF99"/>
                </a:solidFill>
                <a:latin typeface="Times"/>
              </a:rPr>
              <a:t/>
            </a:r>
            <a:br>
              <a:rPr lang="en-US" altLang="en-US" sz="2800" b="1">
                <a:solidFill>
                  <a:srgbClr val="FFFF99"/>
                </a:solidFill>
                <a:latin typeface="Times"/>
              </a:rPr>
            </a:br>
            <a:endParaRPr lang="en-US" altLang="en-US" sz="2800" b="1">
              <a:solidFill>
                <a:srgbClr val="FFFF99"/>
              </a:solidFill>
              <a:latin typeface="Times"/>
            </a:endParaRP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969098" y="2556155"/>
            <a:ext cx="7468320" cy="178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endParaRPr lang="en-US" altLang="en-US" sz="1700" b="1" dirty="0">
              <a:solidFill>
                <a:srgbClr val="FFFF99"/>
              </a:solidFill>
              <a:latin typeface="Times"/>
            </a:endParaRPr>
          </a:p>
          <a:p>
            <a:pPr algn="ctr">
              <a:lnSpc>
                <a:spcPct val="95000"/>
              </a:lnSpc>
            </a:pPr>
            <a:r>
              <a:rPr lang="en-US" altLang="en-US" sz="4000" b="1" dirty="0" err="1" smtClean="0">
                <a:solidFill>
                  <a:srgbClr val="FFFF99"/>
                </a:solidFill>
                <a:latin typeface="Times"/>
              </a:rPr>
              <a:t>FLoWS</a:t>
            </a:r>
            <a:r>
              <a:rPr lang="en-US" altLang="en-US" sz="4000" b="1" dirty="0">
                <a:solidFill>
                  <a:srgbClr val="FFFF99"/>
                </a:solidFill>
                <a:latin typeface="Times"/>
              </a:rPr>
              <a:t> </a:t>
            </a:r>
            <a:r>
              <a:rPr lang="en-US" altLang="en-US" sz="4000" b="1" dirty="0" smtClean="0">
                <a:solidFill>
                  <a:srgbClr val="FFFF99"/>
                </a:solidFill>
                <a:latin typeface="Times"/>
              </a:rPr>
              <a:t>Progress  and Next Steps</a:t>
            </a:r>
            <a:endParaRPr lang="en-US" altLang="en-US" sz="4000" b="1" dirty="0">
              <a:solidFill>
                <a:srgbClr val="FFFF99"/>
              </a:solidFill>
              <a:latin typeface="Times"/>
            </a:endParaRPr>
          </a:p>
          <a:p>
            <a:pPr algn="ctr">
              <a:lnSpc>
                <a:spcPct val="95000"/>
              </a:lnSpc>
            </a:pPr>
            <a:endParaRPr lang="en-US" altLang="en-US" sz="2400" b="1" dirty="0">
              <a:solidFill>
                <a:srgbClr val="FFFF99"/>
              </a:solidFill>
              <a:latin typeface="Times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3200" b="1" dirty="0">
                <a:solidFill>
                  <a:srgbClr val="FFFF99"/>
                </a:solidFill>
                <a:latin typeface="Times"/>
              </a:rPr>
              <a:t>Andrea Goldsmith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14109" y="5320145"/>
            <a:ext cx="26661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Phase 3 Kickoff</a:t>
            </a:r>
          </a:p>
          <a:p>
            <a:r>
              <a:rPr lang="en-US" sz="2400" b="1" dirty="0" smtClean="0"/>
              <a:t>Sept. 14-15, 2009</a:t>
            </a:r>
            <a:endParaRPr lang="en-US" sz="2400" b="1" dirty="0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1"/>
          <p:cNvGrpSpPr>
            <a:grpSpLocks/>
          </p:cNvGrpSpPr>
          <p:nvPr/>
        </p:nvGrpSpPr>
        <p:grpSpPr bwMode="auto">
          <a:xfrm>
            <a:off x="311150" y="704850"/>
            <a:ext cx="8097838" cy="2370138"/>
            <a:chOff x="367292" y="4376306"/>
            <a:chExt cx="8097837" cy="2370860"/>
          </a:xfrm>
        </p:grpSpPr>
        <p:pic>
          <p:nvPicPr>
            <p:cNvPr id="2867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01636" y="4933385"/>
              <a:ext cx="3540991" cy="1813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" name="Content Placeholder 2"/>
            <p:cNvSpPr txBox="1">
              <a:spLocks/>
            </p:cNvSpPr>
            <p:nvPr/>
          </p:nvSpPr>
          <p:spPr bwMode="auto">
            <a:xfrm>
              <a:off x="367292" y="4376306"/>
              <a:ext cx="8097837" cy="541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 eaLnBrk="0" hangingPunct="0"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800" kern="0" dirty="0">
                  <a:solidFill>
                    <a:schemeClr val="accent2"/>
                  </a:solidFill>
                  <a:latin typeface="+mn-lt"/>
                </a:rPr>
                <a:t>Capacity of dynamic networks</a:t>
              </a:r>
            </a:p>
            <a:p>
              <a:pPr marL="342900" indent="-342900" eaLnBrk="0" hangingPunct="0">
                <a:spcBef>
                  <a:spcPct val="50000"/>
                </a:spcBef>
                <a:buFontTx/>
                <a:buChar char="•"/>
                <a:defRPr/>
              </a:pPr>
              <a:endParaRPr lang="en-US" sz="2800" kern="0" dirty="0">
                <a:solidFill>
                  <a:schemeClr val="accent2"/>
                </a:solidFill>
                <a:latin typeface="+mn-lt"/>
              </a:endParaRPr>
            </a:p>
            <a:p>
              <a:pPr marL="342900" indent="-342900" eaLnBrk="0" hangingPunct="0">
                <a:spcBef>
                  <a:spcPct val="50000"/>
                </a:spcBef>
                <a:buFontTx/>
                <a:buChar char="•"/>
                <a:defRPr/>
              </a:pPr>
              <a:endParaRPr lang="en-US" sz="2800" kern="0" dirty="0">
                <a:solidFill>
                  <a:schemeClr val="accent2"/>
                </a:solidFill>
                <a:latin typeface="+mn-lt"/>
              </a:endParaRPr>
            </a:p>
            <a:p>
              <a:pPr marL="342900" indent="-342900" eaLnBrk="0" hangingPunct="0">
                <a:spcBef>
                  <a:spcPct val="50000"/>
                </a:spcBef>
                <a:buFontTx/>
                <a:buChar char="•"/>
                <a:defRPr/>
              </a:pPr>
              <a:endParaRPr lang="en-US" sz="2800" kern="0" dirty="0">
                <a:solidFill>
                  <a:schemeClr val="accent2"/>
                </a:solidFill>
                <a:latin typeface="+mn-lt"/>
              </a:endParaRP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kern="0" dirty="0">
                  <a:latin typeface="+mn-lt"/>
                </a:rPr>
                <a:t>Network equivalence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kern="0" dirty="0">
                  <a:latin typeface="+mn-lt"/>
                </a:rPr>
                <a:t>Scaling laws for arbitrary node placement and demand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kern="0" dirty="0">
                  <a:latin typeface="+mn-lt"/>
                </a:rPr>
                <a:t>Multicast capacity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Effect of feedback and side information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Dynamic/</a:t>
              </a:r>
              <a:r>
                <a:rPr lang="en-US" sz="2000" dirty="0" err="1">
                  <a:solidFill>
                    <a:schemeClr val="tx2"/>
                  </a:solidFill>
                  <a:latin typeface="+mn-lt"/>
                </a:rPr>
                <a:t>multiperiod</a:t>
              </a: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 network utility maximization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latin typeface="+mn-lt"/>
                  <a:cs typeface="Times New Roman" pitchFamily="18" charset="0"/>
                </a:rPr>
                <a:t>Generalized Max-Weight policies</a:t>
              </a:r>
              <a:endParaRPr lang="en-US" sz="2000" dirty="0">
                <a:latin typeface="+mn-lt"/>
              </a:endParaRP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Game-theoretic approaches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Mobility for interference mitigation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Delay or energy minimization</a:t>
              </a:r>
            </a:p>
            <a:p>
              <a:pPr marL="800100" lvl="1" indent="-342900" eaLnBrk="0" hangingPunct="0">
                <a:lnSpc>
                  <a:spcPct val="65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</a:rPr>
                <a:t>Distributed optimization</a:t>
              </a:r>
              <a:endParaRPr lang="en-US" sz="2000" dirty="0">
                <a:solidFill>
                  <a:schemeClr val="tx2"/>
                </a:solidFill>
                <a:latin typeface="Times New Roman" pitchFamily="18" charset="0"/>
              </a:endParaRPr>
            </a:p>
            <a:p>
              <a:pPr marL="800100" lvl="1" indent="-342900" eaLnBrk="0" hangingPunct="0">
                <a:spcBef>
                  <a:spcPct val="50000"/>
                </a:spcBef>
                <a:buFontTx/>
                <a:buChar char="•"/>
                <a:defRPr/>
              </a:pPr>
              <a:endParaRPr lang="en-US" sz="2400" kern="0" dirty="0">
                <a:solidFill>
                  <a:schemeClr val="accent2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993" y="769495"/>
            <a:ext cx="8097837" cy="5086350"/>
          </a:xfrm>
        </p:spPr>
        <p:txBody>
          <a:bodyPr/>
          <a:lstStyle/>
          <a:p>
            <a:r>
              <a:rPr lang="en-US" dirty="0" smtClean="0"/>
              <a:t>Thrust 1</a:t>
            </a:r>
          </a:p>
          <a:p>
            <a:pPr lvl="1"/>
            <a:r>
              <a:rPr lang="en-US" dirty="0" smtClean="0"/>
              <a:t>Equivalence classes</a:t>
            </a:r>
          </a:p>
          <a:p>
            <a:r>
              <a:rPr lang="en-US" dirty="0" smtClean="0"/>
              <a:t>Thrust 2</a:t>
            </a:r>
          </a:p>
          <a:p>
            <a:pPr lvl="1"/>
            <a:r>
              <a:rPr lang="en-US" dirty="0" smtClean="0"/>
              <a:t>Layered and structured codes</a:t>
            </a:r>
          </a:p>
          <a:p>
            <a:pPr lvl="1"/>
            <a:r>
              <a:rPr lang="en-US" dirty="0" smtClean="0"/>
              <a:t>Control principles for feedback channels</a:t>
            </a:r>
          </a:p>
          <a:p>
            <a:pPr lvl="1"/>
            <a:r>
              <a:rPr lang="en-US" dirty="0" smtClean="0"/>
              <a:t>Generalized capacity and separation</a:t>
            </a:r>
          </a:p>
          <a:p>
            <a:r>
              <a:rPr lang="en-US" dirty="0" smtClean="0"/>
              <a:t>Thrust 3</a:t>
            </a:r>
          </a:p>
          <a:p>
            <a:pPr lvl="1"/>
            <a:r>
              <a:rPr lang="en-US" dirty="0" smtClean="0"/>
              <a:t>Stochastic Multi-period Network Utility Maximization</a:t>
            </a:r>
          </a:p>
          <a:p>
            <a:pPr lvl="1"/>
            <a:r>
              <a:rPr lang="en-US" dirty="0" smtClean="0"/>
              <a:t>Relaxation and distributed techniques for network optimization</a:t>
            </a:r>
          </a:p>
          <a:p>
            <a:pPr lvl="1"/>
            <a:r>
              <a:rPr lang="en-US" dirty="0" smtClean="0"/>
              <a:t>Stochastic games</a:t>
            </a:r>
          </a:p>
          <a:p>
            <a:r>
              <a:rPr lang="en-US" dirty="0" err="1" smtClean="0"/>
              <a:t>Interthrust</a:t>
            </a:r>
            <a:endParaRPr lang="en-US" dirty="0" smtClean="0"/>
          </a:p>
          <a:p>
            <a:pPr lvl="1"/>
            <a:r>
              <a:rPr lang="en-US" dirty="0" smtClean="0"/>
              <a:t>Relaying, cooperation and cognition</a:t>
            </a:r>
          </a:p>
          <a:p>
            <a:pPr lvl="1"/>
            <a:r>
              <a:rPr lang="en-US" dirty="0" smtClean="0"/>
              <a:t>Network coding</a:t>
            </a:r>
          </a:p>
          <a:p>
            <a:pPr lvl="1"/>
            <a:r>
              <a:rPr lang="en-US" dirty="0" smtClean="0"/>
              <a:t>Capacity regions for more than 3 users</a:t>
            </a:r>
          </a:p>
          <a:p>
            <a:pPr lvl="1"/>
            <a:r>
              <a:rPr lang="en-US" dirty="0" smtClean="0"/>
              <a:t>Coordination capacity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1"/>
          <p:cNvSpPr>
            <a:spLocks noChangeArrowheads="1"/>
          </p:cNvSpPr>
          <p:nvPr/>
        </p:nvSpPr>
        <p:spPr bwMode="auto">
          <a:xfrm>
            <a:off x="2501900" y="2911475"/>
            <a:ext cx="6386513" cy="3946525"/>
          </a:xfrm>
          <a:prstGeom prst="ellipse">
            <a:avLst/>
          </a:prstGeom>
          <a:solidFill>
            <a:schemeClr val="accent2">
              <a:lumMod val="40000"/>
              <a:lumOff val="60000"/>
              <a:alpha val="7451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511175" y="752475"/>
            <a:ext cx="5889625" cy="3200400"/>
          </a:xfrm>
          <a:prstGeom prst="ellipse">
            <a:avLst/>
          </a:prstGeom>
          <a:solidFill>
            <a:srgbClr val="FF000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524000" y="228600"/>
            <a:ext cx="799147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73000"/>
              </a:lnSpc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>
                <a:solidFill>
                  <a:srgbClr val="000000"/>
                </a:solidFill>
              </a:rPr>
              <a:t>Thrust 0 Recent Achievements</a:t>
            </a:r>
          </a:p>
        </p:txBody>
      </p:sp>
      <p:sp>
        <p:nvSpPr>
          <p:cNvPr id="23557" name="Text Box 15"/>
          <p:cNvSpPr txBox="1">
            <a:spLocks noChangeArrowheads="1"/>
          </p:cNvSpPr>
          <p:nvPr/>
        </p:nvSpPr>
        <p:spPr bwMode="auto">
          <a:xfrm>
            <a:off x="8699500" y="4173538"/>
            <a:ext cx="11113" cy="427037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Text Box 16"/>
          <p:cNvSpPr txBox="1">
            <a:spLocks noChangeArrowheads="1"/>
          </p:cNvSpPr>
          <p:nvPr/>
        </p:nvSpPr>
        <p:spPr bwMode="auto">
          <a:xfrm>
            <a:off x="4613275" y="6399213"/>
            <a:ext cx="2192338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 eaLnBrk="0" hangingPunct="0"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>
                <a:latin typeface="Times New Roman" pitchFamily="18" charset="0"/>
                <a:cs typeface="Times New Roman" pitchFamily="18" charset="0"/>
              </a:rPr>
              <a:t>Metrics</a:t>
            </a:r>
          </a:p>
        </p:txBody>
      </p: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3290888" y="4251325"/>
            <a:ext cx="3286125" cy="58420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latin typeface="Times New Roman" pitchFamily="18" charset="0"/>
              </a:rPr>
              <a:t>Effros, Goldsmith: </a:t>
            </a:r>
            <a:r>
              <a:rPr lang="en-US" sz="1600">
                <a:latin typeface="Times New Roman" pitchFamily="18" charset="0"/>
              </a:rPr>
              <a:t>Expectation and </a:t>
            </a:r>
          </a:p>
          <a:p>
            <a:r>
              <a:rPr lang="en-US" sz="1600">
                <a:latin typeface="Times New Roman" pitchFamily="18" charset="0"/>
              </a:rPr>
              <a:t>Outage in Capacity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and Distortion</a:t>
            </a:r>
          </a:p>
        </p:txBody>
      </p:sp>
      <p:sp>
        <p:nvSpPr>
          <p:cNvPr id="23560" name="Text Box 16"/>
          <p:cNvSpPr txBox="1">
            <a:spLocks noChangeArrowheads="1"/>
          </p:cNvSpPr>
          <p:nvPr/>
        </p:nvSpPr>
        <p:spPr bwMode="auto">
          <a:xfrm>
            <a:off x="2667000" y="849313"/>
            <a:ext cx="2192338" cy="741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 eaLnBrk="0" hangingPunct="0"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409950" y="4965700"/>
            <a:ext cx="4346575" cy="338138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i="1" dirty="0">
                <a:solidFill>
                  <a:schemeClr val="tx2"/>
                </a:solidFill>
                <a:latin typeface="Times New Roman" pitchFamily="18" charset="0"/>
              </a:rPr>
              <a:t>Goldsmith: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</a:rPr>
              <a:t>Diversity/multiplexing/delay tradeoffs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724578" y="2257425"/>
            <a:ext cx="36957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chemeClr val="tx2"/>
                </a:solidFill>
                <a:latin typeface="Times New Roman" pitchFamily="18" charset="0"/>
              </a:rPr>
              <a:t>Effros:</a:t>
            </a: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 networks with side information </a:t>
            </a:r>
            <a:endParaRPr lang="en-US" sz="1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3808250" y="5903913"/>
            <a:ext cx="2370138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chemeClr val="tx2"/>
                </a:solidFill>
                <a:latin typeface="Times New Roman" pitchFamily="18" charset="0"/>
              </a:rPr>
              <a:t>Shah:</a:t>
            </a: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 multicast capacity</a:t>
            </a:r>
            <a:endParaRPr lang="en-US" sz="1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3564" name="Text Box 9"/>
          <p:cNvSpPr txBox="1">
            <a:spLocks noChangeArrowheads="1"/>
          </p:cNvSpPr>
          <p:nvPr/>
        </p:nvSpPr>
        <p:spPr bwMode="auto">
          <a:xfrm>
            <a:off x="1804795" y="3260293"/>
            <a:ext cx="1658938" cy="338137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chemeClr val="tx2"/>
                </a:solidFill>
                <a:latin typeface="Times New Roman" pitchFamily="18" charset="0"/>
              </a:rPr>
              <a:t>Moulin: </a:t>
            </a: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Mobility</a:t>
            </a:r>
          </a:p>
        </p:txBody>
      </p:sp>
      <p:sp>
        <p:nvSpPr>
          <p:cNvPr id="23565" name="Text Box 9"/>
          <p:cNvSpPr txBox="1">
            <a:spLocks noChangeArrowheads="1"/>
          </p:cNvSpPr>
          <p:nvPr/>
        </p:nvSpPr>
        <p:spPr bwMode="auto">
          <a:xfrm>
            <a:off x="2930952" y="5459124"/>
            <a:ext cx="3233737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chemeClr val="tx2"/>
                </a:solidFill>
                <a:latin typeface="Times New Roman" pitchFamily="18" charset="0"/>
              </a:rPr>
              <a:t>Medard: </a:t>
            </a: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delay/energy minimization</a:t>
            </a:r>
            <a:endParaRPr lang="en-US" sz="1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3566" name="Text Box 9"/>
          <p:cNvSpPr txBox="1">
            <a:spLocks noChangeArrowheads="1"/>
          </p:cNvSpPr>
          <p:nvPr/>
        </p:nvSpPr>
        <p:spPr bwMode="auto">
          <a:xfrm>
            <a:off x="6746875" y="4413250"/>
            <a:ext cx="1330325" cy="338138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Zheng:  </a:t>
            </a:r>
            <a:r>
              <a:rPr lang="en-US" sz="1400">
                <a:solidFill>
                  <a:srgbClr val="000000"/>
                </a:solidFill>
              </a:rPr>
              <a:t>UEP</a:t>
            </a:r>
          </a:p>
        </p:txBody>
      </p:sp>
      <p:sp>
        <p:nvSpPr>
          <p:cNvPr id="23567" name="Text Box 9"/>
          <p:cNvSpPr txBox="1">
            <a:spLocks noChangeArrowheads="1"/>
          </p:cNvSpPr>
          <p:nvPr/>
        </p:nvSpPr>
        <p:spPr bwMode="auto">
          <a:xfrm>
            <a:off x="3703638" y="3800475"/>
            <a:ext cx="3863975" cy="349250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 dirty="0">
                <a:solidFill>
                  <a:srgbClr val="000000"/>
                </a:solidFill>
                <a:latin typeface="Times New Roman" pitchFamily="18" charset="0"/>
              </a:rPr>
              <a:t>Medard, Zheng:  </a:t>
            </a:r>
            <a:r>
              <a:rPr lang="en-US" sz="1400" dirty="0" smtClean="0">
                <a:solidFill>
                  <a:srgbClr val="000000"/>
                </a:solidFill>
              </a:rPr>
              <a:t>Distortion-Outage tradeoff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3568" name="Text Box 9"/>
          <p:cNvSpPr txBox="1">
            <a:spLocks noChangeArrowheads="1"/>
          </p:cNvSpPr>
          <p:nvPr/>
        </p:nvSpPr>
        <p:spPr bwMode="auto">
          <a:xfrm>
            <a:off x="1135628" y="1485900"/>
            <a:ext cx="4059237" cy="585788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Coleman, Effros, Goldsmith, Medard, Zheng: 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Channels and Networks with Feedback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9" name="Text Box 9"/>
          <p:cNvSpPr txBox="1">
            <a:spLocks noChangeArrowheads="1"/>
          </p:cNvSpPr>
          <p:nvPr/>
        </p:nvSpPr>
        <p:spPr bwMode="auto">
          <a:xfrm>
            <a:off x="3606073" y="3268536"/>
            <a:ext cx="2587625" cy="338138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 dirty="0">
                <a:solidFill>
                  <a:schemeClr val="tx2"/>
                </a:solidFill>
                <a:latin typeface="Times New Roman" pitchFamily="18" charset="0"/>
              </a:rPr>
              <a:t>Goldsmith: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</a:rPr>
              <a:t>Cognitive Nodes</a:t>
            </a:r>
            <a:endParaRPr lang="en-US" sz="1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987422" y="2803092"/>
            <a:ext cx="2656321" cy="338554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solidFill>
                  <a:schemeClr val="tx2"/>
                </a:solidFill>
                <a:latin typeface="Times New Roman" pitchFamily="18" charset="0"/>
              </a:rPr>
              <a:t>Cover: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</a:rPr>
              <a:t>Coordinated Networks</a:t>
            </a:r>
            <a:endParaRPr lang="en-US" sz="16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242183" y="5472545"/>
            <a:ext cx="2416904" cy="338554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solidFill>
                  <a:schemeClr val="tx2"/>
                </a:solidFill>
                <a:latin typeface="Times New Roman" pitchFamily="18" charset="0"/>
              </a:rPr>
              <a:t>Medard: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</a:rPr>
              <a:t>Stability Regions</a:t>
            </a:r>
            <a:endParaRPr lang="en-US" sz="1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827603" y="2733819"/>
            <a:ext cx="2656321" cy="338554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solidFill>
                  <a:schemeClr val="tx2"/>
                </a:solidFill>
                <a:latin typeface="Times New Roman" pitchFamily="18" charset="0"/>
              </a:rPr>
              <a:t>El Gamal: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</a:rPr>
              <a:t>More than 3 users</a:t>
            </a:r>
            <a:endParaRPr lang="en-US" sz="16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Oval 1"/>
          <p:cNvSpPr>
            <a:spLocks noChangeArrowheads="1"/>
          </p:cNvSpPr>
          <p:nvPr/>
        </p:nvSpPr>
        <p:spPr bwMode="auto">
          <a:xfrm>
            <a:off x="3257550" y="2911475"/>
            <a:ext cx="4210050" cy="3946525"/>
          </a:xfrm>
          <a:prstGeom prst="ellipse">
            <a:avLst/>
          </a:prstGeom>
          <a:solidFill>
            <a:srgbClr val="0070C0">
              <a:alpha val="74901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9" name="Oval 2"/>
          <p:cNvSpPr>
            <a:spLocks noChangeArrowheads="1"/>
          </p:cNvSpPr>
          <p:nvPr/>
        </p:nvSpPr>
        <p:spPr bwMode="auto">
          <a:xfrm>
            <a:off x="609600" y="3402013"/>
            <a:ext cx="4400550" cy="3389312"/>
          </a:xfrm>
          <a:prstGeom prst="ellipse">
            <a:avLst/>
          </a:prstGeom>
          <a:solidFill>
            <a:srgbClr val="00B05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3429000" y="2667000"/>
            <a:ext cx="5715000" cy="2743200"/>
          </a:xfrm>
          <a:prstGeom prst="ellipse">
            <a:avLst/>
          </a:prstGeom>
          <a:solidFill>
            <a:srgbClr val="FFFF00">
              <a:alpha val="49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endParaRPr lang="en-US" sz="1800"/>
          </a:p>
        </p:txBody>
      </p:sp>
      <p:sp>
        <p:nvSpPr>
          <p:cNvPr id="70661" name="Oval 3"/>
          <p:cNvSpPr>
            <a:spLocks noChangeArrowheads="1"/>
          </p:cNvSpPr>
          <p:nvPr/>
        </p:nvSpPr>
        <p:spPr bwMode="auto">
          <a:xfrm>
            <a:off x="936625" y="939800"/>
            <a:ext cx="4368800" cy="3222625"/>
          </a:xfrm>
          <a:prstGeom prst="ellipse">
            <a:avLst/>
          </a:prstGeom>
          <a:solidFill>
            <a:srgbClr val="FF000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 bounding techniques</a:t>
            </a: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1524000" y="228600"/>
            <a:ext cx="799147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7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 dirty="0" smtClean="0">
                <a:solidFill>
                  <a:srgbClr val="000000"/>
                </a:solidFill>
                <a:latin typeface="Times New Roman" pitchFamily="18" charset="0"/>
              </a:rPr>
              <a:t>Thrust 1 Recent Achievements</a:t>
            </a:r>
            <a:endParaRPr lang="en-GB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3" name="Oval 13"/>
          <p:cNvSpPr>
            <a:spLocks noChangeArrowheads="1"/>
          </p:cNvSpPr>
          <p:nvPr/>
        </p:nvSpPr>
        <p:spPr bwMode="auto">
          <a:xfrm>
            <a:off x="3803650" y="914400"/>
            <a:ext cx="5340350" cy="3205163"/>
          </a:xfrm>
          <a:prstGeom prst="ellipse">
            <a:avLst/>
          </a:prstGeom>
          <a:solidFill>
            <a:srgbClr val="00DCFF">
              <a:alpha val="14902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4" name="Text Box 14"/>
          <p:cNvSpPr txBox="1">
            <a:spLocks noChangeArrowheads="1"/>
          </p:cNvSpPr>
          <p:nvPr/>
        </p:nvSpPr>
        <p:spPr bwMode="auto">
          <a:xfrm>
            <a:off x="5669690" y="1986400"/>
            <a:ext cx="2641600" cy="1054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Code construction</a:t>
            </a:r>
          </a:p>
          <a:p>
            <a:pPr>
              <a:lnSpc>
                <a:spcPct val="4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4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information theory</a:t>
            </a:r>
          </a:p>
        </p:txBody>
      </p:sp>
      <p:sp>
        <p:nvSpPr>
          <p:cNvPr id="70665" name="Text Box 15"/>
          <p:cNvSpPr txBox="1">
            <a:spLocks noChangeArrowheads="1"/>
          </p:cNvSpPr>
          <p:nvPr/>
        </p:nvSpPr>
        <p:spPr bwMode="auto">
          <a:xfrm>
            <a:off x="8726488" y="3883025"/>
            <a:ext cx="11112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6" name="Text Box 16"/>
          <p:cNvSpPr txBox="1">
            <a:spLocks noChangeArrowheads="1"/>
          </p:cNvSpPr>
          <p:nvPr/>
        </p:nvSpPr>
        <p:spPr bwMode="auto">
          <a:xfrm>
            <a:off x="4800600" y="5562600"/>
            <a:ext cx="2192338" cy="741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Networking</a:t>
            </a:r>
          </a:p>
          <a:p>
            <a:pPr algn="ctr">
              <a:lnSpc>
                <a:spcPct val="2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</p:txBody>
      </p:sp>
      <p:sp>
        <p:nvSpPr>
          <p:cNvPr id="70667" name="Text Box 17"/>
          <p:cNvSpPr txBox="1">
            <a:spLocks noChangeArrowheads="1"/>
          </p:cNvSpPr>
          <p:nvPr/>
        </p:nvSpPr>
        <p:spPr bwMode="auto">
          <a:xfrm>
            <a:off x="1423122" y="5479329"/>
            <a:ext cx="1903412" cy="741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Combinatorial Tools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7772400" y="38862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18" charset="0"/>
              </a:rPr>
              <a:t>Metrics</a:t>
            </a:r>
          </a:p>
        </p:txBody>
      </p:sp>
      <p:sp>
        <p:nvSpPr>
          <p:cNvPr id="70669" name="Text Box 9"/>
          <p:cNvSpPr txBox="1">
            <a:spLocks noChangeArrowheads="1"/>
          </p:cNvSpPr>
          <p:nvPr/>
        </p:nvSpPr>
        <p:spPr bwMode="auto">
          <a:xfrm>
            <a:off x="1562100" y="4260850"/>
            <a:ext cx="70104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Koetter, Medard: </a:t>
            </a:r>
            <a:r>
              <a:rPr lang="en-US" sz="1600">
                <a:solidFill>
                  <a:srgbClr val="0000FF"/>
                </a:solidFill>
                <a:latin typeface="Times New Roman" pitchFamily="18" charset="0"/>
              </a:rPr>
              <a:t>On the stability region of networks with instantaneous decoding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70" name="Text Box 9"/>
          <p:cNvSpPr txBox="1">
            <a:spLocks noChangeArrowheads="1"/>
          </p:cNvSpPr>
          <p:nvPr/>
        </p:nvSpPr>
        <p:spPr bwMode="auto">
          <a:xfrm>
            <a:off x="2336800" y="1282700"/>
            <a:ext cx="2983345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Goldsmith: </a:t>
            </a: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multicasting with a relay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72" name="Text Box 9"/>
          <p:cNvSpPr txBox="1">
            <a:spLocks noChangeArrowheads="1"/>
          </p:cNvSpPr>
          <p:nvPr/>
        </p:nvSpPr>
        <p:spPr bwMode="auto">
          <a:xfrm>
            <a:off x="1663700" y="3378200"/>
            <a:ext cx="29718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Effros:</a:t>
            </a:r>
            <a:r>
              <a:rPr lang="en-US" sz="1600">
                <a:solidFill>
                  <a:srgbClr val="0000FF"/>
                </a:solidFill>
                <a:latin typeface="Times New Roman" pitchFamily="18" charset="0"/>
              </a:rPr>
              <a:t> linear code construction 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73" name="Text Box 9"/>
          <p:cNvSpPr txBox="1">
            <a:spLocks noChangeArrowheads="1"/>
          </p:cNvSpPr>
          <p:nvPr/>
        </p:nvSpPr>
        <p:spPr bwMode="auto">
          <a:xfrm>
            <a:off x="1498600" y="2064330"/>
            <a:ext cx="39497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Effros:</a:t>
            </a:r>
            <a:r>
              <a:rPr lang="en-US" sz="1600">
                <a:solidFill>
                  <a:srgbClr val="0000FF"/>
                </a:solidFill>
                <a:latin typeface="Times New Roman" pitchFamily="18" charset="0"/>
              </a:rPr>
              <a:t> continuity of network coding regions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76" name="Text Box 9"/>
          <p:cNvSpPr txBox="1">
            <a:spLocks noChangeArrowheads="1"/>
          </p:cNvSpPr>
          <p:nvPr/>
        </p:nvSpPr>
        <p:spPr bwMode="auto">
          <a:xfrm>
            <a:off x="2667000" y="3771900"/>
            <a:ext cx="37719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Zheng, Medard : </a:t>
            </a:r>
            <a:r>
              <a:rPr lang="en-US" sz="1600">
                <a:solidFill>
                  <a:srgbClr val="0000FF"/>
                </a:solidFill>
                <a:latin typeface="Times New Roman" pitchFamily="18" charset="0"/>
              </a:rPr>
              <a:t>distortion-outage tradeoff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79" name="Text Box 9"/>
          <p:cNvSpPr txBox="1">
            <a:spLocks noChangeArrowheads="1"/>
          </p:cNvSpPr>
          <p:nvPr/>
        </p:nvSpPr>
        <p:spPr bwMode="auto">
          <a:xfrm>
            <a:off x="1011370" y="1663700"/>
            <a:ext cx="33274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Medard: </a:t>
            </a: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effect of coding versus routing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80" name="Text Box 9"/>
          <p:cNvSpPr txBox="1">
            <a:spLocks noChangeArrowheads="1"/>
          </p:cNvSpPr>
          <p:nvPr/>
        </p:nvSpPr>
        <p:spPr bwMode="auto">
          <a:xfrm>
            <a:off x="2171700" y="3048000"/>
            <a:ext cx="55753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Goldsmith: </a:t>
            </a: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capacity and interference rates for the interference channel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81" name="Text Box 9"/>
          <p:cNvSpPr txBox="1">
            <a:spLocks noChangeArrowheads="1"/>
          </p:cNvSpPr>
          <p:nvPr/>
        </p:nvSpPr>
        <p:spPr bwMode="auto">
          <a:xfrm>
            <a:off x="2921000" y="952500"/>
            <a:ext cx="3008745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Goldsmith: </a:t>
            </a:r>
            <a:r>
              <a:rPr lang="en-US" sz="1600">
                <a:solidFill>
                  <a:srgbClr val="0000FF"/>
                </a:solidFill>
                <a:latin typeface="Times New Roman" pitchFamily="18" charset="0"/>
              </a:rPr>
              <a:t>multi</a:t>
            </a: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-way relay channel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82" name="Text Box 9"/>
          <p:cNvSpPr txBox="1">
            <a:spLocks noChangeArrowheads="1"/>
          </p:cNvSpPr>
          <p:nvPr/>
        </p:nvSpPr>
        <p:spPr bwMode="auto">
          <a:xfrm>
            <a:off x="2501900" y="2654300"/>
            <a:ext cx="48006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Goldsmith: </a:t>
            </a: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joint source-channel coding with limited feedback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83" name="Text Box 9"/>
          <p:cNvSpPr txBox="1">
            <a:spLocks noChangeArrowheads="1"/>
          </p:cNvSpPr>
          <p:nvPr/>
        </p:nvSpPr>
        <p:spPr bwMode="auto">
          <a:xfrm>
            <a:off x="4724400" y="3403600"/>
            <a:ext cx="3771900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FF"/>
                </a:solidFill>
                <a:latin typeface="Times New Roman" pitchFamily="18" charset="0"/>
              </a:rPr>
              <a:t>Cover : </a:t>
            </a:r>
            <a:r>
              <a:rPr lang="en-US" sz="1600">
                <a:solidFill>
                  <a:srgbClr val="0000FF"/>
                </a:solidFill>
                <a:latin typeface="Times New Roman" pitchFamily="18" charset="0"/>
              </a:rPr>
              <a:t>Capacity of coordinated actions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70684" name="Text Box 9"/>
          <p:cNvSpPr txBox="1">
            <a:spLocks noChangeArrowheads="1"/>
          </p:cNvSpPr>
          <p:nvPr/>
        </p:nvSpPr>
        <p:spPr bwMode="auto">
          <a:xfrm>
            <a:off x="4604315" y="1675245"/>
            <a:ext cx="2447636" cy="3492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 dirty="0">
                <a:solidFill>
                  <a:srgbClr val="0000FF"/>
                </a:solidFill>
                <a:latin typeface="Times New Roman" pitchFamily="18" charset="0"/>
              </a:rPr>
              <a:t>El Gamal: </a:t>
            </a:r>
            <a:r>
              <a:rPr lang="en-US" sz="1400" dirty="0">
                <a:solidFill>
                  <a:srgbClr val="0000FF"/>
                </a:solidFill>
                <a:latin typeface="Times New Roman" pitchFamily="18" charset="0"/>
              </a:rPr>
              <a:t>more than 3 users</a:t>
            </a:r>
            <a:endParaRPr lang="en-US" sz="1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5"/>
          <p:cNvSpPr>
            <a:spLocks noChangeArrowheads="1"/>
          </p:cNvSpPr>
          <p:nvPr/>
        </p:nvSpPr>
        <p:spPr bwMode="auto">
          <a:xfrm>
            <a:off x="3903663" y="3341540"/>
            <a:ext cx="5118100" cy="2625725"/>
          </a:xfrm>
          <a:prstGeom prst="ellipse">
            <a:avLst/>
          </a:prstGeom>
          <a:solidFill>
            <a:srgbClr val="4094D0">
              <a:alpha val="70195"/>
            </a:srgbClr>
          </a:solidFill>
          <a:ln w="12700">
            <a:solidFill>
              <a:schemeClr val="tx1">
                <a:alpha val="70195"/>
              </a:schemeClr>
            </a:solidFill>
            <a:round/>
            <a:headEnd/>
            <a:tailEnd type="none" w="med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1" name="Oval 24"/>
          <p:cNvSpPr>
            <a:spLocks noChangeArrowheads="1"/>
          </p:cNvSpPr>
          <p:nvPr/>
        </p:nvSpPr>
        <p:spPr bwMode="auto">
          <a:xfrm>
            <a:off x="98425" y="3627290"/>
            <a:ext cx="5118100" cy="2482850"/>
          </a:xfrm>
          <a:prstGeom prst="ellipse">
            <a:avLst/>
          </a:prstGeom>
          <a:solidFill>
            <a:srgbClr val="7FD7A7">
              <a:alpha val="70195"/>
            </a:srgbClr>
          </a:solidFill>
          <a:ln w="12700">
            <a:solidFill>
              <a:schemeClr val="tx1">
                <a:alpha val="70195"/>
              </a:schemeClr>
            </a:solidFill>
            <a:round/>
            <a:headEnd/>
            <a:tailEnd type="none" w="med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2" name="Oval 23"/>
          <p:cNvSpPr>
            <a:spLocks noChangeArrowheads="1"/>
          </p:cNvSpPr>
          <p:nvPr/>
        </p:nvSpPr>
        <p:spPr bwMode="auto">
          <a:xfrm>
            <a:off x="477838" y="1330178"/>
            <a:ext cx="7891462" cy="2597150"/>
          </a:xfrm>
          <a:prstGeom prst="ellipse">
            <a:avLst/>
          </a:prstGeom>
          <a:solidFill>
            <a:srgbClr val="FF7F7F">
              <a:alpha val="70195"/>
            </a:srgbClr>
          </a:solidFill>
          <a:ln w="12700">
            <a:solidFill>
              <a:schemeClr val="tx1">
                <a:alpha val="34901"/>
              </a:schemeClr>
            </a:solidFill>
            <a:round/>
            <a:headEnd/>
            <a:tailEnd type="none" w="med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3" name="TextBox 17"/>
          <p:cNvSpPr txBox="1">
            <a:spLocks noChangeArrowheads="1"/>
          </p:cNvSpPr>
          <p:nvPr/>
        </p:nvSpPr>
        <p:spPr bwMode="auto">
          <a:xfrm>
            <a:off x="2322513" y="1038078"/>
            <a:ext cx="3857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8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Dynamic Network Information Theory</a:t>
            </a:r>
          </a:p>
        </p:txBody>
      </p:sp>
      <p:sp>
        <p:nvSpPr>
          <p:cNvPr id="27654" name="TextBox 22"/>
          <p:cNvSpPr txBox="1">
            <a:spLocks noChangeArrowheads="1"/>
          </p:cNvSpPr>
          <p:nvPr/>
        </p:nvSpPr>
        <p:spPr bwMode="auto">
          <a:xfrm>
            <a:off x="1003300" y="6113315"/>
            <a:ext cx="3341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800" b="1" i="1" u="sng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CSI, feedback, and robustness</a:t>
            </a:r>
          </a:p>
        </p:txBody>
      </p:sp>
      <p:sp>
        <p:nvSpPr>
          <p:cNvPr id="27655" name="TextBox 23"/>
          <p:cNvSpPr txBox="1">
            <a:spLocks noChangeArrowheads="1"/>
          </p:cNvSpPr>
          <p:nvPr/>
        </p:nvSpPr>
        <p:spPr bwMode="auto">
          <a:xfrm>
            <a:off x="5670550" y="6146653"/>
            <a:ext cx="1958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8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Structured coding</a:t>
            </a:r>
          </a:p>
        </p:txBody>
      </p:sp>
      <p:sp>
        <p:nvSpPr>
          <p:cNvPr id="27656" name="Rectangle 17"/>
          <p:cNvSpPr>
            <a:spLocks noChangeArrowheads="1"/>
          </p:cNvSpPr>
          <p:nvPr/>
        </p:nvSpPr>
        <p:spPr bwMode="auto">
          <a:xfrm>
            <a:off x="785813" y="261938"/>
            <a:ext cx="4861652" cy="41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73000"/>
              </a:lnSpc>
              <a:spcBef>
                <a:spcPct val="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 dirty="0">
                <a:solidFill>
                  <a:srgbClr val="000000"/>
                </a:solidFill>
                <a:latin typeface="Times"/>
              </a:rPr>
              <a:t>Thrust 2 </a:t>
            </a:r>
            <a:r>
              <a:rPr lang="en-GB" sz="2800" b="1" dirty="0" smtClean="0">
                <a:solidFill>
                  <a:srgbClr val="000000"/>
                </a:solidFill>
                <a:latin typeface="Times"/>
              </a:rPr>
              <a:t>Recent Achievements</a:t>
            </a:r>
            <a:endParaRPr lang="en-GB" sz="2800" b="1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27660" name="Text Box 7"/>
          <p:cNvSpPr txBox="1">
            <a:spLocks noChangeArrowheads="1"/>
          </p:cNvSpPr>
          <p:nvPr/>
        </p:nvSpPr>
        <p:spPr bwMode="auto">
          <a:xfrm>
            <a:off x="5924550" y="5216378"/>
            <a:ext cx="2781300" cy="338137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latin typeface="Times New Roman" pitchFamily="18" charset="0"/>
              </a:rPr>
              <a:t>Effros: </a:t>
            </a:r>
            <a:r>
              <a:rPr lang="en-US" sz="1600">
                <a:latin typeface="Times New Roman" pitchFamily="18" charset="0"/>
              </a:rPr>
              <a:t>two stage polar codes </a:t>
            </a:r>
            <a:r>
              <a:rPr lang="en-US" sz="1600">
                <a:latin typeface="Calibri" pitchFamily="34" charset="0"/>
              </a:rPr>
              <a:t> </a:t>
            </a:r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434687" y="4229097"/>
            <a:ext cx="4167188" cy="338138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Coleman: </a:t>
            </a:r>
            <a:r>
              <a:rPr lang="en-US" sz="1400">
                <a:solidFill>
                  <a:srgbClr val="000000"/>
                </a:solidFill>
              </a:rPr>
              <a:t>Control principle for feedback channels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7664" name="Text Box 9"/>
          <p:cNvSpPr txBox="1">
            <a:spLocks noChangeArrowheads="1"/>
          </p:cNvSpPr>
          <p:nvPr/>
        </p:nvSpPr>
        <p:spPr bwMode="auto">
          <a:xfrm>
            <a:off x="859992" y="5095872"/>
            <a:ext cx="3943350" cy="349250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Zheng:  </a:t>
            </a:r>
            <a:r>
              <a:rPr lang="en-US" sz="1400">
                <a:solidFill>
                  <a:srgbClr val="000000"/>
                </a:solidFill>
              </a:rPr>
              <a:t>tilted matching for feedback channels</a:t>
            </a:r>
          </a:p>
        </p:txBody>
      </p:sp>
      <p:sp>
        <p:nvSpPr>
          <p:cNvPr id="27665" name="Text Box 9"/>
          <p:cNvSpPr txBox="1">
            <a:spLocks noChangeArrowheads="1"/>
          </p:cNvSpPr>
          <p:nvPr/>
        </p:nvSpPr>
        <p:spPr bwMode="auto">
          <a:xfrm>
            <a:off x="4977246" y="4069915"/>
            <a:ext cx="3863975" cy="349250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solidFill>
                  <a:srgbClr val="000000"/>
                </a:solidFill>
                <a:latin typeface="Times New Roman" pitchFamily="18" charset="0"/>
              </a:rPr>
              <a:t>Medard, Zheng:  </a:t>
            </a:r>
            <a:r>
              <a:rPr lang="en-US" sz="1400">
                <a:solidFill>
                  <a:srgbClr val="000000"/>
                </a:solidFill>
              </a:rPr>
              <a:t>Diversity-distortion tradeoff </a:t>
            </a:r>
          </a:p>
        </p:txBody>
      </p:sp>
      <p:sp>
        <p:nvSpPr>
          <p:cNvPr id="27666" name="Text Box 9"/>
          <p:cNvSpPr txBox="1">
            <a:spLocks noChangeArrowheads="1"/>
          </p:cNvSpPr>
          <p:nvPr/>
        </p:nvSpPr>
        <p:spPr bwMode="auto">
          <a:xfrm>
            <a:off x="4570413" y="4641703"/>
            <a:ext cx="4359275" cy="339725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latin typeface="Times New Roman" pitchFamily="18" charset="0"/>
              </a:rPr>
              <a:t>Goldsmith:  </a:t>
            </a:r>
            <a:r>
              <a:rPr lang="en-US" sz="1400"/>
              <a:t>Joint source channel coding / outage</a:t>
            </a:r>
          </a:p>
        </p:txBody>
      </p:sp>
      <p:sp>
        <p:nvSpPr>
          <p:cNvPr id="27667" name="Text Box 7"/>
          <p:cNvSpPr txBox="1">
            <a:spLocks noChangeArrowheads="1"/>
          </p:cNvSpPr>
          <p:nvPr/>
        </p:nvSpPr>
        <p:spPr bwMode="auto">
          <a:xfrm>
            <a:off x="4678363" y="3555853"/>
            <a:ext cx="4084637" cy="339725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latin typeface="Times New Roman" pitchFamily="18" charset="0"/>
              </a:rPr>
              <a:t>Effros: </a:t>
            </a:r>
            <a:r>
              <a:rPr lang="en-US" sz="1600">
                <a:latin typeface="Times New Roman" pitchFamily="18" charset="0"/>
              </a:rPr>
              <a:t>linear representation of network coding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7669" name="Text Box 7"/>
          <p:cNvSpPr txBox="1">
            <a:spLocks noChangeArrowheads="1"/>
          </p:cNvSpPr>
          <p:nvPr/>
        </p:nvSpPr>
        <p:spPr bwMode="auto">
          <a:xfrm>
            <a:off x="4838845" y="2944377"/>
            <a:ext cx="2560637" cy="338138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 dirty="0">
                <a:latin typeface="Times New Roman" pitchFamily="18" charset="0"/>
              </a:rPr>
              <a:t>Cover: </a:t>
            </a:r>
            <a:r>
              <a:rPr lang="en-US" sz="1600" dirty="0">
                <a:latin typeface="Times New Roman" pitchFamily="18" charset="0"/>
              </a:rPr>
              <a:t>coordination capacity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7670" name="Text Box 7"/>
          <p:cNvSpPr txBox="1">
            <a:spLocks noChangeArrowheads="1"/>
          </p:cNvSpPr>
          <p:nvPr/>
        </p:nvSpPr>
        <p:spPr bwMode="auto">
          <a:xfrm>
            <a:off x="3306041" y="1491381"/>
            <a:ext cx="2951163" cy="339725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latin typeface="Times New Roman" pitchFamily="18" charset="0"/>
              </a:rPr>
              <a:t>El Gamal: </a:t>
            </a:r>
            <a:r>
              <a:rPr lang="en-US" sz="1600">
                <a:latin typeface="Times New Roman" pitchFamily="18" charset="0"/>
              </a:rPr>
              <a:t>BC with 3+ receivers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7671" name="Text Box 7"/>
          <p:cNvSpPr txBox="1">
            <a:spLocks noChangeArrowheads="1"/>
          </p:cNvSpPr>
          <p:nvPr/>
        </p:nvSpPr>
        <p:spPr bwMode="auto">
          <a:xfrm>
            <a:off x="1334510" y="2846528"/>
            <a:ext cx="3241675" cy="584200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latin typeface="Times New Roman" pitchFamily="18" charset="0"/>
              </a:rPr>
              <a:t>Effros: </a:t>
            </a:r>
            <a:r>
              <a:rPr lang="en-US" sz="1600">
                <a:latin typeface="Times New Roman" pitchFamily="18" charset="0"/>
              </a:rPr>
              <a:t>distributed network coding with coded side information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7672" name="Text Box 9"/>
          <p:cNvSpPr txBox="1">
            <a:spLocks noChangeArrowheads="1"/>
          </p:cNvSpPr>
          <p:nvPr/>
        </p:nvSpPr>
        <p:spPr bwMode="auto">
          <a:xfrm>
            <a:off x="966932" y="2041811"/>
            <a:ext cx="2470150" cy="554038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>
                <a:latin typeface="Times New Roman" pitchFamily="18" charset="0"/>
              </a:rPr>
              <a:t>Goldsmith:  </a:t>
            </a:r>
            <a:r>
              <a:rPr lang="en-US" sz="1400"/>
              <a:t>Multicast with relay; BC with cognitive relay</a:t>
            </a:r>
          </a:p>
        </p:txBody>
      </p:sp>
      <p:sp>
        <p:nvSpPr>
          <p:cNvPr id="27673" name="Text Box 9"/>
          <p:cNvSpPr txBox="1">
            <a:spLocks noChangeArrowheads="1"/>
          </p:cNvSpPr>
          <p:nvPr/>
        </p:nvSpPr>
        <p:spPr bwMode="auto">
          <a:xfrm>
            <a:off x="4496522" y="2077313"/>
            <a:ext cx="2382837" cy="554038"/>
          </a:xfrm>
          <a:prstGeom prst="rect">
            <a:avLst/>
          </a:prstGeom>
          <a:solidFill>
            <a:srgbClr val="1ECC7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b="1" i="1" dirty="0">
                <a:solidFill>
                  <a:srgbClr val="000000"/>
                </a:solidFill>
                <a:latin typeface="Times New Roman" pitchFamily="18" charset="0"/>
              </a:rPr>
              <a:t>Moulin: </a:t>
            </a:r>
            <a:r>
              <a:rPr lang="en-US" sz="1400" dirty="0">
                <a:solidFill>
                  <a:srgbClr val="000000"/>
                </a:solidFill>
              </a:rPr>
              <a:t>exploiting mobility of relay networks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16"/>
          <p:cNvSpPr>
            <a:spLocks noChangeArrowheads="1"/>
          </p:cNvSpPr>
          <p:nvPr/>
        </p:nvSpPr>
        <p:spPr bwMode="auto">
          <a:xfrm>
            <a:off x="4600575" y="2598738"/>
            <a:ext cx="4210050" cy="3946525"/>
          </a:xfrm>
          <a:prstGeom prst="ellipse">
            <a:avLst/>
          </a:prstGeom>
          <a:solidFill>
            <a:srgbClr val="0070C0">
              <a:alpha val="74901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3731" name="Oval 15"/>
          <p:cNvSpPr>
            <a:spLocks noChangeArrowheads="1"/>
          </p:cNvSpPr>
          <p:nvPr/>
        </p:nvSpPr>
        <p:spPr bwMode="auto">
          <a:xfrm>
            <a:off x="333375" y="3468688"/>
            <a:ext cx="4833938" cy="3389312"/>
          </a:xfrm>
          <a:prstGeom prst="ellipse">
            <a:avLst/>
          </a:prstGeom>
          <a:solidFill>
            <a:srgbClr val="00B050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3732" name="Oval 13"/>
          <p:cNvSpPr>
            <a:spLocks noChangeArrowheads="1"/>
          </p:cNvSpPr>
          <p:nvPr/>
        </p:nvSpPr>
        <p:spPr bwMode="auto">
          <a:xfrm>
            <a:off x="508000" y="914400"/>
            <a:ext cx="8331200" cy="3222625"/>
          </a:xfrm>
          <a:prstGeom prst="ellipse">
            <a:avLst/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37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Thrust 3 Recent Achievements</a:t>
            </a:r>
          </a:p>
        </p:txBody>
      </p:sp>
      <p:sp>
        <p:nvSpPr>
          <p:cNvPr id="73734" name="Text Box 8"/>
          <p:cNvSpPr txBox="1">
            <a:spLocks noChangeArrowheads="1"/>
          </p:cNvSpPr>
          <p:nvPr/>
        </p:nvSpPr>
        <p:spPr bwMode="auto">
          <a:xfrm>
            <a:off x="1066800" y="3182938"/>
            <a:ext cx="3457575" cy="52322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</a:rPr>
              <a:t>Shah: </a:t>
            </a:r>
            <a:r>
              <a:rPr lang="en-US" sz="1400" dirty="0" smtClean="0"/>
              <a:t>Distributed MAC using queue based feedback</a:t>
            </a:r>
            <a:endParaRPr lang="en-US" sz="1400" dirty="0"/>
          </a:p>
        </p:txBody>
      </p:sp>
      <p:sp>
        <p:nvSpPr>
          <p:cNvPr id="73736" name="Text Box 10"/>
          <p:cNvSpPr txBox="1">
            <a:spLocks noChangeArrowheads="1"/>
          </p:cNvSpPr>
          <p:nvPr/>
        </p:nvSpPr>
        <p:spPr bwMode="auto">
          <a:xfrm>
            <a:off x="787400" y="4030663"/>
            <a:ext cx="3806825" cy="31750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Johari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Large network games</a:t>
            </a:r>
            <a:endParaRPr lang="en-US" sz="1400" dirty="0"/>
          </a:p>
        </p:txBody>
      </p:sp>
      <p:sp>
        <p:nvSpPr>
          <p:cNvPr id="73737" name="Text Box 12"/>
          <p:cNvSpPr txBox="1">
            <a:spLocks noChangeArrowheads="1"/>
          </p:cNvSpPr>
          <p:nvPr/>
        </p:nvSpPr>
        <p:spPr bwMode="auto">
          <a:xfrm>
            <a:off x="685799" y="4610100"/>
            <a:ext cx="3660569" cy="307777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Meyn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Q-learning for </a:t>
            </a:r>
            <a:r>
              <a:rPr lang="en-US" sz="1400" dirty="0"/>
              <a:t>network optimization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55625" y="1623750"/>
            <a:ext cx="3956050" cy="74295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Boyd, Goldsmith: </a:t>
            </a:r>
            <a:r>
              <a:rPr lang="en-US" sz="1400"/>
              <a:t>Wireless network utility maximization as a stochastic optimal control problem</a:t>
            </a:r>
          </a:p>
        </p:txBody>
      </p:sp>
      <p:sp>
        <p:nvSpPr>
          <p:cNvPr id="73740" name="TextBox 17"/>
          <p:cNvSpPr txBox="1">
            <a:spLocks noChangeArrowheads="1"/>
          </p:cNvSpPr>
          <p:nvPr/>
        </p:nvSpPr>
        <p:spPr bwMode="auto">
          <a:xfrm>
            <a:off x="4640263" y="838200"/>
            <a:ext cx="2962275" cy="8255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Distributed  and dynamic algorithms for resource allocation</a:t>
            </a:r>
          </a:p>
        </p:txBody>
      </p:sp>
      <p:sp>
        <p:nvSpPr>
          <p:cNvPr id="73741" name="TextBox 22"/>
          <p:cNvSpPr txBox="1">
            <a:spLocks noChangeArrowheads="1"/>
          </p:cNvSpPr>
          <p:nvPr/>
        </p:nvSpPr>
        <p:spPr bwMode="auto">
          <a:xfrm>
            <a:off x="661988" y="5826125"/>
            <a:ext cx="2649537" cy="8255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Stochastic Network Analysis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Flow-based models and queuing dynamics </a:t>
            </a:r>
            <a:endParaRPr lang="en-US" sz="1600" b="1" i="1" u="sng">
              <a:solidFill>
                <a:srgbClr val="0054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42" name="TextBox 23"/>
          <p:cNvSpPr txBox="1">
            <a:spLocks noChangeArrowheads="1"/>
          </p:cNvSpPr>
          <p:nvPr/>
        </p:nvSpPr>
        <p:spPr bwMode="auto">
          <a:xfrm>
            <a:off x="5457825" y="5788025"/>
            <a:ext cx="2898775" cy="10699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Game Theory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New resource allocation paradigm that focuses on hetereogeneity and competition</a:t>
            </a:r>
          </a:p>
        </p:txBody>
      </p:sp>
      <p:sp>
        <p:nvSpPr>
          <p:cNvPr id="73743" name="Text Box 9"/>
          <p:cNvSpPr txBox="1">
            <a:spLocks noChangeArrowheads="1"/>
          </p:cNvSpPr>
          <p:nvPr/>
        </p:nvSpPr>
        <p:spPr bwMode="auto">
          <a:xfrm>
            <a:off x="4662488" y="1830763"/>
            <a:ext cx="3978275" cy="530225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Ozdaglar: </a:t>
            </a:r>
            <a:r>
              <a:rPr lang="en-US" sz="1400"/>
              <a:t>Distributed second order methods for network optimization </a:t>
            </a:r>
          </a:p>
        </p:txBody>
      </p:sp>
      <p:sp>
        <p:nvSpPr>
          <p:cNvPr id="73745" name="Text Box 10"/>
          <p:cNvSpPr txBox="1">
            <a:spLocks noChangeArrowheads="1"/>
          </p:cNvSpPr>
          <p:nvPr/>
        </p:nvSpPr>
        <p:spPr bwMode="auto">
          <a:xfrm>
            <a:off x="4959598" y="3640593"/>
            <a:ext cx="3878263" cy="52322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Ozdaglar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err="1"/>
              <a:t>Noncooperative</a:t>
            </a:r>
            <a:r>
              <a:rPr lang="en-US" sz="1400" dirty="0"/>
              <a:t> </a:t>
            </a:r>
            <a:r>
              <a:rPr lang="en-US" sz="1400" dirty="0" smtClean="0"/>
              <a:t>power control using potential games</a:t>
            </a:r>
            <a:endParaRPr lang="en-US" sz="1400" dirty="0"/>
          </a:p>
        </p:txBody>
      </p:sp>
      <p:sp>
        <p:nvSpPr>
          <p:cNvPr id="73750" name="Text Box 10"/>
          <p:cNvSpPr txBox="1">
            <a:spLocks noChangeArrowheads="1"/>
          </p:cNvSpPr>
          <p:nvPr/>
        </p:nvSpPr>
        <p:spPr bwMode="auto">
          <a:xfrm>
            <a:off x="5092700" y="5229038"/>
            <a:ext cx="3878263" cy="31750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Effros: </a:t>
            </a:r>
            <a:r>
              <a:rPr lang="en-US" sz="1400"/>
              <a:t>Noncooperative network coding</a:t>
            </a:r>
          </a:p>
        </p:txBody>
      </p:sp>
      <p:sp>
        <p:nvSpPr>
          <p:cNvPr id="73752" name="Text Box 8"/>
          <p:cNvSpPr txBox="1">
            <a:spLocks noChangeArrowheads="1"/>
          </p:cNvSpPr>
          <p:nvPr/>
        </p:nvSpPr>
        <p:spPr bwMode="auto">
          <a:xfrm>
            <a:off x="4917127" y="3046125"/>
            <a:ext cx="3457575" cy="52322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 smtClean="0">
                <a:latin typeface="Times New Roman" pitchFamily="18" charset="0"/>
              </a:rPr>
              <a:t>Medard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Decoding and network scheduling for increased capacity</a:t>
            </a:r>
            <a:endParaRPr lang="en-US" sz="1400" dirty="0"/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5265737" y="4220506"/>
            <a:ext cx="3878263" cy="52322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Ozdaglar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Near potential games for network analysis</a:t>
            </a:r>
            <a:endParaRPr lang="en-US" sz="1400" dirty="0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337175" y="4812455"/>
            <a:ext cx="3806825" cy="307777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Johari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err="1" smtClean="0"/>
              <a:t>Supermodular</a:t>
            </a:r>
            <a:r>
              <a:rPr lang="en-US" sz="1400" dirty="0" smtClean="0"/>
              <a:t> games</a:t>
            </a:r>
            <a:endParaRPr lang="en-US" sz="14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843589" y="2505666"/>
            <a:ext cx="3978275" cy="307777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</a:rPr>
              <a:t>El </a:t>
            </a:r>
            <a:r>
              <a:rPr lang="en-US" sz="1400" b="1" i="1" dirty="0" err="1" smtClean="0">
                <a:latin typeface="Times New Roman" pitchFamily="18" charset="0"/>
              </a:rPr>
              <a:t>Gamal</a:t>
            </a:r>
            <a:r>
              <a:rPr lang="en-US" sz="1400" b="1" i="1" dirty="0" smtClean="0">
                <a:latin typeface="Times New Roman" pitchFamily="18" charset="0"/>
              </a:rPr>
              <a:t>: </a:t>
            </a:r>
            <a:r>
              <a:rPr lang="en-US" sz="1400" dirty="0" smtClean="0"/>
              <a:t>Overhead in distributed algorithms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69288" cy="519113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FLoWS</a:t>
            </a:r>
            <a:r>
              <a:rPr lang="en-US" dirty="0" smtClean="0"/>
              <a:t> progress since March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71475" y="848158"/>
            <a:ext cx="8477250" cy="508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New breakthroughs in upper bounds, feedback and CSI, cognitive techniques, interference forwarding, multicast traffic, and dynamic/distributed network optimization,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New synergies within and between our thrust areas</a:t>
            </a:r>
          </a:p>
          <a:p>
            <a:pPr lvl="4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New/ongoing collaborations among PIs within </a:t>
            </a:r>
            <a:r>
              <a:rPr lang="en-US" dirty="0" err="1" smtClean="0"/>
              <a:t>FLoWS</a:t>
            </a:r>
            <a:r>
              <a:rPr lang="en-US" dirty="0" smtClean="0"/>
              <a:t> and with </a:t>
            </a:r>
            <a:r>
              <a:rPr lang="en-US" dirty="0" err="1" smtClean="0"/>
              <a:t>Nequit</a:t>
            </a:r>
            <a:r>
              <a:rPr lang="en-US" dirty="0" smtClean="0"/>
              <a:t> PIs; integration of new PIs Cover and El Gamal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Overview paper for Scientific American to appear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Co-authors: Effros, Goldsmith, Medard</a:t>
            </a:r>
          </a:p>
          <a:p>
            <a:pPr lvl="4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Comm. Magazine paper with overview of </a:t>
            </a:r>
            <a:r>
              <a:rPr lang="en-US" dirty="0" err="1" smtClean="0"/>
              <a:t>FLoWS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Submitted and reviewed; likely to be accepted after revision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Discussion of Phase 3 and 4 progress criteria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Identification of main challenges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Website updated with March PI meeting slides, recent publications, and recent results.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69288" cy="5191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Focus Talks and Posters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92125" y="977758"/>
            <a:ext cx="8097838" cy="5086350"/>
          </a:xfrm>
        </p:spPr>
        <p:txBody>
          <a:bodyPr/>
          <a:lstStyle/>
          <a:p>
            <a:r>
              <a:rPr lang="en-US" i="1" dirty="0" smtClean="0"/>
              <a:t>Thrusts 1 and 2: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El-Gamal: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More than Three Users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Cover: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Coordination Capacity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3"/>
            <a:endParaRPr lang="en-US" sz="1800" dirty="0" smtClean="0">
              <a:solidFill>
                <a:srgbClr val="0000FF"/>
              </a:solidFill>
            </a:endParaRPr>
          </a:p>
          <a:p>
            <a:r>
              <a:rPr lang="en-US" i="1" dirty="0" smtClean="0"/>
              <a:t>Thrust 2: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Zheng: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Tilted Matching for Feedback Channels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3"/>
            <a:endParaRPr lang="en-US" sz="1800" dirty="0" smtClean="0">
              <a:solidFill>
                <a:srgbClr val="0000FF"/>
              </a:solidFill>
            </a:endParaRPr>
          </a:p>
          <a:p>
            <a:r>
              <a:rPr lang="en-US" altLang="en-US" i="1" dirty="0" smtClean="0">
                <a:cs typeface="Arial" pitchFamily="34" charset="0"/>
              </a:rPr>
              <a:t>Thrust 3: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Ozdaglar: </a:t>
            </a: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Near-Optimal Power Control in Wireless Networks: A Potential Game Approach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3"/>
            <a:endParaRPr lang="en-US" sz="1800" dirty="0" smtClean="0">
              <a:solidFill>
                <a:srgbClr val="0000FF"/>
              </a:solidFill>
            </a:endParaRPr>
          </a:p>
          <a:p>
            <a:r>
              <a:rPr lang="en-US" sz="2700" dirty="0" smtClean="0">
                <a:solidFill>
                  <a:schemeClr val="tx2"/>
                </a:solidFill>
              </a:rPr>
              <a:t>Posters on all recent achievements</a:t>
            </a:r>
          </a:p>
          <a:p>
            <a:pPr lvl="1"/>
            <a:endParaRPr lang="en-US" altLang="en-US" i="1" dirty="0" smtClean="0">
              <a:cs typeface="Arial" pitchFamily="34" charset="0"/>
            </a:endParaRPr>
          </a:p>
          <a:p>
            <a:pPr lvl="4">
              <a:lnSpc>
                <a:spcPct val="50000"/>
              </a:lnSpc>
            </a:pPr>
            <a:endParaRPr lang="en-US" sz="16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57175" y="265113"/>
            <a:ext cx="8269288" cy="5191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Progress Criteria: Phase 3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49795" y="880779"/>
            <a:ext cx="8772525" cy="4702601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339933"/>
                </a:solidFill>
              </a:rPr>
              <a:t>Revolutionize upper bounding techniques through new and different approaches that go beyond the classical MIN-CUT bounds and </a:t>
            </a:r>
            <a:r>
              <a:rPr lang="en-US" sz="2000" dirty="0" err="1" smtClean="0">
                <a:solidFill>
                  <a:srgbClr val="339933"/>
                </a:solidFill>
              </a:rPr>
              <a:t>Fano's</a:t>
            </a:r>
            <a:r>
              <a:rPr lang="en-US" sz="2000" dirty="0" smtClean="0">
                <a:solidFill>
                  <a:srgbClr val="339933"/>
                </a:solidFill>
              </a:rPr>
              <a:t> inequality that have dominated capacity bounds for the last several decades.</a:t>
            </a:r>
          </a:p>
          <a:p>
            <a:pPr marL="1714500" lvl="3" indent="-457200">
              <a:lnSpc>
                <a:spcPct val="80000"/>
              </a:lnSpc>
              <a:buFont typeface="+mj-lt"/>
              <a:buAutoNum type="arabicPeriod"/>
            </a:pPr>
            <a:endParaRPr lang="en-US" sz="1100" dirty="0" smtClean="0">
              <a:solidFill>
                <a:srgbClr val="339933"/>
              </a:solidFill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339933"/>
                </a:solidFill>
              </a:rPr>
              <a:t>Determine the optimal channel/network “coding” that achieves these capacity upper bounds when possible, and characterize for which classes of networks gaps still exist between achievability &amp; upper bounds, &amp; why.</a:t>
            </a:r>
          </a:p>
          <a:p>
            <a:pPr marL="1714500" lvl="3" indent="-457200">
              <a:lnSpc>
                <a:spcPct val="80000"/>
              </a:lnSpc>
              <a:buFont typeface="+mj-lt"/>
              <a:buAutoNum type="arabicPeriod"/>
            </a:pPr>
            <a:endParaRPr lang="en-US" sz="1100" dirty="0" smtClean="0">
              <a:solidFill>
                <a:srgbClr val="339933"/>
              </a:solidFill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339933"/>
                </a:solidFill>
              </a:rPr>
              <a:t>Develop a generalized theory of rate distortion and network utilization as an optimal and adaptive interface between networks and applications that results in maximum performance regions</a:t>
            </a:r>
          </a:p>
          <a:p>
            <a:pPr marL="1714500" lvl="3" indent="-457200">
              <a:lnSpc>
                <a:spcPct val="80000"/>
              </a:lnSpc>
              <a:buFont typeface="+mj-lt"/>
              <a:buAutoNum type="arabicPeriod"/>
            </a:pPr>
            <a:endParaRPr lang="en-US" sz="1100" dirty="0" smtClean="0">
              <a:solidFill>
                <a:srgbClr val="339933"/>
              </a:solidFill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339933"/>
                </a:solidFill>
              </a:rPr>
              <a:t>Demonstrate the consummated union between information theory, networks, and control; and why all three are necessary ingredients in this union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Progress towards meeting each criteria (more details in Thrust talks)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Identifying “grand challenges” remaining to develop an IT for MANETS</a:t>
            </a:r>
          </a:p>
          <a:p>
            <a:pPr marL="85725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0000FF"/>
                </a:solidFill>
              </a:rPr>
              <a:t>First pass will be presented in the thrust talks</a:t>
            </a:r>
          </a:p>
          <a:p>
            <a:pPr marL="85725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0000FF"/>
                </a:solidFill>
              </a:rPr>
              <a:t>Will focus on these challenges during Phases 3 and 4</a:t>
            </a:r>
          </a:p>
          <a:p>
            <a:pPr marL="85725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0000FF"/>
                </a:solidFill>
              </a:rPr>
              <a:t>Team meeting Tuesday dedicated to this topic</a:t>
            </a:r>
          </a:p>
          <a:p>
            <a:pPr lvl="2" eaLnBrk="1" hangingPunct="1">
              <a:defRPr/>
            </a:pPr>
            <a:endParaRPr lang="en-US" sz="1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3" eaLnBrk="1" hangingPunct="1">
              <a:lnSpc>
                <a:spcPct val="30000"/>
              </a:lnSpc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69288" cy="5191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Impact To Date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00038" y="650875"/>
            <a:ext cx="8594580" cy="508635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Recent Plenary Talks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Boyd: </a:t>
            </a:r>
            <a:r>
              <a:rPr lang="en-US" sz="1600" dirty="0" err="1" smtClean="0"/>
              <a:t>Stevun</a:t>
            </a:r>
            <a:r>
              <a:rPr lang="en-US" sz="1600" dirty="0" smtClean="0"/>
              <a:t> Lec.’08, CNLS’08, ETH’08, ISACCP’09, ISMP’09, ICOCA’09, CCCSP’09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Goldsmith: Gomachtech’08, ISWPC’08, Infocom’08, RAWC’09, WCNC’09, ICCCN’09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Medard: IT Winter School’08, UIUC Student Conference’08, Wireless Network Coding’08, ITC.09, ITW’09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Meyn: </a:t>
            </a:r>
            <a:r>
              <a:rPr lang="en-US" sz="1600" dirty="0" err="1" smtClean="0"/>
              <a:t>Erlang</a:t>
            </a:r>
            <a:r>
              <a:rPr lang="en-US" sz="1600" dirty="0" smtClean="0"/>
              <a:t> Centennial’09, Yale Workshop’09, </a:t>
            </a:r>
            <a:r>
              <a:rPr lang="en-US" sz="1600" dirty="0" err="1" smtClean="0"/>
              <a:t>Diaconis</a:t>
            </a:r>
            <a:r>
              <a:rPr lang="en-US" sz="1600" dirty="0" smtClean="0"/>
              <a:t> Symp.’09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Ozdaglar: ACC 2009, NecSys'09 , ASMD’08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Johari: World Congress of the Game Theory Society’08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El-Gamal: Allerton’09, </a:t>
            </a:r>
            <a:r>
              <a:rPr lang="en-US" sz="1600" dirty="0" err="1" smtClean="0"/>
              <a:t>Padovani</a:t>
            </a:r>
            <a:r>
              <a:rPr lang="en-US" sz="1600" dirty="0" smtClean="0"/>
              <a:t> Lecture’09, Brice Lecture’09 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Shah: Net Coop’09, Winedale’09</a:t>
            </a:r>
          </a:p>
          <a:p>
            <a:pPr eaLnBrk="1" hangingPunct="1"/>
            <a:r>
              <a:rPr lang="en-US" sz="2000" dirty="0" smtClean="0"/>
              <a:t>Conference Session/Program Chairs/</a:t>
            </a:r>
            <a:r>
              <a:rPr lang="en-US" sz="2000" dirty="0" smtClean="0">
                <a:solidFill>
                  <a:srgbClr val="FF0000"/>
                </a:solidFill>
              </a:rPr>
              <a:t>Panels</a:t>
            </a:r>
          </a:p>
          <a:p>
            <a:pPr lvl="1" eaLnBrk="1" hangingPunct="1"/>
            <a:r>
              <a:rPr lang="en-US" sz="1600" dirty="0" smtClean="0"/>
              <a:t>CTW’09, </a:t>
            </a:r>
            <a:r>
              <a:rPr lang="en-US" sz="1600" dirty="0" smtClean="0">
                <a:solidFill>
                  <a:srgbClr val="FF0000"/>
                </a:solidFill>
              </a:rPr>
              <a:t>ITW’09</a:t>
            </a:r>
            <a:r>
              <a:rPr lang="en-US" sz="1600" dirty="0" smtClean="0"/>
              <a:t>, ISMP’09, INFORMS’09, ITW’10, </a:t>
            </a:r>
            <a:r>
              <a:rPr lang="en-US" sz="1600" dirty="0" smtClean="0">
                <a:solidFill>
                  <a:srgbClr val="FF0000"/>
                </a:solidFill>
              </a:rPr>
              <a:t>CTW’10</a:t>
            </a:r>
            <a:endParaRPr lang="en-US" sz="22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000" dirty="0" smtClean="0"/>
              <a:t>Recent Tutorials</a:t>
            </a:r>
            <a:endParaRPr lang="en-US" sz="1600" dirty="0" smtClean="0"/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Meyn: Mathematics of OR’09, </a:t>
            </a:r>
          </a:p>
          <a:p>
            <a:pPr lvl="1" eaLnBrk="1" hangingPunct="1">
              <a:lnSpc>
                <a:spcPct val="78000"/>
              </a:lnSpc>
            </a:pPr>
            <a:r>
              <a:rPr lang="en-US" sz="1600" dirty="0" smtClean="0"/>
              <a:t>Shah:  CDC’09, </a:t>
            </a:r>
          </a:p>
          <a:p>
            <a:pPr eaLnBrk="1" hangingPunct="1"/>
            <a:r>
              <a:rPr lang="en-US" sz="2000" dirty="0" smtClean="0"/>
              <a:t>Invited/award winning journal papers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“Breaking spectrum gridlock through cognitive radios: an information-theoretic approach”, Goldsmith, Jafar, Maric, Srinivasa, IEEE Proc’09.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“A Random Linear Network Coding Approach to Multicast”, Ho , Medard , Koetter, </a:t>
            </a:r>
            <a:r>
              <a:rPr lang="en-US" sz="1600" dirty="0" err="1" smtClean="0"/>
              <a:t>Karger</a:t>
            </a:r>
            <a:r>
              <a:rPr lang="en-US" sz="1600" dirty="0" smtClean="0"/>
              <a:t>, Effros, Shi, and Leong, Joint IT/</a:t>
            </a:r>
            <a:r>
              <a:rPr lang="en-US" sz="1600" dirty="0" err="1" smtClean="0"/>
              <a:t>Comsoc</a:t>
            </a:r>
            <a:r>
              <a:rPr lang="en-US" sz="1600" dirty="0" smtClean="0"/>
              <a:t> Paper Award 2009.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"XORs in the Air: Practical Wireless Network Coding“, Katti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Rahul, Hu, Katabi, Medard, and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Crowcroft</a:t>
            </a:r>
            <a:r>
              <a:rPr lang="en-US" sz="1600" dirty="0" smtClean="0"/>
              <a:t>.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Bennett Prize in Communications Networking 2009.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0" y="152400"/>
            <a:ext cx="8269288" cy="519113"/>
          </a:xfrm>
        </p:spPr>
        <p:txBody>
          <a:bodyPr/>
          <a:lstStyle/>
          <a:p>
            <a:pPr>
              <a:defRPr/>
            </a:pPr>
            <a:r>
              <a:rPr lang="en-US" sz="3200" dirty="0" err="1" smtClean="0"/>
              <a:t>FLoWS</a:t>
            </a:r>
            <a:r>
              <a:rPr lang="en-US" sz="3200" dirty="0" smtClean="0"/>
              <a:t> Challenge, Progress, and Goals</a:t>
            </a:r>
            <a:endParaRPr lang="en-US" sz="32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78704" y="2770328"/>
            <a:ext cx="8097837" cy="2244725"/>
          </a:xfrm>
        </p:spPr>
        <p:txBody>
          <a:bodyPr/>
          <a:lstStyle/>
          <a:p>
            <a:r>
              <a:rPr lang="en-US" dirty="0" smtClean="0">
                <a:solidFill>
                  <a:srgbClr val="00356D"/>
                </a:solidFill>
                <a:latin typeface="Verdana" pitchFamily="34" charset="0"/>
              </a:rPr>
              <a:t>Develop and exploit a more powerful information theory for mobile wireless networks. </a:t>
            </a:r>
          </a:p>
          <a:p>
            <a:r>
              <a:rPr lang="en-US" dirty="0" smtClean="0">
                <a:solidFill>
                  <a:srgbClr val="00356D"/>
                </a:solidFill>
                <a:latin typeface="Verdana" pitchFamily="34" charset="0"/>
              </a:rPr>
              <a:t>The development of this theory has progressed along three main thrust areas, with breakthrough progress and new theory in each area.</a:t>
            </a:r>
          </a:p>
          <a:p>
            <a:r>
              <a:rPr lang="en-US" dirty="0" smtClean="0">
                <a:solidFill>
                  <a:srgbClr val="00356D"/>
                </a:solidFill>
                <a:latin typeface="Verdana" pitchFamily="34" charset="0"/>
              </a:rPr>
              <a:t>Synergies between thrust areas have emerged, which are blurring the lines between thrusts.</a:t>
            </a:r>
          </a:p>
          <a:p>
            <a:r>
              <a:rPr lang="en-US" dirty="0" smtClean="0">
                <a:solidFill>
                  <a:srgbClr val="00356D"/>
                </a:solidFill>
                <a:latin typeface="Verdana" pitchFamily="34" charset="0"/>
              </a:rPr>
              <a:t>In Phases 3-4 our goal is to identify and attack the largest outstanding ITMANET challenges</a:t>
            </a:r>
          </a:p>
          <a:p>
            <a:endParaRPr lang="en-US" dirty="0" smtClean="0"/>
          </a:p>
        </p:txBody>
      </p:sp>
      <p:grpSp>
        <p:nvGrpSpPr>
          <p:cNvPr id="45" name="Group 44"/>
          <p:cNvGrpSpPr/>
          <p:nvPr/>
        </p:nvGrpSpPr>
        <p:grpSpPr>
          <a:xfrm>
            <a:off x="1808885" y="959860"/>
            <a:ext cx="4896716" cy="1672503"/>
            <a:chOff x="1476375" y="1042988"/>
            <a:chExt cx="5559425" cy="2135187"/>
          </a:xfrm>
        </p:grpSpPr>
        <p:sp>
          <p:nvSpPr>
            <p:cNvPr id="14340" name="Rectangle 69"/>
            <p:cNvSpPr>
              <a:spLocks noChangeArrowheads="1"/>
            </p:cNvSpPr>
            <p:nvPr/>
          </p:nvSpPr>
          <p:spPr bwMode="auto">
            <a:xfrm>
              <a:off x="5351463" y="1352550"/>
              <a:ext cx="374650" cy="50165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41" name="Rectangle 71"/>
            <p:cNvSpPr>
              <a:spLocks noChangeArrowheads="1"/>
            </p:cNvSpPr>
            <p:nvPr/>
          </p:nvSpPr>
          <p:spPr bwMode="auto">
            <a:xfrm>
              <a:off x="4859338" y="2527300"/>
              <a:ext cx="374650" cy="50165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42" name="Rectangle 74"/>
            <p:cNvSpPr>
              <a:spLocks noChangeArrowheads="1"/>
            </p:cNvSpPr>
            <p:nvPr/>
          </p:nvSpPr>
          <p:spPr bwMode="auto">
            <a:xfrm>
              <a:off x="2809875" y="1822450"/>
              <a:ext cx="374650" cy="50165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43" name="Line 75"/>
            <p:cNvSpPr>
              <a:spLocks noChangeShapeType="1"/>
            </p:cNvSpPr>
            <p:nvPr/>
          </p:nvSpPr>
          <p:spPr bwMode="auto">
            <a:xfrm>
              <a:off x="3001963" y="1500188"/>
              <a:ext cx="0" cy="311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Rectangle 76"/>
            <p:cNvSpPr>
              <a:spLocks noChangeArrowheads="1"/>
            </p:cNvSpPr>
            <p:nvPr/>
          </p:nvSpPr>
          <p:spPr bwMode="auto">
            <a:xfrm>
              <a:off x="3963988" y="1695450"/>
              <a:ext cx="374650" cy="50165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45" name="Rectangle 78"/>
            <p:cNvSpPr>
              <a:spLocks noChangeArrowheads="1"/>
            </p:cNvSpPr>
            <p:nvPr/>
          </p:nvSpPr>
          <p:spPr bwMode="auto">
            <a:xfrm>
              <a:off x="6650038" y="1997075"/>
              <a:ext cx="374650" cy="50323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46" name="Rectangle 80"/>
            <p:cNvSpPr>
              <a:spLocks noChangeArrowheads="1"/>
            </p:cNvSpPr>
            <p:nvPr/>
          </p:nvSpPr>
          <p:spPr bwMode="auto">
            <a:xfrm>
              <a:off x="1501775" y="2079625"/>
              <a:ext cx="374650" cy="50165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47" name="Line 81"/>
            <p:cNvSpPr>
              <a:spLocks noChangeShapeType="1"/>
            </p:cNvSpPr>
            <p:nvPr/>
          </p:nvSpPr>
          <p:spPr bwMode="auto">
            <a:xfrm>
              <a:off x="1682750" y="1757363"/>
              <a:ext cx="0" cy="311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82"/>
            <p:cNvSpPr>
              <a:spLocks noChangeShapeType="1"/>
            </p:cNvSpPr>
            <p:nvPr/>
          </p:nvSpPr>
          <p:spPr bwMode="auto">
            <a:xfrm>
              <a:off x="3157538" y="1611313"/>
              <a:ext cx="787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83"/>
            <p:cNvSpPr>
              <a:spLocks noChangeShapeType="1"/>
            </p:cNvSpPr>
            <p:nvPr/>
          </p:nvSpPr>
          <p:spPr bwMode="auto">
            <a:xfrm flipV="1">
              <a:off x="4275138" y="1116013"/>
              <a:ext cx="1163637" cy="30956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84"/>
            <p:cNvSpPr>
              <a:spLocks noChangeShapeType="1"/>
            </p:cNvSpPr>
            <p:nvPr/>
          </p:nvSpPr>
          <p:spPr bwMode="auto">
            <a:xfrm>
              <a:off x="5619750" y="1079500"/>
              <a:ext cx="1136650" cy="5953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85"/>
            <p:cNvSpPr>
              <a:spLocks noChangeShapeType="1"/>
            </p:cNvSpPr>
            <p:nvPr/>
          </p:nvSpPr>
          <p:spPr bwMode="auto">
            <a:xfrm flipV="1">
              <a:off x="1878013" y="1641475"/>
              <a:ext cx="739775" cy="1841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87"/>
            <p:cNvSpPr>
              <a:spLocks noChangeShapeType="1"/>
            </p:cNvSpPr>
            <p:nvPr/>
          </p:nvSpPr>
          <p:spPr bwMode="auto">
            <a:xfrm>
              <a:off x="4300538" y="1487488"/>
              <a:ext cx="687387" cy="7572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88"/>
            <p:cNvSpPr>
              <a:spLocks noChangeShapeType="1"/>
            </p:cNvSpPr>
            <p:nvPr/>
          </p:nvSpPr>
          <p:spPr bwMode="auto">
            <a:xfrm>
              <a:off x="1974850" y="2139950"/>
              <a:ext cx="2792413" cy="3413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89"/>
            <p:cNvSpPr>
              <a:spLocks noChangeShapeType="1"/>
            </p:cNvSpPr>
            <p:nvPr/>
          </p:nvSpPr>
          <p:spPr bwMode="auto">
            <a:xfrm flipV="1">
              <a:off x="5130800" y="1770063"/>
              <a:ext cx="1601788" cy="4857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Curved Down Arrow 25"/>
            <p:cNvSpPr/>
            <p:nvPr/>
          </p:nvSpPr>
          <p:spPr>
            <a:xfrm rot="9867836" flipH="1">
              <a:off x="5157788" y="2192338"/>
              <a:ext cx="1801812" cy="452437"/>
            </a:xfrm>
            <a:prstGeom prst="curved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urved Down Arrow 26"/>
            <p:cNvSpPr/>
            <p:nvPr/>
          </p:nvSpPr>
          <p:spPr>
            <a:xfrm rot="9981973" flipH="1">
              <a:off x="3071813" y="1879600"/>
              <a:ext cx="1135062" cy="354013"/>
            </a:xfrm>
            <a:prstGeom prst="curved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Curved Down Arrow 27"/>
            <p:cNvSpPr/>
            <p:nvPr/>
          </p:nvSpPr>
          <p:spPr>
            <a:xfrm rot="20777833" flipH="1">
              <a:off x="1479550" y="1104900"/>
              <a:ext cx="1460500" cy="487363"/>
            </a:xfrm>
            <a:prstGeom prst="curved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359" name="Line 75"/>
            <p:cNvSpPr>
              <a:spLocks noChangeShapeType="1"/>
            </p:cNvSpPr>
            <p:nvPr/>
          </p:nvSpPr>
          <p:spPr bwMode="auto">
            <a:xfrm>
              <a:off x="4152900" y="1392238"/>
              <a:ext cx="0" cy="3095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75"/>
            <p:cNvSpPr>
              <a:spLocks noChangeShapeType="1"/>
            </p:cNvSpPr>
            <p:nvPr/>
          </p:nvSpPr>
          <p:spPr bwMode="auto">
            <a:xfrm>
              <a:off x="5043488" y="2211388"/>
              <a:ext cx="0" cy="3095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75"/>
            <p:cNvSpPr>
              <a:spLocks noChangeShapeType="1"/>
            </p:cNvSpPr>
            <p:nvPr/>
          </p:nvSpPr>
          <p:spPr bwMode="auto">
            <a:xfrm>
              <a:off x="6846888" y="1685925"/>
              <a:ext cx="0" cy="311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75"/>
            <p:cNvSpPr>
              <a:spLocks noChangeShapeType="1"/>
            </p:cNvSpPr>
            <p:nvPr/>
          </p:nvSpPr>
          <p:spPr bwMode="auto">
            <a:xfrm>
              <a:off x="5549900" y="1042988"/>
              <a:ext cx="0" cy="311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63" name="Group 40"/>
            <p:cNvGrpSpPr>
              <a:grpSpLocks/>
            </p:cNvGrpSpPr>
            <p:nvPr/>
          </p:nvGrpSpPr>
          <p:grpSpPr bwMode="auto">
            <a:xfrm>
              <a:off x="1476375" y="2578100"/>
              <a:ext cx="404813" cy="150813"/>
              <a:chOff x="1475945" y="2578696"/>
              <a:chExt cx="404832" cy="149628"/>
            </a:xfrm>
          </p:grpSpPr>
          <p:sp>
            <p:nvSpPr>
              <p:cNvPr id="39" name="Donut 38"/>
              <p:cNvSpPr/>
              <p:nvPr/>
            </p:nvSpPr>
            <p:spPr>
              <a:xfrm>
                <a:off x="1475945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Donut 39"/>
              <p:cNvSpPr/>
              <p:nvPr/>
            </p:nvSpPr>
            <p:spPr>
              <a:xfrm>
                <a:off x="1736307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64" name="Group 41"/>
            <p:cNvGrpSpPr>
              <a:grpSpLocks/>
            </p:cNvGrpSpPr>
            <p:nvPr/>
          </p:nvGrpSpPr>
          <p:grpSpPr bwMode="auto">
            <a:xfrm>
              <a:off x="2784475" y="2320925"/>
              <a:ext cx="404813" cy="149225"/>
              <a:chOff x="1475945" y="2578696"/>
              <a:chExt cx="404832" cy="149628"/>
            </a:xfrm>
          </p:grpSpPr>
          <p:sp>
            <p:nvSpPr>
              <p:cNvPr id="43" name="Donut 42"/>
              <p:cNvSpPr/>
              <p:nvPr/>
            </p:nvSpPr>
            <p:spPr>
              <a:xfrm>
                <a:off x="1475945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Donut 43"/>
              <p:cNvSpPr/>
              <p:nvPr/>
            </p:nvSpPr>
            <p:spPr>
              <a:xfrm>
                <a:off x="1736307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65" name="Group 44"/>
            <p:cNvGrpSpPr>
              <a:grpSpLocks/>
            </p:cNvGrpSpPr>
            <p:nvPr/>
          </p:nvGrpSpPr>
          <p:grpSpPr bwMode="auto">
            <a:xfrm>
              <a:off x="3932238" y="2197100"/>
              <a:ext cx="404812" cy="150813"/>
              <a:chOff x="1475945" y="2578696"/>
              <a:chExt cx="404832" cy="149628"/>
            </a:xfrm>
          </p:grpSpPr>
          <p:sp>
            <p:nvSpPr>
              <p:cNvPr id="46" name="Donut 45"/>
              <p:cNvSpPr/>
              <p:nvPr/>
            </p:nvSpPr>
            <p:spPr>
              <a:xfrm>
                <a:off x="1475945" y="2578696"/>
                <a:ext cx="144469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Donut 46"/>
              <p:cNvSpPr/>
              <p:nvPr/>
            </p:nvSpPr>
            <p:spPr>
              <a:xfrm>
                <a:off x="1736308" y="2578696"/>
                <a:ext cx="144469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66" name="Group 47"/>
            <p:cNvGrpSpPr>
              <a:grpSpLocks/>
            </p:cNvGrpSpPr>
            <p:nvPr/>
          </p:nvGrpSpPr>
          <p:grpSpPr bwMode="auto">
            <a:xfrm>
              <a:off x="4845050" y="3028950"/>
              <a:ext cx="404813" cy="149225"/>
              <a:chOff x="1475945" y="2578696"/>
              <a:chExt cx="404832" cy="149628"/>
            </a:xfrm>
          </p:grpSpPr>
          <p:sp>
            <p:nvSpPr>
              <p:cNvPr id="49" name="Donut 48"/>
              <p:cNvSpPr/>
              <p:nvPr/>
            </p:nvSpPr>
            <p:spPr>
              <a:xfrm>
                <a:off x="1475945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Donut 49"/>
              <p:cNvSpPr/>
              <p:nvPr/>
            </p:nvSpPr>
            <p:spPr>
              <a:xfrm>
                <a:off x="1736307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67" name="Group 50"/>
            <p:cNvGrpSpPr>
              <a:grpSpLocks/>
            </p:cNvGrpSpPr>
            <p:nvPr/>
          </p:nvGrpSpPr>
          <p:grpSpPr bwMode="auto">
            <a:xfrm>
              <a:off x="6630988" y="2495550"/>
              <a:ext cx="404812" cy="149225"/>
              <a:chOff x="1475945" y="2578696"/>
              <a:chExt cx="404832" cy="149628"/>
            </a:xfrm>
          </p:grpSpPr>
          <p:sp>
            <p:nvSpPr>
              <p:cNvPr id="52" name="Donut 51"/>
              <p:cNvSpPr/>
              <p:nvPr/>
            </p:nvSpPr>
            <p:spPr>
              <a:xfrm>
                <a:off x="1475945" y="2578696"/>
                <a:ext cx="144469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Donut 52"/>
              <p:cNvSpPr/>
              <p:nvPr/>
            </p:nvSpPr>
            <p:spPr>
              <a:xfrm>
                <a:off x="1736308" y="2578696"/>
                <a:ext cx="144469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68" name="Group 53"/>
            <p:cNvGrpSpPr>
              <a:grpSpLocks/>
            </p:cNvGrpSpPr>
            <p:nvPr/>
          </p:nvGrpSpPr>
          <p:grpSpPr bwMode="auto">
            <a:xfrm>
              <a:off x="5330825" y="1854200"/>
              <a:ext cx="404813" cy="150813"/>
              <a:chOff x="1475945" y="2578696"/>
              <a:chExt cx="404832" cy="149628"/>
            </a:xfrm>
          </p:grpSpPr>
          <p:sp>
            <p:nvSpPr>
              <p:cNvPr id="55" name="Donut 54"/>
              <p:cNvSpPr/>
              <p:nvPr/>
            </p:nvSpPr>
            <p:spPr>
              <a:xfrm>
                <a:off x="1475945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Donut 55"/>
              <p:cNvSpPr/>
              <p:nvPr/>
            </p:nvSpPr>
            <p:spPr>
              <a:xfrm>
                <a:off x="1736307" y="2578696"/>
                <a:ext cx="144470" cy="149628"/>
              </a:xfrm>
              <a:prstGeom prst="donut">
                <a:avLst/>
              </a:prstGeom>
              <a:solidFill>
                <a:srgbClr val="A7D3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69288" cy="5191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Publications to date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22 accepted journal papers, 16 more submitted</a:t>
            </a:r>
          </a:p>
          <a:p>
            <a:r>
              <a:rPr lang="en-US" dirty="0" smtClean="0"/>
              <a:t>127 conference papers (published or to appear)</a:t>
            </a:r>
          </a:p>
          <a:p>
            <a:r>
              <a:rPr lang="en-US" dirty="0" err="1" smtClean="0"/>
              <a:t>SciAM</a:t>
            </a:r>
            <a:r>
              <a:rPr lang="en-US" dirty="0" smtClean="0"/>
              <a:t> paper to appear</a:t>
            </a:r>
          </a:p>
          <a:p>
            <a:r>
              <a:rPr lang="en-US" dirty="0" smtClean="0"/>
              <a:t>Comm. Magazine paper submitted and reviewed</a:t>
            </a:r>
          </a:p>
          <a:p>
            <a:r>
              <a:rPr lang="en-US" dirty="0" smtClean="0"/>
              <a:t>Book on </a:t>
            </a:r>
            <a:r>
              <a:rPr lang="en-US" dirty="0" err="1" smtClean="0"/>
              <a:t>FLoWS</a:t>
            </a:r>
            <a:r>
              <a:rPr lang="en-US" dirty="0" smtClean="0"/>
              <a:t> vision and results under development</a:t>
            </a:r>
          </a:p>
          <a:p>
            <a:pPr lvl="1"/>
            <a:r>
              <a:rPr lang="en-US" dirty="0" smtClean="0"/>
              <a:t>Alternative to </a:t>
            </a:r>
            <a:r>
              <a:rPr lang="en-US" dirty="0" err="1" smtClean="0"/>
              <a:t>NoW</a:t>
            </a:r>
            <a:r>
              <a:rPr lang="en-US" dirty="0" smtClean="0"/>
              <a:t> Foundations and Trends article</a:t>
            </a:r>
          </a:p>
          <a:p>
            <a:r>
              <a:rPr lang="en-US" dirty="0" smtClean="0"/>
              <a:t>Publications website:</a:t>
            </a:r>
          </a:p>
          <a:p>
            <a:pPr lvl="1"/>
            <a:r>
              <a:rPr lang="en-US" sz="1800" dirty="0" smtClean="0">
                <a:hlinkClick r:id="rId2"/>
              </a:rPr>
              <a:t>http://www.stanford.edu/~adlakha/ITMANET/flows_publications.htm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69288" cy="5191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588963" y="949613"/>
            <a:ext cx="8097837" cy="5086350"/>
          </a:xfrm>
        </p:spPr>
        <p:txBody>
          <a:bodyPr/>
          <a:lstStyle/>
          <a:p>
            <a:r>
              <a:rPr lang="en-US" dirty="0" smtClean="0"/>
              <a:t>Significant progress in and across all thrust areas</a:t>
            </a:r>
          </a:p>
          <a:p>
            <a:r>
              <a:rPr lang="en-US" dirty="0" smtClean="0"/>
              <a:t>Ongoing and fruitful collaborations between PIs</a:t>
            </a:r>
          </a:p>
          <a:p>
            <a:r>
              <a:rPr lang="en-US" dirty="0" smtClean="0"/>
              <a:t>Powerful new theory has been developed that goes beyond traditional Information Theory and Networking</a:t>
            </a:r>
          </a:p>
          <a:p>
            <a:r>
              <a:rPr lang="en-US" dirty="0" smtClean="0"/>
              <a:t>Addition of El Gamal and Cover adds new perspective and experience to our team</a:t>
            </a:r>
          </a:p>
          <a:p>
            <a:r>
              <a:rPr lang="en-US" dirty="0" smtClean="0"/>
              <a:t>Significant impact of </a:t>
            </a:r>
            <a:r>
              <a:rPr lang="en-US" dirty="0" err="1" smtClean="0"/>
              <a:t>FLoWS</a:t>
            </a:r>
            <a:r>
              <a:rPr lang="en-US" dirty="0" smtClean="0"/>
              <a:t> research on the broader research community (IT, communications, networking, and control/optimization)</a:t>
            </a:r>
          </a:p>
          <a:p>
            <a:r>
              <a:rPr lang="en-US" dirty="0" smtClean="0"/>
              <a:t>Want to maximize research impact in the final two phases of the project by identifying key challenges within and beyond the progress criteria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881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2263775" y="533400"/>
            <a:ext cx="4419600" cy="2514600"/>
            <a:chOff x="1426" y="336"/>
            <a:chExt cx="2784" cy="1584"/>
          </a:xfrm>
        </p:grpSpPr>
        <p:sp>
          <p:nvSpPr>
            <p:cNvPr id="20545" name="Oval 4"/>
            <p:cNvSpPr>
              <a:spLocks noChangeArrowheads="1"/>
            </p:cNvSpPr>
            <p:nvPr/>
          </p:nvSpPr>
          <p:spPr bwMode="auto">
            <a:xfrm>
              <a:off x="1426" y="336"/>
              <a:ext cx="2784" cy="1584"/>
            </a:xfrm>
            <a:prstGeom prst="ellipse">
              <a:avLst/>
            </a:prstGeom>
            <a:solidFill>
              <a:srgbClr val="BD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46" name="Group 5"/>
            <p:cNvGrpSpPr>
              <a:grpSpLocks/>
            </p:cNvGrpSpPr>
            <p:nvPr/>
          </p:nvGrpSpPr>
          <p:grpSpPr bwMode="auto">
            <a:xfrm>
              <a:off x="1954" y="816"/>
              <a:ext cx="1482" cy="962"/>
              <a:chOff x="1728" y="720"/>
              <a:chExt cx="1997" cy="1282"/>
            </a:xfrm>
          </p:grpSpPr>
          <p:sp>
            <p:nvSpPr>
              <p:cNvPr id="20548" name="Rectangle 6"/>
              <p:cNvSpPr>
                <a:spLocks noChangeArrowheads="1"/>
              </p:cNvSpPr>
              <p:nvPr/>
            </p:nvSpPr>
            <p:spPr bwMode="auto">
              <a:xfrm>
                <a:off x="1841" y="804"/>
                <a:ext cx="228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9" name="Rectangle 7"/>
              <p:cNvSpPr>
                <a:spLocks noChangeArrowheads="1"/>
              </p:cNvSpPr>
              <p:nvPr/>
            </p:nvSpPr>
            <p:spPr bwMode="auto">
              <a:xfrm>
                <a:off x="1728" y="720"/>
                <a:ext cx="496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solidFill>
                      <a:srgbClr val="000000"/>
                    </a:solidFill>
                    <a:latin typeface="Times New Roman" pitchFamily="18" charset="0"/>
                  </a:rPr>
                  <a:t>Capacity</a:t>
                </a:r>
                <a:endParaRPr lang="en-US" sz="1200"/>
              </a:p>
            </p:txBody>
          </p:sp>
          <p:grpSp>
            <p:nvGrpSpPr>
              <p:cNvPr id="20550" name="Group 8"/>
              <p:cNvGrpSpPr>
                <a:grpSpLocks/>
              </p:cNvGrpSpPr>
              <p:nvPr/>
            </p:nvGrpSpPr>
            <p:grpSpPr bwMode="auto">
              <a:xfrm>
                <a:off x="1940" y="923"/>
                <a:ext cx="19" cy="903"/>
                <a:chOff x="3635" y="1331"/>
                <a:chExt cx="24" cy="1140"/>
              </a:xfrm>
            </p:grpSpPr>
            <p:sp>
              <p:nvSpPr>
                <p:cNvPr id="20568" name="Line 9"/>
                <p:cNvSpPr>
                  <a:spLocks noChangeShapeType="1"/>
                </p:cNvSpPr>
                <p:nvPr/>
              </p:nvSpPr>
              <p:spPr bwMode="auto">
                <a:xfrm>
                  <a:off x="3647" y="1354"/>
                  <a:ext cx="1" cy="1117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9" name="Freeform 10"/>
                <p:cNvSpPr>
                  <a:spLocks/>
                </p:cNvSpPr>
                <p:nvPr/>
              </p:nvSpPr>
              <p:spPr bwMode="auto">
                <a:xfrm>
                  <a:off x="3635" y="1331"/>
                  <a:ext cx="24" cy="24"/>
                </a:xfrm>
                <a:custGeom>
                  <a:avLst/>
                  <a:gdLst>
                    <a:gd name="T0" fmla="*/ 0 w 73"/>
                    <a:gd name="T1" fmla="*/ 0 h 73"/>
                    <a:gd name="T2" fmla="*/ 0 w 73"/>
                    <a:gd name="T3" fmla="*/ 0 h 73"/>
                    <a:gd name="T4" fmla="*/ 0 w 73"/>
                    <a:gd name="T5" fmla="*/ 0 h 73"/>
                    <a:gd name="T6" fmla="*/ 0 w 73"/>
                    <a:gd name="T7" fmla="*/ 0 h 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73"/>
                    <a:gd name="T14" fmla="*/ 73 w 73"/>
                    <a:gd name="T15" fmla="*/ 73 h 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73">
                      <a:moveTo>
                        <a:pt x="73" y="73"/>
                      </a:moveTo>
                      <a:lnTo>
                        <a:pt x="37" y="0"/>
                      </a:lnTo>
                      <a:lnTo>
                        <a:pt x="0" y="73"/>
                      </a:lnTo>
                      <a:lnTo>
                        <a:pt x="73" y="7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51" name="Group 11"/>
              <p:cNvGrpSpPr>
                <a:grpSpLocks/>
              </p:cNvGrpSpPr>
              <p:nvPr/>
            </p:nvGrpSpPr>
            <p:grpSpPr bwMode="auto">
              <a:xfrm>
                <a:off x="1950" y="884"/>
                <a:ext cx="1415" cy="942"/>
                <a:chOff x="3647" y="1474"/>
                <a:chExt cx="1495" cy="997"/>
              </a:xfrm>
            </p:grpSpPr>
            <p:sp>
              <p:nvSpPr>
                <p:cNvPr id="20566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647" y="1486"/>
                  <a:ext cx="1475" cy="98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7" name="Freeform 13"/>
                <p:cNvSpPr>
                  <a:spLocks/>
                </p:cNvSpPr>
                <p:nvPr/>
              </p:nvSpPr>
              <p:spPr bwMode="auto">
                <a:xfrm>
                  <a:off x="5115" y="1474"/>
                  <a:ext cx="27" cy="23"/>
                </a:xfrm>
                <a:custGeom>
                  <a:avLst/>
                  <a:gdLst>
                    <a:gd name="T0" fmla="*/ 0 w 81"/>
                    <a:gd name="T1" fmla="*/ 0 h 69"/>
                    <a:gd name="T2" fmla="*/ 0 w 81"/>
                    <a:gd name="T3" fmla="*/ 0 h 69"/>
                    <a:gd name="T4" fmla="*/ 0 w 81"/>
                    <a:gd name="T5" fmla="*/ 0 h 69"/>
                    <a:gd name="T6" fmla="*/ 0 w 81"/>
                    <a:gd name="T7" fmla="*/ 0 h 6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1"/>
                    <a:gd name="T13" fmla="*/ 0 h 69"/>
                    <a:gd name="T14" fmla="*/ 81 w 81"/>
                    <a:gd name="T15" fmla="*/ 69 h 6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1" h="69">
                      <a:moveTo>
                        <a:pt x="40" y="69"/>
                      </a:moveTo>
                      <a:lnTo>
                        <a:pt x="81" y="0"/>
                      </a:lnTo>
                      <a:lnTo>
                        <a:pt x="0" y="9"/>
                      </a:lnTo>
                      <a:lnTo>
                        <a:pt x="40" y="6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52" name="Group 14"/>
              <p:cNvGrpSpPr>
                <a:grpSpLocks/>
              </p:cNvGrpSpPr>
              <p:nvPr/>
            </p:nvGrpSpPr>
            <p:grpSpPr bwMode="auto">
              <a:xfrm>
                <a:off x="1946" y="1816"/>
                <a:ext cx="1457" cy="19"/>
                <a:chOff x="3642" y="2458"/>
                <a:chExt cx="1803" cy="24"/>
              </a:xfrm>
            </p:grpSpPr>
            <p:sp>
              <p:nvSpPr>
                <p:cNvPr id="20564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642" y="2470"/>
                  <a:ext cx="177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5" name="Freeform 16"/>
                <p:cNvSpPr>
                  <a:spLocks/>
                </p:cNvSpPr>
                <p:nvPr/>
              </p:nvSpPr>
              <p:spPr bwMode="auto">
                <a:xfrm>
                  <a:off x="5420" y="2458"/>
                  <a:ext cx="25" cy="24"/>
                </a:xfrm>
                <a:custGeom>
                  <a:avLst/>
                  <a:gdLst>
                    <a:gd name="T0" fmla="*/ 0 w 73"/>
                    <a:gd name="T1" fmla="*/ 0 h 72"/>
                    <a:gd name="T2" fmla="*/ 0 w 73"/>
                    <a:gd name="T3" fmla="*/ 0 h 72"/>
                    <a:gd name="T4" fmla="*/ 0 w 73"/>
                    <a:gd name="T5" fmla="*/ 0 h 72"/>
                    <a:gd name="T6" fmla="*/ 0 w 73"/>
                    <a:gd name="T7" fmla="*/ 0 h 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72"/>
                    <a:gd name="T14" fmla="*/ 73 w 73"/>
                    <a:gd name="T15" fmla="*/ 72 h 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72">
                      <a:moveTo>
                        <a:pt x="0" y="72"/>
                      </a:moveTo>
                      <a:lnTo>
                        <a:pt x="73" y="35"/>
                      </a:lnTo>
                      <a:lnTo>
                        <a:pt x="0" y="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53" name="Rectangle 17"/>
              <p:cNvSpPr>
                <a:spLocks noChangeArrowheads="1"/>
              </p:cNvSpPr>
              <p:nvPr/>
            </p:nvSpPr>
            <p:spPr bwMode="auto">
              <a:xfrm>
                <a:off x="3156" y="985"/>
                <a:ext cx="159" cy="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Rectangle 18"/>
              <p:cNvSpPr>
                <a:spLocks noChangeArrowheads="1"/>
              </p:cNvSpPr>
              <p:nvPr/>
            </p:nvSpPr>
            <p:spPr bwMode="auto">
              <a:xfrm>
                <a:off x="3408" y="768"/>
                <a:ext cx="317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solidFill>
                      <a:srgbClr val="000000"/>
                    </a:solidFill>
                    <a:latin typeface="Times New Roman" pitchFamily="18" charset="0"/>
                  </a:rPr>
                  <a:t>Delay</a:t>
                </a:r>
                <a:endParaRPr lang="en-US" sz="1200"/>
              </a:p>
            </p:txBody>
          </p:sp>
          <p:sp>
            <p:nvSpPr>
              <p:cNvPr id="20555" name="Rectangle 19"/>
              <p:cNvSpPr>
                <a:spLocks noChangeArrowheads="1"/>
              </p:cNvSpPr>
              <p:nvPr/>
            </p:nvSpPr>
            <p:spPr bwMode="auto">
              <a:xfrm>
                <a:off x="3256" y="1835"/>
                <a:ext cx="191" cy="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Rectangle 20"/>
              <p:cNvSpPr>
                <a:spLocks noChangeArrowheads="1"/>
              </p:cNvSpPr>
              <p:nvPr/>
            </p:nvSpPr>
            <p:spPr bwMode="auto">
              <a:xfrm>
                <a:off x="3275" y="1847"/>
                <a:ext cx="333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solidFill>
                      <a:srgbClr val="000000"/>
                    </a:solidFill>
                    <a:latin typeface="Times New Roman" pitchFamily="18" charset="0"/>
                  </a:rPr>
                  <a:t>Power</a:t>
                </a:r>
                <a:endParaRPr lang="en-US" sz="1200"/>
              </a:p>
            </p:txBody>
          </p:sp>
          <p:sp>
            <p:nvSpPr>
              <p:cNvPr id="20557" name="Rectangle 21"/>
              <p:cNvSpPr>
                <a:spLocks noChangeArrowheads="1"/>
              </p:cNvSpPr>
              <p:nvPr/>
            </p:nvSpPr>
            <p:spPr bwMode="auto">
              <a:xfrm>
                <a:off x="2364" y="956"/>
                <a:ext cx="326" cy="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8" name="Rectangle 22"/>
              <p:cNvSpPr>
                <a:spLocks noChangeArrowheads="1"/>
              </p:cNvSpPr>
              <p:nvPr/>
            </p:nvSpPr>
            <p:spPr bwMode="auto">
              <a:xfrm>
                <a:off x="2933" y="1453"/>
                <a:ext cx="328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9" name="Freeform 23"/>
              <p:cNvSpPr>
                <a:spLocks/>
              </p:cNvSpPr>
              <p:nvPr/>
            </p:nvSpPr>
            <p:spPr bwMode="auto">
              <a:xfrm>
                <a:off x="1976" y="1219"/>
                <a:ext cx="1306" cy="600"/>
              </a:xfrm>
              <a:custGeom>
                <a:avLst/>
                <a:gdLst>
                  <a:gd name="T0" fmla="*/ 0 w 4847"/>
                  <a:gd name="T1" fmla="*/ 0 h 2272"/>
                  <a:gd name="T2" fmla="*/ 0 w 4847"/>
                  <a:gd name="T3" fmla="*/ 0 h 2272"/>
                  <a:gd name="T4" fmla="*/ 0 w 4847"/>
                  <a:gd name="T5" fmla="*/ 0 h 2272"/>
                  <a:gd name="T6" fmla="*/ 0 w 4847"/>
                  <a:gd name="T7" fmla="*/ 0 h 2272"/>
                  <a:gd name="T8" fmla="*/ 0 w 4847"/>
                  <a:gd name="T9" fmla="*/ 0 h 2272"/>
                  <a:gd name="T10" fmla="*/ 0 w 4847"/>
                  <a:gd name="T11" fmla="*/ 0 h 2272"/>
                  <a:gd name="T12" fmla="*/ 0 w 4847"/>
                  <a:gd name="T13" fmla="*/ 0 h 2272"/>
                  <a:gd name="T14" fmla="*/ 0 w 4847"/>
                  <a:gd name="T15" fmla="*/ 0 h 2272"/>
                  <a:gd name="T16" fmla="*/ 0 w 4847"/>
                  <a:gd name="T17" fmla="*/ 0 h 2272"/>
                  <a:gd name="T18" fmla="*/ 0 w 4847"/>
                  <a:gd name="T19" fmla="*/ 0 h 2272"/>
                  <a:gd name="T20" fmla="*/ 0 w 4847"/>
                  <a:gd name="T21" fmla="*/ 0 h 2272"/>
                  <a:gd name="T22" fmla="*/ 0 w 4847"/>
                  <a:gd name="T23" fmla="*/ 0 h 2272"/>
                  <a:gd name="T24" fmla="*/ 0 w 4847"/>
                  <a:gd name="T25" fmla="*/ 0 h 2272"/>
                  <a:gd name="T26" fmla="*/ 0 w 4847"/>
                  <a:gd name="T27" fmla="*/ 0 h 2272"/>
                  <a:gd name="T28" fmla="*/ 0 w 4847"/>
                  <a:gd name="T29" fmla="*/ 0 h 2272"/>
                  <a:gd name="T30" fmla="*/ 0 w 4847"/>
                  <a:gd name="T31" fmla="*/ 0 h 2272"/>
                  <a:gd name="T32" fmla="*/ 0 w 4847"/>
                  <a:gd name="T33" fmla="*/ 0 h 2272"/>
                  <a:gd name="T34" fmla="*/ 0 w 4847"/>
                  <a:gd name="T35" fmla="*/ 0 h 2272"/>
                  <a:gd name="T36" fmla="*/ 0 w 4847"/>
                  <a:gd name="T37" fmla="*/ 0 h 2272"/>
                  <a:gd name="T38" fmla="*/ 0 w 4847"/>
                  <a:gd name="T39" fmla="*/ 0 h 2272"/>
                  <a:gd name="T40" fmla="*/ 0 w 4847"/>
                  <a:gd name="T41" fmla="*/ 0 h 2272"/>
                  <a:gd name="T42" fmla="*/ 0 w 4847"/>
                  <a:gd name="T43" fmla="*/ 0 h 2272"/>
                  <a:gd name="T44" fmla="*/ 0 w 4847"/>
                  <a:gd name="T45" fmla="*/ 0 h 2272"/>
                  <a:gd name="T46" fmla="*/ 0 w 4847"/>
                  <a:gd name="T47" fmla="*/ 0 h 2272"/>
                  <a:gd name="T48" fmla="*/ 0 w 4847"/>
                  <a:gd name="T49" fmla="*/ 0 h 2272"/>
                  <a:gd name="T50" fmla="*/ 0 w 4847"/>
                  <a:gd name="T51" fmla="*/ 0 h 2272"/>
                  <a:gd name="T52" fmla="*/ 0 w 4847"/>
                  <a:gd name="T53" fmla="*/ 0 h 2272"/>
                  <a:gd name="T54" fmla="*/ 0 w 4847"/>
                  <a:gd name="T55" fmla="*/ 0 h 2272"/>
                  <a:gd name="T56" fmla="*/ 0 w 4847"/>
                  <a:gd name="T57" fmla="*/ 0 h 2272"/>
                  <a:gd name="T58" fmla="*/ 0 w 4847"/>
                  <a:gd name="T59" fmla="*/ 0 h 2272"/>
                  <a:gd name="T60" fmla="*/ 0 w 4847"/>
                  <a:gd name="T61" fmla="*/ 0 h 2272"/>
                  <a:gd name="T62" fmla="*/ 0 w 4847"/>
                  <a:gd name="T63" fmla="*/ 0 h 2272"/>
                  <a:gd name="T64" fmla="*/ 0 w 4847"/>
                  <a:gd name="T65" fmla="*/ 0 h 2272"/>
                  <a:gd name="T66" fmla="*/ 0 w 4847"/>
                  <a:gd name="T67" fmla="*/ 0 h 2272"/>
                  <a:gd name="T68" fmla="*/ 0 w 4847"/>
                  <a:gd name="T69" fmla="*/ 0 h 22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47"/>
                  <a:gd name="T106" fmla="*/ 0 h 2272"/>
                  <a:gd name="T107" fmla="*/ 4847 w 4847"/>
                  <a:gd name="T108" fmla="*/ 2272 h 22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47" h="2272">
                    <a:moveTo>
                      <a:pt x="0" y="2272"/>
                    </a:moveTo>
                    <a:lnTo>
                      <a:pt x="769" y="1989"/>
                    </a:lnTo>
                    <a:lnTo>
                      <a:pt x="1155" y="1704"/>
                    </a:lnTo>
                    <a:lnTo>
                      <a:pt x="1385" y="1421"/>
                    </a:lnTo>
                    <a:lnTo>
                      <a:pt x="1693" y="1065"/>
                    </a:lnTo>
                    <a:lnTo>
                      <a:pt x="2001" y="853"/>
                    </a:lnTo>
                    <a:lnTo>
                      <a:pt x="2384" y="568"/>
                    </a:lnTo>
                    <a:lnTo>
                      <a:pt x="2924" y="355"/>
                    </a:lnTo>
                    <a:lnTo>
                      <a:pt x="3539" y="0"/>
                    </a:lnTo>
                    <a:lnTo>
                      <a:pt x="3716" y="97"/>
                    </a:lnTo>
                    <a:lnTo>
                      <a:pt x="3861" y="204"/>
                    </a:lnTo>
                    <a:lnTo>
                      <a:pt x="3955" y="225"/>
                    </a:lnTo>
                    <a:lnTo>
                      <a:pt x="4143" y="351"/>
                    </a:lnTo>
                    <a:lnTo>
                      <a:pt x="4342" y="412"/>
                    </a:lnTo>
                    <a:lnTo>
                      <a:pt x="4605" y="545"/>
                    </a:lnTo>
                    <a:lnTo>
                      <a:pt x="4770" y="568"/>
                    </a:lnTo>
                    <a:lnTo>
                      <a:pt x="4847" y="640"/>
                    </a:lnTo>
                    <a:lnTo>
                      <a:pt x="4616" y="640"/>
                    </a:lnTo>
                    <a:lnTo>
                      <a:pt x="4309" y="662"/>
                    </a:lnTo>
                    <a:lnTo>
                      <a:pt x="4079" y="710"/>
                    </a:lnTo>
                    <a:lnTo>
                      <a:pt x="3807" y="813"/>
                    </a:lnTo>
                    <a:lnTo>
                      <a:pt x="3436" y="916"/>
                    </a:lnTo>
                    <a:lnTo>
                      <a:pt x="3097" y="1112"/>
                    </a:lnTo>
                    <a:lnTo>
                      <a:pt x="2855" y="1283"/>
                    </a:lnTo>
                    <a:lnTo>
                      <a:pt x="2647" y="1525"/>
                    </a:lnTo>
                    <a:lnTo>
                      <a:pt x="2380" y="1735"/>
                    </a:lnTo>
                    <a:lnTo>
                      <a:pt x="2152" y="1922"/>
                    </a:lnTo>
                    <a:lnTo>
                      <a:pt x="1979" y="2007"/>
                    </a:lnTo>
                    <a:lnTo>
                      <a:pt x="1712" y="2133"/>
                    </a:lnTo>
                    <a:lnTo>
                      <a:pt x="1646" y="2157"/>
                    </a:lnTo>
                    <a:lnTo>
                      <a:pt x="1512" y="2196"/>
                    </a:lnTo>
                    <a:lnTo>
                      <a:pt x="1111" y="2196"/>
                    </a:lnTo>
                    <a:lnTo>
                      <a:pt x="692" y="2201"/>
                    </a:lnTo>
                    <a:lnTo>
                      <a:pt x="368" y="2251"/>
                    </a:lnTo>
                    <a:lnTo>
                      <a:pt x="0" y="2272"/>
                    </a:lnTo>
                    <a:close/>
                  </a:path>
                </a:pathLst>
              </a:custGeom>
              <a:solidFill>
                <a:srgbClr val="FF66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0" name="Rectangle 24"/>
              <p:cNvSpPr>
                <a:spLocks noChangeArrowheads="1"/>
              </p:cNvSpPr>
              <p:nvPr/>
            </p:nvSpPr>
            <p:spPr bwMode="auto">
              <a:xfrm>
                <a:off x="2112" y="912"/>
                <a:ext cx="384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solidFill>
                      <a:srgbClr val="00CC99"/>
                    </a:solidFill>
                    <a:latin typeface="Times New Roman" pitchFamily="18" charset="0"/>
                  </a:rPr>
                  <a:t>Upper </a:t>
                </a:r>
              </a:p>
              <a:p>
                <a:r>
                  <a:rPr lang="en-US" sz="1200">
                    <a:solidFill>
                      <a:srgbClr val="00CC99"/>
                    </a:solidFill>
                    <a:latin typeface="Times New Roman" pitchFamily="18" charset="0"/>
                  </a:rPr>
                  <a:t>Bound</a:t>
                </a:r>
                <a:endParaRPr lang="en-US" sz="1200"/>
              </a:p>
            </p:txBody>
          </p:sp>
          <p:sp>
            <p:nvSpPr>
              <p:cNvPr id="20561" name="Rectangle 25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392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solidFill>
                      <a:srgbClr val="FF6699"/>
                    </a:solidFill>
                    <a:latin typeface="Times New Roman" pitchFamily="18" charset="0"/>
                  </a:rPr>
                  <a:t>Lower </a:t>
                </a:r>
              </a:p>
              <a:p>
                <a:r>
                  <a:rPr lang="en-US" sz="1200">
                    <a:solidFill>
                      <a:srgbClr val="FF6699"/>
                    </a:solidFill>
                    <a:latin typeface="Times New Roman" pitchFamily="18" charset="0"/>
                  </a:rPr>
                  <a:t>Bound</a:t>
                </a:r>
                <a:endParaRPr lang="en-US" sz="1200"/>
              </a:p>
            </p:txBody>
          </p:sp>
          <p:sp>
            <p:nvSpPr>
              <p:cNvPr id="20562" name="Freeform 26"/>
              <p:cNvSpPr>
                <a:spLocks/>
              </p:cNvSpPr>
              <p:nvPr/>
            </p:nvSpPr>
            <p:spPr bwMode="auto">
              <a:xfrm>
                <a:off x="2039" y="961"/>
                <a:ext cx="1378" cy="837"/>
              </a:xfrm>
              <a:custGeom>
                <a:avLst/>
                <a:gdLst>
                  <a:gd name="T0" fmla="*/ 0 w 4558"/>
                  <a:gd name="T1" fmla="*/ 0 h 3408"/>
                  <a:gd name="T2" fmla="*/ 0 w 4558"/>
                  <a:gd name="T3" fmla="*/ 0 h 3408"/>
                  <a:gd name="T4" fmla="*/ 0 w 4558"/>
                  <a:gd name="T5" fmla="*/ 0 h 3408"/>
                  <a:gd name="T6" fmla="*/ 0 w 4558"/>
                  <a:gd name="T7" fmla="*/ 0 h 3408"/>
                  <a:gd name="T8" fmla="*/ 0 w 4558"/>
                  <a:gd name="T9" fmla="*/ 0 h 3408"/>
                  <a:gd name="T10" fmla="*/ 0 w 4558"/>
                  <a:gd name="T11" fmla="*/ 0 h 3408"/>
                  <a:gd name="T12" fmla="*/ 0 w 4558"/>
                  <a:gd name="T13" fmla="*/ 0 h 3408"/>
                  <a:gd name="T14" fmla="*/ 0 w 4558"/>
                  <a:gd name="T15" fmla="*/ 0 h 3408"/>
                  <a:gd name="T16" fmla="*/ 0 w 4558"/>
                  <a:gd name="T17" fmla="*/ 0 h 3408"/>
                  <a:gd name="T18" fmla="*/ 0 w 4558"/>
                  <a:gd name="T19" fmla="*/ 0 h 3408"/>
                  <a:gd name="T20" fmla="*/ 0 w 4558"/>
                  <a:gd name="T21" fmla="*/ 0 h 3408"/>
                  <a:gd name="T22" fmla="*/ 0 w 4558"/>
                  <a:gd name="T23" fmla="*/ 0 h 3408"/>
                  <a:gd name="T24" fmla="*/ 0 w 4558"/>
                  <a:gd name="T25" fmla="*/ 0 h 3408"/>
                  <a:gd name="T26" fmla="*/ 0 w 4558"/>
                  <a:gd name="T27" fmla="*/ 0 h 3408"/>
                  <a:gd name="T28" fmla="*/ 0 w 4558"/>
                  <a:gd name="T29" fmla="*/ 0 h 3408"/>
                  <a:gd name="T30" fmla="*/ 0 w 4558"/>
                  <a:gd name="T31" fmla="*/ 0 h 3408"/>
                  <a:gd name="T32" fmla="*/ 0 w 4558"/>
                  <a:gd name="T33" fmla="*/ 0 h 3408"/>
                  <a:gd name="T34" fmla="*/ 0 w 4558"/>
                  <a:gd name="T35" fmla="*/ 0 h 3408"/>
                  <a:gd name="T36" fmla="*/ 0 w 4558"/>
                  <a:gd name="T37" fmla="*/ 0 h 3408"/>
                  <a:gd name="T38" fmla="*/ 0 w 4558"/>
                  <a:gd name="T39" fmla="*/ 0 h 3408"/>
                  <a:gd name="T40" fmla="*/ 0 w 4558"/>
                  <a:gd name="T41" fmla="*/ 0 h 3408"/>
                  <a:gd name="T42" fmla="*/ 0 w 4558"/>
                  <a:gd name="T43" fmla="*/ 0 h 3408"/>
                  <a:gd name="T44" fmla="*/ 0 w 4558"/>
                  <a:gd name="T45" fmla="*/ 0 h 3408"/>
                  <a:gd name="T46" fmla="*/ 0 w 4558"/>
                  <a:gd name="T47" fmla="*/ 0 h 3408"/>
                  <a:gd name="T48" fmla="*/ 0 w 4558"/>
                  <a:gd name="T49" fmla="*/ 0 h 3408"/>
                  <a:gd name="T50" fmla="*/ 0 w 4558"/>
                  <a:gd name="T51" fmla="*/ 0 h 3408"/>
                  <a:gd name="T52" fmla="*/ 0 w 4558"/>
                  <a:gd name="T53" fmla="*/ 0 h 3408"/>
                  <a:gd name="T54" fmla="*/ 0 w 4558"/>
                  <a:gd name="T55" fmla="*/ 0 h 3408"/>
                  <a:gd name="T56" fmla="*/ 0 w 4558"/>
                  <a:gd name="T57" fmla="*/ 0 h 3408"/>
                  <a:gd name="T58" fmla="*/ 0 w 4558"/>
                  <a:gd name="T59" fmla="*/ 0 h 3408"/>
                  <a:gd name="T60" fmla="*/ 0 w 4558"/>
                  <a:gd name="T61" fmla="*/ 0 h 3408"/>
                  <a:gd name="T62" fmla="*/ 0 w 4558"/>
                  <a:gd name="T63" fmla="*/ 0 h 3408"/>
                  <a:gd name="T64" fmla="*/ 0 w 4558"/>
                  <a:gd name="T65" fmla="*/ 0 h 3408"/>
                  <a:gd name="T66" fmla="*/ 0 w 4558"/>
                  <a:gd name="T67" fmla="*/ 0 h 34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558"/>
                  <a:gd name="T103" fmla="*/ 0 h 3408"/>
                  <a:gd name="T104" fmla="*/ 4558 w 4558"/>
                  <a:gd name="T105" fmla="*/ 3408 h 34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558" h="3408">
                    <a:moveTo>
                      <a:pt x="0" y="3408"/>
                    </a:moveTo>
                    <a:lnTo>
                      <a:pt x="724" y="2954"/>
                    </a:lnTo>
                    <a:lnTo>
                      <a:pt x="1086" y="2499"/>
                    </a:lnTo>
                    <a:lnTo>
                      <a:pt x="1303" y="2045"/>
                    </a:lnTo>
                    <a:lnTo>
                      <a:pt x="1592" y="1477"/>
                    </a:lnTo>
                    <a:lnTo>
                      <a:pt x="1881" y="1136"/>
                    </a:lnTo>
                    <a:lnTo>
                      <a:pt x="2243" y="682"/>
                    </a:lnTo>
                    <a:lnTo>
                      <a:pt x="2749" y="341"/>
                    </a:lnTo>
                    <a:lnTo>
                      <a:pt x="3304" y="74"/>
                    </a:lnTo>
                    <a:lnTo>
                      <a:pt x="3472" y="0"/>
                    </a:lnTo>
                    <a:lnTo>
                      <a:pt x="3545" y="227"/>
                    </a:lnTo>
                    <a:lnTo>
                      <a:pt x="3690" y="341"/>
                    </a:lnTo>
                    <a:lnTo>
                      <a:pt x="3834" y="455"/>
                    </a:lnTo>
                    <a:lnTo>
                      <a:pt x="4051" y="568"/>
                    </a:lnTo>
                    <a:lnTo>
                      <a:pt x="4340" y="682"/>
                    </a:lnTo>
                    <a:lnTo>
                      <a:pt x="4473" y="712"/>
                    </a:lnTo>
                    <a:lnTo>
                      <a:pt x="4558" y="795"/>
                    </a:lnTo>
                    <a:lnTo>
                      <a:pt x="4340" y="795"/>
                    </a:lnTo>
                    <a:lnTo>
                      <a:pt x="4040" y="786"/>
                    </a:lnTo>
                    <a:lnTo>
                      <a:pt x="3818" y="859"/>
                    </a:lnTo>
                    <a:lnTo>
                      <a:pt x="3472" y="909"/>
                    </a:lnTo>
                    <a:lnTo>
                      <a:pt x="3111" y="1023"/>
                    </a:lnTo>
                    <a:lnTo>
                      <a:pt x="2822" y="1250"/>
                    </a:lnTo>
                    <a:lnTo>
                      <a:pt x="2533" y="1591"/>
                    </a:lnTo>
                    <a:lnTo>
                      <a:pt x="2315" y="1818"/>
                    </a:lnTo>
                    <a:lnTo>
                      <a:pt x="2171" y="2045"/>
                    </a:lnTo>
                    <a:lnTo>
                      <a:pt x="1954" y="2272"/>
                    </a:lnTo>
                    <a:lnTo>
                      <a:pt x="1736" y="2613"/>
                    </a:lnTo>
                    <a:lnTo>
                      <a:pt x="1519" y="2840"/>
                    </a:lnTo>
                    <a:lnTo>
                      <a:pt x="1303" y="3067"/>
                    </a:lnTo>
                    <a:lnTo>
                      <a:pt x="1013" y="3181"/>
                    </a:lnTo>
                    <a:lnTo>
                      <a:pt x="651" y="3294"/>
                    </a:lnTo>
                    <a:lnTo>
                      <a:pt x="346" y="3372"/>
                    </a:lnTo>
                    <a:lnTo>
                      <a:pt x="0" y="3408"/>
                    </a:lnTo>
                    <a:close/>
                  </a:path>
                </a:pathLst>
              </a:custGeom>
              <a:solidFill>
                <a:srgbClr val="0000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3" name="Freeform 27"/>
              <p:cNvSpPr>
                <a:spLocks/>
              </p:cNvSpPr>
              <p:nvPr/>
            </p:nvSpPr>
            <p:spPr bwMode="auto">
              <a:xfrm>
                <a:off x="1968" y="916"/>
                <a:ext cx="1229" cy="901"/>
              </a:xfrm>
              <a:custGeom>
                <a:avLst/>
                <a:gdLst>
                  <a:gd name="T0" fmla="*/ 0 w 4558"/>
                  <a:gd name="T1" fmla="*/ 0 h 3408"/>
                  <a:gd name="T2" fmla="*/ 0 w 4558"/>
                  <a:gd name="T3" fmla="*/ 0 h 3408"/>
                  <a:gd name="T4" fmla="*/ 0 w 4558"/>
                  <a:gd name="T5" fmla="*/ 0 h 3408"/>
                  <a:gd name="T6" fmla="*/ 0 w 4558"/>
                  <a:gd name="T7" fmla="*/ 0 h 3408"/>
                  <a:gd name="T8" fmla="*/ 0 w 4558"/>
                  <a:gd name="T9" fmla="*/ 0 h 3408"/>
                  <a:gd name="T10" fmla="*/ 0 w 4558"/>
                  <a:gd name="T11" fmla="*/ 0 h 3408"/>
                  <a:gd name="T12" fmla="*/ 0 w 4558"/>
                  <a:gd name="T13" fmla="*/ 0 h 3408"/>
                  <a:gd name="T14" fmla="*/ 0 w 4558"/>
                  <a:gd name="T15" fmla="*/ 0 h 3408"/>
                  <a:gd name="T16" fmla="*/ 0 w 4558"/>
                  <a:gd name="T17" fmla="*/ 0 h 3408"/>
                  <a:gd name="T18" fmla="*/ 0 w 4558"/>
                  <a:gd name="T19" fmla="*/ 0 h 3408"/>
                  <a:gd name="T20" fmla="*/ 0 w 4558"/>
                  <a:gd name="T21" fmla="*/ 0 h 3408"/>
                  <a:gd name="T22" fmla="*/ 0 w 4558"/>
                  <a:gd name="T23" fmla="*/ 0 h 3408"/>
                  <a:gd name="T24" fmla="*/ 0 w 4558"/>
                  <a:gd name="T25" fmla="*/ 0 h 3408"/>
                  <a:gd name="T26" fmla="*/ 0 w 4558"/>
                  <a:gd name="T27" fmla="*/ 0 h 3408"/>
                  <a:gd name="T28" fmla="*/ 0 w 4558"/>
                  <a:gd name="T29" fmla="*/ 0 h 3408"/>
                  <a:gd name="T30" fmla="*/ 0 w 4558"/>
                  <a:gd name="T31" fmla="*/ 0 h 3408"/>
                  <a:gd name="T32" fmla="*/ 0 w 4558"/>
                  <a:gd name="T33" fmla="*/ 0 h 3408"/>
                  <a:gd name="T34" fmla="*/ 0 w 4558"/>
                  <a:gd name="T35" fmla="*/ 0 h 3408"/>
                  <a:gd name="T36" fmla="*/ 0 w 4558"/>
                  <a:gd name="T37" fmla="*/ 0 h 3408"/>
                  <a:gd name="T38" fmla="*/ 0 w 4558"/>
                  <a:gd name="T39" fmla="*/ 0 h 3408"/>
                  <a:gd name="T40" fmla="*/ 0 w 4558"/>
                  <a:gd name="T41" fmla="*/ 0 h 3408"/>
                  <a:gd name="T42" fmla="*/ 0 w 4558"/>
                  <a:gd name="T43" fmla="*/ 0 h 3408"/>
                  <a:gd name="T44" fmla="*/ 0 w 4558"/>
                  <a:gd name="T45" fmla="*/ 0 h 3408"/>
                  <a:gd name="T46" fmla="*/ 0 w 4558"/>
                  <a:gd name="T47" fmla="*/ 0 h 3408"/>
                  <a:gd name="T48" fmla="*/ 0 w 4558"/>
                  <a:gd name="T49" fmla="*/ 0 h 3408"/>
                  <a:gd name="T50" fmla="*/ 0 w 4558"/>
                  <a:gd name="T51" fmla="*/ 0 h 3408"/>
                  <a:gd name="T52" fmla="*/ 0 w 4558"/>
                  <a:gd name="T53" fmla="*/ 0 h 3408"/>
                  <a:gd name="T54" fmla="*/ 0 w 4558"/>
                  <a:gd name="T55" fmla="*/ 0 h 3408"/>
                  <a:gd name="T56" fmla="*/ 0 w 4558"/>
                  <a:gd name="T57" fmla="*/ 0 h 3408"/>
                  <a:gd name="T58" fmla="*/ 0 w 4558"/>
                  <a:gd name="T59" fmla="*/ 0 h 3408"/>
                  <a:gd name="T60" fmla="*/ 0 w 4558"/>
                  <a:gd name="T61" fmla="*/ 0 h 3408"/>
                  <a:gd name="T62" fmla="*/ 0 w 4558"/>
                  <a:gd name="T63" fmla="*/ 0 h 3408"/>
                  <a:gd name="T64" fmla="*/ 0 w 4558"/>
                  <a:gd name="T65" fmla="*/ 0 h 3408"/>
                  <a:gd name="T66" fmla="*/ 0 w 4558"/>
                  <a:gd name="T67" fmla="*/ 0 h 34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558"/>
                  <a:gd name="T103" fmla="*/ 0 h 3408"/>
                  <a:gd name="T104" fmla="*/ 4558 w 4558"/>
                  <a:gd name="T105" fmla="*/ 3408 h 34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558" h="3408">
                    <a:moveTo>
                      <a:pt x="0" y="3408"/>
                    </a:moveTo>
                    <a:lnTo>
                      <a:pt x="724" y="2954"/>
                    </a:lnTo>
                    <a:lnTo>
                      <a:pt x="1086" y="2499"/>
                    </a:lnTo>
                    <a:lnTo>
                      <a:pt x="1303" y="2045"/>
                    </a:lnTo>
                    <a:lnTo>
                      <a:pt x="1592" y="1477"/>
                    </a:lnTo>
                    <a:lnTo>
                      <a:pt x="1881" y="1136"/>
                    </a:lnTo>
                    <a:lnTo>
                      <a:pt x="2243" y="682"/>
                    </a:lnTo>
                    <a:lnTo>
                      <a:pt x="2749" y="341"/>
                    </a:lnTo>
                    <a:lnTo>
                      <a:pt x="3304" y="74"/>
                    </a:lnTo>
                    <a:lnTo>
                      <a:pt x="3472" y="0"/>
                    </a:lnTo>
                    <a:lnTo>
                      <a:pt x="3545" y="227"/>
                    </a:lnTo>
                    <a:lnTo>
                      <a:pt x="3690" y="341"/>
                    </a:lnTo>
                    <a:lnTo>
                      <a:pt x="3834" y="455"/>
                    </a:lnTo>
                    <a:lnTo>
                      <a:pt x="4051" y="568"/>
                    </a:lnTo>
                    <a:lnTo>
                      <a:pt x="4340" y="682"/>
                    </a:lnTo>
                    <a:lnTo>
                      <a:pt x="4473" y="712"/>
                    </a:lnTo>
                    <a:lnTo>
                      <a:pt x="4558" y="795"/>
                    </a:lnTo>
                    <a:lnTo>
                      <a:pt x="4340" y="795"/>
                    </a:lnTo>
                    <a:lnTo>
                      <a:pt x="4040" y="786"/>
                    </a:lnTo>
                    <a:lnTo>
                      <a:pt x="3818" y="859"/>
                    </a:lnTo>
                    <a:lnTo>
                      <a:pt x="3472" y="909"/>
                    </a:lnTo>
                    <a:lnTo>
                      <a:pt x="3111" y="1023"/>
                    </a:lnTo>
                    <a:lnTo>
                      <a:pt x="2822" y="1250"/>
                    </a:lnTo>
                    <a:lnTo>
                      <a:pt x="2533" y="1591"/>
                    </a:lnTo>
                    <a:lnTo>
                      <a:pt x="2315" y="1818"/>
                    </a:lnTo>
                    <a:lnTo>
                      <a:pt x="2171" y="2045"/>
                    </a:lnTo>
                    <a:lnTo>
                      <a:pt x="1954" y="2272"/>
                    </a:lnTo>
                    <a:lnTo>
                      <a:pt x="1736" y="2613"/>
                    </a:lnTo>
                    <a:lnTo>
                      <a:pt x="1519" y="2840"/>
                    </a:lnTo>
                    <a:lnTo>
                      <a:pt x="1303" y="3067"/>
                    </a:lnTo>
                    <a:lnTo>
                      <a:pt x="1013" y="3181"/>
                    </a:lnTo>
                    <a:lnTo>
                      <a:pt x="651" y="3294"/>
                    </a:lnTo>
                    <a:lnTo>
                      <a:pt x="346" y="3372"/>
                    </a:lnTo>
                    <a:lnTo>
                      <a:pt x="0" y="3408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47" name="Text Box 28"/>
            <p:cNvSpPr txBox="1">
              <a:spLocks noChangeArrowheads="1"/>
            </p:cNvSpPr>
            <p:nvPr/>
          </p:nvSpPr>
          <p:spPr bwMode="auto">
            <a:xfrm>
              <a:off x="1810" y="528"/>
              <a:ext cx="199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pitchFamily="18" charset="0"/>
                </a:rPr>
                <a:t>Capacity and Fundamental Limits</a:t>
              </a:r>
            </a:p>
          </p:txBody>
        </p:sp>
      </p:grpSp>
      <p:grpSp>
        <p:nvGrpSpPr>
          <p:cNvPr id="20484" name="Group 29"/>
          <p:cNvGrpSpPr>
            <a:grpSpLocks/>
          </p:cNvGrpSpPr>
          <p:nvPr/>
        </p:nvGrpSpPr>
        <p:grpSpPr bwMode="auto">
          <a:xfrm>
            <a:off x="3600450" y="6162675"/>
            <a:ext cx="2303463" cy="609600"/>
            <a:chOff x="2205" y="3840"/>
            <a:chExt cx="1451" cy="384"/>
          </a:xfrm>
        </p:grpSpPr>
        <p:sp>
          <p:nvSpPr>
            <p:cNvPr id="20543" name="AutoShape 30"/>
            <p:cNvSpPr>
              <a:spLocks noChangeArrowheads="1"/>
            </p:cNvSpPr>
            <p:nvPr/>
          </p:nvSpPr>
          <p:spPr bwMode="auto">
            <a:xfrm>
              <a:off x="2205" y="3840"/>
              <a:ext cx="1451" cy="384"/>
            </a:xfrm>
            <a:prstGeom prst="upArrowCallout">
              <a:avLst>
                <a:gd name="adj1" fmla="val 94466"/>
                <a:gd name="adj2" fmla="val 94466"/>
                <a:gd name="adj3" fmla="val 16667"/>
                <a:gd name="adj4" fmla="val 6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4" name="Text Box 31"/>
            <p:cNvSpPr txBox="1">
              <a:spLocks noChangeArrowheads="1"/>
            </p:cNvSpPr>
            <p:nvPr/>
          </p:nvSpPr>
          <p:spPr bwMode="auto">
            <a:xfrm>
              <a:off x="2325" y="4002"/>
              <a:ext cx="12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Application Metrics</a:t>
              </a:r>
            </a:p>
          </p:txBody>
        </p:sp>
      </p:grpSp>
      <p:sp>
        <p:nvSpPr>
          <p:cNvPr id="20485" name="AutoShape 32"/>
          <p:cNvSpPr>
            <a:spLocks noChangeArrowheads="1"/>
          </p:cNvSpPr>
          <p:nvPr/>
        </p:nvSpPr>
        <p:spPr bwMode="auto">
          <a:xfrm>
            <a:off x="5311775" y="2913063"/>
            <a:ext cx="419100" cy="669925"/>
          </a:xfrm>
          <a:prstGeom prst="curvedLeftArrow">
            <a:avLst>
              <a:gd name="adj1" fmla="val 31970"/>
              <a:gd name="adj2" fmla="val 63939"/>
              <a:gd name="adj3" fmla="val 33333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33"/>
          <p:cNvSpPr>
            <a:spLocks noChangeArrowheads="1"/>
          </p:cNvSpPr>
          <p:nvPr/>
        </p:nvSpPr>
        <p:spPr bwMode="auto">
          <a:xfrm flipH="1" flipV="1">
            <a:off x="3665538" y="2967038"/>
            <a:ext cx="273050" cy="641350"/>
          </a:xfrm>
          <a:prstGeom prst="curvedLeftArrow">
            <a:avLst>
              <a:gd name="adj1" fmla="val 46977"/>
              <a:gd name="adj2" fmla="val 93953"/>
              <a:gd name="adj3" fmla="val 33333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7" name="Group 34"/>
          <p:cNvGrpSpPr>
            <a:grpSpLocks/>
          </p:cNvGrpSpPr>
          <p:nvPr/>
        </p:nvGrpSpPr>
        <p:grpSpPr bwMode="auto">
          <a:xfrm>
            <a:off x="2462213" y="3490913"/>
            <a:ext cx="4572000" cy="2692400"/>
            <a:chOff x="1551" y="2199"/>
            <a:chExt cx="2880" cy="1696"/>
          </a:xfrm>
        </p:grpSpPr>
        <p:sp>
          <p:nvSpPr>
            <p:cNvPr id="20521" name="Oval 35"/>
            <p:cNvSpPr>
              <a:spLocks noChangeArrowheads="1"/>
            </p:cNvSpPr>
            <p:nvPr/>
          </p:nvSpPr>
          <p:spPr bwMode="auto">
            <a:xfrm>
              <a:off x="1551" y="2199"/>
              <a:ext cx="2880" cy="1696"/>
            </a:xfrm>
            <a:prstGeom prst="ellipse">
              <a:avLst/>
            </a:prstGeom>
            <a:solidFill>
              <a:srgbClr val="BD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522" name="Rectangle 36"/>
            <p:cNvSpPr>
              <a:spLocks noChangeArrowheads="1"/>
            </p:cNvSpPr>
            <p:nvPr/>
          </p:nvSpPr>
          <p:spPr bwMode="auto">
            <a:xfrm>
              <a:off x="2028" y="2664"/>
              <a:ext cx="210" cy="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Rectangle 37"/>
            <p:cNvSpPr>
              <a:spLocks noChangeArrowheads="1"/>
            </p:cNvSpPr>
            <p:nvPr/>
          </p:nvSpPr>
          <p:spPr bwMode="auto">
            <a:xfrm>
              <a:off x="2022" y="2619"/>
              <a:ext cx="36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Capacity</a:t>
              </a:r>
              <a:endParaRPr lang="en-US" sz="1200">
                <a:latin typeface="Times New Roman" pitchFamily="18" charset="0"/>
              </a:endParaRPr>
            </a:p>
          </p:txBody>
        </p:sp>
        <p:grpSp>
          <p:nvGrpSpPr>
            <p:cNvPr id="20524" name="Group 38"/>
            <p:cNvGrpSpPr>
              <a:grpSpLocks/>
            </p:cNvGrpSpPr>
            <p:nvPr/>
          </p:nvGrpSpPr>
          <p:grpSpPr bwMode="auto">
            <a:xfrm>
              <a:off x="2236" y="2736"/>
              <a:ext cx="14" cy="941"/>
              <a:chOff x="1343" y="2203"/>
              <a:chExt cx="37" cy="1745"/>
            </a:xfrm>
          </p:grpSpPr>
          <p:sp>
            <p:nvSpPr>
              <p:cNvPr id="20541" name="Line 39"/>
              <p:cNvSpPr>
                <a:spLocks noChangeShapeType="1"/>
              </p:cNvSpPr>
              <p:nvPr/>
            </p:nvSpPr>
            <p:spPr bwMode="auto">
              <a:xfrm>
                <a:off x="1361" y="2238"/>
                <a:ext cx="1" cy="171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2" name="Freeform 40"/>
              <p:cNvSpPr>
                <a:spLocks/>
              </p:cNvSpPr>
              <p:nvPr/>
            </p:nvSpPr>
            <p:spPr bwMode="auto">
              <a:xfrm>
                <a:off x="1343" y="2203"/>
                <a:ext cx="37" cy="37"/>
              </a:xfrm>
              <a:custGeom>
                <a:avLst/>
                <a:gdLst>
                  <a:gd name="T0" fmla="*/ 0 w 75"/>
                  <a:gd name="T1" fmla="*/ 1 h 74"/>
                  <a:gd name="T2" fmla="*/ 0 w 75"/>
                  <a:gd name="T3" fmla="*/ 0 h 74"/>
                  <a:gd name="T4" fmla="*/ 0 w 75"/>
                  <a:gd name="T5" fmla="*/ 1 h 74"/>
                  <a:gd name="T6" fmla="*/ 0 w 75"/>
                  <a:gd name="T7" fmla="*/ 1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74"/>
                  <a:gd name="T14" fmla="*/ 75 w 75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74">
                    <a:moveTo>
                      <a:pt x="75" y="74"/>
                    </a:moveTo>
                    <a:lnTo>
                      <a:pt x="38" y="0"/>
                    </a:lnTo>
                    <a:lnTo>
                      <a:pt x="0" y="74"/>
                    </a:lnTo>
                    <a:lnTo>
                      <a:pt x="75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25" name="Group 41"/>
            <p:cNvGrpSpPr>
              <a:grpSpLocks/>
            </p:cNvGrpSpPr>
            <p:nvPr/>
          </p:nvGrpSpPr>
          <p:grpSpPr bwMode="auto">
            <a:xfrm>
              <a:off x="2268" y="2805"/>
              <a:ext cx="1116" cy="849"/>
              <a:chOff x="1361" y="2423"/>
              <a:chExt cx="2288" cy="1525"/>
            </a:xfrm>
          </p:grpSpPr>
          <p:sp>
            <p:nvSpPr>
              <p:cNvPr id="20539" name="Line 42"/>
              <p:cNvSpPr>
                <a:spLocks noChangeShapeType="1"/>
              </p:cNvSpPr>
              <p:nvPr/>
            </p:nvSpPr>
            <p:spPr bwMode="auto">
              <a:xfrm flipV="1">
                <a:off x="1361" y="2441"/>
                <a:ext cx="2258" cy="150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0" name="Freeform 43"/>
              <p:cNvSpPr>
                <a:spLocks/>
              </p:cNvSpPr>
              <p:nvPr/>
            </p:nvSpPr>
            <p:spPr bwMode="auto">
              <a:xfrm>
                <a:off x="3608" y="2423"/>
                <a:ext cx="41" cy="35"/>
              </a:xfrm>
              <a:custGeom>
                <a:avLst/>
                <a:gdLst>
                  <a:gd name="T0" fmla="*/ 1 w 82"/>
                  <a:gd name="T1" fmla="*/ 0 h 71"/>
                  <a:gd name="T2" fmla="*/ 1 w 82"/>
                  <a:gd name="T3" fmla="*/ 0 h 71"/>
                  <a:gd name="T4" fmla="*/ 0 w 82"/>
                  <a:gd name="T5" fmla="*/ 0 h 71"/>
                  <a:gd name="T6" fmla="*/ 1 w 82"/>
                  <a:gd name="T7" fmla="*/ 0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2"/>
                  <a:gd name="T13" fmla="*/ 0 h 71"/>
                  <a:gd name="T14" fmla="*/ 82 w 82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2" h="71">
                    <a:moveTo>
                      <a:pt x="40" y="71"/>
                    </a:moveTo>
                    <a:lnTo>
                      <a:pt x="82" y="0"/>
                    </a:lnTo>
                    <a:lnTo>
                      <a:pt x="0" y="9"/>
                    </a:lnTo>
                    <a:lnTo>
                      <a:pt x="40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26" name="Group 44"/>
            <p:cNvGrpSpPr>
              <a:grpSpLocks/>
            </p:cNvGrpSpPr>
            <p:nvPr/>
          </p:nvGrpSpPr>
          <p:grpSpPr bwMode="auto">
            <a:xfrm flipV="1">
              <a:off x="2257" y="3641"/>
              <a:ext cx="1054" cy="56"/>
              <a:chOff x="1355" y="3928"/>
              <a:chExt cx="2758" cy="37"/>
            </a:xfrm>
          </p:grpSpPr>
          <p:sp>
            <p:nvSpPr>
              <p:cNvPr id="20537" name="Line 45"/>
              <p:cNvSpPr>
                <a:spLocks noChangeShapeType="1"/>
              </p:cNvSpPr>
              <p:nvPr/>
            </p:nvSpPr>
            <p:spPr bwMode="auto">
              <a:xfrm flipV="1">
                <a:off x="1355" y="3946"/>
                <a:ext cx="272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8" name="Freeform 46"/>
              <p:cNvSpPr>
                <a:spLocks/>
              </p:cNvSpPr>
              <p:nvPr/>
            </p:nvSpPr>
            <p:spPr bwMode="auto">
              <a:xfrm>
                <a:off x="4075" y="3928"/>
                <a:ext cx="38" cy="37"/>
              </a:xfrm>
              <a:custGeom>
                <a:avLst/>
                <a:gdLst>
                  <a:gd name="T0" fmla="*/ 0 w 74"/>
                  <a:gd name="T1" fmla="*/ 1 h 74"/>
                  <a:gd name="T2" fmla="*/ 1 w 74"/>
                  <a:gd name="T3" fmla="*/ 1 h 74"/>
                  <a:gd name="T4" fmla="*/ 0 w 74"/>
                  <a:gd name="T5" fmla="*/ 0 h 74"/>
                  <a:gd name="T6" fmla="*/ 0 w 74"/>
                  <a:gd name="T7" fmla="*/ 1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74"/>
                  <a:gd name="T14" fmla="*/ 74 w 74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74">
                    <a:moveTo>
                      <a:pt x="0" y="74"/>
                    </a:moveTo>
                    <a:lnTo>
                      <a:pt x="74" y="37"/>
                    </a:lnTo>
                    <a:lnTo>
                      <a:pt x="0" y="0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27" name="Rectangle 47"/>
            <p:cNvSpPr>
              <a:spLocks noChangeArrowheads="1"/>
            </p:cNvSpPr>
            <p:nvPr/>
          </p:nvSpPr>
          <p:spPr bwMode="auto">
            <a:xfrm>
              <a:off x="3243" y="2857"/>
              <a:ext cx="145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Rectangle 48"/>
            <p:cNvSpPr>
              <a:spLocks noChangeArrowheads="1"/>
            </p:cNvSpPr>
            <p:nvPr/>
          </p:nvSpPr>
          <p:spPr bwMode="auto">
            <a:xfrm>
              <a:off x="3404" y="2780"/>
              <a:ext cx="23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Delay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20529" name="Rectangle 49"/>
            <p:cNvSpPr>
              <a:spLocks noChangeArrowheads="1"/>
            </p:cNvSpPr>
            <p:nvPr/>
          </p:nvSpPr>
          <p:spPr bwMode="auto">
            <a:xfrm>
              <a:off x="3332" y="3605"/>
              <a:ext cx="247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Power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20530" name="Freeform 50"/>
            <p:cNvSpPr>
              <a:spLocks/>
            </p:cNvSpPr>
            <p:nvPr/>
          </p:nvSpPr>
          <p:spPr bwMode="auto">
            <a:xfrm>
              <a:off x="2235" y="2703"/>
              <a:ext cx="1135" cy="967"/>
            </a:xfrm>
            <a:custGeom>
              <a:avLst/>
              <a:gdLst>
                <a:gd name="T0" fmla="*/ 0 w 4650"/>
                <a:gd name="T1" fmla="*/ 0 h 3477"/>
                <a:gd name="T2" fmla="*/ 0 w 4650"/>
                <a:gd name="T3" fmla="*/ 0 h 3477"/>
                <a:gd name="T4" fmla="*/ 0 w 4650"/>
                <a:gd name="T5" fmla="*/ 0 h 3477"/>
                <a:gd name="T6" fmla="*/ 0 w 4650"/>
                <a:gd name="T7" fmla="*/ 0 h 3477"/>
                <a:gd name="T8" fmla="*/ 0 w 4650"/>
                <a:gd name="T9" fmla="*/ 0 h 3477"/>
                <a:gd name="T10" fmla="*/ 0 w 4650"/>
                <a:gd name="T11" fmla="*/ 0 h 3477"/>
                <a:gd name="T12" fmla="*/ 0 w 4650"/>
                <a:gd name="T13" fmla="*/ 0 h 3477"/>
                <a:gd name="T14" fmla="*/ 0 w 4650"/>
                <a:gd name="T15" fmla="*/ 0 h 3477"/>
                <a:gd name="T16" fmla="*/ 0 w 4650"/>
                <a:gd name="T17" fmla="*/ 0 h 3477"/>
                <a:gd name="T18" fmla="*/ 0 w 4650"/>
                <a:gd name="T19" fmla="*/ 0 h 3477"/>
                <a:gd name="T20" fmla="*/ 0 w 4650"/>
                <a:gd name="T21" fmla="*/ 0 h 3477"/>
                <a:gd name="T22" fmla="*/ 0 w 4650"/>
                <a:gd name="T23" fmla="*/ 0 h 3477"/>
                <a:gd name="T24" fmla="*/ 0 w 4650"/>
                <a:gd name="T25" fmla="*/ 0 h 3477"/>
                <a:gd name="T26" fmla="*/ 0 w 4650"/>
                <a:gd name="T27" fmla="*/ 0 h 3477"/>
                <a:gd name="T28" fmla="*/ 0 w 4650"/>
                <a:gd name="T29" fmla="*/ 0 h 3477"/>
                <a:gd name="T30" fmla="*/ 0 w 4650"/>
                <a:gd name="T31" fmla="*/ 0 h 3477"/>
                <a:gd name="T32" fmla="*/ 0 w 4650"/>
                <a:gd name="T33" fmla="*/ 0 h 3477"/>
                <a:gd name="T34" fmla="*/ 0 w 4650"/>
                <a:gd name="T35" fmla="*/ 0 h 3477"/>
                <a:gd name="T36" fmla="*/ 0 w 4650"/>
                <a:gd name="T37" fmla="*/ 0 h 3477"/>
                <a:gd name="T38" fmla="*/ 0 w 4650"/>
                <a:gd name="T39" fmla="*/ 0 h 3477"/>
                <a:gd name="T40" fmla="*/ 0 w 4650"/>
                <a:gd name="T41" fmla="*/ 0 h 3477"/>
                <a:gd name="T42" fmla="*/ 0 w 4650"/>
                <a:gd name="T43" fmla="*/ 0 h 3477"/>
                <a:gd name="T44" fmla="*/ 0 w 4650"/>
                <a:gd name="T45" fmla="*/ 0 h 3477"/>
                <a:gd name="T46" fmla="*/ 0 w 4650"/>
                <a:gd name="T47" fmla="*/ 0 h 3477"/>
                <a:gd name="T48" fmla="*/ 0 w 4650"/>
                <a:gd name="T49" fmla="*/ 0 h 3477"/>
                <a:gd name="T50" fmla="*/ 0 w 4650"/>
                <a:gd name="T51" fmla="*/ 0 h 3477"/>
                <a:gd name="T52" fmla="*/ 0 w 4650"/>
                <a:gd name="T53" fmla="*/ 0 h 3477"/>
                <a:gd name="T54" fmla="*/ 0 w 4650"/>
                <a:gd name="T55" fmla="*/ 0 h 3477"/>
                <a:gd name="T56" fmla="*/ 0 w 4650"/>
                <a:gd name="T57" fmla="*/ 0 h 3477"/>
                <a:gd name="T58" fmla="*/ 0 w 4650"/>
                <a:gd name="T59" fmla="*/ 0 h 3477"/>
                <a:gd name="T60" fmla="*/ 0 w 4650"/>
                <a:gd name="T61" fmla="*/ 0 h 3477"/>
                <a:gd name="T62" fmla="*/ 0 w 4650"/>
                <a:gd name="T63" fmla="*/ 0 h 3477"/>
                <a:gd name="T64" fmla="*/ 0 w 4650"/>
                <a:gd name="T65" fmla="*/ 0 h 3477"/>
                <a:gd name="T66" fmla="*/ 0 w 4650"/>
                <a:gd name="T67" fmla="*/ 0 h 347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50"/>
                <a:gd name="T103" fmla="*/ 0 h 3477"/>
                <a:gd name="T104" fmla="*/ 4650 w 4650"/>
                <a:gd name="T105" fmla="*/ 3477 h 347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50" h="3477">
                  <a:moveTo>
                    <a:pt x="0" y="3477"/>
                  </a:moveTo>
                  <a:lnTo>
                    <a:pt x="738" y="3014"/>
                  </a:lnTo>
                  <a:lnTo>
                    <a:pt x="1107" y="2549"/>
                  </a:lnTo>
                  <a:lnTo>
                    <a:pt x="1329" y="2086"/>
                  </a:lnTo>
                  <a:lnTo>
                    <a:pt x="1624" y="1507"/>
                  </a:lnTo>
                  <a:lnTo>
                    <a:pt x="1919" y="1159"/>
                  </a:lnTo>
                  <a:lnTo>
                    <a:pt x="2288" y="696"/>
                  </a:lnTo>
                  <a:lnTo>
                    <a:pt x="2804" y="348"/>
                  </a:lnTo>
                  <a:lnTo>
                    <a:pt x="3370" y="75"/>
                  </a:lnTo>
                  <a:lnTo>
                    <a:pt x="3542" y="0"/>
                  </a:lnTo>
                  <a:lnTo>
                    <a:pt x="3617" y="231"/>
                  </a:lnTo>
                  <a:lnTo>
                    <a:pt x="3764" y="348"/>
                  </a:lnTo>
                  <a:lnTo>
                    <a:pt x="3911" y="464"/>
                  </a:lnTo>
                  <a:lnTo>
                    <a:pt x="4133" y="579"/>
                  </a:lnTo>
                  <a:lnTo>
                    <a:pt x="4428" y="696"/>
                  </a:lnTo>
                  <a:lnTo>
                    <a:pt x="4563" y="726"/>
                  </a:lnTo>
                  <a:lnTo>
                    <a:pt x="4650" y="811"/>
                  </a:lnTo>
                  <a:lnTo>
                    <a:pt x="4428" y="811"/>
                  </a:lnTo>
                  <a:lnTo>
                    <a:pt x="4121" y="801"/>
                  </a:lnTo>
                  <a:lnTo>
                    <a:pt x="3895" y="877"/>
                  </a:lnTo>
                  <a:lnTo>
                    <a:pt x="3542" y="927"/>
                  </a:lnTo>
                  <a:lnTo>
                    <a:pt x="3173" y="1044"/>
                  </a:lnTo>
                  <a:lnTo>
                    <a:pt x="2878" y="1275"/>
                  </a:lnTo>
                  <a:lnTo>
                    <a:pt x="2584" y="1623"/>
                  </a:lnTo>
                  <a:lnTo>
                    <a:pt x="2362" y="1855"/>
                  </a:lnTo>
                  <a:lnTo>
                    <a:pt x="2215" y="2086"/>
                  </a:lnTo>
                  <a:lnTo>
                    <a:pt x="1993" y="2318"/>
                  </a:lnTo>
                  <a:lnTo>
                    <a:pt x="1771" y="2666"/>
                  </a:lnTo>
                  <a:lnTo>
                    <a:pt x="1550" y="2897"/>
                  </a:lnTo>
                  <a:lnTo>
                    <a:pt x="1329" y="3129"/>
                  </a:lnTo>
                  <a:lnTo>
                    <a:pt x="1033" y="3245"/>
                  </a:lnTo>
                  <a:lnTo>
                    <a:pt x="664" y="3360"/>
                  </a:lnTo>
                  <a:lnTo>
                    <a:pt x="353" y="3440"/>
                  </a:lnTo>
                  <a:lnTo>
                    <a:pt x="0" y="3477"/>
                  </a:lnTo>
                  <a:close/>
                </a:path>
              </a:pathLst>
            </a:custGeom>
            <a:solidFill>
              <a:srgbClr val="00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Rectangle 51"/>
            <p:cNvSpPr>
              <a:spLocks noChangeArrowheads="1"/>
            </p:cNvSpPr>
            <p:nvPr/>
          </p:nvSpPr>
          <p:spPr bwMode="auto">
            <a:xfrm>
              <a:off x="2511" y="2826"/>
              <a:ext cx="301" cy="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Freeform 52"/>
            <p:cNvSpPr>
              <a:spLocks/>
            </p:cNvSpPr>
            <p:nvPr/>
          </p:nvSpPr>
          <p:spPr bwMode="auto">
            <a:xfrm>
              <a:off x="2587" y="3016"/>
              <a:ext cx="303" cy="200"/>
            </a:xfrm>
            <a:custGeom>
              <a:avLst/>
              <a:gdLst>
                <a:gd name="T0" fmla="*/ 0 w 585"/>
                <a:gd name="T1" fmla="*/ 3 h 360"/>
                <a:gd name="T2" fmla="*/ 1 w 585"/>
                <a:gd name="T3" fmla="*/ 3 h 360"/>
                <a:gd name="T4" fmla="*/ 2 w 585"/>
                <a:gd name="T5" fmla="*/ 3 h 360"/>
                <a:gd name="T6" fmla="*/ 3 w 585"/>
                <a:gd name="T7" fmla="*/ 3 h 360"/>
                <a:gd name="T8" fmla="*/ 3 w 585"/>
                <a:gd name="T9" fmla="*/ 2 h 360"/>
                <a:gd name="T10" fmla="*/ 3 w 585"/>
                <a:gd name="T11" fmla="*/ 1 h 360"/>
                <a:gd name="T12" fmla="*/ 3 w 585"/>
                <a:gd name="T13" fmla="*/ 1 h 360"/>
                <a:gd name="T14" fmla="*/ 2 w 585"/>
                <a:gd name="T15" fmla="*/ 0 h 360"/>
                <a:gd name="T16" fmla="*/ 2 w 585"/>
                <a:gd name="T17" fmla="*/ 1 h 360"/>
                <a:gd name="T18" fmla="*/ 1 w 585"/>
                <a:gd name="T19" fmla="*/ 1 h 360"/>
                <a:gd name="T20" fmla="*/ 1 w 585"/>
                <a:gd name="T21" fmla="*/ 2 h 360"/>
                <a:gd name="T22" fmla="*/ 0 w 585"/>
                <a:gd name="T23" fmla="*/ 3 h 3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5"/>
                <a:gd name="T37" fmla="*/ 0 h 360"/>
                <a:gd name="T38" fmla="*/ 585 w 585"/>
                <a:gd name="T39" fmla="*/ 360 h 3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5" h="360">
                  <a:moveTo>
                    <a:pt x="0" y="342"/>
                  </a:moveTo>
                  <a:lnTo>
                    <a:pt x="90" y="342"/>
                  </a:lnTo>
                  <a:lnTo>
                    <a:pt x="261" y="360"/>
                  </a:lnTo>
                  <a:lnTo>
                    <a:pt x="468" y="333"/>
                  </a:lnTo>
                  <a:lnTo>
                    <a:pt x="585" y="216"/>
                  </a:lnTo>
                  <a:lnTo>
                    <a:pt x="585" y="144"/>
                  </a:lnTo>
                  <a:lnTo>
                    <a:pt x="549" y="27"/>
                  </a:lnTo>
                  <a:lnTo>
                    <a:pt x="414" y="0"/>
                  </a:lnTo>
                  <a:lnTo>
                    <a:pt x="225" y="36"/>
                  </a:lnTo>
                  <a:lnTo>
                    <a:pt x="117" y="135"/>
                  </a:lnTo>
                  <a:lnTo>
                    <a:pt x="72" y="207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CCCC0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Oval 53"/>
            <p:cNvSpPr>
              <a:spLocks noChangeArrowheads="1"/>
            </p:cNvSpPr>
            <p:nvPr/>
          </p:nvSpPr>
          <p:spPr bwMode="auto">
            <a:xfrm>
              <a:off x="2707" y="3057"/>
              <a:ext cx="54" cy="73"/>
            </a:xfrm>
            <a:prstGeom prst="ellipse">
              <a:avLst/>
            </a:prstGeom>
            <a:solidFill>
              <a:srgbClr val="FF3399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Text Box 54"/>
            <p:cNvSpPr txBox="1">
              <a:spLocks noChangeArrowheads="1"/>
            </p:cNvSpPr>
            <p:nvPr/>
          </p:nvSpPr>
          <p:spPr bwMode="auto">
            <a:xfrm>
              <a:off x="3105" y="3228"/>
              <a:ext cx="926" cy="210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800000"/>
                  </a:solidFill>
                  <a:latin typeface="Times New Roman" pitchFamily="18" charset="0"/>
                </a:rPr>
                <a:t>Utility=U(C,D,E)</a:t>
              </a:r>
            </a:p>
          </p:txBody>
        </p:sp>
        <p:sp>
          <p:nvSpPr>
            <p:cNvPr id="20535" name="Text Box 55"/>
            <p:cNvSpPr txBox="1">
              <a:spLocks noChangeArrowheads="1"/>
            </p:cNvSpPr>
            <p:nvPr/>
          </p:nvSpPr>
          <p:spPr bwMode="auto">
            <a:xfrm>
              <a:off x="2402" y="2254"/>
              <a:ext cx="128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  <a:latin typeface="Times New Roman" pitchFamily="18" charset="0"/>
                </a:rPr>
                <a:t>Application and</a:t>
              </a:r>
            </a:p>
            <a:p>
              <a:pPr algn="ctr"/>
              <a:r>
                <a:rPr lang="en-US" sz="1600">
                  <a:solidFill>
                    <a:srgbClr val="000000"/>
                  </a:solidFill>
                  <a:latin typeface="Times New Roman" pitchFamily="18" charset="0"/>
                </a:rPr>
                <a:t>Network Optimization</a:t>
              </a:r>
            </a:p>
          </p:txBody>
        </p:sp>
        <p:sp>
          <p:nvSpPr>
            <p:cNvPr id="20536" name="Text Box 56"/>
            <p:cNvSpPr txBox="1">
              <a:spLocks noChangeArrowheads="1"/>
            </p:cNvSpPr>
            <p:nvPr/>
          </p:nvSpPr>
          <p:spPr bwMode="auto">
            <a:xfrm>
              <a:off x="2217" y="2810"/>
              <a:ext cx="63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400" i="1">
                  <a:solidFill>
                    <a:srgbClr val="FF3399"/>
                  </a:solidFill>
                  <a:latin typeface="Times New Roman" pitchFamily="18" charset="0"/>
                </a:rPr>
                <a:t>(C*,D*,E*)</a:t>
              </a:r>
            </a:p>
          </p:txBody>
        </p:sp>
      </p:grpSp>
      <p:grpSp>
        <p:nvGrpSpPr>
          <p:cNvPr id="20488" name="Group 57"/>
          <p:cNvGrpSpPr>
            <a:grpSpLocks/>
          </p:cNvGrpSpPr>
          <p:nvPr/>
        </p:nvGrpSpPr>
        <p:grpSpPr bwMode="auto">
          <a:xfrm>
            <a:off x="5811838" y="449263"/>
            <a:ext cx="2014537" cy="598487"/>
            <a:chOff x="3789" y="397"/>
            <a:chExt cx="1269" cy="377"/>
          </a:xfrm>
        </p:grpSpPr>
        <p:sp>
          <p:nvSpPr>
            <p:cNvPr id="20519" name="AutoShape 58"/>
            <p:cNvSpPr>
              <a:spLocks noChangeArrowheads="1"/>
            </p:cNvSpPr>
            <p:nvPr/>
          </p:nvSpPr>
          <p:spPr bwMode="auto">
            <a:xfrm>
              <a:off x="3789" y="397"/>
              <a:ext cx="1269" cy="377"/>
            </a:xfrm>
            <a:prstGeom prst="leftArrowCallout">
              <a:avLst>
                <a:gd name="adj1" fmla="val 25000"/>
                <a:gd name="adj2" fmla="val 25000"/>
                <a:gd name="adj3" fmla="val 56101"/>
                <a:gd name="adj4" fmla="val 6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Text Box 59"/>
            <p:cNvSpPr txBox="1">
              <a:spLocks noChangeArrowheads="1"/>
            </p:cNvSpPr>
            <p:nvPr/>
          </p:nvSpPr>
          <p:spPr bwMode="auto">
            <a:xfrm>
              <a:off x="4257" y="478"/>
              <a:ext cx="7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Constraints</a:t>
              </a:r>
            </a:p>
          </p:txBody>
        </p:sp>
      </p:grpSp>
      <p:grpSp>
        <p:nvGrpSpPr>
          <p:cNvPr id="20489" name="Group 60"/>
          <p:cNvGrpSpPr>
            <a:grpSpLocks/>
          </p:cNvGrpSpPr>
          <p:nvPr/>
        </p:nvGrpSpPr>
        <p:grpSpPr bwMode="auto">
          <a:xfrm>
            <a:off x="6103938" y="2311400"/>
            <a:ext cx="1951037" cy="671513"/>
            <a:chOff x="3845" y="1456"/>
            <a:chExt cx="1229" cy="423"/>
          </a:xfrm>
        </p:grpSpPr>
        <p:sp>
          <p:nvSpPr>
            <p:cNvPr id="20517" name="AutoShape 61"/>
            <p:cNvSpPr>
              <a:spLocks noChangeArrowheads="1"/>
            </p:cNvSpPr>
            <p:nvPr/>
          </p:nvSpPr>
          <p:spPr bwMode="auto">
            <a:xfrm flipH="1">
              <a:off x="3845" y="1456"/>
              <a:ext cx="1229" cy="423"/>
            </a:xfrm>
            <a:prstGeom prst="rightArrowCallout">
              <a:avLst>
                <a:gd name="adj1" fmla="val 25000"/>
                <a:gd name="adj2" fmla="val 25000"/>
                <a:gd name="adj3" fmla="val 48424"/>
                <a:gd name="adj4" fmla="val 6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Text Box 62"/>
            <p:cNvSpPr txBox="1">
              <a:spLocks noChangeArrowheads="1"/>
            </p:cNvSpPr>
            <p:nvPr/>
          </p:nvSpPr>
          <p:spPr bwMode="auto">
            <a:xfrm>
              <a:off x="4320" y="1486"/>
              <a:ext cx="689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Degrees of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Freedom</a:t>
              </a:r>
            </a:p>
          </p:txBody>
        </p:sp>
      </p:grpSp>
      <p:grpSp>
        <p:nvGrpSpPr>
          <p:cNvPr id="20490" name="Group 63"/>
          <p:cNvGrpSpPr>
            <a:grpSpLocks/>
          </p:cNvGrpSpPr>
          <p:nvPr/>
        </p:nvGrpSpPr>
        <p:grpSpPr bwMode="auto">
          <a:xfrm>
            <a:off x="6670675" y="1349375"/>
            <a:ext cx="2014538" cy="601663"/>
            <a:chOff x="4312" y="881"/>
            <a:chExt cx="1269" cy="379"/>
          </a:xfrm>
        </p:grpSpPr>
        <p:sp>
          <p:nvSpPr>
            <p:cNvPr id="20515" name="AutoShape 64"/>
            <p:cNvSpPr>
              <a:spLocks noChangeArrowheads="1"/>
            </p:cNvSpPr>
            <p:nvPr/>
          </p:nvSpPr>
          <p:spPr bwMode="auto">
            <a:xfrm>
              <a:off x="4312" y="883"/>
              <a:ext cx="1269" cy="377"/>
            </a:xfrm>
            <a:prstGeom prst="leftArrowCallout">
              <a:avLst>
                <a:gd name="adj1" fmla="val 25000"/>
                <a:gd name="adj2" fmla="val 25000"/>
                <a:gd name="adj3" fmla="val 56101"/>
                <a:gd name="adj4" fmla="val 6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Text Box 65"/>
            <p:cNvSpPr txBox="1">
              <a:spLocks noChangeArrowheads="1"/>
            </p:cNvSpPr>
            <p:nvPr/>
          </p:nvSpPr>
          <p:spPr bwMode="auto">
            <a:xfrm>
              <a:off x="4780" y="881"/>
              <a:ext cx="75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>
                  <a:latin typeface="Times New Roman" pitchFamily="18" charset="0"/>
                </a:rPr>
                <a:t>Models and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>
                  <a:latin typeface="Times New Roman" pitchFamily="18" charset="0"/>
                </a:rPr>
                <a:t>Dynamics</a:t>
              </a:r>
            </a:p>
          </p:txBody>
        </p:sp>
      </p:grpSp>
      <p:sp>
        <p:nvSpPr>
          <p:cNvPr id="20491" name="AutoShape 67"/>
          <p:cNvSpPr>
            <a:spLocks noChangeArrowheads="1"/>
          </p:cNvSpPr>
          <p:nvPr/>
        </p:nvSpPr>
        <p:spPr bwMode="auto">
          <a:xfrm flipH="1">
            <a:off x="1449388" y="2984500"/>
            <a:ext cx="2173287" cy="835025"/>
          </a:xfrm>
          <a:prstGeom prst="leftArrowCallout">
            <a:avLst>
              <a:gd name="adj1" fmla="val 25000"/>
              <a:gd name="adj2" fmla="val 25000"/>
              <a:gd name="adj3" fmla="val 60524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Text Box 68"/>
          <p:cNvSpPr txBox="1">
            <a:spLocks noChangeArrowheads="1"/>
          </p:cNvSpPr>
          <p:nvPr/>
        </p:nvSpPr>
        <p:spPr bwMode="auto">
          <a:xfrm>
            <a:off x="1600200" y="2971800"/>
            <a:ext cx="11223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imes New Roman" pitchFamily="18" charset="0"/>
              </a:rPr>
              <a:t>Application  </a:t>
            </a:r>
          </a:p>
          <a:p>
            <a:pPr algn="ctr">
              <a:lnSpc>
                <a:spcPct val="90000"/>
              </a:lnSpc>
            </a:pPr>
            <a:r>
              <a:rPr lang="en-US" sz="1400">
                <a:latin typeface="Times New Roman" pitchFamily="18" charset="0"/>
              </a:rPr>
              <a:t>Metrics and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imes New Roman" pitchFamily="18" charset="0"/>
              </a:rPr>
              <a:t>Network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imes New Roman" pitchFamily="18" charset="0"/>
              </a:rPr>
              <a:t>Performance</a:t>
            </a:r>
          </a:p>
        </p:txBody>
      </p:sp>
      <p:grpSp>
        <p:nvGrpSpPr>
          <p:cNvPr id="20493" name="Group 69"/>
          <p:cNvGrpSpPr>
            <a:grpSpLocks/>
          </p:cNvGrpSpPr>
          <p:nvPr/>
        </p:nvGrpSpPr>
        <p:grpSpPr bwMode="auto">
          <a:xfrm>
            <a:off x="471488" y="1873250"/>
            <a:ext cx="1993900" cy="857250"/>
            <a:chOff x="187" y="695"/>
            <a:chExt cx="1256" cy="405"/>
          </a:xfrm>
        </p:grpSpPr>
        <p:sp>
          <p:nvSpPr>
            <p:cNvPr id="20513" name="AutoShape 70"/>
            <p:cNvSpPr>
              <a:spLocks noChangeArrowheads="1"/>
            </p:cNvSpPr>
            <p:nvPr/>
          </p:nvSpPr>
          <p:spPr bwMode="auto">
            <a:xfrm>
              <a:off x="187" y="695"/>
              <a:ext cx="1256" cy="405"/>
            </a:xfrm>
            <a:prstGeom prst="rightArrowCallout">
              <a:avLst>
                <a:gd name="adj1" fmla="val 25000"/>
                <a:gd name="adj2" fmla="val 25000"/>
                <a:gd name="adj3" fmla="val 51687"/>
                <a:gd name="adj4" fmla="val 66667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Text Box 71"/>
            <p:cNvSpPr txBox="1">
              <a:spLocks noChangeArrowheads="1"/>
            </p:cNvSpPr>
            <p:nvPr/>
          </p:nvSpPr>
          <p:spPr bwMode="auto">
            <a:xfrm>
              <a:off x="303" y="731"/>
              <a:ext cx="577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Times New Roman" pitchFamily="18" charset="0"/>
                </a:rPr>
                <a:t>Layerless</a:t>
              </a:r>
            </a:p>
            <a:p>
              <a:pPr algn="ctr"/>
              <a:r>
                <a:rPr lang="en-US" sz="1400">
                  <a:latin typeface="Times New Roman" pitchFamily="18" charset="0"/>
                </a:rPr>
                <a:t>Dynamic </a:t>
              </a:r>
            </a:p>
            <a:p>
              <a:pPr algn="ctr"/>
              <a:r>
                <a:rPr lang="en-US" sz="1400">
                  <a:latin typeface="Times New Roman" pitchFamily="18" charset="0"/>
                </a:rPr>
                <a:t>Networks</a:t>
              </a:r>
            </a:p>
          </p:txBody>
        </p:sp>
      </p:grpSp>
      <p:grpSp>
        <p:nvGrpSpPr>
          <p:cNvPr id="20494" name="Group 72"/>
          <p:cNvGrpSpPr>
            <a:grpSpLocks/>
          </p:cNvGrpSpPr>
          <p:nvPr/>
        </p:nvGrpSpPr>
        <p:grpSpPr bwMode="auto">
          <a:xfrm>
            <a:off x="246063" y="639763"/>
            <a:ext cx="2405062" cy="846137"/>
            <a:chOff x="128" y="1281"/>
            <a:chExt cx="1515" cy="533"/>
          </a:xfrm>
        </p:grpSpPr>
        <p:sp>
          <p:nvSpPr>
            <p:cNvPr id="20511" name="AutoShape 73"/>
            <p:cNvSpPr>
              <a:spLocks noChangeArrowheads="1"/>
            </p:cNvSpPr>
            <p:nvPr/>
          </p:nvSpPr>
          <p:spPr bwMode="auto">
            <a:xfrm>
              <a:off x="185" y="1281"/>
              <a:ext cx="1458" cy="533"/>
            </a:xfrm>
            <a:prstGeom prst="rightArrowCallout">
              <a:avLst>
                <a:gd name="adj1" fmla="val 25000"/>
                <a:gd name="adj2" fmla="val 25000"/>
                <a:gd name="adj3" fmla="val 45591"/>
                <a:gd name="adj4" fmla="val 66667"/>
              </a:avLst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Text Box 74"/>
            <p:cNvSpPr txBox="1">
              <a:spLocks noChangeArrowheads="1"/>
            </p:cNvSpPr>
            <p:nvPr/>
          </p:nvSpPr>
          <p:spPr bwMode="auto">
            <a:xfrm>
              <a:off x="128" y="1292"/>
              <a:ext cx="1104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New Paradigms</a:t>
              </a:r>
            </a:p>
            <a:p>
              <a:pPr algn="ctr"/>
              <a:r>
                <a:rPr lang="en-US" sz="1600">
                  <a:latin typeface="Times New Roman" pitchFamily="18" charset="0"/>
                </a:rPr>
                <a:t>for Upper </a:t>
              </a:r>
            </a:p>
            <a:p>
              <a:pPr algn="ctr"/>
              <a:r>
                <a:rPr lang="en-US" sz="1600">
                  <a:latin typeface="Times New Roman" pitchFamily="18" charset="0"/>
                </a:rPr>
                <a:t>Bounds</a:t>
              </a:r>
            </a:p>
          </p:txBody>
        </p:sp>
      </p:grpSp>
      <p:grpSp>
        <p:nvGrpSpPr>
          <p:cNvPr id="20495" name="Group 75"/>
          <p:cNvGrpSpPr>
            <a:grpSpLocks/>
          </p:cNvGrpSpPr>
          <p:nvPr/>
        </p:nvGrpSpPr>
        <p:grpSpPr bwMode="auto">
          <a:xfrm>
            <a:off x="6989763" y="5864225"/>
            <a:ext cx="827087" cy="304800"/>
            <a:chOff x="4463" y="3804"/>
            <a:chExt cx="521" cy="192"/>
          </a:xfrm>
        </p:grpSpPr>
        <p:sp>
          <p:nvSpPr>
            <p:cNvPr id="20509" name="Rectangle 76"/>
            <p:cNvSpPr>
              <a:spLocks noChangeArrowheads="1"/>
            </p:cNvSpPr>
            <p:nvPr/>
          </p:nvSpPr>
          <p:spPr bwMode="auto">
            <a:xfrm>
              <a:off x="4463" y="3861"/>
              <a:ext cx="61" cy="84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Text Box 77"/>
            <p:cNvSpPr txBox="1">
              <a:spLocks noChangeArrowheads="1"/>
            </p:cNvSpPr>
            <p:nvPr/>
          </p:nvSpPr>
          <p:spPr bwMode="auto">
            <a:xfrm>
              <a:off x="4531" y="3804"/>
              <a:ext cx="4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imes New Roman" pitchFamily="18" charset="0"/>
                </a:rPr>
                <a:t>Models</a:t>
              </a:r>
            </a:p>
          </p:txBody>
        </p:sp>
      </p:grpSp>
      <p:grpSp>
        <p:nvGrpSpPr>
          <p:cNvPr id="20496" name="Group 78"/>
          <p:cNvGrpSpPr>
            <a:grpSpLocks/>
          </p:cNvGrpSpPr>
          <p:nvPr/>
        </p:nvGrpSpPr>
        <p:grpSpPr bwMode="auto">
          <a:xfrm>
            <a:off x="6989763" y="6175375"/>
            <a:ext cx="1847850" cy="304800"/>
            <a:chOff x="4467" y="3967"/>
            <a:chExt cx="1164" cy="192"/>
          </a:xfrm>
        </p:grpSpPr>
        <p:sp>
          <p:nvSpPr>
            <p:cNvPr id="20507" name="Text Box 79"/>
            <p:cNvSpPr txBox="1">
              <a:spLocks noChangeArrowheads="1"/>
            </p:cNvSpPr>
            <p:nvPr/>
          </p:nvSpPr>
          <p:spPr bwMode="auto">
            <a:xfrm>
              <a:off x="4526" y="3967"/>
              <a:ext cx="11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imes New Roman" pitchFamily="18" charset="0"/>
                </a:rPr>
                <a:t>New MANET Theory</a:t>
              </a:r>
            </a:p>
          </p:txBody>
        </p:sp>
        <p:sp>
          <p:nvSpPr>
            <p:cNvPr id="20508" name="Rectangle 80"/>
            <p:cNvSpPr>
              <a:spLocks noChangeArrowheads="1"/>
            </p:cNvSpPr>
            <p:nvPr/>
          </p:nvSpPr>
          <p:spPr bwMode="auto">
            <a:xfrm>
              <a:off x="4467" y="4025"/>
              <a:ext cx="61" cy="84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20497" name="Group 81"/>
          <p:cNvGrpSpPr>
            <a:grpSpLocks/>
          </p:cNvGrpSpPr>
          <p:nvPr/>
        </p:nvGrpSpPr>
        <p:grpSpPr bwMode="auto">
          <a:xfrm>
            <a:off x="3348038" y="0"/>
            <a:ext cx="2057400" cy="533400"/>
            <a:chOff x="2109" y="0"/>
            <a:chExt cx="1296" cy="336"/>
          </a:xfrm>
        </p:grpSpPr>
        <p:sp>
          <p:nvSpPr>
            <p:cNvPr id="20505" name="AutoShape 82"/>
            <p:cNvSpPr>
              <a:spLocks noChangeArrowheads="1"/>
            </p:cNvSpPr>
            <p:nvPr/>
          </p:nvSpPr>
          <p:spPr bwMode="auto">
            <a:xfrm>
              <a:off x="2109" y="0"/>
              <a:ext cx="1296" cy="336"/>
            </a:xfrm>
            <a:prstGeom prst="downArrowCallout">
              <a:avLst>
                <a:gd name="adj1" fmla="val 96429"/>
                <a:gd name="adj2" fmla="val 96429"/>
                <a:gd name="adj3" fmla="val 16667"/>
                <a:gd name="adj4" fmla="val 6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Text Box 83"/>
            <p:cNvSpPr txBox="1">
              <a:spLocks noChangeArrowheads="1"/>
            </p:cNvSpPr>
            <p:nvPr/>
          </p:nvSpPr>
          <p:spPr bwMode="auto">
            <a:xfrm>
              <a:off x="2276" y="17"/>
              <a:ext cx="10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MANET Metrics</a:t>
              </a:r>
            </a:p>
          </p:txBody>
        </p:sp>
      </p:grpSp>
      <p:grpSp>
        <p:nvGrpSpPr>
          <p:cNvPr id="20498" name="Group 84"/>
          <p:cNvGrpSpPr>
            <a:grpSpLocks/>
          </p:cNvGrpSpPr>
          <p:nvPr/>
        </p:nvGrpSpPr>
        <p:grpSpPr bwMode="auto">
          <a:xfrm>
            <a:off x="6989763" y="5580063"/>
            <a:ext cx="814387" cy="304800"/>
            <a:chOff x="4467" y="4128"/>
            <a:chExt cx="513" cy="192"/>
          </a:xfrm>
        </p:grpSpPr>
        <p:sp>
          <p:nvSpPr>
            <p:cNvPr id="20503" name="Text Box 85"/>
            <p:cNvSpPr txBox="1">
              <a:spLocks noChangeArrowheads="1"/>
            </p:cNvSpPr>
            <p:nvPr/>
          </p:nvSpPr>
          <p:spPr bwMode="auto">
            <a:xfrm>
              <a:off x="4521" y="4128"/>
              <a:ext cx="4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imes New Roman" pitchFamily="18" charset="0"/>
                </a:rPr>
                <a:t>Metrics</a:t>
              </a:r>
            </a:p>
          </p:txBody>
        </p:sp>
        <p:sp>
          <p:nvSpPr>
            <p:cNvPr id="20504" name="Rectangle 86"/>
            <p:cNvSpPr>
              <a:spLocks noChangeArrowheads="1"/>
            </p:cNvSpPr>
            <p:nvPr/>
          </p:nvSpPr>
          <p:spPr bwMode="auto">
            <a:xfrm>
              <a:off x="4467" y="4184"/>
              <a:ext cx="61" cy="8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20499" name="Group 87"/>
          <p:cNvGrpSpPr>
            <a:grpSpLocks/>
          </p:cNvGrpSpPr>
          <p:nvPr/>
        </p:nvGrpSpPr>
        <p:grpSpPr bwMode="auto">
          <a:xfrm>
            <a:off x="0" y="5341938"/>
            <a:ext cx="2671763" cy="1516062"/>
            <a:chOff x="0" y="3365"/>
            <a:chExt cx="1683" cy="955"/>
          </a:xfrm>
        </p:grpSpPr>
        <p:sp>
          <p:nvSpPr>
            <p:cNvPr id="20500" name="Rectangle 88"/>
            <p:cNvSpPr>
              <a:spLocks noChangeArrowheads="1"/>
            </p:cNvSpPr>
            <p:nvPr/>
          </p:nvSpPr>
          <p:spPr bwMode="auto">
            <a:xfrm>
              <a:off x="0" y="3365"/>
              <a:ext cx="1657" cy="95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Text Box 89"/>
            <p:cNvSpPr txBox="1">
              <a:spLocks noChangeArrowheads="1"/>
            </p:cNvSpPr>
            <p:nvPr/>
          </p:nvSpPr>
          <p:spPr bwMode="auto">
            <a:xfrm>
              <a:off x="0" y="3795"/>
              <a:ext cx="1683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Fundamental Limits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latin typeface="Times New Roman" pitchFamily="18" charset="0"/>
                </a:rPr>
                <a:t>of Wireless Systems</a:t>
              </a:r>
            </a:p>
          </p:txBody>
        </p:sp>
        <p:sp>
          <p:nvSpPr>
            <p:cNvPr id="20502" name="WordArt 90"/>
            <p:cNvSpPr>
              <a:spLocks noChangeArrowheads="1" noChangeShapeType="1" noTextEdit="1"/>
            </p:cNvSpPr>
            <p:nvPr/>
          </p:nvSpPr>
          <p:spPr bwMode="auto">
            <a:xfrm>
              <a:off x="299" y="3456"/>
              <a:ext cx="1013" cy="35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00FF00">
                      <a:alpha val="50195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FLoWS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28000" cy="914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3200" dirty="0"/>
              <a:t>Thrust </a:t>
            </a:r>
            <a:r>
              <a:rPr lang="en-US" sz="3200" dirty="0" smtClean="0"/>
              <a:t>Objectives and Rationale</a:t>
            </a:r>
            <a:endParaRPr lang="en-US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838200"/>
            <a:ext cx="8728075" cy="5156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300" b="1" dirty="0" smtClean="0"/>
              <a:t>Models and Metrics </a:t>
            </a:r>
            <a:r>
              <a:rPr lang="en-US" sz="2000" dirty="0" smtClean="0">
                <a:solidFill>
                  <a:srgbClr val="0070C0"/>
                </a:solidFill>
              </a:rPr>
              <a:t>(Leads: </a:t>
            </a:r>
            <a:r>
              <a:rPr lang="en-US" sz="2000" dirty="0" err="1" smtClean="0">
                <a:solidFill>
                  <a:srgbClr val="0070C0"/>
                </a:solidFill>
              </a:rPr>
              <a:t>Effros,Goldsmith,Medard</a:t>
            </a:r>
            <a:r>
              <a:rPr lang="en-US" sz="2000" dirty="0" smtClean="0">
                <a:solidFill>
                  <a:srgbClr val="0070C0"/>
                </a:solidFill>
              </a:rPr>
              <a:t>):  </a:t>
            </a:r>
            <a:endParaRPr lang="en-US" sz="2300" dirty="0" smtClean="0">
              <a:solidFill>
                <a:srgbClr val="0070C0"/>
              </a:solidFill>
            </a:endParaRPr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Objective: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Develop a set of metrics for dynamic networks that capture requirements of current and future applications</a:t>
            </a:r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Rationale: </a:t>
            </a:r>
            <a:r>
              <a:rPr lang="en-US" sz="2000" dirty="0" smtClean="0">
                <a:solidFill>
                  <a:srgbClr val="00B050"/>
                </a:solidFill>
              </a:rPr>
              <a:t>Models for MANETs are needed that are tractable yet lead to general design and performance insights</a:t>
            </a:r>
          </a:p>
          <a:p>
            <a:pPr lvl="1">
              <a:lnSpc>
                <a:spcPct val="30000"/>
              </a:lnSpc>
            </a:pP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2300" b="1" dirty="0" smtClean="0">
                <a:solidFill>
                  <a:srgbClr val="000000"/>
                </a:solidFill>
              </a:rPr>
              <a:t>New Paradigms for Upper Bounds </a:t>
            </a:r>
            <a:r>
              <a:rPr lang="en-US" sz="2000" dirty="0" smtClean="0">
                <a:solidFill>
                  <a:srgbClr val="0070C0"/>
                </a:solidFill>
              </a:rPr>
              <a:t>(Leads: </a:t>
            </a:r>
            <a:r>
              <a:rPr lang="en-US" sz="2000" dirty="0" err="1" smtClean="0">
                <a:solidFill>
                  <a:srgbClr val="0070C0"/>
                </a:solidFill>
              </a:rPr>
              <a:t>Effros,Medard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  <a:endParaRPr lang="en-US" sz="2300" dirty="0" smtClean="0">
              <a:solidFill>
                <a:srgbClr val="0070C0"/>
              </a:solidFill>
            </a:endParaRPr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Objective:</a:t>
            </a:r>
            <a:r>
              <a:rPr lang="en-US" sz="2000" b="1" i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/>
              <a:t>Obtain bounds on a diversity of objectively-defined metrics for complex interconnected systems.</a:t>
            </a:r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Rationale:</a:t>
            </a:r>
            <a:r>
              <a:rPr lang="en-US" sz="2000" b="1" i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A comprehensive theory for upper bounding the performance limits of MANETs will help guide design</a:t>
            </a:r>
            <a:endParaRPr lang="en-US" sz="2000" b="1" i="1" dirty="0" smtClean="0">
              <a:solidFill>
                <a:srgbClr val="00B050"/>
              </a:solidFill>
            </a:endParaRPr>
          </a:p>
          <a:p>
            <a:pPr lvl="1">
              <a:lnSpc>
                <a:spcPct val="20000"/>
              </a:lnSpc>
              <a:buFontTx/>
              <a:buNone/>
            </a:pPr>
            <a:endParaRPr lang="en-US" sz="2000" b="1" i="1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2300" b="1" dirty="0" err="1" smtClean="0">
                <a:solidFill>
                  <a:srgbClr val="000000"/>
                </a:solidFill>
              </a:rPr>
              <a:t>Layerless</a:t>
            </a:r>
            <a:r>
              <a:rPr lang="en-US" sz="2300" b="1" dirty="0" smtClean="0">
                <a:solidFill>
                  <a:srgbClr val="000000"/>
                </a:solidFill>
              </a:rPr>
              <a:t> Dynamic Networks </a:t>
            </a:r>
            <a:r>
              <a:rPr lang="en-US" sz="2000" dirty="0" smtClean="0">
                <a:solidFill>
                  <a:srgbClr val="0070C0"/>
                </a:solidFill>
              </a:rPr>
              <a:t>(Lead: Zheng, Coleman)</a:t>
            </a:r>
            <a:endParaRPr lang="en-US" sz="2300" b="1" i="1" dirty="0" smtClean="0">
              <a:solidFill>
                <a:srgbClr val="0070C0"/>
              </a:solidFill>
            </a:endParaRPr>
          </a:p>
          <a:p>
            <a:pPr lvl="1"/>
            <a:r>
              <a:rPr lang="en-US" sz="2000" b="1" i="1" dirty="0" smtClean="0">
                <a:solidFill>
                  <a:srgbClr val="FF0000"/>
                </a:solidFill>
              </a:rPr>
              <a:t>Objective:</a:t>
            </a:r>
            <a:r>
              <a:rPr lang="en-US" sz="2000" b="1" i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/>
              <a:t>Design of networking strategies as a single dynamic probabilistic mapping, without pre-assigned layered structure </a:t>
            </a:r>
            <a:endParaRPr lang="en-US" sz="2000" b="1" i="1" dirty="0" smtClean="0"/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Rationale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Remove layering and statics from MANET theory. </a:t>
            </a:r>
            <a:endParaRPr lang="en-US" sz="2000" b="1" i="1" dirty="0" smtClean="0">
              <a:solidFill>
                <a:srgbClr val="00B050"/>
              </a:solidFill>
            </a:endParaRPr>
          </a:p>
          <a:p>
            <a:pPr lvl="1">
              <a:lnSpc>
                <a:spcPct val="30000"/>
              </a:lnSpc>
            </a:pPr>
            <a:endParaRPr lang="en-US" sz="23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2300" b="1" dirty="0" smtClean="0">
                <a:solidFill>
                  <a:srgbClr val="000000"/>
                </a:solidFill>
              </a:rPr>
              <a:t>End-to-End Metrics and Performance</a:t>
            </a:r>
            <a:r>
              <a:rPr lang="en-US" sz="2300" b="1" i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(Leads: </a:t>
            </a:r>
            <a:r>
              <a:rPr lang="en-US" sz="2000" dirty="0" err="1" smtClean="0">
                <a:solidFill>
                  <a:srgbClr val="0070C0"/>
                </a:solidFill>
              </a:rPr>
              <a:t>Ozdaglar,Shah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  <a:endParaRPr lang="en-US" sz="2300" dirty="0" smtClean="0">
              <a:solidFill>
                <a:srgbClr val="0070C0"/>
              </a:solidFill>
            </a:endParaRPr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Objective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>
                <a:solidFill>
                  <a:srgbClr val="000000"/>
                </a:solidFill>
              </a:rPr>
              <a:t> Provide an interface between application metrics and network performance</a:t>
            </a:r>
          </a:p>
          <a:p>
            <a:pPr lvl="1">
              <a:lnSpc>
                <a:spcPct val="70000"/>
              </a:lnSpc>
            </a:pPr>
            <a:r>
              <a:rPr lang="en-US" sz="2000" b="1" i="1" dirty="0" smtClean="0">
                <a:solidFill>
                  <a:srgbClr val="FF0000"/>
                </a:solidFill>
              </a:rPr>
              <a:t>Rationale:</a:t>
            </a:r>
            <a:r>
              <a:rPr lang="en-US" sz="2000" b="1" i="1" dirty="0" smtClean="0">
                <a:solidFill>
                  <a:srgbClr val="000000"/>
                </a:solidFill>
              </a:rPr>
              <a:t>  </a:t>
            </a:r>
            <a:r>
              <a:rPr lang="en-US" sz="2000" dirty="0" smtClean="0">
                <a:solidFill>
                  <a:srgbClr val="00B050"/>
                </a:solidFill>
              </a:rPr>
              <a:t>A theory of generalized rate distortion, separation, and network optimization will improve application performance </a:t>
            </a:r>
            <a:endParaRPr lang="en-US" sz="2300" dirty="0" smtClean="0">
              <a:solidFill>
                <a:srgbClr val="00B050"/>
              </a:solidFill>
            </a:endParaRPr>
          </a:p>
          <a:p>
            <a:pPr lvl="1">
              <a:lnSpc>
                <a:spcPct val="70000"/>
              </a:lnSpc>
            </a:pPr>
            <a:endParaRPr lang="en-US" sz="2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New PIs Added to </a:t>
            </a:r>
            <a:r>
              <a:rPr lang="en-US" dirty="0" err="1" smtClean="0"/>
              <a:t>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 and El Gamal have been added for the last two phases to complement the existing team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Cover’s work will focus on </a:t>
            </a:r>
          </a:p>
          <a:p>
            <a:pPr lvl="1"/>
            <a:r>
              <a:rPr lang="en-US" dirty="0" smtClean="0"/>
              <a:t>Coordinated capacity: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How much dependence can be set up with a given set of communication constraints</a:t>
            </a:r>
          </a:p>
          <a:p>
            <a:pPr lvl="1"/>
            <a:r>
              <a:rPr lang="en-US" dirty="0" smtClean="0"/>
              <a:t>Applications include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distributed game theory, task assignment and rate distortion theory.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Gamal’s</a:t>
            </a:r>
            <a:r>
              <a:rPr lang="en-US" dirty="0" smtClean="0"/>
              <a:t> work will focus on </a:t>
            </a:r>
          </a:p>
          <a:p>
            <a:pPr lvl="1"/>
            <a:r>
              <a:rPr lang="en-US" dirty="0" smtClean="0"/>
              <a:t>N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etwork information theory to develop new coding schemes for the canonical channel models with many users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omputing/decision making over a network with distributed sources: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lossy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distributed averaging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1327150"/>
            <a:ext cx="9144000" cy="392113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095500" y="789135"/>
            <a:ext cx="4965700" cy="1015663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000" dirty="0">
                <a:solidFill>
                  <a:srgbClr val="C00000"/>
                </a:solidFill>
                <a:latin typeface="Times New Roman" pitchFamily="18" charset="0"/>
              </a:rPr>
              <a:t>Metrics a</a:t>
            </a:r>
            <a:r>
              <a:rPr lang="en-US" sz="2000" dirty="0">
                <a:solidFill>
                  <a:srgbClr val="CC3300"/>
                </a:solidFill>
                <a:latin typeface="Times New Roman" pitchFamily="18" charset="0"/>
              </a:rPr>
              <a:t>nd </a:t>
            </a:r>
            <a:r>
              <a:rPr lang="en-US" sz="2000" dirty="0" smtClean="0">
                <a:solidFill>
                  <a:srgbClr val="CC3300"/>
                </a:solidFill>
                <a:latin typeface="Times New Roman" pitchFamily="18" charset="0"/>
              </a:rPr>
              <a:t>Models</a:t>
            </a:r>
            <a:endParaRPr lang="en-US" sz="2000" dirty="0">
              <a:solidFill>
                <a:srgbClr val="CC33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Lead: Goldsmith and Effros</a:t>
            </a:r>
          </a:p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All PIs Contribute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03213" y="0"/>
            <a:ext cx="5607176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Project </a:t>
            </a:r>
            <a:r>
              <a:rPr lang="en-US" sz="3200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Thrusts and Organization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51503" y="2293938"/>
            <a:ext cx="2036134" cy="1200329"/>
          </a:xfrm>
          <a:prstGeom prst="rect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New Paradigms</a:t>
            </a:r>
          </a:p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for Upper Bounds</a:t>
            </a:r>
          </a:p>
          <a:p>
            <a:pPr algn="ctr" eaLnBrk="1" hangingPunct="1"/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Co-Leads: </a:t>
            </a:r>
          </a:p>
          <a:p>
            <a:pPr algn="ctr" eaLnBrk="1" hangingPunct="1"/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Effros and Medard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807943" y="3561628"/>
            <a:ext cx="158569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Cover</a:t>
            </a:r>
            <a:endParaRPr lang="en-US" sz="20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— El Gamal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Koetter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</a:rPr>
              <a:t>Goldsmith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883661" y="3502746"/>
            <a:ext cx="0" cy="11978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472441" y="2294803"/>
            <a:ext cx="2185214" cy="1200329"/>
          </a:xfrm>
          <a:prstGeom prst="rect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Layerless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Dynamic Networks</a:t>
            </a:r>
          </a:p>
          <a:p>
            <a:pPr algn="ctr" eaLnBrk="1" hangingPunct="1"/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Co-Leads: </a:t>
            </a:r>
          </a:p>
          <a:p>
            <a:pPr algn="ctr" eaLnBrk="1" hangingPunct="1"/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Zheng and </a:t>
            </a:r>
            <a:r>
              <a:rPr lang="en-US" sz="1600" i="1" dirty="0" smtClean="0">
                <a:solidFill>
                  <a:srgbClr val="0000FF"/>
                </a:solidFill>
                <a:latin typeface="Times New Roman" pitchFamily="18" charset="0"/>
              </a:rPr>
              <a:t>Coleman</a:t>
            </a:r>
            <a:endParaRPr lang="en-US" sz="16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750686" y="3526845"/>
            <a:ext cx="158569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— Cover</a:t>
            </a:r>
          </a:p>
          <a:p>
            <a:pPr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</a:rPr>
              <a:t>Effros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 Gamal</a:t>
            </a:r>
            <a:endParaRPr lang="en-US" sz="20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Goldsmith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</a:rPr>
              <a:t>Koetter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</a:rPr>
              <a:t> Medard</a:t>
            </a: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</a:rPr>
              <a:t> Moulin</a:t>
            </a: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Shah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820688" y="3482689"/>
            <a:ext cx="0" cy="24048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6365875" y="2308225"/>
            <a:ext cx="2454518" cy="1200329"/>
          </a:xfrm>
          <a:prstGeom prst="rect">
            <a:avLst/>
          </a:prstGeom>
          <a:noFill/>
          <a:ln w="2857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App. Metrics and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Network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Performance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Co-Leads: </a:t>
            </a:r>
          </a:p>
          <a:p>
            <a:pPr algn="ctr" eaLnBrk="1" hangingPunct="1"/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Ozdaglar and Shah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6586680" y="3636820"/>
            <a:ext cx="15856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Coleman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Effros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Goldsmith</a:t>
            </a: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Johari 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Medard</a:t>
            </a: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 flipH="1">
            <a:off x="6658413" y="3495680"/>
            <a:ext cx="0" cy="1591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37"/>
          <p:cNvSpPr/>
          <p:nvPr/>
        </p:nvSpPr>
        <p:spPr>
          <a:xfrm>
            <a:off x="4191000" y="2390775"/>
            <a:ext cx="4724400" cy="3276600"/>
          </a:xfrm>
          <a:prstGeom prst="ellipse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ext Box 17"/>
          <p:cNvSpPr txBox="1">
            <a:spLocks noChangeArrowheads="1"/>
          </p:cNvSpPr>
          <p:nvPr/>
        </p:nvSpPr>
        <p:spPr bwMode="auto">
          <a:xfrm>
            <a:off x="6477000" y="3352800"/>
            <a:ext cx="17621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Structured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Coding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769620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7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>
                <a:solidFill>
                  <a:srgbClr val="000000"/>
                </a:solidFill>
              </a:rPr>
              <a:t>Thrust Synergies and New Intellectual Tools</a:t>
            </a:r>
          </a:p>
        </p:txBody>
      </p:sp>
      <p:sp>
        <p:nvSpPr>
          <p:cNvPr id="19" name="Oval 18"/>
          <p:cNvSpPr/>
          <p:nvPr/>
        </p:nvSpPr>
        <p:spPr>
          <a:xfrm>
            <a:off x="457200" y="866775"/>
            <a:ext cx="4724400" cy="3276600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4" name="Oval 1"/>
          <p:cNvSpPr>
            <a:spLocks noChangeArrowheads="1"/>
          </p:cNvSpPr>
          <p:nvPr/>
        </p:nvSpPr>
        <p:spPr bwMode="auto">
          <a:xfrm>
            <a:off x="2784475" y="2390775"/>
            <a:ext cx="2044700" cy="1293813"/>
          </a:xfrm>
          <a:prstGeom prst="ellipse">
            <a:avLst/>
          </a:prstGeom>
          <a:solidFill>
            <a:srgbClr val="0070C0">
              <a:alpha val="74901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5" name="Oval 2"/>
          <p:cNvSpPr>
            <a:spLocks noChangeArrowheads="1"/>
          </p:cNvSpPr>
          <p:nvPr/>
        </p:nvSpPr>
        <p:spPr bwMode="auto">
          <a:xfrm>
            <a:off x="990600" y="2085975"/>
            <a:ext cx="2090738" cy="1379538"/>
          </a:xfrm>
          <a:prstGeom prst="ellipse">
            <a:avLst/>
          </a:prstGeom>
          <a:solidFill>
            <a:srgbClr val="00B05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Oval 3"/>
          <p:cNvSpPr>
            <a:spLocks noChangeArrowheads="1"/>
          </p:cNvSpPr>
          <p:nvPr/>
        </p:nvSpPr>
        <p:spPr bwMode="auto">
          <a:xfrm>
            <a:off x="1041400" y="1193800"/>
            <a:ext cx="1954213" cy="1196975"/>
          </a:xfrm>
          <a:prstGeom prst="ellipse">
            <a:avLst/>
          </a:prstGeom>
          <a:solidFill>
            <a:srgbClr val="FF000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Equivalence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Classes</a:t>
            </a:r>
            <a:endParaRPr lang="en-GB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7" name="Oval 13"/>
          <p:cNvSpPr>
            <a:spLocks noChangeArrowheads="1"/>
          </p:cNvSpPr>
          <p:nvPr/>
        </p:nvSpPr>
        <p:spPr bwMode="auto">
          <a:xfrm>
            <a:off x="2590800" y="1476375"/>
            <a:ext cx="2032000" cy="1217613"/>
          </a:xfrm>
          <a:prstGeom prst="ellipse">
            <a:avLst/>
          </a:prstGeom>
          <a:solidFill>
            <a:srgbClr val="00DCFF">
              <a:alpha val="14902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8" name="Text Box 14"/>
          <p:cNvSpPr txBox="1">
            <a:spLocks noChangeArrowheads="1"/>
          </p:cNvSpPr>
          <p:nvPr/>
        </p:nvSpPr>
        <p:spPr bwMode="auto">
          <a:xfrm>
            <a:off x="2590800" y="2878138"/>
            <a:ext cx="2444750" cy="906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</p:txBody>
      </p:sp>
      <p:sp>
        <p:nvSpPr>
          <p:cNvPr id="22539" name="Text Box 16"/>
          <p:cNvSpPr txBox="1">
            <a:spLocks noChangeArrowheads="1"/>
          </p:cNvSpPr>
          <p:nvPr/>
        </p:nvSpPr>
        <p:spPr bwMode="auto">
          <a:xfrm>
            <a:off x="2735263" y="1819275"/>
            <a:ext cx="2028825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lnSpc>
                <a:spcPct val="15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Code Construction</a:t>
            </a:r>
          </a:p>
        </p:txBody>
      </p:sp>
      <p:sp>
        <p:nvSpPr>
          <p:cNvPr id="22540" name="Text Box 17"/>
          <p:cNvSpPr txBox="1">
            <a:spLocks noChangeArrowheads="1"/>
          </p:cNvSpPr>
          <p:nvPr/>
        </p:nvSpPr>
        <p:spPr bwMode="auto">
          <a:xfrm>
            <a:off x="1143000" y="2466975"/>
            <a:ext cx="1762125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Combinatorial 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</a:p>
        </p:txBody>
      </p:sp>
      <p:sp>
        <p:nvSpPr>
          <p:cNvPr id="22541" name="Oval 3"/>
          <p:cNvSpPr>
            <a:spLocks noChangeArrowheads="1"/>
          </p:cNvSpPr>
          <p:nvPr/>
        </p:nvSpPr>
        <p:spPr bwMode="auto">
          <a:xfrm>
            <a:off x="4648200" y="2695575"/>
            <a:ext cx="1954213" cy="1195388"/>
          </a:xfrm>
          <a:prstGeom prst="ellipse">
            <a:avLst/>
          </a:prstGeom>
          <a:solidFill>
            <a:srgbClr val="0070C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Dynamic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IT</a:t>
            </a:r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>
            <a:off x="2133600" y="942975"/>
            <a:ext cx="1762125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Thrust 1</a:t>
            </a:r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5943600" y="2466975"/>
            <a:ext cx="1762125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Thrust 2</a:t>
            </a:r>
          </a:p>
        </p:txBody>
      </p:sp>
      <p:sp>
        <p:nvSpPr>
          <p:cNvPr id="51" name="Oval 50"/>
          <p:cNvSpPr/>
          <p:nvPr/>
        </p:nvSpPr>
        <p:spPr>
          <a:xfrm>
            <a:off x="457200" y="3581400"/>
            <a:ext cx="4724400" cy="327660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45" name="Oval 1"/>
          <p:cNvSpPr>
            <a:spLocks noChangeArrowheads="1"/>
          </p:cNvSpPr>
          <p:nvPr/>
        </p:nvSpPr>
        <p:spPr bwMode="auto">
          <a:xfrm>
            <a:off x="2514600" y="5257800"/>
            <a:ext cx="2314575" cy="1143000"/>
          </a:xfrm>
          <a:prstGeom prst="ellipse">
            <a:avLst/>
          </a:prstGeom>
          <a:solidFill>
            <a:srgbClr val="0070C0">
              <a:alpha val="74901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6" name="Oval 2"/>
          <p:cNvSpPr>
            <a:spLocks noChangeArrowheads="1"/>
          </p:cNvSpPr>
          <p:nvPr/>
        </p:nvSpPr>
        <p:spPr bwMode="auto">
          <a:xfrm>
            <a:off x="762000" y="4495800"/>
            <a:ext cx="2209800" cy="1457325"/>
          </a:xfrm>
          <a:prstGeom prst="ellipse">
            <a:avLst/>
          </a:prstGeom>
          <a:solidFill>
            <a:srgbClr val="00B05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7" name="Text Box 16"/>
          <p:cNvSpPr txBox="1">
            <a:spLocks noChangeArrowheads="1"/>
          </p:cNvSpPr>
          <p:nvPr/>
        </p:nvSpPr>
        <p:spPr bwMode="auto">
          <a:xfrm>
            <a:off x="2743200" y="5486400"/>
            <a:ext cx="20288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lnSpc>
                <a:spcPct val="15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Game Theory</a:t>
            </a:r>
          </a:p>
        </p:txBody>
      </p:sp>
      <p:sp>
        <p:nvSpPr>
          <p:cNvPr id="22548" name="Oval 3"/>
          <p:cNvSpPr>
            <a:spLocks noChangeArrowheads="1"/>
          </p:cNvSpPr>
          <p:nvPr/>
        </p:nvSpPr>
        <p:spPr bwMode="auto">
          <a:xfrm>
            <a:off x="2514600" y="4114800"/>
            <a:ext cx="2106613" cy="1371600"/>
          </a:xfrm>
          <a:prstGeom prst="ellipse">
            <a:avLst/>
          </a:prstGeom>
          <a:solidFill>
            <a:srgbClr val="FF000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9" name="Text Box 17"/>
          <p:cNvSpPr txBox="1">
            <a:spLocks noChangeArrowheads="1"/>
          </p:cNvSpPr>
          <p:nvPr/>
        </p:nvSpPr>
        <p:spPr bwMode="auto">
          <a:xfrm>
            <a:off x="1981200" y="3609975"/>
            <a:ext cx="1762125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Thrust 3</a:t>
            </a:r>
          </a:p>
        </p:txBody>
      </p:sp>
      <p:sp>
        <p:nvSpPr>
          <p:cNvPr id="46" name="Oval 45"/>
          <p:cNvSpPr/>
          <p:nvPr/>
        </p:nvSpPr>
        <p:spPr>
          <a:xfrm>
            <a:off x="4191000" y="2390775"/>
            <a:ext cx="4724400" cy="3276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51" name="Oval 2"/>
          <p:cNvSpPr>
            <a:spLocks noChangeArrowheads="1"/>
          </p:cNvSpPr>
          <p:nvPr/>
        </p:nvSpPr>
        <p:spPr bwMode="auto">
          <a:xfrm>
            <a:off x="6172200" y="2971800"/>
            <a:ext cx="2209800" cy="1457325"/>
          </a:xfrm>
          <a:prstGeom prst="ellipse">
            <a:avLst/>
          </a:prstGeom>
          <a:solidFill>
            <a:srgbClr val="00B050">
              <a:alpha val="50195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57200" y="866775"/>
            <a:ext cx="4724400" cy="3276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Left-Up Arrow 64"/>
          <p:cNvSpPr/>
          <p:nvPr/>
        </p:nvSpPr>
        <p:spPr>
          <a:xfrm rot="16200000">
            <a:off x="5086350" y="1190625"/>
            <a:ext cx="1028700" cy="1447800"/>
          </a:xfrm>
          <a:prstGeom prst="left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Left-Up Arrow 65"/>
          <p:cNvSpPr/>
          <p:nvPr/>
        </p:nvSpPr>
        <p:spPr>
          <a:xfrm rot="5400000" flipV="1">
            <a:off x="4857750" y="5381625"/>
            <a:ext cx="1028700" cy="1447800"/>
          </a:xfrm>
          <a:prstGeom prst="left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Left-Up Arrow 66"/>
          <p:cNvSpPr/>
          <p:nvPr/>
        </p:nvSpPr>
        <p:spPr>
          <a:xfrm rot="18900000" flipH="1" flipV="1">
            <a:off x="80963" y="3311525"/>
            <a:ext cx="969962" cy="1060450"/>
          </a:xfrm>
          <a:prstGeom prst="left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56" name="Text Box 14"/>
          <p:cNvSpPr txBox="1">
            <a:spLocks noChangeArrowheads="1"/>
          </p:cNvSpPr>
          <p:nvPr/>
        </p:nvSpPr>
        <p:spPr bwMode="auto">
          <a:xfrm>
            <a:off x="533400" y="5029200"/>
            <a:ext cx="244475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</p:txBody>
      </p:sp>
      <p:sp>
        <p:nvSpPr>
          <p:cNvPr id="22557" name="Text Box 17"/>
          <p:cNvSpPr txBox="1">
            <a:spLocks noChangeArrowheads="1"/>
          </p:cNvSpPr>
          <p:nvPr/>
        </p:nvSpPr>
        <p:spPr bwMode="auto">
          <a:xfrm>
            <a:off x="2743200" y="4419600"/>
            <a:ext cx="176212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Stochastic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</a:p>
        </p:txBody>
      </p:sp>
      <p:sp>
        <p:nvSpPr>
          <p:cNvPr id="22558" name="Oval 1"/>
          <p:cNvSpPr>
            <a:spLocks noChangeArrowheads="1"/>
          </p:cNvSpPr>
          <p:nvPr/>
        </p:nvSpPr>
        <p:spPr bwMode="auto">
          <a:xfrm>
            <a:off x="5027613" y="3863975"/>
            <a:ext cx="2044700" cy="1293813"/>
          </a:xfrm>
          <a:prstGeom prst="ellipse">
            <a:avLst/>
          </a:prstGeom>
          <a:solidFill>
            <a:srgbClr val="FF0000">
              <a:alpha val="74901"/>
            </a:srgbClr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59" name="Text Box 14"/>
          <p:cNvSpPr txBox="1">
            <a:spLocks noChangeArrowheads="1"/>
          </p:cNvSpPr>
          <p:nvPr/>
        </p:nvSpPr>
        <p:spPr bwMode="auto">
          <a:xfrm>
            <a:off x="4851400" y="4235450"/>
            <a:ext cx="244475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CSI, Feedback,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and Robustness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  circa 2006</a:t>
            </a: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3149600" y="3244850"/>
            <a:ext cx="1579563" cy="1189038"/>
            <a:chOff x="4557704" y="5071379"/>
            <a:chExt cx="1300166" cy="941388"/>
          </a:xfrm>
        </p:grpSpPr>
        <p:grpSp>
          <p:nvGrpSpPr>
            <p:cNvPr id="15471" name="Group 47"/>
            <p:cNvGrpSpPr>
              <a:grpSpLocks/>
            </p:cNvGrpSpPr>
            <p:nvPr/>
          </p:nvGrpSpPr>
          <p:grpSpPr bwMode="auto">
            <a:xfrm>
              <a:off x="4557704" y="5071379"/>
              <a:ext cx="1274766" cy="331788"/>
              <a:chOff x="7115058" y="3026237"/>
              <a:chExt cx="1274199" cy="331146"/>
            </a:xfrm>
          </p:grpSpPr>
          <p:grpSp>
            <p:nvGrpSpPr>
              <p:cNvPr id="15481" name="Group 4"/>
              <p:cNvGrpSpPr>
                <a:grpSpLocks/>
              </p:cNvGrpSpPr>
              <p:nvPr/>
            </p:nvGrpSpPr>
            <p:grpSpPr bwMode="auto">
              <a:xfrm>
                <a:off x="7115058" y="3048041"/>
                <a:ext cx="224900" cy="309342"/>
                <a:chOff x="846" y="3750"/>
                <a:chExt cx="165" cy="338"/>
              </a:xfrm>
            </p:grpSpPr>
            <p:sp>
              <p:nvSpPr>
                <p:cNvPr id="15486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7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82" name="Group 4"/>
              <p:cNvGrpSpPr>
                <a:grpSpLocks/>
              </p:cNvGrpSpPr>
              <p:nvPr/>
            </p:nvGrpSpPr>
            <p:grpSpPr bwMode="auto">
              <a:xfrm>
                <a:off x="8164357" y="3026237"/>
                <a:ext cx="224900" cy="309342"/>
                <a:chOff x="846" y="3750"/>
                <a:chExt cx="165" cy="338"/>
              </a:xfrm>
            </p:grpSpPr>
            <p:sp>
              <p:nvSpPr>
                <p:cNvPr id="15484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5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15483" name="Straight Connector 23"/>
              <p:cNvCxnSpPr>
                <a:cxnSpLocks noChangeShapeType="1"/>
              </p:cNvCxnSpPr>
              <p:nvPr/>
            </p:nvCxnSpPr>
            <p:spPr bwMode="auto">
              <a:xfrm flipV="1">
                <a:off x="7398985" y="3048000"/>
                <a:ext cx="699986" cy="6075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15472" name="Straight Connector 36"/>
            <p:cNvCxnSpPr>
              <a:cxnSpLocks noChangeShapeType="1"/>
            </p:cNvCxnSpPr>
            <p:nvPr/>
          </p:nvCxnSpPr>
          <p:spPr bwMode="auto">
            <a:xfrm>
              <a:off x="4934857" y="5224235"/>
              <a:ext cx="622956" cy="37736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5473" name="Group 48"/>
            <p:cNvGrpSpPr>
              <a:grpSpLocks/>
            </p:cNvGrpSpPr>
            <p:nvPr/>
          </p:nvGrpSpPr>
          <p:grpSpPr bwMode="auto">
            <a:xfrm>
              <a:off x="4583104" y="5680979"/>
              <a:ext cx="1274766" cy="331788"/>
              <a:chOff x="7115058" y="3026237"/>
              <a:chExt cx="1274199" cy="331146"/>
            </a:xfrm>
          </p:grpSpPr>
          <p:grpSp>
            <p:nvGrpSpPr>
              <p:cNvPr id="15474" name="Group 4"/>
              <p:cNvGrpSpPr>
                <a:grpSpLocks/>
              </p:cNvGrpSpPr>
              <p:nvPr/>
            </p:nvGrpSpPr>
            <p:grpSpPr bwMode="auto">
              <a:xfrm>
                <a:off x="7115058" y="3048041"/>
                <a:ext cx="224900" cy="309342"/>
                <a:chOff x="846" y="3750"/>
                <a:chExt cx="165" cy="338"/>
              </a:xfrm>
            </p:grpSpPr>
            <p:sp>
              <p:nvSpPr>
                <p:cNvPr id="15479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0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75" name="Group 4"/>
              <p:cNvGrpSpPr>
                <a:grpSpLocks/>
              </p:cNvGrpSpPr>
              <p:nvPr/>
            </p:nvGrpSpPr>
            <p:grpSpPr bwMode="auto">
              <a:xfrm>
                <a:off x="8164357" y="3026237"/>
                <a:ext cx="224900" cy="309342"/>
                <a:chOff x="846" y="3750"/>
                <a:chExt cx="165" cy="338"/>
              </a:xfrm>
            </p:grpSpPr>
            <p:sp>
              <p:nvSpPr>
                <p:cNvPr id="15477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8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15476" name="Straight Connector 51"/>
              <p:cNvCxnSpPr>
                <a:cxnSpLocks noChangeShapeType="1"/>
              </p:cNvCxnSpPr>
              <p:nvPr/>
            </p:nvCxnSpPr>
            <p:spPr bwMode="auto">
              <a:xfrm flipV="1">
                <a:off x="7398985" y="3048000"/>
                <a:ext cx="699986" cy="6075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9" name="Group 113"/>
          <p:cNvGrpSpPr>
            <a:grpSpLocks/>
          </p:cNvGrpSpPr>
          <p:nvPr/>
        </p:nvGrpSpPr>
        <p:grpSpPr bwMode="auto">
          <a:xfrm>
            <a:off x="3149600" y="3244850"/>
            <a:ext cx="1579563" cy="1189038"/>
            <a:chOff x="7127875" y="5144404"/>
            <a:chExt cx="1300166" cy="941388"/>
          </a:xfrm>
        </p:grpSpPr>
        <p:grpSp>
          <p:nvGrpSpPr>
            <p:cNvPr id="15452" name="Group 47"/>
            <p:cNvGrpSpPr>
              <a:grpSpLocks/>
            </p:cNvGrpSpPr>
            <p:nvPr/>
          </p:nvGrpSpPr>
          <p:grpSpPr bwMode="auto">
            <a:xfrm>
              <a:off x="7127875" y="5144404"/>
              <a:ext cx="1274766" cy="331788"/>
              <a:chOff x="7115058" y="3026237"/>
              <a:chExt cx="1274199" cy="331146"/>
            </a:xfrm>
          </p:grpSpPr>
          <p:grpSp>
            <p:nvGrpSpPr>
              <p:cNvPr id="15464" name="Group 4"/>
              <p:cNvGrpSpPr>
                <a:grpSpLocks/>
              </p:cNvGrpSpPr>
              <p:nvPr/>
            </p:nvGrpSpPr>
            <p:grpSpPr bwMode="auto">
              <a:xfrm>
                <a:off x="7115058" y="3048041"/>
                <a:ext cx="224900" cy="309342"/>
                <a:chOff x="846" y="3750"/>
                <a:chExt cx="165" cy="338"/>
              </a:xfrm>
            </p:grpSpPr>
            <p:sp>
              <p:nvSpPr>
                <p:cNvPr id="15469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0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65" name="Group 4"/>
              <p:cNvGrpSpPr>
                <a:grpSpLocks/>
              </p:cNvGrpSpPr>
              <p:nvPr/>
            </p:nvGrpSpPr>
            <p:grpSpPr bwMode="auto">
              <a:xfrm>
                <a:off x="8164357" y="3026237"/>
                <a:ext cx="224900" cy="309342"/>
                <a:chOff x="846" y="3750"/>
                <a:chExt cx="165" cy="338"/>
              </a:xfrm>
            </p:grpSpPr>
            <p:sp>
              <p:nvSpPr>
                <p:cNvPr id="15467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8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15466" name="Straight Connector 23"/>
              <p:cNvCxnSpPr>
                <a:cxnSpLocks noChangeShapeType="1"/>
              </p:cNvCxnSpPr>
              <p:nvPr/>
            </p:nvCxnSpPr>
            <p:spPr bwMode="auto">
              <a:xfrm flipV="1">
                <a:off x="7398985" y="3048000"/>
                <a:ext cx="699986" cy="6075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grpSp>
          <p:nvGrpSpPr>
            <p:cNvPr id="15453" name="Group 58"/>
            <p:cNvGrpSpPr>
              <a:grpSpLocks/>
            </p:cNvGrpSpPr>
            <p:nvPr/>
          </p:nvGrpSpPr>
          <p:grpSpPr bwMode="auto">
            <a:xfrm>
              <a:off x="7485047" y="5293629"/>
              <a:ext cx="642937" cy="381000"/>
              <a:chOff x="7447642" y="3060700"/>
              <a:chExt cx="642258" cy="381000"/>
            </a:xfrm>
          </p:grpSpPr>
          <p:cxnSp>
            <p:nvCxnSpPr>
              <p:cNvPr id="15462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7467602" y="3064331"/>
                <a:ext cx="622298" cy="377369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5463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7447642" y="3060700"/>
                <a:ext cx="642258" cy="375557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grpSp>
          <p:nvGrpSpPr>
            <p:cNvPr id="15454" name="Group 48"/>
            <p:cNvGrpSpPr>
              <a:grpSpLocks/>
            </p:cNvGrpSpPr>
            <p:nvPr/>
          </p:nvGrpSpPr>
          <p:grpSpPr bwMode="auto">
            <a:xfrm>
              <a:off x="7153275" y="5754004"/>
              <a:ext cx="1274766" cy="331788"/>
              <a:chOff x="7115058" y="3026237"/>
              <a:chExt cx="1274199" cy="331146"/>
            </a:xfrm>
          </p:grpSpPr>
          <p:grpSp>
            <p:nvGrpSpPr>
              <p:cNvPr id="15455" name="Group 4"/>
              <p:cNvGrpSpPr>
                <a:grpSpLocks/>
              </p:cNvGrpSpPr>
              <p:nvPr/>
            </p:nvGrpSpPr>
            <p:grpSpPr bwMode="auto">
              <a:xfrm>
                <a:off x="7115058" y="3048041"/>
                <a:ext cx="224900" cy="309342"/>
                <a:chOff x="846" y="3750"/>
                <a:chExt cx="165" cy="338"/>
              </a:xfrm>
            </p:grpSpPr>
            <p:sp>
              <p:nvSpPr>
                <p:cNvPr id="15460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1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456" name="Group 4"/>
              <p:cNvGrpSpPr>
                <a:grpSpLocks/>
              </p:cNvGrpSpPr>
              <p:nvPr/>
            </p:nvGrpSpPr>
            <p:grpSpPr bwMode="auto">
              <a:xfrm>
                <a:off x="8164357" y="3026237"/>
                <a:ext cx="224900" cy="309342"/>
                <a:chOff x="846" y="3750"/>
                <a:chExt cx="165" cy="338"/>
              </a:xfrm>
            </p:grpSpPr>
            <p:sp>
              <p:nvSpPr>
                <p:cNvPr id="15458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59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15457" name="Straight Connector 51"/>
              <p:cNvCxnSpPr>
                <a:cxnSpLocks noChangeShapeType="1"/>
              </p:cNvCxnSpPr>
              <p:nvPr/>
            </p:nvCxnSpPr>
            <p:spPr bwMode="auto">
              <a:xfrm flipV="1">
                <a:off x="7398985" y="3048000"/>
                <a:ext cx="699986" cy="6075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17" name="Group 140"/>
          <p:cNvGrpSpPr>
            <a:grpSpLocks/>
          </p:cNvGrpSpPr>
          <p:nvPr/>
        </p:nvGrpSpPr>
        <p:grpSpPr bwMode="auto">
          <a:xfrm>
            <a:off x="3155950" y="3209925"/>
            <a:ext cx="1549400" cy="1216025"/>
            <a:chOff x="7674188" y="5131513"/>
            <a:chExt cx="1274766" cy="963193"/>
          </a:xfrm>
        </p:grpSpPr>
        <p:grpSp>
          <p:nvGrpSpPr>
            <p:cNvPr id="15440" name="Group 4"/>
            <p:cNvGrpSpPr>
              <a:grpSpLocks/>
            </p:cNvGrpSpPr>
            <p:nvPr/>
          </p:nvGrpSpPr>
          <p:grpSpPr bwMode="auto">
            <a:xfrm>
              <a:off x="8186371" y="5131513"/>
              <a:ext cx="225000" cy="309942"/>
              <a:chOff x="846" y="3750"/>
              <a:chExt cx="165" cy="338"/>
            </a:xfrm>
          </p:grpSpPr>
          <p:sp>
            <p:nvSpPr>
              <p:cNvPr id="15450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1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5441" name="Straight Connector 38"/>
            <p:cNvCxnSpPr>
              <a:cxnSpLocks noChangeShapeType="1"/>
            </p:cNvCxnSpPr>
            <p:nvPr/>
          </p:nvCxnSpPr>
          <p:spPr bwMode="auto">
            <a:xfrm rot="5400000" flipH="1" flipV="1">
              <a:off x="7728052" y="5290731"/>
              <a:ext cx="482823" cy="3655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5442" name="Group 4"/>
            <p:cNvGrpSpPr>
              <a:grpSpLocks/>
            </p:cNvGrpSpPr>
            <p:nvPr/>
          </p:nvGrpSpPr>
          <p:grpSpPr bwMode="auto">
            <a:xfrm>
              <a:off x="7674188" y="5784764"/>
              <a:ext cx="225000" cy="309942"/>
              <a:chOff x="846" y="3750"/>
              <a:chExt cx="165" cy="338"/>
            </a:xfrm>
          </p:grpSpPr>
          <p:sp>
            <p:nvSpPr>
              <p:cNvPr id="15448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9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443" name="Group 4"/>
            <p:cNvGrpSpPr>
              <a:grpSpLocks/>
            </p:cNvGrpSpPr>
            <p:nvPr/>
          </p:nvGrpSpPr>
          <p:grpSpPr bwMode="auto">
            <a:xfrm>
              <a:off x="8723954" y="5762918"/>
              <a:ext cx="225000" cy="309942"/>
              <a:chOff x="846" y="3750"/>
              <a:chExt cx="165" cy="338"/>
            </a:xfrm>
          </p:grpSpPr>
          <p:sp>
            <p:nvSpPr>
              <p:cNvPr id="15446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7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5444" name="Straight Connector 51"/>
            <p:cNvCxnSpPr>
              <a:cxnSpLocks noChangeShapeType="1"/>
            </p:cNvCxnSpPr>
            <p:nvPr/>
          </p:nvCxnSpPr>
          <p:spPr bwMode="auto">
            <a:xfrm flipV="1">
              <a:off x="7958241" y="5784723"/>
              <a:ext cx="700297" cy="60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445" name="Straight Connector 38"/>
            <p:cNvCxnSpPr>
              <a:cxnSpLocks noChangeShapeType="1"/>
            </p:cNvCxnSpPr>
            <p:nvPr/>
          </p:nvCxnSpPr>
          <p:spPr bwMode="auto">
            <a:xfrm rot="16200000" flipH="1">
              <a:off x="8403859" y="5290328"/>
              <a:ext cx="362802" cy="34777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 158"/>
          <p:cNvGrpSpPr>
            <a:grpSpLocks/>
          </p:cNvGrpSpPr>
          <p:nvPr/>
        </p:nvGrpSpPr>
        <p:grpSpPr bwMode="auto">
          <a:xfrm>
            <a:off x="2493963" y="3203575"/>
            <a:ext cx="4003675" cy="1243013"/>
            <a:chOff x="5867732" y="5968029"/>
            <a:chExt cx="3295060" cy="985039"/>
          </a:xfrm>
        </p:grpSpPr>
        <p:grpSp>
          <p:nvGrpSpPr>
            <p:cNvPr id="15414" name="Group 4"/>
            <p:cNvGrpSpPr>
              <a:grpSpLocks/>
            </p:cNvGrpSpPr>
            <p:nvPr/>
          </p:nvGrpSpPr>
          <p:grpSpPr bwMode="auto">
            <a:xfrm>
              <a:off x="6379915" y="5989875"/>
              <a:ext cx="225000" cy="309942"/>
              <a:chOff x="846" y="3750"/>
              <a:chExt cx="165" cy="338"/>
            </a:xfrm>
          </p:grpSpPr>
          <p:sp>
            <p:nvSpPr>
              <p:cNvPr id="15438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9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5415" name="Straight Connector 38"/>
            <p:cNvCxnSpPr>
              <a:cxnSpLocks noChangeShapeType="1"/>
            </p:cNvCxnSpPr>
            <p:nvPr/>
          </p:nvCxnSpPr>
          <p:spPr bwMode="auto">
            <a:xfrm rot="5400000" flipH="1" flipV="1">
              <a:off x="5921596" y="6149093"/>
              <a:ext cx="482823" cy="3655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15416" name="Group 4"/>
            <p:cNvGrpSpPr>
              <a:grpSpLocks/>
            </p:cNvGrpSpPr>
            <p:nvPr/>
          </p:nvGrpSpPr>
          <p:grpSpPr bwMode="auto">
            <a:xfrm>
              <a:off x="5867732" y="6643126"/>
              <a:ext cx="225000" cy="309942"/>
              <a:chOff x="846" y="3750"/>
              <a:chExt cx="165" cy="338"/>
            </a:xfrm>
          </p:grpSpPr>
          <p:sp>
            <p:nvSpPr>
              <p:cNvPr id="15436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7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417" name="Group 4"/>
            <p:cNvGrpSpPr>
              <a:grpSpLocks/>
            </p:cNvGrpSpPr>
            <p:nvPr/>
          </p:nvGrpSpPr>
          <p:grpSpPr bwMode="auto">
            <a:xfrm>
              <a:off x="6917498" y="6621280"/>
              <a:ext cx="225000" cy="309942"/>
              <a:chOff x="846" y="3750"/>
              <a:chExt cx="165" cy="338"/>
            </a:xfrm>
          </p:grpSpPr>
          <p:sp>
            <p:nvSpPr>
              <p:cNvPr id="15434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5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5418" name="Straight Connector 51"/>
            <p:cNvCxnSpPr>
              <a:cxnSpLocks noChangeShapeType="1"/>
            </p:cNvCxnSpPr>
            <p:nvPr/>
          </p:nvCxnSpPr>
          <p:spPr bwMode="auto">
            <a:xfrm flipV="1">
              <a:off x="6151785" y="6643085"/>
              <a:ext cx="700297" cy="60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5419" name="Straight Connector 38"/>
            <p:cNvCxnSpPr>
              <a:cxnSpLocks noChangeShapeType="1"/>
            </p:cNvCxnSpPr>
            <p:nvPr/>
          </p:nvCxnSpPr>
          <p:spPr bwMode="auto">
            <a:xfrm rot="16200000" flipH="1">
              <a:off x="6597403" y="6148690"/>
              <a:ext cx="362802" cy="34777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15420" name="Group 4"/>
            <p:cNvGrpSpPr>
              <a:grpSpLocks/>
            </p:cNvGrpSpPr>
            <p:nvPr/>
          </p:nvGrpSpPr>
          <p:grpSpPr bwMode="auto">
            <a:xfrm>
              <a:off x="8400209" y="5968029"/>
              <a:ext cx="225000" cy="309942"/>
              <a:chOff x="846" y="3750"/>
              <a:chExt cx="165" cy="338"/>
            </a:xfrm>
          </p:grpSpPr>
          <p:sp>
            <p:nvSpPr>
              <p:cNvPr id="15432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3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5421" name="Straight Connector 38"/>
            <p:cNvCxnSpPr>
              <a:cxnSpLocks noChangeShapeType="1"/>
            </p:cNvCxnSpPr>
            <p:nvPr/>
          </p:nvCxnSpPr>
          <p:spPr bwMode="auto">
            <a:xfrm rot="5400000" flipH="1" flipV="1">
              <a:off x="7941890" y="6127247"/>
              <a:ext cx="482823" cy="3655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15422" name="Group 4"/>
            <p:cNvGrpSpPr>
              <a:grpSpLocks/>
            </p:cNvGrpSpPr>
            <p:nvPr/>
          </p:nvGrpSpPr>
          <p:grpSpPr bwMode="auto">
            <a:xfrm>
              <a:off x="7888026" y="6621280"/>
              <a:ext cx="225000" cy="309942"/>
              <a:chOff x="846" y="3750"/>
              <a:chExt cx="165" cy="338"/>
            </a:xfrm>
          </p:grpSpPr>
          <p:sp>
            <p:nvSpPr>
              <p:cNvPr id="15430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1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423" name="Group 4"/>
            <p:cNvGrpSpPr>
              <a:grpSpLocks/>
            </p:cNvGrpSpPr>
            <p:nvPr/>
          </p:nvGrpSpPr>
          <p:grpSpPr bwMode="auto">
            <a:xfrm>
              <a:off x="8937792" y="6599434"/>
              <a:ext cx="225000" cy="309942"/>
              <a:chOff x="846" y="3750"/>
              <a:chExt cx="165" cy="338"/>
            </a:xfrm>
          </p:grpSpPr>
          <p:sp>
            <p:nvSpPr>
              <p:cNvPr id="15428" name="AutoShape 5"/>
              <p:cNvSpPr>
                <a:spLocks noChangeArrowheads="1"/>
              </p:cNvSpPr>
              <p:nvPr/>
            </p:nvSpPr>
            <p:spPr bwMode="auto">
              <a:xfrm rot="10800000">
                <a:off x="846" y="3750"/>
                <a:ext cx="165" cy="165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9" name="Line 6"/>
              <p:cNvSpPr>
                <a:spLocks noChangeShapeType="1"/>
              </p:cNvSpPr>
              <p:nvPr/>
            </p:nvSpPr>
            <p:spPr bwMode="auto">
              <a:xfrm>
                <a:off x="932" y="3915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cxnSp>
          <p:nvCxnSpPr>
            <p:cNvPr id="15424" name="Straight Connector 51"/>
            <p:cNvCxnSpPr>
              <a:cxnSpLocks noChangeShapeType="1"/>
            </p:cNvCxnSpPr>
            <p:nvPr/>
          </p:nvCxnSpPr>
          <p:spPr bwMode="auto">
            <a:xfrm flipV="1">
              <a:off x="8172079" y="6621239"/>
              <a:ext cx="700297" cy="60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5425" name="Straight Connector 38"/>
            <p:cNvCxnSpPr>
              <a:cxnSpLocks noChangeShapeType="1"/>
            </p:cNvCxnSpPr>
            <p:nvPr/>
          </p:nvCxnSpPr>
          <p:spPr bwMode="auto">
            <a:xfrm rot="16200000" flipH="1">
              <a:off x="8617697" y="6126844"/>
              <a:ext cx="362802" cy="34777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5426" name="Straight Connector 51"/>
            <p:cNvCxnSpPr>
              <a:cxnSpLocks noChangeShapeType="1"/>
            </p:cNvCxnSpPr>
            <p:nvPr/>
          </p:nvCxnSpPr>
          <p:spPr bwMode="auto">
            <a:xfrm flipV="1">
              <a:off x="7255311" y="6649171"/>
              <a:ext cx="554018" cy="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5427" name="Straight Connector 51"/>
            <p:cNvCxnSpPr>
              <a:cxnSpLocks noChangeShapeType="1"/>
            </p:cNvCxnSpPr>
            <p:nvPr/>
          </p:nvCxnSpPr>
          <p:spPr bwMode="auto">
            <a:xfrm flipV="1">
              <a:off x="6701293" y="6068609"/>
              <a:ext cx="1504108" cy="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grpSp>
        <p:nvGrpSpPr>
          <p:cNvPr id="28" name="Group 131"/>
          <p:cNvGrpSpPr>
            <a:grpSpLocks/>
          </p:cNvGrpSpPr>
          <p:nvPr/>
        </p:nvGrpSpPr>
        <p:grpSpPr bwMode="auto">
          <a:xfrm>
            <a:off x="366713" y="4556125"/>
            <a:ext cx="8097837" cy="2190750"/>
            <a:chOff x="367292" y="4556415"/>
            <a:chExt cx="8097837" cy="2190751"/>
          </a:xfrm>
        </p:grpSpPr>
        <p:pic>
          <p:nvPicPr>
            <p:cNvPr id="15412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01636" y="4933385"/>
              <a:ext cx="3540991" cy="1813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" name="Content Placeholder 2"/>
            <p:cNvSpPr txBox="1">
              <a:spLocks/>
            </p:cNvSpPr>
            <p:nvPr/>
          </p:nvSpPr>
          <p:spPr bwMode="auto">
            <a:xfrm>
              <a:off x="367292" y="4556415"/>
              <a:ext cx="8097837" cy="54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 eaLnBrk="0" hangingPunct="0">
                <a:spcBef>
                  <a:spcPct val="50000"/>
                </a:spcBef>
                <a:buFontTx/>
                <a:buChar char="•"/>
                <a:defRPr/>
              </a:pPr>
              <a:r>
                <a:rPr lang="en-US" sz="2400" kern="0" dirty="0">
                  <a:latin typeface="+mn-lt"/>
                </a:rPr>
                <a:t>Capacity of large dynamic networks</a:t>
              </a:r>
            </a:p>
          </p:txBody>
        </p:sp>
      </p:grpSp>
      <p:sp>
        <p:nvSpPr>
          <p:cNvPr id="126" name="Content Placeholder 2"/>
          <p:cNvSpPr txBox="1">
            <a:spLocks/>
          </p:cNvSpPr>
          <p:nvPr/>
        </p:nvSpPr>
        <p:spPr bwMode="auto">
          <a:xfrm>
            <a:off x="393700" y="2654300"/>
            <a:ext cx="80978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Capacity of basic network building blocks</a:t>
            </a:r>
          </a:p>
        </p:txBody>
      </p:sp>
      <p:grpSp>
        <p:nvGrpSpPr>
          <p:cNvPr id="29" name="Group 132"/>
          <p:cNvGrpSpPr>
            <a:grpSpLocks/>
          </p:cNvGrpSpPr>
          <p:nvPr/>
        </p:nvGrpSpPr>
        <p:grpSpPr bwMode="auto">
          <a:xfrm>
            <a:off x="249238" y="776288"/>
            <a:ext cx="8062912" cy="1897062"/>
            <a:chOff x="235524" y="872836"/>
            <a:chExt cx="7771679" cy="1540186"/>
          </a:xfrm>
        </p:grpSpPr>
        <p:grpSp>
          <p:nvGrpSpPr>
            <p:cNvPr id="15392" name="Group 127"/>
            <p:cNvGrpSpPr>
              <a:grpSpLocks/>
            </p:cNvGrpSpPr>
            <p:nvPr/>
          </p:nvGrpSpPr>
          <p:grpSpPr bwMode="auto">
            <a:xfrm>
              <a:off x="2750343" y="1193822"/>
              <a:ext cx="2336800" cy="1219200"/>
              <a:chOff x="2750343" y="1193822"/>
              <a:chExt cx="2336800" cy="1219200"/>
            </a:xfrm>
          </p:grpSpPr>
          <p:sp>
            <p:nvSpPr>
              <p:cNvPr id="15396" name="Line 348"/>
              <p:cNvSpPr>
                <a:spLocks noChangeShapeType="1"/>
              </p:cNvSpPr>
              <p:nvPr/>
            </p:nvSpPr>
            <p:spPr bwMode="auto">
              <a:xfrm>
                <a:off x="3105943" y="1955822"/>
                <a:ext cx="4572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397" name="Line 352"/>
              <p:cNvSpPr>
                <a:spLocks noChangeShapeType="1"/>
              </p:cNvSpPr>
              <p:nvPr/>
            </p:nvSpPr>
            <p:spPr bwMode="auto">
              <a:xfrm flipV="1">
                <a:off x="4638409" y="1964818"/>
                <a:ext cx="32067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398" name="Text Box 353"/>
              <p:cNvSpPr txBox="1">
                <a:spLocks noChangeArrowheads="1"/>
              </p:cNvSpPr>
              <p:nvPr/>
            </p:nvSpPr>
            <p:spPr bwMode="auto">
              <a:xfrm>
                <a:off x="3182143" y="1727222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000066"/>
                    </a:solidFill>
                    <a:latin typeface="Trebuchet MS" pitchFamily="34" charset="0"/>
                  </a:rPr>
                  <a:t>X</a:t>
                </a:r>
                <a:r>
                  <a:rPr lang="en-US" sz="1000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</a:p>
            </p:txBody>
          </p:sp>
          <p:sp>
            <p:nvSpPr>
              <p:cNvPr id="15399" name="Text Box 359"/>
              <p:cNvSpPr txBox="1">
                <a:spLocks noChangeArrowheads="1"/>
              </p:cNvSpPr>
              <p:nvPr/>
            </p:nvSpPr>
            <p:spPr bwMode="auto">
              <a:xfrm>
                <a:off x="3182143" y="1193822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000066"/>
                    </a:solidFill>
                    <a:latin typeface="Trebuchet MS" pitchFamily="34" charset="0"/>
                  </a:rPr>
                  <a:t>Y</a:t>
                </a:r>
                <a:r>
                  <a:rPr lang="en-US" sz="1000" baseline="-25000">
                    <a:solidFill>
                      <a:srgbClr val="000066"/>
                    </a:solidFill>
                    <a:latin typeface="Trebuchet MS" pitchFamily="34" charset="0"/>
                  </a:rPr>
                  <a:t>i-1</a:t>
                </a:r>
              </a:p>
            </p:txBody>
          </p:sp>
          <p:sp>
            <p:nvSpPr>
              <p:cNvPr id="15400" name="Text Box 361"/>
              <p:cNvSpPr txBox="1">
                <a:spLocks noChangeArrowheads="1"/>
              </p:cNvSpPr>
              <p:nvPr/>
            </p:nvSpPr>
            <p:spPr bwMode="auto">
              <a:xfrm>
                <a:off x="3479006" y="1852635"/>
                <a:ext cx="1265237" cy="2308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p(y</a:t>
                </a:r>
                <a:r>
                  <a:rPr lang="en-US" sz="900" b="1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,</a:t>
                </a:r>
                <a:r>
                  <a:rPr lang="en-US" sz="900" b="1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900" b="1" baseline="-25000">
                    <a:solidFill>
                      <a:srgbClr val="FF0000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|x</a:t>
                </a:r>
                <a:r>
                  <a:rPr lang="en-US" sz="900" b="1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,</a:t>
                </a:r>
                <a:r>
                  <a:rPr lang="en-US" sz="900" b="1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900" b="1" baseline="-25000">
                    <a:solidFill>
                      <a:srgbClr val="FF0000"/>
                    </a:solidFill>
                    <a:latin typeface="Trebuchet MS" pitchFamily="34" charset="0"/>
                  </a:rPr>
                  <a:t>i-1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)</a:t>
                </a:r>
              </a:p>
            </p:txBody>
          </p:sp>
          <p:sp>
            <p:nvSpPr>
              <p:cNvPr id="15401" name="Line 369"/>
              <p:cNvSpPr>
                <a:spLocks noChangeShapeType="1"/>
              </p:cNvSpPr>
              <p:nvPr/>
            </p:nvSpPr>
            <p:spPr bwMode="auto">
              <a:xfrm flipH="1">
                <a:off x="4248943" y="2278085"/>
                <a:ext cx="15398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02" name="Text Box 363"/>
              <p:cNvSpPr txBox="1">
                <a:spLocks noChangeArrowheads="1"/>
              </p:cNvSpPr>
              <p:nvPr/>
            </p:nvSpPr>
            <p:spPr bwMode="auto">
              <a:xfrm>
                <a:off x="3563143" y="2108222"/>
                <a:ext cx="3667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1000" baseline="-25000">
                    <a:solidFill>
                      <a:srgbClr val="FF0000"/>
                    </a:solidFill>
                    <a:latin typeface="Trebuchet MS" pitchFamily="34" charset="0"/>
                  </a:rPr>
                  <a:t>i-1</a:t>
                </a:r>
              </a:p>
            </p:txBody>
          </p:sp>
          <p:sp>
            <p:nvSpPr>
              <p:cNvPr id="15403" name="Rectangle 364"/>
              <p:cNvSpPr>
                <a:spLocks noChangeArrowheads="1"/>
              </p:cNvSpPr>
              <p:nvPr/>
            </p:nvSpPr>
            <p:spPr bwMode="auto">
              <a:xfrm>
                <a:off x="3956843" y="2184422"/>
                <a:ext cx="274638" cy="182563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404" name="Text Box 365"/>
              <p:cNvSpPr txBox="1">
                <a:spLocks noChangeArrowheads="1"/>
              </p:cNvSpPr>
              <p:nvPr/>
            </p:nvSpPr>
            <p:spPr bwMode="auto">
              <a:xfrm>
                <a:off x="4325143" y="2108222"/>
                <a:ext cx="2905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1000" baseline="-25000">
                    <a:solidFill>
                      <a:srgbClr val="FF0000"/>
                    </a:solidFill>
                    <a:latin typeface="Trebuchet MS" pitchFamily="34" charset="0"/>
                  </a:rPr>
                  <a:t>i</a:t>
                </a:r>
              </a:p>
            </p:txBody>
          </p:sp>
          <p:sp>
            <p:nvSpPr>
              <p:cNvPr id="15405" name="Line 366"/>
              <p:cNvSpPr>
                <a:spLocks noChangeShapeType="1"/>
              </p:cNvSpPr>
              <p:nvPr/>
            </p:nvSpPr>
            <p:spPr bwMode="auto">
              <a:xfrm flipH="1">
                <a:off x="3820318" y="2278085"/>
                <a:ext cx="117475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06" name="Text Box 370"/>
              <p:cNvSpPr txBox="1">
                <a:spLocks noChangeArrowheads="1"/>
              </p:cNvSpPr>
              <p:nvPr/>
            </p:nvSpPr>
            <p:spPr bwMode="auto">
              <a:xfrm>
                <a:off x="3920331" y="2159022"/>
                <a:ext cx="304800" cy="182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>
                    <a:solidFill>
                      <a:schemeClr val="folHlink"/>
                    </a:solidFill>
                    <a:latin typeface="Trebuchet MS" pitchFamily="34" charset="0"/>
                  </a:rPr>
                  <a:t> D</a:t>
                </a:r>
                <a:endParaRPr lang="en-US" sz="1000" baseline="-25000">
                  <a:solidFill>
                    <a:schemeClr val="folHlink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15407" name="AutoShape 50"/>
              <p:cNvSpPr>
                <a:spLocks noChangeArrowheads="1"/>
              </p:cNvSpPr>
              <p:nvPr/>
            </p:nvSpPr>
            <p:spPr bwMode="auto">
              <a:xfrm>
                <a:off x="3563143" y="1574822"/>
                <a:ext cx="1066800" cy="8382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8" name="Arc 60"/>
              <p:cNvSpPr>
                <a:spLocks/>
              </p:cNvSpPr>
              <p:nvPr/>
            </p:nvSpPr>
            <p:spPr bwMode="auto">
              <a:xfrm rot="16200000" flipV="1">
                <a:off x="3922711" y="469129"/>
                <a:ext cx="271463" cy="2057400"/>
              </a:xfrm>
              <a:custGeom>
                <a:avLst/>
                <a:gdLst>
                  <a:gd name="T0" fmla="*/ 1579080 w 22499"/>
                  <a:gd name="T1" fmla="*/ 0 h 43200"/>
                  <a:gd name="T2" fmla="*/ 0 w 22499"/>
                  <a:gd name="T3" fmla="*/ 2147483647 h 43200"/>
                  <a:gd name="T4" fmla="*/ 1579080 w 22499"/>
                  <a:gd name="T5" fmla="*/ 2147483647 h 43200"/>
                  <a:gd name="T6" fmla="*/ 0 60000 65536"/>
                  <a:gd name="T7" fmla="*/ 0 60000 65536"/>
                  <a:gd name="T8" fmla="*/ 0 60000 65536"/>
                  <a:gd name="T9" fmla="*/ 0 w 22499"/>
                  <a:gd name="T10" fmla="*/ 0 h 43200"/>
                  <a:gd name="T11" fmla="*/ 22499 w 2249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99" h="43200" fill="none" extrusionOk="0">
                    <a:moveTo>
                      <a:pt x="899" y="-1"/>
                    </a:moveTo>
                    <a:cubicBezTo>
                      <a:pt x="12828" y="0"/>
                      <a:pt x="22499" y="9670"/>
                      <a:pt x="22499" y="21600"/>
                    </a:cubicBezTo>
                    <a:cubicBezTo>
                      <a:pt x="22499" y="33529"/>
                      <a:pt x="12828" y="43200"/>
                      <a:pt x="899" y="43200"/>
                    </a:cubicBezTo>
                    <a:cubicBezTo>
                      <a:pt x="599" y="43199"/>
                      <a:pt x="299" y="43193"/>
                      <a:pt x="-1" y="43181"/>
                    </a:cubicBezTo>
                  </a:path>
                  <a:path w="22499" h="43200" stroke="0" extrusionOk="0">
                    <a:moveTo>
                      <a:pt x="899" y="-1"/>
                    </a:moveTo>
                    <a:cubicBezTo>
                      <a:pt x="12828" y="0"/>
                      <a:pt x="22499" y="9670"/>
                      <a:pt x="22499" y="21600"/>
                    </a:cubicBezTo>
                    <a:cubicBezTo>
                      <a:pt x="22499" y="33529"/>
                      <a:pt x="12828" y="43200"/>
                      <a:pt x="899" y="43200"/>
                    </a:cubicBezTo>
                    <a:cubicBezTo>
                      <a:pt x="599" y="43199"/>
                      <a:pt x="299" y="43193"/>
                      <a:pt x="-1" y="43181"/>
                    </a:cubicBezTo>
                    <a:lnTo>
                      <a:pt x="8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9" name="Rectangle 62"/>
              <p:cNvSpPr>
                <a:spLocks noChangeArrowheads="1"/>
              </p:cNvSpPr>
              <p:nvPr/>
            </p:nvSpPr>
            <p:spPr bwMode="auto">
              <a:xfrm>
                <a:off x="2801143" y="1639910"/>
                <a:ext cx="304800" cy="622300"/>
              </a:xfrm>
              <a:prstGeom prst="rect">
                <a:avLst/>
              </a:prstGeom>
              <a:noFill/>
              <a:ln w="2540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0" name="Text Box 360"/>
              <p:cNvSpPr txBox="1">
                <a:spLocks noChangeArrowheads="1"/>
              </p:cNvSpPr>
              <p:nvPr/>
            </p:nvSpPr>
            <p:spPr bwMode="auto">
              <a:xfrm>
                <a:off x="4638410" y="1735689"/>
                <a:ext cx="3032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000066"/>
                    </a:solidFill>
                    <a:latin typeface="Trebuchet MS" pitchFamily="34" charset="0"/>
                  </a:rPr>
                  <a:t>Y</a:t>
                </a:r>
                <a:r>
                  <a:rPr lang="en-US" sz="1000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</a:p>
            </p:txBody>
          </p:sp>
          <p:sp>
            <p:nvSpPr>
              <p:cNvPr id="15411" name="Text Box 350"/>
              <p:cNvSpPr txBox="1">
                <a:spLocks noChangeArrowheads="1"/>
              </p:cNvSpPr>
              <p:nvPr/>
            </p:nvSpPr>
            <p:spPr bwMode="auto">
              <a:xfrm>
                <a:off x="2750343" y="1811888"/>
                <a:ext cx="40079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Trebuchet MS" pitchFamily="34" charset="0"/>
                  </a:rPr>
                  <a:t>Tx</a:t>
                </a:r>
                <a:endParaRPr lang="en-US" sz="1000" b="1" baseline="-250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sp>
          <p:nvSpPr>
            <p:cNvPr id="15393" name="Rectangle 62"/>
            <p:cNvSpPr>
              <a:spLocks noChangeArrowheads="1"/>
            </p:cNvSpPr>
            <p:nvPr/>
          </p:nvSpPr>
          <p:spPr bwMode="auto">
            <a:xfrm>
              <a:off x="4977077" y="1673777"/>
              <a:ext cx="304800" cy="622300"/>
            </a:xfrm>
            <a:prstGeom prst="rect">
              <a:avLst/>
            </a:prstGeom>
            <a:noFill/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Text Box 350"/>
            <p:cNvSpPr txBox="1">
              <a:spLocks noChangeArrowheads="1"/>
            </p:cNvSpPr>
            <p:nvPr/>
          </p:nvSpPr>
          <p:spPr bwMode="auto">
            <a:xfrm>
              <a:off x="4926277" y="1845755"/>
              <a:ext cx="4007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solidFill>
                    <a:srgbClr val="000066"/>
                  </a:solidFill>
                  <a:latin typeface="Trebuchet MS" pitchFamily="34" charset="0"/>
                </a:rPr>
                <a:t>Rx</a:t>
              </a:r>
              <a:endParaRPr lang="en-US" sz="1000" b="1" baseline="-250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15395" name="TextBox 128"/>
            <p:cNvSpPr txBox="1">
              <a:spLocks noChangeArrowheads="1"/>
            </p:cNvSpPr>
            <p:nvPr/>
          </p:nvSpPr>
          <p:spPr bwMode="auto">
            <a:xfrm>
              <a:off x="235524" y="872836"/>
              <a:ext cx="777167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en-US" sz="2400"/>
                <a:t>Capacity of time-varying links (with/without feedback)</a:t>
              </a:r>
            </a:p>
          </p:txBody>
        </p:sp>
      </p:grpSp>
      <p:grpSp>
        <p:nvGrpSpPr>
          <p:cNvPr id="31" name="Group 194"/>
          <p:cNvGrpSpPr>
            <a:grpSpLocks/>
          </p:cNvGrpSpPr>
          <p:nvPr/>
        </p:nvGrpSpPr>
        <p:grpSpPr bwMode="auto">
          <a:xfrm>
            <a:off x="2854325" y="3244850"/>
            <a:ext cx="1874838" cy="1189038"/>
            <a:chOff x="6650181" y="1984865"/>
            <a:chExt cx="1875204" cy="1188499"/>
          </a:xfrm>
        </p:grpSpPr>
        <p:grpSp>
          <p:nvGrpSpPr>
            <p:cNvPr id="15371" name="Group 113"/>
            <p:cNvGrpSpPr>
              <a:grpSpLocks/>
            </p:cNvGrpSpPr>
            <p:nvPr/>
          </p:nvGrpSpPr>
          <p:grpSpPr bwMode="auto">
            <a:xfrm>
              <a:off x="6945500" y="1984865"/>
              <a:ext cx="1579885" cy="1188499"/>
              <a:chOff x="7127875" y="5144404"/>
              <a:chExt cx="1300166" cy="941388"/>
            </a:xfrm>
          </p:grpSpPr>
          <p:grpSp>
            <p:nvGrpSpPr>
              <p:cNvPr id="15373" name="Group 47"/>
              <p:cNvGrpSpPr>
                <a:grpSpLocks/>
              </p:cNvGrpSpPr>
              <p:nvPr/>
            </p:nvGrpSpPr>
            <p:grpSpPr bwMode="auto">
              <a:xfrm>
                <a:off x="7127875" y="5144404"/>
                <a:ext cx="1274766" cy="331788"/>
                <a:chOff x="7115058" y="3026237"/>
                <a:chExt cx="1274199" cy="331146"/>
              </a:xfrm>
            </p:grpSpPr>
            <p:grpSp>
              <p:nvGrpSpPr>
                <p:cNvPr id="15385" name="Group 4"/>
                <p:cNvGrpSpPr>
                  <a:grpSpLocks/>
                </p:cNvGrpSpPr>
                <p:nvPr/>
              </p:nvGrpSpPr>
              <p:grpSpPr bwMode="auto">
                <a:xfrm>
                  <a:off x="7115058" y="3048041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15390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91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386" name="Group 4"/>
                <p:cNvGrpSpPr>
                  <a:grpSpLocks/>
                </p:cNvGrpSpPr>
                <p:nvPr/>
              </p:nvGrpSpPr>
              <p:grpSpPr bwMode="auto">
                <a:xfrm>
                  <a:off x="8164357" y="3026237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15388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89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15387" name="Straight Connector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98985" y="3048000"/>
                  <a:ext cx="699986" cy="60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5374" name="Group 58"/>
              <p:cNvGrpSpPr>
                <a:grpSpLocks/>
              </p:cNvGrpSpPr>
              <p:nvPr/>
            </p:nvGrpSpPr>
            <p:grpSpPr bwMode="auto">
              <a:xfrm>
                <a:off x="7485047" y="5293629"/>
                <a:ext cx="642937" cy="381000"/>
                <a:chOff x="7447642" y="3060700"/>
                <a:chExt cx="642258" cy="381000"/>
              </a:xfrm>
            </p:grpSpPr>
            <p:cxnSp>
              <p:nvCxnSpPr>
                <p:cNvPr id="15383" name="Straight Connector 36"/>
                <p:cNvCxnSpPr>
                  <a:cxnSpLocks noChangeShapeType="1"/>
                </p:cNvCxnSpPr>
                <p:nvPr/>
              </p:nvCxnSpPr>
              <p:spPr bwMode="auto">
                <a:xfrm>
                  <a:off x="7467602" y="3064331"/>
                  <a:ext cx="622298" cy="377369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5384" name="Straight Connector 38"/>
                <p:cNvCxnSpPr>
                  <a:cxnSpLocks noChangeShapeType="1"/>
                </p:cNvCxnSpPr>
                <p:nvPr/>
              </p:nvCxnSpPr>
              <p:spPr bwMode="auto">
                <a:xfrm flipV="1">
                  <a:off x="7447642" y="3060700"/>
                  <a:ext cx="642258" cy="375557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15375" name="Group 48"/>
              <p:cNvGrpSpPr>
                <a:grpSpLocks/>
              </p:cNvGrpSpPr>
              <p:nvPr/>
            </p:nvGrpSpPr>
            <p:grpSpPr bwMode="auto">
              <a:xfrm>
                <a:off x="7153275" y="5754004"/>
                <a:ext cx="1274766" cy="331788"/>
                <a:chOff x="7115058" y="3026237"/>
                <a:chExt cx="1274199" cy="331146"/>
              </a:xfrm>
            </p:grpSpPr>
            <p:grpSp>
              <p:nvGrpSpPr>
                <p:cNvPr id="15376" name="Group 4"/>
                <p:cNvGrpSpPr>
                  <a:grpSpLocks/>
                </p:cNvGrpSpPr>
                <p:nvPr/>
              </p:nvGrpSpPr>
              <p:grpSpPr bwMode="auto">
                <a:xfrm>
                  <a:off x="7115058" y="3048041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15381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82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377" name="Group 4"/>
                <p:cNvGrpSpPr>
                  <a:grpSpLocks/>
                </p:cNvGrpSpPr>
                <p:nvPr/>
              </p:nvGrpSpPr>
              <p:grpSpPr bwMode="auto">
                <a:xfrm>
                  <a:off x="8164357" y="3026237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15379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80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15378" name="Straight Connector 51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98985" y="3048000"/>
                  <a:ext cx="699986" cy="60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</p:grpSp>
        </p:grpSp>
        <p:sp>
          <p:nvSpPr>
            <p:cNvPr id="194" name="Curved Left Arrow 193"/>
            <p:cNvSpPr/>
            <p:nvPr/>
          </p:nvSpPr>
          <p:spPr>
            <a:xfrm rot="10800000">
              <a:off x="6650181" y="2105460"/>
              <a:ext cx="277867" cy="761655"/>
            </a:xfrm>
            <a:prstGeom prst="curvedLef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20675" y="239713"/>
            <a:ext cx="8269288" cy="519112"/>
          </a:xfrm>
        </p:spPr>
        <p:txBody>
          <a:bodyPr/>
          <a:lstStyle/>
          <a:p>
            <a:r>
              <a:rPr lang="en-US" dirty="0" smtClean="0"/>
              <a:t>Progress  on  these  questions</a:t>
            </a:r>
          </a:p>
        </p:txBody>
      </p:sp>
      <p:grpSp>
        <p:nvGrpSpPr>
          <p:cNvPr id="27651" name="Group 132"/>
          <p:cNvGrpSpPr>
            <a:grpSpLocks/>
          </p:cNvGrpSpPr>
          <p:nvPr/>
        </p:nvGrpSpPr>
        <p:grpSpPr bwMode="auto">
          <a:xfrm>
            <a:off x="234950" y="776288"/>
            <a:ext cx="7772400" cy="3219450"/>
            <a:chOff x="235524" y="872836"/>
            <a:chExt cx="7771679" cy="3219343"/>
          </a:xfrm>
        </p:grpSpPr>
        <p:grpSp>
          <p:nvGrpSpPr>
            <p:cNvPr id="27717" name="Group 127"/>
            <p:cNvGrpSpPr>
              <a:grpSpLocks/>
            </p:cNvGrpSpPr>
            <p:nvPr/>
          </p:nvGrpSpPr>
          <p:grpSpPr bwMode="auto">
            <a:xfrm>
              <a:off x="2750343" y="1193822"/>
              <a:ext cx="2336800" cy="1219200"/>
              <a:chOff x="2750343" y="1193822"/>
              <a:chExt cx="2336800" cy="1219200"/>
            </a:xfrm>
          </p:grpSpPr>
          <p:sp>
            <p:nvSpPr>
              <p:cNvPr id="27721" name="Line 348"/>
              <p:cNvSpPr>
                <a:spLocks noChangeShapeType="1"/>
              </p:cNvSpPr>
              <p:nvPr/>
            </p:nvSpPr>
            <p:spPr bwMode="auto">
              <a:xfrm>
                <a:off x="3105943" y="1955822"/>
                <a:ext cx="4572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722" name="Line 352"/>
              <p:cNvSpPr>
                <a:spLocks noChangeShapeType="1"/>
              </p:cNvSpPr>
              <p:nvPr/>
            </p:nvSpPr>
            <p:spPr bwMode="auto">
              <a:xfrm flipV="1">
                <a:off x="4638409" y="1964818"/>
                <a:ext cx="32067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723" name="Text Box 353"/>
              <p:cNvSpPr txBox="1">
                <a:spLocks noChangeArrowheads="1"/>
              </p:cNvSpPr>
              <p:nvPr/>
            </p:nvSpPr>
            <p:spPr bwMode="auto">
              <a:xfrm>
                <a:off x="3182143" y="1727222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000066"/>
                    </a:solidFill>
                    <a:latin typeface="Trebuchet MS" pitchFamily="34" charset="0"/>
                  </a:rPr>
                  <a:t>X</a:t>
                </a:r>
                <a:r>
                  <a:rPr lang="en-US" sz="1000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</a:p>
            </p:txBody>
          </p:sp>
          <p:sp>
            <p:nvSpPr>
              <p:cNvPr id="27724" name="Text Box 359"/>
              <p:cNvSpPr txBox="1">
                <a:spLocks noChangeArrowheads="1"/>
              </p:cNvSpPr>
              <p:nvPr/>
            </p:nvSpPr>
            <p:spPr bwMode="auto">
              <a:xfrm>
                <a:off x="3182143" y="1193822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000066"/>
                    </a:solidFill>
                    <a:latin typeface="Trebuchet MS" pitchFamily="34" charset="0"/>
                  </a:rPr>
                  <a:t>Y</a:t>
                </a:r>
                <a:r>
                  <a:rPr lang="en-US" sz="1000" baseline="-25000">
                    <a:solidFill>
                      <a:srgbClr val="000066"/>
                    </a:solidFill>
                    <a:latin typeface="Trebuchet MS" pitchFamily="34" charset="0"/>
                  </a:rPr>
                  <a:t>i-1</a:t>
                </a:r>
              </a:p>
            </p:txBody>
          </p:sp>
          <p:sp>
            <p:nvSpPr>
              <p:cNvPr id="27725" name="Text Box 361"/>
              <p:cNvSpPr txBox="1">
                <a:spLocks noChangeArrowheads="1"/>
              </p:cNvSpPr>
              <p:nvPr/>
            </p:nvSpPr>
            <p:spPr bwMode="auto">
              <a:xfrm>
                <a:off x="3479006" y="1852635"/>
                <a:ext cx="1265237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p(y</a:t>
                </a:r>
                <a:r>
                  <a:rPr lang="en-US" sz="900" b="1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,z</a:t>
                </a:r>
                <a:r>
                  <a:rPr lang="en-US" sz="900" b="1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,</a:t>
                </a:r>
                <a:r>
                  <a:rPr lang="en-US" sz="900" b="1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900" b="1" baseline="-25000">
                    <a:solidFill>
                      <a:srgbClr val="FF0000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|x</a:t>
                </a:r>
                <a:r>
                  <a:rPr lang="en-US" sz="900" b="1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,</a:t>
                </a:r>
                <a:r>
                  <a:rPr lang="en-US" sz="900" b="1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900" b="1" baseline="-25000">
                    <a:solidFill>
                      <a:srgbClr val="FF0000"/>
                    </a:solidFill>
                    <a:latin typeface="Trebuchet MS" pitchFamily="34" charset="0"/>
                  </a:rPr>
                  <a:t>i-1</a:t>
                </a:r>
                <a:r>
                  <a:rPr lang="en-US" sz="900" b="1">
                    <a:solidFill>
                      <a:srgbClr val="000066"/>
                    </a:solidFill>
                    <a:latin typeface="Trebuchet MS" pitchFamily="34" charset="0"/>
                  </a:rPr>
                  <a:t>)</a:t>
                </a:r>
              </a:p>
            </p:txBody>
          </p:sp>
          <p:sp>
            <p:nvSpPr>
              <p:cNvPr id="27726" name="Line 369"/>
              <p:cNvSpPr>
                <a:spLocks noChangeShapeType="1"/>
              </p:cNvSpPr>
              <p:nvPr/>
            </p:nvSpPr>
            <p:spPr bwMode="auto">
              <a:xfrm flipH="1">
                <a:off x="4248943" y="2278085"/>
                <a:ext cx="15398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727" name="Text Box 363"/>
              <p:cNvSpPr txBox="1">
                <a:spLocks noChangeArrowheads="1"/>
              </p:cNvSpPr>
              <p:nvPr/>
            </p:nvSpPr>
            <p:spPr bwMode="auto">
              <a:xfrm>
                <a:off x="3563143" y="2108222"/>
                <a:ext cx="3667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1000" baseline="-25000">
                    <a:solidFill>
                      <a:srgbClr val="FF0000"/>
                    </a:solidFill>
                    <a:latin typeface="Trebuchet MS" pitchFamily="34" charset="0"/>
                  </a:rPr>
                  <a:t>i-1</a:t>
                </a:r>
              </a:p>
            </p:txBody>
          </p:sp>
          <p:sp>
            <p:nvSpPr>
              <p:cNvPr id="27728" name="Rectangle 364"/>
              <p:cNvSpPr>
                <a:spLocks noChangeArrowheads="1"/>
              </p:cNvSpPr>
              <p:nvPr/>
            </p:nvSpPr>
            <p:spPr bwMode="auto">
              <a:xfrm>
                <a:off x="3956843" y="2184422"/>
                <a:ext cx="274638" cy="182563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7729" name="Text Box 365"/>
              <p:cNvSpPr txBox="1">
                <a:spLocks noChangeArrowheads="1"/>
              </p:cNvSpPr>
              <p:nvPr/>
            </p:nvSpPr>
            <p:spPr bwMode="auto">
              <a:xfrm>
                <a:off x="4325143" y="2108222"/>
                <a:ext cx="2905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FF0000"/>
                    </a:solidFill>
                    <a:latin typeface="Trebuchet MS" pitchFamily="34" charset="0"/>
                  </a:rPr>
                  <a:t>S</a:t>
                </a:r>
                <a:r>
                  <a:rPr lang="en-US" sz="1000" baseline="-25000">
                    <a:solidFill>
                      <a:srgbClr val="FF0000"/>
                    </a:solidFill>
                    <a:latin typeface="Trebuchet MS" pitchFamily="34" charset="0"/>
                  </a:rPr>
                  <a:t>i</a:t>
                </a:r>
              </a:p>
            </p:txBody>
          </p:sp>
          <p:sp>
            <p:nvSpPr>
              <p:cNvPr id="27730" name="Line 366"/>
              <p:cNvSpPr>
                <a:spLocks noChangeShapeType="1"/>
              </p:cNvSpPr>
              <p:nvPr/>
            </p:nvSpPr>
            <p:spPr bwMode="auto">
              <a:xfrm flipH="1">
                <a:off x="3820318" y="2278085"/>
                <a:ext cx="117475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731" name="Text Box 370"/>
              <p:cNvSpPr txBox="1">
                <a:spLocks noChangeArrowheads="1"/>
              </p:cNvSpPr>
              <p:nvPr/>
            </p:nvSpPr>
            <p:spPr bwMode="auto">
              <a:xfrm>
                <a:off x="3920331" y="2159022"/>
                <a:ext cx="304800" cy="182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>
                    <a:solidFill>
                      <a:schemeClr val="folHlink"/>
                    </a:solidFill>
                    <a:latin typeface="Trebuchet MS" pitchFamily="34" charset="0"/>
                  </a:rPr>
                  <a:t> D</a:t>
                </a:r>
                <a:endParaRPr lang="en-US" sz="1000" baseline="-25000">
                  <a:solidFill>
                    <a:schemeClr val="folHlink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27732" name="AutoShape 50"/>
              <p:cNvSpPr>
                <a:spLocks noChangeArrowheads="1"/>
              </p:cNvSpPr>
              <p:nvPr/>
            </p:nvSpPr>
            <p:spPr bwMode="auto">
              <a:xfrm>
                <a:off x="3563143" y="1574822"/>
                <a:ext cx="1066800" cy="8382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3" name="Arc 60"/>
              <p:cNvSpPr>
                <a:spLocks/>
              </p:cNvSpPr>
              <p:nvPr/>
            </p:nvSpPr>
            <p:spPr bwMode="auto">
              <a:xfrm rot="16200000" flipV="1">
                <a:off x="3922711" y="469129"/>
                <a:ext cx="271463" cy="2057400"/>
              </a:xfrm>
              <a:custGeom>
                <a:avLst/>
                <a:gdLst>
                  <a:gd name="T0" fmla="*/ 1579080 w 22499"/>
                  <a:gd name="T1" fmla="*/ 0 h 43200"/>
                  <a:gd name="T2" fmla="*/ 0 w 22499"/>
                  <a:gd name="T3" fmla="*/ 2147483647 h 43200"/>
                  <a:gd name="T4" fmla="*/ 1579080 w 22499"/>
                  <a:gd name="T5" fmla="*/ 2147483647 h 43200"/>
                  <a:gd name="T6" fmla="*/ 0 60000 65536"/>
                  <a:gd name="T7" fmla="*/ 0 60000 65536"/>
                  <a:gd name="T8" fmla="*/ 0 60000 65536"/>
                  <a:gd name="T9" fmla="*/ 0 w 22499"/>
                  <a:gd name="T10" fmla="*/ 0 h 43200"/>
                  <a:gd name="T11" fmla="*/ 22499 w 22499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99" h="43200" fill="none" extrusionOk="0">
                    <a:moveTo>
                      <a:pt x="899" y="-1"/>
                    </a:moveTo>
                    <a:cubicBezTo>
                      <a:pt x="12828" y="0"/>
                      <a:pt x="22499" y="9670"/>
                      <a:pt x="22499" y="21600"/>
                    </a:cubicBezTo>
                    <a:cubicBezTo>
                      <a:pt x="22499" y="33529"/>
                      <a:pt x="12828" y="43200"/>
                      <a:pt x="899" y="43200"/>
                    </a:cubicBezTo>
                    <a:cubicBezTo>
                      <a:pt x="599" y="43199"/>
                      <a:pt x="299" y="43193"/>
                      <a:pt x="-1" y="43181"/>
                    </a:cubicBezTo>
                  </a:path>
                  <a:path w="22499" h="43200" stroke="0" extrusionOk="0">
                    <a:moveTo>
                      <a:pt x="899" y="-1"/>
                    </a:moveTo>
                    <a:cubicBezTo>
                      <a:pt x="12828" y="0"/>
                      <a:pt x="22499" y="9670"/>
                      <a:pt x="22499" y="21600"/>
                    </a:cubicBezTo>
                    <a:cubicBezTo>
                      <a:pt x="22499" y="33529"/>
                      <a:pt x="12828" y="43200"/>
                      <a:pt x="899" y="43200"/>
                    </a:cubicBezTo>
                    <a:cubicBezTo>
                      <a:pt x="599" y="43199"/>
                      <a:pt x="299" y="43193"/>
                      <a:pt x="-1" y="43181"/>
                    </a:cubicBezTo>
                    <a:lnTo>
                      <a:pt x="8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4" name="Rectangle 62"/>
              <p:cNvSpPr>
                <a:spLocks noChangeArrowheads="1"/>
              </p:cNvSpPr>
              <p:nvPr/>
            </p:nvSpPr>
            <p:spPr bwMode="auto">
              <a:xfrm>
                <a:off x="2801143" y="1639910"/>
                <a:ext cx="304800" cy="622300"/>
              </a:xfrm>
              <a:prstGeom prst="rect">
                <a:avLst/>
              </a:prstGeom>
              <a:noFill/>
              <a:ln w="25400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5" name="Text Box 360"/>
              <p:cNvSpPr txBox="1">
                <a:spLocks noChangeArrowheads="1"/>
              </p:cNvSpPr>
              <p:nvPr/>
            </p:nvSpPr>
            <p:spPr bwMode="auto">
              <a:xfrm>
                <a:off x="4638410" y="1735689"/>
                <a:ext cx="3032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>
                    <a:solidFill>
                      <a:srgbClr val="000066"/>
                    </a:solidFill>
                    <a:latin typeface="Trebuchet MS" pitchFamily="34" charset="0"/>
                  </a:rPr>
                  <a:t>Y</a:t>
                </a:r>
                <a:r>
                  <a:rPr lang="en-US" sz="1000" baseline="-25000">
                    <a:solidFill>
                      <a:srgbClr val="000066"/>
                    </a:solidFill>
                    <a:latin typeface="Trebuchet MS" pitchFamily="34" charset="0"/>
                  </a:rPr>
                  <a:t>i</a:t>
                </a:r>
              </a:p>
            </p:txBody>
          </p:sp>
          <p:sp>
            <p:nvSpPr>
              <p:cNvPr id="27736" name="Text Box 350"/>
              <p:cNvSpPr txBox="1">
                <a:spLocks noChangeArrowheads="1"/>
              </p:cNvSpPr>
              <p:nvPr/>
            </p:nvSpPr>
            <p:spPr bwMode="auto">
              <a:xfrm>
                <a:off x="2750343" y="1811888"/>
                <a:ext cx="40079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000066"/>
                    </a:solidFill>
                    <a:latin typeface="Trebuchet MS" pitchFamily="34" charset="0"/>
                  </a:rPr>
                  <a:t>Tx</a:t>
                </a:r>
                <a:endParaRPr lang="en-US" sz="1000" b="1" baseline="-25000">
                  <a:solidFill>
                    <a:srgbClr val="000066"/>
                  </a:solidFill>
                  <a:latin typeface="Trebuchet MS" pitchFamily="34" charset="0"/>
                </a:endParaRPr>
              </a:p>
            </p:txBody>
          </p:sp>
        </p:grpSp>
        <p:sp>
          <p:nvSpPr>
            <p:cNvPr id="27718" name="Rectangle 62"/>
            <p:cNvSpPr>
              <a:spLocks noChangeArrowheads="1"/>
            </p:cNvSpPr>
            <p:nvPr/>
          </p:nvSpPr>
          <p:spPr bwMode="auto">
            <a:xfrm>
              <a:off x="4977077" y="1673777"/>
              <a:ext cx="304800" cy="622300"/>
            </a:xfrm>
            <a:prstGeom prst="rect">
              <a:avLst/>
            </a:prstGeom>
            <a:noFill/>
            <a:ln w="254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19" name="Text Box 350"/>
            <p:cNvSpPr txBox="1">
              <a:spLocks noChangeArrowheads="1"/>
            </p:cNvSpPr>
            <p:nvPr/>
          </p:nvSpPr>
          <p:spPr bwMode="auto">
            <a:xfrm>
              <a:off x="4926277" y="1845755"/>
              <a:ext cx="4007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solidFill>
                    <a:srgbClr val="000066"/>
                  </a:solidFill>
                  <a:latin typeface="Trebuchet MS" pitchFamily="34" charset="0"/>
                </a:rPr>
                <a:t>Rx</a:t>
              </a:r>
              <a:endParaRPr lang="en-US" sz="1000" b="1" baseline="-25000">
                <a:solidFill>
                  <a:srgbClr val="000066"/>
                </a:solidFill>
                <a:latin typeface="Trebuchet MS" pitchFamily="34" charset="0"/>
              </a:endParaRPr>
            </a:p>
          </p:txBody>
        </p:sp>
        <p:sp>
          <p:nvSpPr>
            <p:cNvPr id="27720" name="TextBox 128"/>
            <p:cNvSpPr txBox="1">
              <a:spLocks noChangeArrowheads="1"/>
            </p:cNvSpPr>
            <p:nvPr/>
          </p:nvSpPr>
          <p:spPr bwMode="auto">
            <a:xfrm>
              <a:off x="235524" y="872836"/>
              <a:ext cx="7771679" cy="3219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en-US" sz="2400"/>
                <a:t>Capacity of time-varying links (with/without feedback)</a:t>
              </a:r>
            </a:p>
            <a:p>
              <a:pPr marL="342900" indent="-342900">
                <a:buFont typeface="Arial" pitchFamily="34" charset="0"/>
                <a:buChar char="•"/>
              </a:pPr>
              <a:endParaRPr lang="en-US" sz="2400"/>
            </a:p>
            <a:p>
              <a:pPr marL="342900" indent="-342900">
                <a:buFont typeface="Arial" pitchFamily="34" charset="0"/>
                <a:buChar char="•"/>
              </a:pPr>
              <a:endParaRPr lang="en-US" sz="2400"/>
            </a:p>
            <a:p>
              <a:pPr marL="342900" indent="-342900">
                <a:lnSpc>
                  <a:spcPct val="130000"/>
                </a:lnSpc>
              </a:pPr>
              <a:endParaRPr lang="en-US" sz="2400"/>
            </a:p>
            <a:p>
              <a:pPr marL="800100" lvl="1" indent="-342900">
                <a:buFont typeface="Arial" pitchFamily="34" charset="0"/>
                <a:buChar char="•"/>
              </a:pPr>
              <a:r>
                <a:rPr lang="en-US" sz="2000"/>
                <a:t>Capacity of finite-state Markov channels with feedback</a:t>
              </a:r>
            </a:p>
            <a:p>
              <a:pPr marL="800100" lvl="1" indent="-342900">
                <a:buFont typeface="Arial" pitchFamily="34" charset="0"/>
                <a:buChar char="•"/>
              </a:pPr>
              <a:r>
                <a:rPr lang="en-US" sz="2000"/>
                <a:t>Converses under unequal error protection</a:t>
              </a:r>
            </a:p>
            <a:p>
              <a:pPr marL="800100" lvl="1" indent="-342900">
                <a:buFont typeface="Arial" pitchFamily="34" charset="0"/>
                <a:buChar char="•"/>
              </a:pPr>
              <a:r>
                <a:rPr lang="en-US" sz="2000">
                  <a:solidFill>
                    <a:srgbClr val="000000"/>
                  </a:solidFill>
                </a:rPr>
                <a:t>Multiplexing-diversity-delay-distortion tradeoffs in MIMO </a:t>
              </a:r>
            </a:p>
            <a:p>
              <a:pPr marL="800100" lvl="1" indent="-342900">
                <a:buFont typeface="Arial" pitchFamily="34" charset="0"/>
                <a:buChar char="•"/>
              </a:pPr>
              <a:r>
                <a:rPr lang="en-US" sz="2000">
                  <a:solidFill>
                    <a:srgbClr val="000000"/>
                  </a:solidFill>
                </a:rPr>
                <a:t>Generalized capacity and separation</a:t>
              </a:r>
            </a:p>
            <a:p>
              <a:pPr marL="800100" lvl="1" indent="-342900">
                <a:buFont typeface="Arial" pitchFamily="34" charset="0"/>
                <a:buChar char="•"/>
              </a:pPr>
              <a:endParaRPr lang="en-US" sz="2000"/>
            </a:p>
          </p:txBody>
        </p:sp>
      </p:grpSp>
      <p:sp>
        <p:nvSpPr>
          <p:cNvPr id="27652" name="Text Box 15"/>
          <p:cNvSpPr txBox="1">
            <a:spLocks noChangeArrowheads="1"/>
          </p:cNvSpPr>
          <p:nvPr/>
        </p:nvSpPr>
        <p:spPr bwMode="auto">
          <a:xfrm>
            <a:off x="8726488" y="3786188"/>
            <a:ext cx="1111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Content Placeholder 2"/>
          <p:cNvSpPr txBox="1">
            <a:spLocks/>
          </p:cNvSpPr>
          <p:nvPr/>
        </p:nvSpPr>
        <p:spPr bwMode="auto">
          <a:xfrm>
            <a:off x="354013" y="3803650"/>
            <a:ext cx="80978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eaLnBrk="0" hangingPunct="0">
              <a:spcBef>
                <a:spcPct val="5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Capacity of basic network building blocks</a:t>
            </a:r>
          </a:p>
          <a:p>
            <a:pPr marL="342900" indent="-342900" eaLnBrk="0" hangingPunct="0">
              <a:spcBef>
                <a:spcPct val="50000"/>
              </a:spcBef>
              <a:buFontTx/>
              <a:buChar char="•"/>
              <a:defRPr/>
            </a:pPr>
            <a:endParaRPr lang="en-US" sz="2400" kern="0" dirty="0">
              <a:latin typeface="+mn-lt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endParaRPr lang="en-US" sz="2400" kern="0" dirty="0">
              <a:latin typeface="+mn-lt"/>
            </a:endParaRPr>
          </a:p>
          <a:p>
            <a:pPr marL="800100" lvl="1" indent="-342900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Capacity region/bounds for Z channel and interference channels</a:t>
            </a:r>
          </a:p>
          <a:p>
            <a:pPr marL="800100" lvl="1" indent="-342900" eaLnBrk="0" hangingPunct="0">
              <a:lnSpc>
                <a:spcPct val="7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kern="0" dirty="0"/>
              <a:t>Capacity bounds for c</a:t>
            </a:r>
            <a:r>
              <a:rPr lang="en-US" sz="2000" kern="0" dirty="0" err="1">
                <a:latin typeface="+mn-lt"/>
              </a:rPr>
              <a:t>ognitive</a:t>
            </a:r>
            <a:r>
              <a:rPr lang="en-US" sz="2000" kern="0" dirty="0">
                <a:latin typeface="+mn-lt"/>
              </a:rPr>
              <a:t> interference/MIMO channels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Upper bounds and converses for interference channels with a relay (via interference and message forwarding) </a:t>
            </a:r>
          </a:p>
        </p:txBody>
      </p:sp>
      <p:grpSp>
        <p:nvGrpSpPr>
          <p:cNvPr id="27654" name="Group 202"/>
          <p:cNvGrpSpPr>
            <a:grpSpLocks/>
          </p:cNvGrpSpPr>
          <p:nvPr/>
        </p:nvGrpSpPr>
        <p:grpSpPr bwMode="auto">
          <a:xfrm>
            <a:off x="1320800" y="4270375"/>
            <a:ext cx="6257925" cy="1036638"/>
            <a:chOff x="738665" y="4547284"/>
            <a:chExt cx="7274101" cy="1451734"/>
          </a:xfrm>
        </p:grpSpPr>
        <p:grpSp>
          <p:nvGrpSpPr>
            <p:cNvPr id="27655" name="Group 114"/>
            <p:cNvGrpSpPr>
              <a:grpSpLocks/>
            </p:cNvGrpSpPr>
            <p:nvPr/>
          </p:nvGrpSpPr>
          <p:grpSpPr bwMode="auto">
            <a:xfrm>
              <a:off x="738665" y="4713537"/>
              <a:ext cx="1579885" cy="1188499"/>
              <a:chOff x="4557704" y="5071379"/>
              <a:chExt cx="1300166" cy="941388"/>
            </a:xfrm>
          </p:grpSpPr>
          <p:grpSp>
            <p:nvGrpSpPr>
              <p:cNvPr id="27700" name="Group 47"/>
              <p:cNvGrpSpPr>
                <a:grpSpLocks/>
              </p:cNvGrpSpPr>
              <p:nvPr/>
            </p:nvGrpSpPr>
            <p:grpSpPr bwMode="auto">
              <a:xfrm>
                <a:off x="4557704" y="5071379"/>
                <a:ext cx="1274766" cy="331788"/>
                <a:chOff x="7115058" y="3026237"/>
                <a:chExt cx="1274199" cy="331146"/>
              </a:xfrm>
            </p:grpSpPr>
            <p:grpSp>
              <p:nvGrpSpPr>
                <p:cNvPr id="27710" name="Group 4"/>
                <p:cNvGrpSpPr>
                  <a:grpSpLocks/>
                </p:cNvGrpSpPr>
                <p:nvPr/>
              </p:nvGrpSpPr>
              <p:grpSpPr bwMode="auto">
                <a:xfrm>
                  <a:off x="7115058" y="3048041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27715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16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11" name="Group 4"/>
                <p:cNvGrpSpPr>
                  <a:grpSpLocks/>
                </p:cNvGrpSpPr>
                <p:nvPr/>
              </p:nvGrpSpPr>
              <p:grpSpPr bwMode="auto">
                <a:xfrm>
                  <a:off x="8164357" y="3026237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27713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14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27712" name="Straight Connector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98985" y="3048000"/>
                  <a:ext cx="699986" cy="60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</p:grpSp>
          <p:cxnSp>
            <p:nvCxnSpPr>
              <p:cNvPr id="27701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4934857" y="5224235"/>
                <a:ext cx="622956" cy="377369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grpSp>
            <p:nvGrpSpPr>
              <p:cNvPr id="27702" name="Group 48"/>
              <p:cNvGrpSpPr>
                <a:grpSpLocks/>
              </p:cNvGrpSpPr>
              <p:nvPr/>
            </p:nvGrpSpPr>
            <p:grpSpPr bwMode="auto">
              <a:xfrm>
                <a:off x="4583104" y="5680979"/>
                <a:ext cx="1274766" cy="331788"/>
                <a:chOff x="7115058" y="3026237"/>
                <a:chExt cx="1274199" cy="331146"/>
              </a:xfrm>
            </p:grpSpPr>
            <p:grpSp>
              <p:nvGrpSpPr>
                <p:cNvPr id="27703" name="Group 4"/>
                <p:cNvGrpSpPr>
                  <a:grpSpLocks/>
                </p:cNvGrpSpPr>
                <p:nvPr/>
              </p:nvGrpSpPr>
              <p:grpSpPr bwMode="auto">
                <a:xfrm>
                  <a:off x="7115058" y="3048041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27708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09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04" name="Group 4"/>
                <p:cNvGrpSpPr>
                  <a:grpSpLocks/>
                </p:cNvGrpSpPr>
                <p:nvPr/>
              </p:nvGrpSpPr>
              <p:grpSpPr bwMode="auto">
                <a:xfrm>
                  <a:off x="8164357" y="3026237"/>
                  <a:ext cx="224900" cy="309342"/>
                  <a:chOff x="846" y="3750"/>
                  <a:chExt cx="165" cy="338"/>
                </a:xfrm>
              </p:grpSpPr>
              <p:sp>
                <p:nvSpPr>
                  <p:cNvPr id="27706" name="AutoShape 5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846" y="3750"/>
                    <a:ext cx="165" cy="165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07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932" y="3915"/>
                    <a:ext cx="0" cy="17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27705" name="Straight Connector 146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98985" y="3048000"/>
                  <a:ext cx="699986" cy="60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</p:cxnSp>
          </p:grpSp>
        </p:grpSp>
        <p:grpSp>
          <p:nvGrpSpPr>
            <p:cNvPr id="27656" name="Group 158"/>
            <p:cNvGrpSpPr>
              <a:grpSpLocks/>
            </p:cNvGrpSpPr>
            <p:nvPr/>
          </p:nvGrpSpPr>
          <p:grpSpPr bwMode="auto">
            <a:xfrm>
              <a:off x="2978727" y="4644266"/>
              <a:ext cx="1875204" cy="1188499"/>
              <a:chOff x="6650181" y="1984865"/>
              <a:chExt cx="1875204" cy="1188499"/>
            </a:xfrm>
          </p:grpSpPr>
          <p:grpSp>
            <p:nvGrpSpPr>
              <p:cNvPr id="27679" name="Group 113"/>
              <p:cNvGrpSpPr>
                <a:grpSpLocks/>
              </p:cNvGrpSpPr>
              <p:nvPr/>
            </p:nvGrpSpPr>
            <p:grpSpPr bwMode="auto">
              <a:xfrm>
                <a:off x="6945500" y="1984865"/>
                <a:ext cx="1579885" cy="1188499"/>
                <a:chOff x="7127875" y="5144404"/>
                <a:chExt cx="1300166" cy="941388"/>
              </a:xfrm>
            </p:grpSpPr>
            <p:grpSp>
              <p:nvGrpSpPr>
                <p:cNvPr id="27681" name="Group 47"/>
                <p:cNvGrpSpPr>
                  <a:grpSpLocks/>
                </p:cNvGrpSpPr>
                <p:nvPr/>
              </p:nvGrpSpPr>
              <p:grpSpPr bwMode="auto">
                <a:xfrm>
                  <a:off x="7127875" y="5144404"/>
                  <a:ext cx="1274766" cy="331788"/>
                  <a:chOff x="7115058" y="3026237"/>
                  <a:chExt cx="1274199" cy="331146"/>
                </a:xfrm>
              </p:grpSpPr>
              <p:grpSp>
                <p:nvGrpSpPr>
                  <p:cNvPr id="27693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7115058" y="3048041"/>
                    <a:ext cx="224900" cy="309342"/>
                    <a:chOff x="846" y="3750"/>
                    <a:chExt cx="165" cy="338"/>
                  </a:xfrm>
                </p:grpSpPr>
                <p:sp>
                  <p:nvSpPr>
                    <p:cNvPr id="27698" name="AutoShape 5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846" y="3750"/>
                      <a:ext cx="165" cy="165"/>
                    </a:xfrm>
                    <a:prstGeom prst="triangle">
                      <a:avLst>
                        <a:gd name="adj" fmla="val 50000"/>
                      </a:avLst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9" name="Line 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2" y="3915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4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8164357" y="3026237"/>
                    <a:ext cx="224900" cy="309342"/>
                    <a:chOff x="846" y="3750"/>
                    <a:chExt cx="165" cy="338"/>
                  </a:xfrm>
                </p:grpSpPr>
                <p:sp>
                  <p:nvSpPr>
                    <p:cNvPr id="27696" name="AutoShape 5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846" y="3750"/>
                      <a:ext cx="165" cy="165"/>
                    </a:xfrm>
                    <a:prstGeom prst="triangle">
                      <a:avLst>
                        <a:gd name="adj" fmla="val 50000"/>
                      </a:avLst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7" name="Line 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2" y="3915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cxnSp>
                <p:nvCxnSpPr>
                  <p:cNvPr id="27695" name="Straight Connector 2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398985" y="3048000"/>
                    <a:ext cx="699986" cy="6075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  <p:grpSp>
              <p:nvGrpSpPr>
                <p:cNvPr id="27682" name="Group 58"/>
                <p:cNvGrpSpPr>
                  <a:grpSpLocks/>
                </p:cNvGrpSpPr>
                <p:nvPr/>
              </p:nvGrpSpPr>
              <p:grpSpPr bwMode="auto">
                <a:xfrm>
                  <a:off x="7485047" y="5293629"/>
                  <a:ext cx="642937" cy="381000"/>
                  <a:chOff x="7447642" y="3060700"/>
                  <a:chExt cx="642258" cy="381000"/>
                </a:xfrm>
              </p:grpSpPr>
              <p:cxnSp>
                <p:nvCxnSpPr>
                  <p:cNvPr id="27691" name="Straight Connector 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467602" y="3064331"/>
                    <a:ext cx="622298" cy="377369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27692" name="Straight Connector 38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447642" y="3060700"/>
                    <a:ext cx="642258" cy="375557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  <p:grpSp>
              <p:nvGrpSpPr>
                <p:cNvPr id="27683" name="Group 48"/>
                <p:cNvGrpSpPr>
                  <a:grpSpLocks/>
                </p:cNvGrpSpPr>
                <p:nvPr/>
              </p:nvGrpSpPr>
              <p:grpSpPr bwMode="auto">
                <a:xfrm>
                  <a:off x="7153275" y="5754004"/>
                  <a:ext cx="1274766" cy="331788"/>
                  <a:chOff x="7115058" y="3026237"/>
                  <a:chExt cx="1274199" cy="331146"/>
                </a:xfrm>
              </p:grpSpPr>
              <p:grpSp>
                <p:nvGrpSpPr>
                  <p:cNvPr id="27684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7115058" y="3048041"/>
                    <a:ext cx="224900" cy="309342"/>
                    <a:chOff x="846" y="3750"/>
                    <a:chExt cx="165" cy="338"/>
                  </a:xfrm>
                </p:grpSpPr>
                <p:sp>
                  <p:nvSpPr>
                    <p:cNvPr id="27689" name="AutoShape 5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846" y="3750"/>
                      <a:ext cx="165" cy="165"/>
                    </a:xfrm>
                    <a:prstGeom prst="triangle">
                      <a:avLst>
                        <a:gd name="adj" fmla="val 50000"/>
                      </a:avLst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0" name="Line 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2" y="3915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85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8164357" y="3026237"/>
                    <a:ext cx="224900" cy="309342"/>
                    <a:chOff x="846" y="3750"/>
                    <a:chExt cx="165" cy="338"/>
                  </a:xfrm>
                </p:grpSpPr>
                <p:sp>
                  <p:nvSpPr>
                    <p:cNvPr id="27687" name="AutoShape 5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846" y="3750"/>
                      <a:ext cx="165" cy="165"/>
                    </a:xfrm>
                    <a:prstGeom prst="triangle">
                      <a:avLst>
                        <a:gd name="adj" fmla="val 50000"/>
                      </a:avLst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88" name="Line 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2" y="3915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/>
                    </a:p>
                  </p:txBody>
                </p:sp>
              </p:grpSp>
              <p:cxnSp>
                <p:nvCxnSpPr>
                  <p:cNvPr id="27686" name="Straight Connector 51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398985" y="3048000"/>
                    <a:ext cx="699986" cy="6075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</p:grpSp>
          <p:sp>
            <p:nvSpPr>
              <p:cNvPr id="161" name="Curved Left Arrow 160"/>
              <p:cNvSpPr/>
              <p:nvPr/>
            </p:nvSpPr>
            <p:spPr>
              <a:xfrm rot="10800000">
                <a:off x="6650291" y="2105754"/>
                <a:ext cx="276792" cy="762550"/>
              </a:xfrm>
              <a:prstGeom prst="curvedLef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7657" name="Group 180"/>
            <p:cNvGrpSpPr>
              <a:grpSpLocks/>
            </p:cNvGrpSpPr>
            <p:nvPr/>
          </p:nvGrpSpPr>
          <p:grpSpPr bwMode="auto">
            <a:xfrm>
              <a:off x="5463063" y="4547284"/>
              <a:ext cx="2549703" cy="1451734"/>
              <a:chOff x="6211208" y="2095703"/>
              <a:chExt cx="2549703" cy="1451734"/>
            </a:xfrm>
          </p:grpSpPr>
          <p:grpSp>
            <p:nvGrpSpPr>
              <p:cNvPr id="27658" name="Group 4"/>
              <p:cNvGrpSpPr>
                <a:grpSpLocks/>
              </p:cNvGrpSpPr>
              <p:nvPr/>
            </p:nvGrpSpPr>
            <p:grpSpPr bwMode="auto">
              <a:xfrm>
                <a:off x="6211208" y="2164858"/>
                <a:ext cx="273407" cy="391302"/>
                <a:chOff x="846" y="3750"/>
                <a:chExt cx="165" cy="338"/>
              </a:xfrm>
            </p:grpSpPr>
            <p:sp>
              <p:nvSpPr>
                <p:cNvPr id="27677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8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659" name="Group 4"/>
              <p:cNvGrpSpPr>
                <a:grpSpLocks/>
              </p:cNvGrpSpPr>
              <p:nvPr/>
            </p:nvGrpSpPr>
            <p:grpSpPr bwMode="auto">
              <a:xfrm>
                <a:off x="8470492" y="2095714"/>
                <a:ext cx="273407" cy="391302"/>
                <a:chOff x="846" y="3750"/>
                <a:chExt cx="165" cy="338"/>
              </a:xfrm>
            </p:grpSpPr>
            <p:sp>
              <p:nvSpPr>
                <p:cNvPr id="27675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6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27660" name="Straight Connector 23"/>
              <p:cNvCxnSpPr>
                <a:cxnSpLocks noChangeShapeType="1"/>
              </p:cNvCxnSpPr>
              <p:nvPr/>
            </p:nvCxnSpPr>
            <p:spPr bwMode="auto">
              <a:xfrm>
                <a:off x="6556373" y="2172481"/>
                <a:ext cx="1811772" cy="2683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61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6572521" y="2233263"/>
                <a:ext cx="701115" cy="357537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62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6589805" y="2673927"/>
                <a:ext cx="669977" cy="430673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grpSp>
            <p:nvGrpSpPr>
              <p:cNvPr id="27663" name="Group 4"/>
              <p:cNvGrpSpPr>
                <a:grpSpLocks/>
              </p:cNvGrpSpPr>
              <p:nvPr/>
            </p:nvGrpSpPr>
            <p:grpSpPr bwMode="auto">
              <a:xfrm>
                <a:off x="6228220" y="3156147"/>
                <a:ext cx="273407" cy="391302"/>
                <a:chOff x="846" y="3750"/>
                <a:chExt cx="165" cy="338"/>
              </a:xfrm>
            </p:grpSpPr>
            <p:sp>
              <p:nvSpPr>
                <p:cNvPr id="27673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4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7664" name="Group 4"/>
              <p:cNvGrpSpPr>
                <a:grpSpLocks/>
              </p:cNvGrpSpPr>
              <p:nvPr/>
            </p:nvGrpSpPr>
            <p:grpSpPr bwMode="auto">
              <a:xfrm>
                <a:off x="8487504" y="3087003"/>
                <a:ext cx="273407" cy="391302"/>
                <a:chOff x="846" y="3750"/>
                <a:chExt cx="165" cy="338"/>
              </a:xfrm>
            </p:grpSpPr>
            <p:sp>
              <p:nvSpPr>
                <p:cNvPr id="27671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2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27665" name="Straight Connector 23"/>
              <p:cNvCxnSpPr>
                <a:cxnSpLocks noChangeShapeType="1"/>
              </p:cNvCxnSpPr>
              <p:nvPr/>
            </p:nvCxnSpPr>
            <p:spPr bwMode="auto">
              <a:xfrm>
                <a:off x="6597936" y="3197717"/>
                <a:ext cx="1811772" cy="2683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grpSp>
            <p:nvGrpSpPr>
              <p:cNvPr id="27666" name="Group 4"/>
              <p:cNvGrpSpPr>
                <a:grpSpLocks/>
              </p:cNvGrpSpPr>
              <p:nvPr/>
            </p:nvGrpSpPr>
            <p:grpSpPr bwMode="auto">
              <a:xfrm>
                <a:off x="7323722" y="2505112"/>
                <a:ext cx="273407" cy="391302"/>
                <a:chOff x="846" y="3750"/>
                <a:chExt cx="165" cy="338"/>
              </a:xfrm>
            </p:grpSpPr>
            <p:sp>
              <p:nvSpPr>
                <p:cNvPr id="27669" name="AutoShape 5"/>
                <p:cNvSpPr>
                  <a:spLocks noChangeArrowheads="1"/>
                </p:cNvSpPr>
                <p:nvPr/>
              </p:nvSpPr>
              <p:spPr bwMode="auto">
                <a:xfrm rot="10800000">
                  <a:off x="846" y="3750"/>
                  <a:ext cx="165" cy="165"/>
                </a:xfrm>
                <a:prstGeom prst="triangle">
                  <a:avLst>
                    <a:gd name="adj" fmla="val 50000"/>
                  </a:avLst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0" name="Line 6"/>
                <p:cNvSpPr>
                  <a:spLocks noChangeShapeType="1"/>
                </p:cNvSpPr>
                <p:nvPr/>
              </p:nvSpPr>
              <p:spPr bwMode="auto">
                <a:xfrm>
                  <a:off x="932" y="3915"/>
                  <a:ext cx="0" cy="17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cxnSp>
            <p:nvCxnSpPr>
              <p:cNvPr id="27667" name="Straight Connector 38"/>
              <p:cNvCxnSpPr>
                <a:cxnSpLocks noChangeShapeType="1"/>
              </p:cNvCxnSpPr>
              <p:nvPr/>
            </p:nvCxnSpPr>
            <p:spPr bwMode="auto">
              <a:xfrm flipV="1">
                <a:off x="7689273" y="2230583"/>
                <a:ext cx="540328" cy="304799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68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7694739" y="2635045"/>
                <a:ext cx="701115" cy="357537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Microsoft Office 98">
  <a:themeElements>
    <a:clrScheme name="2_Microsoft Office 9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Microsoft Office 98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32923</TotalTime>
  <Words>2063</Words>
  <Application>Microsoft Macintosh PowerPoint</Application>
  <PresentationFormat>On-screen Show (4:3)</PresentationFormat>
  <Paragraphs>349</Paragraphs>
  <Slides>21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2_Microsoft Office 98</vt:lpstr>
      <vt:lpstr>Slide 1</vt:lpstr>
      <vt:lpstr>FLoWS Challenge, Progress, and Goals</vt:lpstr>
      <vt:lpstr>Slide 3</vt:lpstr>
      <vt:lpstr>Thrust Objectives and Rationale</vt:lpstr>
      <vt:lpstr>Two New PIs Added to FLoWS</vt:lpstr>
      <vt:lpstr>Slide 6</vt:lpstr>
      <vt:lpstr>Slide 7</vt:lpstr>
      <vt:lpstr>Open Questions  circa 2006</vt:lpstr>
      <vt:lpstr>Progress  on  these  questions</vt:lpstr>
      <vt:lpstr>Slide 10</vt:lpstr>
      <vt:lpstr>New Theory</vt:lpstr>
      <vt:lpstr>Slide 12</vt:lpstr>
      <vt:lpstr>Slide 13</vt:lpstr>
      <vt:lpstr>Slide 14</vt:lpstr>
      <vt:lpstr>Thrust 3 Recent Achievements</vt:lpstr>
      <vt:lpstr>FLoWS progress since March</vt:lpstr>
      <vt:lpstr>Focus Talks and Posters</vt:lpstr>
      <vt:lpstr>Progress Criteria: Phase 3</vt:lpstr>
      <vt:lpstr>Project Impact To Date</vt:lpstr>
      <vt:lpstr>Publications to date</vt:lpstr>
      <vt:lpstr>Summary</vt:lpstr>
    </vt:vector>
  </TitlesOfParts>
  <Company>DARPA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Anonymous</dc:creator>
  <cp:lastModifiedBy>michael lewy</cp:lastModifiedBy>
  <cp:revision>128</cp:revision>
  <dcterms:created xsi:type="dcterms:W3CDTF">2009-09-18T14:16:25Z</dcterms:created>
  <dcterms:modified xsi:type="dcterms:W3CDTF">2009-09-18T14:17:07Z</dcterms:modified>
</cp:coreProperties>
</file>